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68" r:id="rId3"/>
    <p:sldId id="290" r:id="rId4"/>
    <p:sldId id="291" r:id="rId5"/>
    <p:sldId id="292" r:id="rId6"/>
    <p:sldId id="293" r:id="rId7"/>
    <p:sldId id="294" r:id="rId8"/>
    <p:sldId id="295" r:id="rId9"/>
    <p:sldId id="296" r:id="rId10"/>
    <p:sldId id="297" r:id="rId11"/>
    <p:sldId id="396"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Lst>
  <p:sldSz cx="9144000" cy="6858000" type="letter"/>
  <p:notesSz cx="10236200" cy="71056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13" autoAdjust="0"/>
    <p:restoredTop sz="89164" autoAdjust="0"/>
  </p:normalViewPr>
  <p:slideViewPr>
    <p:cSldViewPr>
      <p:cViewPr varScale="1">
        <p:scale>
          <a:sx n="92" d="100"/>
          <a:sy n="92" d="100"/>
        </p:scale>
        <p:origin x="56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706938" y="6756400"/>
            <a:ext cx="8318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616" tIns="48169" rIns="94616" bIns="48169">
            <a:spAutoFit/>
          </a:bodyPr>
          <a:lstStyle>
            <a:lvl1pPr defTabSz="941388">
              <a:defRPr>
                <a:solidFill>
                  <a:schemeClr val="tx1"/>
                </a:solidFill>
                <a:latin typeface="Arial" panose="020B0604020202020204" pitchFamily="34" charset="0"/>
              </a:defRPr>
            </a:lvl1pPr>
            <a:lvl2pPr marL="742950" indent="-285750" defTabSz="941388">
              <a:defRPr>
                <a:solidFill>
                  <a:schemeClr val="tx1"/>
                </a:solidFill>
                <a:latin typeface="Arial" panose="020B0604020202020204" pitchFamily="34" charset="0"/>
              </a:defRPr>
            </a:lvl2pPr>
            <a:lvl3pPr marL="1143000" indent="-228600" defTabSz="941388">
              <a:defRPr>
                <a:solidFill>
                  <a:schemeClr val="tx1"/>
                </a:solidFill>
                <a:latin typeface="Arial" panose="020B0604020202020204" pitchFamily="34" charset="0"/>
              </a:defRPr>
            </a:lvl3pPr>
            <a:lvl4pPr marL="1600200" indent="-228600" defTabSz="941388">
              <a:defRPr>
                <a:solidFill>
                  <a:schemeClr val="tx1"/>
                </a:solidFill>
                <a:latin typeface="Arial" panose="020B0604020202020204" pitchFamily="34" charset="0"/>
              </a:defRPr>
            </a:lvl4pPr>
            <a:lvl5pPr marL="2057400" indent="-228600" defTabSz="941388">
              <a:defRPr>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300"/>
              <a:t>Page </a:t>
            </a:r>
            <a:fld id="{781A1D76-71C3-4A95-A3B8-54873DDB6966}" type="slidenum">
              <a:rPr lang="en-US" altLang="en-US" sz="1300"/>
              <a:pPr algn="ctr">
                <a:lnSpc>
                  <a:spcPct val="90000"/>
                </a:lnSpc>
              </a:pPr>
              <a:t>‹#›</a:t>
            </a:fld>
            <a:endParaRPr lang="en-US" altLang="en-US" sz="13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706938" y="6756400"/>
            <a:ext cx="8318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616" tIns="48169" rIns="94616" bIns="48169">
            <a:spAutoFit/>
          </a:bodyPr>
          <a:lstStyle>
            <a:lvl1pPr defTabSz="941388">
              <a:defRPr>
                <a:solidFill>
                  <a:schemeClr val="tx1"/>
                </a:solidFill>
                <a:latin typeface="Arial" panose="020B0604020202020204" pitchFamily="34" charset="0"/>
              </a:defRPr>
            </a:lvl1pPr>
            <a:lvl2pPr marL="742950" indent="-285750" defTabSz="941388">
              <a:defRPr>
                <a:solidFill>
                  <a:schemeClr val="tx1"/>
                </a:solidFill>
                <a:latin typeface="Arial" panose="020B0604020202020204" pitchFamily="34" charset="0"/>
              </a:defRPr>
            </a:lvl2pPr>
            <a:lvl3pPr marL="1143000" indent="-228600" defTabSz="941388">
              <a:defRPr>
                <a:solidFill>
                  <a:schemeClr val="tx1"/>
                </a:solidFill>
                <a:latin typeface="Arial" panose="020B0604020202020204" pitchFamily="34" charset="0"/>
              </a:defRPr>
            </a:lvl3pPr>
            <a:lvl4pPr marL="1600200" indent="-228600" defTabSz="941388">
              <a:defRPr>
                <a:solidFill>
                  <a:schemeClr val="tx1"/>
                </a:solidFill>
                <a:latin typeface="Arial" panose="020B0604020202020204" pitchFamily="34" charset="0"/>
              </a:defRPr>
            </a:lvl4pPr>
            <a:lvl5pPr marL="2057400" indent="-228600" defTabSz="941388">
              <a:defRPr>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300"/>
              <a:t>Page </a:t>
            </a:r>
            <a:fld id="{4C9615BD-FAFA-4422-B222-B4883923C327}" type="slidenum">
              <a:rPr lang="en-US" altLang="en-US" sz="1300"/>
              <a:pPr algn="ctr">
                <a:lnSpc>
                  <a:spcPct val="90000"/>
                </a:lnSpc>
              </a:pPr>
              <a:t>‹#›</a:t>
            </a:fld>
            <a:endParaRPr lang="en-US" altLang="en-US" sz="1300"/>
          </a:p>
        </p:txBody>
      </p:sp>
      <p:sp>
        <p:nvSpPr>
          <p:cNvPr id="40963" name="Rectangle 3"/>
          <p:cNvSpPr>
            <a:spLocks noChangeArrowheads="1" noTextEdit="1"/>
          </p:cNvSpPr>
          <p:nvPr>
            <p:ph type="sldImg" idx="2"/>
          </p:nvPr>
        </p:nvSpPr>
        <p:spPr bwMode="auto">
          <a:xfrm>
            <a:off x="3343275" y="533400"/>
            <a:ext cx="3549650" cy="2663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1365250" y="3375025"/>
            <a:ext cx="7505700" cy="3197225"/>
          </a:xfrm>
          <a:prstGeom prst="rect">
            <a:avLst/>
          </a:prstGeom>
          <a:noFill/>
          <a:ln w="12700">
            <a:noFill/>
            <a:miter lim="800000"/>
            <a:headEnd/>
            <a:tailEnd/>
          </a:ln>
          <a:effectLst/>
        </p:spPr>
        <p:txBody>
          <a:bodyPr vert="horz" wrap="square" lIns="98057" tIns="48169" rIns="98057" bIns="48169"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Rectangle 3"/>
          <p:cNvSpPr>
            <a:spLocks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xfrm>
            <a:off x="1023938" y="3375025"/>
            <a:ext cx="8188325" cy="319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mtClean="0">
                <a:latin typeface="Arial" panose="020B0604020202020204" pitchFamily="34" charset="0"/>
              </a:rPr>
              <a:t>RTS Used to turn on and off modem’s carrier signal in multi-point (i.e. multi-drop) lines</a:t>
            </a:r>
          </a:p>
          <a:p>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xfrm>
            <a:off x="1023938" y="3375025"/>
            <a:ext cx="8188325" cy="319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Software flow control uses special characters to control the flow of data when a device wishes to halt the flow it sends the XOFF character, when flow can resume it sends the XON character. </a:t>
            </a:r>
            <a:br>
              <a:rPr lang="en-US" altLang="en-US" smtClean="0">
                <a:latin typeface="Arial" panose="020B0604020202020204" pitchFamily="34" charset="0"/>
              </a:rPr>
            </a:br>
            <a:r>
              <a:rPr lang="en-US" altLang="en-US" smtClean="0">
                <a:latin typeface="Arial" panose="020B0604020202020204" pitchFamily="34" charset="0"/>
              </a:rPr>
              <a:t>The XOFF character is called DC3 or Device Code 3. It is decimal 19 or control S. </a:t>
            </a:r>
            <a:br>
              <a:rPr lang="en-US" altLang="en-US" smtClean="0">
                <a:latin typeface="Arial" panose="020B0604020202020204" pitchFamily="34" charset="0"/>
              </a:rPr>
            </a:br>
            <a:r>
              <a:rPr lang="en-US" altLang="en-US" smtClean="0">
                <a:latin typeface="Arial" panose="020B0604020202020204" pitchFamily="34" charset="0"/>
              </a:rPr>
              <a:t>The XON character is called DC1 or Device Code 1. It is decimal 17 or control Q. </a:t>
            </a:r>
          </a:p>
          <a:p>
            <a:endParaRPr lang="en-US" altLang="en-US" smtClean="0">
              <a:latin typeface="Arial" panose="020B0604020202020204" pitchFamily="34" charset="0"/>
            </a:endParaRPr>
          </a:p>
          <a:p>
            <a:r>
              <a:rPr lang="en-US" altLang="en-US" smtClean="0">
                <a:latin typeface="Arial" panose="020B0604020202020204" pitchFamily="34" charset="0"/>
                <a:cs typeface="Arial" panose="020B0604020202020204" pitchFamily="34" charset="0"/>
              </a:rPr>
              <a:t>XOn / XOff is a software flow control mechanism. It can only be used in character oriented data transmissions (not binary transfer) as it relies on the use of a pre-determined XOn character and a pre-determined XOff character. The basic idea is simple, when the receiver buffer fills to the point it cannot receive anymore data it issues an XOff (Transmit Off) to the transmitter. When the transmitter sees the XOff character is stops transmitting. It will only resume once it sees a corresponding XOn. The disadvantage of such a system is that should an issued character become damaged in transit no action will be taken by the transmitter.</a:t>
            </a:r>
            <a:r>
              <a:rPr lang="en-US" altLang="en-US" smtClean="0">
                <a:latin typeface="Verdana" panose="020B0604030504040204" pitchFamily="34" charset="0"/>
              </a:rPr>
              <a:t> </a:t>
            </a:r>
          </a:p>
          <a:p>
            <a:endParaRPr lang="en-US"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2309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958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76200"/>
            <a:ext cx="17907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76200"/>
            <a:ext cx="52197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643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90600" y="76200"/>
            <a:ext cx="7162800" cy="601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013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1233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272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100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563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302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856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308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333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762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smtClean="0"/>
              <a:t>Slide Title</a:t>
            </a:r>
          </a:p>
        </p:txBody>
      </p:sp>
      <p:sp>
        <p:nvSpPr>
          <p:cNvPr id="1027" name="Rectangle 3"/>
          <p:cNvSpPr>
            <a:spLocks noGrp="1" noChangeArrowheads="1"/>
          </p:cNvSpPr>
          <p:nvPr>
            <p:ph type="body" idx="1"/>
          </p:nvPr>
        </p:nvSpPr>
        <p:spPr bwMode="auto">
          <a:xfrm>
            <a:off x="990600" y="19812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p:nvSpPr>
        <p:spPr bwMode="auto">
          <a:xfrm>
            <a:off x="7007225" y="6296025"/>
            <a:ext cx="17700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200"/>
              <a:t>University of Tehran </a:t>
            </a:r>
            <a:fld id="{A8D14D26-4CFF-4332-90D5-A9A2F01ED484}" type="slidenum">
              <a:rPr lang="en-US" altLang="en-US" sz="1200"/>
              <a:pPr algn="r"/>
              <a:t>‹#›</a:t>
            </a:fld>
            <a:endParaRPr lang="en-US" altLang="en-US" sz="12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lnSpc>
          <a:spcPct val="90000"/>
        </a:lnSpc>
        <a:spcBef>
          <a:spcPct val="0"/>
        </a:spcBef>
        <a:spcAft>
          <a:spcPct val="0"/>
        </a:spcAft>
        <a:defRPr sz="3600" b="1">
          <a:solidFill>
            <a:schemeClr val="hlink"/>
          </a:solidFill>
          <a:latin typeface="+mj-lt"/>
          <a:ea typeface="+mj-ea"/>
          <a:cs typeface="+mj-cs"/>
        </a:defRPr>
      </a:lvl1pPr>
      <a:lvl2pPr algn="ctr" rtl="0" eaLnBrk="0" fontAlgn="base" hangingPunct="0">
        <a:lnSpc>
          <a:spcPct val="90000"/>
        </a:lnSpc>
        <a:spcBef>
          <a:spcPct val="0"/>
        </a:spcBef>
        <a:spcAft>
          <a:spcPct val="0"/>
        </a:spcAft>
        <a:defRPr sz="3600" b="1">
          <a:solidFill>
            <a:schemeClr val="hlink"/>
          </a:solidFill>
          <a:latin typeface="Arial" charset="0"/>
        </a:defRPr>
      </a:lvl2pPr>
      <a:lvl3pPr algn="ctr" rtl="0" eaLnBrk="0" fontAlgn="base" hangingPunct="0">
        <a:lnSpc>
          <a:spcPct val="90000"/>
        </a:lnSpc>
        <a:spcBef>
          <a:spcPct val="0"/>
        </a:spcBef>
        <a:spcAft>
          <a:spcPct val="0"/>
        </a:spcAft>
        <a:defRPr sz="3600" b="1">
          <a:solidFill>
            <a:schemeClr val="hlink"/>
          </a:solidFill>
          <a:latin typeface="Arial" charset="0"/>
        </a:defRPr>
      </a:lvl3pPr>
      <a:lvl4pPr algn="ctr" rtl="0" eaLnBrk="0" fontAlgn="base" hangingPunct="0">
        <a:lnSpc>
          <a:spcPct val="90000"/>
        </a:lnSpc>
        <a:spcBef>
          <a:spcPct val="0"/>
        </a:spcBef>
        <a:spcAft>
          <a:spcPct val="0"/>
        </a:spcAft>
        <a:defRPr sz="3600" b="1">
          <a:solidFill>
            <a:schemeClr val="hlink"/>
          </a:solidFill>
          <a:latin typeface="Arial" charset="0"/>
        </a:defRPr>
      </a:lvl4pPr>
      <a:lvl5pPr algn="ctr" rtl="0" eaLnBrk="0" fontAlgn="base" hangingPunct="0">
        <a:lnSpc>
          <a:spcPct val="90000"/>
        </a:lnSpc>
        <a:spcBef>
          <a:spcPct val="0"/>
        </a:spcBef>
        <a:spcAft>
          <a:spcPct val="0"/>
        </a:spcAft>
        <a:defRPr sz="3600" b="1">
          <a:solidFill>
            <a:schemeClr val="hlink"/>
          </a:solidFill>
          <a:latin typeface="Arial" charset="0"/>
        </a:defRPr>
      </a:lvl5pPr>
      <a:lvl6pPr marL="457200" algn="ctr" rtl="0" eaLnBrk="0" fontAlgn="base" hangingPunct="0">
        <a:lnSpc>
          <a:spcPct val="90000"/>
        </a:lnSpc>
        <a:spcBef>
          <a:spcPct val="0"/>
        </a:spcBef>
        <a:spcAft>
          <a:spcPct val="0"/>
        </a:spcAft>
        <a:defRPr sz="3600" b="1">
          <a:solidFill>
            <a:schemeClr val="hlink"/>
          </a:solidFill>
          <a:latin typeface="Arial" charset="0"/>
        </a:defRPr>
      </a:lvl6pPr>
      <a:lvl7pPr marL="914400" algn="ctr" rtl="0" eaLnBrk="0" fontAlgn="base" hangingPunct="0">
        <a:lnSpc>
          <a:spcPct val="90000"/>
        </a:lnSpc>
        <a:spcBef>
          <a:spcPct val="0"/>
        </a:spcBef>
        <a:spcAft>
          <a:spcPct val="0"/>
        </a:spcAft>
        <a:defRPr sz="3600" b="1">
          <a:solidFill>
            <a:schemeClr val="hlink"/>
          </a:solidFill>
          <a:latin typeface="Arial" charset="0"/>
        </a:defRPr>
      </a:lvl7pPr>
      <a:lvl8pPr marL="1371600" algn="ctr" rtl="0" eaLnBrk="0" fontAlgn="base" hangingPunct="0">
        <a:lnSpc>
          <a:spcPct val="90000"/>
        </a:lnSpc>
        <a:spcBef>
          <a:spcPct val="0"/>
        </a:spcBef>
        <a:spcAft>
          <a:spcPct val="0"/>
        </a:spcAft>
        <a:defRPr sz="3600" b="1">
          <a:solidFill>
            <a:schemeClr val="hlink"/>
          </a:solidFill>
          <a:latin typeface="Arial" charset="0"/>
        </a:defRPr>
      </a:lvl8pPr>
      <a:lvl9pPr marL="1828800" algn="ctr" rtl="0" eaLnBrk="0" fontAlgn="base" hangingPunct="0">
        <a:lnSpc>
          <a:spcPct val="90000"/>
        </a:lnSpc>
        <a:spcBef>
          <a:spcPct val="0"/>
        </a:spcBef>
        <a:spcAft>
          <a:spcPct val="0"/>
        </a:spcAft>
        <a:defRPr sz="3600" b="1">
          <a:solidFill>
            <a:schemeClr val="hlink"/>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8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3.wmf"/><Relationship Id="rId3" Type="http://schemas.openxmlformats.org/officeDocument/2006/relationships/notesSlide" Target="../notesSlides/notesSlide16.xml"/><Relationship Id="rId7" Type="http://schemas.openxmlformats.org/officeDocument/2006/relationships/image" Target="../media/image10.wmf"/><Relationship Id="rId12" Type="http://schemas.openxmlformats.org/officeDocument/2006/relationships/oleObject" Target="../embeddings/oleObject5.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wmf"/><Relationship Id="rId1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a:noFill/>
        </p:spPr>
        <p:txBody>
          <a:bodyPr/>
          <a:lstStyle/>
          <a:p>
            <a:r>
              <a:rPr lang="en-US" altLang="en-US" sz="3200" dirty="0" smtClean="0"/>
              <a:t>Serial Communication</a:t>
            </a:r>
            <a:br>
              <a:rPr lang="en-US" altLang="en-US" sz="3200" dirty="0" smtClean="0"/>
            </a:br>
            <a:endParaRPr lang="en-US" altLang="en-US" sz="3200" dirty="0" smtClean="0"/>
          </a:p>
        </p:txBody>
      </p:sp>
      <p:sp>
        <p:nvSpPr>
          <p:cNvPr id="2051" name="Rectangle 3"/>
          <p:cNvSpPr>
            <a:spLocks noGrp="1" noChangeArrowheads="1"/>
          </p:cNvSpPr>
          <p:nvPr>
            <p:ph type="subTitle" idx="1"/>
          </p:nvPr>
        </p:nvSpPr>
        <p:spPr>
          <a:xfrm>
            <a:off x="1371600" y="4556125"/>
            <a:ext cx="6400800" cy="1752600"/>
          </a:xfrm>
          <a:noFill/>
        </p:spPr>
        <p:txBody>
          <a:bodyPr/>
          <a:lstStyle/>
          <a:p>
            <a:pPr marL="285750" indent="-285750"/>
            <a:r>
              <a:rPr lang="en-US" altLang="en-US" smtClean="0"/>
              <a:t>Omid Fatemi</a:t>
            </a:r>
          </a:p>
          <a:p>
            <a:pPr marL="285750" indent="-285750"/>
            <a:endParaRPr lang="en-US" altLang="en-US" smtClean="0"/>
          </a:p>
          <a:p>
            <a:pPr marL="285750" indent="-285750"/>
            <a:endParaRPr lang="en-US" alt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DTE Connections</a:t>
            </a:r>
          </a:p>
        </p:txBody>
      </p:sp>
      <p:pic>
        <p:nvPicPr>
          <p:cNvPr id="68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914400"/>
            <a:ext cx="79057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268" name="Picture 4" descr="DTE DCE and RS2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267200"/>
            <a:ext cx="7772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4035"/>
                                        </p:tgtEl>
                                        <p:attrNameLst>
                                          <p:attrName>style.visibility</p:attrName>
                                        </p:attrNameLst>
                                      </p:cBhvr>
                                      <p:to>
                                        <p:strVal val="visible"/>
                                      </p:to>
                                    </p:set>
                                    <p:anim calcmode="lin" valueType="num">
                                      <p:cBhvr additive="base">
                                        <p:cTn id="7" dur="500" fill="hold"/>
                                        <p:tgtEl>
                                          <p:spTgt spid="684035"/>
                                        </p:tgtEl>
                                        <p:attrNameLst>
                                          <p:attrName>ppt_x</p:attrName>
                                        </p:attrNameLst>
                                      </p:cBhvr>
                                      <p:tavLst>
                                        <p:tav tm="0">
                                          <p:val>
                                            <p:strVal val="#ppt_x"/>
                                          </p:val>
                                        </p:tav>
                                        <p:tav tm="100000">
                                          <p:val>
                                            <p:strVal val="#ppt_x"/>
                                          </p:val>
                                        </p:tav>
                                      </p:tavLst>
                                    </p:anim>
                                    <p:anim calcmode="lin" valueType="num">
                                      <p:cBhvr additive="base">
                                        <p:cTn id="8" dur="500" fill="hold"/>
                                        <p:tgtEl>
                                          <p:spTgt spid="684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p:txBody>
          <a:bodyPr/>
          <a:lstStyle/>
          <a:p>
            <a:r>
              <a:rPr lang="en-US" altLang="en-US" smtClean="0"/>
              <a:t>RS-232</a:t>
            </a:r>
          </a:p>
        </p:txBody>
      </p:sp>
      <p:sp>
        <p:nvSpPr>
          <p:cNvPr id="12291" name="Subtitle 4"/>
          <p:cNvSpPr>
            <a:spLocks noGrp="1"/>
          </p:cNvSpPr>
          <p:nvPr>
            <p:ph type="subTitle" idx="1"/>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Mechanical Characteristics</a:t>
            </a:r>
          </a:p>
        </p:txBody>
      </p:sp>
      <p:sp>
        <p:nvSpPr>
          <p:cNvPr id="685059" name="Rectangle 3"/>
          <p:cNvSpPr>
            <a:spLocks noGrp="1" noChangeArrowheads="1"/>
          </p:cNvSpPr>
          <p:nvPr>
            <p:ph type="body" idx="1"/>
          </p:nvPr>
        </p:nvSpPr>
        <p:spPr/>
        <p:txBody>
          <a:bodyPr/>
          <a:lstStyle/>
          <a:p>
            <a:r>
              <a:rPr lang="en-US" altLang="en-US" smtClean="0"/>
              <a:t>25-pin connector</a:t>
            </a:r>
          </a:p>
          <a:p>
            <a:pPr lvl="1"/>
            <a:r>
              <a:rPr lang="en-US" altLang="en-US" sz="1800" smtClean="0"/>
              <a:t>9-pin connector is more commonly found in IBM-PC but it covers signals for asynchronous serial communication only</a:t>
            </a:r>
          </a:p>
          <a:p>
            <a:r>
              <a:rPr lang="en-US" altLang="en-US" smtClean="0"/>
              <a:t>Use male connector on DTE and female connector on DCE</a:t>
            </a:r>
          </a:p>
          <a:p>
            <a:r>
              <a:rPr lang="en-US" altLang="en-US" smtClean="0"/>
              <a:t>Note:  all signal names are viewed from DTE</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box(out)">
                                      <p:cBhvr>
                                        <p:cTn id="7" dur="500"/>
                                        <p:tgtEl>
                                          <p:spTgt spid="6850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685059">
                                            <p:txEl>
                                              <p:pRg st="1" end="1"/>
                                            </p:txEl>
                                          </p:spTgt>
                                        </p:tgtEl>
                                        <p:attrNameLst>
                                          <p:attrName>style.visibility</p:attrName>
                                        </p:attrNameLst>
                                      </p:cBhvr>
                                      <p:to>
                                        <p:strVal val="visible"/>
                                      </p:to>
                                    </p:set>
                                    <p:animEffect transition="in" filter="box(out)">
                                      <p:cBhvr>
                                        <p:cTn id="10" dur="500"/>
                                        <p:tgtEl>
                                          <p:spTgt spid="68505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85059">
                                            <p:txEl>
                                              <p:pRg st="2" end="2"/>
                                            </p:txEl>
                                          </p:spTgt>
                                        </p:tgtEl>
                                        <p:attrNameLst>
                                          <p:attrName>style.visibility</p:attrName>
                                        </p:attrNameLst>
                                      </p:cBhvr>
                                      <p:to>
                                        <p:strVal val="visible"/>
                                      </p:to>
                                    </p:set>
                                    <p:animEffect transition="in" filter="box(out)">
                                      <p:cBhvr>
                                        <p:cTn id="15" dur="500"/>
                                        <p:tgtEl>
                                          <p:spTgt spid="68505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685059">
                                            <p:txEl>
                                              <p:pRg st="3" end="3"/>
                                            </p:txEl>
                                          </p:spTgt>
                                        </p:tgtEl>
                                        <p:attrNameLst>
                                          <p:attrName>style.visibility</p:attrName>
                                        </p:attrNameLst>
                                      </p:cBhvr>
                                      <p:to>
                                        <p:strVal val="visible"/>
                                      </p:to>
                                    </p:set>
                                    <p:animEffect transition="in" filter="box(out)">
                                      <p:cBhvr>
                                        <p:cTn id="20" dur="500"/>
                                        <p:tgtEl>
                                          <p:spTgt spid="685059">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457200"/>
            <a:ext cx="8080375" cy="685800"/>
          </a:xfrm>
        </p:spPr>
        <p:txBody>
          <a:bodyPr/>
          <a:lstStyle/>
          <a:p>
            <a:r>
              <a:rPr lang="en-US" altLang="en-US" sz="2400" smtClean="0"/>
              <a:t>25-Pin RS232 Connector</a:t>
            </a:r>
          </a:p>
        </p:txBody>
      </p:sp>
      <p:pic>
        <p:nvPicPr>
          <p:cNvPr id="14339" name="Picture 3" descr="25 pin rs2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52550"/>
            <a:ext cx="7653338"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4"/>
          <p:cNvSpPr txBox="1">
            <a:spLocks noChangeArrowheads="1"/>
          </p:cNvSpPr>
          <p:nvPr/>
        </p:nvSpPr>
        <p:spPr bwMode="auto">
          <a:xfrm>
            <a:off x="746125" y="5929313"/>
            <a:ext cx="7205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Source: Duck, Bishop &amp; Read, Data Communications for Engineers, Addison-Wesley</a:t>
            </a:r>
          </a:p>
        </p:txBody>
      </p:sp>
    </p:spTree>
  </p:cSld>
  <p:clrMapOvr>
    <a:masterClrMapping/>
  </p:clrMapOvr>
  <p:transition spd="med">
    <p:sndAc>
      <p:stSnd>
        <p:snd r:embed="rId3"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457200"/>
            <a:ext cx="8080375" cy="762000"/>
          </a:xfrm>
        </p:spPr>
        <p:txBody>
          <a:bodyPr/>
          <a:lstStyle/>
          <a:p>
            <a:r>
              <a:rPr lang="en-US" altLang="en-US" sz="2400" smtClean="0"/>
              <a:t>9-Pin RS232 Connector</a:t>
            </a:r>
          </a:p>
        </p:txBody>
      </p:sp>
      <p:pic>
        <p:nvPicPr>
          <p:cNvPr id="15363" name="Picture 3" descr="9_PIN_PIN_O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71600"/>
            <a:ext cx="7620000" cy="475456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ndAc>
      <p:stSnd>
        <p:snd r:embed="rId3"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Electrical Characteristics</a:t>
            </a:r>
          </a:p>
        </p:txBody>
      </p:sp>
      <p:sp>
        <p:nvSpPr>
          <p:cNvPr id="688131" name="Rectangle 3"/>
          <p:cNvSpPr>
            <a:spLocks noGrp="1" noChangeArrowheads="1"/>
          </p:cNvSpPr>
          <p:nvPr>
            <p:ph type="body" idx="1"/>
          </p:nvPr>
        </p:nvSpPr>
        <p:spPr/>
        <p:txBody>
          <a:bodyPr/>
          <a:lstStyle/>
          <a:p>
            <a:pPr marL="342900" indent="-342900"/>
            <a:r>
              <a:rPr lang="en-US" altLang="en-US" smtClean="0"/>
              <a:t>Single-ended</a:t>
            </a:r>
          </a:p>
          <a:p>
            <a:pPr marL="742950" lvl="1" indent="-285750"/>
            <a:r>
              <a:rPr lang="en-US" altLang="en-US" sz="1800" smtClean="0"/>
              <a:t>one wire per signal, voltage levels are with respect to system common (i.e. signal ground)</a:t>
            </a:r>
          </a:p>
          <a:p>
            <a:pPr marL="342900" indent="-342900"/>
            <a:r>
              <a:rPr lang="en-US" altLang="en-US" smtClean="0"/>
              <a:t>Mark: –3V to –15V</a:t>
            </a:r>
          </a:p>
          <a:p>
            <a:pPr marL="742950" lvl="1" indent="-285750"/>
            <a:r>
              <a:rPr lang="en-US" altLang="en-US" sz="1800" smtClean="0"/>
              <a:t> represent Logic 1, Idle State (OFF)</a:t>
            </a:r>
          </a:p>
          <a:p>
            <a:pPr marL="342900" indent="-342900"/>
            <a:r>
              <a:rPr lang="en-US" altLang="en-US" smtClean="0"/>
              <a:t>Space: +3 to +15V</a:t>
            </a:r>
          </a:p>
          <a:p>
            <a:pPr marL="742950" lvl="1" indent="-285750"/>
            <a:r>
              <a:rPr lang="en-US" altLang="en-US" sz="1800" smtClean="0"/>
              <a:t>represent Logic 0, Active State (ON)</a:t>
            </a:r>
          </a:p>
          <a:p>
            <a:pPr marL="342900" indent="-342900"/>
            <a:r>
              <a:rPr lang="en-US" altLang="en-US" smtClean="0"/>
              <a:t>Usually swing between –12V to +12V</a:t>
            </a:r>
          </a:p>
          <a:p>
            <a:pPr marL="342900" indent="-342900"/>
            <a:r>
              <a:rPr lang="en-US" altLang="en-US" smtClean="0"/>
              <a:t>Recommended maximum cable length is 15m, at 20kbps</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animEffect transition="in" filter="box(out)">
                                      <p:cBhvr>
                                        <p:cTn id="7" dur="500"/>
                                        <p:tgtEl>
                                          <p:spTgt spid="6881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688131">
                                            <p:txEl>
                                              <p:pRg st="1" end="1"/>
                                            </p:txEl>
                                          </p:spTgt>
                                        </p:tgtEl>
                                        <p:attrNameLst>
                                          <p:attrName>style.visibility</p:attrName>
                                        </p:attrNameLst>
                                      </p:cBhvr>
                                      <p:to>
                                        <p:strVal val="visible"/>
                                      </p:to>
                                    </p:set>
                                    <p:animEffect transition="in" filter="box(out)">
                                      <p:cBhvr>
                                        <p:cTn id="10" dur="500"/>
                                        <p:tgtEl>
                                          <p:spTgt spid="68813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88131">
                                            <p:txEl>
                                              <p:pRg st="2" end="2"/>
                                            </p:txEl>
                                          </p:spTgt>
                                        </p:tgtEl>
                                        <p:attrNameLst>
                                          <p:attrName>style.visibility</p:attrName>
                                        </p:attrNameLst>
                                      </p:cBhvr>
                                      <p:to>
                                        <p:strVal val="visible"/>
                                      </p:to>
                                    </p:set>
                                    <p:animEffect transition="in" filter="box(out)">
                                      <p:cBhvr>
                                        <p:cTn id="15" dur="500"/>
                                        <p:tgtEl>
                                          <p:spTgt spid="68813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688131">
                                            <p:txEl>
                                              <p:pRg st="3" end="3"/>
                                            </p:txEl>
                                          </p:spTgt>
                                        </p:tgtEl>
                                        <p:attrNameLst>
                                          <p:attrName>style.visibility</p:attrName>
                                        </p:attrNameLst>
                                      </p:cBhvr>
                                      <p:to>
                                        <p:strVal val="visible"/>
                                      </p:to>
                                    </p:set>
                                    <p:animEffect transition="in" filter="box(out)">
                                      <p:cBhvr>
                                        <p:cTn id="18" dur="500"/>
                                        <p:tgtEl>
                                          <p:spTgt spid="68813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88131">
                                            <p:txEl>
                                              <p:pRg st="4" end="4"/>
                                            </p:txEl>
                                          </p:spTgt>
                                        </p:tgtEl>
                                        <p:attrNameLst>
                                          <p:attrName>style.visibility</p:attrName>
                                        </p:attrNameLst>
                                      </p:cBhvr>
                                      <p:to>
                                        <p:strVal val="visible"/>
                                      </p:to>
                                    </p:set>
                                    <p:animEffect transition="in" filter="box(out)">
                                      <p:cBhvr>
                                        <p:cTn id="23" dur="500"/>
                                        <p:tgtEl>
                                          <p:spTgt spid="688131">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688131">
                                            <p:txEl>
                                              <p:pRg st="5" end="5"/>
                                            </p:txEl>
                                          </p:spTgt>
                                        </p:tgtEl>
                                        <p:attrNameLst>
                                          <p:attrName>style.visibility</p:attrName>
                                        </p:attrNameLst>
                                      </p:cBhvr>
                                      <p:to>
                                        <p:strVal val="visible"/>
                                      </p:to>
                                    </p:set>
                                    <p:animEffect transition="in" filter="box(out)">
                                      <p:cBhvr>
                                        <p:cTn id="26" dur="500"/>
                                        <p:tgtEl>
                                          <p:spTgt spid="688131">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688131">
                                            <p:txEl>
                                              <p:pRg st="6" end="6"/>
                                            </p:txEl>
                                          </p:spTgt>
                                        </p:tgtEl>
                                        <p:attrNameLst>
                                          <p:attrName>style.visibility</p:attrName>
                                        </p:attrNameLst>
                                      </p:cBhvr>
                                      <p:to>
                                        <p:strVal val="visible"/>
                                      </p:to>
                                    </p:set>
                                    <p:animEffect transition="in" filter="box(out)">
                                      <p:cBhvr>
                                        <p:cTn id="31" dur="500"/>
                                        <p:tgtEl>
                                          <p:spTgt spid="688131">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688131">
                                            <p:txEl>
                                              <p:pRg st="7" end="7"/>
                                            </p:txEl>
                                          </p:spTgt>
                                        </p:tgtEl>
                                        <p:attrNameLst>
                                          <p:attrName>style.visibility</p:attrName>
                                        </p:attrNameLst>
                                      </p:cBhvr>
                                      <p:to>
                                        <p:strVal val="visible"/>
                                      </p:to>
                                    </p:set>
                                    <p:animEffect transition="in" filter="box(out)">
                                      <p:cBhvr>
                                        <p:cTn id="36" dur="500"/>
                                        <p:tgtEl>
                                          <p:spTgt spid="688131">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TTL to RS-232</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776413"/>
            <a:ext cx="79914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12" name="Text Box 4"/>
          <p:cNvSpPr txBox="1">
            <a:spLocks noChangeArrowheads="1"/>
          </p:cNvSpPr>
          <p:nvPr/>
        </p:nvSpPr>
        <p:spPr bwMode="auto">
          <a:xfrm>
            <a:off x="1584325" y="5218113"/>
            <a:ext cx="321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Line drivers and line receivers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RS-232  Frame Format</a:t>
            </a:r>
          </a:p>
        </p:txBody>
      </p:sp>
      <p:graphicFrame>
        <p:nvGraphicFramePr>
          <p:cNvPr id="690179" name="Group 3"/>
          <p:cNvGraphicFramePr>
            <a:graphicFrameLocks noGrp="1"/>
          </p:cNvGraphicFramePr>
          <p:nvPr/>
        </p:nvGraphicFramePr>
        <p:xfrm>
          <a:off x="2209800" y="3292475"/>
          <a:ext cx="4064000" cy="66040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tblGrid>
              <a:tr h="66040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455" name="Object 23"/>
          <p:cNvGraphicFramePr>
            <a:graphicFrameLocks noChangeAspect="1"/>
          </p:cNvGraphicFramePr>
          <p:nvPr/>
        </p:nvGraphicFramePr>
        <p:xfrm>
          <a:off x="2709863" y="3292475"/>
          <a:ext cx="495300" cy="609600"/>
        </p:xfrm>
        <a:graphic>
          <a:graphicData uri="http://schemas.openxmlformats.org/presentationml/2006/ole">
            <mc:AlternateContent xmlns:mc="http://schemas.openxmlformats.org/markup-compatibility/2006">
              <mc:Choice xmlns:v="urn:schemas-microsoft-com:vml" Requires="v">
                <p:oleObj spid="_x0000_s18497" name="Equation" r:id="rId4" imgW="165028" imgH="228501" progId="Equation.3">
                  <p:embed/>
                </p:oleObj>
              </mc:Choice>
              <mc:Fallback>
                <p:oleObj name="Equation" r:id="rId4" imgW="165028" imgH="228501"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3292475"/>
                        <a:ext cx="495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6" name="Object 24"/>
          <p:cNvGraphicFramePr>
            <a:graphicFrameLocks noChangeAspect="1"/>
          </p:cNvGraphicFramePr>
          <p:nvPr/>
        </p:nvGraphicFramePr>
        <p:xfrm>
          <a:off x="2209800" y="3276600"/>
          <a:ext cx="495300" cy="642938"/>
        </p:xfrm>
        <a:graphic>
          <a:graphicData uri="http://schemas.openxmlformats.org/presentationml/2006/ole">
            <mc:AlternateContent xmlns:mc="http://schemas.openxmlformats.org/markup-compatibility/2006">
              <mc:Choice xmlns:v="urn:schemas-microsoft-com:vml" Requires="v">
                <p:oleObj spid="_x0000_s18498" name="Equation" r:id="rId6" imgW="164957" imgH="241091" progId="Equation.3">
                  <p:embed/>
                </p:oleObj>
              </mc:Choice>
              <mc:Fallback>
                <p:oleObj name="Equation" r:id="rId6" imgW="164957" imgH="241091"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276600"/>
                        <a:ext cx="4953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7" name="Object 25"/>
          <p:cNvGraphicFramePr>
            <a:graphicFrameLocks noChangeAspect="1"/>
          </p:cNvGraphicFramePr>
          <p:nvPr/>
        </p:nvGraphicFramePr>
        <p:xfrm>
          <a:off x="3238500" y="3308350"/>
          <a:ext cx="419100" cy="576263"/>
        </p:xfrm>
        <a:graphic>
          <a:graphicData uri="http://schemas.openxmlformats.org/presentationml/2006/ole">
            <mc:AlternateContent xmlns:mc="http://schemas.openxmlformats.org/markup-compatibility/2006">
              <mc:Choice xmlns:v="urn:schemas-microsoft-com:vml" Requires="v">
                <p:oleObj spid="_x0000_s18499" name="Equation" r:id="rId8" imgW="139579" imgH="215713" progId="Equation.3">
                  <p:embed/>
                </p:oleObj>
              </mc:Choice>
              <mc:Fallback>
                <p:oleObj name="Equation" r:id="rId8" imgW="139579" imgH="215713"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0" y="3308350"/>
                        <a:ext cx="4191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8" name="Object 26"/>
          <p:cNvGraphicFramePr>
            <a:graphicFrameLocks noChangeAspect="1"/>
          </p:cNvGraphicFramePr>
          <p:nvPr/>
        </p:nvGraphicFramePr>
        <p:xfrm>
          <a:off x="4267200" y="3292475"/>
          <a:ext cx="495300" cy="609600"/>
        </p:xfrm>
        <a:graphic>
          <a:graphicData uri="http://schemas.openxmlformats.org/presentationml/2006/ole">
            <mc:AlternateContent xmlns:mc="http://schemas.openxmlformats.org/markup-compatibility/2006">
              <mc:Choice xmlns:v="urn:schemas-microsoft-com:vml" Requires="v">
                <p:oleObj spid="_x0000_s18500" name="Equation" r:id="rId10" imgW="165028" imgH="228501" progId="Equation.3">
                  <p:embed/>
                </p:oleObj>
              </mc:Choice>
              <mc:Fallback>
                <p:oleObj name="Equation" r:id="rId10" imgW="165028" imgH="228501"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3292475"/>
                        <a:ext cx="495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9" name="Object 27"/>
          <p:cNvGraphicFramePr>
            <a:graphicFrameLocks noChangeAspect="1"/>
          </p:cNvGraphicFramePr>
          <p:nvPr/>
        </p:nvGraphicFramePr>
        <p:xfrm>
          <a:off x="4686300" y="3276600"/>
          <a:ext cx="571500" cy="642938"/>
        </p:xfrm>
        <a:graphic>
          <a:graphicData uri="http://schemas.openxmlformats.org/presentationml/2006/ole">
            <mc:AlternateContent xmlns:mc="http://schemas.openxmlformats.org/markup-compatibility/2006">
              <mc:Choice xmlns:v="urn:schemas-microsoft-com:vml" Requires="v">
                <p:oleObj spid="_x0000_s18501" name="Equation" r:id="rId12" imgW="190417" imgH="241195" progId="Equation.3">
                  <p:embed/>
                </p:oleObj>
              </mc:Choice>
              <mc:Fallback>
                <p:oleObj name="Equation" r:id="rId12" imgW="190417" imgH="241195"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6300" y="3276600"/>
                        <a:ext cx="5715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0" name="Object 28"/>
          <p:cNvGraphicFramePr>
            <a:graphicFrameLocks noChangeAspect="1"/>
          </p:cNvGraphicFramePr>
          <p:nvPr/>
        </p:nvGraphicFramePr>
        <p:xfrm>
          <a:off x="5295900" y="3308350"/>
          <a:ext cx="419100" cy="576263"/>
        </p:xfrm>
        <a:graphic>
          <a:graphicData uri="http://schemas.openxmlformats.org/presentationml/2006/ole">
            <mc:AlternateContent xmlns:mc="http://schemas.openxmlformats.org/markup-compatibility/2006">
              <mc:Choice xmlns:v="urn:schemas-microsoft-com:vml" Requires="v">
                <p:oleObj spid="_x0000_s18502" name="Equation" r:id="rId14" imgW="139579" imgH="215713" progId="Equation.3">
                  <p:embed/>
                </p:oleObj>
              </mc:Choice>
              <mc:Fallback>
                <p:oleObj name="Equation" r:id="rId14" imgW="139579" imgH="215713" progId="Equation.3">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5900" y="3308350"/>
                        <a:ext cx="4191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1" name="Object 29"/>
          <p:cNvGraphicFramePr>
            <a:graphicFrameLocks noChangeAspect="1"/>
          </p:cNvGraphicFramePr>
          <p:nvPr/>
        </p:nvGraphicFramePr>
        <p:xfrm>
          <a:off x="5810250" y="3308350"/>
          <a:ext cx="457200" cy="576263"/>
        </p:xfrm>
        <a:graphic>
          <a:graphicData uri="http://schemas.openxmlformats.org/presentationml/2006/ole">
            <mc:AlternateContent xmlns:mc="http://schemas.openxmlformats.org/markup-compatibility/2006">
              <mc:Choice xmlns:v="urn:schemas-microsoft-com:vml" Requires="v">
                <p:oleObj spid="_x0000_s18503" name="Equation" r:id="rId16" imgW="152268" imgH="215713" progId="Equation.3">
                  <p:embed/>
                </p:oleObj>
              </mc:Choice>
              <mc:Fallback>
                <p:oleObj name="Equation" r:id="rId16" imgW="152268" imgH="215713" progId="Equation.3">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10250" y="3308350"/>
                        <a:ext cx="4572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2" name="Line 30"/>
          <p:cNvSpPr>
            <a:spLocks noChangeShapeType="1"/>
          </p:cNvSpPr>
          <p:nvPr/>
        </p:nvSpPr>
        <p:spPr bwMode="auto">
          <a:xfrm flipH="1">
            <a:off x="1447800" y="3810000"/>
            <a:ext cx="914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63" name="Text Box 31"/>
          <p:cNvSpPr txBox="1">
            <a:spLocks noChangeArrowheads="1"/>
          </p:cNvSpPr>
          <p:nvPr/>
        </p:nvSpPr>
        <p:spPr bwMode="auto">
          <a:xfrm>
            <a:off x="381000" y="35814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Start bit</a:t>
            </a:r>
          </a:p>
        </p:txBody>
      </p:sp>
      <p:sp>
        <p:nvSpPr>
          <p:cNvPr id="18464" name="Line 32"/>
          <p:cNvSpPr>
            <a:spLocks noChangeShapeType="1"/>
          </p:cNvSpPr>
          <p:nvPr/>
        </p:nvSpPr>
        <p:spPr bwMode="auto">
          <a:xfrm>
            <a:off x="2819400" y="3810000"/>
            <a:ext cx="6858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65" name="Text Box 33"/>
          <p:cNvSpPr txBox="1">
            <a:spLocks noChangeArrowheads="1"/>
          </p:cNvSpPr>
          <p:nvPr/>
        </p:nvSpPr>
        <p:spPr bwMode="auto">
          <a:xfrm>
            <a:off x="3505200" y="40386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ASCII</a:t>
            </a:r>
          </a:p>
        </p:txBody>
      </p:sp>
      <p:sp>
        <p:nvSpPr>
          <p:cNvPr id="18466" name="Line 34"/>
          <p:cNvSpPr>
            <a:spLocks noChangeShapeType="1"/>
          </p:cNvSpPr>
          <p:nvPr/>
        </p:nvSpPr>
        <p:spPr bwMode="auto">
          <a:xfrm flipH="1">
            <a:off x="4343400" y="3886200"/>
            <a:ext cx="22860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67" name="Text Box 35"/>
          <p:cNvSpPr txBox="1">
            <a:spLocks noChangeArrowheads="1"/>
          </p:cNvSpPr>
          <p:nvPr/>
        </p:nvSpPr>
        <p:spPr bwMode="auto">
          <a:xfrm>
            <a:off x="4572000" y="4191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Parity</a:t>
            </a:r>
          </a:p>
        </p:txBody>
      </p:sp>
      <p:sp>
        <p:nvSpPr>
          <p:cNvPr id="18468" name="Line 36"/>
          <p:cNvSpPr>
            <a:spLocks noChangeShapeType="1"/>
          </p:cNvSpPr>
          <p:nvPr/>
        </p:nvSpPr>
        <p:spPr bwMode="auto">
          <a:xfrm>
            <a:off x="5105400" y="3810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69" name="Text Box 37"/>
          <p:cNvSpPr txBox="1">
            <a:spLocks noChangeArrowheads="1"/>
          </p:cNvSpPr>
          <p:nvPr/>
        </p:nvSpPr>
        <p:spPr bwMode="auto">
          <a:xfrm>
            <a:off x="5943600" y="42672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Stop bit</a:t>
            </a:r>
          </a:p>
        </p:txBody>
      </p:sp>
      <p:sp>
        <p:nvSpPr>
          <p:cNvPr id="18470" name="Line 38"/>
          <p:cNvSpPr>
            <a:spLocks noChangeShapeType="1"/>
          </p:cNvSpPr>
          <p:nvPr/>
        </p:nvSpPr>
        <p:spPr bwMode="auto">
          <a:xfrm>
            <a:off x="5562600" y="3886200"/>
            <a:ext cx="4572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71" name="Line 39"/>
          <p:cNvSpPr>
            <a:spLocks noChangeShapeType="1"/>
          </p:cNvSpPr>
          <p:nvPr/>
        </p:nvSpPr>
        <p:spPr bwMode="auto">
          <a:xfrm>
            <a:off x="5943600" y="3810000"/>
            <a:ext cx="3048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90216" name="Text Box 40"/>
          <p:cNvSpPr txBox="1">
            <a:spLocks noChangeArrowheads="1"/>
          </p:cNvSpPr>
          <p:nvPr/>
        </p:nvSpPr>
        <p:spPr bwMode="auto">
          <a:xfrm>
            <a:off x="2590800" y="5257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ahoma" panose="020B0604030504040204" pitchFamily="34" charset="0"/>
                <a:cs typeface="Times New Roman" panose="02020603050405020304" pitchFamily="18" charset="0"/>
              </a:rPr>
              <a:t>111101000001111</a:t>
            </a:r>
          </a:p>
        </p:txBody>
      </p:sp>
      <p:sp>
        <p:nvSpPr>
          <p:cNvPr id="690217" name="Line 41"/>
          <p:cNvSpPr>
            <a:spLocks noChangeShapeType="1"/>
          </p:cNvSpPr>
          <p:nvPr/>
        </p:nvSpPr>
        <p:spPr bwMode="auto">
          <a:xfrm flipH="1">
            <a:off x="2743200" y="5715000"/>
            <a:ext cx="533400" cy="0"/>
          </a:xfrm>
          <a:prstGeom prst="line">
            <a:avLst/>
          </a:prstGeom>
          <a:noFill/>
          <a:ln w="9525">
            <a:solidFill>
              <a:srgbClr val="3366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90218" name="Line 42"/>
          <p:cNvSpPr>
            <a:spLocks noChangeShapeType="1"/>
          </p:cNvSpPr>
          <p:nvPr/>
        </p:nvSpPr>
        <p:spPr bwMode="auto">
          <a:xfrm>
            <a:off x="3581400" y="5715000"/>
            <a:ext cx="1066800" cy="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90219" name="Line 43"/>
          <p:cNvSpPr>
            <a:spLocks noChangeShapeType="1"/>
          </p:cNvSpPr>
          <p:nvPr/>
        </p:nvSpPr>
        <p:spPr bwMode="auto">
          <a:xfrm>
            <a:off x="3352800" y="5334000"/>
            <a:ext cx="152400" cy="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90220" name="Line 44"/>
          <p:cNvSpPr>
            <a:spLocks noChangeShapeType="1"/>
          </p:cNvSpPr>
          <p:nvPr/>
        </p:nvSpPr>
        <p:spPr bwMode="auto">
          <a:xfrm>
            <a:off x="4648200" y="5334000"/>
            <a:ext cx="1524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90221" name="Line 45"/>
          <p:cNvSpPr>
            <a:spLocks noChangeShapeType="1"/>
          </p:cNvSpPr>
          <p:nvPr/>
        </p:nvSpPr>
        <p:spPr bwMode="auto">
          <a:xfrm>
            <a:off x="4876800" y="5334000"/>
            <a:ext cx="2286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90222" name="Text Box 46"/>
          <p:cNvSpPr txBox="1">
            <a:spLocks noChangeArrowheads="1"/>
          </p:cNvSpPr>
          <p:nvPr/>
        </p:nvSpPr>
        <p:spPr bwMode="auto">
          <a:xfrm>
            <a:off x="1447800" y="5867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Idle</a:t>
            </a:r>
          </a:p>
        </p:txBody>
      </p:sp>
      <p:sp>
        <p:nvSpPr>
          <p:cNvPr id="690223" name="Line 47"/>
          <p:cNvSpPr>
            <a:spLocks noChangeShapeType="1"/>
          </p:cNvSpPr>
          <p:nvPr/>
        </p:nvSpPr>
        <p:spPr bwMode="auto">
          <a:xfrm flipH="1">
            <a:off x="1981200" y="5715000"/>
            <a:ext cx="990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90224" name="Line 48"/>
          <p:cNvSpPr>
            <a:spLocks noChangeShapeType="1"/>
          </p:cNvSpPr>
          <p:nvPr/>
        </p:nvSpPr>
        <p:spPr bwMode="auto">
          <a:xfrm flipH="1" flipV="1">
            <a:off x="1219200" y="3962400"/>
            <a:ext cx="2133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90225" name="Text Box 49"/>
          <p:cNvSpPr txBox="1">
            <a:spLocks noChangeArrowheads="1"/>
          </p:cNvSpPr>
          <p:nvPr/>
        </p:nvSpPr>
        <p:spPr bwMode="auto">
          <a:xfrm>
            <a:off x="3886200" y="56388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latin typeface="Times New Roman" panose="02020603050405020304" pitchFamily="18" charset="0"/>
                <a:cs typeface="Times New Roman" panose="02020603050405020304" pitchFamily="18" charset="0"/>
              </a:rPr>
              <a:t>A</a:t>
            </a:r>
          </a:p>
        </p:txBody>
      </p:sp>
      <p:sp>
        <p:nvSpPr>
          <p:cNvPr id="690226" name="Line 50"/>
          <p:cNvSpPr>
            <a:spLocks noChangeShapeType="1"/>
          </p:cNvSpPr>
          <p:nvPr/>
        </p:nvSpPr>
        <p:spPr bwMode="auto">
          <a:xfrm flipV="1">
            <a:off x="4724400" y="4495800"/>
            <a:ext cx="228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90227" name="Line 51"/>
          <p:cNvSpPr>
            <a:spLocks noChangeShapeType="1"/>
          </p:cNvSpPr>
          <p:nvPr/>
        </p:nvSpPr>
        <p:spPr bwMode="auto">
          <a:xfrm flipV="1">
            <a:off x="5029200" y="4648200"/>
            <a:ext cx="1219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52"/>
          <p:cNvGrpSpPr>
            <a:grpSpLocks/>
          </p:cNvGrpSpPr>
          <p:nvPr/>
        </p:nvGrpSpPr>
        <p:grpSpPr bwMode="auto">
          <a:xfrm>
            <a:off x="3505200" y="2133600"/>
            <a:ext cx="4267200" cy="3200400"/>
            <a:chOff x="2208" y="1344"/>
            <a:chExt cx="2688" cy="2016"/>
          </a:xfrm>
        </p:grpSpPr>
        <p:sp>
          <p:nvSpPr>
            <p:cNvPr id="18485" name="Text Box 53"/>
            <p:cNvSpPr txBox="1">
              <a:spLocks noChangeArrowheads="1"/>
            </p:cNvSpPr>
            <p:nvPr/>
          </p:nvSpPr>
          <p:spPr bwMode="auto">
            <a:xfrm>
              <a:off x="2208" y="1344"/>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b="1">
                  <a:solidFill>
                    <a:schemeClr val="hlink"/>
                  </a:solidFill>
                  <a:latin typeface="Times New Roman" panose="02020603050405020304" pitchFamily="18" charset="0"/>
                  <a:cs typeface="Times New Roman" panose="02020603050405020304" pitchFamily="18" charset="0"/>
                </a:rPr>
                <a:t>Example</a:t>
              </a:r>
            </a:p>
          </p:txBody>
        </p:sp>
        <p:grpSp>
          <p:nvGrpSpPr>
            <p:cNvPr id="18486" name="Group 54"/>
            <p:cNvGrpSpPr>
              <a:grpSpLocks/>
            </p:cNvGrpSpPr>
            <p:nvPr/>
          </p:nvGrpSpPr>
          <p:grpSpPr bwMode="auto">
            <a:xfrm>
              <a:off x="3360" y="1536"/>
              <a:ext cx="1536" cy="1824"/>
              <a:chOff x="3360" y="1536"/>
              <a:chExt cx="1536" cy="1824"/>
            </a:xfrm>
          </p:grpSpPr>
          <p:sp>
            <p:nvSpPr>
              <p:cNvPr id="18487" name="Line 55"/>
              <p:cNvSpPr>
                <a:spLocks noChangeShapeType="1"/>
              </p:cNvSpPr>
              <p:nvPr/>
            </p:nvSpPr>
            <p:spPr bwMode="auto">
              <a:xfrm>
                <a:off x="3360" y="1536"/>
                <a:ext cx="153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8" name="Line 56"/>
              <p:cNvSpPr>
                <a:spLocks noChangeShapeType="1"/>
              </p:cNvSpPr>
              <p:nvPr/>
            </p:nvSpPr>
            <p:spPr bwMode="auto">
              <a:xfrm>
                <a:off x="4896" y="1536"/>
                <a:ext cx="0" cy="18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9" name="Line 57"/>
              <p:cNvSpPr>
                <a:spLocks noChangeShapeType="1"/>
              </p:cNvSpPr>
              <p:nvPr/>
            </p:nvSpPr>
            <p:spPr bwMode="auto">
              <a:xfrm flipH="1">
                <a:off x="3744" y="3360"/>
                <a:ext cx="1152"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90216"/>
                                        </p:tgtEl>
                                        <p:attrNameLst>
                                          <p:attrName>style.visibility</p:attrName>
                                        </p:attrNameLst>
                                      </p:cBhvr>
                                      <p:to>
                                        <p:strVal val="visible"/>
                                      </p:to>
                                    </p:set>
                                    <p:anim calcmode="lin" valueType="num">
                                      <p:cBhvr additive="base">
                                        <p:cTn id="11" dur="500" fill="hold"/>
                                        <p:tgtEl>
                                          <p:spTgt spid="690216"/>
                                        </p:tgtEl>
                                        <p:attrNameLst>
                                          <p:attrName>ppt_x</p:attrName>
                                        </p:attrNameLst>
                                      </p:cBhvr>
                                      <p:tavLst>
                                        <p:tav tm="0">
                                          <p:val>
                                            <p:strVal val="0-#ppt_w/2"/>
                                          </p:val>
                                        </p:tav>
                                        <p:tav tm="100000">
                                          <p:val>
                                            <p:strVal val="#ppt_x"/>
                                          </p:val>
                                        </p:tav>
                                      </p:tavLst>
                                    </p:anim>
                                    <p:anim calcmode="lin" valueType="num">
                                      <p:cBhvr additive="base">
                                        <p:cTn id="12" dur="500" fill="hold"/>
                                        <p:tgtEl>
                                          <p:spTgt spid="690216"/>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690217"/>
                                        </p:tgtEl>
                                        <p:attrNameLst>
                                          <p:attrName>style.visibility</p:attrName>
                                        </p:attrNameLst>
                                      </p:cBhvr>
                                      <p:to>
                                        <p:strVal val="visible"/>
                                      </p:to>
                                    </p:set>
                                    <p:anim calcmode="lin" valueType="num">
                                      <p:cBhvr additive="base">
                                        <p:cTn id="16" dur="500" fill="hold"/>
                                        <p:tgtEl>
                                          <p:spTgt spid="690217"/>
                                        </p:tgtEl>
                                        <p:attrNameLst>
                                          <p:attrName>ppt_x</p:attrName>
                                        </p:attrNameLst>
                                      </p:cBhvr>
                                      <p:tavLst>
                                        <p:tav tm="0">
                                          <p:val>
                                            <p:strVal val="0-#ppt_w/2"/>
                                          </p:val>
                                        </p:tav>
                                        <p:tav tm="100000">
                                          <p:val>
                                            <p:strVal val="#ppt_x"/>
                                          </p:val>
                                        </p:tav>
                                      </p:tavLst>
                                    </p:anim>
                                    <p:anim calcmode="lin" valueType="num">
                                      <p:cBhvr additive="base">
                                        <p:cTn id="17" dur="500" fill="hold"/>
                                        <p:tgtEl>
                                          <p:spTgt spid="69021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8" fill="hold" nodeType="afterEffect">
                                  <p:stCondLst>
                                    <p:cond delay="0"/>
                                  </p:stCondLst>
                                  <p:childTnLst>
                                    <p:set>
                                      <p:cBhvr>
                                        <p:cTn id="20" dur="1" fill="hold">
                                          <p:stCondLst>
                                            <p:cond delay="0"/>
                                          </p:stCondLst>
                                        </p:cTn>
                                        <p:tgtEl>
                                          <p:spTgt spid="690218"/>
                                        </p:tgtEl>
                                        <p:attrNameLst>
                                          <p:attrName>style.visibility</p:attrName>
                                        </p:attrNameLst>
                                      </p:cBhvr>
                                      <p:to>
                                        <p:strVal val="visible"/>
                                      </p:to>
                                    </p:set>
                                    <p:anim calcmode="lin" valueType="num">
                                      <p:cBhvr additive="base">
                                        <p:cTn id="21" dur="500" fill="hold"/>
                                        <p:tgtEl>
                                          <p:spTgt spid="690218"/>
                                        </p:tgtEl>
                                        <p:attrNameLst>
                                          <p:attrName>ppt_x</p:attrName>
                                        </p:attrNameLst>
                                      </p:cBhvr>
                                      <p:tavLst>
                                        <p:tav tm="0">
                                          <p:val>
                                            <p:strVal val="0-#ppt_w/2"/>
                                          </p:val>
                                        </p:tav>
                                        <p:tav tm="100000">
                                          <p:val>
                                            <p:strVal val="#ppt_x"/>
                                          </p:val>
                                        </p:tav>
                                      </p:tavLst>
                                    </p:anim>
                                    <p:anim calcmode="lin" valueType="num">
                                      <p:cBhvr additive="base">
                                        <p:cTn id="22" dur="500" fill="hold"/>
                                        <p:tgtEl>
                                          <p:spTgt spid="690218"/>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000"/>
                            </p:stCondLst>
                            <p:childTnLst>
                              <p:par>
                                <p:cTn id="24" presetID="2" presetClass="entr" presetSubtype="8" fill="hold" nodeType="afterEffect">
                                  <p:stCondLst>
                                    <p:cond delay="0"/>
                                  </p:stCondLst>
                                  <p:childTnLst>
                                    <p:set>
                                      <p:cBhvr>
                                        <p:cTn id="25" dur="1" fill="hold">
                                          <p:stCondLst>
                                            <p:cond delay="0"/>
                                          </p:stCondLst>
                                        </p:cTn>
                                        <p:tgtEl>
                                          <p:spTgt spid="690219"/>
                                        </p:tgtEl>
                                        <p:attrNameLst>
                                          <p:attrName>style.visibility</p:attrName>
                                        </p:attrNameLst>
                                      </p:cBhvr>
                                      <p:to>
                                        <p:strVal val="visible"/>
                                      </p:to>
                                    </p:set>
                                    <p:anim calcmode="lin" valueType="num">
                                      <p:cBhvr additive="base">
                                        <p:cTn id="26" dur="500" fill="hold"/>
                                        <p:tgtEl>
                                          <p:spTgt spid="690219"/>
                                        </p:tgtEl>
                                        <p:attrNameLst>
                                          <p:attrName>ppt_x</p:attrName>
                                        </p:attrNameLst>
                                      </p:cBhvr>
                                      <p:tavLst>
                                        <p:tav tm="0">
                                          <p:val>
                                            <p:strVal val="0-#ppt_w/2"/>
                                          </p:val>
                                        </p:tav>
                                        <p:tav tm="100000">
                                          <p:val>
                                            <p:strVal val="#ppt_x"/>
                                          </p:val>
                                        </p:tav>
                                      </p:tavLst>
                                    </p:anim>
                                    <p:anim calcmode="lin" valueType="num">
                                      <p:cBhvr additive="base">
                                        <p:cTn id="27" dur="500" fill="hold"/>
                                        <p:tgtEl>
                                          <p:spTgt spid="690219"/>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2500"/>
                            </p:stCondLst>
                            <p:childTnLst>
                              <p:par>
                                <p:cTn id="29" presetID="2" presetClass="entr" presetSubtype="8" fill="hold" nodeType="afterEffect">
                                  <p:stCondLst>
                                    <p:cond delay="0"/>
                                  </p:stCondLst>
                                  <p:childTnLst>
                                    <p:set>
                                      <p:cBhvr>
                                        <p:cTn id="30" dur="1" fill="hold">
                                          <p:stCondLst>
                                            <p:cond delay="0"/>
                                          </p:stCondLst>
                                        </p:cTn>
                                        <p:tgtEl>
                                          <p:spTgt spid="690220"/>
                                        </p:tgtEl>
                                        <p:attrNameLst>
                                          <p:attrName>style.visibility</p:attrName>
                                        </p:attrNameLst>
                                      </p:cBhvr>
                                      <p:to>
                                        <p:strVal val="visible"/>
                                      </p:to>
                                    </p:set>
                                    <p:anim calcmode="lin" valueType="num">
                                      <p:cBhvr additive="base">
                                        <p:cTn id="31" dur="500" fill="hold"/>
                                        <p:tgtEl>
                                          <p:spTgt spid="690220"/>
                                        </p:tgtEl>
                                        <p:attrNameLst>
                                          <p:attrName>ppt_x</p:attrName>
                                        </p:attrNameLst>
                                      </p:cBhvr>
                                      <p:tavLst>
                                        <p:tav tm="0">
                                          <p:val>
                                            <p:strVal val="0-#ppt_w/2"/>
                                          </p:val>
                                        </p:tav>
                                        <p:tav tm="100000">
                                          <p:val>
                                            <p:strVal val="#ppt_x"/>
                                          </p:val>
                                        </p:tav>
                                      </p:tavLst>
                                    </p:anim>
                                    <p:anim calcmode="lin" valueType="num">
                                      <p:cBhvr additive="base">
                                        <p:cTn id="32" dur="500" fill="hold"/>
                                        <p:tgtEl>
                                          <p:spTgt spid="690220"/>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3000"/>
                            </p:stCondLst>
                            <p:childTnLst>
                              <p:par>
                                <p:cTn id="34" presetID="2" presetClass="entr" presetSubtype="8" fill="hold" nodeType="afterEffect">
                                  <p:stCondLst>
                                    <p:cond delay="0"/>
                                  </p:stCondLst>
                                  <p:childTnLst>
                                    <p:set>
                                      <p:cBhvr>
                                        <p:cTn id="35" dur="1" fill="hold">
                                          <p:stCondLst>
                                            <p:cond delay="0"/>
                                          </p:stCondLst>
                                        </p:cTn>
                                        <p:tgtEl>
                                          <p:spTgt spid="690221"/>
                                        </p:tgtEl>
                                        <p:attrNameLst>
                                          <p:attrName>style.visibility</p:attrName>
                                        </p:attrNameLst>
                                      </p:cBhvr>
                                      <p:to>
                                        <p:strVal val="visible"/>
                                      </p:to>
                                    </p:set>
                                    <p:anim calcmode="lin" valueType="num">
                                      <p:cBhvr additive="base">
                                        <p:cTn id="36" dur="500" fill="hold"/>
                                        <p:tgtEl>
                                          <p:spTgt spid="690221"/>
                                        </p:tgtEl>
                                        <p:attrNameLst>
                                          <p:attrName>ppt_x</p:attrName>
                                        </p:attrNameLst>
                                      </p:cBhvr>
                                      <p:tavLst>
                                        <p:tav tm="0">
                                          <p:val>
                                            <p:strVal val="0-#ppt_w/2"/>
                                          </p:val>
                                        </p:tav>
                                        <p:tav tm="100000">
                                          <p:val>
                                            <p:strVal val="#ppt_x"/>
                                          </p:val>
                                        </p:tav>
                                      </p:tavLst>
                                    </p:anim>
                                    <p:anim calcmode="lin" valueType="num">
                                      <p:cBhvr additive="base">
                                        <p:cTn id="37" dur="500" fill="hold"/>
                                        <p:tgtEl>
                                          <p:spTgt spid="690221"/>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690223"/>
                                        </p:tgtEl>
                                        <p:attrNameLst>
                                          <p:attrName>style.visibility</p:attrName>
                                        </p:attrNameLst>
                                      </p:cBhvr>
                                      <p:to>
                                        <p:strVal val="visible"/>
                                      </p:to>
                                    </p:set>
                                    <p:anim calcmode="lin" valueType="num">
                                      <p:cBhvr additive="base">
                                        <p:cTn id="42" dur="500" fill="hold"/>
                                        <p:tgtEl>
                                          <p:spTgt spid="690223"/>
                                        </p:tgtEl>
                                        <p:attrNameLst>
                                          <p:attrName>ppt_x</p:attrName>
                                        </p:attrNameLst>
                                      </p:cBhvr>
                                      <p:tavLst>
                                        <p:tav tm="0">
                                          <p:val>
                                            <p:strVal val="0-#ppt_w/2"/>
                                          </p:val>
                                        </p:tav>
                                        <p:tav tm="100000">
                                          <p:val>
                                            <p:strVal val="#ppt_x"/>
                                          </p:val>
                                        </p:tav>
                                      </p:tavLst>
                                    </p:anim>
                                    <p:anim calcmode="lin" valueType="num">
                                      <p:cBhvr additive="base">
                                        <p:cTn id="43" dur="500" fill="hold"/>
                                        <p:tgtEl>
                                          <p:spTgt spid="690223"/>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8" fill="hold" grpId="0" nodeType="afterEffect">
                                  <p:stCondLst>
                                    <p:cond delay="0"/>
                                  </p:stCondLst>
                                  <p:childTnLst>
                                    <p:set>
                                      <p:cBhvr>
                                        <p:cTn id="46" dur="1" fill="hold">
                                          <p:stCondLst>
                                            <p:cond delay="0"/>
                                          </p:stCondLst>
                                        </p:cTn>
                                        <p:tgtEl>
                                          <p:spTgt spid="690222"/>
                                        </p:tgtEl>
                                        <p:attrNameLst>
                                          <p:attrName>style.visibility</p:attrName>
                                        </p:attrNameLst>
                                      </p:cBhvr>
                                      <p:to>
                                        <p:strVal val="visible"/>
                                      </p:to>
                                    </p:set>
                                    <p:anim calcmode="lin" valueType="num">
                                      <p:cBhvr additive="base">
                                        <p:cTn id="47" dur="500" fill="hold"/>
                                        <p:tgtEl>
                                          <p:spTgt spid="690222"/>
                                        </p:tgtEl>
                                        <p:attrNameLst>
                                          <p:attrName>ppt_x</p:attrName>
                                        </p:attrNameLst>
                                      </p:cBhvr>
                                      <p:tavLst>
                                        <p:tav tm="0">
                                          <p:val>
                                            <p:strVal val="0-#ppt_w/2"/>
                                          </p:val>
                                        </p:tav>
                                        <p:tav tm="100000">
                                          <p:val>
                                            <p:strVal val="#ppt_x"/>
                                          </p:val>
                                        </p:tav>
                                      </p:tavLst>
                                    </p:anim>
                                    <p:anim calcmode="lin" valueType="num">
                                      <p:cBhvr additive="base">
                                        <p:cTn id="48" dur="500" fill="hold"/>
                                        <p:tgtEl>
                                          <p:spTgt spid="690222"/>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690224"/>
                                        </p:tgtEl>
                                        <p:attrNameLst>
                                          <p:attrName>style.visibility</p:attrName>
                                        </p:attrNameLst>
                                      </p:cBhvr>
                                      <p:to>
                                        <p:strVal val="visible"/>
                                      </p:to>
                                    </p:set>
                                    <p:anim calcmode="lin" valueType="num">
                                      <p:cBhvr additive="base">
                                        <p:cTn id="53" dur="500" fill="hold"/>
                                        <p:tgtEl>
                                          <p:spTgt spid="690224"/>
                                        </p:tgtEl>
                                        <p:attrNameLst>
                                          <p:attrName>ppt_x</p:attrName>
                                        </p:attrNameLst>
                                      </p:cBhvr>
                                      <p:tavLst>
                                        <p:tav tm="0">
                                          <p:val>
                                            <p:strVal val="0-#ppt_w/2"/>
                                          </p:val>
                                        </p:tav>
                                        <p:tav tm="100000">
                                          <p:val>
                                            <p:strVal val="#ppt_x"/>
                                          </p:val>
                                        </p:tav>
                                      </p:tavLst>
                                    </p:anim>
                                    <p:anim calcmode="lin" valueType="num">
                                      <p:cBhvr additive="base">
                                        <p:cTn id="54" dur="500" fill="hold"/>
                                        <p:tgtEl>
                                          <p:spTgt spid="690224"/>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690225"/>
                                        </p:tgtEl>
                                        <p:attrNameLst>
                                          <p:attrName>style.visibility</p:attrName>
                                        </p:attrNameLst>
                                      </p:cBhvr>
                                      <p:to>
                                        <p:strVal val="visible"/>
                                      </p:to>
                                    </p:set>
                                    <p:anim calcmode="lin" valueType="num">
                                      <p:cBhvr additive="base">
                                        <p:cTn id="59" dur="500" fill="hold"/>
                                        <p:tgtEl>
                                          <p:spTgt spid="690225"/>
                                        </p:tgtEl>
                                        <p:attrNameLst>
                                          <p:attrName>ppt_x</p:attrName>
                                        </p:attrNameLst>
                                      </p:cBhvr>
                                      <p:tavLst>
                                        <p:tav tm="0">
                                          <p:val>
                                            <p:strVal val="0-#ppt_w/2"/>
                                          </p:val>
                                        </p:tav>
                                        <p:tav tm="100000">
                                          <p:val>
                                            <p:strVal val="#ppt_x"/>
                                          </p:val>
                                        </p:tav>
                                      </p:tavLst>
                                    </p:anim>
                                    <p:anim calcmode="lin" valueType="num">
                                      <p:cBhvr additive="base">
                                        <p:cTn id="60" dur="500" fill="hold"/>
                                        <p:tgtEl>
                                          <p:spTgt spid="690225"/>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nodeType="clickEffect">
                                  <p:stCondLst>
                                    <p:cond delay="0"/>
                                  </p:stCondLst>
                                  <p:childTnLst>
                                    <p:set>
                                      <p:cBhvr>
                                        <p:cTn id="64" dur="1" fill="hold">
                                          <p:stCondLst>
                                            <p:cond delay="0"/>
                                          </p:stCondLst>
                                        </p:cTn>
                                        <p:tgtEl>
                                          <p:spTgt spid="690226"/>
                                        </p:tgtEl>
                                        <p:attrNameLst>
                                          <p:attrName>style.visibility</p:attrName>
                                        </p:attrNameLst>
                                      </p:cBhvr>
                                      <p:to>
                                        <p:strVal val="visible"/>
                                      </p:to>
                                    </p:set>
                                    <p:anim calcmode="lin" valueType="num">
                                      <p:cBhvr additive="base">
                                        <p:cTn id="65" dur="500" fill="hold"/>
                                        <p:tgtEl>
                                          <p:spTgt spid="690226"/>
                                        </p:tgtEl>
                                        <p:attrNameLst>
                                          <p:attrName>ppt_x</p:attrName>
                                        </p:attrNameLst>
                                      </p:cBhvr>
                                      <p:tavLst>
                                        <p:tav tm="0">
                                          <p:val>
                                            <p:strVal val="0-#ppt_w/2"/>
                                          </p:val>
                                        </p:tav>
                                        <p:tav tm="100000">
                                          <p:val>
                                            <p:strVal val="#ppt_x"/>
                                          </p:val>
                                        </p:tav>
                                      </p:tavLst>
                                    </p:anim>
                                    <p:anim calcmode="lin" valueType="num">
                                      <p:cBhvr additive="base">
                                        <p:cTn id="66" dur="500" fill="hold"/>
                                        <p:tgtEl>
                                          <p:spTgt spid="690226"/>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690227"/>
                                        </p:tgtEl>
                                        <p:attrNameLst>
                                          <p:attrName>style.visibility</p:attrName>
                                        </p:attrNameLst>
                                      </p:cBhvr>
                                      <p:to>
                                        <p:strVal val="visible"/>
                                      </p:to>
                                    </p:set>
                                    <p:anim calcmode="lin" valueType="num">
                                      <p:cBhvr additive="base">
                                        <p:cTn id="71" dur="500" fill="hold"/>
                                        <p:tgtEl>
                                          <p:spTgt spid="690227"/>
                                        </p:tgtEl>
                                        <p:attrNameLst>
                                          <p:attrName>ppt_x</p:attrName>
                                        </p:attrNameLst>
                                      </p:cBhvr>
                                      <p:tavLst>
                                        <p:tav tm="0">
                                          <p:val>
                                            <p:strVal val="0-#ppt_w/2"/>
                                          </p:val>
                                        </p:tav>
                                        <p:tav tm="100000">
                                          <p:val>
                                            <p:strVal val="#ppt_x"/>
                                          </p:val>
                                        </p:tav>
                                      </p:tavLst>
                                    </p:anim>
                                    <p:anim calcmode="lin" valueType="num">
                                      <p:cBhvr additive="base">
                                        <p:cTn id="72" dur="500" fill="hold"/>
                                        <p:tgtEl>
                                          <p:spTgt spid="6902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216" grpId="0" autoUpdateAnimBg="0"/>
      <p:bldP spid="690222" grpId="0" autoUpdateAnimBg="0"/>
      <p:bldP spid="69022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76200"/>
            <a:ext cx="7162800" cy="1066800"/>
          </a:xfrm>
        </p:spPr>
        <p:txBody>
          <a:bodyPr/>
          <a:lstStyle/>
          <a:p>
            <a:r>
              <a:rPr lang="en-US" altLang="en-US" sz="2400" smtClean="0"/>
              <a:t>RS232 Logic Waveform</a:t>
            </a:r>
          </a:p>
        </p:txBody>
      </p:sp>
      <p:pic>
        <p:nvPicPr>
          <p:cNvPr id="19459" name="Picture 3" descr="RS232 Wavefo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153400" cy="19526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ndAc>
      <p:stSnd>
        <p:snd r:embed="rId3"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Function of Signals</a:t>
            </a:r>
          </a:p>
        </p:txBody>
      </p:sp>
      <p:sp>
        <p:nvSpPr>
          <p:cNvPr id="693251" name="Rectangle 3"/>
          <p:cNvSpPr>
            <a:spLocks noGrp="1" noChangeArrowheads="1"/>
          </p:cNvSpPr>
          <p:nvPr>
            <p:ph type="body" idx="1"/>
          </p:nvPr>
        </p:nvSpPr>
        <p:spPr/>
        <p:txBody>
          <a:bodyPr/>
          <a:lstStyle/>
          <a:p>
            <a:pPr marL="342900" indent="-342900"/>
            <a:r>
              <a:rPr lang="en-US" altLang="en-US" smtClean="0"/>
              <a:t>TD: transmitted data</a:t>
            </a:r>
          </a:p>
          <a:p>
            <a:pPr marL="342900" indent="-342900"/>
            <a:r>
              <a:rPr lang="en-US" altLang="en-US" smtClean="0"/>
              <a:t>RD: received data</a:t>
            </a:r>
          </a:p>
          <a:p>
            <a:pPr marL="342900" indent="-342900"/>
            <a:r>
              <a:rPr lang="en-US" altLang="en-US" smtClean="0"/>
              <a:t>DSR: data set ready</a:t>
            </a:r>
          </a:p>
          <a:p>
            <a:pPr marL="742950" lvl="1" indent="-285750"/>
            <a:r>
              <a:rPr lang="en-US" altLang="en-US" sz="1800" smtClean="0"/>
              <a:t>indicate whether DCE is powered on</a:t>
            </a:r>
          </a:p>
          <a:p>
            <a:pPr marL="342900" indent="-342900"/>
            <a:r>
              <a:rPr lang="en-US" altLang="en-US" smtClean="0"/>
              <a:t>DTR: data terminal ready</a:t>
            </a:r>
          </a:p>
          <a:p>
            <a:pPr marL="742950" lvl="1" indent="-285750"/>
            <a:r>
              <a:rPr lang="en-US" altLang="en-US" sz="1800" smtClean="0"/>
              <a:t>indicate whether DTR is powered on</a:t>
            </a:r>
          </a:p>
          <a:p>
            <a:pPr marL="742950" lvl="1" indent="-285750"/>
            <a:r>
              <a:rPr lang="en-US" altLang="en-US" sz="1800" smtClean="0"/>
              <a:t>turning off DTR causes modem to hang up the line</a:t>
            </a:r>
          </a:p>
          <a:p>
            <a:pPr marL="342900" indent="-342900"/>
            <a:r>
              <a:rPr lang="en-US" altLang="en-US" smtClean="0"/>
              <a:t>RI: ring indicator</a:t>
            </a:r>
          </a:p>
          <a:p>
            <a:pPr marL="742950" lvl="1" indent="-285750"/>
            <a:r>
              <a:rPr lang="en-US" altLang="en-US" sz="1800" smtClean="0"/>
              <a:t>ON when modem detects phone call</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ox(out)">
                                      <p:cBhvr>
                                        <p:cTn id="7" dur="500"/>
                                        <p:tgtEl>
                                          <p:spTgt spid="6932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93251">
                                            <p:txEl>
                                              <p:pRg st="1" end="1"/>
                                            </p:txEl>
                                          </p:spTgt>
                                        </p:tgtEl>
                                        <p:attrNameLst>
                                          <p:attrName>style.visibility</p:attrName>
                                        </p:attrNameLst>
                                      </p:cBhvr>
                                      <p:to>
                                        <p:strVal val="visible"/>
                                      </p:to>
                                    </p:set>
                                    <p:animEffect transition="in" filter="box(out)">
                                      <p:cBhvr>
                                        <p:cTn id="12" dur="500"/>
                                        <p:tgtEl>
                                          <p:spTgt spid="69325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93251">
                                            <p:txEl>
                                              <p:pRg st="2" end="2"/>
                                            </p:txEl>
                                          </p:spTgt>
                                        </p:tgtEl>
                                        <p:attrNameLst>
                                          <p:attrName>style.visibility</p:attrName>
                                        </p:attrNameLst>
                                      </p:cBhvr>
                                      <p:to>
                                        <p:strVal val="visible"/>
                                      </p:to>
                                    </p:set>
                                    <p:animEffect transition="in" filter="box(out)">
                                      <p:cBhvr>
                                        <p:cTn id="17" dur="500"/>
                                        <p:tgtEl>
                                          <p:spTgt spid="69325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693251">
                                            <p:txEl>
                                              <p:pRg st="3" end="3"/>
                                            </p:txEl>
                                          </p:spTgt>
                                        </p:tgtEl>
                                        <p:attrNameLst>
                                          <p:attrName>style.visibility</p:attrName>
                                        </p:attrNameLst>
                                      </p:cBhvr>
                                      <p:to>
                                        <p:strVal val="visible"/>
                                      </p:to>
                                    </p:set>
                                    <p:animEffect transition="in" filter="box(out)">
                                      <p:cBhvr>
                                        <p:cTn id="20" dur="500"/>
                                        <p:tgtEl>
                                          <p:spTgt spid="69325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93251">
                                            <p:txEl>
                                              <p:pRg st="4" end="4"/>
                                            </p:txEl>
                                          </p:spTgt>
                                        </p:tgtEl>
                                        <p:attrNameLst>
                                          <p:attrName>style.visibility</p:attrName>
                                        </p:attrNameLst>
                                      </p:cBhvr>
                                      <p:to>
                                        <p:strVal val="visible"/>
                                      </p:to>
                                    </p:set>
                                    <p:animEffect transition="in" filter="box(out)">
                                      <p:cBhvr>
                                        <p:cTn id="25" dur="500"/>
                                        <p:tgtEl>
                                          <p:spTgt spid="69325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693251">
                                            <p:txEl>
                                              <p:pRg st="5" end="5"/>
                                            </p:txEl>
                                          </p:spTgt>
                                        </p:tgtEl>
                                        <p:attrNameLst>
                                          <p:attrName>style.visibility</p:attrName>
                                        </p:attrNameLst>
                                      </p:cBhvr>
                                      <p:to>
                                        <p:strVal val="visible"/>
                                      </p:to>
                                    </p:set>
                                    <p:animEffect transition="in" filter="box(out)">
                                      <p:cBhvr>
                                        <p:cTn id="28" dur="500"/>
                                        <p:tgtEl>
                                          <p:spTgt spid="693251">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693251">
                                            <p:txEl>
                                              <p:pRg st="6" end="6"/>
                                            </p:txEl>
                                          </p:spTgt>
                                        </p:tgtEl>
                                        <p:attrNameLst>
                                          <p:attrName>style.visibility</p:attrName>
                                        </p:attrNameLst>
                                      </p:cBhvr>
                                      <p:to>
                                        <p:strVal val="visible"/>
                                      </p:to>
                                    </p:set>
                                    <p:animEffect transition="in" filter="box(out)">
                                      <p:cBhvr>
                                        <p:cTn id="31" dur="500"/>
                                        <p:tgtEl>
                                          <p:spTgt spid="693251">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693251">
                                            <p:txEl>
                                              <p:pRg st="7" end="7"/>
                                            </p:txEl>
                                          </p:spTgt>
                                        </p:tgtEl>
                                        <p:attrNameLst>
                                          <p:attrName>style.visibility</p:attrName>
                                        </p:attrNameLst>
                                      </p:cBhvr>
                                      <p:to>
                                        <p:strVal val="visible"/>
                                      </p:to>
                                    </p:set>
                                    <p:animEffect transition="in" filter="box(out)">
                                      <p:cBhvr>
                                        <p:cTn id="36" dur="500"/>
                                        <p:tgtEl>
                                          <p:spTgt spid="693251">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par>
                                <p:cTn id="37" presetID="4" presetClass="entr" presetSubtype="32" fill="hold" grpId="0" nodeType="withEffect">
                                  <p:stCondLst>
                                    <p:cond delay="0"/>
                                  </p:stCondLst>
                                  <p:childTnLst>
                                    <p:set>
                                      <p:cBhvr>
                                        <p:cTn id="38" dur="1" fill="hold">
                                          <p:stCondLst>
                                            <p:cond delay="0"/>
                                          </p:stCondLst>
                                        </p:cTn>
                                        <p:tgtEl>
                                          <p:spTgt spid="693251">
                                            <p:txEl>
                                              <p:pRg st="8" end="8"/>
                                            </p:txEl>
                                          </p:spTgt>
                                        </p:tgtEl>
                                        <p:attrNameLst>
                                          <p:attrName>style.visibility</p:attrName>
                                        </p:attrNameLst>
                                      </p:cBhvr>
                                      <p:to>
                                        <p:strVal val="visible"/>
                                      </p:to>
                                    </p:set>
                                    <p:animEffect transition="in" filter="box(out)">
                                      <p:cBhvr>
                                        <p:cTn id="39" dur="500"/>
                                        <p:tgtEl>
                                          <p:spTgt spid="693251">
                                            <p:txEl>
                                              <p:pRg st="8" end="8"/>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t>Outline</a:t>
            </a:r>
          </a:p>
        </p:txBody>
      </p:sp>
      <p:sp>
        <p:nvSpPr>
          <p:cNvPr id="3075" name="Rectangle 3"/>
          <p:cNvSpPr>
            <a:spLocks noGrp="1" noChangeArrowheads="1"/>
          </p:cNvSpPr>
          <p:nvPr>
            <p:ph type="body" idx="1"/>
          </p:nvPr>
        </p:nvSpPr>
        <p:spPr/>
        <p:txBody>
          <a:bodyPr/>
          <a:lstStyle/>
          <a:p>
            <a:pPr>
              <a:lnSpc>
                <a:spcPct val="100000"/>
              </a:lnSpc>
            </a:pPr>
            <a:r>
              <a:rPr lang="en-US" altLang="en-US" smtClean="0"/>
              <a:t>Serial vs. Parallel</a:t>
            </a:r>
          </a:p>
          <a:p>
            <a:pPr>
              <a:lnSpc>
                <a:spcPct val="100000"/>
              </a:lnSpc>
            </a:pPr>
            <a:r>
              <a:rPr lang="en-US" altLang="en-US" smtClean="0"/>
              <a:t>RS-232</a:t>
            </a:r>
          </a:p>
          <a:p>
            <a:pPr>
              <a:lnSpc>
                <a:spcPct val="100000"/>
              </a:lnSpc>
            </a:pPr>
            <a:r>
              <a:rPr lang="en-US" altLang="en-US" smtClean="0"/>
              <a:t>DTE, DCE</a:t>
            </a:r>
          </a:p>
          <a:p>
            <a:pPr>
              <a:lnSpc>
                <a:spcPct val="100000"/>
              </a:lnSpc>
            </a:pPr>
            <a:r>
              <a:rPr lang="en-US" altLang="en-US" smtClean="0"/>
              <a:t>Flow control</a:t>
            </a:r>
          </a:p>
          <a:p>
            <a:pPr>
              <a:lnSpc>
                <a:spcPct val="100000"/>
              </a:lnSpc>
            </a:pPr>
            <a:r>
              <a:rPr lang="en-US" altLang="en-US" smtClean="0"/>
              <a:t>Programming serial port</a:t>
            </a:r>
          </a:p>
          <a:p>
            <a:pPr>
              <a:lnSpc>
                <a:spcPct val="100000"/>
              </a:lnSpc>
            </a:pPr>
            <a:r>
              <a:rPr lang="en-US" altLang="en-US" smtClean="0"/>
              <a:t>UART – 16550</a:t>
            </a:r>
          </a:p>
          <a:p>
            <a:pPr>
              <a:lnSpc>
                <a:spcPct val="100000"/>
              </a:lnSpc>
            </a:pPr>
            <a:r>
              <a:rPr lang="en-US" altLang="en-US" smtClean="0"/>
              <a:t>UART in PC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Function of Signals</a:t>
            </a:r>
          </a:p>
        </p:txBody>
      </p:sp>
      <p:sp>
        <p:nvSpPr>
          <p:cNvPr id="694275" name="Rectangle 3"/>
          <p:cNvSpPr>
            <a:spLocks noGrp="1" noChangeArrowheads="1"/>
          </p:cNvSpPr>
          <p:nvPr>
            <p:ph type="body" idx="1"/>
          </p:nvPr>
        </p:nvSpPr>
        <p:spPr>
          <a:xfrm>
            <a:off x="685800" y="1600200"/>
            <a:ext cx="7772400" cy="4114800"/>
          </a:xfrm>
        </p:spPr>
        <p:txBody>
          <a:bodyPr/>
          <a:lstStyle/>
          <a:p>
            <a:pPr marL="342900" indent="-342900"/>
            <a:r>
              <a:rPr lang="en-US" altLang="en-US" smtClean="0"/>
              <a:t>DCD: data carrier detect</a:t>
            </a:r>
          </a:p>
          <a:p>
            <a:pPr marL="742950" lvl="1" indent="-285750"/>
            <a:r>
              <a:rPr lang="en-US" altLang="en-US" sz="1800" smtClean="0"/>
              <a:t>ON when two modems have negotiated successfully and the carrier signal is established on the phone line</a:t>
            </a:r>
          </a:p>
          <a:p>
            <a:pPr marL="342900" indent="-342900"/>
            <a:r>
              <a:rPr lang="en-US" altLang="en-US" smtClean="0"/>
              <a:t>RTS: request to send</a:t>
            </a:r>
          </a:p>
          <a:p>
            <a:pPr marL="742950" lvl="1" indent="-285750"/>
            <a:r>
              <a:rPr lang="en-US" altLang="en-US" sz="1800" smtClean="0"/>
              <a:t>ON when DTE wants to send data</a:t>
            </a:r>
          </a:p>
          <a:p>
            <a:pPr marL="742950" lvl="1" indent="-285750"/>
            <a:r>
              <a:rPr lang="en-US" altLang="en-US" sz="1800" smtClean="0"/>
              <a:t>Normally constantly ON in point-to-point lines</a:t>
            </a:r>
          </a:p>
          <a:p>
            <a:pPr marL="342900" indent="-342900"/>
            <a:r>
              <a:rPr lang="en-US" altLang="en-US" smtClean="0"/>
              <a:t>CTS: clear to send</a:t>
            </a:r>
          </a:p>
          <a:p>
            <a:pPr marL="742950" lvl="1" indent="-285750"/>
            <a:r>
              <a:rPr lang="en-US" altLang="en-US" sz="1800" smtClean="0"/>
              <a:t>ON when DCE is ready to receive data</a:t>
            </a:r>
          </a:p>
          <a:p>
            <a:pPr marL="342900" indent="-342900"/>
            <a:r>
              <a:rPr lang="en-US" altLang="en-US" smtClean="0"/>
              <a:t>SG: signal ground</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4275">
                                            <p:txEl>
                                              <p:pRg st="0" end="0"/>
                                            </p:txEl>
                                          </p:spTgt>
                                        </p:tgtEl>
                                        <p:attrNameLst>
                                          <p:attrName>style.visibility</p:attrName>
                                        </p:attrNameLst>
                                      </p:cBhvr>
                                      <p:to>
                                        <p:strVal val="visible"/>
                                      </p:to>
                                    </p:set>
                                    <p:animEffect transition="in" filter="box(out)">
                                      <p:cBhvr>
                                        <p:cTn id="7" dur="500"/>
                                        <p:tgtEl>
                                          <p:spTgt spid="6942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694275">
                                            <p:txEl>
                                              <p:pRg st="1" end="1"/>
                                            </p:txEl>
                                          </p:spTgt>
                                        </p:tgtEl>
                                        <p:attrNameLst>
                                          <p:attrName>style.visibility</p:attrName>
                                        </p:attrNameLst>
                                      </p:cBhvr>
                                      <p:to>
                                        <p:strVal val="visible"/>
                                      </p:to>
                                    </p:set>
                                    <p:animEffect transition="in" filter="box(out)">
                                      <p:cBhvr>
                                        <p:cTn id="10" dur="500"/>
                                        <p:tgtEl>
                                          <p:spTgt spid="69427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94275">
                                            <p:txEl>
                                              <p:pRg st="2" end="2"/>
                                            </p:txEl>
                                          </p:spTgt>
                                        </p:tgtEl>
                                        <p:attrNameLst>
                                          <p:attrName>style.visibility</p:attrName>
                                        </p:attrNameLst>
                                      </p:cBhvr>
                                      <p:to>
                                        <p:strVal val="visible"/>
                                      </p:to>
                                    </p:set>
                                    <p:animEffect transition="in" filter="box(out)">
                                      <p:cBhvr>
                                        <p:cTn id="15" dur="500"/>
                                        <p:tgtEl>
                                          <p:spTgt spid="69427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694275">
                                            <p:txEl>
                                              <p:pRg st="3" end="3"/>
                                            </p:txEl>
                                          </p:spTgt>
                                        </p:tgtEl>
                                        <p:attrNameLst>
                                          <p:attrName>style.visibility</p:attrName>
                                        </p:attrNameLst>
                                      </p:cBhvr>
                                      <p:to>
                                        <p:strVal val="visible"/>
                                      </p:to>
                                    </p:set>
                                    <p:animEffect transition="in" filter="box(out)">
                                      <p:cBhvr>
                                        <p:cTn id="18" dur="500"/>
                                        <p:tgtEl>
                                          <p:spTgt spid="694275">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694275">
                                            <p:txEl>
                                              <p:pRg st="4" end="4"/>
                                            </p:txEl>
                                          </p:spTgt>
                                        </p:tgtEl>
                                        <p:attrNameLst>
                                          <p:attrName>style.visibility</p:attrName>
                                        </p:attrNameLst>
                                      </p:cBhvr>
                                      <p:to>
                                        <p:strVal val="visible"/>
                                      </p:to>
                                    </p:set>
                                    <p:animEffect transition="in" filter="box(out)">
                                      <p:cBhvr>
                                        <p:cTn id="21" dur="500"/>
                                        <p:tgtEl>
                                          <p:spTgt spid="694275">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694275">
                                            <p:txEl>
                                              <p:pRg st="5" end="5"/>
                                            </p:txEl>
                                          </p:spTgt>
                                        </p:tgtEl>
                                        <p:attrNameLst>
                                          <p:attrName>style.visibility</p:attrName>
                                        </p:attrNameLst>
                                      </p:cBhvr>
                                      <p:to>
                                        <p:strVal val="visible"/>
                                      </p:to>
                                    </p:set>
                                    <p:animEffect transition="in" filter="box(out)">
                                      <p:cBhvr>
                                        <p:cTn id="26" dur="500"/>
                                        <p:tgtEl>
                                          <p:spTgt spid="69427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694275">
                                            <p:txEl>
                                              <p:pRg st="6" end="6"/>
                                            </p:txEl>
                                          </p:spTgt>
                                        </p:tgtEl>
                                        <p:attrNameLst>
                                          <p:attrName>style.visibility</p:attrName>
                                        </p:attrNameLst>
                                      </p:cBhvr>
                                      <p:to>
                                        <p:strVal val="visible"/>
                                      </p:to>
                                    </p:set>
                                    <p:animEffect transition="in" filter="box(out)">
                                      <p:cBhvr>
                                        <p:cTn id="29" dur="500"/>
                                        <p:tgtEl>
                                          <p:spTgt spid="694275">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694275">
                                            <p:txEl>
                                              <p:pRg st="7" end="7"/>
                                            </p:txEl>
                                          </p:spTgt>
                                        </p:tgtEl>
                                        <p:attrNameLst>
                                          <p:attrName>style.visibility</p:attrName>
                                        </p:attrNameLst>
                                      </p:cBhvr>
                                      <p:to>
                                        <p:strVal val="visible"/>
                                      </p:to>
                                    </p:set>
                                    <p:animEffect transition="in" filter="box(out)">
                                      <p:cBhvr>
                                        <p:cTn id="34" dur="500"/>
                                        <p:tgtEl>
                                          <p:spTgt spid="694275">
                                            <p:txEl>
                                              <p:pRg st="7" end="7"/>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Flow Control</a:t>
            </a:r>
          </a:p>
        </p:txBody>
      </p:sp>
      <p:sp>
        <p:nvSpPr>
          <p:cNvPr id="695299" name="Rectangle 3"/>
          <p:cNvSpPr>
            <a:spLocks noGrp="1" noChangeArrowheads="1"/>
          </p:cNvSpPr>
          <p:nvPr>
            <p:ph type="body" idx="1"/>
          </p:nvPr>
        </p:nvSpPr>
        <p:spPr/>
        <p:txBody>
          <a:bodyPr/>
          <a:lstStyle/>
          <a:p>
            <a:pPr marL="342900" indent="-342900"/>
            <a:r>
              <a:rPr lang="en-US" altLang="en-US" smtClean="0"/>
              <a:t>Means to ask the transmitter to stop/resume sending in data</a:t>
            </a:r>
          </a:p>
          <a:p>
            <a:pPr marL="342900" indent="-342900"/>
            <a:r>
              <a:rPr lang="en-US" altLang="en-US" smtClean="0"/>
              <a:t>Required when:</a:t>
            </a:r>
          </a:p>
          <a:p>
            <a:pPr marL="742950" lvl="1" indent="-285750"/>
            <a:r>
              <a:rPr lang="en-US" altLang="en-US" sz="1800" smtClean="0"/>
              <a:t>DTE to DCE speed &gt; DCE to DCE speed</a:t>
            </a:r>
          </a:p>
          <a:p>
            <a:pPr marL="742950" lvl="1" indent="-285750">
              <a:buFontTx/>
              <a:buNone/>
            </a:pPr>
            <a:r>
              <a:rPr lang="en-US" altLang="en-US" sz="1800" smtClean="0"/>
              <a:t>	(e.g. terminal speed = 115.2kbps and  line speed = 33.6kbps, in order to benefit from modem’s data compression protocol)</a:t>
            </a:r>
          </a:p>
          <a:p>
            <a:pPr lvl="2"/>
            <a:r>
              <a:rPr lang="en-US" altLang="en-US" sz="1800" smtClean="0"/>
              <a:t>without flow control, the buffer within modem will overflow </a:t>
            </a:r>
            <a:r>
              <a:rPr lang="en-US" altLang="en-US" sz="1800" smtClean="0">
                <a:cs typeface="Times New Roman" panose="02020603050405020304" pitchFamily="18" charset="0"/>
              </a:rPr>
              <a:t>– sooner or later</a:t>
            </a:r>
          </a:p>
          <a:p>
            <a:pPr marL="742950" lvl="1" indent="-285750"/>
            <a:r>
              <a:rPr lang="en-US" altLang="en-US" sz="1800" smtClean="0"/>
              <a:t>the receiving end takes time to process the data and thus cannot be always ready to receive   </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5299">
                                            <p:txEl>
                                              <p:pRg st="0" end="0"/>
                                            </p:txEl>
                                          </p:spTgt>
                                        </p:tgtEl>
                                        <p:attrNameLst>
                                          <p:attrName>style.visibility</p:attrName>
                                        </p:attrNameLst>
                                      </p:cBhvr>
                                      <p:to>
                                        <p:strVal val="visible"/>
                                      </p:to>
                                    </p:set>
                                    <p:animEffect transition="in" filter="box(out)">
                                      <p:cBhvr>
                                        <p:cTn id="7" dur="500"/>
                                        <p:tgtEl>
                                          <p:spTgt spid="6952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95299">
                                            <p:txEl>
                                              <p:pRg st="1" end="1"/>
                                            </p:txEl>
                                          </p:spTgt>
                                        </p:tgtEl>
                                        <p:attrNameLst>
                                          <p:attrName>style.visibility</p:attrName>
                                        </p:attrNameLst>
                                      </p:cBhvr>
                                      <p:to>
                                        <p:strVal val="visible"/>
                                      </p:to>
                                    </p:set>
                                    <p:animEffect transition="in" filter="box(out)">
                                      <p:cBhvr>
                                        <p:cTn id="12" dur="500"/>
                                        <p:tgtEl>
                                          <p:spTgt spid="69529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695299">
                                            <p:txEl>
                                              <p:pRg st="2" end="2"/>
                                            </p:txEl>
                                          </p:spTgt>
                                        </p:tgtEl>
                                        <p:attrNameLst>
                                          <p:attrName>style.visibility</p:attrName>
                                        </p:attrNameLst>
                                      </p:cBhvr>
                                      <p:to>
                                        <p:strVal val="visible"/>
                                      </p:to>
                                    </p:set>
                                    <p:animEffect transition="in" filter="box(out)">
                                      <p:cBhvr>
                                        <p:cTn id="15" dur="500"/>
                                        <p:tgtEl>
                                          <p:spTgt spid="69529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695299">
                                            <p:txEl>
                                              <p:pRg st="3" end="3"/>
                                            </p:txEl>
                                          </p:spTgt>
                                        </p:tgtEl>
                                        <p:attrNameLst>
                                          <p:attrName>style.visibility</p:attrName>
                                        </p:attrNameLst>
                                      </p:cBhvr>
                                      <p:to>
                                        <p:strVal val="visible"/>
                                      </p:to>
                                    </p:set>
                                    <p:animEffect transition="in" filter="box(out)">
                                      <p:cBhvr>
                                        <p:cTn id="18" dur="500"/>
                                        <p:tgtEl>
                                          <p:spTgt spid="695299">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695299">
                                            <p:txEl>
                                              <p:pRg st="4" end="4"/>
                                            </p:txEl>
                                          </p:spTgt>
                                        </p:tgtEl>
                                        <p:attrNameLst>
                                          <p:attrName>style.visibility</p:attrName>
                                        </p:attrNameLst>
                                      </p:cBhvr>
                                      <p:to>
                                        <p:strVal val="visible"/>
                                      </p:to>
                                    </p:set>
                                    <p:animEffect transition="in" filter="box(out)">
                                      <p:cBhvr>
                                        <p:cTn id="21" dur="500"/>
                                        <p:tgtEl>
                                          <p:spTgt spid="695299">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695299">
                                            <p:txEl>
                                              <p:pRg st="5" end="5"/>
                                            </p:txEl>
                                          </p:spTgt>
                                        </p:tgtEl>
                                        <p:attrNameLst>
                                          <p:attrName>style.visibility</p:attrName>
                                        </p:attrNameLst>
                                      </p:cBhvr>
                                      <p:to>
                                        <p:strVal val="visible"/>
                                      </p:to>
                                    </p:set>
                                    <p:animEffect transition="in" filter="box(out)">
                                      <p:cBhvr>
                                        <p:cTn id="24" dur="500"/>
                                        <p:tgtEl>
                                          <p:spTgt spid="695299">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Hardware Flow Control</a:t>
            </a:r>
          </a:p>
        </p:txBody>
      </p:sp>
      <p:sp>
        <p:nvSpPr>
          <p:cNvPr id="696323" name="Rectangle 3"/>
          <p:cNvSpPr>
            <a:spLocks noGrp="1" noChangeArrowheads="1"/>
          </p:cNvSpPr>
          <p:nvPr>
            <p:ph type="body" idx="1"/>
          </p:nvPr>
        </p:nvSpPr>
        <p:spPr/>
        <p:txBody>
          <a:bodyPr/>
          <a:lstStyle/>
          <a:p>
            <a:r>
              <a:rPr lang="en-US" altLang="en-US" smtClean="0"/>
              <a:t>RTS/CTS</a:t>
            </a:r>
          </a:p>
          <a:p>
            <a:pPr lvl="1"/>
            <a:r>
              <a:rPr lang="en-US" altLang="en-US" sz="1800" smtClean="0"/>
              <a:t>the transmitting end activates RTS to inform the receiving end that it has data to send</a:t>
            </a:r>
          </a:p>
          <a:p>
            <a:pPr lvl="1"/>
            <a:r>
              <a:rPr lang="en-US" altLang="en-US" sz="1800" smtClean="0"/>
              <a:t>if the receiving end is ready to receive, it activates CTS</a:t>
            </a:r>
          </a:p>
          <a:p>
            <a:pPr lvl="1"/>
            <a:r>
              <a:rPr lang="en-US" altLang="en-US" sz="1800" smtClean="0"/>
              <a:t>normally used between computer and modem</a:t>
            </a:r>
          </a:p>
          <a:p>
            <a:pPr lvl="2"/>
            <a:r>
              <a:rPr lang="en-US" altLang="en-US" sz="1800" smtClean="0"/>
              <a:t>computer is always ready to receive data but modem is not, because terminal speed &gt; link speed</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animEffect transition="in" filter="box(out)">
                                      <p:cBhvr>
                                        <p:cTn id="7" dur="500"/>
                                        <p:tgtEl>
                                          <p:spTgt spid="6963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96323">
                                            <p:txEl>
                                              <p:pRg st="1" end="1"/>
                                            </p:txEl>
                                          </p:spTgt>
                                        </p:tgtEl>
                                        <p:attrNameLst>
                                          <p:attrName>style.visibility</p:attrName>
                                        </p:attrNameLst>
                                      </p:cBhvr>
                                      <p:to>
                                        <p:strVal val="visible"/>
                                      </p:to>
                                    </p:set>
                                    <p:animEffect transition="in" filter="box(out)">
                                      <p:cBhvr>
                                        <p:cTn id="12" dur="500"/>
                                        <p:tgtEl>
                                          <p:spTgt spid="6963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96323">
                                            <p:txEl>
                                              <p:pRg st="2" end="2"/>
                                            </p:txEl>
                                          </p:spTgt>
                                        </p:tgtEl>
                                        <p:attrNameLst>
                                          <p:attrName>style.visibility</p:attrName>
                                        </p:attrNameLst>
                                      </p:cBhvr>
                                      <p:to>
                                        <p:strVal val="visible"/>
                                      </p:to>
                                    </p:set>
                                    <p:animEffect transition="in" filter="box(out)">
                                      <p:cBhvr>
                                        <p:cTn id="17" dur="500"/>
                                        <p:tgtEl>
                                          <p:spTgt spid="6963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96323">
                                            <p:txEl>
                                              <p:pRg st="3" end="3"/>
                                            </p:txEl>
                                          </p:spTgt>
                                        </p:tgtEl>
                                        <p:attrNameLst>
                                          <p:attrName>style.visibility</p:attrName>
                                        </p:attrNameLst>
                                      </p:cBhvr>
                                      <p:to>
                                        <p:strVal val="visible"/>
                                      </p:to>
                                    </p:set>
                                    <p:animEffect transition="in" filter="box(out)">
                                      <p:cBhvr>
                                        <p:cTn id="22" dur="500"/>
                                        <p:tgtEl>
                                          <p:spTgt spid="6963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96323">
                                            <p:txEl>
                                              <p:pRg st="4" end="4"/>
                                            </p:txEl>
                                          </p:spTgt>
                                        </p:tgtEl>
                                        <p:attrNameLst>
                                          <p:attrName>style.visibility</p:attrName>
                                        </p:attrNameLst>
                                      </p:cBhvr>
                                      <p:to>
                                        <p:strVal val="visible"/>
                                      </p:to>
                                    </p:set>
                                    <p:animEffect transition="in" filter="box(out)">
                                      <p:cBhvr>
                                        <p:cTn id="27" dur="500"/>
                                        <p:tgtEl>
                                          <p:spTgt spid="6963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Software Flow Control</a:t>
            </a:r>
          </a:p>
        </p:txBody>
      </p:sp>
      <p:sp>
        <p:nvSpPr>
          <p:cNvPr id="697347" name="Rectangle 3"/>
          <p:cNvSpPr>
            <a:spLocks noGrp="1" noChangeArrowheads="1"/>
          </p:cNvSpPr>
          <p:nvPr>
            <p:ph type="body" idx="1"/>
          </p:nvPr>
        </p:nvSpPr>
        <p:spPr/>
        <p:txBody>
          <a:bodyPr/>
          <a:lstStyle/>
          <a:p>
            <a:pPr marL="342900" indent="-342900"/>
            <a:r>
              <a:rPr lang="en-US" altLang="en-US" smtClean="0"/>
              <a:t>Xon/Xoff</a:t>
            </a:r>
          </a:p>
          <a:p>
            <a:pPr marL="742950" lvl="1" indent="-285750"/>
            <a:r>
              <a:rPr lang="en-US" altLang="en-US" sz="1800" smtClean="0"/>
              <a:t>when the buffer within the receiving end is nearly full, Xoff is sent to the transmitting end to ask it to stop</a:t>
            </a:r>
          </a:p>
          <a:p>
            <a:pPr marL="742950" lvl="1" indent="-285750"/>
            <a:r>
              <a:rPr lang="en-US" altLang="en-US" sz="1800" smtClean="0"/>
              <a:t>when data have been processed by the receiving end and the buffer has space again, Xon is sent to the transmitting end to notify it to resume</a:t>
            </a:r>
          </a:p>
          <a:p>
            <a:pPr marL="742950" lvl="1" indent="-285750"/>
            <a:r>
              <a:rPr lang="en-US" altLang="en-US" sz="1800" smtClean="0"/>
              <a:t>advantage: only three wires are required (TD, RD and GND)</a:t>
            </a:r>
          </a:p>
          <a:p>
            <a:pPr marL="742950" lvl="1" indent="-285750"/>
            <a:r>
              <a:rPr lang="en-US" altLang="en-US" sz="1800" smtClean="0"/>
              <a:t>disadvantage: confusion arises when the transmitted data (e.g. a graphics file) contains a byte equal to 13H (Xoff)</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7347">
                                            <p:txEl>
                                              <p:pRg st="0" end="0"/>
                                            </p:txEl>
                                          </p:spTgt>
                                        </p:tgtEl>
                                        <p:attrNameLst>
                                          <p:attrName>style.visibility</p:attrName>
                                        </p:attrNameLst>
                                      </p:cBhvr>
                                      <p:to>
                                        <p:strVal val="visible"/>
                                      </p:to>
                                    </p:set>
                                    <p:animEffect transition="in" filter="box(out)">
                                      <p:cBhvr>
                                        <p:cTn id="7" dur="500"/>
                                        <p:tgtEl>
                                          <p:spTgt spid="6973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697347">
                                            <p:txEl>
                                              <p:pRg st="1" end="1"/>
                                            </p:txEl>
                                          </p:spTgt>
                                        </p:tgtEl>
                                        <p:attrNameLst>
                                          <p:attrName>style.visibility</p:attrName>
                                        </p:attrNameLst>
                                      </p:cBhvr>
                                      <p:to>
                                        <p:strVal val="visible"/>
                                      </p:to>
                                    </p:set>
                                    <p:animEffect transition="in" filter="box(out)">
                                      <p:cBhvr>
                                        <p:cTn id="10" dur="500"/>
                                        <p:tgtEl>
                                          <p:spTgt spid="69734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697347">
                                            <p:txEl>
                                              <p:pRg st="2" end="2"/>
                                            </p:txEl>
                                          </p:spTgt>
                                        </p:tgtEl>
                                        <p:attrNameLst>
                                          <p:attrName>style.visibility</p:attrName>
                                        </p:attrNameLst>
                                      </p:cBhvr>
                                      <p:to>
                                        <p:strVal val="visible"/>
                                      </p:to>
                                    </p:set>
                                    <p:animEffect transition="in" filter="box(out)">
                                      <p:cBhvr>
                                        <p:cTn id="13" dur="500"/>
                                        <p:tgtEl>
                                          <p:spTgt spid="69734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697347">
                                            <p:txEl>
                                              <p:pRg st="3" end="3"/>
                                            </p:txEl>
                                          </p:spTgt>
                                        </p:tgtEl>
                                        <p:attrNameLst>
                                          <p:attrName>style.visibility</p:attrName>
                                        </p:attrNameLst>
                                      </p:cBhvr>
                                      <p:to>
                                        <p:strVal val="visible"/>
                                      </p:to>
                                    </p:set>
                                    <p:animEffect transition="in" filter="box(out)">
                                      <p:cBhvr>
                                        <p:cTn id="16" dur="500"/>
                                        <p:tgtEl>
                                          <p:spTgt spid="697347">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697347">
                                            <p:txEl>
                                              <p:pRg st="4" end="4"/>
                                            </p:txEl>
                                          </p:spTgt>
                                        </p:tgtEl>
                                        <p:attrNameLst>
                                          <p:attrName>style.visibility</p:attrName>
                                        </p:attrNameLst>
                                      </p:cBhvr>
                                      <p:to>
                                        <p:strVal val="visible"/>
                                      </p:to>
                                    </p:set>
                                    <p:animEffect transition="in" filter="box(out)">
                                      <p:cBhvr>
                                        <p:cTn id="19" dur="500"/>
                                        <p:tgtEl>
                                          <p:spTgt spid="697347">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RS-232  (con)</a:t>
            </a:r>
          </a:p>
        </p:txBody>
      </p:sp>
      <p:sp>
        <p:nvSpPr>
          <p:cNvPr id="25603" name="Rectangle 3"/>
          <p:cNvSpPr>
            <a:spLocks noGrp="1" noChangeArrowheads="1"/>
          </p:cNvSpPr>
          <p:nvPr>
            <p:ph type="body" idx="1"/>
          </p:nvPr>
        </p:nvSpPr>
        <p:spPr/>
        <p:txBody>
          <a:bodyPr/>
          <a:lstStyle/>
          <a:p>
            <a:r>
              <a:rPr lang="en-US" altLang="en-US" smtClean="0"/>
              <a:t>Communication between two nodes</a:t>
            </a:r>
          </a:p>
        </p:txBody>
      </p:sp>
      <p:sp>
        <p:nvSpPr>
          <p:cNvPr id="25604" name="Rectangle 4"/>
          <p:cNvSpPr>
            <a:spLocks noChangeArrowheads="1"/>
          </p:cNvSpPr>
          <p:nvPr/>
        </p:nvSpPr>
        <p:spPr bwMode="auto">
          <a:xfrm>
            <a:off x="179388" y="3429000"/>
            <a:ext cx="1439862" cy="259238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05" name="Rectangle 5"/>
          <p:cNvSpPr>
            <a:spLocks noChangeArrowheads="1"/>
          </p:cNvSpPr>
          <p:nvPr/>
        </p:nvSpPr>
        <p:spPr bwMode="auto">
          <a:xfrm>
            <a:off x="2987675" y="3429000"/>
            <a:ext cx="1439863" cy="259238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06" name="Rectangle 6"/>
          <p:cNvSpPr>
            <a:spLocks noChangeArrowheads="1"/>
          </p:cNvSpPr>
          <p:nvPr/>
        </p:nvSpPr>
        <p:spPr bwMode="auto">
          <a:xfrm>
            <a:off x="4643438" y="3429000"/>
            <a:ext cx="1439862" cy="259238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07" name="Rectangle 7"/>
          <p:cNvSpPr>
            <a:spLocks noChangeArrowheads="1"/>
          </p:cNvSpPr>
          <p:nvPr/>
        </p:nvSpPr>
        <p:spPr bwMode="auto">
          <a:xfrm>
            <a:off x="7451725" y="3429000"/>
            <a:ext cx="1439863" cy="259238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08" name="Line 8"/>
          <p:cNvSpPr>
            <a:spLocks noChangeShapeType="1"/>
          </p:cNvSpPr>
          <p:nvPr/>
        </p:nvSpPr>
        <p:spPr bwMode="auto">
          <a:xfrm>
            <a:off x="1619250" y="3500438"/>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09" name="Line 9"/>
          <p:cNvSpPr>
            <a:spLocks noChangeShapeType="1"/>
          </p:cNvSpPr>
          <p:nvPr/>
        </p:nvSpPr>
        <p:spPr bwMode="auto">
          <a:xfrm>
            <a:off x="1619250" y="3644900"/>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0" name="Line 10"/>
          <p:cNvSpPr>
            <a:spLocks noChangeShapeType="1"/>
          </p:cNvSpPr>
          <p:nvPr/>
        </p:nvSpPr>
        <p:spPr bwMode="auto">
          <a:xfrm>
            <a:off x="1619250" y="3789363"/>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1" name="Line 11"/>
          <p:cNvSpPr>
            <a:spLocks noChangeShapeType="1"/>
          </p:cNvSpPr>
          <p:nvPr/>
        </p:nvSpPr>
        <p:spPr bwMode="auto">
          <a:xfrm>
            <a:off x="1619250" y="3933825"/>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2" name="Line 12"/>
          <p:cNvSpPr>
            <a:spLocks noChangeShapeType="1"/>
          </p:cNvSpPr>
          <p:nvPr/>
        </p:nvSpPr>
        <p:spPr bwMode="auto">
          <a:xfrm flipH="1">
            <a:off x="1619250" y="4365625"/>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3" name="Line 13"/>
          <p:cNvSpPr>
            <a:spLocks noChangeShapeType="1"/>
          </p:cNvSpPr>
          <p:nvPr/>
        </p:nvSpPr>
        <p:spPr bwMode="auto">
          <a:xfrm>
            <a:off x="1619250" y="5300663"/>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4" name="Line 14"/>
          <p:cNvSpPr>
            <a:spLocks noChangeShapeType="1"/>
          </p:cNvSpPr>
          <p:nvPr/>
        </p:nvSpPr>
        <p:spPr bwMode="auto">
          <a:xfrm flipH="1">
            <a:off x="1619250" y="4941888"/>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5" name="Line 15"/>
          <p:cNvSpPr>
            <a:spLocks noChangeShapeType="1"/>
          </p:cNvSpPr>
          <p:nvPr/>
        </p:nvSpPr>
        <p:spPr bwMode="auto">
          <a:xfrm>
            <a:off x="1619250" y="5445125"/>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6" name="Line 16"/>
          <p:cNvSpPr>
            <a:spLocks noChangeShapeType="1"/>
          </p:cNvSpPr>
          <p:nvPr/>
        </p:nvSpPr>
        <p:spPr bwMode="auto">
          <a:xfrm>
            <a:off x="1619250" y="5589588"/>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7" name="Line 17"/>
          <p:cNvSpPr>
            <a:spLocks noChangeShapeType="1"/>
          </p:cNvSpPr>
          <p:nvPr/>
        </p:nvSpPr>
        <p:spPr bwMode="auto">
          <a:xfrm>
            <a:off x="1619250" y="5734050"/>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8" name="Line 18"/>
          <p:cNvSpPr>
            <a:spLocks noChangeShapeType="1"/>
          </p:cNvSpPr>
          <p:nvPr/>
        </p:nvSpPr>
        <p:spPr bwMode="auto">
          <a:xfrm>
            <a:off x="6084888" y="3500438"/>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9" name="Line 19"/>
          <p:cNvSpPr>
            <a:spLocks noChangeShapeType="1"/>
          </p:cNvSpPr>
          <p:nvPr/>
        </p:nvSpPr>
        <p:spPr bwMode="auto">
          <a:xfrm>
            <a:off x="6083300" y="5518150"/>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0" name="Line 20"/>
          <p:cNvSpPr>
            <a:spLocks noChangeShapeType="1"/>
          </p:cNvSpPr>
          <p:nvPr/>
        </p:nvSpPr>
        <p:spPr bwMode="auto">
          <a:xfrm flipH="1">
            <a:off x="6084888" y="4076700"/>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1" name="Line 21"/>
          <p:cNvSpPr>
            <a:spLocks noChangeShapeType="1"/>
          </p:cNvSpPr>
          <p:nvPr/>
        </p:nvSpPr>
        <p:spPr bwMode="auto">
          <a:xfrm flipH="1">
            <a:off x="6084888" y="4941888"/>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2" name="Text Box 22"/>
          <p:cNvSpPr txBox="1">
            <a:spLocks noChangeArrowheads="1"/>
          </p:cNvSpPr>
          <p:nvPr/>
        </p:nvSpPr>
        <p:spPr bwMode="auto">
          <a:xfrm>
            <a:off x="1835150" y="422116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x-off</a:t>
            </a:r>
          </a:p>
        </p:txBody>
      </p:sp>
      <p:sp>
        <p:nvSpPr>
          <p:cNvPr id="25623" name="Text Box 23"/>
          <p:cNvSpPr txBox="1">
            <a:spLocks noChangeArrowheads="1"/>
          </p:cNvSpPr>
          <p:nvPr/>
        </p:nvSpPr>
        <p:spPr bwMode="auto">
          <a:xfrm>
            <a:off x="1908175" y="479742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x-on</a:t>
            </a:r>
          </a:p>
        </p:txBody>
      </p:sp>
      <p:sp>
        <p:nvSpPr>
          <p:cNvPr id="25624" name="Text Box 24"/>
          <p:cNvSpPr txBox="1">
            <a:spLocks noChangeArrowheads="1"/>
          </p:cNvSpPr>
          <p:nvPr/>
        </p:nvSpPr>
        <p:spPr bwMode="auto">
          <a:xfrm>
            <a:off x="1692275" y="3068638"/>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data</a:t>
            </a:r>
            <a:r>
              <a:rPr lang="en-US" altLang="en-US" sz="2400">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transmission</a:t>
            </a:r>
          </a:p>
        </p:txBody>
      </p:sp>
      <p:sp>
        <p:nvSpPr>
          <p:cNvPr id="25625" name="Text Box 25"/>
          <p:cNvSpPr txBox="1">
            <a:spLocks noChangeArrowheads="1"/>
          </p:cNvSpPr>
          <p:nvPr/>
        </p:nvSpPr>
        <p:spPr bwMode="auto">
          <a:xfrm rot="5400000">
            <a:off x="4187825" y="45323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latin typeface="Times New Roman" panose="02020603050405020304" pitchFamily="18" charset="0"/>
                <a:cs typeface="Times New Roman" panose="02020603050405020304" pitchFamily="18" charset="0"/>
              </a:rPr>
              <a:t>transmitter</a:t>
            </a:r>
          </a:p>
        </p:txBody>
      </p:sp>
      <p:sp>
        <p:nvSpPr>
          <p:cNvPr id="25626" name="Text Box 26"/>
          <p:cNvSpPr txBox="1">
            <a:spLocks noChangeArrowheads="1"/>
          </p:cNvSpPr>
          <p:nvPr/>
        </p:nvSpPr>
        <p:spPr bwMode="auto">
          <a:xfrm rot="5400000">
            <a:off x="2676525" y="45323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latin typeface="Times New Roman" panose="02020603050405020304" pitchFamily="18" charset="0"/>
                <a:cs typeface="Times New Roman" panose="02020603050405020304" pitchFamily="18" charset="0"/>
              </a:rPr>
              <a:t>receiver</a:t>
            </a:r>
          </a:p>
        </p:txBody>
      </p:sp>
      <p:sp>
        <p:nvSpPr>
          <p:cNvPr id="25627" name="Text Box 27"/>
          <p:cNvSpPr txBox="1">
            <a:spLocks noChangeArrowheads="1"/>
          </p:cNvSpPr>
          <p:nvPr/>
        </p:nvSpPr>
        <p:spPr bwMode="auto">
          <a:xfrm rot="5400000">
            <a:off x="7115175" y="4460875"/>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latin typeface="Times New Roman" panose="02020603050405020304" pitchFamily="18" charset="0"/>
                <a:cs typeface="Times New Roman" panose="02020603050405020304" pitchFamily="18" charset="0"/>
              </a:rPr>
              <a:t>receiver</a:t>
            </a:r>
          </a:p>
        </p:txBody>
      </p:sp>
      <p:sp>
        <p:nvSpPr>
          <p:cNvPr id="25628" name="Text Box 28"/>
          <p:cNvSpPr txBox="1">
            <a:spLocks noChangeArrowheads="1"/>
          </p:cNvSpPr>
          <p:nvPr/>
        </p:nvSpPr>
        <p:spPr bwMode="auto">
          <a:xfrm>
            <a:off x="5508625" y="34290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RTS</a:t>
            </a:r>
          </a:p>
        </p:txBody>
      </p:sp>
      <p:sp>
        <p:nvSpPr>
          <p:cNvPr id="25629" name="Text Box 29"/>
          <p:cNvSpPr txBox="1">
            <a:spLocks noChangeArrowheads="1"/>
          </p:cNvSpPr>
          <p:nvPr/>
        </p:nvSpPr>
        <p:spPr bwMode="auto">
          <a:xfrm>
            <a:off x="7451725" y="3933825"/>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RTS</a:t>
            </a:r>
          </a:p>
        </p:txBody>
      </p:sp>
      <p:sp>
        <p:nvSpPr>
          <p:cNvPr id="25630" name="Text Box 30"/>
          <p:cNvSpPr txBox="1">
            <a:spLocks noChangeArrowheads="1"/>
          </p:cNvSpPr>
          <p:nvPr/>
        </p:nvSpPr>
        <p:spPr bwMode="auto">
          <a:xfrm>
            <a:off x="7451725" y="4797425"/>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RTS</a:t>
            </a:r>
          </a:p>
        </p:txBody>
      </p:sp>
      <p:sp>
        <p:nvSpPr>
          <p:cNvPr id="25631" name="Text Box 31"/>
          <p:cNvSpPr txBox="1">
            <a:spLocks noChangeArrowheads="1"/>
          </p:cNvSpPr>
          <p:nvPr/>
        </p:nvSpPr>
        <p:spPr bwMode="auto">
          <a:xfrm>
            <a:off x="5510213" y="4149725"/>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CTS</a:t>
            </a:r>
          </a:p>
        </p:txBody>
      </p:sp>
      <p:sp>
        <p:nvSpPr>
          <p:cNvPr id="25632" name="Text Box 32"/>
          <p:cNvSpPr txBox="1">
            <a:spLocks noChangeArrowheads="1"/>
          </p:cNvSpPr>
          <p:nvPr/>
        </p:nvSpPr>
        <p:spPr bwMode="auto">
          <a:xfrm>
            <a:off x="5508625" y="4941888"/>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CTS</a:t>
            </a:r>
          </a:p>
        </p:txBody>
      </p:sp>
      <p:sp>
        <p:nvSpPr>
          <p:cNvPr id="25633" name="Text Box 33"/>
          <p:cNvSpPr txBox="1">
            <a:spLocks noChangeArrowheads="1"/>
          </p:cNvSpPr>
          <p:nvPr/>
        </p:nvSpPr>
        <p:spPr bwMode="auto">
          <a:xfrm>
            <a:off x="5580063" y="5445125"/>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TD</a:t>
            </a:r>
          </a:p>
        </p:txBody>
      </p:sp>
      <p:sp>
        <p:nvSpPr>
          <p:cNvPr id="25634" name="Text Box 34"/>
          <p:cNvSpPr txBox="1">
            <a:spLocks noChangeArrowheads="1"/>
          </p:cNvSpPr>
          <p:nvPr/>
        </p:nvSpPr>
        <p:spPr bwMode="auto">
          <a:xfrm>
            <a:off x="7451725" y="3573463"/>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Times New Roman" panose="02020603050405020304" pitchFamily="18" charset="0"/>
                <a:cs typeface="Times New Roman" panose="02020603050405020304" pitchFamily="18" charset="0"/>
              </a:rPr>
              <a:t>CTS</a:t>
            </a:r>
            <a:endParaRPr lang="en-US" altLang="en-US" sz="2400">
              <a:latin typeface="Tahoma" panose="020B0604030504040204" pitchFamily="34" charset="0"/>
              <a:cs typeface="Times New Roman" panose="02020603050405020304" pitchFamily="18" charset="0"/>
            </a:endParaRPr>
          </a:p>
        </p:txBody>
      </p:sp>
      <p:sp>
        <p:nvSpPr>
          <p:cNvPr id="25635" name="Text Box 35"/>
          <p:cNvSpPr txBox="1">
            <a:spLocks noChangeArrowheads="1"/>
          </p:cNvSpPr>
          <p:nvPr/>
        </p:nvSpPr>
        <p:spPr bwMode="auto">
          <a:xfrm>
            <a:off x="7451725" y="5589588"/>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RD</a:t>
            </a:r>
          </a:p>
        </p:txBody>
      </p:sp>
      <p:sp>
        <p:nvSpPr>
          <p:cNvPr id="25636" name="Text Box 36"/>
          <p:cNvSpPr txBox="1">
            <a:spLocks noChangeArrowheads="1"/>
          </p:cNvSpPr>
          <p:nvPr/>
        </p:nvSpPr>
        <p:spPr bwMode="auto">
          <a:xfrm rot="5400000">
            <a:off x="-14287" y="4676775"/>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latin typeface="Times New Roman" panose="02020603050405020304" pitchFamily="18" charset="0"/>
                <a:cs typeface="Times New Roman" panose="02020603050405020304" pitchFamily="18" charset="0"/>
              </a:rPr>
              <a:t>transmitter</a:t>
            </a:r>
          </a:p>
        </p:txBody>
      </p:sp>
      <p:sp>
        <p:nvSpPr>
          <p:cNvPr id="25637" name="Text Box 37"/>
          <p:cNvSpPr txBox="1">
            <a:spLocks noChangeArrowheads="1"/>
          </p:cNvSpPr>
          <p:nvPr/>
        </p:nvSpPr>
        <p:spPr bwMode="auto">
          <a:xfrm>
            <a:off x="1619250" y="5661025"/>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data</a:t>
            </a:r>
            <a:r>
              <a:rPr lang="en-US" altLang="en-US" sz="2400">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transmission</a:t>
            </a:r>
          </a:p>
        </p:txBody>
      </p:sp>
      <p:sp>
        <p:nvSpPr>
          <p:cNvPr id="25638" name="Text Box 38"/>
          <p:cNvSpPr txBox="1">
            <a:spLocks noChangeArrowheads="1"/>
          </p:cNvSpPr>
          <p:nvPr/>
        </p:nvSpPr>
        <p:spPr bwMode="auto">
          <a:xfrm>
            <a:off x="6011863" y="3213100"/>
            <a:ext cx="1582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Are you ready to receive?</a:t>
            </a:r>
          </a:p>
        </p:txBody>
      </p:sp>
      <p:sp>
        <p:nvSpPr>
          <p:cNvPr id="25639" name="Text Box 39"/>
          <p:cNvSpPr txBox="1">
            <a:spLocks noChangeArrowheads="1"/>
          </p:cNvSpPr>
          <p:nvPr/>
        </p:nvSpPr>
        <p:spPr bwMode="auto">
          <a:xfrm>
            <a:off x="6516688" y="414972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No</a:t>
            </a:r>
          </a:p>
        </p:txBody>
      </p:sp>
      <p:sp>
        <p:nvSpPr>
          <p:cNvPr id="25640" name="Text Box 40"/>
          <p:cNvSpPr txBox="1">
            <a:spLocks noChangeArrowheads="1"/>
          </p:cNvSpPr>
          <p:nvPr/>
        </p:nvSpPr>
        <p:spPr bwMode="auto">
          <a:xfrm>
            <a:off x="6588125" y="501332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Yes</a:t>
            </a:r>
          </a:p>
        </p:txBody>
      </p:sp>
      <p:sp>
        <p:nvSpPr>
          <p:cNvPr id="25641" name="Text Box 41"/>
          <p:cNvSpPr txBox="1">
            <a:spLocks noChangeArrowheads="1"/>
          </p:cNvSpPr>
          <p:nvPr/>
        </p:nvSpPr>
        <p:spPr bwMode="auto">
          <a:xfrm>
            <a:off x="6156325" y="566102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latin typeface="Times New Roman" panose="02020603050405020304" pitchFamily="18" charset="0"/>
                <a:cs typeface="Times New Roman" panose="02020603050405020304" pitchFamily="18" charset="0"/>
              </a:rPr>
              <a:t>Send character</a:t>
            </a:r>
          </a:p>
        </p:txBody>
      </p:sp>
      <p:sp>
        <p:nvSpPr>
          <p:cNvPr id="25642" name="Text Box 42"/>
          <p:cNvSpPr txBox="1">
            <a:spLocks noChangeArrowheads="1"/>
          </p:cNvSpPr>
          <p:nvPr/>
        </p:nvSpPr>
        <p:spPr bwMode="auto">
          <a:xfrm>
            <a:off x="468313" y="2781300"/>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solidFill>
                  <a:srgbClr val="FF6600"/>
                </a:solidFill>
                <a:latin typeface="Tahoma" panose="020B0604030504040204" pitchFamily="34" charset="0"/>
                <a:cs typeface="Times New Roman" panose="02020603050405020304" pitchFamily="18" charset="0"/>
              </a:rPr>
              <a:t>Software Handshaking</a:t>
            </a:r>
          </a:p>
        </p:txBody>
      </p:sp>
      <p:sp>
        <p:nvSpPr>
          <p:cNvPr id="25643" name="Text Box 43"/>
          <p:cNvSpPr txBox="1">
            <a:spLocks noChangeArrowheads="1"/>
          </p:cNvSpPr>
          <p:nvPr/>
        </p:nvSpPr>
        <p:spPr bwMode="auto">
          <a:xfrm>
            <a:off x="4932363" y="2781300"/>
            <a:ext cx="352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solidFill>
                  <a:srgbClr val="FF6600"/>
                </a:solidFill>
                <a:latin typeface="Tahoma" panose="020B0604030504040204" pitchFamily="34" charset="0"/>
                <a:cs typeface="Times New Roman" panose="02020603050405020304" pitchFamily="18" charset="0"/>
              </a:rPr>
              <a:t>Hardware Handshaking</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Null Modem Cables</a:t>
            </a:r>
          </a:p>
        </p:txBody>
      </p:sp>
      <p:sp>
        <p:nvSpPr>
          <p:cNvPr id="700419" name="Rectangle 3"/>
          <p:cNvSpPr>
            <a:spLocks noGrp="1" noChangeArrowheads="1"/>
          </p:cNvSpPr>
          <p:nvPr>
            <p:ph type="body" idx="1"/>
          </p:nvPr>
        </p:nvSpPr>
        <p:spPr/>
        <p:txBody>
          <a:bodyPr/>
          <a:lstStyle/>
          <a:p>
            <a:r>
              <a:rPr lang="en-US" altLang="en-US" smtClean="0"/>
              <a:t>Used to directly connect two DTEs together</a:t>
            </a:r>
          </a:p>
          <a:p>
            <a:r>
              <a:rPr lang="en-US" altLang="en-US" smtClean="0"/>
              <a:t>Many possibilities </a:t>
            </a:r>
            <a:r>
              <a:rPr lang="en-US" altLang="en-US" smtClean="0">
                <a:cs typeface="Times New Roman" panose="02020603050405020304" pitchFamily="18" charset="0"/>
              </a:rPr>
              <a:t>– </a:t>
            </a:r>
            <a:r>
              <a:rPr lang="en-US" altLang="en-US" smtClean="0"/>
              <a:t>depending on whether and how the two DTEs handshake (i.e. doing flow control)</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0419">
                                            <p:txEl>
                                              <p:pRg st="0" end="0"/>
                                            </p:txEl>
                                          </p:spTgt>
                                        </p:tgtEl>
                                        <p:attrNameLst>
                                          <p:attrName>style.visibility</p:attrName>
                                        </p:attrNameLst>
                                      </p:cBhvr>
                                      <p:to>
                                        <p:strVal val="visible"/>
                                      </p:to>
                                    </p:set>
                                    <p:animEffect transition="in" filter="box(out)">
                                      <p:cBhvr>
                                        <p:cTn id="7" dur="500"/>
                                        <p:tgtEl>
                                          <p:spTgt spid="7004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00419">
                                            <p:txEl>
                                              <p:pRg st="1" end="1"/>
                                            </p:txEl>
                                          </p:spTgt>
                                        </p:tgtEl>
                                        <p:attrNameLst>
                                          <p:attrName>style.visibility</p:attrName>
                                        </p:attrNameLst>
                                      </p:cBhvr>
                                      <p:to>
                                        <p:strVal val="visible"/>
                                      </p:to>
                                    </p:set>
                                    <p:animEffect transition="in" filter="box(out)">
                                      <p:cBhvr>
                                        <p:cTn id="12" dur="500"/>
                                        <p:tgtEl>
                                          <p:spTgt spid="7004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381000"/>
            <a:ext cx="8080375" cy="685800"/>
          </a:xfrm>
        </p:spPr>
        <p:txBody>
          <a:bodyPr/>
          <a:lstStyle/>
          <a:p>
            <a:r>
              <a:rPr lang="en-US" altLang="en-US" sz="2400" smtClean="0"/>
              <a:t>Null Modem Cables Examples</a:t>
            </a:r>
          </a:p>
        </p:txBody>
      </p:sp>
      <p:pic>
        <p:nvPicPr>
          <p:cNvPr id="27651" name="Picture 3" descr="null mod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95400"/>
            <a:ext cx="8001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4"/>
          <p:cNvSpPr txBox="1">
            <a:spLocks noChangeArrowheads="1"/>
          </p:cNvSpPr>
          <p:nvPr/>
        </p:nvSpPr>
        <p:spPr bwMode="auto">
          <a:xfrm>
            <a:off x="533400" y="5943600"/>
            <a:ext cx="6665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Source: Horowitz and Hill, The Art of Electronics, Cambridge University Press</a:t>
            </a:r>
          </a:p>
        </p:txBody>
      </p:sp>
      <p:sp>
        <p:nvSpPr>
          <p:cNvPr id="701445" name="Rectangle 5"/>
          <p:cNvSpPr>
            <a:spLocks noChangeArrowheads="1"/>
          </p:cNvSpPr>
          <p:nvPr/>
        </p:nvSpPr>
        <p:spPr bwMode="auto">
          <a:xfrm>
            <a:off x="1403350" y="1341438"/>
            <a:ext cx="2016125" cy="4535487"/>
          </a:xfrm>
          <a:prstGeom prst="rect">
            <a:avLst/>
          </a:prstGeom>
          <a:solidFill>
            <a:schemeClr val="bg1"/>
          </a:solidFill>
          <a:ln w="12700">
            <a:pattFill prst="narHorz">
              <a:fgClr>
                <a:schemeClr val="tx1"/>
              </a:fgClr>
              <a:bgClr>
                <a:schemeClr val="bg1"/>
              </a:bgClr>
            </a:patt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1446" name="Rectangle 6"/>
          <p:cNvSpPr>
            <a:spLocks noChangeArrowheads="1"/>
          </p:cNvSpPr>
          <p:nvPr/>
        </p:nvSpPr>
        <p:spPr bwMode="auto">
          <a:xfrm>
            <a:off x="5724525" y="1341438"/>
            <a:ext cx="2087563" cy="4535487"/>
          </a:xfrm>
          <a:prstGeom prst="rect">
            <a:avLst/>
          </a:prstGeom>
          <a:solidFill>
            <a:schemeClr val="bg1"/>
          </a:solidFill>
          <a:ln w="12700">
            <a:pattFill prst="narHorz">
              <a:fgClr>
                <a:schemeClr val="tx1"/>
              </a:fgClr>
              <a:bgClr>
                <a:schemeClr val="bg1"/>
              </a:bgClr>
            </a:patt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701445"/>
                                        </p:tgtEl>
                                        <p:attrNameLst>
                                          <p:attrName>ppt_x</p:attrName>
                                        </p:attrNameLst>
                                      </p:cBhvr>
                                      <p:tavLst>
                                        <p:tav tm="0">
                                          <p:val>
                                            <p:strVal val="ppt_x"/>
                                          </p:val>
                                        </p:tav>
                                        <p:tav tm="100000">
                                          <p:val>
                                            <p:strVal val="ppt_x"/>
                                          </p:val>
                                        </p:tav>
                                      </p:tavLst>
                                    </p:anim>
                                    <p:anim calcmode="lin" valueType="num">
                                      <p:cBhvr additive="base">
                                        <p:cTn id="7" dur="500"/>
                                        <p:tgtEl>
                                          <p:spTgt spid="701445"/>
                                        </p:tgtEl>
                                        <p:attrNameLst>
                                          <p:attrName>ppt_y</p:attrName>
                                        </p:attrNameLst>
                                      </p:cBhvr>
                                      <p:tavLst>
                                        <p:tav tm="0">
                                          <p:val>
                                            <p:strVal val="ppt_y"/>
                                          </p:val>
                                        </p:tav>
                                        <p:tav tm="100000">
                                          <p:val>
                                            <p:strVal val="1+ppt_h/2"/>
                                          </p:val>
                                        </p:tav>
                                      </p:tavLst>
                                    </p:anim>
                                    <p:set>
                                      <p:cBhvr>
                                        <p:cTn id="8" dur="1" fill="hold">
                                          <p:stCondLst>
                                            <p:cond delay="499"/>
                                          </p:stCondLst>
                                        </p:cTn>
                                        <p:tgtEl>
                                          <p:spTgt spid="70144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701446"/>
                                        </p:tgtEl>
                                        <p:attrNameLst>
                                          <p:attrName>ppt_x</p:attrName>
                                        </p:attrNameLst>
                                      </p:cBhvr>
                                      <p:tavLst>
                                        <p:tav tm="0">
                                          <p:val>
                                            <p:strVal val="ppt_x"/>
                                          </p:val>
                                        </p:tav>
                                        <p:tav tm="100000">
                                          <p:val>
                                            <p:strVal val="ppt_x"/>
                                          </p:val>
                                        </p:tav>
                                      </p:tavLst>
                                    </p:anim>
                                    <p:anim calcmode="lin" valueType="num">
                                      <p:cBhvr additive="base">
                                        <p:cTn id="13" dur="500"/>
                                        <p:tgtEl>
                                          <p:spTgt spid="701446"/>
                                        </p:tgtEl>
                                        <p:attrNameLst>
                                          <p:attrName>ppt_y</p:attrName>
                                        </p:attrNameLst>
                                      </p:cBhvr>
                                      <p:tavLst>
                                        <p:tav tm="0">
                                          <p:val>
                                            <p:strVal val="ppt_y"/>
                                          </p:val>
                                        </p:tav>
                                        <p:tav tm="100000">
                                          <p:val>
                                            <p:strVal val="1+ppt_h/2"/>
                                          </p:val>
                                        </p:tav>
                                      </p:tavLst>
                                    </p:anim>
                                    <p:set>
                                      <p:cBhvr>
                                        <p:cTn id="14" dur="1" fill="hold">
                                          <p:stCondLst>
                                            <p:cond delay="499"/>
                                          </p:stCondLst>
                                        </p:cTn>
                                        <p:tgtEl>
                                          <p:spTgt spid="7014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5" grpId="0" animBg="1"/>
      <p:bldP spid="7014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Other Standards</a:t>
            </a: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2133600"/>
            <a:ext cx="79914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mtClean="0"/>
              <a:t>What is Serial Communications</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724025"/>
            <a:ext cx="900112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Serial Communication Types</a:t>
            </a:r>
          </a:p>
        </p:txBody>
      </p:sp>
      <p:sp>
        <p:nvSpPr>
          <p:cNvPr id="677891" name="Rectangle 3"/>
          <p:cNvSpPr>
            <a:spLocks noGrp="1" noChangeArrowheads="1"/>
          </p:cNvSpPr>
          <p:nvPr>
            <p:ph type="body" idx="1"/>
          </p:nvPr>
        </p:nvSpPr>
        <p:spPr/>
        <p:txBody>
          <a:bodyPr/>
          <a:lstStyle/>
          <a:p>
            <a:pPr>
              <a:lnSpc>
                <a:spcPct val="160000"/>
              </a:lnSpc>
            </a:pPr>
            <a:r>
              <a:rPr lang="en-US" altLang="en-US" smtClean="0"/>
              <a:t>Asynchronous</a:t>
            </a:r>
          </a:p>
          <a:p>
            <a:pPr>
              <a:lnSpc>
                <a:spcPct val="160000"/>
              </a:lnSpc>
            </a:pPr>
            <a:r>
              <a:rPr lang="en-US" altLang="en-US" smtClean="0"/>
              <a:t>Synchronous</a:t>
            </a:r>
          </a:p>
          <a:p>
            <a:pPr>
              <a:lnSpc>
                <a:spcPct val="160000"/>
              </a:lnSpc>
            </a:pPr>
            <a:r>
              <a:rPr lang="en-US" altLang="en-US" smtClean="0"/>
              <a:t>Transfer:</a:t>
            </a:r>
          </a:p>
          <a:p>
            <a:pPr lvl="1">
              <a:lnSpc>
                <a:spcPct val="160000"/>
              </a:lnSpc>
            </a:pPr>
            <a:r>
              <a:rPr lang="en-US" altLang="en-US" sz="1800" smtClean="0"/>
              <a:t>Simplex</a:t>
            </a:r>
          </a:p>
          <a:p>
            <a:pPr lvl="1">
              <a:lnSpc>
                <a:spcPct val="160000"/>
              </a:lnSpc>
            </a:pPr>
            <a:r>
              <a:rPr lang="en-US" altLang="en-US" sz="1800" smtClean="0"/>
              <a:t>Half duplex</a:t>
            </a:r>
          </a:p>
          <a:p>
            <a:pPr lvl="1">
              <a:lnSpc>
                <a:spcPct val="160000"/>
              </a:lnSpc>
            </a:pPr>
            <a:r>
              <a:rPr lang="en-US" altLang="en-US" sz="1800" smtClean="0"/>
              <a:t>Full duplex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7891">
                                            <p:txEl>
                                              <p:pRg st="0" end="0"/>
                                            </p:txEl>
                                          </p:spTgt>
                                        </p:tgtEl>
                                        <p:attrNameLst>
                                          <p:attrName>style.visibility</p:attrName>
                                        </p:attrNameLst>
                                      </p:cBhvr>
                                      <p:to>
                                        <p:strVal val="visible"/>
                                      </p:to>
                                    </p:set>
                                    <p:anim calcmode="lin" valueType="num">
                                      <p:cBhvr additive="base">
                                        <p:cTn id="7" dur="500" fill="hold"/>
                                        <p:tgtEl>
                                          <p:spTgt spid="67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7891">
                                            <p:txEl>
                                              <p:pRg st="1" end="1"/>
                                            </p:txEl>
                                          </p:spTgt>
                                        </p:tgtEl>
                                        <p:attrNameLst>
                                          <p:attrName>style.visibility</p:attrName>
                                        </p:attrNameLst>
                                      </p:cBhvr>
                                      <p:to>
                                        <p:strVal val="visible"/>
                                      </p:to>
                                    </p:set>
                                    <p:anim calcmode="lin" valueType="num">
                                      <p:cBhvr additive="base">
                                        <p:cTn id="13" dur="500" fill="hold"/>
                                        <p:tgtEl>
                                          <p:spTgt spid="67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7891">
                                            <p:txEl>
                                              <p:pRg st="2" end="2"/>
                                            </p:txEl>
                                          </p:spTgt>
                                        </p:tgtEl>
                                        <p:attrNameLst>
                                          <p:attrName>style.visibility</p:attrName>
                                        </p:attrNameLst>
                                      </p:cBhvr>
                                      <p:to>
                                        <p:strVal val="visible"/>
                                      </p:to>
                                    </p:set>
                                    <p:anim calcmode="lin" valueType="num">
                                      <p:cBhvr additive="base">
                                        <p:cTn id="19" dur="500" fill="hold"/>
                                        <p:tgtEl>
                                          <p:spTgt spid="67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789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77891">
                                            <p:txEl>
                                              <p:pRg st="3" end="3"/>
                                            </p:txEl>
                                          </p:spTgt>
                                        </p:tgtEl>
                                        <p:attrNameLst>
                                          <p:attrName>style.visibility</p:attrName>
                                        </p:attrNameLst>
                                      </p:cBhvr>
                                      <p:to>
                                        <p:strVal val="visible"/>
                                      </p:to>
                                    </p:set>
                                    <p:anim calcmode="lin" valueType="num">
                                      <p:cBhvr additive="base">
                                        <p:cTn id="23" dur="500" fill="hold"/>
                                        <p:tgtEl>
                                          <p:spTgt spid="67789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789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77891">
                                            <p:txEl>
                                              <p:pRg st="4" end="4"/>
                                            </p:txEl>
                                          </p:spTgt>
                                        </p:tgtEl>
                                        <p:attrNameLst>
                                          <p:attrName>style.visibility</p:attrName>
                                        </p:attrNameLst>
                                      </p:cBhvr>
                                      <p:to>
                                        <p:strVal val="visible"/>
                                      </p:to>
                                    </p:set>
                                    <p:anim calcmode="lin" valueType="num">
                                      <p:cBhvr additive="base">
                                        <p:cTn id="27" dur="500" fill="hold"/>
                                        <p:tgtEl>
                                          <p:spTgt spid="67789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7789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77891">
                                            <p:txEl>
                                              <p:pRg st="5" end="5"/>
                                            </p:txEl>
                                          </p:spTgt>
                                        </p:tgtEl>
                                        <p:attrNameLst>
                                          <p:attrName>style.visibility</p:attrName>
                                        </p:attrNameLst>
                                      </p:cBhvr>
                                      <p:to>
                                        <p:strVal val="visible"/>
                                      </p:to>
                                    </p:set>
                                    <p:anim calcmode="lin" valueType="num">
                                      <p:cBhvr additive="base">
                                        <p:cTn id="31" dur="500" fill="hold"/>
                                        <p:tgtEl>
                                          <p:spTgt spid="6778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Transfer Types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1371600"/>
            <a:ext cx="690562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Asynchronous Data Framing</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79629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9940" name="Text Box 4"/>
          <p:cNvSpPr txBox="1">
            <a:spLocks noChangeArrowheads="1"/>
          </p:cNvSpPr>
          <p:nvPr/>
        </p:nvSpPr>
        <p:spPr bwMode="auto">
          <a:xfrm>
            <a:off x="2422525" y="4379913"/>
            <a:ext cx="189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Idle (high):  Mark</a:t>
            </a:r>
          </a:p>
          <a:p>
            <a:r>
              <a:rPr lang="en-US" altLang="en-US"/>
              <a:t>Low: Space</a:t>
            </a:r>
          </a:p>
        </p:txBody>
      </p:sp>
      <p:sp>
        <p:nvSpPr>
          <p:cNvPr id="679941" name="Text Box 5"/>
          <p:cNvSpPr txBox="1">
            <a:spLocks noChangeArrowheads="1"/>
          </p:cNvSpPr>
          <p:nvPr/>
        </p:nvSpPr>
        <p:spPr bwMode="auto">
          <a:xfrm>
            <a:off x="2193925" y="5726113"/>
            <a:ext cx="3549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Overhead? (parity, start, stop)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9940"/>
                                        </p:tgtEl>
                                        <p:attrNameLst>
                                          <p:attrName>style.visibility</p:attrName>
                                        </p:attrNameLst>
                                      </p:cBhvr>
                                      <p:to>
                                        <p:strVal val="visible"/>
                                      </p:to>
                                    </p:set>
                                    <p:anim calcmode="lin" valueType="num">
                                      <p:cBhvr additive="base">
                                        <p:cTn id="7" dur="500" fill="hold"/>
                                        <p:tgtEl>
                                          <p:spTgt spid="679940"/>
                                        </p:tgtEl>
                                        <p:attrNameLst>
                                          <p:attrName>ppt_x</p:attrName>
                                        </p:attrNameLst>
                                      </p:cBhvr>
                                      <p:tavLst>
                                        <p:tav tm="0">
                                          <p:val>
                                            <p:strVal val="#ppt_x"/>
                                          </p:val>
                                        </p:tav>
                                        <p:tav tm="100000">
                                          <p:val>
                                            <p:strVal val="#ppt_x"/>
                                          </p:val>
                                        </p:tav>
                                      </p:tavLst>
                                    </p:anim>
                                    <p:anim calcmode="lin" valueType="num">
                                      <p:cBhvr additive="base">
                                        <p:cTn id="8" dur="500" fill="hold"/>
                                        <p:tgtEl>
                                          <p:spTgt spid="6799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9941"/>
                                        </p:tgtEl>
                                        <p:attrNameLst>
                                          <p:attrName>style.visibility</p:attrName>
                                        </p:attrNameLst>
                                      </p:cBhvr>
                                      <p:to>
                                        <p:strVal val="visible"/>
                                      </p:to>
                                    </p:set>
                                    <p:anim calcmode="lin" valueType="num">
                                      <p:cBhvr additive="base">
                                        <p:cTn id="13" dur="500" fill="hold"/>
                                        <p:tgtEl>
                                          <p:spTgt spid="679941"/>
                                        </p:tgtEl>
                                        <p:attrNameLst>
                                          <p:attrName>ppt_x</p:attrName>
                                        </p:attrNameLst>
                                      </p:cBhvr>
                                      <p:tavLst>
                                        <p:tav tm="0">
                                          <p:val>
                                            <p:strVal val="#ppt_x"/>
                                          </p:val>
                                        </p:tav>
                                        <p:tav tm="100000">
                                          <p:val>
                                            <p:strVal val="#ppt_x"/>
                                          </p:val>
                                        </p:tav>
                                      </p:tavLst>
                                    </p:anim>
                                    <p:anim calcmode="lin" valueType="num">
                                      <p:cBhvr additive="base">
                                        <p:cTn id="14" dur="500" fill="hold"/>
                                        <p:tgtEl>
                                          <p:spTgt spid="679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Data Transfer Rate</a:t>
            </a:r>
          </a:p>
        </p:txBody>
      </p:sp>
      <p:sp>
        <p:nvSpPr>
          <p:cNvPr id="8195" name="Rectangle 3"/>
          <p:cNvSpPr>
            <a:spLocks noGrp="1" noChangeArrowheads="1"/>
          </p:cNvSpPr>
          <p:nvPr>
            <p:ph type="body" idx="1"/>
          </p:nvPr>
        </p:nvSpPr>
        <p:spPr/>
        <p:txBody>
          <a:bodyPr/>
          <a:lstStyle/>
          <a:p>
            <a:pPr>
              <a:lnSpc>
                <a:spcPct val="110000"/>
              </a:lnSpc>
            </a:pPr>
            <a:r>
              <a:rPr lang="en-US" altLang="en-US" smtClean="0"/>
              <a:t>Baud rate</a:t>
            </a:r>
          </a:p>
          <a:p>
            <a:pPr>
              <a:lnSpc>
                <a:spcPct val="110000"/>
              </a:lnSpc>
            </a:pPr>
            <a:r>
              <a:rPr lang="en-US" altLang="en-US" smtClean="0"/>
              <a:t>bps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RS-232 Standard </a:t>
            </a:r>
          </a:p>
        </p:txBody>
      </p:sp>
      <p:sp>
        <p:nvSpPr>
          <p:cNvPr id="681987" name="Rectangle 3"/>
          <p:cNvSpPr>
            <a:spLocks noGrp="1" noChangeArrowheads="1"/>
          </p:cNvSpPr>
          <p:nvPr>
            <p:ph type="body" idx="1"/>
          </p:nvPr>
        </p:nvSpPr>
        <p:spPr/>
        <p:txBody>
          <a:bodyPr/>
          <a:lstStyle/>
          <a:p>
            <a:pPr marL="342900" indent="-342900"/>
            <a:r>
              <a:rPr lang="en-US" altLang="en-US" smtClean="0"/>
              <a:t>EIA 232 = ITU-T V.24/V.28</a:t>
            </a:r>
          </a:p>
          <a:p>
            <a:pPr marL="342900" indent="-342900"/>
            <a:r>
              <a:rPr lang="en-US" altLang="en-US" smtClean="0"/>
              <a:t>Specifies the interface between DTE and DCE:</a:t>
            </a:r>
          </a:p>
          <a:p>
            <a:pPr marL="742950" lvl="1" indent="-285750"/>
            <a:r>
              <a:rPr lang="en-US" altLang="en-US" sz="1800" smtClean="0"/>
              <a:t>V.28 : mechanical and electrical characteristics</a:t>
            </a:r>
          </a:p>
          <a:p>
            <a:pPr marL="742950" lvl="1" indent="-285750"/>
            <a:r>
              <a:rPr lang="en-US" altLang="en-US" sz="1800" smtClean="0"/>
              <a:t>V.24 : functional and procedural characteristics</a:t>
            </a:r>
          </a:p>
          <a:p>
            <a:pPr marL="342900" indent="-342900"/>
            <a:r>
              <a:rPr lang="en-US" altLang="en-US" smtClean="0"/>
              <a:t>Even used in applications where there is no DCE</a:t>
            </a:r>
          </a:p>
          <a:p>
            <a:pPr marL="742950" lvl="1" indent="-285750"/>
            <a:r>
              <a:rPr lang="en-US" altLang="en-US" sz="1800" smtClean="0"/>
              <a:t>e.g. connecting computer to printer, magnetic card reader, robot, … etc.</a:t>
            </a:r>
          </a:p>
          <a:p>
            <a:pPr marL="342900" indent="-342900"/>
            <a:r>
              <a:rPr lang="en-US" altLang="en-US" smtClean="0"/>
              <a:t>Introduced in 1962 but is still widely used</a:t>
            </a:r>
          </a:p>
          <a:p>
            <a:pPr marL="342900" indent="-342900"/>
            <a:r>
              <a:rPr lang="en-US" altLang="en-US" smtClean="0"/>
              <a:t>Stand for </a:t>
            </a:r>
            <a:r>
              <a:rPr lang="en-US" altLang="en-US" smtClean="0">
                <a:solidFill>
                  <a:srgbClr val="FF0000"/>
                </a:solidFill>
              </a:rPr>
              <a:t>R</a:t>
            </a:r>
            <a:r>
              <a:rPr lang="en-US" altLang="en-US" smtClean="0"/>
              <a:t>ecommended </a:t>
            </a:r>
            <a:r>
              <a:rPr lang="en-US" altLang="en-US" smtClean="0">
                <a:solidFill>
                  <a:srgbClr val="FF0000"/>
                </a:solidFill>
              </a:rPr>
              <a:t>S</a:t>
            </a:r>
            <a:r>
              <a:rPr lang="en-US" altLang="en-US" smtClean="0"/>
              <a:t>tandard</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animEffect transition="in" filter="box(out)">
                                      <p:cBhvr>
                                        <p:cTn id="7" dur="500"/>
                                        <p:tgtEl>
                                          <p:spTgt spid="6819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81987">
                                            <p:txEl>
                                              <p:pRg st="1" end="1"/>
                                            </p:txEl>
                                          </p:spTgt>
                                        </p:tgtEl>
                                        <p:attrNameLst>
                                          <p:attrName>style.visibility</p:attrName>
                                        </p:attrNameLst>
                                      </p:cBhvr>
                                      <p:to>
                                        <p:strVal val="visible"/>
                                      </p:to>
                                    </p:set>
                                    <p:animEffect transition="in" filter="box(out)">
                                      <p:cBhvr>
                                        <p:cTn id="12" dur="500"/>
                                        <p:tgtEl>
                                          <p:spTgt spid="6819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681987">
                                            <p:txEl>
                                              <p:pRg st="2" end="2"/>
                                            </p:txEl>
                                          </p:spTgt>
                                        </p:tgtEl>
                                        <p:attrNameLst>
                                          <p:attrName>style.visibility</p:attrName>
                                        </p:attrNameLst>
                                      </p:cBhvr>
                                      <p:to>
                                        <p:strVal val="visible"/>
                                      </p:to>
                                    </p:set>
                                    <p:animEffect transition="in" filter="box(out)">
                                      <p:cBhvr>
                                        <p:cTn id="15" dur="500"/>
                                        <p:tgtEl>
                                          <p:spTgt spid="6819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681987">
                                            <p:txEl>
                                              <p:pRg st="3" end="3"/>
                                            </p:txEl>
                                          </p:spTgt>
                                        </p:tgtEl>
                                        <p:attrNameLst>
                                          <p:attrName>style.visibility</p:attrName>
                                        </p:attrNameLst>
                                      </p:cBhvr>
                                      <p:to>
                                        <p:strVal val="visible"/>
                                      </p:to>
                                    </p:set>
                                    <p:animEffect transition="in" filter="box(out)">
                                      <p:cBhvr>
                                        <p:cTn id="18" dur="500"/>
                                        <p:tgtEl>
                                          <p:spTgt spid="6819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81987">
                                            <p:txEl>
                                              <p:pRg st="4" end="4"/>
                                            </p:txEl>
                                          </p:spTgt>
                                        </p:tgtEl>
                                        <p:attrNameLst>
                                          <p:attrName>style.visibility</p:attrName>
                                        </p:attrNameLst>
                                      </p:cBhvr>
                                      <p:to>
                                        <p:strVal val="visible"/>
                                      </p:to>
                                    </p:set>
                                    <p:animEffect transition="in" filter="box(out)">
                                      <p:cBhvr>
                                        <p:cTn id="23" dur="500"/>
                                        <p:tgtEl>
                                          <p:spTgt spid="68198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681987">
                                            <p:txEl>
                                              <p:pRg st="5" end="5"/>
                                            </p:txEl>
                                          </p:spTgt>
                                        </p:tgtEl>
                                        <p:attrNameLst>
                                          <p:attrName>style.visibility</p:attrName>
                                        </p:attrNameLst>
                                      </p:cBhvr>
                                      <p:to>
                                        <p:strVal val="visible"/>
                                      </p:to>
                                    </p:set>
                                    <p:animEffect transition="in" filter="box(out)">
                                      <p:cBhvr>
                                        <p:cTn id="26" dur="500"/>
                                        <p:tgtEl>
                                          <p:spTgt spid="68198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681987">
                                            <p:txEl>
                                              <p:pRg st="6" end="6"/>
                                            </p:txEl>
                                          </p:spTgt>
                                        </p:tgtEl>
                                        <p:attrNameLst>
                                          <p:attrName>style.visibility</p:attrName>
                                        </p:attrNameLst>
                                      </p:cBhvr>
                                      <p:to>
                                        <p:strVal val="visible"/>
                                      </p:to>
                                    </p:set>
                                    <p:animEffect transition="in" filter="box(out)">
                                      <p:cBhvr>
                                        <p:cTn id="31" dur="500"/>
                                        <p:tgtEl>
                                          <p:spTgt spid="68198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681987">
                                            <p:txEl>
                                              <p:pRg st="7" end="7"/>
                                            </p:txEl>
                                          </p:spTgt>
                                        </p:tgtEl>
                                        <p:attrNameLst>
                                          <p:attrName>style.visibility</p:attrName>
                                        </p:attrNameLst>
                                      </p:cBhvr>
                                      <p:to>
                                        <p:strVal val="visible"/>
                                      </p:to>
                                    </p:set>
                                    <p:animEffect transition="in" filter="box(out)">
                                      <p:cBhvr>
                                        <p:cTn id="36" dur="500"/>
                                        <p:tgtEl>
                                          <p:spTgt spid="68198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Vocabulary</a:t>
            </a:r>
          </a:p>
        </p:txBody>
      </p:sp>
      <p:sp>
        <p:nvSpPr>
          <p:cNvPr id="683011" name="Rectangle 3"/>
          <p:cNvSpPr>
            <a:spLocks noGrp="1" noChangeArrowheads="1"/>
          </p:cNvSpPr>
          <p:nvPr>
            <p:ph type="body" idx="1"/>
          </p:nvPr>
        </p:nvSpPr>
        <p:spPr/>
        <p:txBody>
          <a:bodyPr/>
          <a:lstStyle/>
          <a:p>
            <a:r>
              <a:rPr lang="en-US" altLang="en-US" smtClean="0"/>
              <a:t>DTE</a:t>
            </a:r>
          </a:p>
          <a:p>
            <a:pPr lvl="1"/>
            <a:r>
              <a:rPr lang="en-US" altLang="en-US" sz="1800" smtClean="0"/>
              <a:t>data terminal equipment</a:t>
            </a:r>
          </a:p>
          <a:p>
            <a:pPr lvl="1"/>
            <a:r>
              <a:rPr lang="en-US" altLang="en-US" sz="1800" smtClean="0"/>
              <a:t>e.g. computer, terminal</a:t>
            </a:r>
          </a:p>
          <a:p>
            <a:r>
              <a:rPr lang="en-US" altLang="en-US" smtClean="0"/>
              <a:t>DCE</a:t>
            </a:r>
          </a:p>
          <a:p>
            <a:pPr lvl="1"/>
            <a:r>
              <a:rPr lang="en-US" altLang="en-US" sz="1800" smtClean="0"/>
              <a:t>data communication equipment</a:t>
            </a:r>
          </a:p>
          <a:p>
            <a:pPr lvl="1"/>
            <a:r>
              <a:rPr lang="en-US" altLang="en-US" sz="1800" smtClean="0"/>
              <a:t>connects DTE to communication lines</a:t>
            </a:r>
          </a:p>
          <a:p>
            <a:pPr lvl="1"/>
            <a:r>
              <a:rPr lang="en-US" altLang="en-US" sz="1800" smtClean="0"/>
              <a:t>e.g. modem</a:t>
            </a:r>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3011">
                                            <p:txEl>
                                              <p:pRg st="0" end="0"/>
                                            </p:txEl>
                                          </p:spTgt>
                                        </p:tgtEl>
                                        <p:attrNameLst>
                                          <p:attrName>style.visibility</p:attrName>
                                        </p:attrNameLst>
                                      </p:cBhvr>
                                      <p:to>
                                        <p:strVal val="visible"/>
                                      </p:to>
                                    </p:set>
                                    <p:animEffect transition="in" filter="box(out)">
                                      <p:cBhvr>
                                        <p:cTn id="7" dur="500"/>
                                        <p:tgtEl>
                                          <p:spTgt spid="683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683011">
                                            <p:txEl>
                                              <p:pRg st="1" end="1"/>
                                            </p:txEl>
                                          </p:spTgt>
                                        </p:tgtEl>
                                        <p:attrNameLst>
                                          <p:attrName>style.visibility</p:attrName>
                                        </p:attrNameLst>
                                      </p:cBhvr>
                                      <p:to>
                                        <p:strVal val="visible"/>
                                      </p:to>
                                    </p:set>
                                    <p:animEffect transition="in" filter="box(out)">
                                      <p:cBhvr>
                                        <p:cTn id="10" dur="500"/>
                                        <p:tgtEl>
                                          <p:spTgt spid="68301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683011">
                                            <p:txEl>
                                              <p:pRg st="2" end="2"/>
                                            </p:txEl>
                                          </p:spTgt>
                                        </p:tgtEl>
                                        <p:attrNameLst>
                                          <p:attrName>style.visibility</p:attrName>
                                        </p:attrNameLst>
                                      </p:cBhvr>
                                      <p:to>
                                        <p:strVal val="visible"/>
                                      </p:to>
                                    </p:set>
                                    <p:animEffect transition="in" filter="box(out)">
                                      <p:cBhvr>
                                        <p:cTn id="13" dur="500"/>
                                        <p:tgtEl>
                                          <p:spTgt spid="68301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83011">
                                            <p:txEl>
                                              <p:pRg st="3" end="3"/>
                                            </p:txEl>
                                          </p:spTgt>
                                        </p:tgtEl>
                                        <p:attrNameLst>
                                          <p:attrName>style.visibility</p:attrName>
                                        </p:attrNameLst>
                                      </p:cBhvr>
                                      <p:to>
                                        <p:strVal val="visible"/>
                                      </p:to>
                                    </p:set>
                                    <p:animEffect transition="in" filter="box(out)">
                                      <p:cBhvr>
                                        <p:cTn id="18" dur="500"/>
                                        <p:tgtEl>
                                          <p:spTgt spid="68301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683011">
                                            <p:txEl>
                                              <p:pRg st="4" end="4"/>
                                            </p:txEl>
                                          </p:spTgt>
                                        </p:tgtEl>
                                        <p:attrNameLst>
                                          <p:attrName>style.visibility</p:attrName>
                                        </p:attrNameLst>
                                      </p:cBhvr>
                                      <p:to>
                                        <p:strVal val="visible"/>
                                      </p:to>
                                    </p:set>
                                    <p:animEffect transition="in" filter="box(out)">
                                      <p:cBhvr>
                                        <p:cTn id="21" dur="500"/>
                                        <p:tgtEl>
                                          <p:spTgt spid="683011">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683011">
                                            <p:txEl>
                                              <p:pRg st="5" end="5"/>
                                            </p:txEl>
                                          </p:spTgt>
                                        </p:tgtEl>
                                        <p:attrNameLst>
                                          <p:attrName>style.visibility</p:attrName>
                                        </p:attrNameLst>
                                      </p:cBhvr>
                                      <p:to>
                                        <p:strVal val="visible"/>
                                      </p:to>
                                    </p:set>
                                    <p:animEffect transition="in" filter="box(out)">
                                      <p:cBhvr>
                                        <p:cTn id="24" dur="500"/>
                                        <p:tgtEl>
                                          <p:spTgt spid="683011">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683011">
                                            <p:txEl>
                                              <p:pRg st="6" end="6"/>
                                            </p:txEl>
                                          </p:spTgt>
                                        </p:tgtEl>
                                        <p:attrNameLst>
                                          <p:attrName>style.visibility</p:attrName>
                                        </p:attrNameLst>
                                      </p:cBhvr>
                                      <p:to>
                                        <p:strVal val="visible"/>
                                      </p:to>
                                    </p:set>
                                    <p:animEffect transition="in" filter="box(out)">
                                      <p:cBhvr>
                                        <p:cTn id="27" dur="500"/>
                                        <p:tgtEl>
                                          <p:spTgt spid="683011">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autoUpdateAnimBg="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2800</TotalTime>
  <Words>743</Words>
  <Application>Microsoft Office PowerPoint</Application>
  <PresentationFormat>Letter Paper (8.5x11 in)</PresentationFormat>
  <Paragraphs>147</Paragraphs>
  <Slides>27</Slides>
  <Notes>26</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Times New Roman</vt:lpstr>
      <vt:lpstr>Tahoma</vt:lpstr>
      <vt:lpstr>Verdana</vt:lpstr>
      <vt:lpstr>Default Design</vt:lpstr>
      <vt:lpstr>Microsoft Equation 3.0</vt:lpstr>
      <vt:lpstr>Serial Communication </vt:lpstr>
      <vt:lpstr>Outline</vt:lpstr>
      <vt:lpstr>What is Serial Communications</vt:lpstr>
      <vt:lpstr>Serial Communication Types</vt:lpstr>
      <vt:lpstr>Transfer Types</vt:lpstr>
      <vt:lpstr>Asynchronous Data Framing</vt:lpstr>
      <vt:lpstr>Data Transfer Rate</vt:lpstr>
      <vt:lpstr>RS-232 Standard </vt:lpstr>
      <vt:lpstr>Vocabulary</vt:lpstr>
      <vt:lpstr>DTE Connections</vt:lpstr>
      <vt:lpstr>RS-232</vt:lpstr>
      <vt:lpstr>Mechanical Characteristics</vt:lpstr>
      <vt:lpstr>25-Pin RS232 Connector</vt:lpstr>
      <vt:lpstr>9-Pin RS232 Connector</vt:lpstr>
      <vt:lpstr>Electrical Characteristics</vt:lpstr>
      <vt:lpstr>TTL to RS-232</vt:lpstr>
      <vt:lpstr>RS-232  Frame Format</vt:lpstr>
      <vt:lpstr>RS232 Logic Waveform</vt:lpstr>
      <vt:lpstr>Function of Signals</vt:lpstr>
      <vt:lpstr>Function of Signals</vt:lpstr>
      <vt:lpstr>Flow Control</vt:lpstr>
      <vt:lpstr>Hardware Flow Control</vt:lpstr>
      <vt:lpstr>Software Flow Control</vt:lpstr>
      <vt:lpstr>RS-232  (con)</vt:lpstr>
      <vt:lpstr>Null Modem Cables</vt:lpstr>
      <vt:lpstr>Null Modem Cables Examples</vt:lpstr>
      <vt:lpstr>Other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System Design</dc:title>
  <dc:creator>Omid Fatemi</dc:creator>
  <cp:lastModifiedBy>S. Omid Fatemi</cp:lastModifiedBy>
  <cp:revision>64</cp:revision>
  <dcterms:modified xsi:type="dcterms:W3CDTF">2017-12-25T18:08:50Z</dcterms:modified>
</cp:coreProperties>
</file>