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9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6" r:id="rId14"/>
    <p:sldId id="297" r:id="rId15"/>
    <p:sldId id="298" r:id="rId16"/>
    <p:sldId id="299" r:id="rId17"/>
    <p:sldId id="319" r:id="rId18"/>
    <p:sldId id="300" r:id="rId19"/>
    <p:sldId id="312" r:id="rId20"/>
    <p:sldId id="313" r:id="rId21"/>
    <p:sldId id="314" r:id="rId22"/>
    <p:sldId id="315" r:id="rId23"/>
    <p:sldId id="316" r:id="rId24"/>
    <p:sldId id="317" r:id="rId25"/>
    <p:sldId id="274" r:id="rId26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0929"/>
  </p:normalViewPr>
  <p:slideViewPr>
    <p:cSldViewPr>
      <p:cViewPr varScale="1">
        <p:scale>
          <a:sx n="94" d="100"/>
          <a:sy n="94" d="100"/>
        </p:scale>
        <p:origin x="7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216BAA97-2B6B-4E14-85CE-6F7D80703EB4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FBAABA0F-8080-4D98-A8FE-FC4EF067CAE8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lliput_and_Blefuscu" TargetMode="External"/><Relationship Id="rId13" Type="http://schemas.openxmlformats.org/officeDocument/2006/relationships/hyperlink" Target="http://en.wikipedia.org/wiki/Danny_Cohen_(engineer)" TargetMode="External"/><Relationship Id="rId3" Type="http://schemas.openxmlformats.org/officeDocument/2006/relationships/hyperlink" Target="http://en.wikipedia.org/w/index.php?title=Endianness&amp;action=edit&amp;section=1" TargetMode="External"/><Relationship Id="rId7" Type="http://schemas.openxmlformats.org/officeDocument/2006/relationships/hyperlink" Target="http://en.wikipedia.org/wiki/Gulliver%27s_Travels" TargetMode="External"/><Relationship Id="rId12" Type="http://schemas.openxmlformats.org/officeDocument/2006/relationships/hyperlink" Target="http://en.wikipedia.org/wiki/Endianness#cite_note-3" TargetMode="External"/><Relationship Id="rId17" Type="http://schemas.openxmlformats.org/officeDocument/2006/relationships/hyperlink" Target="http://en.wikipedia.org/wiki/Presbyterianism" TargetMode="External"/><Relationship Id="rId2" Type="http://schemas.openxmlformats.org/officeDocument/2006/relationships/slide" Target="../slides/slide24.xml"/><Relationship Id="rId16" Type="http://schemas.openxmlformats.org/officeDocument/2006/relationships/hyperlink" Target="http://en.wikipedia.org/wiki/Church_of_Englan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Jonathan_Swift" TargetMode="External"/><Relationship Id="rId11" Type="http://schemas.openxmlformats.org/officeDocument/2006/relationships/hyperlink" Target="http://en.wikipedia.org/wiki/Endianness#cite_note-HOLY-2" TargetMode="External"/><Relationship Id="rId5" Type="http://schemas.openxmlformats.org/officeDocument/2006/relationships/hyperlink" Target="http://en.wikisource.org/wiki/Gulliver%27s_Travels/Part_I/Chapter_IV" TargetMode="External"/><Relationship Id="rId15" Type="http://schemas.openxmlformats.org/officeDocument/2006/relationships/hyperlink" Target="http://en.wikipedia.org/wiki/Catholic_Church" TargetMode="External"/><Relationship Id="rId10" Type="http://schemas.openxmlformats.org/officeDocument/2006/relationships/hyperlink" Target="http://en.wikipedia.org/wiki/Endianness#cite_note-1" TargetMode="External"/><Relationship Id="rId4" Type="http://schemas.openxmlformats.org/officeDocument/2006/relationships/hyperlink" Target="http://en.wikipedia.org/wiki/Wikisource" TargetMode="External"/><Relationship Id="rId9" Type="http://schemas.openxmlformats.org/officeDocument/2006/relationships/hyperlink" Target="http://en.wikipedia.org/wiki/Soft-boiled_egg" TargetMode="External"/><Relationship Id="rId14" Type="http://schemas.openxmlformats.org/officeDocument/2006/relationships/hyperlink" Target="http://en.wikipedia.org/wiki/War_of_the_Roses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/>
              <a:t>We have to go to 16-bit micro to explain later about IO interfacing in them.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Etymology[</a:t>
            </a:r>
            <a:r>
              <a:rPr lang="en-US" altLang="en-US" smtClean="0">
                <a:hlinkClick r:id="rId3" tooltip="Edit section: Etymology"/>
              </a:rPr>
              <a:t>edit</a:t>
            </a:r>
            <a:r>
              <a:rPr lang="en-US" altLang="en-US" smtClean="0"/>
              <a:t>]</a:t>
            </a:r>
          </a:p>
          <a:p>
            <a:r>
              <a:rPr lang="en-US" altLang="en-US" smtClean="0">
                <a:hlinkClick r:id="rId4" tooltip="Wikisource"/>
              </a:rPr>
              <a:t>Wikisource</a:t>
            </a:r>
            <a:r>
              <a:rPr lang="en-US" altLang="en-US" smtClean="0"/>
              <a:t> has original text related to this article:</a:t>
            </a:r>
            <a:r>
              <a:rPr lang="en-US" altLang="en-US" b="1" smtClean="0">
                <a:hlinkClick r:id="rId5" tooltip="wikisource:Gulliver's Travels/Part I/Chapter IV"/>
              </a:rPr>
              <a:t>Gulliver's Travels (Part I, Chapter IV)</a:t>
            </a:r>
            <a:endParaRPr lang="en-US" altLang="en-US" smtClean="0"/>
          </a:p>
          <a:p>
            <a:r>
              <a:rPr lang="en-US" altLang="en-US" smtClean="0"/>
              <a:t>In 1726, </a:t>
            </a:r>
            <a:r>
              <a:rPr lang="en-US" altLang="en-US" smtClean="0">
                <a:hlinkClick r:id="rId6" tooltip="Jonathan Swift"/>
              </a:rPr>
              <a:t>Jonathan Swift</a:t>
            </a:r>
            <a:r>
              <a:rPr lang="en-US" altLang="en-US" smtClean="0"/>
              <a:t> described in his satirical novel </a:t>
            </a:r>
            <a:r>
              <a:rPr lang="en-US" altLang="en-US" i="1" smtClean="0">
                <a:hlinkClick r:id="rId7" tooltip="Gulliver's Travels"/>
              </a:rPr>
              <a:t>Gulliver’s Travels</a:t>
            </a:r>
            <a:r>
              <a:rPr lang="en-US" altLang="en-US" smtClean="0"/>
              <a:t> tensions in </a:t>
            </a:r>
            <a:r>
              <a:rPr lang="en-US" altLang="en-US" smtClean="0">
                <a:hlinkClick r:id="rId8" tooltip="Lilliput and Blefuscu"/>
              </a:rPr>
              <a:t>Lilliput and Blefuscu</a:t>
            </a:r>
            <a:r>
              <a:rPr lang="en-US" altLang="en-US" smtClean="0"/>
              <a:t>: whereas royal edict in Lilliput requires cracking open one's </a:t>
            </a:r>
            <a:r>
              <a:rPr lang="en-US" altLang="en-US" smtClean="0">
                <a:hlinkClick r:id="rId9" tooltip="Soft-boiled egg"/>
              </a:rPr>
              <a:t>soft-boiled egg</a:t>
            </a:r>
            <a:r>
              <a:rPr lang="en-US" altLang="en-US" smtClean="0"/>
              <a:t> at the small end, inhabitants of the rival kingdom of Blefuscu crack theirs at the big end (giving them the moniker </a:t>
            </a:r>
            <a:r>
              <a:rPr lang="en-US" altLang="en-US" i="1" smtClean="0"/>
              <a:t>Big-endians</a:t>
            </a:r>
            <a:r>
              <a:rPr lang="en-US" altLang="en-US" smtClean="0"/>
              <a:t>).</a:t>
            </a:r>
            <a:r>
              <a:rPr lang="en-US" altLang="en-US" baseline="30000" smtClean="0">
                <a:hlinkClick r:id="rId10"/>
              </a:rPr>
              <a:t>[1]</a:t>
            </a:r>
            <a:r>
              <a:rPr lang="en-US" altLang="en-US" baseline="30000" smtClean="0">
                <a:hlinkClick r:id="rId11"/>
              </a:rPr>
              <a:t>[2]</a:t>
            </a:r>
            <a:r>
              <a:rPr lang="en-US" altLang="en-US" smtClean="0"/>
              <a:t> The terms </a:t>
            </a:r>
            <a:r>
              <a:rPr lang="en-US" altLang="en-US" i="1" smtClean="0"/>
              <a:t>little-endian</a:t>
            </a:r>
            <a:r>
              <a:rPr lang="en-US" altLang="en-US" smtClean="0"/>
              <a:t> and </a:t>
            </a:r>
            <a:r>
              <a:rPr lang="en-US" altLang="en-US" i="1" smtClean="0"/>
              <a:t>endianness</a:t>
            </a:r>
            <a:r>
              <a:rPr lang="en-US" altLang="en-US" smtClean="0"/>
              <a:t> have a similar intent.</a:t>
            </a:r>
            <a:r>
              <a:rPr lang="en-US" altLang="en-US" baseline="30000" smtClean="0">
                <a:hlinkClick r:id="rId12"/>
              </a:rPr>
              <a:t>[3]</a:t>
            </a:r>
            <a:endParaRPr lang="en-US" altLang="en-US" smtClean="0"/>
          </a:p>
          <a:p>
            <a:r>
              <a:rPr lang="en-US" altLang="en-US" smtClean="0">
                <a:hlinkClick r:id="rId13" tooltip="Danny Cohen (engineer)"/>
              </a:rPr>
              <a:t>Danny Cohen</a:t>
            </a:r>
            <a:r>
              <a:rPr lang="en-US" altLang="en-US" smtClean="0"/>
              <a:t>'s "On Holy Wars and a Plea for Peace" published in 1980</a:t>
            </a:r>
            <a:r>
              <a:rPr lang="en-US" altLang="en-US" baseline="30000" smtClean="0">
                <a:hlinkClick r:id="rId11"/>
              </a:rPr>
              <a:t>[2]</a:t>
            </a:r>
            <a:r>
              <a:rPr lang="en-US" altLang="en-US" smtClean="0"/>
              <a:t> ends with: "Swift's point is that the difference between breaking the egg at the little-end and breaking it at the big-end is trivial. Therefore, he suggests, that everyone does it in his own preferred way. We agree that the difference between sending eggs with the little- or the big-end first is trivial, but we insist that everyone must do it in the same way, to avoid anarchy. Since the difference is trivial we may choose either way, but a decision must be made."</a:t>
            </a:r>
          </a:p>
          <a:p>
            <a:r>
              <a:rPr lang="en-US" altLang="en-US" smtClean="0"/>
              <a:t>This trivial difference was the reason for a hundred-years war between the fictional kingdoms. It is widely assumed that Swift was either alluding to the historic </a:t>
            </a:r>
            <a:r>
              <a:rPr lang="en-US" altLang="en-US" smtClean="0">
                <a:hlinkClick r:id="rId14" tooltip="War of the Roses"/>
              </a:rPr>
              <a:t>War of the Roses</a:t>
            </a:r>
            <a:r>
              <a:rPr lang="en-US" altLang="en-US" smtClean="0"/>
              <a:t> or – more likely – parodying through oversimplification the religious discord in England, Ireland and Scotland brought about by the conflicts between the</a:t>
            </a:r>
            <a:r>
              <a:rPr lang="en-US" altLang="en-US" smtClean="0">
                <a:hlinkClick r:id="rId15" tooltip="Catholic Church"/>
              </a:rPr>
              <a:t>Roman Catholics</a:t>
            </a:r>
            <a:r>
              <a:rPr lang="en-US" altLang="en-US" smtClean="0"/>
              <a:t> (Big Endians) on the one side and the </a:t>
            </a:r>
            <a:r>
              <a:rPr lang="en-US" altLang="en-US" smtClean="0">
                <a:hlinkClick r:id="rId16" tooltip="Church of England"/>
              </a:rPr>
              <a:t>Anglicans</a:t>
            </a:r>
            <a:r>
              <a:rPr lang="en-US" altLang="en-US" smtClean="0"/>
              <a:t> and </a:t>
            </a:r>
            <a:r>
              <a:rPr lang="en-US" altLang="en-US" smtClean="0">
                <a:hlinkClick r:id="rId17" tooltip="Presbyterianism"/>
              </a:rPr>
              <a:t>Presbyterians</a:t>
            </a:r>
            <a:r>
              <a:rPr lang="en-US" altLang="en-US" smtClean="0"/>
              <a:t> (Little Endians) on the other.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7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1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39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0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32C67537-E1E3-4798-ADB9-9975E5AB6BDA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80x86 Addressing modes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Based Indexed Indirect Addressing</a:t>
            </a:r>
            <a:endParaRPr lang="en-US" altLang="ko-KR" sz="4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3470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ax,	[bp+di]	;ax gets 16 bits at SS:BP+DI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ax,	[di+bp]	;ax gets 16 bits at DS:BP+DI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eax,	[bx+si+10h]	;eax gets 32 bits at DS:BX+SI+10h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cx,	[bp+si-7]	;cx gets 16 bits at SS:BP+SI-7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2113" y="3368675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57325" y="3578225"/>
            <a:ext cx="6629400" cy="2743200"/>
            <a:chOff x="918" y="2254"/>
            <a:chExt cx="4176" cy="1728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2934" y="2734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</a:t>
              </a:r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4326" y="350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3654" y="3790"/>
              <a:ext cx="14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3846" y="379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effective address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2646" y="2734"/>
              <a:ext cx="912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646" y="2926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646" y="311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2934" y="2926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SI</a:t>
              </a:r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558" y="29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4230" y="2830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+</a:t>
              </a: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918" y="2254"/>
              <a:ext cx="26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606" y="2254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158" y="2254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1926" y="225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2118" y="2254"/>
              <a:ext cx="5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mod r/m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3222" y="2254"/>
              <a:ext cx="7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displacement</a:t>
              </a:r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2934" y="225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22"/>
            <p:cNvSpPr>
              <a:spLocks noChangeArrowheads="1"/>
            </p:cNvSpPr>
            <p:nvPr/>
          </p:nvSpPr>
          <p:spPr bwMode="auto">
            <a:xfrm>
              <a:off x="4182" y="278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4326" y="307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Text Box 24"/>
            <p:cNvSpPr txBox="1">
              <a:spLocks noChangeArrowheads="1"/>
            </p:cNvSpPr>
            <p:nvPr/>
          </p:nvSpPr>
          <p:spPr bwMode="auto">
            <a:xfrm>
              <a:off x="2934" y="3166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BX</a:t>
              </a:r>
            </a:p>
          </p:txBody>
        </p:sp>
        <p:sp>
          <p:nvSpPr>
            <p:cNvPr id="11290" name="Rectangle 25"/>
            <p:cNvSpPr>
              <a:spLocks noChangeArrowheads="1"/>
            </p:cNvSpPr>
            <p:nvPr/>
          </p:nvSpPr>
          <p:spPr bwMode="auto">
            <a:xfrm>
              <a:off x="2646" y="3166"/>
              <a:ext cx="912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2646" y="335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2646" y="355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Text Box 28"/>
            <p:cNvSpPr txBox="1">
              <a:spLocks noChangeArrowheads="1"/>
            </p:cNvSpPr>
            <p:nvPr/>
          </p:nvSpPr>
          <p:spPr bwMode="auto">
            <a:xfrm>
              <a:off x="2934" y="3358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BP</a:t>
              </a:r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3558" y="335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Text Box 30"/>
            <p:cNvSpPr txBox="1">
              <a:spLocks noChangeArrowheads="1"/>
            </p:cNvSpPr>
            <p:nvPr/>
          </p:nvSpPr>
          <p:spPr bwMode="auto">
            <a:xfrm>
              <a:off x="4230" y="3262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+</a:t>
              </a:r>
            </a:p>
          </p:txBody>
        </p:sp>
        <p:sp>
          <p:nvSpPr>
            <p:cNvPr id="11296" name="Oval 31"/>
            <p:cNvSpPr>
              <a:spLocks noChangeArrowheads="1"/>
            </p:cNvSpPr>
            <p:nvPr/>
          </p:nvSpPr>
          <p:spPr bwMode="auto">
            <a:xfrm>
              <a:off x="4182" y="321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358" y="244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2358" y="335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34"/>
            <p:cNvSpPr>
              <a:spLocks noChangeShapeType="1"/>
            </p:cNvSpPr>
            <p:nvPr/>
          </p:nvSpPr>
          <p:spPr bwMode="auto">
            <a:xfrm>
              <a:off x="2358" y="292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3606" y="244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3606" y="259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37"/>
            <p:cNvSpPr>
              <a:spLocks noChangeShapeType="1"/>
            </p:cNvSpPr>
            <p:nvPr/>
          </p:nvSpPr>
          <p:spPr bwMode="auto">
            <a:xfrm>
              <a:off x="4326" y="259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r>
              <a:rPr lang="en-US" altLang="ko-KR" b="0" i="1" smtClean="0">
                <a:solidFill>
                  <a:schemeClr val="tx1"/>
                </a:solidFill>
                <a:ea typeface="Gulim" pitchFamily="34" charset="-127"/>
              </a:rPr>
              <a:t>Addressing Mode Examples</a:t>
            </a:r>
            <a:endParaRPr lang="en-US" altLang="ko-KR" sz="5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17488" y="914400"/>
            <a:ext cx="7543800" cy="499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bl		;8-bit register addressing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di,   bp		;16-bit register addressing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eax,  eax		;32-bit register addressing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12		;8-bit immediate,  al&lt;-0ch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cx,   faceh	;16-bit immediate, cx&lt;-64,206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ebx,  2h		;32-bit immediate, ebx&lt;-00000002h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		;al&lt;-8 bits stored at label LIST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ch,   DATA		;ch&lt;-8 bits stored at label DATA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ds,   DATA2	;ds&lt;-16 bits stored at label DATA2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[bp]		;al&lt;-8 bits stored at SS:BP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ah,   [bx]		;ah&lt;-8 bits stored at DS:BX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[bp]		;ax&lt;-16 bits stored at SS:BP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eax,  [bx]		;eax&lt;-32 bits stored at DS:BX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[bp+2]	;al&lt;-8 bits stored at SS:(BP+2)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[bx-4]	;ax&lt;-16 bits stored at DS:(BX-4)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LIST[bp]	;al&lt;-8 bits stored at SS:(BP+LIST)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bx,   LIST[bx]	;bx&lt;-16 bits stored at DS:(BX+LIST)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LIST[bp+2]	;al&lt;-8 bits stored at SS:(BP+2+LIST)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LIST[bx-12h]	;ax&lt;-16 bits stored at DS:(BX-							      18+LIST)</a:t>
            </a:r>
            <a:endParaRPr lang="en-US" altLang="ko-KR" sz="2400">
              <a:latin typeface="Courier New" panose="02070309020205020404" pitchFamily="49" charset="0"/>
              <a:ea typeface="Gulim" pitchFamily="34" charset="-127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17488" y="16764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7488" y="24384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17488" y="32004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761288" y="11430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Register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761288" y="18288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Immediate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761288" y="25908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Direct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761288" y="4419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Based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r>
              <a:rPr lang="en-US" altLang="ko-KR" b="0" i="1" smtClean="0">
                <a:solidFill>
                  <a:schemeClr val="tx1"/>
                </a:solidFill>
                <a:ea typeface="Gulim" pitchFamily="34" charset="-127"/>
              </a:rPr>
              <a:t>More Addressing Mode Examples</a:t>
            </a:r>
            <a:endParaRPr lang="en-US" altLang="ko-KR" sz="5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914400"/>
            <a:ext cx="8534400" cy="474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[si]		;al&lt;-8 bits stored at DS:SI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ah,   [di]		;ah&lt;-8 bits stored at DS:DI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[si]		;ax&lt;-16 bits stored at DS:SI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eax,  [di]		;eax&lt;-32 bits stored at DS:DI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es:[di]	;ax&lt;-16 bits stored at ES:DI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[si+2]	;al&lt;-8 bits stored at DS:(SI+2)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[di-4]	;ax&lt;-16 bits stored at DS:(DI-4)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LIST[si]	;al&lt;-8 bits stored at DS:(SI+LIST)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bx,   LIST[di]	;bx&lt;-16 bits stored at DS:(DI+LIST)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LIST[si+2]	;al&lt;-8 bits stored at DS:(SI+2+LIST)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LIST[di-12h]	;ax&lt;-16 bits stored at DS:(DI-18+LIST)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[bp+di]	;al&lt;-8 bits from SS:(BP+DI)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ah,   ds:[bp+si]	;ah&lt;-8 bits from DS:(BP+SI)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[bx+si]	;ax&lt;-16 bits from DS:(BX+SI)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eax,  es:[bx+di]	;eax&lt;-32 bits from ES:(BX+DI)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LIST[bp+di]	;al&lt;-8 bits from SS:(BP+DI+LIST)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LIST[bx+si]	;ax&lt;-16 bits from DS:(BX+SI+LIST)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al,   LIST[bp+di-10h]	;al&lt;-8 bits from SS:(BP+DI-16+LIST)</a:t>
            </a:r>
          </a:p>
          <a:p>
            <a:r>
              <a:rPr lang="en-US" altLang="ko-KR" sz="1600" b="1">
                <a:latin typeface="Courier New" panose="02070309020205020404" pitchFamily="49" charset="0"/>
                <a:ea typeface="Gulim" pitchFamily="34" charset="-127"/>
              </a:rPr>
              <a:t>mov ax,   LIST[bx+si+1AFH]	;ax&lt;-16 bits from DS:(BX+SI+431+LIST)</a:t>
            </a:r>
            <a:endParaRPr lang="en-US" altLang="ko-KR" sz="2400">
              <a:latin typeface="Courier New" panose="02070309020205020404" pitchFamily="49" charset="0"/>
              <a:ea typeface="Gulim" pitchFamily="34" charset="-127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67600" y="18288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Indexed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52400" y="36576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Based</a:t>
            </a:r>
          </a:p>
          <a:p>
            <a:r>
              <a:rPr lang="en-US" altLang="ko-KR" i="1">
                <a:solidFill>
                  <a:schemeClr val="accent1"/>
                </a:solidFill>
                <a:ea typeface="Gulim" pitchFamily="34" charset="-127"/>
              </a:rPr>
              <a:t>Indexed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Instruction Format (opcode, d, w)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371600" y="838200"/>
            <a:ext cx="6940550" cy="3048000"/>
            <a:chOff x="144" y="576"/>
            <a:chExt cx="4372" cy="1920"/>
          </a:xfrm>
        </p:grpSpPr>
        <p:grpSp>
          <p:nvGrpSpPr>
            <p:cNvPr id="14341" name="Group 4"/>
            <p:cNvGrpSpPr>
              <a:grpSpLocks/>
            </p:cNvGrpSpPr>
            <p:nvPr/>
          </p:nvGrpSpPr>
          <p:grpSpPr bwMode="auto">
            <a:xfrm>
              <a:off x="816" y="672"/>
              <a:ext cx="1728" cy="1824"/>
              <a:chOff x="816" y="672"/>
              <a:chExt cx="1728" cy="1824"/>
            </a:xfrm>
          </p:grpSpPr>
          <p:sp>
            <p:nvSpPr>
              <p:cNvPr id="14364" name="Rectangle 5"/>
              <p:cNvSpPr>
                <a:spLocks noChangeArrowheads="1"/>
              </p:cNvSpPr>
              <p:nvPr/>
            </p:nvSpPr>
            <p:spPr bwMode="auto">
              <a:xfrm>
                <a:off x="816" y="768"/>
                <a:ext cx="1728" cy="1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65" name="Line 6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Line 8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Line 9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Line 10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Line 11"/>
              <p:cNvSpPr>
                <a:spLocks noChangeShapeType="1"/>
              </p:cNvSpPr>
              <p:nvPr/>
            </p:nvSpPr>
            <p:spPr bwMode="auto">
              <a:xfrm flipV="1">
                <a:off x="816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2"/>
              <p:cNvSpPr>
                <a:spLocks noChangeShapeType="1"/>
              </p:cNvSpPr>
              <p:nvPr/>
            </p:nvSpPr>
            <p:spPr bwMode="auto">
              <a:xfrm flipV="1">
                <a:off x="2544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2" name="Text Box 13"/>
            <p:cNvSpPr txBox="1">
              <a:spLocks noChangeArrowheads="1"/>
            </p:cNvSpPr>
            <p:nvPr/>
          </p:nvSpPr>
          <p:spPr bwMode="auto">
            <a:xfrm>
              <a:off x="1248" y="816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43" name="Line 14"/>
            <p:cNvSpPr>
              <a:spLocks noChangeShapeType="1"/>
            </p:cNvSpPr>
            <p:nvPr/>
          </p:nvSpPr>
          <p:spPr bwMode="auto">
            <a:xfrm>
              <a:off x="2160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15"/>
            <p:cNvSpPr>
              <a:spLocks noChangeShapeType="1"/>
            </p:cNvSpPr>
            <p:nvPr/>
          </p:nvSpPr>
          <p:spPr bwMode="auto">
            <a:xfrm>
              <a:off x="2352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16"/>
            <p:cNvSpPr>
              <a:spLocks noChangeShapeType="1"/>
            </p:cNvSpPr>
            <p:nvPr/>
          </p:nvSpPr>
          <p:spPr bwMode="auto">
            <a:xfrm>
              <a:off x="124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>
              <a:off x="196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18"/>
            <p:cNvSpPr txBox="1">
              <a:spLocks noChangeArrowheads="1"/>
            </p:cNvSpPr>
            <p:nvPr/>
          </p:nvSpPr>
          <p:spPr bwMode="auto">
            <a:xfrm>
              <a:off x="2160" y="8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48" name="Text Box 19"/>
            <p:cNvSpPr txBox="1">
              <a:spLocks noChangeArrowheads="1"/>
            </p:cNvSpPr>
            <p:nvPr/>
          </p:nvSpPr>
          <p:spPr bwMode="auto">
            <a:xfrm>
              <a:off x="2352" y="8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w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49" name="Text Box 20"/>
            <p:cNvSpPr txBox="1">
              <a:spLocks noChangeArrowheads="1"/>
            </p:cNvSpPr>
            <p:nvPr/>
          </p:nvSpPr>
          <p:spPr bwMode="auto">
            <a:xfrm>
              <a:off x="864" y="1104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mod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0" name="Text Box 21"/>
            <p:cNvSpPr txBox="1">
              <a:spLocks noChangeArrowheads="1"/>
            </p:cNvSpPr>
            <p:nvPr/>
          </p:nvSpPr>
          <p:spPr bwMode="auto">
            <a:xfrm>
              <a:off x="1488" y="110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reg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2064" y="1104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r/m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2" name="Text Box 23"/>
            <p:cNvSpPr txBox="1">
              <a:spLocks noChangeArrowheads="1"/>
            </p:cNvSpPr>
            <p:nvPr/>
          </p:nvSpPr>
          <p:spPr bwMode="auto">
            <a:xfrm>
              <a:off x="1392" y="1392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3" name="Text Box 24"/>
            <p:cNvSpPr txBox="1">
              <a:spLocks noChangeArrowheads="1"/>
            </p:cNvSpPr>
            <p:nvPr/>
          </p:nvSpPr>
          <p:spPr bwMode="auto">
            <a:xfrm>
              <a:off x="1392" y="1680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4" name="Text Box 25"/>
            <p:cNvSpPr txBox="1">
              <a:spLocks noChangeArrowheads="1"/>
            </p:cNvSpPr>
            <p:nvPr/>
          </p:nvSpPr>
          <p:spPr bwMode="auto">
            <a:xfrm>
              <a:off x="1392" y="1968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5" name="Text Box 26"/>
            <p:cNvSpPr txBox="1">
              <a:spLocks noChangeArrowheads="1"/>
            </p:cNvSpPr>
            <p:nvPr/>
          </p:nvSpPr>
          <p:spPr bwMode="auto">
            <a:xfrm>
              <a:off x="1392" y="2256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6" name="Text Box 27"/>
            <p:cNvSpPr txBox="1">
              <a:spLocks noChangeArrowheads="1"/>
            </p:cNvSpPr>
            <p:nvPr/>
          </p:nvSpPr>
          <p:spPr bwMode="auto">
            <a:xfrm>
              <a:off x="2400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7" name="Text Box 28"/>
            <p:cNvSpPr txBox="1"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8" name="Text Box 29"/>
            <p:cNvSpPr txBox="1">
              <a:spLocks noChangeArrowheads="1"/>
            </p:cNvSpPr>
            <p:nvPr/>
          </p:nvSpPr>
          <p:spPr bwMode="auto">
            <a:xfrm>
              <a:off x="192" y="816"/>
              <a:ext cx="5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59" name="Text Box 30"/>
            <p:cNvSpPr txBox="1">
              <a:spLocks noChangeArrowheads="1"/>
            </p:cNvSpPr>
            <p:nvPr/>
          </p:nvSpPr>
          <p:spPr bwMode="auto">
            <a:xfrm>
              <a:off x="144" y="225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60" name="Text Box 31"/>
            <p:cNvSpPr txBox="1">
              <a:spLocks noChangeArrowheads="1"/>
            </p:cNvSpPr>
            <p:nvPr/>
          </p:nvSpPr>
          <p:spPr bwMode="auto">
            <a:xfrm>
              <a:off x="2544" y="1392"/>
              <a:ext cx="19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61" name="Text Box 32"/>
            <p:cNvSpPr txBox="1">
              <a:spLocks noChangeArrowheads="1"/>
            </p:cNvSpPr>
            <p:nvPr/>
          </p:nvSpPr>
          <p:spPr bwMode="auto">
            <a:xfrm>
              <a:off x="2544" y="1680"/>
              <a:ext cx="19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62" name="Text Box 33"/>
            <p:cNvSpPr txBox="1">
              <a:spLocks noChangeArrowheads="1"/>
            </p:cNvSpPr>
            <p:nvPr/>
          </p:nvSpPr>
          <p:spPr bwMode="auto">
            <a:xfrm>
              <a:off x="2544" y="1968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4363" name="Text Box 34"/>
            <p:cNvSpPr txBox="1">
              <a:spLocks noChangeArrowheads="1"/>
            </p:cNvSpPr>
            <p:nvPr/>
          </p:nvSpPr>
          <p:spPr bwMode="auto">
            <a:xfrm>
              <a:off x="2544" y="2256"/>
              <a:ext cx="10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1600200" y="4191000"/>
            <a:ext cx="60515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opcode</a:t>
            </a:r>
            <a:r>
              <a:rPr lang="en-US" altLang="ko-KR">
                <a:ea typeface="Gulim" pitchFamily="34" charset="-127"/>
              </a:rPr>
              <a:t> 6-bit value that specifies instruction type</a:t>
            </a:r>
          </a:p>
          <a:p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d</a:t>
            </a:r>
            <a:r>
              <a:rPr lang="en-US" altLang="ko-KR">
                <a:ea typeface="Gulim" pitchFamily="34" charset="-127"/>
              </a:rPr>
              <a:t> is 1-bit value that specifies destination</a:t>
            </a:r>
          </a:p>
          <a:p>
            <a:pPr lvl="1"/>
            <a:r>
              <a:rPr lang="en-US" altLang="ko-KR" i="1">
                <a:ea typeface="Gulim" pitchFamily="34" charset="-127"/>
              </a:rPr>
              <a:t>d</a:t>
            </a:r>
            <a:r>
              <a:rPr lang="en-US" altLang="ko-KR">
                <a:ea typeface="Gulim" pitchFamily="34" charset="-127"/>
              </a:rPr>
              <a:t>=0 for memory and </a:t>
            </a:r>
            <a:r>
              <a:rPr lang="en-US" altLang="ko-KR" i="1">
                <a:ea typeface="Gulim" pitchFamily="34" charset="-127"/>
              </a:rPr>
              <a:t>d</a:t>
            </a:r>
            <a:r>
              <a:rPr lang="en-US" altLang="ko-KR">
                <a:ea typeface="Gulim" pitchFamily="34" charset="-127"/>
              </a:rPr>
              <a:t>=1 for register</a:t>
            </a:r>
          </a:p>
          <a:p>
            <a:pPr lvl="1"/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w</a:t>
            </a:r>
            <a:r>
              <a:rPr lang="en-US" altLang="ko-KR">
                <a:ea typeface="Gulim" pitchFamily="34" charset="-127"/>
              </a:rPr>
              <a:t> is 1-bit value that specifies if destination is word or byte</a:t>
            </a:r>
          </a:p>
          <a:p>
            <a:pPr lvl="1"/>
            <a:r>
              <a:rPr lang="en-US" altLang="ko-KR" i="1">
                <a:ea typeface="Gulim" pitchFamily="34" charset="-127"/>
              </a:rPr>
              <a:t>w</a:t>
            </a:r>
            <a:r>
              <a:rPr lang="en-US" altLang="ko-KR">
                <a:ea typeface="Gulim" pitchFamily="34" charset="-127"/>
              </a:rPr>
              <a:t>=0 for byte and </a:t>
            </a:r>
            <a:r>
              <a:rPr lang="en-US" altLang="ko-KR" i="1">
                <a:ea typeface="Gulim" pitchFamily="34" charset="-127"/>
              </a:rPr>
              <a:t>w</a:t>
            </a:r>
            <a:r>
              <a:rPr lang="en-US" altLang="ko-KR">
                <a:ea typeface="Gulim" pitchFamily="34" charset="-127"/>
              </a:rPr>
              <a:t>=1 for word</a:t>
            </a:r>
          </a:p>
          <a:p>
            <a:pPr lvl="1">
              <a:buFontTx/>
              <a:buChar char="•"/>
            </a:pPr>
            <a:endParaRPr lang="en-US" altLang="ko-KR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5334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Instruction Format (reg, mod)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371600" y="838200"/>
            <a:ext cx="6940550" cy="3048000"/>
            <a:chOff x="144" y="576"/>
            <a:chExt cx="4372" cy="1920"/>
          </a:xfrm>
        </p:grpSpPr>
        <p:grpSp>
          <p:nvGrpSpPr>
            <p:cNvPr id="15366" name="Group 4"/>
            <p:cNvGrpSpPr>
              <a:grpSpLocks/>
            </p:cNvGrpSpPr>
            <p:nvPr/>
          </p:nvGrpSpPr>
          <p:grpSpPr bwMode="auto">
            <a:xfrm>
              <a:off x="816" y="672"/>
              <a:ext cx="1728" cy="1824"/>
              <a:chOff x="816" y="672"/>
              <a:chExt cx="1728" cy="1824"/>
            </a:xfrm>
          </p:grpSpPr>
          <p:sp>
            <p:nvSpPr>
              <p:cNvPr id="15389" name="Rectangle 5"/>
              <p:cNvSpPr>
                <a:spLocks noChangeArrowheads="1"/>
              </p:cNvSpPr>
              <p:nvPr/>
            </p:nvSpPr>
            <p:spPr bwMode="auto">
              <a:xfrm>
                <a:off x="816" y="768"/>
                <a:ext cx="1728" cy="1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90" name="Line 6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8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9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10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11"/>
              <p:cNvSpPr>
                <a:spLocks noChangeShapeType="1"/>
              </p:cNvSpPr>
              <p:nvPr/>
            </p:nvSpPr>
            <p:spPr bwMode="auto">
              <a:xfrm flipV="1">
                <a:off x="816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12"/>
              <p:cNvSpPr>
                <a:spLocks noChangeShapeType="1"/>
              </p:cNvSpPr>
              <p:nvPr/>
            </p:nvSpPr>
            <p:spPr bwMode="auto">
              <a:xfrm flipV="1">
                <a:off x="2544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7" name="Text Box 13"/>
            <p:cNvSpPr txBox="1">
              <a:spLocks noChangeArrowheads="1"/>
            </p:cNvSpPr>
            <p:nvPr/>
          </p:nvSpPr>
          <p:spPr bwMode="auto">
            <a:xfrm>
              <a:off x="1248" y="816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2160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>
              <a:off x="2352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>
              <a:off x="124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196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8"/>
            <p:cNvSpPr txBox="1">
              <a:spLocks noChangeArrowheads="1"/>
            </p:cNvSpPr>
            <p:nvPr/>
          </p:nvSpPr>
          <p:spPr bwMode="auto">
            <a:xfrm>
              <a:off x="2160" y="8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3" name="Text Box 19"/>
            <p:cNvSpPr txBox="1">
              <a:spLocks noChangeArrowheads="1"/>
            </p:cNvSpPr>
            <p:nvPr/>
          </p:nvSpPr>
          <p:spPr bwMode="auto">
            <a:xfrm>
              <a:off x="2352" y="8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w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4" name="Text Box 20"/>
            <p:cNvSpPr txBox="1">
              <a:spLocks noChangeArrowheads="1"/>
            </p:cNvSpPr>
            <p:nvPr/>
          </p:nvSpPr>
          <p:spPr bwMode="auto">
            <a:xfrm>
              <a:off x="864" y="1104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mod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5" name="Text Box 21"/>
            <p:cNvSpPr txBox="1">
              <a:spLocks noChangeArrowheads="1"/>
            </p:cNvSpPr>
            <p:nvPr/>
          </p:nvSpPr>
          <p:spPr bwMode="auto">
            <a:xfrm>
              <a:off x="1488" y="110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reg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6" name="Text Box 22"/>
            <p:cNvSpPr txBox="1">
              <a:spLocks noChangeArrowheads="1"/>
            </p:cNvSpPr>
            <p:nvPr/>
          </p:nvSpPr>
          <p:spPr bwMode="auto">
            <a:xfrm>
              <a:off x="2064" y="1104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r/m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7" name="Text Box 23"/>
            <p:cNvSpPr txBox="1">
              <a:spLocks noChangeArrowheads="1"/>
            </p:cNvSpPr>
            <p:nvPr/>
          </p:nvSpPr>
          <p:spPr bwMode="auto">
            <a:xfrm>
              <a:off x="1392" y="1392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8" name="Text Box 24"/>
            <p:cNvSpPr txBox="1">
              <a:spLocks noChangeArrowheads="1"/>
            </p:cNvSpPr>
            <p:nvPr/>
          </p:nvSpPr>
          <p:spPr bwMode="auto">
            <a:xfrm>
              <a:off x="1392" y="1680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79" name="Text Box 25"/>
            <p:cNvSpPr txBox="1">
              <a:spLocks noChangeArrowheads="1"/>
            </p:cNvSpPr>
            <p:nvPr/>
          </p:nvSpPr>
          <p:spPr bwMode="auto">
            <a:xfrm>
              <a:off x="1392" y="1968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0" name="Text Box 26"/>
            <p:cNvSpPr txBox="1">
              <a:spLocks noChangeArrowheads="1"/>
            </p:cNvSpPr>
            <p:nvPr/>
          </p:nvSpPr>
          <p:spPr bwMode="auto">
            <a:xfrm>
              <a:off x="1392" y="2256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1" name="Text Box 27"/>
            <p:cNvSpPr txBox="1">
              <a:spLocks noChangeArrowheads="1"/>
            </p:cNvSpPr>
            <p:nvPr/>
          </p:nvSpPr>
          <p:spPr bwMode="auto">
            <a:xfrm>
              <a:off x="2400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2" name="Text Box 28"/>
            <p:cNvSpPr txBox="1"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3" name="Text Box 29"/>
            <p:cNvSpPr txBox="1">
              <a:spLocks noChangeArrowheads="1"/>
            </p:cNvSpPr>
            <p:nvPr/>
          </p:nvSpPr>
          <p:spPr bwMode="auto">
            <a:xfrm>
              <a:off x="192" y="816"/>
              <a:ext cx="5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4" name="Text Box 30"/>
            <p:cNvSpPr txBox="1">
              <a:spLocks noChangeArrowheads="1"/>
            </p:cNvSpPr>
            <p:nvPr/>
          </p:nvSpPr>
          <p:spPr bwMode="auto">
            <a:xfrm>
              <a:off x="144" y="225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5" name="Text Box 31"/>
            <p:cNvSpPr txBox="1">
              <a:spLocks noChangeArrowheads="1"/>
            </p:cNvSpPr>
            <p:nvPr/>
          </p:nvSpPr>
          <p:spPr bwMode="auto">
            <a:xfrm>
              <a:off x="2544" y="1392"/>
              <a:ext cx="19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6" name="Text Box 32"/>
            <p:cNvSpPr txBox="1">
              <a:spLocks noChangeArrowheads="1"/>
            </p:cNvSpPr>
            <p:nvPr/>
          </p:nvSpPr>
          <p:spPr bwMode="auto">
            <a:xfrm>
              <a:off x="2544" y="1680"/>
              <a:ext cx="19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7" name="Text Box 33"/>
            <p:cNvSpPr txBox="1">
              <a:spLocks noChangeArrowheads="1"/>
            </p:cNvSpPr>
            <p:nvPr/>
          </p:nvSpPr>
          <p:spPr bwMode="auto">
            <a:xfrm>
              <a:off x="2544" y="1968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5388" name="Text Box 34"/>
            <p:cNvSpPr txBox="1">
              <a:spLocks noChangeArrowheads="1"/>
            </p:cNvSpPr>
            <p:nvPr/>
          </p:nvSpPr>
          <p:spPr bwMode="auto">
            <a:xfrm>
              <a:off x="2544" y="2256"/>
              <a:ext cx="10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381000" y="4191000"/>
            <a:ext cx="56578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mod</a:t>
            </a:r>
            <a:r>
              <a:rPr lang="en-US" altLang="ko-KR">
                <a:ea typeface="Gulim" pitchFamily="34" charset="-127"/>
              </a:rPr>
              <a:t> is 2-bit value that indicates </a:t>
            </a:r>
            <a:r>
              <a:rPr lang="en-US" altLang="ko-KR" i="1">
                <a:ea typeface="Gulim" pitchFamily="34" charset="-127"/>
              </a:rPr>
              <a:t>addressing mode</a:t>
            </a:r>
          </a:p>
          <a:p>
            <a:r>
              <a:rPr lang="en-US" altLang="ko-KR" i="1">
                <a:ea typeface="Gulim" pitchFamily="34" charset="-127"/>
              </a:rPr>
              <a:t>	</a:t>
            </a:r>
            <a:r>
              <a:rPr lang="en-US" altLang="ko-KR">
                <a:ea typeface="Gulim" pitchFamily="34" charset="-127"/>
              </a:rPr>
              <a:t>(along with</a:t>
            </a:r>
            <a:r>
              <a:rPr lang="en-US" altLang="ko-KR" i="1">
                <a:ea typeface="Gulim" pitchFamily="34" charset="-127"/>
              </a:rPr>
              <a:t> r/m </a:t>
            </a:r>
            <a:r>
              <a:rPr lang="en-US" altLang="ko-KR">
                <a:ea typeface="Gulim" pitchFamily="34" charset="-127"/>
              </a:rPr>
              <a:t>value)</a:t>
            </a:r>
          </a:p>
          <a:p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reg</a:t>
            </a:r>
            <a:r>
              <a:rPr lang="en-US" altLang="ko-KR">
                <a:ea typeface="Gulim" pitchFamily="34" charset="-127"/>
              </a:rPr>
              <a:t> is 3-bit value that specifies a (destination) register</a:t>
            </a:r>
          </a:p>
          <a:p>
            <a:r>
              <a:rPr lang="en-US" altLang="ko-KR">
                <a:ea typeface="Gulim" pitchFamily="34" charset="-127"/>
              </a:rPr>
              <a:t>	(see table to right) or opcode extension</a:t>
            </a:r>
            <a:endParaRPr lang="ko-KR" altLang="en-US">
              <a:ea typeface="Gulim" pitchFamily="34" charset="-127"/>
            </a:endParaRPr>
          </a:p>
          <a:p>
            <a:pPr lvl="1"/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r/m</a:t>
            </a:r>
            <a:r>
              <a:rPr lang="en-US" altLang="ko-KR">
                <a:ea typeface="Gulim" pitchFamily="34" charset="-127"/>
              </a:rPr>
              <a:t> is 3-bit value that specifies operand location</a:t>
            </a:r>
          </a:p>
          <a:p>
            <a:r>
              <a:rPr lang="en-US" altLang="ko-KR">
                <a:ea typeface="Gulim" pitchFamily="34" charset="-127"/>
              </a:rPr>
              <a:t>	(r/m means register/memory)</a:t>
            </a:r>
            <a:endParaRPr lang="en-US" altLang="ko-KR">
              <a:latin typeface="Times New Roman" panose="02020603050405020304" pitchFamily="18" charset="0"/>
              <a:ea typeface="Gulim" pitchFamily="34" charset="-127"/>
            </a:endParaRPr>
          </a:p>
        </p:txBody>
      </p:sp>
      <p:graphicFrame>
        <p:nvGraphicFramePr>
          <p:cNvPr id="15365" name="Object 36"/>
          <p:cNvGraphicFramePr>
            <a:graphicFrameLocks noChangeAspect="1"/>
          </p:cNvGraphicFramePr>
          <p:nvPr/>
        </p:nvGraphicFramePr>
        <p:xfrm>
          <a:off x="6878638" y="3657600"/>
          <a:ext cx="1735137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Document" r:id="rId4" imgW="1735836" imgH="2732532" progId="Word.Document.8">
                  <p:embed/>
                </p:oleObj>
              </mc:Choice>
              <mc:Fallback>
                <p:oleObj name="Document" r:id="rId4" imgW="1735836" imgH="2732532" progId="Word.Document.8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3657600"/>
                        <a:ext cx="1735137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Instruction Format (displacement)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371600" y="838200"/>
            <a:ext cx="6940550" cy="3048000"/>
            <a:chOff x="144" y="576"/>
            <a:chExt cx="4372" cy="1920"/>
          </a:xfrm>
        </p:grpSpPr>
        <p:grpSp>
          <p:nvGrpSpPr>
            <p:cNvPr id="16389" name="Group 4"/>
            <p:cNvGrpSpPr>
              <a:grpSpLocks/>
            </p:cNvGrpSpPr>
            <p:nvPr/>
          </p:nvGrpSpPr>
          <p:grpSpPr bwMode="auto">
            <a:xfrm>
              <a:off x="816" y="672"/>
              <a:ext cx="1728" cy="1824"/>
              <a:chOff x="816" y="672"/>
              <a:chExt cx="1728" cy="1824"/>
            </a:xfrm>
          </p:grpSpPr>
          <p:sp>
            <p:nvSpPr>
              <p:cNvPr id="16412" name="Rectangle 5"/>
              <p:cNvSpPr>
                <a:spLocks noChangeArrowheads="1"/>
              </p:cNvSpPr>
              <p:nvPr/>
            </p:nvSpPr>
            <p:spPr bwMode="auto">
              <a:xfrm>
                <a:off x="816" y="768"/>
                <a:ext cx="1728" cy="1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13" name="Line 6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Line 8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Line 9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Line 10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Line 11"/>
              <p:cNvSpPr>
                <a:spLocks noChangeShapeType="1"/>
              </p:cNvSpPr>
              <p:nvPr/>
            </p:nvSpPr>
            <p:spPr bwMode="auto">
              <a:xfrm flipV="1">
                <a:off x="816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12"/>
              <p:cNvSpPr>
                <a:spLocks noChangeShapeType="1"/>
              </p:cNvSpPr>
              <p:nvPr/>
            </p:nvSpPr>
            <p:spPr bwMode="auto">
              <a:xfrm flipV="1">
                <a:off x="2544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0" name="Text Box 13"/>
            <p:cNvSpPr txBox="1">
              <a:spLocks noChangeArrowheads="1"/>
            </p:cNvSpPr>
            <p:nvPr/>
          </p:nvSpPr>
          <p:spPr bwMode="auto">
            <a:xfrm>
              <a:off x="1248" y="816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391" name="Line 14"/>
            <p:cNvSpPr>
              <a:spLocks noChangeShapeType="1"/>
            </p:cNvSpPr>
            <p:nvPr/>
          </p:nvSpPr>
          <p:spPr bwMode="auto">
            <a:xfrm>
              <a:off x="2160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15"/>
            <p:cNvSpPr>
              <a:spLocks noChangeShapeType="1"/>
            </p:cNvSpPr>
            <p:nvPr/>
          </p:nvSpPr>
          <p:spPr bwMode="auto">
            <a:xfrm>
              <a:off x="2352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16"/>
            <p:cNvSpPr>
              <a:spLocks noChangeShapeType="1"/>
            </p:cNvSpPr>
            <p:nvPr/>
          </p:nvSpPr>
          <p:spPr bwMode="auto">
            <a:xfrm>
              <a:off x="124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17"/>
            <p:cNvSpPr>
              <a:spLocks noChangeShapeType="1"/>
            </p:cNvSpPr>
            <p:nvPr/>
          </p:nvSpPr>
          <p:spPr bwMode="auto">
            <a:xfrm>
              <a:off x="196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2160" y="8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2352" y="8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w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397" name="Text Box 20"/>
            <p:cNvSpPr txBox="1">
              <a:spLocks noChangeArrowheads="1"/>
            </p:cNvSpPr>
            <p:nvPr/>
          </p:nvSpPr>
          <p:spPr bwMode="auto">
            <a:xfrm>
              <a:off x="864" y="1104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mod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398" name="Text Box 21"/>
            <p:cNvSpPr txBox="1">
              <a:spLocks noChangeArrowheads="1"/>
            </p:cNvSpPr>
            <p:nvPr/>
          </p:nvSpPr>
          <p:spPr bwMode="auto">
            <a:xfrm>
              <a:off x="1488" y="110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reg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2064" y="1104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r/m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0" name="Text Box 23"/>
            <p:cNvSpPr txBox="1">
              <a:spLocks noChangeArrowheads="1"/>
            </p:cNvSpPr>
            <p:nvPr/>
          </p:nvSpPr>
          <p:spPr bwMode="auto">
            <a:xfrm>
              <a:off x="1392" y="1392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1392" y="1680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2" name="Text Box 25"/>
            <p:cNvSpPr txBox="1">
              <a:spLocks noChangeArrowheads="1"/>
            </p:cNvSpPr>
            <p:nvPr/>
          </p:nvSpPr>
          <p:spPr bwMode="auto">
            <a:xfrm>
              <a:off x="1392" y="1968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3" name="Text Box 26"/>
            <p:cNvSpPr txBox="1">
              <a:spLocks noChangeArrowheads="1"/>
            </p:cNvSpPr>
            <p:nvPr/>
          </p:nvSpPr>
          <p:spPr bwMode="auto">
            <a:xfrm>
              <a:off x="1392" y="2256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4" name="Text Box 27"/>
            <p:cNvSpPr txBox="1">
              <a:spLocks noChangeArrowheads="1"/>
            </p:cNvSpPr>
            <p:nvPr/>
          </p:nvSpPr>
          <p:spPr bwMode="auto">
            <a:xfrm>
              <a:off x="2400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5" name="Text Box 28"/>
            <p:cNvSpPr txBox="1"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6" name="Text Box 29"/>
            <p:cNvSpPr txBox="1">
              <a:spLocks noChangeArrowheads="1"/>
            </p:cNvSpPr>
            <p:nvPr/>
          </p:nvSpPr>
          <p:spPr bwMode="auto">
            <a:xfrm>
              <a:off x="192" y="816"/>
              <a:ext cx="5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7" name="Text Box 30"/>
            <p:cNvSpPr txBox="1">
              <a:spLocks noChangeArrowheads="1"/>
            </p:cNvSpPr>
            <p:nvPr/>
          </p:nvSpPr>
          <p:spPr bwMode="auto">
            <a:xfrm>
              <a:off x="144" y="225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8" name="Text Box 31"/>
            <p:cNvSpPr txBox="1">
              <a:spLocks noChangeArrowheads="1"/>
            </p:cNvSpPr>
            <p:nvPr/>
          </p:nvSpPr>
          <p:spPr bwMode="auto">
            <a:xfrm>
              <a:off x="2544" y="1392"/>
              <a:ext cx="19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09" name="Text Box 32"/>
            <p:cNvSpPr txBox="1">
              <a:spLocks noChangeArrowheads="1"/>
            </p:cNvSpPr>
            <p:nvPr/>
          </p:nvSpPr>
          <p:spPr bwMode="auto">
            <a:xfrm>
              <a:off x="2544" y="1680"/>
              <a:ext cx="19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10" name="Text Box 33"/>
            <p:cNvSpPr txBox="1">
              <a:spLocks noChangeArrowheads="1"/>
            </p:cNvSpPr>
            <p:nvPr/>
          </p:nvSpPr>
          <p:spPr bwMode="auto">
            <a:xfrm>
              <a:off x="2544" y="1968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6411" name="Text Box 34"/>
            <p:cNvSpPr txBox="1">
              <a:spLocks noChangeArrowheads="1"/>
            </p:cNvSpPr>
            <p:nvPr/>
          </p:nvSpPr>
          <p:spPr bwMode="auto">
            <a:xfrm>
              <a:off x="2544" y="2256"/>
              <a:ext cx="10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252963" name="Text Box 35"/>
          <p:cNvSpPr txBox="1">
            <a:spLocks noChangeArrowheads="1"/>
          </p:cNvSpPr>
          <p:nvPr/>
        </p:nvSpPr>
        <p:spPr bwMode="auto">
          <a:xfrm>
            <a:off x="1600200" y="4191000"/>
            <a:ext cx="53149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Displacement</a:t>
            </a:r>
            <a:r>
              <a:rPr lang="en-US" altLang="ko-KR">
                <a:ea typeface="Gulim" pitchFamily="34" charset="-127"/>
              </a:rPr>
              <a:t> may be either 8 or 16 bits</a:t>
            </a:r>
          </a:p>
          <a:p>
            <a:r>
              <a:rPr lang="en-US" altLang="ko-KR">
                <a:ea typeface="Gulim" pitchFamily="34" charset="-127"/>
              </a:rPr>
              <a:t>	- signed integer encoded into instruction</a:t>
            </a:r>
          </a:p>
          <a:p>
            <a:r>
              <a:rPr lang="en-US" altLang="ko-KR">
                <a:ea typeface="Gulim" pitchFamily="34" charset="-127"/>
              </a:rPr>
              <a:t>	- used in computation of operand address</a:t>
            </a:r>
          </a:p>
          <a:p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 i="1" u="sng">
                <a:ea typeface="Gulim" pitchFamily="34" charset="-127"/>
              </a:rPr>
              <a:t>Immediate</a:t>
            </a:r>
            <a:r>
              <a:rPr lang="en-US" altLang="ko-KR">
                <a:ea typeface="Gulim" pitchFamily="34" charset="-127"/>
              </a:rPr>
              <a:t> may be 8, 16 or 32 bits</a:t>
            </a:r>
            <a:endParaRPr lang="en-US" altLang="ko-KR" i="1" u="sng">
              <a:ea typeface="Gulim" pitchFamily="34" charset="-127"/>
            </a:endParaRPr>
          </a:p>
          <a:p>
            <a:r>
              <a:rPr lang="en-US" altLang="ko-KR" i="1">
                <a:ea typeface="Gulim" pitchFamily="34" charset="-127"/>
              </a:rPr>
              <a:t>	</a:t>
            </a:r>
            <a:r>
              <a:rPr lang="en-US" altLang="ko-KR">
                <a:ea typeface="Gulim" pitchFamily="34" charset="-127"/>
              </a:rPr>
              <a:t>- signed integer</a:t>
            </a:r>
          </a:p>
          <a:p>
            <a:r>
              <a:rPr lang="en-US" altLang="ko-KR">
                <a:ea typeface="Gulim" pitchFamily="34" charset="-127"/>
              </a:rPr>
              <a:t>	- used as an actual operand</a:t>
            </a:r>
            <a:endParaRPr lang="en-US" altLang="ko-KR" i="1" u="sng">
              <a:ea typeface="Gulim" pitchFamily="34" charset="-127"/>
            </a:endParaRPr>
          </a:p>
          <a:p>
            <a:endParaRPr lang="en-US" altLang="ko-KR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Instruction Format Example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371600" y="762000"/>
            <a:ext cx="6940550" cy="3048000"/>
            <a:chOff x="144" y="576"/>
            <a:chExt cx="4372" cy="1920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816" y="672"/>
              <a:ext cx="1728" cy="1824"/>
              <a:chOff x="816" y="672"/>
              <a:chExt cx="1728" cy="1824"/>
            </a:xfrm>
          </p:grpSpPr>
          <p:sp>
            <p:nvSpPr>
              <p:cNvPr id="17436" name="Rectangle 5"/>
              <p:cNvSpPr>
                <a:spLocks noChangeArrowheads="1"/>
              </p:cNvSpPr>
              <p:nvPr/>
            </p:nvSpPr>
            <p:spPr bwMode="auto">
              <a:xfrm>
                <a:off x="816" y="768"/>
                <a:ext cx="1728" cy="1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37" name="Line 6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Line 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8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Line 9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10"/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11"/>
              <p:cNvSpPr>
                <a:spLocks noChangeShapeType="1"/>
              </p:cNvSpPr>
              <p:nvPr/>
            </p:nvSpPr>
            <p:spPr bwMode="auto">
              <a:xfrm flipV="1">
                <a:off x="816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12"/>
              <p:cNvSpPr>
                <a:spLocks noChangeShapeType="1"/>
              </p:cNvSpPr>
              <p:nvPr/>
            </p:nvSpPr>
            <p:spPr bwMode="auto">
              <a:xfrm flipV="1">
                <a:off x="2544" y="67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4" name="Text Box 13"/>
            <p:cNvSpPr txBox="1">
              <a:spLocks noChangeArrowheads="1"/>
            </p:cNvSpPr>
            <p:nvPr/>
          </p:nvSpPr>
          <p:spPr bwMode="auto">
            <a:xfrm>
              <a:off x="1248" y="816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15" name="Line 14"/>
            <p:cNvSpPr>
              <a:spLocks noChangeShapeType="1"/>
            </p:cNvSpPr>
            <p:nvPr/>
          </p:nvSpPr>
          <p:spPr bwMode="auto">
            <a:xfrm>
              <a:off x="2160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15"/>
            <p:cNvSpPr>
              <a:spLocks noChangeShapeType="1"/>
            </p:cNvSpPr>
            <p:nvPr/>
          </p:nvSpPr>
          <p:spPr bwMode="auto">
            <a:xfrm>
              <a:off x="2352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16"/>
            <p:cNvSpPr>
              <a:spLocks noChangeShapeType="1"/>
            </p:cNvSpPr>
            <p:nvPr/>
          </p:nvSpPr>
          <p:spPr bwMode="auto">
            <a:xfrm>
              <a:off x="124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7"/>
            <p:cNvSpPr>
              <a:spLocks noChangeShapeType="1"/>
            </p:cNvSpPr>
            <p:nvPr/>
          </p:nvSpPr>
          <p:spPr bwMode="auto">
            <a:xfrm>
              <a:off x="1968" y="10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18"/>
            <p:cNvSpPr txBox="1">
              <a:spLocks noChangeArrowheads="1"/>
            </p:cNvSpPr>
            <p:nvPr/>
          </p:nvSpPr>
          <p:spPr bwMode="auto">
            <a:xfrm>
              <a:off x="2160" y="8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2352" y="8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w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864" y="1104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mod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2" name="Text Box 21"/>
            <p:cNvSpPr txBox="1">
              <a:spLocks noChangeArrowheads="1"/>
            </p:cNvSpPr>
            <p:nvPr/>
          </p:nvSpPr>
          <p:spPr bwMode="auto">
            <a:xfrm>
              <a:off x="1488" y="110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reg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3" name="Text Box 22"/>
            <p:cNvSpPr txBox="1">
              <a:spLocks noChangeArrowheads="1"/>
            </p:cNvSpPr>
            <p:nvPr/>
          </p:nvSpPr>
          <p:spPr bwMode="auto">
            <a:xfrm>
              <a:off x="2064" y="1104"/>
              <a:ext cx="3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r/m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4" name="Text Box 23"/>
            <p:cNvSpPr txBox="1">
              <a:spLocks noChangeArrowheads="1"/>
            </p:cNvSpPr>
            <p:nvPr/>
          </p:nvSpPr>
          <p:spPr bwMode="auto">
            <a:xfrm>
              <a:off x="1392" y="1392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5" name="Text Box 24"/>
            <p:cNvSpPr txBox="1">
              <a:spLocks noChangeArrowheads="1"/>
            </p:cNvSpPr>
            <p:nvPr/>
          </p:nvSpPr>
          <p:spPr bwMode="auto">
            <a:xfrm>
              <a:off x="1392" y="1680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6" name="Text Box 25"/>
            <p:cNvSpPr txBox="1">
              <a:spLocks noChangeArrowheads="1"/>
            </p:cNvSpPr>
            <p:nvPr/>
          </p:nvSpPr>
          <p:spPr bwMode="auto">
            <a:xfrm>
              <a:off x="1392" y="1968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7" name="Text Box 26"/>
            <p:cNvSpPr txBox="1">
              <a:spLocks noChangeArrowheads="1"/>
            </p:cNvSpPr>
            <p:nvPr/>
          </p:nvSpPr>
          <p:spPr bwMode="auto">
            <a:xfrm>
              <a:off x="1392" y="2256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ea typeface="Gulim" pitchFamily="34" charset="-127"/>
                </a:rPr>
                <a:t>optional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2400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29" name="Text Box 28"/>
            <p:cNvSpPr txBox="1"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0" name="Text Box 29"/>
            <p:cNvSpPr txBox="1">
              <a:spLocks noChangeArrowheads="1"/>
            </p:cNvSpPr>
            <p:nvPr/>
          </p:nvSpPr>
          <p:spPr bwMode="auto">
            <a:xfrm>
              <a:off x="192" y="816"/>
              <a:ext cx="5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1" name="Text Box 30"/>
            <p:cNvSpPr txBox="1">
              <a:spLocks noChangeArrowheads="1"/>
            </p:cNvSpPr>
            <p:nvPr/>
          </p:nvSpPr>
          <p:spPr bwMode="auto">
            <a:xfrm>
              <a:off x="144" y="225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addr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2" name="Text Box 31"/>
            <p:cNvSpPr txBox="1">
              <a:spLocks noChangeArrowheads="1"/>
            </p:cNvSpPr>
            <p:nvPr/>
          </p:nvSpPr>
          <p:spPr bwMode="auto">
            <a:xfrm>
              <a:off x="2544" y="1392"/>
              <a:ext cx="19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3" name="Text Box 32"/>
            <p:cNvSpPr txBox="1">
              <a:spLocks noChangeArrowheads="1"/>
            </p:cNvSpPr>
            <p:nvPr/>
          </p:nvSpPr>
          <p:spPr bwMode="auto">
            <a:xfrm>
              <a:off x="2544" y="1680"/>
              <a:ext cx="19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Displacement or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4" name="Text Box 33"/>
            <p:cNvSpPr txBox="1">
              <a:spLocks noChangeArrowheads="1"/>
            </p:cNvSpPr>
            <p:nvPr/>
          </p:nvSpPr>
          <p:spPr bwMode="auto">
            <a:xfrm>
              <a:off x="2544" y="1968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Low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17435" name="Text Box 34"/>
            <p:cNvSpPr txBox="1">
              <a:spLocks noChangeArrowheads="1"/>
            </p:cNvSpPr>
            <p:nvPr/>
          </p:nvSpPr>
          <p:spPr bwMode="auto">
            <a:xfrm>
              <a:off x="2544" y="2256"/>
              <a:ext cx="10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1">
                  <a:ea typeface="Gulim" pitchFamily="34" charset="-127"/>
                </a:rPr>
                <a:t>High Immediate</a:t>
              </a:r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255011" name="Text Box 35"/>
          <p:cNvSpPr txBox="1">
            <a:spLocks noChangeArrowheads="1"/>
          </p:cNvSpPr>
          <p:nvPr/>
        </p:nvSpPr>
        <p:spPr bwMode="auto">
          <a:xfrm>
            <a:off x="762000" y="4038600"/>
            <a:ext cx="79692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ea typeface="Gulim" pitchFamily="34" charset="-127"/>
              </a:rPr>
              <a:t>Consider the Instruction:		</a:t>
            </a:r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mov	ax, bx</a:t>
            </a:r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The Assembler translates this into:	</a:t>
            </a:r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8B C3</a:t>
            </a:r>
            <a:endParaRPr lang="en-US" altLang="ko-KR">
              <a:ea typeface="Gulim" pitchFamily="34" charset="-127"/>
            </a:endParaRPr>
          </a:p>
          <a:p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opcode is:	100010		</a:t>
            </a:r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mov</a:t>
            </a:r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d is:		1		destination is register</a:t>
            </a:r>
          </a:p>
          <a:p>
            <a:r>
              <a:rPr lang="en-US" altLang="ko-KR">
                <a:ea typeface="Gulim" pitchFamily="34" charset="-127"/>
              </a:rPr>
              <a:t>w is:		1		destination size = 1 word</a:t>
            </a:r>
          </a:p>
          <a:p>
            <a:r>
              <a:rPr lang="en-US" altLang="ko-KR">
                <a:ea typeface="Gulim" pitchFamily="34" charset="-127"/>
              </a:rPr>
              <a:t>mod is:		11		this indicates that r/m specifies a register</a:t>
            </a:r>
          </a:p>
          <a:p>
            <a:r>
              <a:rPr lang="en-US" altLang="ko-KR">
                <a:ea typeface="Gulim" pitchFamily="34" charset="-127"/>
              </a:rPr>
              <a:t>reg is:		000		destination register is </a:t>
            </a:r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ax</a:t>
            </a:r>
            <a:endParaRPr lang="en-US" altLang="ko-KR">
              <a:ea typeface="Gulim" pitchFamily="34" charset="-127"/>
            </a:endParaRPr>
          </a:p>
          <a:p>
            <a:r>
              <a:rPr lang="en-US" altLang="ko-KR">
                <a:ea typeface="Gulim" pitchFamily="34" charset="-127"/>
              </a:rPr>
              <a:t>r/m is:		011		source register is </a:t>
            </a:r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bx</a:t>
            </a:r>
            <a:endParaRPr lang="en-US" altLang="ko-KR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Instruction Format (mod)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6868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Assembler versus Machine Code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61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ADD	AX, BX	;AX gets value AX+BX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SUB	AX, BX	;AX gets value AX-BX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AND	AX, BX	;AX gets bitwise AND of AX and BX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INC	AX		;AX gets its original value plus 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DEC	BX		;BX gets its original value minus 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MOV	AX, BX	;AX gets values in BX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19200" y="3962400"/>
            <a:ext cx="94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>
                <a:latin typeface="Courier New" panose="02070309020205020404" pitchFamily="49" charset="0"/>
                <a:ea typeface="Gulim" pitchFamily="34" charset="-127"/>
              </a:rPr>
              <a:t>01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29 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21 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40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4B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8B C3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05200" y="3962400"/>
            <a:ext cx="94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>
                <a:latin typeface="Courier New" panose="02070309020205020404" pitchFamily="49" charset="0"/>
                <a:ea typeface="Gulim" pitchFamily="34" charset="-127"/>
              </a:rPr>
              <a:t>01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29 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21 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40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4B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8B C3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239000" y="3048000"/>
            <a:ext cx="5334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239000" y="3048000"/>
            <a:ext cx="4889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>
                <a:latin typeface="Courier New" panose="02070309020205020404" pitchFamily="49" charset="0"/>
                <a:ea typeface="Gulim" pitchFamily="34" charset="-127"/>
              </a:rPr>
              <a:t>01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29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21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D8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40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4B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8B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C3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239000" y="3352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7239000" y="3657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72390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7239000" y="4267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72390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7239000" y="4876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239000" y="5181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7239000" y="5486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239000" y="5791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9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a19fe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a19ff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a1a00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a1a02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a1a03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a1a04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a1a05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a1a06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a1a07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562600" y="3048000"/>
            <a:ext cx="1600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>
                <a:latin typeface="Courier New" panose="02070309020205020404" pitchFamily="49" charset="0"/>
                <a:ea typeface="Gulim" pitchFamily="34" charset="-127"/>
              </a:rPr>
              <a:t>93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ee:db1e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93ee:db1f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93ee:db20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93ee:db21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93ee:db22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93ee:db23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93ee:db24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93ee:db25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93ee:db26</a:t>
            </a:r>
          </a:p>
          <a:p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93ee:db27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1524000" y="2971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2860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495800" y="4800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948363" y="6096000"/>
            <a:ext cx="814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logical</a:t>
            </a:r>
          </a:p>
          <a:p>
            <a:pPr algn="ctr"/>
            <a:r>
              <a:rPr lang="en-US" altLang="ko-KR" sz="1400" i="1">
                <a:ea typeface="Gulim" pitchFamily="34" charset="-127"/>
              </a:rPr>
              <a:t>address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7086600" y="6096000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physical</a:t>
            </a:r>
          </a:p>
          <a:p>
            <a:pPr algn="ctr"/>
            <a:r>
              <a:rPr lang="en-US" altLang="ko-KR" sz="1400" i="1">
                <a:ea typeface="Gulim" pitchFamily="34" charset="-127"/>
              </a:rPr>
              <a:t>memory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7924800" y="6096000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physical</a:t>
            </a:r>
          </a:p>
          <a:p>
            <a:pPr algn="ctr"/>
            <a:r>
              <a:rPr lang="en-US" altLang="ko-KR" sz="1400" i="1">
                <a:ea typeface="Gulim" pitchFamily="34" charset="-127"/>
              </a:rPr>
              <a:t>address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600200" y="3200400"/>
            <a:ext cx="1273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ASSEMBLER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286000" y="4343400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LINKER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419600" y="4343400"/>
            <a:ext cx="915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400" i="1">
                <a:ea typeface="Gulim" pitchFamily="34" charset="-127"/>
              </a:rPr>
              <a:t>LOADER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I/O Port Addressing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40750" cy="5573713"/>
          </a:xfrm>
        </p:spPr>
        <p:txBody>
          <a:bodyPr/>
          <a:lstStyle/>
          <a:p>
            <a:pPr marL="342900" indent="-342900"/>
            <a:r>
              <a:rPr lang="en-US" altLang="ko-KR" smtClean="0">
                <a:ea typeface="Gulim" pitchFamily="34" charset="-127"/>
              </a:rPr>
              <a:t>x86 family has 65,536 I/O ports</a:t>
            </a:r>
          </a:p>
          <a:p>
            <a:pPr marL="342900" indent="-342900"/>
            <a:r>
              <a:rPr lang="en-US" altLang="ko-KR" smtClean="0">
                <a:ea typeface="Gulim" pitchFamily="34" charset="-127"/>
              </a:rPr>
              <a:t>Each port has address (like memory)</a:t>
            </a:r>
          </a:p>
          <a:p>
            <a:pPr marL="742950" lvl="1" indent="-285750"/>
            <a:r>
              <a:rPr lang="en-US" altLang="ko-KR" sz="2000" smtClean="0">
                <a:ea typeface="Gulim" pitchFamily="34" charset="-127"/>
              </a:rPr>
              <a:t>Referred to as “I/O memory space”</a:t>
            </a:r>
          </a:p>
          <a:p>
            <a:pPr marL="342900" indent="-342900"/>
            <a:r>
              <a:rPr lang="en-US" altLang="ko-KR" smtClean="0">
                <a:ea typeface="Gulim" pitchFamily="34" charset="-127"/>
              </a:rPr>
              <a:t>I/O port is 1 byte or 2 bytes</a:t>
            </a:r>
          </a:p>
          <a:p>
            <a:pPr marL="742950" lvl="1" indent="-285750"/>
            <a:r>
              <a:rPr lang="en-US" altLang="ko-KR" sz="2000" smtClean="0">
                <a:ea typeface="Gulim" pitchFamily="34" charset="-127"/>
              </a:rPr>
              <a:t>with 386+ also 4 bytes</a:t>
            </a:r>
          </a:p>
          <a:p>
            <a:pPr marL="342900" indent="-342900"/>
            <a:r>
              <a:rPr lang="en-US" altLang="ko-KR" smtClean="0">
                <a:ea typeface="Gulim" pitchFamily="34" charset="-127"/>
              </a:rPr>
              <a:t>Two addressing modes</a:t>
            </a:r>
            <a:endParaRPr lang="en-US" altLang="ko-KR" sz="2000" b="0" smtClean="0">
              <a:ea typeface="Gulim" pitchFamily="34" charset="-127"/>
            </a:endParaRP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sz="2000" b="0" smtClean="0">
                <a:ea typeface="Gulim" pitchFamily="34" charset="-127"/>
              </a:rPr>
              <a:t>	</a:t>
            </a:r>
            <a:r>
              <a:rPr lang="en-US" altLang="ko-KR" sz="2000" smtClean="0">
                <a:ea typeface="Gulim" pitchFamily="34" charset="-127"/>
              </a:rPr>
              <a:t>1) Direct port address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Gulim" pitchFamily="34" charset="-127"/>
              </a:rPr>
              <a:t>		- Can only be 1 byte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Gulim" pitchFamily="34" charset="-127"/>
              </a:rPr>
              <a:t>		- Can only be address ports 00h through ffh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Gulim" pitchFamily="34" charset="-127"/>
              </a:rPr>
              <a:t>	2) Port address present in DX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Gulim" pitchFamily="34" charset="-127"/>
              </a:rPr>
              <a:t>		- Can address all ports 0000h through ffffh</a:t>
            </a:r>
          </a:p>
          <a:p>
            <a:pPr marL="342900" indent="-342900"/>
            <a:r>
              <a:rPr lang="en-US" altLang="ko-KR" smtClean="0">
                <a:ea typeface="Gulim" pitchFamily="34" charset="-127"/>
              </a:rPr>
              <a:t>Can only use DX for port addresses</a:t>
            </a:r>
          </a:p>
          <a:p>
            <a:pPr marL="342900" indent="-342900"/>
            <a:r>
              <a:rPr lang="en-US" altLang="ko-KR" smtClean="0">
                <a:ea typeface="Gulim" pitchFamily="34" charset="-127"/>
              </a:rPr>
              <a:t>Can only use AL,AX,EAX for port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62800" cy="4343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Programs for 80x86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Machine language, Assembly, …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Registers, segments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Instruction set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Simple program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Logical, physical address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Stack</a:t>
            </a:r>
          </a:p>
          <a:p>
            <a:pPr>
              <a:lnSpc>
                <a:spcPct val="14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Flag Register</a:t>
            </a:r>
          </a:p>
        </p:txBody>
      </p:sp>
      <p:sp>
        <p:nvSpPr>
          <p:cNvPr id="21507" name="Rectangle 70"/>
          <p:cNvSpPr>
            <a:spLocks noChangeArrowheads="1"/>
          </p:cNvSpPr>
          <p:nvPr/>
        </p:nvSpPr>
        <p:spPr bwMode="auto">
          <a:xfrm>
            <a:off x="1428750" y="1543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1508" name="Group 48"/>
          <p:cNvGrpSpPr>
            <a:grpSpLocks noRot="1" noChangeAspect="1" noMove="1" noResize="1"/>
          </p:cNvGrpSpPr>
          <p:nvPr/>
        </p:nvGrpSpPr>
        <p:grpSpPr bwMode="auto">
          <a:xfrm>
            <a:off x="1428750" y="1543050"/>
            <a:ext cx="6286500" cy="4189413"/>
            <a:chOff x="1257" y="952"/>
            <a:chExt cx="12834" cy="8797"/>
          </a:xfrm>
        </p:grpSpPr>
        <p:sp>
          <p:nvSpPr>
            <p:cNvPr id="21510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257" y="952"/>
              <a:ext cx="12834" cy="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11" name="Group 50"/>
            <p:cNvGrpSpPr>
              <a:grpSpLocks/>
            </p:cNvGrpSpPr>
            <p:nvPr/>
          </p:nvGrpSpPr>
          <p:grpSpPr bwMode="auto">
            <a:xfrm>
              <a:off x="1957" y="952"/>
              <a:ext cx="11200" cy="1131"/>
              <a:chOff x="192" y="1440"/>
              <a:chExt cx="5376" cy="528"/>
            </a:xfrm>
          </p:grpSpPr>
          <p:sp>
            <p:nvSpPr>
              <p:cNvPr id="21513" name="Rectangle 68"/>
              <p:cNvSpPr>
                <a:spLocks noChangeArrowheads="1"/>
              </p:cNvSpPr>
              <p:nvPr/>
            </p:nvSpPr>
            <p:spPr bwMode="auto">
              <a:xfrm>
                <a:off x="192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4" name="Rectangle 67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5" name="Rectangle 66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6" name="Rectangle 65"/>
              <p:cNvSpPr>
                <a:spLocks noChangeArrowheads="1"/>
              </p:cNvSpPr>
              <p:nvPr/>
            </p:nvSpPr>
            <p:spPr bwMode="auto">
              <a:xfrm>
                <a:off x="1200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7" name="Rectangle 64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OF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8" name="Rectangle 63"/>
              <p:cNvSpPr>
                <a:spLocks noChangeArrowheads="1"/>
              </p:cNvSpPr>
              <p:nvPr/>
            </p:nvSpPr>
            <p:spPr bwMode="auto">
              <a:xfrm>
                <a:off x="1872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DF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19" name="Rectangle 62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IF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0" name="Rectangle 61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TF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1" name="Rectangle 6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SF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2" name="Rectangle 59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ZF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3" name="Rectangle 58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4" name="Rectangle 57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AF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5" name="Rectangle 5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6" name="Rectangle 55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PF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7" name="Rectangle 54"/>
              <p:cNvSpPr>
                <a:spLocks noChangeArrowheads="1"/>
              </p:cNvSpPr>
              <p:nvPr/>
            </p:nvSpPr>
            <p:spPr bwMode="auto">
              <a:xfrm>
                <a:off x="4896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x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8" name="Rectangle 53"/>
              <p:cNvSpPr>
                <a:spLocks noChangeArrowheads="1"/>
              </p:cNvSpPr>
              <p:nvPr/>
            </p:nvSpPr>
            <p:spPr bwMode="auto">
              <a:xfrm>
                <a:off x="5232" y="1680"/>
                <a:ext cx="336" cy="2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8522" tIns="29261" rIns="58522" bIns="29261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500">
                    <a:solidFill>
                      <a:srgbClr val="000000"/>
                    </a:solidFill>
                    <a:ea typeface="Gulim" pitchFamily="34" charset="-127"/>
                  </a:rPr>
                  <a:t>CF</a:t>
                </a:r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29" name="Text Box 52"/>
              <p:cNvSpPr txBox="1">
                <a:spLocks noChangeArrowheads="1"/>
              </p:cNvSpPr>
              <p:nvPr/>
            </p:nvSpPr>
            <p:spPr bwMode="auto">
              <a:xfrm>
                <a:off x="5328" y="144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8522" tIns="29261" rIns="58522" bIns="2926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00"/>
                    </a:solidFill>
                    <a:ea typeface="Gulim" pitchFamily="34" charset="-127"/>
                  </a:rPr>
                  <a:t>0</a:t>
                </a:r>
                <a:endParaRPr lang="en-US" altLang="ko-KR" sz="1200">
                  <a:latin typeface="Times New Roman" panose="02020603050405020304" pitchFamily="18" charset="0"/>
                  <a:ea typeface="Gulim" pitchFamily="34" charset="-127"/>
                </a:endParaRPr>
              </a:p>
              <a:p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21530" name="Text Box 51"/>
              <p:cNvSpPr txBox="1">
                <a:spLocks noChangeArrowheads="1"/>
              </p:cNvSpPr>
              <p:nvPr/>
            </p:nvSpPr>
            <p:spPr bwMode="auto">
              <a:xfrm>
                <a:off x="240" y="144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8522" tIns="29261" rIns="58522" bIns="2926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00"/>
                    </a:solidFill>
                    <a:ea typeface="Gulim" pitchFamily="34" charset="-127"/>
                  </a:rPr>
                  <a:t>15</a:t>
                </a:r>
                <a:endParaRPr lang="en-US" altLang="ko-KR" sz="1200">
                  <a:latin typeface="Times New Roman" panose="02020603050405020304" pitchFamily="18" charset="0"/>
                  <a:ea typeface="Gulim" pitchFamily="34" charset="-127"/>
                </a:endParaRPr>
              </a:p>
              <a:p>
                <a:endParaRPr lang="en-US" altLang="ko-KR" sz="240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</p:grpSp>
        <p:sp>
          <p:nvSpPr>
            <p:cNvPr id="21512" name="Text Box 49"/>
            <p:cNvSpPr txBox="1">
              <a:spLocks noChangeArrowheads="1"/>
            </p:cNvSpPr>
            <p:nvPr/>
          </p:nvSpPr>
          <p:spPr bwMode="auto">
            <a:xfrm>
              <a:off x="1257" y="2189"/>
              <a:ext cx="12601" cy="7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522" tIns="29261" rIns="58522" bIns="2926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CF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Carry Flag	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Arithmetic Carry/Borrow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OF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Overflow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Arithmetic Overflow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ZF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Zero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Zero Result; Equal Compare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SF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Sign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Negative Result; Non-Equal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PF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Parity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Even Number of “1” bits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AF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Auxiliary Carry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Used with BCD Arithmetic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DF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Direction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Auto-Increment/Decrement  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	(used for “string operations”)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IF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Interrupt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Enables Interrupts  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	(</a:t>
              </a: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allows “fetch-execute” to be interrupted)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TF	</a:t>
              </a:r>
              <a:r>
                <a:rPr lang="en-US" altLang="ko-KR" sz="1600" i="1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Trap Flag</a:t>
              </a: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Allows Single-Step  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		(f</a:t>
              </a: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or debugging; causes interrupt after each op)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Gulim" pitchFamily="34" charset="-127"/>
                </a:rPr>
                <a:t> </a:t>
              </a:r>
              <a:endParaRPr lang="en-US" altLang="ko-KR" sz="1200">
                <a:latin typeface="Times New Roman" panose="02020603050405020304" pitchFamily="18" charset="0"/>
                <a:ea typeface="Gulim" pitchFamily="34" charset="-127"/>
              </a:endParaRPr>
            </a:p>
            <a:p>
              <a:endParaRPr lang="en-US" altLang="ko-KR" sz="240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21509" name="AutoShape 47"/>
          <p:cNvSpPr>
            <a:spLocks noRot="1" noChangeAspect="1" noMove="1" noResize="1" noChangeArrowheads="1"/>
          </p:cNvSpPr>
          <p:nvPr/>
        </p:nvSpPr>
        <p:spPr bwMode="auto">
          <a:xfrm>
            <a:off x="1428750" y="1543050"/>
            <a:ext cx="62865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80x86 Family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mtClean="0"/>
              <a:t>16-bit Processors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8088 (8-bit data / 20-bit address)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8086/186 (16-bit data / 20-bit address)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80286 (16-bit data / 24-bit address)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32-bit Processors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80386 (16/24 or 32/32 common)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80486 (32/32), Pentium, PII (64/32)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Pentium Pro, II, III, IV (64/36)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PPC 60x (32 or 64/32)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All 80x86 processors use a 16-bit address for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 And 16 bit Organizations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8088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Data is organized into byte widths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The 1MB memory is organized as 1M x 8-bits</a:t>
            </a:r>
          </a:p>
          <a:p>
            <a:pPr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8086/80186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Data is organized into word widths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The 1MB memory is organized as 512k x 16-bits</a:t>
            </a:r>
          </a:p>
          <a:p>
            <a:pPr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80286/80386SX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Data is organized into word widths</a:t>
            </a:r>
          </a:p>
          <a:p>
            <a:pPr lvl="1">
              <a:lnSpc>
                <a:spcPct val="110000"/>
              </a:lnSpc>
            </a:pPr>
            <a:r>
              <a:rPr lang="en-US" altLang="en-US" smtClean="0">
                <a:latin typeface="TimesNewRomanPSMT" charset="0"/>
              </a:rPr>
              <a:t>The 16MB memory is organized as 8M x 16-bits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32 and 64 bit Organizations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• 80386DX/80486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– Data is organized into double word widths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– The 4GB memory is organized as 1G x 32-bits</a:t>
            </a:r>
          </a:p>
          <a:p>
            <a:pPr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• Pentium Pro/Pentium 1-4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– Data is organized into quad word widths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– The 4GB memory is organized as 512M x64-bits</a:t>
            </a:r>
          </a:p>
          <a:p>
            <a:pPr>
              <a:lnSpc>
                <a:spcPct val="130000"/>
              </a:lnSpc>
            </a:pPr>
            <a:r>
              <a:rPr lang="en-US" altLang="en-US" smtClean="0">
                <a:latin typeface="TimesNewRomanPSMT" charset="0"/>
              </a:rPr>
              <a:t>(on P2-4, actual address bus is 36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Little Endian / Big Endian</a:t>
            </a:r>
          </a:p>
        </p:txBody>
      </p:sp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1752600" y="3124200"/>
          <a:ext cx="55530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Bitmap Image" r:id="rId4" imgW="5552381" imgH="3381847" progId="Paint.Picture">
                  <p:embed/>
                </p:oleObj>
              </mc:Choice>
              <mc:Fallback>
                <p:oleObj name="Bitmap Image" r:id="rId4" imgW="5552381" imgH="338184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5553075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4137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68000:</a:t>
            </a:r>
          </a:p>
          <a:p>
            <a:r>
              <a:rPr lang="en-US" altLang="en-US"/>
              <a:t>            MOVE.W        #513, D0         ; move value 513 into the lower 16 bits of D0</a:t>
            </a:r>
          </a:p>
          <a:p>
            <a:r>
              <a:rPr lang="en-US" altLang="en-US"/>
              <a:t>            MOVE.W        D0,4                ; store the lower word of D0 into memory 4</a:t>
            </a:r>
          </a:p>
          <a:p>
            <a:endParaRPr lang="en-US" altLang="en-US"/>
          </a:p>
          <a:p>
            <a:r>
              <a:rPr lang="en-US" altLang="en-US"/>
              <a:t>for the 80x86:</a:t>
            </a:r>
          </a:p>
          <a:p>
            <a:r>
              <a:rPr lang="en-US" altLang="en-US"/>
              <a:t>            MOV   AX,513                        ; load AX (16 bits), with the value 513</a:t>
            </a:r>
          </a:p>
          <a:p>
            <a:r>
              <a:rPr lang="en-US" altLang="en-US"/>
              <a:t>            MOV   [4],AX                         ; store AX into memory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Operands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Addressing modes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IO ports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Flag</a:t>
            </a:r>
          </a:p>
          <a:p>
            <a:pPr>
              <a:lnSpc>
                <a:spcPct val="140000"/>
              </a:lnSpc>
            </a:pPr>
            <a:r>
              <a:rPr lang="en-US" altLang="en-US" smtClean="0"/>
              <a:t>Memory alignment</a:t>
            </a:r>
          </a:p>
          <a:p>
            <a:pPr>
              <a:lnSpc>
                <a:spcPct val="14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257800" cy="1143000"/>
          </a:xfrm>
        </p:spPr>
        <p:txBody>
          <a:bodyPr/>
          <a:lstStyle/>
          <a:p>
            <a:r>
              <a:rPr lang="en-US" altLang="en-US" smtClean="0"/>
              <a:t>Addressing Modes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5334000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 smtClean="0"/>
              <a:t>Operands in an instruction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Registers  AX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Numbers </a:t>
            </a:r>
            <a:r>
              <a:rPr lang="en-US" altLang="en-US" dirty="0" smtClean="0">
                <a:sym typeface="Wingdings" panose="05000000000000000000" pitchFamily="2" charset="2"/>
              </a:rPr>
              <a:t> immediate  12H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Memory</a:t>
            </a:r>
          </a:p>
          <a:p>
            <a:pPr lvl="2">
              <a:lnSpc>
                <a:spcPct val="140000"/>
              </a:lnSpc>
            </a:pPr>
            <a:r>
              <a:rPr lang="en-US" altLang="en-US" dirty="0" smtClean="0"/>
              <a:t>Direct addressing  [3965]</a:t>
            </a:r>
          </a:p>
          <a:p>
            <a:pPr lvl="2">
              <a:lnSpc>
                <a:spcPct val="140000"/>
              </a:lnSpc>
            </a:pPr>
            <a:r>
              <a:rPr lang="en-US" altLang="en-US" dirty="0" smtClean="0"/>
              <a:t>Register indirect [BX]</a:t>
            </a:r>
          </a:p>
          <a:p>
            <a:pPr lvl="2">
              <a:lnSpc>
                <a:spcPct val="140000"/>
              </a:lnSpc>
            </a:pPr>
            <a:r>
              <a:rPr lang="en-US" altLang="en-US" dirty="0" smtClean="0"/>
              <a:t>Based relative addressing mode [BX+6], [BP]-10</a:t>
            </a:r>
          </a:p>
          <a:p>
            <a:pPr lvl="2">
              <a:lnSpc>
                <a:spcPct val="140000"/>
              </a:lnSpc>
            </a:pPr>
            <a:r>
              <a:rPr lang="en-US" altLang="en-US" dirty="0" smtClean="0"/>
              <a:t>Indexed relative addressing mode [SI+5], [DI]-8</a:t>
            </a:r>
          </a:p>
          <a:p>
            <a:pPr lvl="2">
              <a:lnSpc>
                <a:spcPct val="140000"/>
              </a:lnSpc>
            </a:pPr>
            <a:r>
              <a:rPr lang="en-US" altLang="en-US" dirty="0" smtClean="0"/>
              <a:t>Based indexed addressing mode [BX+SI+5]</a:t>
            </a:r>
          </a:p>
          <a:p>
            <a:pPr lvl="2">
              <a:lnSpc>
                <a:spcPct val="140000"/>
              </a:lnSpc>
            </a:pPr>
            <a:endParaRPr lang="en-US" altLang="en-US" dirty="0"/>
          </a:p>
          <a:p>
            <a:pPr marL="914400" lvl="2" indent="0">
              <a:lnSpc>
                <a:spcPct val="140000"/>
              </a:lnSpc>
              <a:buNone/>
            </a:pPr>
            <a:endParaRPr lang="en-US" altLang="en-US" dirty="0" smtClean="0"/>
          </a:p>
        </p:txBody>
      </p:sp>
      <p:pic>
        <p:nvPicPr>
          <p:cNvPr id="4100" name="Picture 4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7463"/>
            <a:ext cx="3748087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23825"/>
            <a:ext cx="7772400" cy="65405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Operand types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219200" y="947738"/>
            <a:ext cx="647223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>
                <a:ea typeface="Gulim" pitchFamily="34" charset="-127"/>
              </a:rPr>
              <a:t>1) </a:t>
            </a:r>
            <a:r>
              <a:rPr lang="en-US" altLang="ko-KR" sz="2400">
                <a:solidFill>
                  <a:schemeClr val="accent1"/>
                </a:solidFill>
                <a:ea typeface="Gulim" pitchFamily="34" charset="-127"/>
              </a:rPr>
              <a:t>Register</a:t>
            </a:r>
            <a:r>
              <a:rPr lang="en-US" altLang="ko-KR" sz="2400">
                <a:ea typeface="Gulim" pitchFamily="34" charset="-127"/>
              </a:rPr>
              <a:t> 	- Encoded in instruction</a:t>
            </a:r>
          </a:p>
          <a:p>
            <a:r>
              <a:rPr lang="en-US" altLang="ko-KR" sz="2400">
                <a:ea typeface="Gulim" pitchFamily="34" charset="-127"/>
              </a:rPr>
              <a:t>	 • Fastest executing</a:t>
            </a:r>
          </a:p>
          <a:p>
            <a:r>
              <a:rPr lang="en-US" altLang="ko-KR" sz="2400">
                <a:ea typeface="Gulim" pitchFamily="34" charset="-127"/>
              </a:rPr>
              <a:t>	 • No bus access (in instr. queue)</a:t>
            </a:r>
          </a:p>
          <a:p>
            <a:r>
              <a:rPr lang="en-US" altLang="ko-KR" sz="2400">
                <a:ea typeface="Gulim" pitchFamily="34" charset="-127"/>
              </a:rPr>
              <a:t>	 • Short instruction length</a:t>
            </a:r>
          </a:p>
          <a:p>
            <a:endParaRPr lang="en-US" altLang="ko-KR" sz="2400">
              <a:ea typeface="Gulim" pitchFamily="34" charset="-127"/>
            </a:endParaRPr>
          </a:p>
          <a:p>
            <a:r>
              <a:rPr lang="en-US" altLang="ko-KR" sz="2400">
                <a:ea typeface="Gulim" pitchFamily="34" charset="-127"/>
              </a:rPr>
              <a:t>2) </a:t>
            </a:r>
            <a:r>
              <a:rPr lang="en-US" altLang="ko-KR" sz="2400">
                <a:solidFill>
                  <a:schemeClr val="accent1"/>
                </a:solidFill>
                <a:ea typeface="Gulim" pitchFamily="34" charset="-127"/>
              </a:rPr>
              <a:t>Immediate</a:t>
            </a:r>
            <a:r>
              <a:rPr lang="en-US" altLang="ko-KR" sz="2400">
                <a:ea typeface="Gulim" pitchFamily="34" charset="-127"/>
              </a:rPr>
              <a:t>	- Constant encoded in instruction</a:t>
            </a:r>
          </a:p>
          <a:p>
            <a:r>
              <a:rPr lang="en-US" altLang="ko-KR" sz="2400">
                <a:ea typeface="Gulim" pitchFamily="34" charset="-127"/>
              </a:rPr>
              <a:t>	 • 8 or 16 bits</a:t>
            </a:r>
          </a:p>
          <a:p>
            <a:r>
              <a:rPr lang="en-US" altLang="ko-KR" sz="2400">
                <a:ea typeface="Gulim" pitchFamily="34" charset="-127"/>
              </a:rPr>
              <a:t>	 • No bus access (in instr. queue)</a:t>
            </a:r>
          </a:p>
          <a:p>
            <a:r>
              <a:rPr lang="en-US" altLang="ko-KR" sz="2400">
                <a:ea typeface="Gulim" pitchFamily="34" charset="-127"/>
              </a:rPr>
              <a:t>	 • Can only be source operand</a:t>
            </a:r>
          </a:p>
          <a:p>
            <a:endParaRPr lang="en-US" altLang="ko-KR" sz="2400">
              <a:ea typeface="Gulim" pitchFamily="34" charset="-127"/>
            </a:endParaRPr>
          </a:p>
          <a:p>
            <a:r>
              <a:rPr lang="en-US" altLang="ko-KR" sz="2400">
                <a:ea typeface="Gulim" pitchFamily="34" charset="-127"/>
              </a:rPr>
              <a:t>3) </a:t>
            </a:r>
            <a:r>
              <a:rPr lang="en-US" altLang="ko-KR" sz="2400">
                <a:solidFill>
                  <a:schemeClr val="accent1"/>
                </a:solidFill>
                <a:ea typeface="Gulim" pitchFamily="34" charset="-127"/>
              </a:rPr>
              <a:t>Memory</a:t>
            </a:r>
            <a:r>
              <a:rPr lang="en-US" altLang="ko-KR" sz="2400">
                <a:ea typeface="Gulim" pitchFamily="34" charset="-127"/>
              </a:rPr>
              <a:t> – in memory, requires bus transfer</a:t>
            </a:r>
          </a:p>
          <a:p>
            <a:r>
              <a:rPr lang="en-US" altLang="ko-KR" sz="2400">
                <a:ea typeface="Gulim" pitchFamily="34" charset="-127"/>
              </a:rPr>
              <a:t>	• Can require computation of address</a:t>
            </a:r>
          </a:p>
          <a:p>
            <a:r>
              <a:rPr lang="en-US" altLang="ko-KR" sz="2400">
                <a:ea typeface="Gulim" pitchFamily="34" charset="-127"/>
              </a:rPr>
              <a:t>	• Address of operand </a:t>
            </a:r>
            <a:r>
              <a:rPr lang="en-US" altLang="ko-KR" sz="2400" i="1">
                <a:ea typeface="Gulim" pitchFamily="34" charset="-127"/>
              </a:rPr>
              <a:t>DATA</a:t>
            </a:r>
            <a:r>
              <a:rPr lang="en-US" altLang="ko-KR" sz="2400">
                <a:ea typeface="Gulim" pitchFamily="34" charset="-127"/>
              </a:rPr>
              <a:t> is Called</a:t>
            </a:r>
          </a:p>
          <a:p>
            <a:r>
              <a:rPr lang="en-US" altLang="ko-KR" sz="2400" i="1">
                <a:solidFill>
                  <a:srgbClr val="FF0000"/>
                </a:solidFill>
                <a:ea typeface="Gulim" pitchFamily="34" charset="-127"/>
              </a:rPr>
              <a:t>		EFFECTIVE ADDRESS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9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9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9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Effective Address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219200" y="990600"/>
            <a:ext cx="74199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ko-KR" altLang="en-US" sz="2400">
                <a:ea typeface="Gulim" pitchFamily="34" charset="-127"/>
              </a:rPr>
              <a:t> </a:t>
            </a:r>
            <a:r>
              <a:rPr lang="en-US" altLang="ko-KR" sz="2400">
                <a:ea typeface="Gulim" pitchFamily="34" charset="-127"/>
              </a:rPr>
              <a:t>Computed by EU</a:t>
            </a:r>
          </a:p>
          <a:p>
            <a:pPr>
              <a:buFontTx/>
              <a:buChar char="•"/>
            </a:pPr>
            <a:endParaRPr lang="en-US" altLang="ko-KR" sz="2400">
              <a:ea typeface="Gulim" pitchFamily="34" charset="-127"/>
            </a:endParaRPr>
          </a:p>
          <a:p>
            <a:pPr>
              <a:buFontTx/>
              <a:buChar char="•"/>
            </a:pPr>
            <a:r>
              <a:rPr lang="en-US" altLang="ko-KR" sz="2400">
                <a:ea typeface="Gulim" pitchFamily="34" charset="-127"/>
              </a:rPr>
              <a:t> In General, Effective address =</a:t>
            </a:r>
            <a:endParaRPr lang="en-US" altLang="ko-KR" b="1"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     displacement + [base register]+ [index register]</a:t>
            </a:r>
          </a:p>
          <a:p>
            <a:r>
              <a:rPr lang="en-US" altLang="ko-KR" b="1">
                <a:latin typeface="Courier New" panose="02070309020205020404" pitchFamily="49" charset="0"/>
                <a:ea typeface="Gulim" pitchFamily="34" charset="-127"/>
              </a:rPr>
              <a:t>		  	   (if any)	      (if any)</a:t>
            </a:r>
            <a:endParaRPr lang="en-US" altLang="ko-KR" sz="2400">
              <a:ea typeface="Gulim" pitchFamily="34" charset="-127"/>
            </a:endParaRPr>
          </a:p>
          <a:p>
            <a:r>
              <a:rPr lang="en-US" altLang="ko-KR" sz="2400">
                <a:ea typeface="Gulim" pitchFamily="34" charset="-127"/>
              </a:rPr>
              <a:t>	  </a:t>
            </a:r>
          </a:p>
          <a:p>
            <a:pPr>
              <a:buFontTx/>
              <a:buChar char="•"/>
            </a:pPr>
            <a:r>
              <a:rPr lang="en-US" altLang="ko-KR" sz="2400">
                <a:ea typeface="Gulim" pitchFamily="34" charset="-127"/>
              </a:rPr>
              <a:t> Any Combination of These 3 Values</a:t>
            </a:r>
          </a:p>
          <a:p>
            <a:pPr lvl="1">
              <a:buFontTx/>
              <a:buChar char="–"/>
            </a:pPr>
            <a:r>
              <a:rPr lang="en-US" altLang="ko-KR" sz="2400">
                <a:ea typeface="Gulim" pitchFamily="34" charset="-127"/>
              </a:rPr>
              <a:t> </a:t>
            </a:r>
            <a:r>
              <a:rPr lang="en-US" altLang="ko-KR" sz="2000">
                <a:ea typeface="Gulim" pitchFamily="34" charset="-127"/>
              </a:rPr>
              <a:t>Leads to Several Different Addressing Modes</a:t>
            </a:r>
            <a:endParaRPr lang="en-US" altLang="ko-KR" sz="2400">
              <a:ea typeface="Gulim" pitchFamily="34" charset="-127"/>
            </a:endParaRPr>
          </a:p>
          <a:p>
            <a:pPr lvl="1">
              <a:buFontTx/>
              <a:buChar char="•"/>
            </a:pPr>
            <a:endParaRPr lang="en-US" altLang="ko-KR" sz="2400">
              <a:ea typeface="Gulim" pitchFamily="34" charset="-127"/>
            </a:endParaRPr>
          </a:p>
          <a:p>
            <a:pPr>
              <a:buFontTx/>
              <a:buChar char="•"/>
            </a:pPr>
            <a:r>
              <a:rPr lang="en-US" altLang="ko-KR" sz="2400">
                <a:ea typeface="Gulim" pitchFamily="34" charset="-127"/>
              </a:rPr>
              <a:t> Displacement</a:t>
            </a:r>
          </a:p>
          <a:p>
            <a:pPr lvl="1">
              <a:buFontTx/>
              <a:buChar char="–"/>
            </a:pPr>
            <a:r>
              <a:rPr lang="en-US" altLang="ko-KR" sz="2400">
                <a:ea typeface="Gulim" pitchFamily="34" charset="-127"/>
              </a:rPr>
              <a:t> </a:t>
            </a:r>
            <a:r>
              <a:rPr lang="en-US" altLang="ko-KR" sz="2000">
                <a:ea typeface="Gulim" pitchFamily="34" charset="-127"/>
              </a:rPr>
              <a:t>8 or 16 bit Constant in the Instruction</a:t>
            </a:r>
          </a:p>
          <a:p>
            <a:pPr lvl="1">
              <a:buFontTx/>
              <a:buChar char="–"/>
            </a:pPr>
            <a:r>
              <a:rPr lang="en-US" altLang="ko-KR" sz="2000">
                <a:ea typeface="Gulim" pitchFamily="34" charset="-127"/>
              </a:rPr>
              <a:t> “base register” Must be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BX</a:t>
            </a:r>
            <a:r>
              <a:rPr lang="en-US" altLang="ko-KR" sz="2000">
                <a:ea typeface="Gulim" pitchFamily="34" charset="-127"/>
              </a:rPr>
              <a:t> or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BP</a:t>
            </a:r>
            <a:r>
              <a:rPr lang="en-US" altLang="ko-KR" sz="2000">
                <a:latin typeface="Times New Roman" panose="02020603050405020304" pitchFamily="18" charset="0"/>
                <a:ea typeface="Gulim" pitchFamily="34" charset="-127"/>
              </a:rPr>
              <a:t> </a:t>
            </a:r>
          </a:p>
          <a:p>
            <a:pPr lvl="1">
              <a:buFontTx/>
              <a:buChar char="–"/>
            </a:pPr>
            <a:r>
              <a:rPr lang="en-US" altLang="ko-KR" sz="2000">
                <a:latin typeface="Times New Roman" panose="02020603050405020304" pitchFamily="18" charset="0"/>
                <a:ea typeface="Gulim" pitchFamily="34" charset="-127"/>
              </a:rPr>
              <a:t> </a:t>
            </a:r>
            <a:r>
              <a:rPr lang="en-US" altLang="ko-KR" sz="2000">
                <a:ea typeface="Gulim" pitchFamily="34" charset="-127"/>
              </a:rPr>
              <a:t>“index register”</a:t>
            </a:r>
            <a:r>
              <a:rPr lang="en-US" altLang="ko-KR" sz="2000" b="1">
                <a:ea typeface="Gulim" pitchFamily="34" charset="-127"/>
              </a:rPr>
              <a:t>  </a:t>
            </a:r>
            <a:r>
              <a:rPr lang="en-US" altLang="ko-KR" sz="2000">
                <a:ea typeface="Gulim" pitchFamily="34" charset="-127"/>
              </a:rPr>
              <a:t>Must be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SI</a:t>
            </a:r>
            <a:r>
              <a:rPr lang="en-US" altLang="ko-KR" sz="2000">
                <a:ea typeface="Gulim" pitchFamily="34" charset="-127"/>
              </a:rPr>
              <a:t> or </a:t>
            </a:r>
            <a:r>
              <a:rPr lang="en-US" altLang="ko-KR" sz="2000" b="1">
                <a:latin typeface="Courier New" panose="02070309020205020404" pitchFamily="49" charset="0"/>
                <a:ea typeface="Gulim" pitchFamily="34" charset="-127"/>
              </a:rPr>
              <a:t>DI</a:t>
            </a:r>
            <a:endParaRPr lang="en-US" altLang="ko-KR" sz="2000">
              <a:ea typeface="Gulim" pitchFamily="34" charset="-127"/>
            </a:endParaRPr>
          </a:p>
          <a:p>
            <a:r>
              <a:rPr lang="en-US" altLang="ko-KR" sz="2400">
                <a:ea typeface="Gulim" pitchFamily="34" charset="-127"/>
              </a:rPr>
              <a:t>	</a:t>
            </a:r>
            <a:endParaRPr lang="en-US" altLang="ko-KR" sz="2400">
              <a:latin typeface="Times New Roman" panose="02020603050405020304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1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1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1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1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Direct Addressing</a:t>
            </a:r>
            <a:endParaRPr lang="en-US" altLang="ko-KR" sz="4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94138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[7000h],  ax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2667000"/>
            <a:ext cx="365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es:[7000h], ax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676400" y="5029200"/>
            <a:ext cx="426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943600" y="5029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057400" y="50292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opcode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2766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581400" y="5029200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mod r/m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313363" y="50403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displacement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8768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943600" y="533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0" y="5791200"/>
            <a:ext cx="2286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876800" y="5791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effective address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209800" y="1600200"/>
            <a:ext cx="2286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219200" y="16002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ds:7000h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4724400" y="175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410200" y="16002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ax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209800" y="3276600"/>
            <a:ext cx="2286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219200" y="32766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es:7000h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4724400" y="3429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410200" y="32766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ax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934200" y="2743200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26 </a:t>
            </a:r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A3 00 70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934200" y="15240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A3 00 70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 flipV="1">
            <a:off x="7239000" y="31242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7391400" y="3886200"/>
            <a:ext cx="1690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ea typeface="Gulim" pitchFamily="34" charset="-127"/>
              </a:rPr>
              <a:t>prefix byte</a:t>
            </a:r>
          </a:p>
          <a:p>
            <a:r>
              <a:rPr lang="en-US" altLang="ko-KR" sz="1400">
                <a:ea typeface="Gulim" pitchFamily="34" charset="-127"/>
              </a:rPr>
              <a:t> - longer instruction</a:t>
            </a:r>
          </a:p>
          <a:p>
            <a:r>
              <a:rPr lang="en-US" altLang="ko-KR" sz="1400">
                <a:ea typeface="Gulim" pitchFamily="34" charset="-127"/>
              </a:rPr>
              <a:t> - more fetch time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685800" y="23622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762000" y="48006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Register Indirect Addressing</a:t>
            </a:r>
            <a:endParaRPr lang="en-US" altLang="ko-KR" sz="4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85883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al,	[bp]		;al gets 8 bits at SS:BP</a:t>
            </a:r>
          </a:p>
          <a:p>
            <a:endParaRPr lang="en-US" altLang="ko-KR" sz="2400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ah,	[bx]		;ah gets 8 bits at DS:BX</a:t>
            </a:r>
          </a:p>
          <a:p>
            <a:endParaRPr lang="en-US" altLang="ko-KR" sz="2400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ax,	[di]		;ax gets 16 bits at DS:SI</a:t>
            </a:r>
          </a:p>
          <a:p>
            <a:endParaRPr lang="en-US" altLang="ko-KR" sz="2400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sz="2400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eax,	[si]		;eax gets 32 bits at DS:SI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81000" y="36576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43000" y="4267200"/>
            <a:ext cx="6172200" cy="1981200"/>
            <a:chOff x="720" y="2688"/>
            <a:chExt cx="3888" cy="124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720" y="2688"/>
              <a:ext cx="192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960" y="2688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172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1920" y="2688"/>
              <a:ext cx="5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mod r/m</a:t>
              </a: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016" y="3168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BX</a:t>
              </a: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2160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168" y="3456"/>
              <a:ext cx="14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3360" y="3456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effective address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1728" y="3168"/>
              <a:ext cx="912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728" y="336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1728" y="355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1728" y="37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2016" y="3360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BP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016" y="355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SI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2016" y="3744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</a:t>
              </a:r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2640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Based Indirect Addressing</a:t>
            </a:r>
            <a:endParaRPr lang="en-US" altLang="ko-KR" sz="4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3914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al,	[bp+2]		;al gets 8 bits at SS:BP+2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ah,	[bx-4]		;ah gets 8 bits at DS:BX-4</a:t>
            </a:r>
          </a:p>
          <a:p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81000" y="36576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3886200"/>
            <a:ext cx="5410200" cy="2133600"/>
            <a:chOff x="912" y="2448"/>
            <a:chExt cx="3408" cy="1344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2208" y="2928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BX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2400" y="26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2880" y="3600"/>
              <a:ext cx="14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3072" y="360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effective address</a:t>
              </a: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920" y="2928"/>
              <a:ext cx="912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1920" y="331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2208" y="3120"/>
              <a:ext cx="2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BP</a:t>
              </a:r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2832" y="312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14"/>
            <p:cNvSpPr txBox="1">
              <a:spLocks noChangeArrowheads="1"/>
            </p:cNvSpPr>
            <p:nvPr/>
          </p:nvSpPr>
          <p:spPr bwMode="auto">
            <a:xfrm>
              <a:off x="3504" y="3024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+</a:t>
              </a: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912" y="2448"/>
              <a:ext cx="26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3600" y="2448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152" y="2448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9"/>
            <p:cNvSpPr txBox="1">
              <a:spLocks noChangeArrowheads="1"/>
            </p:cNvSpPr>
            <p:nvPr/>
          </p:nvSpPr>
          <p:spPr bwMode="auto">
            <a:xfrm>
              <a:off x="2112" y="2448"/>
              <a:ext cx="5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mod r/m</a:t>
              </a:r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>
              <a:off x="3216" y="2448"/>
              <a:ext cx="7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displacement</a:t>
              </a:r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>
              <a:off x="292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3600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3456" y="297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ko-KR" b="0" smtClean="0">
                <a:solidFill>
                  <a:schemeClr val="tx1"/>
                </a:solidFill>
                <a:ea typeface="Gulim" pitchFamily="34" charset="-127"/>
              </a:rPr>
              <a:t>Indexed Indirect Addressing</a:t>
            </a:r>
            <a:endParaRPr lang="en-US" altLang="ko-KR" sz="4400" b="0" smtClean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0740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ax,	[si+1000h]	;ax gets 16 bits at DS:SI+1000h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eax,	[si+300h]	;eax gets 32 bits at DS:SI+300h</a:t>
            </a:r>
          </a:p>
          <a:p>
            <a:endParaRPr lang="en-US" altLang="ko-KR" b="1">
              <a:solidFill>
                <a:schemeClr val="tx2"/>
              </a:solidFill>
              <a:latin typeface="Courier New" panose="02070309020205020404" pitchFamily="49" charset="0"/>
              <a:ea typeface="Gulim" pitchFamily="34" charset="-127"/>
            </a:endParaRPr>
          </a:p>
          <a:p>
            <a:r>
              <a:rPr lang="en-US" altLang="ko-KR" b="1">
                <a:solidFill>
                  <a:schemeClr val="tx2"/>
                </a:solidFill>
                <a:latin typeface="Courier New" panose="02070309020205020404" pitchFamily="49" charset="0"/>
                <a:ea typeface="Gulim" pitchFamily="34" charset="-127"/>
              </a:rPr>
              <a:t>Mov	[di+100h],	al	;DS:DI+100h gets 8 bits in al</a:t>
            </a:r>
            <a:endParaRPr lang="en-US" altLang="ko-KR" sz="240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1000" y="36576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3886200"/>
            <a:ext cx="5410200" cy="2133600"/>
            <a:chOff x="912" y="2448"/>
            <a:chExt cx="3408" cy="1344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2208" y="2928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</a:t>
              </a: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400" y="26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2880" y="3600"/>
              <a:ext cx="144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3072" y="360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effective address</a:t>
              </a: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920" y="2928"/>
              <a:ext cx="912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1920" y="331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2208" y="3120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SI</a:t>
              </a:r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2832" y="312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3504" y="3024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600">
                  <a:ea typeface="Gulim" pitchFamily="34" charset="-127"/>
                </a:rPr>
                <a:t>+</a:t>
              </a:r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912" y="2448"/>
              <a:ext cx="26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600" y="2448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1152" y="2448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opcode</a:t>
              </a:r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2112" y="2448"/>
              <a:ext cx="5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mod r/m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3216" y="2448"/>
              <a:ext cx="7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ea typeface="Gulim" pitchFamily="34" charset="-127"/>
                </a:rPr>
                <a:t>displacement</a:t>
              </a:r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292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3600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23"/>
            <p:cNvSpPr>
              <a:spLocks noChangeArrowheads="1"/>
            </p:cNvSpPr>
            <p:nvPr/>
          </p:nvSpPr>
          <p:spPr bwMode="auto">
            <a:xfrm>
              <a:off x="3456" y="297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Pages>78</Pages>
  <Words>841</Words>
  <Application>Microsoft Office PowerPoint</Application>
  <PresentationFormat>Letter Paper (8.5x11 in)</PresentationFormat>
  <Paragraphs>434</Paragraphs>
  <Slides>25</Slides>
  <Notes>25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Wingdings</vt:lpstr>
      <vt:lpstr>Gulim</vt:lpstr>
      <vt:lpstr>Times New Roman</vt:lpstr>
      <vt:lpstr>Courier New</vt:lpstr>
      <vt:lpstr>Tahoma</vt:lpstr>
      <vt:lpstr>TimesNewRomanPSMT</vt:lpstr>
      <vt:lpstr>Default Design</vt:lpstr>
      <vt:lpstr>Microsoft Word Document</vt:lpstr>
      <vt:lpstr>Bitmap Image</vt:lpstr>
      <vt:lpstr>Microprocessor System Design</vt:lpstr>
      <vt:lpstr>Review</vt:lpstr>
      <vt:lpstr>Addressing Modes</vt:lpstr>
      <vt:lpstr>Operand types</vt:lpstr>
      <vt:lpstr>Effective Address</vt:lpstr>
      <vt:lpstr>Direct Addressing</vt:lpstr>
      <vt:lpstr>Register Indirect Addressing</vt:lpstr>
      <vt:lpstr>Based Indirect Addressing</vt:lpstr>
      <vt:lpstr>Indexed Indirect Addressing</vt:lpstr>
      <vt:lpstr>Based Indexed Indirect Addressing</vt:lpstr>
      <vt:lpstr>Addressing Mode Examples</vt:lpstr>
      <vt:lpstr>More Addressing Mode Examples</vt:lpstr>
      <vt:lpstr>Instruction Format (opcode, d, w)</vt:lpstr>
      <vt:lpstr>Instruction Format (reg, mod)</vt:lpstr>
      <vt:lpstr>Instruction Format (displacement)</vt:lpstr>
      <vt:lpstr>Instruction Format Example</vt:lpstr>
      <vt:lpstr>Instruction Format (mod)</vt:lpstr>
      <vt:lpstr>Assembler versus Machine Code</vt:lpstr>
      <vt:lpstr>I/O Port Addressing</vt:lpstr>
      <vt:lpstr>Flag Register</vt:lpstr>
      <vt:lpstr>80x86 Family</vt:lpstr>
      <vt:lpstr>8 And 16 bit Organizations</vt:lpstr>
      <vt:lpstr>32 and 64 bit Organizations</vt:lpstr>
      <vt:lpstr>Little Endian / Big Endian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Input OUtput design</dc:title>
  <dc:creator>Omid Fatemi</dc:creator>
  <cp:lastModifiedBy>S. Omid Fatemi</cp:lastModifiedBy>
  <cp:revision>189</cp:revision>
  <cp:lastPrinted>1998-01-22T21:50:54Z</cp:lastPrinted>
  <dcterms:created xsi:type="dcterms:W3CDTF">1995-08-12T11:37:26Z</dcterms:created>
  <dcterms:modified xsi:type="dcterms:W3CDTF">2017-10-02T11:12:53Z</dcterms:modified>
</cp:coreProperties>
</file>