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handoutMasterIdLst>
    <p:handoutMasterId r:id="rId90"/>
  </p:handoutMasterIdLst>
  <p:sldIdLst>
    <p:sldId id="256" r:id="rId2"/>
    <p:sldId id="257" r:id="rId3"/>
    <p:sldId id="445" r:id="rId4"/>
    <p:sldId id="446" r:id="rId5"/>
    <p:sldId id="447" r:id="rId6"/>
    <p:sldId id="448" r:id="rId7"/>
    <p:sldId id="449" r:id="rId8"/>
    <p:sldId id="450" r:id="rId9"/>
    <p:sldId id="451" r:id="rId10"/>
    <p:sldId id="452" r:id="rId11"/>
    <p:sldId id="453" r:id="rId12"/>
    <p:sldId id="454" r:id="rId13"/>
    <p:sldId id="455" r:id="rId14"/>
    <p:sldId id="456" r:id="rId15"/>
    <p:sldId id="457" r:id="rId16"/>
    <p:sldId id="458" r:id="rId17"/>
    <p:sldId id="459" r:id="rId18"/>
    <p:sldId id="460" r:id="rId19"/>
    <p:sldId id="461" r:id="rId20"/>
    <p:sldId id="462" r:id="rId21"/>
    <p:sldId id="354" r:id="rId22"/>
    <p:sldId id="382" r:id="rId23"/>
    <p:sldId id="356" r:id="rId24"/>
    <p:sldId id="357" r:id="rId25"/>
    <p:sldId id="383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9" r:id="rId36"/>
    <p:sldId id="370" r:id="rId37"/>
    <p:sldId id="372" r:id="rId38"/>
    <p:sldId id="373" r:id="rId39"/>
    <p:sldId id="374" r:id="rId40"/>
    <p:sldId id="375" r:id="rId41"/>
    <p:sldId id="376" r:id="rId42"/>
    <p:sldId id="377" r:id="rId43"/>
    <p:sldId id="378" r:id="rId44"/>
    <p:sldId id="379" r:id="rId45"/>
    <p:sldId id="380" r:id="rId46"/>
    <p:sldId id="381" r:id="rId47"/>
    <p:sldId id="387" r:id="rId48"/>
    <p:sldId id="389" r:id="rId49"/>
    <p:sldId id="391" r:id="rId50"/>
    <p:sldId id="393" r:id="rId51"/>
    <p:sldId id="395" r:id="rId52"/>
    <p:sldId id="396" r:id="rId53"/>
    <p:sldId id="397" r:id="rId54"/>
    <p:sldId id="398" r:id="rId55"/>
    <p:sldId id="399" r:id="rId56"/>
    <p:sldId id="400" r:id="rId57"/>
    <p:sldId id="401" r:id="rId58"/>
    <p:sldId id="402" r:id="rId59"/>
    <p:sldId id="403" r:id="rId60"/>
    <p:sldId id="404" r:id="rId61"/>
    <p:sldId id="408" r:id="rId62"/>
    <p:sldId id="409" r:id="rId63"/>
    <p:sldId id="410" r:id="rId64"/>
    <p:sldId id="405" r:id="rId65"/>
    <p:sldId id="411" r:id="rId66"/>
    <p:sldId id="412" r:id="rId67"/>
    <p:sldId id="407" r:id="rId68"/>
    <p:sldId id="417" r:id="rId69"/>
    <p:sldId id="420" r:id="rId70"/>
    <p:sldId id="427" r:id="rId71"/>
    <p:sldId id="426" r:id="rId72"/>
    <p:sldId id="428" r:id="rId73"/>
    <p:sldId id="441" r:id="rId74"/>
    <p:sldId id="442" r:id="rId75"/>
    <p:sldId id="444" r:id="rId76"/>
    <p:sldId id="443" r:id="rId77"/>
    <p:sldId id="429" r:id="rId78"/>
    <p:sldId id="422" r:id="rId79"/>
    <p:sldId id="425" r:id="rId80"/>
    <p:sldId id="432" r:id="rId81"/>
    <p:sldId id="421" r:id="rId82"/>
    <p:sldId id="423" r:id="rId83"/>
    <p:sldId id="416" r:id="rId84"/>
    <p:sldId id="436" r:id="rId85"/>
    <p:sldId id="437" r:id="rId86"/>
    <p:sldId id="438" r:id="rId87"/>
    <p:sldId id="439" r:id="rId88"/>
  </p:sldIdLst>
  <p:sldSz cx="9144000" cy="6858000" type="letter"/>
  <p:notesSz cx="10223500" cy="7086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9900"/>
    <a:srgbClr val="00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57" autoAdjust="0"/>
    <p:restoredTop sz="90815" autoAdjust="0"/>
  </p:normalViewPr>
  <p:slideViewPr>
    <p:cSldViewPr>
      <p:cViewPr varScale="1">
        <p:scale>
          <a:sx n="94" d="100"/>
          <a:sy n="94" d="100"/>
        </p:scale>
        <p:origin x="705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4689475" y="6738938"/>
            <a:ext cx="8461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446" tIns="48082" rIns="94446" bIns="48082">
            <a:spAutoFit/>
          </a:bodyPr>
          <a:lstStyle>
            <a:lvl1pPr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/>
              <a:t>Page </a:t>
            </a:r>
            <a:fld id="{60E49BC6-C3E1-4C7A-90A8-B2D65182C8A4}" type="slidenum">
              <a:rPr lang="en-US" altLang="en-US" sz="1300">
                <a:cs typeface="Arial" panose="020B0604020202020204" pitchFamily="34" charset="0"/>
              </a:rPr>
              <a:pPr algn="ctr">
                <a:lnSpc>
                  <a:spcPct val="90000"/>
                </a:lnSpc>
              </a:pPr>
              <a:t>‹#›</a:t>
            </a:fld>
            <a:endParaRPr lang="en-US" altLang="en-US" sz="13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4689475" y="6738938"/>
            <a:ext cx="8461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446" tIns="48082" rIns="94446" bIns="48082">
            <a:spAutoFit/>
          </a:bodyPr>
          <a:lstStyle>
            <a:lvl1pPr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/>
              <a:t>Page </a:t>
            </a:r>
            <a:fld id="{EEC1B39B-FA63-46E8-98E7-C3C72691586A}" type="slidenum">
              <a:rPr lang="en-US" altLang="en-US" sz="1300">
                <a:cs typeface="Arial" panose="020B0604020202020204" pitchFamily="34" charset="0"/>
              </a:rPr>
              <a:pPr algn="ctr">
                <a:lnSpc>
                  <a:spcPct val="90000"/>
                </a:lnSpc>
              </a:pPr>
              <a:t>‹#›</a:t>
            </a:fld>
            <a:endParaRPr lang="en-US" altLang="en-US" sz="1300"/>
          </a:p>
        </p:txBody>
      </p:sp>
      <p:sp>
        <p:nvSpPr>
          <p:cNvPr id="76803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340100" y="531813"/>
            <a:ext cx="3543300" cy="26574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65500"/>
            <a:ext cx="7496175" cy="3189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7881" tIns="48082" rIns="97881" bIns="480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7827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4872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83148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0509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80167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87041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30051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262382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91376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362268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30681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355445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Memory, the first thing</a:t>
            </a:r>
          </a:p>
        </p:txBody>
      </p:sp>
    </p:spTree>
    <p:extLst>
      <p:ext uri="{BB962C8B-B14F-4D97-AF65-F5344CB8AC3E}">
        <p14:creationId xmlns:p14="http://schemas.microsoft.com/office/powerpoint/2010/main" val="15172991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988189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117694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9077453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5889281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We have to go to 16-bit micro to explain later about IO interfacing in them.</a:t>
            </a:r>
          </a:p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r>
              <a:rPr lang="en-US" altLang="en-US" smtClean="0"/>
              <a:t>The answer for mov AX,[5] depends:</a:t>
            </a:r>
          </a:p>
          <a:p>
            <a:pPr marL="228600" indent="-228600"/>
            <a:endParaRPr lang="en-US" altLang="en-US" smtClean="0"/>
          </a:p>
          <a:p>
            <a:pPr marL="228600" indent="-228600">
              <a:buFontTx/>
              <a:buAutoNum type="arabicParenR"/>
            </a:pPr>
            <a:r>
              <a:rPr lang="en-US" altLang="en-US" smtClean="0"/>
              <a:t>If the processor allows non-aligned access.</a:t>
            </a:r>
          </a:p>
          <a:p>
            <a:pPr marL="228600" indent="-228600">
              <a:buFontTx/>
              <a:buAutoNum type="arabicParenR"/>
            </a:pPr>
            <a:r>
              <a:rPr lang="en-US" altLang="en-US" smtClean="0"/>
              <a:t>How to interface memory</a:t>
            </a:r>
          </a:p>
          <a:p>
            <a:pPr marL="228600" indent="-228600"/>
            <a:endParaRPr lang="en-US" altLang="en-US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Note to A0 and BHE in Nand decoding circuit</a:t>
            </a:r>
          </a:p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1133968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r>
              <a:rPr lang="en-US" altLang="en-US" smtClean="0"/>
              <a:t>The answer for mov AX,[5] depends:</a:t>
            </a:r>
          </a:p>
          <a:p>
            <a:pPr marL="228600" indent="-228600"/>
            <a:endParaRPr lang="en-US" altLang="en-US" smtClean="0"/>
          </a:p>
          <a:p>
            <a:pPr marL="228600" indent="-228600">
              <a:buFontTx/>
              <a:buAutoNum type="arabicParenR"/>
            </a:pPr>
            <a:r>
              <a:rPr lang="en-US" altLang="en-US" smtClean="0"/>
              <a:t>If the processor allows non-aligned access.</a:t>
            </a:r>
          </a:p>
          <a:p>
            <a:pPr marL="228600" indent="-228600">
              <a:buFontTx/>
              <a:buAutoNum type="arabicParenR"/>
            </a:pPr>
            <a:r>
              <a:rPr lang="en-US" altLang="en-US" smtClean="0"/>
              <a:t>How to interface memory</a:t>
            </a:r>
          </a:p>
          <a:p>
            <a:pPr marL="228600" indent="-228600"/>
            <a:endParaRPr lang="en-US" altLang="en-US" smtClean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Program inhibit: disabling future programs.</a:t>
            </a:r>
          </a:p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17224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8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2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76200"/>
            <a:ext cx="17907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"/>
            <a:ext cx="52197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16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16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90600" y="1981200"/>
            <a:ext cx="71628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95262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2909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7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3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6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802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5955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537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7620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16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7007225" y="6296025"/>
            <a:ext cx="1770063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200"/>
              <a:t>University of Tehran </a:t>
            </a:r>
            <a:fld id="{1923B66C-800B-42AA-A3A6-16EE48814245}" type="slidenum">
              <a:rPr lang="en-US" altLang="en-US" sz="1200">
                <a:cs typeface="Arial" panose="020B0604020202020204" pitchFamily="34" charset="0"/>
              </a:rPr>
              <a:pPr algn="r"/>
              <a:t>‹#›</a:t>
            </a:fld>
            <a:endParaRPr lang="en-US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400"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0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3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5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6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7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8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9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0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2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2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3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24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5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6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7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8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29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30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31.bin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3.png"/><Relationship Id="rId4" Type="http://schemas.openxmlformats.org/officeDocument/2006/relationships/oleObject" Target="../embeddings/oleObject32.bin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4.png"/><Relationship Id="rId4" Type="http://schemas.openxmlformats.org/officeDocument/2006/relationships/oleObject" Target="../embeddings/oleObject33.bin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77.xm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4.png"/><Relationship Id="rId4" Type="http://schemas.openxmlformats.org/officeDocument/2006/relationships/oleObject" Target="../embeddings/oleObject34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5.bin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/>
          <a:p>
            <a:r>
              <a:rPr lang="en-US" altLang="en-US" smtClean="0"/>
              <a:t>Microprocessor System Design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marL="285750" indent="-285750"/>
            <a:r>
              <a:rPr lang="en-US" altLang="en-US" smtClean="0"/>
              <a:t>Omid Fatemi</a:t>
            </a:r>
          </a:p>
          <a:p>
            <a:pPr marL="285750" indent="-285750"/>
            <a:r>
              <a:rPr lang="en-US" altLang="en-US" smtClean="0"/>
              <a:t>Memory Interfacing</a:t>
            </a:r>
            <a:endParaRPr lang="fa-IR" altLang="en-US" smtClean="0">
              <a:cs typeface="Arial" panose="020B0604020202020204" pitchFamily="34" charset="0"/>
            </a:endParaRPr>
          </a:p>
          <a:p>
            <a:pPr marL="285750" indent="-285750"/>
            <a:r>
              <a:rPr lang="en-US" altLang="en-US" smtClean="0">
                <a:cs typeface="Arial" panose="020B0604020202020204" pitchFamily="34" charset="0"/>
              </a:rPr>
              <a:t>(omid@fatemi.net)</a:t>
            </a:r>
          </a:p>
          <a:p>
            <a:pPr marL="285750" indent="-285750"/>
            <a:endParaRPr lang="en-US" altLang="en-US" smtClean="0"/>
          </a:p>
          <a:p>
            <a:pPr marL="285750" indent="-285750"/>
            <a:endParaRPr lang="en-US" altLang="en-US" smtClean="0"/>
          </a:p>
        </p:txBody>
      </p:sp>
      <p:sp>
        <p:nvSpPr>
          <p:cNvPr id="2" name="Rectangle 1"/>
          <p:cNvSpPr/>
          <p:nvPr/>
        </p:nvSpPr>
        <p:spPr>
          <a:xfrm>
            <a:off x="1235189" y="531674"/>
            <a:ext cx="667362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Sina" panose="00000700000000000000" pitchFamily="2" charset="-78"/>
              </a:rPr>
              <a:t>درس ریزپردازنده</a:t>
            </a:r>
          </a:p>
          <a:p>
            <a:pPr algn="ctr"/>
            <a:r>
              <a:rPr lang="fa-I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Sina" panose="00000700000000000000" pitchFamily="2" charset="-78"/>
              </a:rPr>
              <a:t>دکتر سید امید فاطمی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cs typeface="B Sina" panose="00000700000000000000" pitchFamily="2" charset="-78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457200"/>
          </a:xfrm>
        </p:spPr>
        <p:txBody>
          <a:bodyPr/>
          <a:lstStyle/>
          <a:p>
            <a:r>
              <a:rPr lang="en-US" altLang="en-US" sz="1800" smtClean="0"/>
              <a:t>Minimum Mode</a:t>
            </a: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6958013" y="852488"/>
            <a:ext cx="1684337" cy="5519737"/>
          </a:xfrm>
          <a:prstGeom prst="rect">
            <a:avLst/>
          </a:prstGeom>
          <a:solidFill>
            <a:srgbClr val="FFFF00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7239000" y="3457575"/>
            <a:ext cx="12461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rgbClr val="000000"/>
                </a:solidFill>
              </a:rPr>
              <a:t>MEMORY</a:t>
            </a:r>
            <a:endParaRPr lang="en-US" altLang="en-US"/>
          </a:p>
        </p:txBody>
      </p:sp>
      <p:sp>
        <p:nvSpPr>
          <p:cNvPr id="44037" name="Freeform 6"/>
          <p:cNvSpPr>
            <a:spLocks/>
          </p:cNvSpPr>
          <p:nvPr/>
        </p:nvSpPr>
        <p:spPr bwMode="auto">
          <a:xfrm>
            <a:off x="4105275" y="5435600"/>
            <a:ext cx="468313" cy="374650"/>
          </a:xfrm>
          <a:custGeom>
            <a:avLst/>
            <a:gdLst>
              <a:gd name="T0" fmla="*/ 0 w 589"/>
              <a:gd name="T1" fmla="*/ 0 h 471"/>
              <a:gd name="T2" fmla="*/ 15902 w 589"/>
              <a:gd name="T3" fmla="*/ 44544 h 471"/>
              <a:gd name="T4" fmla="*/ 27828 w 589"/>
              <a:gd name="T5" fmla="*/ 92270 h 471"/>
              <a:gd name="T6" fmla="*/ 34984 w 589"/>
              <a:gd name="T7" fmla="*/ 139997 h 471"/>
              <a:gd name="T8" fmla="*/ 37370 w 589"/>
              <a:gd name="T9" fmla="*/ 187723 h 471"/>
              <a:gd name="T10" fmla="*/ 34984 w 589"/>
              <a:gd name="T11" fmla="*/ 234653 h 471"/>
              <a:gd name="T12" fmla="*/ 27828 w 589"/>
              <a:gd name="T13" fmla="*/ 282380 h 471"/>
              <a:gd name="T14" fmla="*/ 15902 w 589"/>
              <a:gd name="T15" fmla="*/ 330106 h 471"/>
              <a:gd name="T16" fmla="*/ 0 w 589"/>
              <a:gd name="T17" fmla="*/ 374650 h 471"/>
              <a:gd name="T18" fmla="*/ 202750 w 589"/>
              <a:gd name="T19" fmla="*/ 374650 h 471"/>
              <a:gd name="T20" fmla="*/ 243300 w 589"/>
              <a:gd name="T21" fmla="*/ 365900 h 471"/>
              <a:gd name="T22" fmla="*/ 283850 w 589"/>
              <a:gd name="T23" fmla="*/ 352378 h 471"/>
              <a:gd name="T24" fmla="*/ 321220 w 589"/>
              <a:gd name="T25" fmla="*/ 333287 h 471"/>
              <a:gd name="T26" fmla="*/ 356999 w 589"/>
              <a:gd name="T27" fmla="*/ 311015 h 471"/>
              <a:gd name="T28" fmla="*/ 389598 w 589"/>
              <a:gd name="T29" fmla="*/ 286357 h 471"/>
              <a:gd name="T30" fmla="*/ 419812 w 589"/>
              <a:gd name="T31" fmla="*/ 256130 h 471"/>
              <a:gd name="T32" fmla="*/ 446050 w 589"/>
              <a:gd name="T33" fmla="*/ 223517 h 471"/>
              <a:gd name="T34" fmla="*/ 468313 w 589"/>
              <a:gd name="T35" fmla="*/ 187723 h 471"/>
              <a:gd name="T36" fmla="*/ 446050 w 589"/>
              <a:gd name="T37" fmla="*/ 151133 h 471"/>
              <a:gd name="T38" fmla="*/ 419812 w 589"/>
              <a:gd name="T39" fmla="*/ 118520 h 471"/>
              <a:gd name="T40" fmla="*/ 389598 w 589"/>
              <a:gd name="T41" fmla="*/ 88293 h 471"/>
              <a:gd name="T42" fmla="*/ 356999 w 589"/>
              <a:gd name="T43" fmla="*/ 63635 h 471"/>
              <a:gd name="T44" fmla="*/ 321220 w 589"/>
              <a:gd name="T45" fmla="*/ 41363 h 471"/>
              <a:gd name="T46" fmla="*/ 283850 w 589"/>
              <a:gd name="T47" fmla="*/ 22272 h 471"/>
              <a:gd name="T48" fmla="*/ 243300 w 589"/>
              <a:gd name="T49" fmla="*/ 8750 h 471"/>
              <a:gd name="T50" fmla="*/ 202750 w 589"/>
              <a:gd name="T51" fmla="*/ 0 h 471"/>
              <a:gd name="T52" fmla="*/ 0 w 589"/>
              <a:gd name="T53" fmla="*/ 0 h 47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89"/>
              <a:gd name="T82" fmla="*/ 0 h 471"/>
              <a:gd name="T83" fmla="*/ 589 w 589"/>
              <a:gd name="T84" fmla="*/ 471 h 471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89" h="471">
                <a:moveTo>
                  <a:pt x="0" y="0"/>
                </a:moveTo>
                <a:lnTo>
                  <a:pt x="20" y="56"/>
                </a:lnTo>
                <a:lnTo>
                  <a:pt x="35" y="116"/>
                </a:lnTo>
                <a:lnTo>
                  <a:pt x="44" y="176"/>
                </a:lnTo>
                <a:lnTo>
                  <a:pt x="47" y="236"/>
                </a:lnTo>
                <a:lnTo>
                  <a:pt x="44" y="295"/>
                </a:lnTo>
                <a:lnTo>
                  <a:pt x="35" y="355"/>
                </a:lnTo>
                <a:lnTo>
                  <a:pt x="20" y="415"/>
                </a:lnTo>
                <a:lnTo>
                  <a:pt x="0" y="471"/>
                </a:lnTo>
                <a:lnTo>
                  <a:pt x="255" y="471"/>
                </a:lnTo>
                <a:lnTo>
                  <a:pt x="306" y="460"/>
                </a:lnTo>
                <a:lnTo>
                  <a:pt x="357" y="443"/>
                </a:lnTo>
                <a:lnTo>
                  <a:pt x="404" y="419"/>
                </a:lnTo>
                <a:lnTo>
                  <a:pt x="449" y="391"/>
                </a:lnTo>
                <a:lnTo>
                  <a:pt x="490" y="360"/>
                </a:lnTo>
                <a:lnTo>
                  <a:pt x="528" y="322"/>
                </a:lnTo>
                <a:lnTo>
                  <a:pt x="561" y="281"/>
                </a:lnTo>
                <a:lnTo>
                  <a:pt x="589" y="236"/>
                </a:lnTo>
                <a:lnTo>
                  <a:pt x="561" y="190"/>
                </a:lnTo>
                <a:lnTo>
                  <a:pt x="528" y="149"/>
                </a:lnTo>
                <a:lnTo>
                  <a:pt x="490" y="111"/>
                </a:lnTo>
                <a:lnTo>
                  <a:pt x="449" y="80"/>
                </a:lnTo>
                <a:lnTo>
                  <a:pt x="404" y="52"/>
                </a:lnTo>
                <a:lnTo>
                  <a:pt x="357" y="28"/>
                </a:lnTo>
                <a:lnTo>
                  <a:pt x="306" y="11"/>
                </a:lnTo>
                <a:lnTo>
                  <a:pt x="25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38" name="Line 7"/>
          <p:cNvSpPr>
            <a:spLocks noChangeShapeType="1"/>
          </p:cNvSpPr>
          <p:nvPr/>
        </p:nvSpPr>
        <p:spPr bwMode="auto">
          <a:xfrm flipH="1">
            <a:off x="4573588" y="5622925"/>
            <a:ext cx="139700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9" name="Line 8"/>
          <p:cNvSpPr>
            <a:spLocks noChangeShapeType="1"/>
          </p:cNvSpPr>
          <p:nvPr/>
        </p:nvSpPr>
        <p:spPr bwMode="auto">
          <a:xfrm>
            <a:off x="3963988" y="5529263"/>
            <a:ext cx="168275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Line 9"/>
          <p:cNvSpPr>
            <a:spLocks noChangeShapeType="1"/>
          </p:cNvSpPr>
          <p:nvPr/>
        </p:nvSpPr>
        <p:spPr bwMode="auto">
          <a:xfrm>
            <a:off x="3963988" y="5716588"/>
            <a:ext cx="168275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1" name="Freeform 10"/>
          <p:cNvSpPr>
            <a:spLocks/>
          </p:cNvSpPr>
          <p:nvPr/>
        </p:nvSpPr>
        <p:spPr bwMode="auto">
          <a:xfrm>
            <a:off x="4105275" y="5997575"/>
            <a:ext cx="468313" cy="374650"/>
          </a:xfrm>
          <a:custGeom>
            <a:avLst/>
            <a:gdLst>
              <a:gd name="T0" fmla="*/ 0 w 589"/>
              <a:gd name="T1" fmla="*/ 0 h 471"/>
              <a:gd name="T2" fmla="*/ 15902 w 589"/>
              <a:gd name="T3" fmla="*/ 45340 h 471"/>
              <a:gd name="T4" fmla="*/ 27828 w 589"/>
              <a:gd name="T5" fmla="*/ 92270 h 471"/>
              <a:gd name="T6" fmla="*/ 34984 w 589"/>
              <a:gd name="T7" fmla="*/ 139997 h 471"/>
              <a:gd name="T8" fmla="*/ 37370 w 589"/>
              <a:gd name="T9" fmla="*/ 187723 h 471"/>
              <a:gd name="T10" fmla="*/ 34984 w 589"/>
              <a:gd name="T11" fmla="*/ 234653 h 471"/>
              <a:gd name="T12" fmla="*/ 27828 w 589"/>
              <a:gd name="T13" fmla="*/ 282380 h 471"/>
              <a:gd name="T14" fmla="*/ 15902 w 589"/>
              <a:gd name="T15" fmla="*/ 330106 h 471"/>
              <a:gd name="T16" fmla="*/ 0 w 589"/>
              <a:gd name="T17" fmla="*/ 374650 h 471"/>
              <a:gd name="T18" fmla="*/ 202750 w 589"/>
              <a:gd name="T19" fmla="*/ 374650 h 471"/>
              <a:gd name="T20" fmla="*/ 243300 w 589"/>
              <a:gd name="T21" fmla="*/ 365900 h 471"/>
              <a:gd name="T22" fmla="*/ 283850 w 589"/>
              <a:gd name="T23" fmla="*/ 352378 h 471"/>
              <a:gd name="T24" fmla="*/ 321220 w 589"/>
              <a:gd name="T25" fmla="*/ 333287 h 471"/>
              <a:gd name="T26" fmla="*/ 356999 w 589"/>
              <a:gd name="T27" fmla="*/ 311015 h 471"/>
              <a:gd name="T28" fmla="*/ 389598 w 589"/>
              <a:gd name="T29" fmla="*/ 286357 h 471"/>
              <a:gd name="T30" fmla="*/ 419812 w 589"/>
              <a:gd name="T31" fmla="*/ 256130 h 471"/>
              <a:gd name="T32" fmla="*/ 446050 w 589"/>
              <a:gd name="T33" fmla="*/ 223517 h 471"/>
              <a:gd name="T34" fmla="*/ 468313 w 589"/>
              <a:gd name="T35" fmla="*/ 187723 h 471"/>
              <a:gd name="T36" fmla="*/ 446050 w 589"/>
              <a:gd name="T37" fmla="*/ 151133 h 471"/>
              <a:gd name="T38" fmla="*/ 419812 w 589"/>
              <a:gd name="T39" fmla="*/ 118520 h 471"/>
              <a:gd name="T40" fmla="*/ 389598 w 589"/>
              <a:gd name="T41" fmla="*/ 89089 h 471"/>
              <a:gd name="T42" fmla="*/ 356999 w 589"/>
              <a:gd name="T43" fmla="*/ 63635 h 471"/>
              <a:gd name="T44" fmla="*/ 321220 w 589"/>
              <a:gd name="T45" fmla="*/ 41363 h 471"/>
              <a:gd name="T46" fmla="*/ 283850 w 589"/>
              <a:gd name="T47" fmla="*/ 22272 h 471"/>
              <a:gd name="T48" fmla="*/ 243300 w 589"/>
              <a:gd name="T49" fmla="*/ 8750 h 471"/>
              <a:gd name="T50" fmla="*/ 202750 w 589"/>
              <a:gd name="T51" fmla="*/ 0 h 471"/>
              <a:gd name="T52" fmla="*/ 0 w 589"/>
              <a:gd name="T53" fmla="*/ 0 h 47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89"/>
              <a:gd name="T82" fmla="*/ 0 h 471"/>
              <a:gd name="T83" fmla="*/ 589 w 589"/>
              <a:gd name="T84" fmla="*/ 471 h 471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89" h="471">
                <a:moveTo>
                  <a:pt x="0" y="0"/>
                </a:moveTo>
                <a:lnTo>
                  <a:pt x="20" y="57"/>
                </a:lnTo>
                <a:lnTo>
                  <a:pt x="35" y="116"/>
                </a:lnTo>
                <a:lnTo>
                  <a:pt x="44" y="176"/>
                </a:lnTo>
                <a:lnTo>
                  <a:pt x="47" y="236"/>
                </a:lnTo>
                <a:lnTo>
                  <a:pt x="44" y="295"/>
                </a:lnTo>
                <a:lnTo>
                  <a:pt x="35" y="355"/>
                </a:lnTo>
                <a:lnTo>
                  <a:pt x="20" y="415"/>
                </a:lnTo>
                <a:lnTo>
                  <a:pt x="0" y="471"/>
                </a:lnTo>
                <a:lnTo>
                  <a:pt x="255" y="471"/>
                </a:lnTo>
                <a:lnTo>
                  <a:pt x="306" y="460"/>
                </a:lnTo>
                <a:lnTo>
                  <a:pt x="357" y="443"/>
                </a:lnTo>
                <a:lnTo>
                  <a:pt x="404" y="419"/>
                </a:lnTo>
                <a:lnTo>
                  <a:pt x="449" y="391"/>
                </a:lnTo>
                <a:lnTo>
                  <a:pt x="490" y="360"/>
                </a:lnTo>
                <a:lnTo>
                  <a:pt x="528" y="322"/>
                </a:lnTo>
                <a:lnTo>
                  <a:pt x="561" y="281"/>
                </a:lnTo>
                <a:lnTo>
                  <a:pt x="589" y="236"/>
                </a:lnTo>
                <a:lnTo>
                  <a:pt x="561" y="190"/>
                </a:lnTo>
                <a:lnTo>
                  <a:pt x="528" y="149"/>
                </a:lnTo>
                <a:lnTo>
                  <a:pt x="490" y="112"/>
                </a:lnTo>
                <a:lnTo>
                  <a:pt x="449" y="80"/>
                </a:lnTo>
                <a:lnTo>
                  <a:pt x="404" y="52"/>
                </a:lnTo>
                <a:lnTo>
                  <a:pt x="357" y="28"/>
                </a:lnTo>
                <a:lnTo>
                  <a:pt x="306" y="11"/>
                </a:lnTo>
                <a:lnTo>
                  <a:pt x="25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42" name="Line 11"/>
          <p:cNvSpPr>
            <a:spLocks noChangeShapeType="1"/>
          </p:cNvSpPr>
          <p:nvPr/>
        </p:nvSpPr>
        <p:spPr bwMode="auto">
          <a:xfrm flipH="1">
            <a:off x="4573588" y="6184900"/>
            <a:ext cx="139700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3" name="Line 12"/>
          <p:cNvSpPr>
            <a:spLocks noChangeShapeType="1"/>
          </p:cNvSpPr>
          <p:nvPr/>
        </p:nvSpPr>
        <p:spPr bwMode="auto">
          <a:xfrm>
            <a:off x="3963988" y="6091238"/>
            <a:ext cx="168275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4" name="Line 13"/>
          <p:cNvSpPr>
            <a:spLocks noChangeShapeType="1"/>
          </p:cNvSpPr>
          <p:nvPr/>
        </p:nvSpPr>
        <p:spPr bwMode="auto">
          <a:xfrm>
            <a:off x="3963988" y="6278563"/>
            <a:ext cx="168275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5" name="Line 14"/>
          <p:cNvSpPr>
            <a:spLocks noChangeShapeType="1"/>
          </p:cNvSpPr>
          <p:nvPr/>
        </p:nvSpPr>
        <p:spPr bwMode="auto">
          <a:xfrm>
            <a:off x="3309938" y="5529263"/>
            <a:ext cx="65405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Line 15"/>
          <p:cNvSpPr>
            <a:spLocks noChangeShapeType="1"/>
          </p:cNvSpPr>
          <p:nvPr/>
        </p:nvSpPr>
        <p:spPr bwMode="auto">
          <a:xfrm>
            <a:off x="3216275" y="5903913"/>
            <a:ext cx="74771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Line 16"/>
          <p:cNvSpPr>
            <a:spLocks noChangeShapeType="1"/>
          </p:cNvSpPr>
          <p:nvPr/>
        </p:nvSpPr>
        <p:spPr bwMode="auto">
          <a:xfrm>
            <a:off x="3963988" y="5716588"/>
            <a:ext cx="1587" cy="3746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8" name="Line 17"/>
          <p:cNvSpPr>
            <a:spLocks noChangeShapeType="1"/>
          </p:cNvSpPr>
          <p:nvPr/>
        </p:nvSpPr>
        <p:spPr bwMode="auto">
          <a:xfrm>
            <a:off x="3309938" y="6278563"/>
            <a:ext cx="65405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9" name="Line 18"/>
          <p:cNvSpPr>
            <a:spLocks noChangeShapeType="1"/>
          </p:cNvSpPr>
          <p:nvPr/>
        </p:nvSpPr>
        <p:spPr bwMode="auto">
          <a:xfrm>
            <a:off x="3216275" y="5156200"/>
            <a:ext cx="384175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0" name="Line 19"/>
          <p:cNvSpPr>
            <a:spLocks noChangeShapeType="1"/>
          </p:cNvSpPr>
          <p:nvPr/>
        </p:nvSpPr>
        <p:spPr bwMode="auto">
          <a:xfrm>
            <a:off x="3216275" y="3284538"/>
            <a:ext cx="1122363" cy="1587"/>
          </a:xfrm>
          <a:prstGeom prst="line">
            <a:avLst/>
          </a:pr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1" name="Line 20"/>
          <p:cNvSpPr>
            <a:spLocks noChangeShapeType="1"/>
          </p:cNvSpPr>
          <p:nvPr/>
        </p:nvSpPr>
        <p:spPr bwMode="auto">
          <a:xfrm>
            <a:off x="3216275" y="2162175"/>
            <a:ext cx="1122363" cy="1588"/>
          </a:xfrm>
          <a:prstGeom prst="line">
            <a:avLst/>
          </a:pr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2" name="Line 21"/>
          <p:cNvSpPr>
            <a:spLocks noChangeShapeType="1"/>
          </p:cNvSpPr>
          <p:nvPr/>
        </p:nvSpPr>
        <p:spPr bwMode="auto">
          <a:xfrm>
            <a:off x="3216275" y="4406900"/>
            <a:ext cx="1122363" cy="1588"/>
          </a:xfrm>
          <a:prstGeom prst="line">
            <a:avLst/>
          </a:pr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3" name="Freeform 22"/>
          <p:cNvSpPr>
            <a:spLocks/>
          </p:cNvSpPr>
          <p:nvPr/>
        </p:nvSpPr>
        <p:spPr bwMode="auto">
          <a:xfrm>
            <a:off x="3952875" y="2144713"/>
            <a:ext cx="34925" cy="34925"/>
          </a:xfrm>
          <a:custGeom>
            <a:avLst/>
            <a:gdLst>
              <a:gd name="T0" fmla="*/ 0 w 44"/>
              <a:gd name="T1" fmla="*/ 17463 h 44"/>
              <a:gd name="T2" fmla="*/ 2381 w 44"/>
              <a:gd name="T3" fmla="*/ 8731 h 44"/>
              <a:gd name="T4" fmla="*/ 8731 w 44"/>
              <a:gd name="T5" fmla="*/ 2381 h 44"/>
              <a:gd name="T6" fmla="*/ 17463 w 44"/>
              <a:gd name="T7" fmla="*/ 0 h 44"/>
              <a:gd name="T8" fmla="*/ 26194 w 44"/>
              <a:gd name="T9" fmla="*/ 2381 h 44"/>
              <a:gd name="T10" fmla="*/ 32544 w 44"/>
              <a:gd name="T11" fmla="*/ 8731 h 44"/>
              <a:gd name="T12" fmla="*/ 34925 w 44"/>
              <a:gd name="T13" fmla="*/ 17463 h 44"/>
              <a:gd name="T14" fmla="*/ 32544 w 44"/>
              <a:gd name="T15" fmla="*/ 26194 h 44"/>
              <a:gd name="T16" fmla="*/ 26194 w 44"/>
              <a:gd name="T17" fmla="*/ 31750 h 44"/>
              <a:gd name="T18" fmla="*/ 17463 w 44"/>
              <a:gd name="T19" fmla="*/ 34925 h 44"/>
              <a:gd name="T20" fmla="*/ 8731 w 44"/>
              <a:gd name="T21" fmla="*/ 31750 h 44"/>
              <a:gd name="T22" fmla="*/ 2381 w 44"/>
              <a:gd name="T23" fmla="*/ 26194 h 44"/>
              <a:gd name="T24" fmla="*/ 0 w 44"/>
              <a:gd name="T25" fmla="*/ 17463 h 4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4"/>
              <a:gd name="T40" fmla="*/ 0 h 44"/>
              <a:gd name="T41" fmla="*/ 44 w 44"/>
              <a:gd name="T42" fmla="*/ 44 h 4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4" h="44">
                <a:moveTo>
                  <a:pt x="0" y="22"/>
                </a:moveTo>
                <a:lnTo>
                  <a:pt x="3" y="11"/>
                </a:lnTo>
                <a:lnTo>
                  <a:pt x="11" y="3"/>
                </a:lnTo>
                <a:lnTo>
                  <a:pt x="22" y="0"/>
                </a:lnTo>
                <a:lnTo>
                  <a:pt x="33" y="3"/>
                </a:lnTo>
                <a:lnTo>
                  <a:pt x="41" y="11"/>
                </a:lnTo>
                <a:lnTo>
                  <a:pt x="44" y="22"/>
                </a:lnTo>
                <a:lnTo>
                  <a:pt x="41" y="33"/>
                </a:lnTo>
                <a:lnTo>
                  <a:pt x="33" y="40"/>
                </a:lnTo>
                <a:lnTo>
                  <a:pt x="22" y="44"/>
                </a:lnTo>
                <a:lnTo>
                  <a:pt x="11" y="40"/>
                </a:lnTo>
                <a:lnTo>
                  <a:pt x="3" y="33"/>
                </a:lnTo>
                <a:lnTo>
                  <a:pt x="0" y="22"/>
                </a:lnTo>
                <a:close/>
              </a:path>
            </a:pathLst>
          </a:custGeom>
          <a:solidFill>
            <a:srgbClr val="000000"/>
          </a:solidFill>
          <a:ln w="1031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54" name="Freeform 23"/>
          <p:cNvSpPr>
            <a:spLocks/>
          </p:cNvSpPr>
          <p:nvPr/>
        </p:nvSpPr>
        <p:spPr bwMode="auto">
          <a:xfrm>
            <a:off x="3946525" y="5886450"/>
            <a:ext cx="34925" cy="34925"/>
          </a:xfrm>
          <a:custGeom>
            <a:avLst/>
            <a:gdLst>
              <a:gd name="T0" fmla="*/ 0 w 44"/>
              <a:gd name="T1" fmla="*/ 17463 h 44"/>
              <a:gd name="T2" fmla="*/ 3175 w 44"/>
              <a:gd name="T3" fmla="*/ 8731 h 44"/>
              <a:gd name="T4" fmla="*/ 8731 w 44"/>
              <a:gd name="T5" fmla="*/ 2381 h 44"/>
              <a:gd name="T6" fmla="*/ 17463 w 44"/>
              <a:gd name="T7" fmla="*/ 0 h 44"/>
              <a:gd name="T8" fmla="*/ 26194 w 44"/>
              <a:gd name="T9" fmla="*/ 2381 h 44"/>
              <a:gd name="T10" fmla="*/ 32544 w 44"/>
              <a:gd name="T11" fmla="*/ 8731 h 44"/>
              <a:gd name="T12" fmla="*/ 34925 w 44"/>
              <a:gd name="T13" fmla="*/ 17463 h 44"/>
              <a:gd name="T14" fmla="*/ 32544 w 44"/>
              <a:gd name="T15" fmla="*/ 26194 h 44"/>
              <a:gd name="T16" fmla="*/ 26194 w 44"/>
              <a:gd name="T17" fmla="*/ 32544 h 44"/>
              <a:gd name="T18" fmla="*/ 17463 w 44"/>
              <a:gd name="T19" fmla="*/ 34925 h 44"/>
              <a:gd name="T20" fmla="*/ 8731 w 44"/>
              <a:gd name="T21" fmla="*/ 32544 h 44"/>
              <a:gd name="T22" fmla="*/ 3175 w 44"/>
              <a:gd name="T23" fmla="*/ 26194 h 44"/>
              <a:gd name="T24" fmla="*/ 0 w 44"/>
              <a:gd name="T25" fmla="*/ 17463 h 4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4"/>
              <a:gd name="T40" fmla="*/ 0 h 44"/>
              <a:gd name="T41" fmla="*/ 44 w 44"/>
              <a:gd name="T42" fmla="*/ 44 h 4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4" h="44">
                <a:moveTo>
                  <a:pt x="0" y="22"/>
                </a:moveTo>
                <a:lnTo>
                  <a:pt x="4" y="11"/>
                </a:lnTo>
                <a:lnTo>
                  <a:pt x="11" y="3"/>
                </a:lnTo>
                <a:lnTo>
                  <a:pt x="22" y="0"/>
                </a:lnTo>
                <a:lnTo>
                  <a:pt x="33" y="3"/>
                </a:lnTo>
                <a:lnTo>
                  <a:pt x="41" y="11"/>
                </a:lnTo>
                <a:lnTo>
                  <a:pt x="44" y="22"/>
                </a:lnTo>
                <a:lnTo>
                  <a:pt x="41" y="33"/>
                </a:lnTo>
                <a:lnTo>
                  <a:pt x="33" y="41"/>
                </a:lnTo>
                <a:lnTo>
                  <a:pt x="22" y="44"/>
                </a:lnTo>
                <a:lnTo>
                  <a:pt x="11" y="41"/>
                </a:lnTo>
                <a:lnTo>
                  <a:pt x="4" y="33"/>
                </a:lnTo>
                <a:lnTo>
                  <a:pt x="0" y="22"/>
                </a:lnTo>
                <a:close/>
              </a:path>
            </a:pathLst>
          </a:custGeom>
          <a:solidFill>
            <a:srgbClr val="000000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55" name="Rectangle 24"/>
          <p:cNvSpPr>
            <a:spLocks noChangeArrowheads="1"/>
          </p:cNvSpPr>
          <p:nvPr/>
        </p:nvSpPr>
        <p:spPr bwMode="auto">
          <a:xfrm>
            <a:off x="7051675" y="962025"/>
            <a:ext cx="490538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D7 - D0</a:t>
            </a:r>
            <a:endParaRPr lang="en-US" altLang="en-US"/>
          </a:p>
        </p:txBody>
      </p:sp>
      <p:sp>
        <p:nvSpPr>
          <p:cNvPr id="44056" name="Rectangle 25"/>
          <p:cNvSpPr>
            <a:spLocks noChangeArrowheads="1"/>
          </p:cNvSpPr>
          <p:nvPr/>
        </p:nvSpPr>
        <p:spPr bwMode="auto">
          <a:xfrm>
            <a:off x="7051675" y="2084388"/>
            <a:ext cx="49053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A7 - A0</a:t>
            </a:r>
            <a:endParaRPr lang="en-US" altLang="en-US"/>
          </a:p>
        </p:txBody>
      </p:sp>
      <p:sp>
        <p:nvSpPr>
          <p:cNvPr id="44057" name="Rectangle 26"/>
          <p:cNvSpPr>
            <a:spLocks noChangeArrowheads="1"/>
          </p:cNvSpPr>
          <p:nvPr/>
        </p:nvSpPr>
        <p:spPr bwMode="auto">
          <a:xfrm>
            <a:off x="7051675" y="2271713"/>
            <a:ext cx="5603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A15 - A8</a:t>
            </a:r>
            <a:endParaRPr lang="en-US" altLang="en-US"/>
          </a:p>
        </p:txBody>
      </p:sp>
      <p:sp>
        <p:nvSpPr>
          <p:cNvPr id="44058" name="Rectangle 27"/>
          <p:cNvSpPr>
            <a:spLocks noChangeArrowheads="1"/>
          </p:cNvSpPr>
          <p:nvPr/>
        </p:nvSpPr>
        <p:spPr bwMode="auto">
          <a:xfrm>
            <a:off x="7051675" y="2459038"/>
            <a:ext cx="63023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A19 - A16</a:t>
            </a:r>
            <a:endParaRPr lang="en-US" altLang="en-US"/>
          </a:p>
        </p:txBody>
      </p:sp>
      <p:sp>
        <p:nvSpPr>
          <p:cNvPr id="44059" name="Rectangle 28"/>
          <p:cNvSpPr>
            <a:spLocks noChangeArrowheads="1"/>
          </p:cNvSpPr>
          <p:nvPr/>
        </p:nvSpPr>
        <p:spPr bwMode="auto">
          <a:xfrm>
            <a:off x="7051675" y="5545138"/>
            <a:ext cx="23971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RD</a:t>
            </a:r>
            <a:endParaRPr lang="en-US" altLang="en-US"/>
          </a:p>
        </p:txBody>
      </p:sp>
      <p:sp>
        <p:nvSpPr>
          <p:cNvPr id="44060" name="Rectangle 29"/>
          <p:cNvSpPr>
            <a:spLocks noChangeArrowheads="1"/>
          </p:cNvSpPr>
          <p:nvPr/>
        </p:nvSpPr>
        <p:spPr bwMode="auto">
          <a:xfrm>
            <a:off x="7051675" y="6105525"/>
            <a:ext cx="268288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WR</a:t>
            </a:r>
            <a:endParaRPr lang="en-US" altLang="en-US"/>
          </a:p>
        </p:txBody>
      </p:sp>
      <p:sp>
        <p:nvSpPr>
          <p:cNvPr id="44061" name="Line 30"/>
          <p:cNvSpPr>
            <a:spLocks noChangeShapeType="1"/>
          </p:cNvSpPr>
          <p:nvPr/>
        </p:nvSpPr>
        <p:spPr bwMode="auto">
          <a:xfrm>
            <a:off x="7051675" y="5529263"/>
            <a:ext cx="187325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2" name="Line 31"/>
          <p:cNvSpPr>
            <a:spLocks noChangeShapeType="1"/>
          </p:cNvSpPr>
          <p:nvPr/>
        </p:nvSpPr>
        <p:spPr bwMode="auto">
          <a:xfrm>
            <a:off x="7051675" y="6091238"/>
            <a:ext cx="187325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3" name="Line 32"/>
          <p:cNvSpPr>
            <a:spLocks noChangeShapeType="1"/>
          </p:cNvSpPr>
          <p:nvPr/>
        </p:nvSpPr>
        <p:spPr bwMode="auto">
          <a:xfrm>
            <a:off x="3970338" y="1039813"/>
            <a:ext cx="2994025" cy="1587"/>
          </a:xfrm>
          <a:prstGeom prst="line">
            <a:avLst/>
          </a:pr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4" name="Line 33"/>
          <p:cNvSpPr>
            <a:spLocks noChangeShapeType="1"/>
          </p:cNvSpPr>
          <p:nvPr/>
        </p:nvSpPr>
        <p:spPr bwMode="auto">
          <a:xfrm>
            <a:off x="4348163" y="2162175"/>
            <a:ext cx="2609850" cy="1588"/>
          </a:xfrm>
          <a:prstGeom prst="line">
            <a:avLst/>
          </a:pr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5" name="Freeform 34"/>
          <p:cNvSpPr>
            <a:spLocks/>
          </p:cNvSpPr>
          <p:nvPr/>
        </p:nvSpPr>
        <p:spPr bwMode="auto">
          <a:xfrm>
            <a:off x="4348163" y="2349500"/>
            <a:ext cx="2609850" cy="935038"/>
          </a:xfrm>
          <a:custGeom>
            <a:avLst/>
            <a:gdLst>
              <a:gd name="T0" fmla="*/ 0 w 3288"/>
              <a:gd name="T1" fmla="*/ 935038 h 1179"/>
              <a:gd name="T2" fmla="*/ 869950 w 3288"/>
              <a:gd name="T3" fmla="*/ 935038 h 1179"/>
              <a:gd name="T4" fmla="*/ 869950 w 3288"/>
              <a:gd name="T5" fmla="*/ 0 h 1179"/>
              <a:gd name="T6" fmla="*/ 2609850 w 3288"/>
              <a:gd name="T7" fmla="*/ 0 h 1179"/>
              <a:gd name="T8" fmla="*/ 0 60000 65536"/>
              <a:gd name="T9" fmla="*/ 0 60000 65536"/>
              <a:gd name="T10" fmla="*/ 0 60000 65536"/>
              <a:gd name="T11" fmla="*/ 0 60000 65536"/>
              <a:gd name="T12" fmla="*/ 0 w 3288"/>
              <a:gd name="T13" fmla="*/ 0 h 1179"/>
              <a:gd name="T14" fmla="*/ 3288 w 3288"/>
              <a:gd name="T15" fmla="*/ 1179 h 11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88" h="1179">
                <a:moveTo>
                  <a:pt x="0" y="1179"/>
                </a:moveTo>
                <a:lnTo>
                  <a:pt x="1096" y="1179"/>
                </a:lnTo>
                <a:lnTo>
                  <a:pt x="1096" y="0"/>
                </a:lnTo>
                <a:lnTo>
                  <a:pt x="3288" y="0"/>
                </a:lnTo>
              </a:path>
            </a:pathLst>
          </a:cu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6" name="Freeform 35"/>
          <p:cNvSpPr>
            <a:spLocks/>
          </p:cNvSpPr>
          <p:nvPr/>
        </p:nvSpPr>
        <p:spPr bwMode="auto">
          <a:xfrm>
            <a:off x="4348163" y="2536825"/>
            <a:ext cx="2609850" cy="1870075"/>
          </a:xfrm>
          <a:custGeom>
            <a:avLst/>
            <a:gdLst>
              <a:gd name="T0" fmla="*/ 0 w 3288"/>
              <a:gd name="T1" fmla="*/ 1870075 h 2357"/>
              <a:gd name="T2" fmla="*/ 1740694 w 3288"/>
              <a:gd name="T3" fmla="*/ 1870075 h 2357"/>
              <a:gd name="T4" fmla="*/ 1740694 w 3288"/>
              <a:gd name="T5" fmla="*/ 0 h 2357"/>
              <a:gd name="T6" fmla="*/ 2609850 w 3288"/>
              <a:gd name="T7" fmla="*/ 0 h 2357"/>
              <a:gd name="T8" fmla="*/ 0 60000 65536"/>
              <a:gd name="T9" fmla="*/ 0 60000 65536"/>
              <a:gd name="T10" fmla="*/ 0 60000 65536"/>
              <a:gd name="T11" fmla="*/ 0 60000 65536"/>
              <a:gd name="T12" fmla="*/ 0 w 3288"/>
              <a:gd name="T13" fmla="*/ 0 h 2357"/>
              <a:gd name="T14" fmla="*/ 3288 w 3288"/>
              <a:gd name="T15" fmla="*/ 2357 h 23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88" h="2357">
                <a:moveTo>
                  <a:pt x="0" y="2357"/>
                </a:moveTo>
                <a:lnTo>
                  <a:pt x="2193" y="2357"/>
                </a:lnTo>
                <a:lnTo>
                  <a:pt x="2193" y="0"/>
                </a:lnTo>
                <a:lnTo>
                  <a:pt x="3288" y="0"/>
                </a:lnTo>
              </a:path>
            </a:pathLst>
          </a:cu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7" name="Line 36"/>
          <p:cNvSpPr>
            <a:spLocks noChangeShapeType="1"/>
          </p:cNvSpPr>
          <p:nvPr/>
        </p:nvSpPr>
        <p:spPr bwMode="auto">
          <a:xfrm>
            <a:off x="4713288" y="5622925"/>
            <a:ext cx="2244725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8" name="Line 37"/>
          <p:cNvSpPr>
            <a:spLocks noChangeShapeType="1"/>
          </p:cNvSpPr>
          <p:nvPr/>
        </p:nvSpPr>
        <p:spPr bwMode="auto">
          <a:xfrm>
            <a:off x="4713288" y="6184900"/>
            <a:ext cx="2244725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9" name="Line 38"/>
          <p:cNvSpPr>
            <a:spLocks noChangeShapeType="1"/>
          </p:cNvSpPr>
          <p:nvPr/>
        </p:nvSpPr>
        <p:spPr bwMode="auto">
          <a:xfrm>
            <a:off x="3316288" y="1414463"/>
            <a:ext cx="27940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0" name="Line 39"/>
          <p:cNvSpPr>
            <a:spLocks noChangeShapeType="1"/>
          </p:cNvSpPr>
          <p:nvPr/>
        </p:nvSpPr>
        <p:spPr bwMode="auto">
          <a:xfrm>
            <a:off x="3222625" y="1601788"/>
            <a:ext cx="37306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1" name="Line 40"/>
          <p:cNvSpPr>
            <a:spLocks noChangeShapeType="1"/>
          </p:cNvSpPr>
          <p:nvPr/>
        </p:nvSpPr>
        <p:spPr bwMode="auto">
          <a:xfrm>
            <a:off x="3970338" y="1039813"/>
            <a:ext cx="1587" cy="1122362"/>
          </a:xfrm>
          <a:prstGeom prst="line">
            <a:avLst/>
          </a:pr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2" name="Rectangle 41"/>
          <p:cNvSpPr>
            <a:spLocks noChangeArrowheads="1"/>
          </p:cNvSpPr>
          <p:nvPr/>
        </p:nvSpPr>
        <p:spPr bwMode="auto">
          <a:xfrm>
            <a:off x="1157288" y="1039813"/>
            <a:ext cx="2058987" cy="5426075"/>
          </a:xfrm>
          <a:prstGeom prst="rect">
            <a:avLst/>
          </a:prstGeom>
          <a:solidFill>
            <a:schemeClr val="accent2"/>
          </a:solidFill>
          <a:ln w="80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4073" name="Rectangle 42"/>
          <p:cNvSpPr>
            <a:spLocks noChangeArrowheads="1"/>
          </p:cNvSpPr>
          <p:nvPr/>
        </p:nvSpPr>
        <p:spPr bwMode="auto">
          <a:xfrm>
            <a:off x="1909763" y="3597275"/>
            <a:ext cx="67786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rgbClr val="000000"/>
                </a:solidFill>
              </a:rPr>
              <a:t>8088</a:t>
            </a:r>
            <a:endParaRPr lang="en-US" altLang="en-US"/>
          </a:p>
        </p:txBody>
      </p:sp>
      <p:sp>
        <p:nvSpPr>
          <p:cNvPr id="44074" name="Rectangle 43"/>
          <p:cNvSpPr>
            <a:spLocks noChangeArrowheads="1"/>
          </p:cNvSpPr>
          <p:nvPr/>
        </p:nvSpPr>
        <p:spPr bwMode="auto">
          <a:xfrm>
            <a:off x="2519363" y="2084388"/>
            <a:ext cx="669925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AD7 - AD0</a:t>
            </a:r>
            <a:endParaRPr lang="en-US" altLang="en-US"/>
          </a:p>
        </p:txBody>
      </p:sp>
      <p:sp>
        <p:nvSpPr>
          <p:cNvPr id="44075" name="Rectangle 44"/>
          <p:cNvSpPr>
            <a:spLocks noChangeArrowheads="1"/>
          </p:cNvSpPr>
          <p:nvPr/>
        </p:nvSpPr>
        <p:spPr bwMode="auto">
          <a:xfrm>
            <a:off x="2630488" y="3206750"/>
            <a:ext cx="560387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A15 - A8</a:t>
            </a:r>
            <a:endParaRPr lang="en-US" altLang="en-US"/>
          </a:p>
        </p:txBody>
      </p:sp>
      <p:sp>
        <p:nvSpPr>
          <p:cNvPr id="44076" name="Rectangle 45"/>
          <p:cNvSpPr>
            <a:spLocks noChangeArrowheads="1"/>
          </p:cNvSpPr>
          <p:nvPr/>
        </p:nvSpPr>
        <p:spPr bwMode="auto">
          <a:xfrm>
            <a:off x="2182813" y="4329113"/>
            <a:ext cx="1006475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A19/S6 - A16/S3</a:t>
            </a:r>
            <a:endParaRPr lang="en-US" altLang="en-US"/>
          </a:p>
        </p:txBody>
      </p:sp>
      <p:sp>
        <p:nvSpPr>
          <p:cNvPr id="44077" name="Rectangle 46"/>
          <p:cNvSpPr>
            <a:spLocks noChangeArrowheads="1"/>
          </p:cNvSpPr>
          <p:nvPr/>
        </p:nvSpPr>
        <p:spPr bwMode="auto">
          <a:xfrm>
            <a:off x="2859088" y="1336675"/>
            <a:ext cx="3222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DEN</a:t>
            </a:r>
            <a:endParaRPr lang="en-US" altLang="en-US"/>
          </a:p>
        </p:txBody>
      </p:sp>
      <p:sp>
        <p:nvSpPr>
          <p:cNvPr id="44078" name="Rectangle 47"/>
          <p:cNvSpPr>
            <a:spLocks noChangeArrowheads="1"/>
          </p:cNvSpPr>
          <p:nvPr/>
        </p:nvSpPr>
        <p:spPr bwMode="auto">
          <a:xfrm>
            <a:off x="2762250" y="1522413"/>
            <a:ext cx="4206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DT / R</a:t>
            </a:r>
            <a:endParaRPr lang="en-US" altLang="en-US"/>
          </a:p>
        </p:txBody>
      </p:sp>
      <p:sp>
        <p:nvSpPr>
          <p:cNvPr id="44079" name="Rectangle 48"/>
          <p:cNvSpPr>
            <a:spLocks noChangeArrowheads="1"/>
          </p:cNvSpPr>
          <p:nvPr/>
        </p:nvSpPr>
        <p:spPr bwMode="auto">
          <a:xfrm>
            <a:off x="2781300" y="5826125"/>
            <a:ext cx="401638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IO / M</a:t>
            </a:r>
            <a:endParaRPr lang="en-US" altLang="en-US"/>
          </a:p>
        </p:txBody>
      </p:sp>
      <p:sp>
        <p:nvSpPr>
          <p:cNvPr id="44080" name="Rectangle 49"/>
          <p:cNvSpPr>
            <a:spLocks noChangeArrowheads="1"/>
          </p:cNvSpPr>
          <p:nvPr/>
        </p:nvSpPr>
        <p:spPr bwMode="auto">
          <a:xfrm>
            <a:off x="2943225" y="5451475"/>
            <a:ext cx="2397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RD</a:t>
            </a:r>
            <a:endParaRPr lang="en-US" altLang="en-US"/>
          </a:p>
        </p:txBody>
      </p:sp>
      <p:sp>
        <p:nvSpPr>
          <p:cNvPr id="44081" name="Rectangle 50"/>
          <p:cNvSpPr>
            <a:spLocks noChangeArrowheads="1"/>
          </p:cNvSpPr>
          <p:nvPr/>
        </p:nvSpPr>
        <p:spPr bwMode="auto">
          <a:xfrm>
            <a:off x="2914650" y="6199188"/>
            <a:ext cx="268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WR</a:t>
            </a:r>
            <a:endParaRPr lang="en-US" altLang="en-US"/>
          </a:p>
        </p:txBody>
      </p:sp>
      <p:sp>
        <p:nvSpPr>
          <p:cNvPr id="44082" name="Rectangle 51"/>
          <p:cNvSpPr>
            <a:spLocks noChangeArrowheads="1"/>
          </p:cNvSpPr>
          <p:nvPr/>
        </p:nvSpPr>
        <p:spPr bwMode="auto">
          <a:xfrm>
            <a:off x="2876550" y="5076825"/>
            <a:ext cx="309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ALE</a:t>
            </a:r>
            <a:endParaRPr lang="en-US" altLang="en-US"/>
          </a:p>
        </p:txBody>
      </p:sp>
      <p:sp>
        <p:nvSpPr>
          <p:cNvPr id="44083" name="Line 52"/>
          <p:cNvSpPr>
            <a:spLocks noChangeShapeType="1"/>
          </p:cNvSpPr>
          <p:nvPr/>
        </p:nvSpPr>
        <p:spPr bwMode="auto">
          <a:xfrm>
            <a:off x="3028950" y="1508125"/>
            <a:ext cx="9366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4" name="Line 53"/>
          <p:cNvSpPr>
            <a:spLocks noChangeShapeType="1"/>
          </p:cNvSpPr>
          <p:nvPr/>
        </p:nvSpPr>
        <p:spPr bwMode="auto">
          <a:xfrm>
            <a:off x="3028950" y="5810250"/>
            <a:ext cx="9366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5" name="Freeform 54"/>
          <p:cNvSpPr>
            <a:spLocks/>
          </p:cNvSpPr>
          <p:nvPr/>
        </p:nvSpPr>
        <p:spPr bwMode="auto">
          <a:xfrm>
            <a:off x="3216275" y="6232525"/>
            <a:ext cx="93663" cy="93663"/>
          </a:xfrm>
          <a:custGeom>
            <a:avLst/>
            <a:gdLst>
              <a:gd name="T0" fmla="*/ 0 w 117"/>
              <a:gd name="T1" fmla="*/ 46038 h 118"/>
              <a:gd name="T2" fmla="*/ 2402 w 117"/>
              <a:gd name="T3" fmla="*/ 31750 h 118"/>
              <a:gd name="T4" fmla="*/ 8806 w 117"/>
              <a:gd name="T5" fmla="*/ 19050 h 118"/>
              <a:gd name="T6" fmla="*/ 18412 w 117"/>
              <a:gd name="T7" fmla="*/ 8731 h 118"/>
              <a:gd name="T8" fmla="*/ 32022 w 117"/>
              <a:gd name="T9" fmla="*/ 1588 h 118"/>
              <a:gd name="T10" fmla="*/ 47232 w 117"/>
              <a:gd name="T11" fmla="*/ 0 h 118"/>
              <a:gd name="T12" fmla="*/ 61641 w 117"/>
              <a:gd name="T13" fmla="*/ 1588 h 118"/>
              <a:gd name="T14" fmla="*/ 75251 w 117"/>
              <a:gd name="T15" fmla="*/ 8731 h 118"/>
              <a:gd name="T16" fmla="*/ 84857 w 117"/>
              <a:gd name="T17" fmla="*/ 19050 h 118"/>
              <a:gd name="T18" fmla="*/ 91261 w 117"/>
              <a:gd name="T19" fmla="*/ 31750 h 118"/>
              <a:gd name="T20" fmla="*/ 93663 w 117"/>
              <a:gd name="T21" fmla="*/ 46038 h 118"/>
              <a:gd name="T22" fmla="*/ 91261 w 117"/>
              <a:gd name="T23" fmla="*/ 61119 h 118"/>
              <a:gd name="T24" fmla="*/ 84857 w 117"/>
              <a:gd name="T25" fmla="*/ 73819 h 118"/>
              <a:gd name="T26" fmla="*/ 75251 w 117"/>
              <a:gd name="T27" fmla="*/ 84138 h 118"/>
              <a:gd name="T28" fmla="*/ 61641 w 117"/>
              <a:gd name="T29" fmla="*/ 91282 h 118"/>
              <a:gd name="T30" fmla="*/ 47232 w 117"/>
              <a:gd name="T31" fmla="*/ 93663 h 118"/>
              <a:gd name="T32" fmla="*/ 32022 w 117"/>
              <a:gd name="T33" fmla="*/ 91282 h 118"/>
              <a:gd name="T34" fmla="*/ 18412 w 117"/>
              <a:gd name="T35" fmla="*/ 84138 h 118"/>
              <a:gd name="T36" fmla="*/ 8806 w 117"/>
              <a:gd name="T37" fmla="*/ 73819 h 118"/>
              <a:gd name="T38" fmla="*/ 2402 w 117"/>
              <a:gd name="T39" fmla="*/ 61119 h 118"/>
              <a:gd name="T40" fmla="*/ 0 w 117"/>
              <a:gd name="T41" fmla="*/ 46038 h 11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7"/>
              <a:gd name="T64" fmla="*/ 0 h 118"/>
              <a:gd name="T65" fmla="*/ 117 w 117"/>
              <a:gd name="T66" fmla="*/ 118 h 11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7" h="118">
                <a:moveTo>
                  <a:pt x="0" y="58"/>
                </a:moveTo>
                <a:lnTo>
                  <a:pt x="3" y="40"/>
                </a:lnTo>
                <a:lnTo>
                  <a:pt x="11" y="24"/>
                </a:lnTo>
                <a:lnTo>
                  <a:pt x="23" y="11"/>
                </a:lnTo>
                <a:lnTo>
                  <a:pt x="40" y="2"/>
                </a:lnTo>
                <a:lnTo>
                  <a:pt x="59" y="0"/>
                </a:lnTo>
                <a:lnTo>
                  <a:pt x="77" y="2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58"/>
                </a:lnTo>
                <a:lnTo>
                  <a:pt x="114" y="77"/>
                </a:lnTo>
                <a:lnTo>
                  <a:pt x="106" y="93"/>
                </a:lnTo>
                <a:lnTo>
                  <a:pt x="94" y="106"/>
                </a:lnTo>
                <a:lnTo>
                  <a:pt x="77" y="115"/>
                </a:lnTo>
                <a:lnTo>
                  <a:pt x="59" y="118"/>
                </a:lnTo>
                <a:lnTo>
                  <a:pt x="40" y="115"/>
                </a:lnTo>
                <a:lnTo>
                  <a:pt x="23" y="106"/>
                </a:lnTo>
                <a:lnTo>
                  <a:pt x="11" y="93"/>
                </a:lnTo>
                <a:lnTo>
                  <a:pt x="3" y="77"/>
                </a:lnTo>
                <a:lnTo>
                  <a:pt x="0" y="58"/>
                </a:lnTo>
                <a:close/>
              </a:path>
            </a:pathLst>
          </a:cu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86" name="Freeform 55"/>
          <p:cNvSpPr>
            <a:spLocks/>
          </p:cNvSpPr>
          <p:nvPr/>
        </p:nvSpPr>
        <p:spPr bwMode="auto">
          <a:xfrm>
            <a:off x="3216275" y="5483225"/>
            <a:ext cx="93663" cy="93663"/>
          </a:xfrm>
          <a:custGeom>
            <a:avLst/>
            <a:gdLst>
              <a:gd name="T0" fmla="*/ 0 w 117"/>
              <a:gd name="T1" fmla="*/ 46431 h 117"/>
              <a:gd name="T2" fmla="*/ 2402 w 117"/>
              <a:gd name="T3" fmla="*/ 31221 h 117"/>
              <a:gd name="T4" fmla="*/ 8806 w 117"/>
              <a:gd name="T5" fmla="*/ 18412 h 117"/>
              <a:gd name="T6" fmla="*/ 18412 w 117"/>
              <a:gd name="T7" fmla="*/ 8806 h 117"/>
              <a:gd name="T8" fmla="*/ 32022 w 117"/>
              <a:gd name="T9" fmla="*/ 801 h 117"/>
              <a:gd name="T10" fmla="*/ 47232 w 117"/>
              <a:gd name="T11" fmla="*/ 0 h 117"/>
              <a:gd name="T12" fmla="*/ 61641 w 117"/>
              <a:gd name="T13" fmla="*/ 801 h 117"/>
              <a:gd name="T14" fmla="*/ 75251 w 117"/>
              <a:gd name="T15" fmla="*/ 8806 h 117"/>
              <a:gd name="T16" fmla="*/ 84857 w 117"/>
              <a:gd name="T17" fmla="*/ 18412 h 117"/>
              <a:gd name="T18" fmla="*/ 91261 w 117"/>
              <a:gd name="T19" fmla="*/ 31221 h 117"/>
              <a:gd name="T20" fmla="*/ 93663 w 117"/>
              <a:gd name="T21" fmla="*/ 46431 h 117"/>
              <a:gd name="T22" fmla="*/ 91261 w 117"/>
              <a:gd name="T23" fmla="*/ 61641 h 117"/>
              <a:gd name="T24" fmla="*/ 84857 w 117"/>
              <a:gd name="T25" fmla="*/ 73650 h 117"/>
              <a:gd name="T26" fmla="*/ 75251 w 117"/>
              <a:gd name="T27" fmla="*/ 84057 h 117"/>
              <a:gd name="T28" fmla="*/ 61641 w 117"/>
              <a:gd name="T29" fmla="*/ 91261 h 117"/>
              <a:gd name="T30" fmla="*/ 47232 w 117"/>
              <a:gd name="T31" fmla="*/ 93663 h 117"/>
              <a:gd name="T32" fmla="*/ 32022 w 117"/>
              <a:gd name="T33" fmla="*/ 91261 h 117"/>
              <a:gd name="T34" fmla="*/ 18412 w 117"/>
              <a:gd name="T35" fmla="*/ 84057 h 117"/>
              <a:gd name="T36" fmla="*/ 8806 w 117"/>
              <a:gd name="T37" fmla="*/ 73650 h 117"/>
              <a:gd name="T38" fmla="*/ 2402 w 117"/>
              <a:gd name="T39" fmla="*/ 61641 h 117"/>
              <a:gd name="T40" fmla="*/ 0 w 117"/>
              <a:gd name="T41" fmla="*/ 46431 h 11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7"/>
              <a:gd name="T64" fmla="*/ 0 h 117"/>
              <a:gd name="T65" fmla="*/ 117 w 117"/>
              <a:gd name="T66" fmla="*/ 117 h 11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7" h="117">
                <a:moveTo>
                  <a:pt x="0" y="58"/>
                </a:moveTo>
                <a:lnTo>
                  <a:pt x="3" y="39"/>
                </a:lnTo>
                <a:lnTo>
                  <a:pt x="11" y="23"/>
                </a:lnTo>
                <a:lnTo>
                  <a:pt x="23" y="11"/>
                </a:lnTo>
                <a:lnTo>
                  <a:pt x="40" y="1"/>
                </a:lnTo>
                <a:lnTo>
                  <a:pt x="59" y="0"/>
                </a:lnTo>
                <a:lnTo>
                  <a:pt x="77" y="1"/>
                </a:lnTo>
                <a:lnTo>
                  <a:pt x="94" y="11"/>
                </a:lnTo>
                <a:lnTo>
                  <a:pt x="106" y="23"/>
                </a:lnTo>
                <a:lnTo>
                  <a:pt x="114" y="39"/>
                </a:lnTo>
                <a:lnTo>
                  <a:pt x="117" y="58"/>
                </a:lnTo>
                <a:lnTo>
                  <a:pt x="114" y="77"/>
                </a:lnTo>
                <a:lnTo>
                  <a:pt x="106" y="92"/>
                </a:lnTo>
                <a:lnTo>
                  <a:pt x="94" y="105"/>
                </a:lnTo>
                <a:lnTo>
                  <a:pt x="77" y="114"/>
                </a:lnTo>
                <a:lnTo>
                  <a:pt x="59" y="117"/>
                </a:lnTo>
                <a:lnTo>
                  <a:pt x="40" y="114"/>
                </a:lnTo>
                <a:lnTo>
                  <a:pt x="23" y="105"/>
                </a:lnTo>
                <a:lnTo>
                  <a:pt x="11" y="92"/>
                </a:lnTo>
                <a:lnTo>
                  <a:pt x="3" y="77"/>
                </a:lnTo>
                <a:lnTo>
                  <a:pt x="0" y="58"/>
                </a:lnTo>
                <a:close/>
              </a:path>
            </a:pathLst>
          </a:cu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87" name="Freeform 56"/>
          <p:cNvSpPr>
            <a:spLocks/>
          </p:cNvSpPr>
          <p:nvPr/>
        </p:nvSpPr>
        <p:spPr bwMode="auto">
          <a:xfrm>
            <a:off x="3216275" y="1368425"/>
            <a:ext cx="93663" cy="93663"/>
          </a:xfrm>
          <a:custGeom>
            <a:avLst/>
            <a:gdLst>
              <a:gd name="T0" fmla="*/ 0 w 117"/>
              <a:gd name="T1" fmla="*/ 46038 h 118"/>
              <a:gd name="T2" fmla="*/ 2402 w 117"/>
              <a:gd name="T3" fmla="*/ 30956 h 118"/>
              <a:gd name="T4" fmla="*/ 8806 w 117"/>
              <a:gd name="T5" fmla="*/ 18256 h 118"/>
              <a:gd name="T6" fmla="*/ 18412 w 117"/>
              <a:gd name="T7" fmla="*/ 8731 h 118"/>
              <a:gd name="T8" fmla="*/ 32022 w 117"/>
              <a:gd name="T9" fmla="*/ 794 h 118"/>
              <a:gd name="T10" fmla="*/ 47232 w 117"/>
              <a:gd name="T11" fmla="*/ 0 h 118"/>
              <a:gd name="T12" fmla="*/ 61641 w 117"/>
              <a:gd name="T13" fmla="*/ 794 h 118"/>
              <a:gd name="T14" fmla="*/ 75251 w 117"/>
              <a:gd name="T15" fmla="*/ 8731 h 118"/>
              <a:gd name="T16" fmla="*/ 84857 w 117"/>
              <a:gd name="T17" fmla="*/ 18256 h 118"/>
              <a:gd name="T18" fmla="*/ 91261 w 117"/>
              <a:gd name="T19" fmla="*/ 30956 h 118"/>
              <a:gd name="T20" fmla="*/ 93663 w 117"/>
              <a:gd name="T21" fmla="*/ 46038 h 118"/>
              <a:gd name="T22" fmla="*/ 91261 w 117"/>
              <a:gd name="T23" fmla="*/ 61119 h 118"/>
              <a:gd name="T24" fmla="*/ 84857 w 117"/>
              <a:gd name="T25" fmla="*/ 73025 h 118"/>
              <a:gd name="T26" fmla="*/ 75251 w 117"/>
              <a:gd name="T27" fmla="*/ 83344 h 118"/>
              <a:gd name="T28" fmla="*/ 61641 w 117"/>
              <a:gd name="T29" fmla="*/ 90488 h 118"/>
              <a:gd name="T30" fmla="*/ 47232 w 117"/>
              <a:gd name="T31" fmla="*/ 93663 h 118"/>
              <a:gd name="T32" fmla="*/ 32022 w 117"/>
              <a:gd name="T33" fmla="*/ 90488 h 118"/>
              <a:gd name="T34" fmla="*/ 18412 w 117"/>
              <a:gd name="T35" fmla="*/ 83344 h 118"/>
              <a:gd name="T36" fmla="*/ 8806 w 117"/>
              <a:gd name="T37" fmla="*/ 73025 h 118"/>
              <a:gd name="T38" fmla="*/ 2402 w 117"/>
              <a:gd name="T39" fmla="*/ 61119 h 118"/>
              <a:gd name="T40" fmla="*/ 0 w 117"/>
              <a:gd name="T41" fmla="*/ 46038 h 11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7"/>
              <a:gd name="T64" fmla="*/ 0 h 118"/>
              <a:gd name="T65" fmla="*/ 117 w 117"/>
              <a:gd name="T66" fmla="*/ 118 h 11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7" h="118">
                <a:moveTo>
                  <a:pt x="0" y="58"/>
                </a:moveTo>
                <a:lnTo>
                  <a:pt x="3" y="39"/>
                </a:lnTo>
                <a:lnTo>
                  <a:pt x="11" y="23"/>
                </a:lnTo>
                <a:lnTo>
                  <a:pt x="23" y="11"/>
                </a:lnTo>
                <a:lnTo>
                  <a:pt x="40" y="1"/>
                </a:lnTo>
                <a:lnTo>
                  <a:pt x="59" y="0"/>
                </a:lnTo>
                <a:lnTo>
                  <a:pt x="77" y="1"/>
                </a:lnTo>
                <a:lnTo>
                  <a:pt x="94" y="11"/>
                </a:lnTo>
                <a:lnTo>
                  <a:pt x="106" y="23"/>
                </a:lnTo>
                <a:lnTo>
                  <a:pt x="114" y="39"/>
                </a:lnTo>
                <a:lnTo>
                  <a:pt x="117" y="58"/>
                </a:lnTo>
                <a:lnTo>
                  <a:pt x="114" y="77"/>
                </a:lnTo>
                <a:lnTo>
                  <a:pt x="106" y="92"/>
                </a:lnTo>
                <a:lnTo>
                  <a:pt x="94" y="105"/>
                </a:lnTo>
                <a:lnTo>
                  <a:pt x="77" y="114"/>
                </a:lnTo>
                <a:lnTo>
                  <a:pt x="59" y="118"/>
                </a:lnTo>
                <a:lnTo>
                  <a:pt x="40" y="114"/>
                </a:lnTo>
                <a:lnTo>
                  <a:pt x="23" y="105"/>
                </a:lnTo>
                <a:lnTo>
                  <a:pt x="11" y="92"/>
                </a:lnTo>
                <a:lnTo>
                  <a:pt x="3" y="77"/>
                </a:lnTo>
                <a:lnTo>
                  <a:pt x="0" y="58"/>
                </a:lnTo>
                <a:close/>
              </a:path>
            </a:pathLst>
          </a:cu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457200"/>
          </a:xfrm>
        </p:spPr>
        <p:txBody>
          <a:bodyPr/>
          <a:lstStyle/>
          <a:p>
            <a:r>
              <a:rPr lang="en-US" altLang="en-US" sz="1800" smtClean="0"/>
              <a:t>Minimum Mode</a:t>
            </a:r>
          </a:p>
        </p:txBody>
      </p:sp>
      <p:sp>
        <p:nvSpPr>
          <p:cNvPr id="45059" name="Rectangle 12"/>
          <p:cNvSpPr>
            <a:spLocks noChangeArrowheads="1"/>
          </p:cNvSpPr>
          <p:nvPr/>
        </p:nvSpPr>
        <p:spPr bwMode="auto">
          <a:xfrm>
            <a:off x="6956425" y="852488"/>
            <a:ext cx="1684338" cy="5519737"/>
          </a:xfrm>
          <a:prstGeom prst="rect">
            <a:avLst/>
          </a:prstGeom>
          <a:solidFill>
            <a:srgbClr val="FFFF00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5060" name="Rectangle 13"/>
          <p:cNvSpPr>
            <a:spLocks noChangeArrowheads="1"/>
          </p:cNvSpPr>
          <p:nvPr/>
        </p:nvSpPr>
        <p:spPr bwMode="auto">
          <a:xfrm>
            <a:off x="7237413" y="3457575"/>
            <a:ext cx="124618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rgbClr val="000000"/>
                </a:solidFill>
              </a:rPr>
              <a:t>MEMORY</a:t>
            </a:r>
            <a:endParaRPr lang="en-US" altLang="en-US"/>
          </a:p>
        </p:txBody>
      </p:sp>
      <p:sp>
        <p:nvSpPr>
          <p:cNvPr id="45061" name="Freeform 14"/>
          <p:cNvSpPr>
            <a:spLocks/>
          </p:cNvSpPr>
          <p:nvPr/>
        </p:nvSpPr>
        <p:spPr bwMode="auto">
          <a:xfrm>
            <a:off x="4103688" y="5435600"/>
            <a:ext cx="468312" cy="374650"/>
          </a:xfrm>
          <a:custGeom>
            <a:avLst/>
            <a:gdLst>
              <a:gd name="T0" fmla="*/ 0 w 589"/>
              <a:gd name="T1" fmla="*/ 0 h 471"/>
              <a:gd name="T2" fmla="*/ 15902 w 589"/>
              <a:gd name="T3" fmla="*/ 44544 h 471"/>
              <a:gd name="T4" fmla="*/ 27828 w 589"/>
              <a:gd name="T5" fmla="*/ 92270 h 471"/>
              <a:gd name="T6" fmla="*/ 34984 w 589"/>
              <a:gd name="T7" fmla="*/ 139997 h 471"/>
              <a:gd name="T8" fmla="*/ 37370 w 589"/>
              <a:gd name="T9" fmla="*/ 187723 h 471"/>
              <a:gd name="T10" fmla="*/ 34984 w 589"/>
              <a:gd name="T11" fmla="*/ 234653 h 471"/>
              <a:gd name="T12" fmla="*/ 27828 w 589"/>
              <a:gd name="T13" fmla="*/ 282380 h 471"/>
              <a:gd name="T14" fmla="*/ 15902 w 589"/>
              <a:gd name="T15" fmla="*/ 330106 h 471"/>
              <a:gd name="T16" fmla="*/ 0 w 589"/>
              <a:gd name="T17" fmla="*/ 374650 h 471"/>
              <a:gd name="T18" fmla="*/ 202750 w 589"/>
              <a:gd name="T19" fmla="*/ 374650 h 471"/>
              <a:gd name="T20" fmla="*/ 243300 w 589"/>
              <a:gd name="T21" fmla="*/ 365900 h 471"/>
              <a:gd name="T22" fmla="*/ 283850 w 589"/>
              <a:gd name="T23" fmla="*/ 352378 h 471"/>
              <a:gd name="T24" fmla="*/ 321219 w 589"/>
              <a:gd name="T25" fmla="*/ 333287 h 471"/>
              <a:gd name="T26" fmla="*/ 356998 w 589"/>
              <a:gd name="T27" fmla="*/ 311015 h 471"/>
              <a:gd name="T28" fmla="*/ 389597 w 589"/>
              <a:gd name="T29" fmla="*/ 286357 h 471"/>
              <a:gd name="T30" fmla="*/ 419811 w 589"/>
              <a:gd name="T31" fmla="*/ 256130 h 471"/>
              <a:gd name="T32" fmla="*/ 446049 w 589"/>
              <a:gd name="T33" fmla="*/ 223517 h 471"/>
              <a:gd name="T34" fmla="*/ 468312 w 589"/>
              <a:gd name="T35" fmla="*/ 187723 h 471"/>
              <a:gd name="T36" fmla="*/ 446049 w 589"/>
              <a:gd name="T37" fmla="*/ 151133 h 471"/>
              <a:gd name="T38" fmla="*/ 419811 w 589"/>
              <a:gd name="T39" fmla="*/ 118520 h 471"/>
              <a:gd name="T40" fmla="*/ 389597 w 589"/>
              <a:gd name="T41" fmla="*/ 88293 h 471"/>
              <a:gd name="T42" fmla="*/ 356998 w 589"/>
              <a:gd name="T43" fmla="*/ 63635 h 471"/>
              <a:gd name="T44" fmla="*/ 321219 w 589"/>
              <a:gd name="T45" fmla="*/ 41363 h 471"/>
              <a:gd name="T46" fmla="*/ 283850 w 589"/>
              <a:gd name="T47" fmla="*/ 22272 h 471"/>
              <a:gd name="T48" fmla="*/ 243300 w 589"/>
              <a:gd name="T49" fmla="*/ 8750 h 471"/>
              <a:gd name="T50" fmla="*/ 202750 w 589"/>
              <a:gd name="T51" fmla="*/ 0 h 471"/>
              <a:gd name="T52" fmla="*/ 0 w 589"/>
              <a:gd name="T53" fmla="*/ 0 h 47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89"/>
              <a:gd name="T82" fmla="*/ 0 h 471"/>
              <a:gd name="T83" fmla="*/ 589 w 589"/>
              <a:gd name="T84" fmla="*/ 471 h 471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89" h="471">
                <a:moveTo>
                  <a:pt x="0" y="0"/>
                </a:moveTo>
                <a:lnTo>
                  <a:pt x="20" y="56"/>
                </a:lnTo>
                <a:lnTo>
                  <a:pt x="35" y="116"/>
                </a:lnTo>
                <a:lnTo>
                  <a:pt x="44" y="176"/>
                </a:lnTo>
                <a:lnTo>
                  <a:pt x="47" y="236"/>
                </a:lnTo>
                <a:lnTo>
                  <a:pt x="44" y="295"/>
                </a:lnTo>
                <a:lnTo>
                  <a:pt x="35" y="355"/>
                </a:lnTo>
                <a:lnTo>
                  <a:pt x="20" y="415"/>
                </a:lnTo>
                <a:lnTo>
                  <a:pt x="0" y="471"/>
                </a:lnTo>
                <a:lnTo>
                  <a:pt x="255" y="471"/>
                </a:lnTo>
                <a:lnTo>
                  <a:pt x="306" y="460"/>
                </a:lnTo>
                <a:lnTo>
                  <a:pt x="357" y="443"/>
                </a:lnTo>
                <a:lnTo>
                  <a:pt x="404" y="419"/>
                </a:lnTo>
                <a:lnTo>
                  <a:pt x="449" y="391"/>
                </a:lnTo>
                <a:lnTo>
                  <a:pt x="490" y="360"/>
                </a:lnTo>
                <a:lnTo>
                  <a:pt x="528" y="322"/>
                </a:lnTo>
                <a:lnTo>
                  <a:pt x="561" y="281"/>
                </a:lnTo>
                <a:lnTo>
                  <a:pt x="589" y="236"/>
                </a:lnTo>
                <a:lnTo>
                  <a:pt x="561" y="190"/>
                </a:lnTo>
                <a:lnTo>
                  <a:pt x="528" y="149"/>
                </a:lnTo>
                <a:lnTo>
                  <a:pt x="490" y="111"/>
                </a:lnTo>
                <a:lnTo>
                  <a:pt x="449" y="80"/>
                </a:lnTo>
                <a:lnTo>
                  <a:pt x="404" y="52"/>
                </a:lnTo>
                <a:lnTo>
                  <a:pt x="357" y="28"/>
                </a:lnTo>
                <a:lnTo>
                  <a:pt x="306" y="11"/>
                </a:lnTo>
                <a:lnTo>
                  <a:pt x="25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 w="8001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2" name="Line 15"/>
          <p:cNvSpPr>
            <a:spLocks noChangeShapeType="1"/>
          </p:cNvSpPr>
          <p:nvPr/>
        </p:nvSpPr>
        <p:spPr bwMode="auto">
          <a:xfrm flipH="1">
            <a:off x="4572000" y="5622925"/>
            <a:ext cx="139700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3" name="Line 16"/>
          <p:cNvSpPr>
            <a:spLocks noChangeShapeType="1"/>
          </p:cNvSpPr>
          <p:nvPr/>
        </p:nvSpPr>
        <p:spPr bwMode="auto">
          <a:xfrm>
            <a:off x="3962400" y="5529263"/>
            <a:ext cx="168275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4" name="Line 17"/>
          <p:cNvSpPr>
            <a:spLocks noChangeShapeType="1"/>
          </p:cNvSpPr>
          <p:nvPr/>
        </p:nvSpPr>
        <p:spPr bwMode="auto">
          <a:xfrm>
            <a:off x="3962400" y="5716588"/>
            <a:ext cx="168275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5" name="Freeform 26"/>
          <p:cNvSpPr>
            <a:spLocks/>
          </p:cNvSpPr>
          <p:nvPr/>
        </p:nvSpPr>
        <p:spPr bwMode="auto">
          <a:xfrm>
            <a:off x="4103688" y="5997575"/>
            <a:ext cx="468312" cy="374650"/>
          </a:xfrm>
          <a:custGeom>
            <a:avLst/>
            <a:gdLst>
              <a:gd name="T0" fmla="*/ 0 w 589"/>
              <a:gd name="T1" fmla="*/ 0 h 471"/>
              <a:gd name="T2" fmla="*/ 15902 w 589"/>
              <a:gd name="T3" fmla="*/ 45340 h 471"/>
              <a:gd name="T4" fmla="*/ 27828 w 589"/>
              <a:gd name="T5" fmla="*/ 92270 h 471"/>
              <a:gd name="T6" fmla="*/ 34984 w 589"/>
              <a:gd name="T7" fmla="*/ 139997 h 471"/>
              <a:gd name="T8" fmla="*/ 37370 w 589"/>
              <a:gd name="T9" fmla="*/ 187723 h 471"/>
              <a:gd name="T10" fmla="*/ 34984 w 589"/>
              <a:gd name="T11" fmla="*/ 234653 h 471"/>
              <a:gd name="T12" fmla="*/ 27828 w 589"/>
              <a:gd name="T13" fmla="*/ 282380 h 471"/>
              <a:gd name="T14" fmla="*/ 15902 w 589"/>
              <a:gd name="T15" fmla="*/ 330106 h 471"/>
              <a:gd name="T16" fmla="*/ 0 w 589"/>
              <a:gd name="T17" fmla="*/ 374650 h 471"/>
              <a:gd name="T18" fmla="*/ 202750 w 589"/>
              <a:gd name="T19" fmla="*/ 374650 h 471"/>
              <a:gd name="T20" fmla="*/ 243300 w 589"/>
              <a:gd name="T21" fmla="*/ 365900 h 471"/>
              <a:gd name="T22" fmla="*/ 283850 w 589"/>
              <a:gd name="T23" fmla="*/ 352378 h 471"/>
              <a:gd name="T24" fmla="*/ 321219 w 589"/>
              <a:gd name="T25" fmla="*/ 333287 h 471"/>
              <a:gd name="T26" fmla="*/ 356998 w 589"/>
              <a:gd name="T27" fmla="*/ 311015 h 471"/>
              <a:gd name="T28" fmla="*/ 389597 w 589"/>
              <a:gd name="T29" fmla="*/ 286357 h 471"/>
              <a:gd name="T30" fmla="*/ 419811 w 589"/>
              <a:gd name="T31" fmla="*/ 256130 h 471"/>
              <a:gd name="T32" fmla="*/ 446049 w 589"/>
              <a:gd name="T33" fmla="*/ 223517 h 471"/>
              <a:gd name="T34" fmla="*/ 468312 w 589"/>
              <a:gd name="T35" fmla="*/ 187723 h 471"/>
              <a:gd name="T36" fmla="*/ 446049 w 589"/>
              <a:gd name="T37" fmla="*/ 151133 h 471"/>
              <a:gd name="T38" fmla="*/ 419811 w 589"/>
              <a:gd name="T39" fmla="*/ 118520 h 471"/>
              <a:gd name="T40" fmla="*/ 389597 w 589"/>
              <a:gd name="T41" fmla="*/ 89089 h 471"/>
              <a:gd name="T42" fmla="*/ 356998 w 589"/>
              <a:gd name="T43" fmla="*/ 63635 h 471"/>
              <a:gd name="T44" fmla="*/ 321219 w 589"/>
              <a:gd name="T45" fmla="*/ 41363 h 471"/>
              <a:gd name="T46" fmla="*/ 283850 w 589"/>
              <a:gd name="T47" fmla="*/ 22272 h 471"/>
              <a:gd name="T48" fmla="*/ 243300 w 589"/>
              <a:gd name="T49" fmla="*/ 8750 h 471"/>
              <a:gd name="T50" fmla="*/ 202750 w 589"/>
              <a:gd name="T51" fmla="*/ 0 h 471"/>
              <a:gd name="T52" fmla="*/ 0 w 589"/>
              <a:gd name="T53" fmla="*/ 0 h 47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89"/>
              <a:gd name="T82" fmla="*/ 0 h 471"/>
              <a:gd name="T83" fmla="*/ 589 w 589"/>
              <a:gd name="T84" fmla="*/ 471 h 471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89" h="471">
                <a:moveTo>
                  <a:pt x="0" y="0"/>
                </a:moveTo>
                <a:lnTo>
                  <a:pt x="20" y="57"/>
                </a:lnTo>
                <a:lnTo>
                  <a:pt x="35" y="116"/>
                </a:lnTo>
                <a:lnTo>
                  <a:pt x="44" y="176"/>
                </a:lnTo>
                <a:lnTo>
                  <a:pt x="47" y="236"/>
                </a:lnTo>
                <a:lnTo>
                  <a:pt x="44" y="295"/>
                </a:lnTo>
                <a:lnTo>
                  <a:pt x="35" y="355"/>
                </a:lnTo>
                <a:lnTo>
                  <a:pt x="20" y="415"/>
                </a:lnTo>
                <a:lnTo>
                  <a:pt x="0" y="471"/>
                </a:lnTo>
                <a:lnTo>
                  <a:pt x="255" y="471"/>
                </a:lnTo>
                <a:lnTo>
                  <a:pt x="306" y="460"/>
                </a:lnTo>
                <a:lnTo>
                  <a:pt x="357" y="443"/>
                </a:lnTo>
                <a:lnTo>
                  <a:pt x="404" y="419"/>
                </a:lnTo>
                <a:lnTo>
                  <a:pt x="449" y="391"/>
                </a:lnTo>
                <a:lnTo>
                  <a:pt x="490" y="360"/>
                </a:lnTo>
                <a:lnTo>
                  <a:pt x="528" y="322"/>
                </a:lnTo>
                <a:lnTo>
                  <a:pt x="561" y="281"/>
                </a:lnTo>
                <a:lnTo>
                  <a:pt x="589" y="236"/>
                </a:lnTo>
                <a:lnTo>
                  <a:pt x="561" y="190"/>
                </a:lnTo>
                <a:lnTo>
                  <a:pt x="528" y="149"/>
                </a:lnTo>
                <a:lnTo>
                  <a:pt x="490" y="112"/>
                </a:lnTo>
                <a:lnTo>
                  <a:pt x="449" y="80"/>
                </a:lnTo>
                <a:lnTo>
                  <a:pt x="404" y="52"/>
                </a:lnTo>
                <a:lnTo>
                  <a:pt x="357" y="28"/>
                </a:lnTo>
                <a:lnTo>
                  <a:pt x="306" y="11"/>
                </a:lnTo>
                <a:lnTo>
                  <a:pt x="25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 w="8001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6" name="Line 27"/>
          <p:cNvSpPr>
            <a:spLocks noChangeShapeType="1"/>
          </p:cNvSpPr>
          <p:nvPr/>
        </p:nvSpPr>
        <p:spPr bwMode="auto">
          <a:xfrm flipH="1">
            <a:off x="4572000" y="6184900"/>
            <a:ext cx="139700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7" name="Line 28"/>
          <p:cNvSpPr>
            <a:spLocks noChangeShapeType="1"/>
          </p:cNvSpPr>
          <p:nvPr/>
        </p:nvSpPr>
        <p:spPr bwMode="auto">
          <a:xfrm>
            <a:off x="3962400" y="6091238"/>
            <a:ext cx="168275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8" name="Line 29"/>
          <p:cNvSpPr>
            <a:spLocks noChangeShapeType="1"/>
          </p:cNvSpPr>
          <p:nvPr/>
        </p:nvSpPr>
        <p:spPr bwMode="auto">
          <a:xfrm>
            <a:off x="3962400" y="6278563"/>
            <a:ext cx="168275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9" name="Line 40"/>
          <p:cNvSpPr>
            <a:spLocks noChangeShapeType="1"/>
          </p:cNvSpPr>
          <p:nvPr/>
        </p:nvSpPr>
        <p:spPr bwMode="auto">
          <a:xfrm>
            <a:off x="3308350" y="5529263"/>
            <a:ext cx="65405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Line 41"/>
          <p:cNvSpPr>
            <a:spLocks noChangeShapeType="1"/>
          </p:cNvSpPr>
          <p:nvPr/>
        </p:nvSpPr>
        <p:spPr bwMode="auto">
          <a:xfrm>
            <a:off x="3214688" y="5903913"/>
            <a:ext cx="74771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1" name="Line 42"/>
          <p:cNvSpPr>
            <a:spLocks noChangeShapeType="1"/>
          </p:cNvSpPr>
          <p:nvPr/>
        </p:nvSpPr>
        <p:spPr bwMode="auto">
          <a:xfrm>
            <a:off x="3962400" y="5716588"/>
            <a:ext cx="1588" cy="3746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2" name="Line 43"/>
          <p:cNvSpPr>
            <a:spLocks noChangeShapeType="1"/>
          </p:cNvSpPr>
          <p:nvPr/>
        </p:nvSpPr>
        <p:spPr bwMode="auto">
          <a:xfrm>
            <a:off x="3308350" y="6278563"/>
            <a:ext cx="65405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3" name="Line 44"/>
          <p:cNvSpPr>
            <a:spLocks noChangeShapeType="1"/>
          </p:cNvSpPr>
          <p:nvPr/>
        </p:nvSpPr>
        <p:spPr bwMode="auto">
          <a:xfrm>
            <a:off x="3214688" y="5156200"/>
            <a:ext cx="112236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4" name="Line 45"/>
          <p:cNvSpPr>
            <a:spLocks noChangeShapeType="1"/>
          </p:cNvSpPr>
          <p:nvPr/>
        </p:nvSpPr>
        <p:spPr bwMode="auto">
          <a:xfrm>
            <a:off x="3214688" y="3284538"/>
            <a:ext cx="1122362" cy="1587"/>
          </a:xfrm>
          <a:prstGeom prst="line">
            <a:avLst/>
          </a:pr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5" name="Line 46"/>
          <p:cNvSpPr>
            <a:spLocks noChangeShapeType="1"/>
          </p:cNvSpPr>
          <p:nvPr/>
        </p:nvSpPr>
        <p:spPr bwMode="auto">
          <a:xfrm>
            <a:off x="3214688" y="2162175"/>
            <a:ext cx="1122362" cy="1588"/>
          </a:xfrm>
          <a:prstGeom prst="line">
            <a:avLst/>
          </a:pr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6" name="Line 47"/>
          <p:cNvSpPr>
            <a:spLocks noChangeShapeType="1"/>
          </p:cNvSpPr>
          <p:nvPr/>
        </p:nvSpPr>
        <p:spPr bwMode="auto">
          <a:xfrm flipH="1">
            <a:off x="3589338" y="2724150"/>
            <a:ext cx="74771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7" name="Line 48"/>
          <p:cNvSpPr>
            <a:spLocks noChangeShapeType="1"/>
          </p:cNvSpPr>
          <p:nvPr/>
        </p:nvSpPr>
        <p:spPr bwMode="auto">
          <a:xfrm flipH="1">
            <a:off x="3589338" y="3846513"/>
            <a:ext cx="74771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8" name="Line 49"/>
          <p:cNvSpPr>
            <a:spLocks noChangeShapeType="1"/>
          </p:cNvSpPr>
          <p:nvPr/>
        </p:nvSpPr>
        <p:spPr bwMode="auto">
          <a:xfrm>
            <a:off x="3589338" y="2724150"/>
            <a:ext cx="1587" cy="24320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9" name="Line 53"/>
          <p:cNvSpPr>
            <a:spLocks noChangeShapeType="1"/>
          </p:cNvSpPr>
          <p:nvPr/>
        </p:nvSpPr>
        <p:spPr bwMode="auto">
          <a:xfrm>
            <a:off x="3214688" y="4406900"/>
            <a:ext cx="1122362" cy="1588"/>
          </a:xfrm>
          <a:prstGeom prst="line">
            <a:avLst/>
          </a:pr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0" name="Freeform 58"/>
          <p:cNvSpPr>
            <a:spLocks/>
          </p:cNvSpPr>
          <p:nvPr/>
        </p:nvSpPr>
        <p:spPr bwMode="auto">
          <a:xfrm>
            <a:off x="3571875" y="5138738"/>
            <a:ext cx="34925" cy="34925"/>
          </a:xfrm>
          <a:custGeom>
            <a:avLst/>
            <a:gdLst>
              <a:gd name="T0" fmla="*/ 0 w 44"/>
              <a:gd name="T1" fmla="*/ 17463 h 44"/>
              <a:gd name="T2" fmla="*/ 2381 w 44"/>
              <a:gd name="T3" fmla="*/ 8731 h 44"/>
              <a:gd name="T4" fmla="*/ 8731 w 44"/>
              <a:gd name="T5" fmla="*/ 3175 h 44"/>
              <a:gd name="T6" fmla="*/ 17463 w 44"/>
              <a:gd name="T7" fmla="*/ 0 h 44"/>
              <a:gd name="T8" fmla="*/ 26194 w 44"/>
              <a:gd name="T9" fmla="*/ 3175 h 44"/>
              <a:gd name="T10" fmla="*/ 32544 w 44"/>
              <a:gd name="T11" fmla="*/ 8731 h 44"/>
              <a:gd name="T12" fmla="*/ 34925 w 44"/>
              <a:gd name="T13" fmla="*/ 17463 h 44"/>
              <a:gd name="T14" fmla="*/ 32544 w 44"/>
              <a:gd name="T15" fmla="*/ 26194 h 44"/>
              <a:gd name="T16" fmla="*/ 26194 w 44"/>
              <a:gd name="T17" fmla="*/ 32544 h 44"/>
              <a:gd name="T18" fmla="*/ 17463 w 44"/>
              <a:gd name="T19" fmla="*/ 34925 h 44"/>
              <a:gd name="T20" fmla="*/ 8731 w 44"/>
              <a:gd name="T21" fmla="*/ 32544 h 44"/>
              <a:gd name="T22" fmla="*/ 2381 w 44"/>
              <a:gd name="T23" fmla="*/ 26194 h 44"/>
              <a:gd name="T24" fmla="*/ 0 w 44"/>
              <a:gd name="T25" fmla="*/ 17463 h 4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4"/>
              <a:gd name="T40" fmla="*/ 0 h 44"/>
              <a:gd name="T41" fmla="*/ 44 w 44"/>
              <a:gd name="T42" fmla="*/ 44 h 4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4" h="44">
                <a:moveTo>
                  <a:pt x="0" y="22"/>
                </a:moveTo>
                <a:lnTo>
                  <a:pt x="3" y="11"/>
                </a:lnTo>
                <a:lnTo>
                  <a:pt x="11" y="4"/>
                </a:lnTo>
                <a:lnTo>
                  <a:pt x="22" y="0"/>
                </a:lnTo>
                <a:lnTo>
                  <a:pt x="33" y="4"/>
                </a:lnTo>
                <a:lnTo>
                  <a:pt x="41" y="11"/>
                </a:lnTo>
                <a:lnTo>
                  <a:pt x="44" y="22"/>
                </a:lnTo>
                <a:lnTo>
                  <a:pt x="41" y="33"/>
                </a:lnTo>
                <a:lnTo>
                  <a:pt x="33" y="41"/>
                </a:lnTo>
                <a:lnTo>
                  <a:pt x="22" y="44"/>
                </a:lnTo>
                <a:lnTo>
                  <a:pt x="11" y="41"/>
                </a:lnTo>
                <a:lnTo>
                  <a:pt x="3" y="33"/>
                </a:lnTo>
                <a:lnTo>
                  <a:pt x="0" y="22"/>
                </a:lnTo>
                <a:close/>
              </a:path>
            </a:pathLst>
          </a:custGeom>
          <a:solidFill>
            <a:srgbClr val="000000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81" name="Freeform 59"/>
          <p:cNvSpPr>
            <a:spLocks/>
          </p:cNvSpPr>
          <p:nvPr/>
        </p:nvSpPr>
        <p:spPr bwMode="auto">
          <a:xfrm>
            <a:off x="3571875" y="3829050"/>
            <a:ext cx="34925" cy="34925"/>
          </a:xfrm>
          <a:custGeom>
            <a:avLst/>
            <a:gdLst>
              <a:gd name="T0" fmla="*/ 0 w 44"/>
              <a:gd name="T1" fmla="*/ 17463 h 44"/>
              <a:gd name="T2" fmla="*/ 2381 w 44"/>
              <a:gd name="T3" fmla="*/ 8731 h 44"/>
              <a:gd name="T4" fmla="*/ 8731 w 44"/>
              <a:gd name="T5" fmla="*/ 2381 h 44"/>
              <a:gd name="T6" fmla="*/ 17463 w 44"/>
              <a:gd name="T7" fmla="*/ 0 h 44"/>
              <a:gd name="T8" fmla="*/ 26194 w 44"/>
              <a:gd name="T9" fmla="*/ 2381 h 44"/>
              <a:gd name="T10" fmla="*/ 32544 w 44"/>
              <a:gd name="T11" fmla="*/ 8731 h 44"/>
              <a:gd name="T12" fmla="*/ 34925 w 44"/>
              <a:gd name="T13" fmla="*/ 17463 h 44"/>
              <a:gd name="T14" fmla="*/ 32544 w 44"/>
              <a:gd name="T15" fmla="*/ 26194 h 44"/>
              <a:gd name="T16" fmla="*/ 26194 w 44"/>
              <a:gd name="T17" fmla="*/ 32544 h 44"/>
              <a:gd name="T18" fmla="*/ 17463 w 44"/>
              <a:gd name="T19" fmla="*/ 34925 h 44"/>
              <a:gd name="T20" fmla="*/ 8731 w 44"/>
              <a:gd name="T21" fmla="*/ 32544 h 44"/>
              <a:gd name="T22" fmla="*/ 2381 w 44"/>
              <a:gd name="T23" fmla="*/ 26194 h 44"/>
              <a:gd name="T24" fmla="*/ 0 w 44"/>
              <a:gd name="T25" fmla="*/ 17463 h 4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4"/>
              <a:gd name="T40" fmla="*/ 0 h 44"/>
              <a:gd name="T41" fmla="*/ 44 w 44"/>
              <a:gd name="T42" fmla="*/ 44 h 4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4" h="44">
                <a:moveTo>
                  <a:pt x="0" y="22"/>
                </a:moveTo>
                <a:lnTo>
                  <a:pt x="3" y="11"/>
                </a:lnTo>
                <a:lnTo>
                  <a:pt x="11" y="3"/>
                </a:lnTo>
                <a:lnTo>
                  <a:pt x="22" y="0"/>
                </a:lnTo>
                <a:lnTo>
                  <a:pt x="33" y="3"/>
                </a:lnTo>
                <a:lnTo>
                  <a:pt x="41" y="11"/>
                </a:lnTo>
                <a:lnTo>
                  <a:pt x="44" y="22"/>
                </a:lnTo>
                <a:lnTo>
                  <a:pt x="41" y="33"/>
                </a:lnTo>
                <a:lnTo>
                  <a:pt x="33" y="41"/>
                </a:lnTo>
                <a:lnTo>
                  <a:pt x="22" y="44"/>
                </a:lnTo>
                <a:lnTo>
                  <a:pt x="11" y="41"/>
                </a:lnTo>
                <a:lnTo>
                  <a:pt x="3" y="33"/>
                </a:lnTo>
                <a:lnTo>
                  <a:pt x="0" y="22"/>
                </a:lnTo>
                <a:close/>
              </a:path>
            </a:pathLst>
          </a:custGeom>
          <a:solidFill>
            <a:srgbClr val="000000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82" name="Freeform 61"/>
          <p:cNvSpPr>
            <a:spLocks/>
          </p:cNvSpPr>
          <p:nvPr/>
        </p:nvSpPr>
        <p:spPr bwMode="auto">
          <a:xfrm>
            <a:off x="3944938" y="5886450"/>
            <a:ext cx="34925" cy="34925"/>
          </a:xfrm>
          <a:custGeom>
            <a:avLst/>
            <a:gdLst>
              <a:gd name="T0" fmla="*/ 0 w 44"/>
              <a:gd name="T1" fmla="*/ 17463 h 44"/>
              <a:gd name="T2" fmla="*/ 3175 w 44"/>
              <a:gd name="T3" fmla="*/ 8731 h 44"/>
              <a:gd name="T4" fmla="*/ 8731 w 44"/>
              <a:gd name="T5" fmla="*/ 2381 h 44"/>
              <a:gd name="T6" fmla="*/ 17463 w 44"/>
              <a:gd name="T7" fmla="*/ 0 h 44"/>
              <a:gd name="T8" fmla="*/ 26194 w 44"/>
              <a:gd name="T9" fmla="*/ 2381 h 44"/>
              <a:gd name="T10" fmla="*/ 32544 w 44"/>
              <a:gd name="T11" fmla="*/ 8731 h 44"/>
              <a:gd name="T12" fmla="*/ 34925 w 44"/>
              <a:gd name="T13" fmla="*/ 17463 h 44"/>
              <a:gd name="T14" fmla="*/ 32544 w 44"/>
              <a:gd name="T15" fmla="*/ 26194 h 44"/>
              <a:gd name="T16" fmla="*/ 26194 w 44"/>
              <a:gd name="T17" fmla="*/ 32544 h 44"/>
              <a:gd name="T18" fmla="*/ 17463 w 44"/>
              <a:gd name="T19" fmla="*/ 34925 h 44"/>
              <a:gd name="T20" fmla="*/ 8731 w 44"/>
              <a:gd name="T21" fmla="*/ 32544 h 44"/>
              <a:gd name="T22" fmla="*/ 3175 w 44"/>
              <a:gd name="T23" fmla="*/ 26194 h 44"/>
              <a:gd name="T24" fmla="*/ 0 w 44"/>
              <a:gd name="T25" fmla="*/ 17463 h 4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4"/>
              <a:gd name="T40" fmla="*/ 0 h 44"/>
              <a:gd name="T41" fmla="*/ 44 w 44"/>
              <a:gd name="T42" fmla="*/ 44 h 4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4" h="44">
                <a:moveTo>
                  <a:pt x="0" y="22"/>
                </a:moveTo>
                <a:lnTo>
                  <a:pt x="4" y="11"/>
                </a:lnTo>
                <a:lnTo>
                  <a:pt x="11" y="3"/>
                </a:lnTo>
                <a:lnTo>
                  <a:pt x="22" y="0"/>
                </a:lnTo>
                <a:lnTo>
                  <a:pt x="33" y="3"/>
                </a:lnTo>
                <a:lnTo>
                  <a:pt x="41" y="11"/>
                </a:lnTo>
                <a:lnTo>
                  <a:pt x="44" y="22"/>
                </a:lnTo>
                <a:lnTo>
                  <a:pt x="41" y="33"/>
                </a:lnTo>
                <a:lnTo>
                  <a:pt x="33" y="41"/>
                </a:lnTo>
                <a:lnTo>
                  <a:pt x="22" y="44"/>
                </a:lnTo>
                <a:lnTo>
                  <a:pt x="11" y="41"/>
                </a:lnTo>
                <a:lnTo>
                  <a:pt x="4" y="33"/>
                </a:lnTo>
                <a:lnTo>
                  <a:pt x="0" y="22"/>
                </a:lnTo>
                <a:close/>
              </a:path>
            </a:pathLst>
          </a:custGeom>
          <a:solidFill>
            <a:srgbClr val="000000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3684588" y="1974850"/>
            <a:ext cx="2522537" cy="3368675"/>
            <a:chOff x="2321" y="1244"/>
            <a:chExt cx="1589" cy="2122"/>
          </a:xfrm>
        </p:grpSpPr>
        <p:sp>
          <p:nvSpPr>
            <p:cNvPr id="45117" name="Rectangle 4"/>
            <p:cNvSpPr>
              <a:spLocks noChangeArrowheads="1"/>
            </p:cNvSpPr>
            <p:nvPr/>
          </p:nvSpPr>
          <p:spPr bwMode="auto">
            <a:xfrm>
              <a:off x="2732" y="1244"/>
              <a:ext cx="943" cy="590"/>
            </a:xfrm>
            <a:prstGeom prst="rect">
              <a:avLst/>
            </a:prstGeom>
            <a:solidFill>
              <a:schemeClr val="folHlink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118" name="Rectangle 5"/>
            <p:cNvSpPr>
              <a:spLocks noChangeArrowheads="1"/>
            </p:cNvSpPr>
            <p:nvPr/>
          </p:nvSpPr>
          <p:spPr bwMode="auto">
            <a:xfrm>
              <a:off x="2791" y="1313"/>
              <a:ext cx="275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 b="1">
                  <a:solidFill>
                    <a:srgbClr val="000000"/>
                  </a:solidFill>
                </a:rPr>
                <a:t>D7 - D0</a:t>
              </a:r>
              <a:endParaRPr lang="en-US" altLang="en-US"/>
            </a:p>
          </p:txBody>
        </p:sp>
        <p:sp>
          <p:nvSpPr>
            <p:cNvPr id="45119" name="Rectangle 6"/>
            <p:cNvSpPr>
              <a:spLocks noChangeArrowheads="1"/>
            </p:cNvSpPr>
            <p:nvPr/>
          </p:nvSpPr>
          <p:spPr bwMode="auto">
            <a:xfrm>
              <a:off x="3335" y="1313"/>
              <a:ext cx="283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 b="1">
                  <a:solidFill>
                    <a:srgbClr val="000000"/>
                  </a:solidFill>
                </a:rPr>
                <a:t>Q7 - Q0</a:t>
              </a:r>
              <a:endParaRPr lang="en-US" altLang="en-US"/>
            </a:p>
          </p:txBody>
        </p:sp>
        <p:sp>
          <p:nvSpPr>
            <p:cNvPr id="45120" name="Freeform 7"/>
            <p:cNvSpPr>
              <a:spLocks/>
            </p:cNvSpPr>
            <p:nvPr/>
          </p:nvSpPr>
          <p:spPr bwMode="auto">
            <a:xfrm>
              <a:off x="2673" y="1569"/>
              <a:ext cx="59" cy="59"/>
            </a:xfrm>
            <a:custGeom>
              <a:avLst/>
              <a:gdLst>
                <a:gd name="T0" fmla="*/ 0 w 118"/>
                <a:gd name="T1" fmla="*/ 29 h 118"/>
                <a:gd name="T2" fmla="*/ 2 w 118"/>
                <a:gd name="T3" fmla="*/ 20 h 118"/>
                <a:gd name="T4" fmla="*/ 6 w 118"/>
                <a:gd name="T5" fmla="*/ 12 h 118"/>
                <a:gd name="T6" fmla="*/ 12 w 118"/>
                <a:gd name="T7" fmla="*/ 6 h 118"/>
                <a:gd name="T8" fmla="*/ 21 w 118"/>
                <a:gd name="T9" fmla="*/ 1 h 118"/>
                <a:gd name="T10" fmla="*/ 30 w 118"/>
                <a:gd name="T11" fmla="*/ 0 h 118"/>
                <a:gd name="T12" fmla="*/ 39 w 118"/>
                <a:gd name="T13" fmla="*/ 1 h 118"/>
                <a:gd name="T14" fmla="*/ 47 w 118"/>
                <a:gd name="T15" fmla="*/ 6 h 118"/>
                <a:gd name="T16" fmla="*/ 54 w 118"/>
                <a:gd name="T17" fmla="*/ 12 h 118"/>
                <a:gd name="T18" fmla="*/ 58 w 118"/>
                <a:gd name="T19" fmla="*/ 20 h 118"/>
                <a:gd name="T20" fmla="*/ 59 w 118"/>
                <a:gd name="T21" fmla="*/ 29 h 118"/>
                <a:gd name="T22" fmla="*/ 58 w 118"/>
                <a:gd name="T23" fmla="*/ 39 h 118"/>
                <a:gd name="T24" fmla="*/ 54 w 118"/>
                <a:gd name="T25" fmla="*/ 47 h 118"/>
                <a:gd name="T26" fmla="*/ 47 w 118"/>
                <a:gd name="T27" fmla="*/ 53 h 118"/>
                <a:gd name="T28" fmla="*/ 39 w 118"/>
                <a:gd name="T29" fmla="*/ 58 h 118"/>
                <a:gd name="T30" fmla="*/ 30 w 118"/>
                <a:gd name="T31" fmla="*/ 59 h 118"/>
                <a:gd name="T32" fmla="*/ 21 w 118"/>
                <a:gd name="T33" fmla="*/ 58 h 118"/>
                <a:gd name="T34" fmla="*/ 12 w 118"/>
                <a:gd name="T35" fmla="*/ 53 h 118"/>
                <a:gd name="T36" fmla="*/ 6 w 118"/>
                <a:gd name="T37" fmla="*/ 47 h 118"/>
                <a:gd name="T38" fmla="*/ 2 w 118"/>
                <a:gd name="T39" fmla="*/ 39 h 118"/>
                <a:gd name="T40" fmla="*/ 0 w 118"/>
                <a:gd name="T41" fmla="*/ 29 h 11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18"/>
                <a:gd name="T64" fmla="*/ 0 h 118"/>
                <a:gd name="T65" fmla="*/ 118 w 118"/>
                <a:gd name="T66" fmla="*/ 118 h 11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18" h="118">
                  <a:moveTo>
                    <a:pt x="0" y="58"/>
                  </a:moveTo>
                  <a:lnTo>
                    <a:pt x="3" y="39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1" y="1"/>
                  </a:lnTo>
                  <a:lnTo>
                    <a:pt x="60" y="0"/>
                  </a:lnTo>
                  <a:lnTo>
                    <a:pt x="77" y="1"/>
                  </a:lnTo>
                  <a:lnTo>
                    <a:pt x="94" y="11"/>
                  </a:lnTo>
                  <a:lnTo>
                    <a:pt x="107" y="23"/>
                  </a:lnTo>
                  <a:lnTo>
                    <a:pt x="115" y="39"/>
                  </a:lnTo>
                  <a:lnTo>
                    <a:pt x="118" y="58"/>
                  </a:lnTo>
                  <a:lnTo>
                    <a:pt x="115" y="77"/>
                  </a:lnTo>
                  <a:lnTo>
                    <a:pt x="107" y="93"/>
                  </a:lnTo>
                  <a:lnTo>
                    <a:pt x="94" y="105"/>
                  </a:lnTo>
                  <a:lnTo>
                    <a:pt x="77" y="115"/>
                  </a:lnTo>
                  <a:lnTo>
                    <a:pt x="60" y="118"/>
                  </a:lnTo>
                  <a:lnTo>
                    <a:pt x="41" y="115"/>
                  </a:lnTo>
                  <a:lnTo>
                    <a:pt x="24" y="105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chemeClr val="folHlink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21" name="Rectangle 8"/>
            <p:cNvSpPr>
              <a:spLocks noChangeArrowheads="1"/>
            </p:cNvSpPr>
            <p:nvPr/>
          </p:nvSpPr>
          <p:spPr bwMode="auto">
            <a:xfrm>
              <a:off x="2791" y="1549"/>
              <a:ext cx="115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 b="1">
                  <a:solidFill>
                    <a:srgbClr val="000000"/>
                  </a:solidFill>
                </a:rPr>
                <a:t>OE</a:t>
              </a:r>
              <a:endParaRPr lang="en-US" altLang="en-US"/>
            </a:p>
          </p:txBody>
        </p:sp>
        <p:sp>
          <p:nvSpPr>
            <p:cNvPr id="45122" name="Rectangle 9"/>
            <p:cNvSpPr>
              <a:spLocks noChangeArrowheads="1"/>
            </p:cNvSpPr>
            <p:nvPr/>
          </p:nvSpPr>
          <p:spPr bwMode="auto">
            <a:xfrm>
              <a:off x="2791" y="1666"/>
              <a:ext cx="102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 b="1">
                  <a:solidFill>
                    <a:srgbClr val="000000"/>
                  </a:solidFill>
                </a:rPr>
                <a:t>LE</a:t>
              </a:r>
              <a:endParaRPr lang="en-US" altLang="en-US"/>
            </a:p>
          </p:txBody>
        </p:sp>
        <p:sp>
          <p:nvSpPr>
            <p:cNvPr id="45123" name="Line 10"/>
            <p:cNvSpPr>
              <a:spLocks noChangeShapeType="1"/>
            </p:cNvSpPr>
            <p:nvPr/>
          </p:nvSpPr>
          <p:spPr bwMode="auto">
            <a:xfrm>
              <a:off x="2791" y="1539"/>
              <a:ext cx="118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24" name="Rectangle 11"/>
            <p:cNvSpPr>
              <a:spLocks noChangeArrowheads="1"/>
            </p:cNvSpPr>
            <p:nvPr/>
          </p:nvSpPr>
          <p:spPr bwMode="auto">
            <a:xfrm>
              <a:off x="3003" y="1559"/>
              <a:ext cx="650" cy="19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</a:rPr>
                <a:t>74LS373</a:t>
              </a:r>
              <a:endParaRPr lang="en-US" altLang="en-US"/>
            </a:p>
          </p:txBody>
        </p:sp>
        <p:sp>
          <p:nvSpPr>
            <p:cNvPr id="45125" name="Rectangle 18"/>
            <p:cNvSpPr>
              <a:spLocks noChangeArrowheads="1"/>
            </p:cNvSpPr>
            <p:nvPr/>
          </p:nvSpPr>
          <p:spPr bwMode="auto">
            <a:xfrm>
              <a:off x="2732" y="1951"/>
              <a:ext cx="943" cy="590"/>
            </a:xfrm>
            <a:prstGeom prst="rect">
              <a:avLst/>
            </a:prstGeom>
            <a:solidFill>
              <a:schemeClr val="folHlink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126" name="Rectangle 19"/>
            <p:cNvSpPr>
              <a:spLocks noChangeArrowheads="1"/>
            </p:cNvSpPr>
            <p:nvPr/>
          </p:nvSpPr>
          <p:spPr bwMode="auto">
            <a:xfrm>
              <a:off x="2791" y="2020"/>
              <a:ext cx="275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 b="1">
                  <a:solidFill>
                    <a:srgbClr val="000000"/>
                  </a:solidFill>
                </a:rPr>
                <a:t>D7 - D0</a:t>
              </a:r>
              <a:endParaRPr lang="en-US" altLang="en-US"/>
            </a:p>
          </p:txBody>
        </p:sp>
        <p:sp>
          <p:nvSpPr>
            <p:cNvPr id="45127" name="Rectangle 20"/>
            <p:cNvSpPr>
              <a:spLocks noChangeArrowheads="1"/>
            </p:cNvSpPr>
            <p:nvPr/>
          </p:nvSpPr>
          <p:spPr bwMode="auto">
            <a:xfrm>
              <a:off x="3335" y="2020"/>
              <a:ext cx="283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 b="1">
                  <a:solidFill>
                    <a:srgbClr val="000000"/>
                  </a:solidFill>
                </a:rPr>
                <a:t>Q7 - Q0</a:t>
              </a:r>
              <a:endParaRPr lang="en-US" altLang="en-US"/>
            </a:p>
          </p:txBody>
        </p:sp>
        <p:sp>
          <p:nvSpPr>
            <p:cNvPr id="45128" name="Freeform 21"/>
            <p:cNvSpPr>
              <a:spLocks/>
            </p:cNvSpPr>
            <p:nvPr/>
          </p:nvSpPr>
          <p:spPr bwMode="auto">
            <a:xfrm>
              <a:off x="2673" y="2276"/>
              <a:ext cx="59" cy="59"/>
            </a:xfrm>
            <a:custGeom>
              <a:avLst/>
              <a:gdLst>
                <a:gd name="T0" fmla="*/ 0 w 118"/>
                <a:gd name="T1" fmla="*/ 29 h 118"/>
                <a:gd name="T2" fmla="*/ 2 w 118"/>
                <a:gd name="T3" fmla="*/ 20 h 118"/>
                <a:gd name="T4" fmla="*/ 6 w 118"/>
                <a:gd name="T5" fmla="*/ 12 h 118"/>
                <a:gd name="T6" fmla="*/ 12 w 118"/>
                <a:gd name="T7" fmla="*/ 6 h 118"/>
                <a:gd name="T8" fmla="*/ 21 w 118"/>
                <a:gd name="T9" fmla="*/ 1 h 118"/>
                <a:gd name="T10" fmla="*/ 30 w 118"/>
                <a:gd name="T11" fmla="*/ 0 h 118"/>
                <a:gd name="T12" fmla="*/ 39 w 118"/>
                <a:gd name="T13" fmla="*/ 1 h 118"/>
                <a:gd name="T14" fmla="*/ 47 w 118"/>
                <a:gd name="T15" fmla="*/ 6 h 118"/>
                <a:gd name="T16" fmla="*/ 54 w 118"/>
                <a:gd name="T17" fmla="*/ 12 h 118"/>
                <a:gd name="T18" fmla="*/ 58 w 118"/>
                <a:gd name="T19" fmla="*/ 20 h 118"/>
                <a:gd name="T20" fmla="*/ 59 w 118"/>
                <a:gd name="T21" fmla="*/ 29 h 118"/>
                <a:gd name="T22" fmla="*/ 58 w 118"/>
                <a:gd name="T23" fmla="*/ 39 h 118"/>
                <a:gd name="T24" fmla="*/ 54 w 118"/>
                <a:gd name="T25" fmla="*/ 47 h 118"/>
                <a:gd name="T26" fmla="*/ 47 w 118"/>
                <a:gd name="T27" fmla="*/ 53 h 118"/>
                <a:gd name="T28" fmla="*/ 39 w 118"/>
                <a:gd name="T29" fmla="*/ 58 h 118"/>
                <a:gd name="T30" fmla="*/ 30 w 118"/>
                <a:gd name="T31" fmla="*/ 59 h 118"/>
                <a:gd name="T32" fmla="*/ 21 w 118"/>
                <a:gd name="T33" fmla="*/ 58 h 118"/>
                <a:gd name="T34" fmla="*/ 12 w 118"/>
                <a:gd name="T35" fmla="*/ 53 h 118"/>
                <a:gd name="T36" fmla="*/ 6 w 118"/>
                <a:gd name="T37" fmla="*/ 47 h 118"/>
                <a:gd name="T38" fmla="*/ 2 w 118"/>
                <a:gd name="T39" fmla="*/ 39 h 118"/>
                <a:gd name="T40" fmla="*/ 0 w 118"/>
                <a:gd name="T41" fmla="*/ 29 h 11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18"/>
                <a:gd name="T64" fmla="*/ 0 h 118"/>
                <a:gd name="T65" fmla="*/ 118 w 118"/>
                <a:gd name="T66" fmla="*/ 118 h 11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18" h="118">
                  <a:moveTo>
                    <a:pt x="0" y="58"/>
                  </a:moveTo>
                  <a:lnTo>
                    <a:pt x="3" y="39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1" y="1"/>
                  </a:lnTo>
                  <a:lnTo>
                    <a:pt x="60" y="0"/>
                  </a:lnTo>
                  <a:lnTo>
                    <a:pt x="77" y="1"/>
                  </a:lnTo>
                  <a:lnTo>
                    <a:pt x="94" y="11"/>
                  </a:lnTo>
                  <a:lnTo>
                    <a:pt x="107" y="23"/>
                  </a:lnTo>
                  <a:lnTo>
                    <a:pt x="115" y="39"/>
                  </a:lnTo>
                  <a:lnTo>
                    <a:pt x="118" y="58"/>
                  </a:lnTo>
                  <a:lnTo>
                    <a:pt x="115" y="77"/>
                  </a:lnTo>
                  <a:lnTo>
                    <a:pt x="107" y="93"/>
                  </a:lnTo>
                  <a:lnTo>
                    <a:pt x="94" y="105"/>
                  </a:lnTo>
                  <a:lnTo>
                    <a:pt x="77" y="115"/>
                  </a:lnTo>
                  <a:lnTo>
                    <a:pt x="60" y="118"/>
                  </a:lnTo>
                  <a:lnTo>
                    <a:pt x="41" y="115"/>
                  </a:lnTo>
                  <a:lnTo>
                    <a:pt x="24" y="105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chemeClr val="folHlink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29" name="Rectangle 22"/>
            <p:cNvSpPr>
              <a:spLocks noChangeArrowheads="1"/>
            </p:cNvSpPr>
            <p:nvPr/>
          </p:nvSpPr>
          <p:spPr bwMode="auto">
            <a:xfrm>
              <a:off x="2791" y="2256"/>
              <a:ext cx="115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 b="1">
                  <a:solidFill>
                    <a:srgbClr val="000000"/>
                  </a:solidFill>
                </a:rPr>
                <a:t>OE</a:t>
              </a:r>
              <a:endParaRPr lang="en-US" altLang="en-US"/>
            </a:p>
          </p:txBody>
        </p:sp>
        <p:sp>
          <p:nvSpPr>
            <p:cNvPr id="45130" name="Rectangle 23"/>
            <p:cNvSpPr>
              <a:spLocks noChangeArrowheads="1"/>
            </p:cNvSpPr>
            <p:nvPr/>
          </p:nvSpPr>
          <p:spPr bwMode="auto">
            <a:xfrm>
              <a:off x="2791" y="2373"/>
              <a:ext cx="102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 b="1">
                  <a:solidFill>
                    <a:srgbClr val="000000"/>
                  </a:solidFill>
                </a:rPr>
                <a:t>LE</a:t>
              </a:r>
              <a:endParaRPr lang="en-US" altLang="en-US"/>
            </a:p>
          </p:txBody>
        </p:sp>
        <p:sp>
          <p:nvSpPr>
            <p:cNvPr id="45131" name="Line 24"/>
            <p:cNvSpPr>
              <a:spLocks noChangeShapeType="1"/>
            </p:cNvSpPr>
            <p:nvPr/>
          </p:nvSpPr>
          <p:spPr bwMode="auto">
            <a:xfrm>
              <a:off x="2791" y="2246"/>
              <a:ext cx="118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32" name="Rectangle 25"/>
            <p:cNvSpPr>
              <a:spLocks noChangeArrowheads="1"/>
            </p:cNvSpPr>
            <p:nvPr/>
          </p:nvSpPr>
          <p:spPr bwMode="auto">
            <a:xfrm>
              <a:off x="3003" y="2266"/>
              <a:ext cx="650" cy="19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</a:rPr>
                <a:t>74LS373</a:t>
              </a:r>
              <a:endParaRPr lang="en-US" altLang="en-US"/>
            </a:p>
          </p:txBody>
        </p:sp>
        <p:sp>
          <p:nvSpPr>
            <p:cNvPr id="45133" name="Rectangle 30"/>
            <p:cNvSpPr>
              <a:spLocks noChangeArrowheads="1"/>
            </p:cNvSpPr>
            <p:nvPr/>
          </p:nvSpPr>
          <p:spPr bwMode="auto">
            <a:xfrm>
              <a:off x="2732" y="2659"/>
              <a:ext cx="943" cy="707"/>
            </a:xfrm>
            <a:prstGeom prst="rect">
              <a:avLst/>
            </a:prstGeom>
            <a:solidFill>
              <a:schemeClr val="folHlink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134" name="Rectangle 31"/>
            <p:cNvSpPr>
              <a:spLocks noChangeArrowheads="1"/>
            </p:cNvSpPr>
            <p:nvPr/>
          </p:nvSpPr>
          <p:spPr bwMode="auto">
            <a:xfrm>
              <a:off x="2791" y="2727"/>
              <a:ext cx="275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 b="1">
                  <a:solidFill>
                    <a:srgbClr val="000000"/>
                  </a:solidFill>
                </a:rPr>
                <a:t>D7 - D4</a:t>
              </a:r>
              <a:endParaRPr lang="en-US" altLang="en-US"/>
            </a:p>
          </p:txBody>
        </p:sp>
        <p:sp>
          <p:nvSpPr>
            <p:cNvPr id="45135" name="Rectangle 32"/>
            <p:cNvSpPr>
              <a:spLocks noChangeArrowheads="1"/>
            </p:cNvSpPr>
            <p:nvPr/>
          </p:nvSpPr>
          <p:spPr bwMode="auto">
            <a:xfrm>
              <a:off x="3335" y="2727"/>
              <a:ext cx="283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 b="1">
                  <a:solidFill>
                    <a:srgbClr val="000000"/>
                  </a:solidFill>
                </a:rPr>
                <a:t>Q7 - Q4</a:t>
              </a:r>
              <a:endParaRPr lang="en-US" altLang="en-US"/>
            </a:p>
          </p:txBody>
        </p:sp>
        <p:sp>
          <p:nvSpPr>
            <p:cNvPr id="45136" name="Freeform 33"/>
            <p:cNvSpPr>
              <a:spLocks/>
            </p:cNvSpPr>
            <p:nvPr/>
          </p:nvSpPr>
          <p:spPr bwMode="auto">
            <a:xfrm>
              <a:off x="2673" y="3101"/>
              <a:ext cx="59" cy="59"/>
            </a:xfrm>
            <a:custGeom>
              <a:avLst/>
              <a:gdLst>
                <a:gd name="T0" fmla="*/ 0 w 118"/>
                <a:gd name="T1" fmla="*/ 29 h 117"/>
                <a:gd name="T2" fmla="*/ 2 w 118"/>
                <a:gd name="T3" fmla="*/ 20 h 117"/>
                <a:gd name="T4" fmla="*/ 6 w 118"/>
                <a:gd name="T5" fmla="*/ 12 h 117"/>
                <a:gd name="T6" fmla="*/ 12 w 118"/>
                <a:gd name="T7" fmla="*/ 6 h 117"/>
                <a:gd name="T8" fmla="*/ 21 w 118"/>
                <a:gd name="T9" fmla="*/ 1 h 117"/>
                <a:gd name="T10" fmla="*/ 30 w 118"/>
                <a:gd name="T11" fmla="*/ 0 h 117"/>
                <a:gd name="T12" fmla="*/ 39 w 118"/>
                <a:gd name="T13" fmla="*/ 1 h 117"/>
                <a:gd name="T14" fmla="*/ 47 w 118"/>
                <a:gd name="T15" fmla="*/ 6 h 117"/>
                <a:gd name="T16" fmla="*/ 54 w 118"/>
                <a:gd name="T17" fmla="*/ 12 h 117"/>
                <a:gd name="T18" fmla="*/ 58 w 118"/>
                <a:gd name="T19" fmla="*/ 20 h 117"/>
                <a:gd name="T20" fmla="*/ 59 w 118"/>
                <a:gd name="T21" fmla="*/ 29 h 117"/>
                <a:gd name="T22" fmla="*/ 58 w 118"/>
                <a:gd name="T23" fmla="*/ 39 h 117"/>
                <a:gd name="T24" fmla="*/ 54 w 118"/>
                <a:gd name="T25" fmla="*/ 46 h 117"/>
                <a:gd name="T26" fmla="*/ 47 w 118"/>
                <a:gd name="T27" fmla="*/ 53 h 117"/>
                <a:gd name="T28" fmla="*/ 39 w 118"/>
                <a:gd name="T29" fmla="*/ 57 h 117"/>
                <a:gd name="T30" fmla="*/ 30 w 118"/>
                <a:gd name="T31" fmla="*/ 59 h 117"/>
                <a:gd name="T32" fmla="*/ 21 w 118"/>
                <a:gd name="T33" fmla="*/ 57 h 117"/>
                <a:gd name="T34" fmla="*/ 12 w 118"/>
                <a:gd name="T35" fmla="*/ 53 h 117"/>
                <a:gd name="T36" fmla="*/ 6 w 118"/>
                <a:gd name="T37" fmla="*/ 46 h 117"/>
                <a:gd name="T38" fmla="*/ 2 w 118"/>
                <a:gd name="T39" fmla="*/ 39 h 117"/>
                <a:gd name="T40" fmla="*/ 0 w 118"/>
                <a:gd name="T41" fmla="*/ 29 h 11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18"/>
                <a:gd name="T64" fmla="*/ 0 h 117"/>
                <a:gd name="T65" fmla="*/ 118 w 118"/>
                <a:gd name="T66" fmla="*/ 117 h 11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18" h="117">
                  <a:moveTo>
                    <a:pt x="0" y="58"/>
                  </a:moveTo>
                  <a:lnTo>
                    <a:pt x="3" y="39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1" y="1"/>
                  </a:lnTo>
                  <a:lnTo>
                    <a:pt x="60" y="0"/>
                  </a:lnTo>
                  <a:lnTo>
                    <a:pt x="77" y="1"/>
                  </a:lnTo>
                  <a:lnTo>
                    <a:pt x="94" y="11"/>
                  </a:lnTo>
                  <a:lnTo>
                    <a:pt x="107" y="23"/>
                  </a:lnTo>
                  <a:lnTo>
                    <a:pt x="115" y="39"/>
                  </a:lnTo>
                  <a:lnTo>
                    <a:pt x="118" y="58"/>
                  </a:lnTo>
                  <a:lnTo>
                    <a:pt x="115" y="77"/>
                  </a:lnTo>
                  <a:lnTo>
                    <a:pt x="107" y="92"/>
                  </a:lnTo>
                  <a:lnTo>
                    <a:pt x="94" y="105"/>
                  </a:lnTo>
                  <a:lnTo>
                    <a:pt x="77" y="114"/>
                  </a:lnTo>
                  <a:lnTo>
                    <a:pt x="60" y="117"/>
                  </a:lnTo>
                  <a:lnTo>
                    <a:pt x="41" y="114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3" y="77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chemeClr val="folHlink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37" name="Rectangle 34"/>
            <p:cNvSpPr>
              <a:spLocks noChangeArrowheads="1"/>
            </p:cNvSpPr>
            <p:nvPr/>
          </p:nvSpPr>
          <p:spPr bwMode="auto">
            <a:xfrm>
              <a:off x="2791" y="3080"/>
              <a:ext cx="115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 b="1">
                  <a:solidFill>
                    <a:srgbClr val="000000"/>
                  </a:solidFill>
                </a:rPr>
                <a:t>OE</a:t>
              </a:r>
              <a:endParaRPr lang="en-US" altLang="en-US"/>
            </a:p>
          </p:txBody>
        </p:sp>
        <p:sp>
          <p:nvSpPr>
            <p:cNvPr id="45138" name="Rectangle 35"/>
            <p:cNvSpPr>
              <a:spLocks noChangeArrowheads="1"/>
            </p:cNvSpPr>
            <p:nvPr/>
          </p:nvSpPr>
          <p:spPr bwMode="auto">
            <a:xfrm>
              <a:off x="2791" y="3198"/>
              <a:ext cx="102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 b="1">
                  <a:solidFill>
                    <a:srgbClr val="000000"/>
                  </a:solidFill>
                </a:rPr>
                <a:t>LE</a:t>
              </a:r>
              <a:endParaRPr lang="en-US" altLang="en-US"/>
            </a:p>
          </p:txBody>
        </p:sp>
        <p:sp>
          <p:nvSpPr>
            <p:cNvPr id="45139" name="Line 36"/>
            <p:cNvSpPr>
              <a:spLocks noChangeShapeType="1"/>
            </p:cNvSpPr>
            <p:nvPr/>
          </p:nvSpPr>
          <p:spPr bwMode="auto">
            <a:xfrm>
              <a:off x="2791" y="3071"/>
              <a:ext cx="118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40" name="Rectangle 37"/>
            <p:cNvSpPr>
              <a:spLocks noChangeArrowheads="1"/>
            </p:cNvSpPr>
            <p:nvPr/>
          </p:nvSpPr>
          <p:spPr bwMode="auto">
            <a:xfrm>
              <a:off x="2791" y="2845"/>
              <a:ext cx="275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 b="1">
                  <a:solidFill>
                    <a:srgbClr val="000000"/>
                  </a:solidFill>
                </a:rPr>
                <a:t>D3 - D0</a:t>
              </a:r>
              <a:endParaRPr lang="en-US" altLang="en-US"/>
            </a:p>
          </p:txBody>
        </p:sp>
        <p:sp>
          <p:nvSpPr>
            <p:cNvPr id="45141" name="Rectangle 38"/>
            <p:cNvSpPr>
              <a:spLocks noChangeArrowheads="1"/>
            </p:cNvSpPr>
            <p:nvPr/>
          </p:nvSpPr>
          <p:spPr bwMode="auto">
            <a:xfrm>
              <a:off x="3335" y="2845"/>
              <a:ext cx="283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 b="1">
                  <a:solidFill>
                    <a:srgbClr val="000000"/>
                  </a:solidFill>
                </a:rPr>
                <a:t>Q3 - Q0</a:t>
              </a:r>
              <a:endParaRPr lang="en-US" altLang="en-US"/>
            </a:p>
          </p:txBody>
        </p:sp>
        <p:sp>
          <p:nvSpPr>
            <p:cNvPr id="45142" name="Rectangle 39"/>
            <p:cNvSpPr>
              <a:spLocks noChangeArrowheads="1"/>
            </p:cNvSpPr>
            <p:nvPr/>
          </p:nvSpPr>
          <p:spPr bwMode="auto">
            <a:xfrm>
              <a:off x="3003" y="3091"/>
              <a:ext cx="650" cy="19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</a:rPr>
                <a:t>74LS373</a:t>
              </a:r>
              <a:endParaRPr lang="en-US" altLang="en-US"/>
            </a:p>
          </p:txBody>
        </p:sp>
        <p:sp>
          <p:nvSpPr>
            <p:cNvPr id="45143" name="Line 50"/>
            <p:cNvSpPr>
              <a:spLocks noChangeShapeType="1"/>
            </p:cNvSpPr>
            <p:nvPr/>
          </p:nvSpPr>
          <p:spPr bwMode="auto">
            <a:xfrm flipH="1">
              <a:off x="2496" y="1598"/>
              <a:ext cx="17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44" name="Line 51"/>
            <p:cNvSpPr>
              <a:spLocks noChangeShapeType="1"/>
            </p:cNvSpPr>
            <p:nvPr/>
          </p:nvSpPr>
          <p:spPr bwMode="auto">
            <a:xfrm flipH="1">
              <a:off x="2496" y="2305"/>
              <a:ext cx="17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45" name="Line 52"/>
            <p:cNvSpPr>
              <a:spLocks noChangeShapeType="1"/>
            </p:cNvSpPr>
            <p:nvPr/>
          </p:nvSpPr>
          <p:spPr bwMode="auto">
            <a:xfrm flipH="1">
              <a:off x="2496" y="3130"/>
              <a:ext cx="17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46" name="Line 54"/>
            <p:cNvSpPr>
              <a:spLocks noChangeShapeType="1"/>
            </p:cNvSpPr>
            <p:nvPr/>
          </p:nvSpPr>
          <p:spPr bwMode="auto">
            <a:xfrm flipH="1">
              <a:off x="2496" y="2894"/>
              <a:ext cx="236" cy="1"/>
            </a:xfrm>
            <a:prstGeom prst="line">
              <a:avLst/>
            </a:pr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47" name="Rectangle 55"/>
            <p:cNvSpPr>
              <a:spLocks noChangeArrowheads="1"/>
            </p:cNvSpPr>
            <p:nvPr/>
          </p:nvSpPr>
          <p:spPr bwMode="auto">
            <a:xfrm>
              <a:off x="2321" y="3080"/>
              <a:ext cx="178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 b="1">
                  <a:solidFill>
                    <a:srgbClr val="000000"/>
                  </a:solidFill>
                </a:rPr>
                <a:t>GND</a:t>
              </a:r>
              <a:endParaRPr lang="en-US" altLang="en-US"/>
            </a:p>
          </p:txBody>
        </p:sp>
        <p:sp>
          <p:nvSpPr>
            <p:cNvPr id="45148" name="Rectangle 56"/>
            <p:cNvSpPr>
              <a:spLocks noChangeArrowheads="1"/>
            </p:cNvSpPr>
            <p:nvPr/>
          </p:nvSpPr>
          <p:spPr bwMode="auto">
            <a:xfrm>
              <a:off x="2321" y="2256"/>
              <a:ext cx="178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 b="1">
                  <a:solidFill>
                    <a:srgbClr val="000000"/>
                  </a:solidFill>
                </a:rPr>
                <a:t>GND</a:t>
              </a:r>
              <a:endParaRPr lang="en-US" altLang="en-US"/>
            </a:p>
          </p:txBody>
        </p:sp>
        <p:sp>
          <p:nvSpPr>
            <p:cNvPr id="45149" name="Rectangle 57"/>
            <p:cNvSpPr>
              <a:spLocks noChangeArrowheads="1"/>
            </p:cNvSpPr>
            <p:nvPr/>
          </p:nvSpPr>
          <p:spPr bwMode="auto">
            <a:xfrm>
              <a:off x="2321" y="1549"/>
              <a:ext cx="178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 b="1">
                  <a:solidFill>
                    <a:srgbClr val="000000"/>
                  </a:solidFill>
                </a:rPr>
                <a:t>GND</a:t>
              </a:r>
              <a:endParaRPr lang="en-US" altLang="en-US"/>
            </a:p>
          </p:txBody>
        </p:sp>
        <p:sp>
          <p:nvSpPr>
            <p:cNvPr id="45150" name="Freeform 60"/>
            <p:cNvSpPr>
              <a:spLocks/>
            </p:cNvSpPr>
            <p:nvPr/>
          </p:nvSpPr>
          <p:spPr bwMode="auto">
            <a:xfrm>
              <a:off x="2489" y="1351"/>
              <a:ext cx="22" cy="22"/>
            </a:xfrm>
            <a:custGeom>
              <a:avLst/>
              <a:gdLst>
                <a:gd name="T0" fmla="*/ 0 w 44"/>
                <a:gd name="T1" fmla="*/ 11 h 44"/>
                <a:gd name="T2" fmla="*/ 1 w 44"/>
                <a:gd name="T3" fmla="*/ 6 h 44"/>
                <a:gd name="T4" fmla="*/ 6 w 44"/>
                <a:gd name="T5" fmla="*/ 1 h 44"/>
                <a:gd name="T6" fmla="*/ 11 w 44"/>
                <a:gd name="T7" fmla="*/ 0 h 44"/>
                <a:gd name="T8" fmla="*/ 17 w 44"/>
                <a:gd name="T9" fmla="*/ 1 h 44"/>
                <a:gd name="T10" fmla="*/ 21 w 44"/>
                <a:gd name="T11" fmla="*/ 6 h 44"/>
                <a:gd name="T12" fmla="*/ 22 w 44"/>
                <a:gd name="T13" fmla="*/ 11 h 44"/>
                <a:gd name="T14" fmla="*/ 21 w 44"/>
                <a:gd name="T15" fmla="*/ 17 h 44"/>
                <a:gd name="T16" fmla="*/ 17 w 44"/>
                <a:gd name="T17" fmla="*/ 20 h 44"/>
                <a:gd name="T18" fmla="*/ 11 w 44"/>
                <a:gd name="T19" fmla="*/ 22 h 44"/>
                <a:gd name="T20" fmla="*/ 6 w 44"/>
                <a:gd name="T21" fmla="*/ 20 h 44"/>
                <a:gd name="T22" fmla="*/ 1 w 44"/>
                <a:gd name="T23" fmla="*/ 17 h 44"/>
                <a:gd name="T24" fmla="*/ 0 w 44"/>
                <a:gd name="T25" fmla="*/ 11 h 4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4"/>
                <a:gd name="T40" fmla="*/ 0 h 44"/>
                <a:gd name="T41" fmla="*/ 44 w 44"/>
                <a:gd name="T42" fmla="*/ 44 h 4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4" h="44">
                  <a:moveTo>
                    <a:pt x="0" y="22"/>
                  </a:moveTo>
                  <a:lnTo>
                    <a:pt x="3" y="11"/>
                  </a:lnTo>
                  <a:lnTo>
                    <a:pt x="11" y="3"/>
                  </a:lnTo>
                  <a:lnTo>
                    <a:pt x="22" y="0"/>
                  </a:lnTo>
                  <a:lnTo>
                    <a:pt x="33" y="3"/>
                  </a:lnTo>
                  <a:lnTo>
                    <a:pt x="41" y="11"/>
                  </a:lnTo>
                  <a:lnTo>
                    <a:pt x="44" y="22"/>
                  </a:lnTo>
                  <a:lnTo>
                    <a:pt x="41" y="33"/>
                  </a:lnTo>
                  <a:lnTo>
                    <a:pt x="33" y="40"/>
                  </a:lnTo>
                  <a:lnTo>
                    <a:pt x="22" y="44"/>
                  </a:lnTo>
                  <a:lnTo>
                    <a:pt x="11" y="40"/>
                  </a:lnTo>
                  <a:lnTo>
                    <a:pt x="3" y="3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chemeClr val="folHlink"/>
            </a:solidFill>
            <a:ln w="1031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51" name="Line 62"/>
            <p:cNvSpPr>
              <a:spLocks noChangeShapeType="1"/>
            </p:cNvSpPr>
            <p:nvPr/>
          </p:nvSpPr>
          <p:spPr bwMode="auto">
            <a:xfrm flipH="1">
              <a:off x="3675" y="2894"/>
              <a:ext cx="235" cy="1"/>
            </a:xfrm>
            <a:prstGeom prst="line">
              <a:avLst/>
            </a:pr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084" name="Rectangle 63"/>
          <p:cNvSpPr>
            <a:spLocks noChangeArrowheads="1"/>
          </p:cNvSpPr>
          <p:nvPr/>
        </p:nvSpPr>
        <p:spPr bwMode="auto">
          <a:xfrm>
            <a:off x="7050088" y="962025"/>
            <a:ext cx="490537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D7 - D0</a:t>
            </a:r>
            <a:endParaRPr lang="en-US" altLang="en-US"/>
          </a:p>
        </p:txBody>
      </p:sp>
      <p:sp>
        <p:nvSpPr>
          <p:cNvPr id="45085" name="Rectangle 64"/>
          <p:cNvSpPr>
            <a:spLocks noChangeArrowheads="1"/>
          </p:cNvSpPr>
          <p:nvPr/>
        </p:nvSpPr>
        <p:spPr bwMode="auto">
          <a:xfrm>
            <a:off x="7050088" y="2084388"/>
            <a:ext cx="490537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A7 - A0</a:t>
            </a:r>
            <a:endParaRPr lang="en-US" altLang="en-US"/>
          </a:p>
        </p:txBody>
      </p:sp>
      <p:sp>
        <p:nvSpPr>
          <p:cNvPr id="45086" name="Rectangle 65"/>
          <p:cNvSpPr>
            <a:spLocks noChangeArrowheads="1"/>
          </p:cNvSpPr>
          <p:nvPr/>
        </p:nvSpPr>
        <p:spPr bwMode="auto">
          <a:xfrm>
            <a:off x="7050088" y="2271713"/>
            <a:ext cx="560387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A15 - A8</a:t>
            </a:r>
            <a:endParaRPr lang="en-US" altLang="en-US"/>
          </a:p>
        </p:txBody>
      </p:sp>
      <p:sp>
        <p:nvSpPr>
          <p:cNvPr id="45087" name="Rectangle 66"/>
          <p:cNvSpPr>
            <a:spLocks noChangeArrowheads="1"/>
          </p:cNvSpPr>
          <p:nvPr/>
        </p:nvSpPr>
        <p:spPr bwMode="auto">
          <a:xfrm>
            <a:off x="7050088" y="2459038"/>
            <a:ext cx="630237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A19 - A16</a:t>
            </a:r>
            <a:endParaRPr lang="en-US" altLang="en-US"/>
          </a:p>
        </p:txBody>
      </p:sp>
      <p:sp>
        <p:nvSpPr>
          <p:cNvPr id="45088" name="Rectangle 67"/>
          <p:cNvSpPr>
            <a:spLocks noChangeArrowheads="1"/>
          </p:cNvSpPr>
          <p:nvPr/>
        </p:nvSpPr>
        <p:spPr bwMode="auto">
          <a:xfrm>
            <a:off x="7050088" y="5545138"/>
            <a:ext cx="23971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RD</a:t>
            </a:r>
            <a:endParaRPr lang="en-US" altLang="en-US"/>
          </a:p>
        </p:txBody>
      </p:sp>
      <p:sp>
        <p:nvSpPr>
          <p:cNvPr id="45089" name="Rectangle 68"/>
          <p:cNvSpPr>
            <a:spLocks noChangeArrowheads="1"/>
          </p:cNvSpPr>
          <p:nvPr/>
        </p:nvSpPr>
        <p:spPr bwMode="auto">
          <a:xfrm>
            <a:off x="7050088" y="6105525"/>
            <a:ext cx="268287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WR</a:t>
            </a:r>
            <a:endParaRPr lang="en-US" altLang="en-US"/>
          </a:p>
        </p:txBody>
      </p:sp>
      <p:sp>
        <p:nvSpPr>
          <p:cNvPr id="45090" name="Line 69"/>
          <p:cNvSpPr>
            <a:spLocks noChangeShapeType="1"/>
          </p:cNvSpPr>
          <p:nvPr/>
        </p:nvSpPr>
        <p:spPr bwMode="auto">
          <a:xfrm>
            <a:off x="7050088" y="5529263"/>
            <a:ext cx="187325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1" name="Line 70"/>
          <p:cNvSpPr>
            <a:spLocks noChangeShapeType="1"/>
          </p:cNvSpPr>
          <p:nvPr/>
        </p:nvSpPr>
        <p:spPr bwMode="auto">
          <a:xfrm>
            <a:off x="7050088" y="6091238"/>
            <a:ext cx="187325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2" name="Line 71"/>
          <p:cNvSpPr>
            <a:spLocks noChangeShapeType="1"/>
          </p:cNvSpPr>
          <p:nvPr/>
        </p:nvSpPr>
        <p:spPr bwMode="auto">
          <a:xfrm>
            <a:off x="3968750" y="1039813"/>
            <a:ext cx="2994025" cy="1587"/>
          </a:xfrm>
          <a:prstGeom prst="line">
            <a:avLst/>
          </a:pr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3" name="Line 72"/>
          <p:cNvSpPr>
            <a:spLocks noChangeShapeType="1"/>
          </p:cNvSpPr>
          <p:nvPr/>
        </p:nvSpPr>
        <p:spPr bwMode="auto">
          <a:xfrm>
            <a:off x="5834063" y="2162175"/>
            <a:ext cx="1122362" cy="1588"/>
          </a:xfrm>
          <a:prstGeom prst="line">
            <a:avLst/>
          </a:pr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4" name="Freeform 73"/>
          <p:cNvSpPr>
            <a:spLocks/>
          </p:cNvSpPr>
          <p:nvPr/>
        </p:nvSpPr>
        <p:spPr bwMode="auto">
          <a:xfrm>
            <a:off x="5834063" y="2349500"/>
            <a:ext cx="1122362" cy="935038"/>
          </a:xfrm>
          <a:custGeom>
            <a:avLst/>
            <a:gdLst>
              <a:gd name="T0" fmla="*/ 0 w 1414"/>
              <a:gd name="T1" fmla="*/ 935038 h 1179"/>
              <a:gd name="T2" fmla="*/ 373856 w 1414"/>
              <a:gd name="T3" fmla="*/ 935038 h 1179"/>
              <a:gd name="T4" fmla="*/ 373856 w 1414"/>
              <a:gd name="T5" fmla="*/ 0 h 1179"/>
              <a:gd name="T6" fmla="*/ 1122362 w 1414"/>
              <a:gd name="T7" fmla="*/ 0 h 1179"/>
              <a:gd name="T8" fmla="*/ 0 60000 65536"/>
              <a:gd name="T9" fmla="*/ 0 60000 65536"/>
              <a:gd name="T10" fmla="*/ 0 60000 65536"/>
              <a:gd name="T11" fmla="*/ 0 60000 65536"/>
              <a:gd name="T12" fmla="*/ 0 w 1414"/>
              <a:gd name="T13" fmla="*/ 0 h 1179"/>
              <a:gd name="T14" fmla="*/ 1414 w 1414"/>
              <a:gd name="T15" fmla="*/ 1179 h 11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14" h="1179">
                <a:moveTo>
                  <a:pt x="0" y="1179"/>
                </a:moveTo>
                <a:lnTo>
                  <a:pt x="471" y="1179"/>
                </a:lnTo>
                <a:lnTo>
                  <a:pt x="471" y="0"/>
                </a:lnTo>
                <a:lnTo>
                  <a:pt x="1414" y="0"/>
                </a:lnTo>
              </a:path>
            </a:pathLst>
          </a:cu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5" name="Freeform 74"/>
          <p:cNvSpPr>
            <a:spLocks/>
          </p:cNvSpPr>
          <p:nvPr/>
        </p:nvSpPr>
        <p:spPr bwMode="auto">
          <a:xfrm>
            <a:off x="5834063" y="2536825"/>
            <a:ext cx="1122362" cy="1870075"/>
          </a:xfrm>
          <a:custGeom>
            <a:avLst/>
            <a:gdLst>
              <a:gd name="T0" fmla="*/ 0 w 1414"/>
              <a:gd name="T1" fmla="*/ 1870075 h 2357"/>
              <a:gd name="T2" fmla="*/ 747712 w 1414"/>
              <a:gd name="T3" fmla="*/ 1870075 h 2357"/>
              <a:gd name="T4" fmla="*/ 747712 w 1414"/>
              <a:gd name="T5" fmla="*/ 0 h 2357"/>
              <a:gd name="T6" fmla="*/ 1122362 w 1414"/>
              <a:gd name="T7" fmla="*/ 0 h 2357"/>
              <a:gd name="T8" fmla="*/ 0 60000 65536"/>
              <a:gd name="T9" fmla="*/ 0 60000 65536"/>
              <a:gd name="T10" fmla="*/ 0 60000 65536"/>
              <a:gd name="T11" fmla="*/ 0 60000 65536"/>
              <a:gd name="T12" fmla="*/ 0 w 1414"/>
              <a:gd name="T13" fmla="*/ 0 h 2357"/>
              <a:gd name="T14" fmla="*/ 1414 w 1414"/>
              <a:gd name="T15" fmla="*/ 2357 h 23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14" h="2357">
                <a:moveTo>
                  <a:pt x="0" y="2357"/>
                </a:moveTo>
                <a:lnTo>
                  <a:pt x="942" y="2357"/>
                </a:lnTo>
                <a:lnTo>
                  <a:pt x="942" y="0"/>
                </a:lnTo>
                <a:lnTo>
                  <a:pt x="1414" y="0"/>
                </a:lnTo>
              </a:path>
            </a:pathLst>
          </a:cu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6" name="Line 75"/>
          <p:cNvSpPr>
            <a:spLocks noChangeShapeType="1"/>
          </p:cNvSpPr>
          <p:nvPr/>
        </p:nvSpPr>
        <p:spPr bwMode="auto">
          <a:xfrm>
            <a:off x="4711700" y="5622925"/>
            <a:ext cx="2244725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7" name="Line 76"/>
          <p:cNvSpPr>
            <a:spLocks noChangeShapeType="1"/>
          </p:cNvSpPr>
          <p:nvPr/>
        </p:nvSpPr>
        <p:spPr bwMode="auto">
          <a:xfrm>
            <a:off x="4711700" y="6184900"/>
            <a:ext cx="2244725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8" name="Line 77"/>
          <p:cNvSpPr>
            <a:spLocks noChangeShapeType="1"/>
          </p:cNvSpPr>
          <p:nvPr/>
        </p:nvSpPr>
        <p:spPr bwMode="auto">
          <a:xfrm>
            <a:off x="3314700" y="1414463"/>
            <a:ext cx="27940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9" name="Line 78"/>
          <p:cNvSpPr>
            <a:spLocks noChangeShapeType="1"/>
          </p:cNvSpPr>
          <p:nvPr/>
        </p:nvSpPr>
        <p:spPr bwMode="auto">
          <a:xfrm>
            <a:off x="3221038" y="1601788"/>
            <a:ext cx="37306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0" name="Line 79"/>
          <p:cNvSpPr>
            <a:spLocks noChangeShapeType="1"/>
          </p:cNvSpPr>
          <p:nvPr/>
        </p:nvSpPr>
        <p:spPr bwMode="auto">
          <a:xfrm>
            <a:off x="3968750" y="1039813"/>
            <a:ext cx="1588" cy="1122362"/>
          </a:xfrm>
          <a:prstGeom prst="line">
            <a:avLst/>
          </a:pr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1" name="Rectangle 80"/>
          <p:cNvSpPr>
            <a:spLocks noChangeArrowheads="1"/>
          </p:cNvSpPr>
          <p:nvPr/>
        </p:nvSpPr>
        <p:spPr bwMode="auto">
          <a:xfrm>
            <a:off x="1155700" y="1039813"/>
            <a:ext cx="2058988" cy="5426075"/>
          </a:xfrm>
          <a:prstGeom prst="rect">
            <a:avLst/>
          </a:prstGeom>
          <a:solidFill>
            <a:schemeClr val="accent2"/>
          </a:solidFill>
          <a:ln w="80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5102" name="Rectangle 81"/>
          <p:cNvSpPr>
            <a:spLocks noChangeArrowheads="1"/>
          </p:cNvSpPr>
          <p:nvPr/>
        </p:nvSpPr>
        <p:spPr bwMode="auto">
          <a:xfrm>
            <a:off x="1908175" y="3597275"/>
            <a:ext cx="6778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rgbClr val="000000"/>
                </a:solidFill>
              </a:rPr>
              <a:t>8088</a:t>
            </a:r>
            <a:endParaRPr lang="en-US" altLang="en-US"/>
          </a:p>
        </p:txBody>
      </p:sp>
      <p:sp>
        <p:nvSpPr>
          <p:cNvPr id="45103" name="Rectangle 82"/>
          <p:cNvSpPr>
            <a:spLocks noChangeArrowheads="1"/>
          </p:cNvSpPr>
          <p:nvPr/>
        </p:nvSpPr>
        <p:spPr bwMode="auto">
          <a:xfrm>
            <a:off x="2517775" y="2084388"/>
            <a:ext cx="669925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AD7 - AD0</a:t>
            </a:r>
            <a:endParaRPr lang="en-US" altLang="en-US"/>
          </a:p>
        </p:txBody>
      </p:sp>
      <p:sp>
        <p:nvSpPr>
          <p:cNvPr id="45104" name="Rectangle 83"/>
          <p:cNvSpPr>
            <a:spLocks noChangeArrowheads="1"/>
          </p:cNvSpPr>
          <p:nvPr/>
        </p:nvSpPr>
        <p:spPr bwMode="auto">
          <a:xfrm>
            <a:off x="2628900" y="3206750"/>
            <a:ext cx="560388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A15 - A8</a:t>
            </a:r>
            <a:endParaRPr lang="en-US" altLang="en-US"/>
          </a:p>
        </p:txBody>
      </p:sp>
      <p:sp>
        <p:nvSpPr>
          <p:cNvPr id="45105" name="Rectangle 84"/>
          <p:cNvSpPr>
            <a:spLocks noChangeArrowheads="1"/>
          </p:cNvSpPr>
          <p:nvPr/>
        </p:nvSpPr>
        <p:spPr bwMode="auto">
          <a:xfrm>
            <a:off x="2181225" y="4329113"/>
            <a:ext cx="1006475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A19/S6 - A16/S3</a:t>
            </a:r>
            <a:endParaRPr lang="en-US" altLang="en-US"/>
          </a:p>
        </p:txBody>
      </p:sp>
      <p:sp>
        <p:nvSpPr>
          <p:cNvPr id="45106" name="Rectangle 85"/>
          <p:cNvSpPr>
            <a:spLocks noChangeArrowheads="1"/>
          </p:cNvSpPr>
          <p:nvPr/>
        </p:nvSpPr>
        <p:spPr bwMode="auto">
          <a:xfrm>
            <a:off x="2857500" y="1336675"/>
            <a:ext cx="3222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DEN</a:t>
            </a:r>
            <a:endParaRPr lang="en-US" altLang="en-US"/>
          </a:p>
        </p:txBody>
      </p:sp>
      <p:sp>
        <p:nvSpPr>
          <p:cNvPr id="45107" name="Rectangle 86"/>
          <p:cNvSpPr>
            <a:spLocks noChangeArrowheads="1"/>
          </p:cNvSpPr>
          <p:nvPr/>
        </p:nvSpPr>
        <p:spPr bwMode="auto">
          <a:xfrm>
            <a:off x="2760663" y="1522413"/>
            <a:ext cx="420687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DT / R</a:t>
            </a:r>
            <a:endParaRPr lang="en-US" altLang="en-US"/>
          </a:p>
        </p:txBody>
      </p:sp>
      <p:sp>
        <p:nvSpPr>
          <p:cNvPr id="45108" name="Rectangle 87"/>
          <p:cNvSpPr>
            <a:spLocks noChangeArrowheads="1"/>
          </p:cNvSpPr>
          <p:nvPr/>
        </p:nvSpPr>
        <p:spPr bwMode="auto">
          <a:xfrm>
            <a:off x="2779713" y="5826125"/>
            <a:ext cx="401637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IO / M</a:t>
            </a:r>
            <a:endParaRPr lang="en-US" altLang="en-US"/>
          </a:p>
        </p:txBody>
      </p:sp>
      <p:sp>
        <p:nvSpPr>
          <p:cNvPr id="45109" name="Rectangle 88"/>
          <p:cNvSpPr>
            <a:spLocks noChangeArrowheads="1"/>
          </p:cNvSpPr>
          <p:nvPr/>
        </p:nvSpPr>
        <p:spPr bwMode="auto">
          <a:xfrm>
            <a:off x="2941638" y="5451475"/>
            <a:ext cx="23971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RD</a:t>
            </a:r>
            <a:endParaRPr lang="en-US" altLang="en-US"/>
          </a:p>
        </p:txBody>
      </p:sp>
      <p:sp>
        <p:nvSpPr>
          <p:cNvPr id="45110" name="Rectangle 89"/>
          <p:cNvSpPr>
            <a:spLocks noChangeArrowheads="1"/>
          </p:cNvSpPr>
          <p:nvPr/>
        </p:nvSpPr>
        <p:spPr bwMode="auto">
          <a:xfrm>
            <a:off x="2913063" y="6199188"/>
            <a:ext cx="268287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WR</a:t>
            </a:r>
            <a:endParaRPr lang="en-US" altLang="en-US"/>
          </a:p>
        </p:txBody>
      </p:sp>
      <p:sp>
        <p:nvSpPr>
          <p:cNvPr id="45111" name="Rectangle 90"/>
          <p:cNvSpPr>
            <a:spLocks noChangeArrowheads="1"/>
          </p:cNvSpPr>
          <p:nvPr/>
        </p:nvSpPr>
        <p:spPr bwMode="auto">
          <a:xfrm>
            <a:off x="2874963" y="5076825"/>
            <a:ext cx="309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ALE</a:t>
            </a:r>
            <a:endParaRPr lang="en-US" altLang="en-US"/>
          </a:p>
        </p:txBody>
      </p:sp>
      <p:sp>
        <p:nvSpPr>
          <p:cNvPr id="45112" name="Line 91"/>
          <p:cNvSpPr>
            <a:spLocks noChangeShapeType="1"/>
          </p:cNvSpPr>
          <p:nvPr/>
        </p:nvSpPr>
        <p:spPr bwMode="auto">
          <a:xfrm>
            <a:off x="3027363" y="1508125"/>
            <a:ext cx="9366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3" name="Line 92"/>
          <p:cNvSpPr>
            <a:spLocks noChangeShapeType="1"/>
          </p:cNvSpPr>
          <p:nvPr/>
        </p:nvSpPr>
        <p:spPr bwMode="auto">
          <a:xfrm>
            <a:off x="3027363" y="5810250"/>
            <a:ext cx="9366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4" name="Freeform 93"/>
          <p:cNvSpPr>
            <a:spLocks/>
          </p:cNvSpPr>
          <p:nvPr/>
        </p:nvSpPr>
        <p:spPr bwMode="auto">
          <a:xfrm>
            <a:off x="3214688" y="6232525"/>
            <a:ext cx="93662" cy="93663"/>
          </a:xfrm>
          <a:custGeom>
            <a:avLst/>
            <a:gdLst>
              <a:gd name="T0" fmla="*/ 0 w 117"/>
              <a:gd name="T1" fmla="*/ 46038 h 118"/>
              <a:gd name="T2" fmla="*/ 2402 w 117"/>
              <a:gd name="T3" fmla="*/ 31750 h 118"/>
              <a:gd name="T4" fmla="*/ 8806 w 117"/>
              <a:gd name="T5" fmla="*/ 19050 h 118"/>
              <a:gd name="T6" fmla="*/ 18412 w 117"/>
              <a:gd name="T7" fmla="*/ 8731 h 118"/>
              <a:gd name="T8" fmla="*/ 32021 w 117"/>
              <a:gd name="T9" fmla="*/ 1588 h 118"/>
              <a:gd name="T10" fmla="*/ 47231 w 117"/>
              <a:gd name="T11" fmla="*/ 0 h 118"/>
              <a:gd name="T12" fmla="*/ 61641 w 117"/>
              <a:gd name="T13" fmla="*/ 1588 h 118"/>
              <a:gd name="T14" fmla="*/ 75250 w 117"/>
              <a:gd name="T15" fmla="*/ 8731 h 118"/>
              <a:gd name="T16" fmla="*/ 84856 w 117"/>
              <a:gd name="T17" fmla="*/ 19050 h 118"/>
              <a:gd name="T18" fmla="*/ 91260 w 117"/>
              <a:gd name="T19" fmla="*/ 31750 h 118"/>
              <a:gd name="T20" fmla="*/ 93662 w 117"/>
              <a:gd name="T21" fmla="*/ 46038 h 118"/>
              <a:gd name="T22" fmla="*/ 91260 w 117"/>
              <a:gd name="T23" fmla="*/ 61119 h 118"/>
              <a:gd name="T24" fmla="*/ 84856 w 117"/>
              <a:gd name="T25" fmla="*/ 73819 h 118"/>
              <a:gd name="T26" fmla="*/ 75250 w 117"/>
              <a:gd name="T27" fmla="*/ 84138 h 118"/>
              <a:gd name="T28" fmla="*/ 61641 w 117"/>
              <a:gd name="T29" fmla="*/ 91282 h 118"/>
              <a:gd name="T30" fmla="*/ 47231 w 117"/>
              <a:gd name="T31" fmla="*/ 93663 h 118"/>
              <a:gd name="T32" fmla="*/ 32021 w 117"/>
              <a:gd name="T33" fmla="*/ 91282 h 118"/>
              <a:gd name="T34" fmla="*/ 18412 w 117"/>
              <a:gd name="T35" fmla="*/ 84138 h 118"/>
              <a:gd name="T36" fmla="*/ 8806 w 117"/>
              <a:gd name="T37" fmla="*/ 73819 h 118"/>
              <a:gd name="T38" fmla="*/ 2402 w 117"/>
              <a:gd name="T39" fmla="*/ 61119 h 118"/>
              <a:gd name="T40" fmla="*/ 0 w 117"/>
              <a:gd name="T41" fmla="*/ 46038 h 11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7"/>
              <a:gd name="T64" fmla="*/ 0 h 118"/>
              <a:gd name="T65" fmla="*/ 117 w 117"/>
              <a:gd name="T66" fmla="*/ 118 h 11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7" h="118">
                <a:moveTo>
                  <a:pt x="0" y="58"/>
                </a:moveTo>
                <a:lnTo>
                  <a:pt x="3" y="40"/>
                </a:lnTo>
                <a:lnTo>
                  <a:pt x="11" y="24"/>
                </a:lnTo>
                <a:lnTo>
                  <a:pt x="23" y="11"/>
                </a:lnTo>
                <a:lnTo>
                  <a:pt x="40" y="2"/>
                </a:lnTo>
                <a:lnTo>
                  <a:pt x="59" y="0"/>
                </a:lnTo>
                <a:lnTo>
                  <a:pt x="77" y="2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58"/>
                </a:lnTo>
                <a:lnTo>
                  <a:pt x="114" y="77"/>
                </a:lnTo>
                <a:lnTo>
                  <a:pt x="106" y="93"/>
                </a:lnTo>
                <a:lnTo>
                  <a:pt x="94" y="106"/>
                </a:lnTo>
                <a:lnTo>
                  <a:pt x="77" y="115"/>
                </a:lnTo>
                <a:lnTo>
                  <a:pt x="59" y="118"/>
                </a:lnTo>
                <a:lnTo>
                  <a:pt x="40" y="115"/>
                </a:lnTo>
                <a:lnTo>
                  <a:pt x="23" y="106"/>
                </a:lnTo>
                <a:lnTo>
                  <a:pt x="11" y="93"/>
                </a:lnTo>
                <a:lnTo>
                  <a:pt x="3" y="77"/>
                </a:lnTo>
                <a:lnTo>
                  <a:pt x="0" y="58"/>
                </a:lnTo>
                <a:close/>
              </a:path>
            </a:pathLst>
          </a:cu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115" name="Freeform 94"/>
          <p:cNvSpPr>
            <a:spLocks/>
          </p:cNvSpPr>
          <p:nvPr/>
        </p:nvSpPr>
        <p:spPr bwMode="auto">
          <a:xfrm>
            <a:off x="3214688" y="5483225"/>
            <a:ext cx="93662" cy="93663"/>
          </a:xfrm>
          <a:custGeom>
            <a:avLst/>
            <a:gdLst>
              <a:gd name="T0" fmla="*/ 0 w 117"/>
              <a:gd name="T1" fmla="*/ 46431 h 117"/>
              <a:gd name="T2" fmla="*/ 2402 w 117"/>
              <a:gd name="T3" fmla="*/ 31221 h 117"/>
              <a:gd name="T4" fmla="*/ 8806 w 117"/>
              <a:gd name="T5" fmla="*/ 18412 h 117"/>
              <a:gd name="T6" fmla="*/ 18412 w 117"/>
              <a:gd name="T7" fmla="*/ 8806 h 117"/>
              <a:gd name="T8" fmla="*/ 32021 w 117"/>
              <a:gd name="T9" fmla="*/ 801 h 117"/>
              <a:gd name="T10" fmla="*/ 47231 w 117"/>
              <a:gd name="T11" fmla="*/ 0 h 117"/>
              <a:gd name="T12" fmla="*/ 61641 w 117"/>
              <a:gd name="T13" fmla="*/ 801 h 117"/>
              <a:gd name="T14" fmla="*/ 75250 w 117"/>
              <a:gd name="T15" fmla="*/ 8806 h 117"/>
              <a:gd name="T16" fmla="*/ 84856 w 117"/>
              <a:gd name="T17" fmla="*/ 18412 h 117"/>
              <a:gd name="T18" fmla="*/ 91260 w 117"/>
              <a:gd name="T19" fmla="*/ 31221 h 117"/>
              <a:gd name="T20" fmla="*/ 93662 w 117"/>
              <a:gd name="T21" fmla="*/ 46431 h 117"/>
              <a:gd name="T22" fmla="*/ 91260 w 117"/>
              <a:gd name="T23" fmla="*/ 61641 h 117"/>
              <a:gd name="T24" fmla="*/ 84856 w 117"/>
              <a:gd name="T25" fmla="*/ 73650 h 117"/>
              <a:gd name="T26" fmla="*/ 75250 w 117"/>
              <a:gd name="T27" fmla="*/ 84057 h 117"/>
              <a:gd name="T28" fmla="*/ 61641 w 117"/>
              <a:gd name="T29" fmla="*/ 91261 h 117"/>
              <a:gd name="T30" fmla="*/ 47231 w 117"/>
              <a:gd name="T31" fmla="*/ 93663 h 117"/>
              <a:gd name="T32" fmla="*/ 32021 w 117"/>
              <a:gd name="T33" fmla="*/ 91261 h 117"/>
              <a:gd name="T34" fmla="*/ 18412 w 117"/>
              <a:gd name="T35" fmla="*/ 84057 h 117"/>
              <a:gd name="T36" fmla="*/ 8806 w 117"/>
              <a:gd name="T37" fmla="*/ 73650 h 117"/>
              <a:gd name="T38" fmla="*/ 2402 w 117"/>
              <a:gd name="T39" fmla="*/ 61641 h 117"/>
              <a:gd name="T40" fmla="*/ 0 w 117"/>
              <a:gd name="T41" fmla="*/ 46431 h 11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7"/>
              <a:gd name="T64" fmla="*/ 0 h 117"/>
              <a:gd name="T65" fmla="*/ 117 w 117"/>
              <a:gd name="T66" fmla="*/ 117 h 11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7" h="117">
                <a:moveTo>
                  <a:pt x="0" y="58"/>
                </a:moveTo>
                <a:lnTo>
                  <a:pt x="3" y="39"/>
                </a:lnTo>
                <a:lnTo>
                  <a:pt x="11" y="23"/>
                </a:lnTo>
                <a:lnTo>
                  <a:pt x="23" y="11"/>
                </a:lnTo>
                <a:lnTo>
                  <a:pt x="40" y="1"/>
                </a:lnTo>
                <a:lnTo>
                  <a:pt x="59" y="0"/>
                </a:lnTo>
                <a:lnTo>
                  <a:pt x="77" y="1"/>
                </a:lnTo>
                <a:lnTo>
                  <a:pt x="94" y="11"/>
                </a:lnTo>
                <a:lnTo>
                  <a:pt x="106" y="23"/>
                </a:lnTo>
                <a:lnTo>
                  <a:pt x="114" y="39"/>
                </a:lnTo>
                <a:lnTo>
                  <a:pt x="117" y="58"/>
                </a:lnTo>
                <a:lnTo>
                  <a:pt x="114" y="77"/>
                </a:lnTo>
                <a:lnTo>
                  <a:pt x="106" y="92"/>
                </a:lnTo>
                <a:lnTo>
                  <a:pt x="94" y="105"/>
                </a:lnTo>
                <a:lnTo>
                  <a:pt x="77" y="114"/>
                </a:lnTo>
                <a:lnTo>
                  <a:pt x="59" y="117"/>
                </a:lnTo>
                <a:lnTo>
                  <a:pt x="40" y="114"/>
                </a:lnTo>
                <a:lnTo>
                  <a:pt x="23" y="105"/>
                </a:lnTo>
                <a:lnTo>
                  <a:pt x="11" y="92"/>
                </a:lnTo>
                <a:lnTo>
                  <a:pt x="3" y="77"/>
                </a:lnTo>
                <a:lnTo>
                  <a:pt x="0" y="58"/>
                </a:lnTo>
                <a:close/>
              </a:path>
            </a:pathLst>
          </a:cu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116" name="Freeform 95"/>
          <p:cNvSpPr>
            <a:spLocks/>
          </p:cNvSpPr>
          <p:nvPr/>
        </p:nvSpPr>
        <p:spPr bwMode="auto">
          <a:xfrm>
            <a:off x="3214688" y="1368425"/>
            <a:ext cx="93662" cy="93663"/>
          </a:xfrm>
          <a:custGeom>
            <a:avLst/>
            <a:gdLst>
              <a:gd name="T0" fmla="*/ 0 w 117"/>
              <a:gd name="T1" fmla="*/ 46038 h 118"/>
              <a:gd name="T2" fmla="*/ 2402 w 117"/>
              <a:gd name="T3" fmla="*/ 30956 h 118"/>
              <a:gd name="T4" fmla="*/ 8806 w 117"/>
              <a:gd name="T5" fmla="*/ 18256 h 118"/>
              <a:gd name="T6" fmla="*/ 18412 w 117"/>
              <a:gd name="T7" fmla="*/ 8731 h 118"/>
              <a:gd name="T8" fmla="*/ 32021 w 117"/>
              <a:gd name="T9" fmla="*/ 794 h 118"/>
              <a:gd name="T10" fmla="*/ 47231 w 117"/>
              <a:gd name="T11" fmla="*/ 0 h 118"/>
              <a:gd name="T12" fmla="*/ 61641 w 117"/>
              <a:gd name="T13" fmla="*/ 794 h 118"/>
              <a:gd name="T14" fmla="*/ 75250 w 117"/>
              <a:gd name="T15" fmla="*/ 8731 h 118"/>
              <a:gd name="T16" fmla="*/ 84856 w 117"/>
              <a:gd name="T17" fmla="*/ 18256 h 118"/>
              <a:gd name="T18" fmla="*/ 91260 w 117"/>
              <a:gd name="T19" fmla="*/ 30956 h 118"/>
              <a:gd name="T20" fmla="*/ 93662 w 117"/>
              <a:gd name="T21" fmla="*/ 46038 h 118"/>
              <a:gd name="T22" fmla="*/ 91260 w 117"/>
              <a:gd name="T23" fmla="*/ 61119 h 118"/>
              <a:gd name="T24" fmla="*/ 84856 w 117"/>
              <a:gd name="T25" fmla="*/ 73025 h 118"/>
              <a:gd name="T26" fmla="*/ 75250 w 117"/>
              <a:gd name="T27" fmla="*/ 83344 h 118"/>
              <a:gd name="T28" fmla="*/ 61641 w 117"/>
              <a:gd name="T29" fmla="*/ 90488 h 118"/>
              <a:gd name="T30" fmla="*/ 47231 w 117"/>
              <a:gd name="T31" fmla="*/ 93663 h 118"/>
              <a:gd name="T32" fmla="*/ 32021 w 117"/>
              <a:gd name="T33" fmla="*/ 90488 h 118"/>
              <a:gd name="T34" fmla="*/ 18412 w 117"/>
              <a:gd name="T35" fmla="*/ 83344 h 118"/>
              <a:gd name="T36" fmla="*/ 8806 w 117"/>
              <a:gd name="T37" fmla="*/ 73025 h 118"/>
              <a:gd name="T38" fmla="*/ 2402 w 117"/>
              <a:gd name="T39" fmla="*/ 61119 h 118"/>
              <a:gd name="T40" fmla="*/ 0 w 117"/>
              <a:gd name="T41" fmla="*/ 46038 h 11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7"/>
              <a:gd name="T64" fmla="*/ 0 h 118"/>
              <a:gd name="T65" fmla="*/ 117 w 117"/>
              <a:gd name="T66" fmla="*/ 118 h 11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7" h="118">
                <a:moveTo>
                  <a:pt x="0" y="58"/>
                </a:moveTo>
                <a:lnTo>
                  <a:pt x="3" y="39"/>
                </a:lnTo>
                <a:lnTo>
                  <a:pt x="11" y="23"/>
                </a:lnTo>
                <a:lnTo>
                  <a:pt x="23" y="11"/>
                </a:lnTo>
                <a:lnTo>
                  <a:pt x="40" y="1"/>
                </a:lnTo>
                <a:lnTo>
                  <a:pt x="59" y="0"/>
                </a:lnTo>
                <a:lnTo>
                  <a:pt x="77" y="1"/>
                </a:lnTo>
                <a:lnTo>
                  <a:pt x="94" y="11"/>
                </a:lnTo>
                <a:lnTo>
                  <a:pt x="106" y="23"/>
                </a:lnTo>
                <a:lnTo>
                  <a:pt x="114" y="39"/>
                </a:lnTo>
                <a:lnTo>
                  <a:pt x="117" y="58"/>
                </a:lnTo>
                <a:lnTo>
                  <a:pt x="114" y="77"/>
                </a:lnTo>
                <a:lnTo>
                  <a:pt x="106" y="92"/>
                </a:lnTo>
                <a:lnTo>
                  <a:pt x="94" y="105"/>
                </a:lnTo>
                <a:lnTo>
                  <a:pt x="77" y="114"/>
                </a:lnTo>
                <a:lnTo>
                  <a:pt x="59" y="118"/>
                </a:lnTo>
                <a:lnTo>
                  <a:pt x="40" y="114"/>
                </a:lnTo>
                <a:lnTo>
                  <a:pt x="23" y="105"/>
                </a:lnTo>
                <a:lnTo>
                  <a:pt x="11" y="92"/>
                </a:lnTo>
                <a:lnTo>
                  <a:pt x="3" y="77"/>
                </a:lnTo>
                <a:lnTo>
                  <a:pt x="0" y="58"/>
                </a:lnTo>
                <a:close/>
              </a:path>
            </a:pathLst>
          </a:cu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2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1066800"/>
          </a:xfrm>
        </p:spPr>
        <p:txBody>
          <a:bodyPr/>
          <a:lstStyle/>
          <a:p>
            <a:r>
              <a:rPr lang="en-US" altLang="en-US" sz="1800" smtClean="0"/>
              <a:t>Octal Transparent Latch with 3-State Output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1981200" y="2017713"/>
          <a:ext cx="5638800" cy="415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05" name="VISIO" r:id="rId4" imgW="3773880" imgH="2779560" progId="Visio.Drawing.5">
                  <p:embed/>
                </p:oleObj>
              </mc:Choice>
              <mc:Fallback>
                <p:oleObj name="VISIO" r:id="rId4" imgW="3773880" imgH="2779560" progId="Visio.Drawing.5">
                  <p:embed/>
                  <p:pic>
                    <p:nvPicPr>
                      <p:cNvPr id="512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017713"/>
                        <a:ext cx="5638800" cy="415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892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990600"/>
          </a:xfrm>
        </p:spPr>
        <p:txBody>
          <a:bodyPr/>
          <a:lstStyle/>
          <a:p>
            <a:r>
              <a:rPr lang="en-US" altLang="en-US" sz="1800" smtClean="0"/>
              <a:t>Processor Timing Diagram of 8088 (Minimum Mode)</a:t>
            </a:r>
            <a:br>
              <a:rPr lang="en-US" altLang="en-US" sz="1800" smtClean="0"/>
            </a:br>
            <a:r>
              <a:rPr lang="en-US" altLang="en-US" sz="1800" smtClean="0"/>
              <a:t>for Memory or I/O Read (with 74373)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1233488" y="1535113"/>
          <a:ext cx="7375525" cy="508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29" name="VISIO" r:id="rId4" imgW="7376040" imgH="5090040" progId="Visio.Drawing.5">
                  <p:embed/>
                </p:oleObj>
              </mc:Choice>
              <mc:Fallback>
                <p:oleObj name="VISIO" r:id="rId4" imgW="7376040" imgH="5090040" progId="Visio.Drawing.5">
                  <p:embed/>
                  <p:pic>
                    <p:nvPicPr>
                      <p:cNvPr id="614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1535113"/>
                        <a:ext cx="7375525" cy="508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755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457200"/>
          </a:xfrm>
        </p:spPr>
        <p:txBody>
          <a:bodyPr/>
          <a:lstStyle/>
          <a:p>
            <a:r>
              <a:rPr lang="en-US" altLang="en-US" sz="1800" smtClean="0"/>
              <a:t>Minimum Mode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1141413" y="838200"/>
          <a:ext cx="7513637" cy="564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3" name="VISIO" r:id="rId4" imgW="9180360" imgH="6894360" progId="Visio.Drawing.5">
                  <p:embed/>
                </p:oleObj>
              </mc:Choice>
              <mc:Fallback>
                <p:oleObj name="VISIO" r:id="rId4" imgW="9180360" imgH="6894360" progId="Visio.Drawing.5">
                  <p:embed/>
                  <p:pic>
                    <p:nvPicPr>
                      <p:cNvPr id="717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838200"/>
                        <a:ext cx="7513637" cy="564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276600" y="533400"/>
            <a:ext cx="340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What about Data read and write</a:t>
            </a:r>
          </a:p>
        </p:txBody>
      </p:sp>
    </p:spTree>
    <p:extLst>
      <p:ext uri="{BB962C8B-B14F-4D97-AF65-F5344CB8AC3E}">
        <p14:creationId xmlns:p14="http://schemas.microsoft.com/office/powerpoint/2010/main" val="130640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457200"/>
          </a:xfrm>
        </p:spPr>
        <p:txBody>
          <a:bodyPr/>
          <a:lstStyle/>
          <a:p>
            <a:r>
              <a:rPr lang="en-US" altLang="en-US" sz="1800" smtClean="0"/>
              <a:t>Minimum Mode</a:t>
            </a: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6956425" y="854075"/>
            <a:ext cx="1684338" cy="5519738"/>
          </a:xfrm>
          <a:prstGeom prst="rect">
            <a:avLst/>
          </a:prstGeom>
          <a:solidFill>
            <a:srgbClr val="FFFF00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7237413" y="3459163"/>
            <a:ext cx="124618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rgbClr val="000000"/>
                </a:solidFill>
              </a:rPr>
              <a:t>MEMORY</a:t>
            </a:r>
            <a:endParaRPr lang="en-US" altLang="en-US"/>
          </a:p>
        </p:txBody>
      </p:sp>
      <p:sp>
        <p:nvSpPr>
          <p:cNvPr id="46085" name="Rectangle 6"/>
          <p:cNvSpPr>
            <a:spLocks noChangeArrowheads="1"/>
          </p:cNvSpPr>
          <p:nvPr/>
        </p:nvSpPr>
        <p:spPr bwMode="auto">
          <a:xfrm>
            <a:off x="4337050" y="1976438"/>
            <a:ext cx="1497013" cy="936625"/>
          </a:xfrm>
          <a:prstGeom prst="rect">
            <a:avLst/>
          </a:prstGeom>
          <a:solidFill>
            <a:schemeClr val="folHlink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4430713" y="2085975"/>
            <a:ext cx="490537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D7 - D0</a:t>
            </a:r>
            <a:endParaRPr lang="en-US" altLang="en-US"/>
          </a:p>
        </p:txBody>
      </p:sp>
      <p:sp>
        <p:nvSpPr>
          <p:cNvPr id="46087" name="Rectangle 8"/>
          <p:cNvSpPr>
            <a:spLocks noChangeArrowheads="1"/>
          </p:cNvSpPr>
          <p:nvPr/>
        </p:nvSpPr>
        <p:spPr bwMode="auto">
          <a:xfrm>
            <a:off x="5294313" y="2085975"/>
            <a:ext cx="504825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Q7 - Q0</a:t>
            </a:r>
            <a:endParaRPr lang="en-US" altLang="en-US"/>
          </a:p>
        </p:txBody>
      </p:sp>
      <p:sp>
        <p:nvSpPr>
          <p:cNvPr id="46088" name="Freeform 9"/>
          <p:cNvSpPr>
            <a:spLocks/>
          </p:cNvSpPr>
          <p:nvPr/>
        </p:nvSpPr>
        <p:spPr bwMode="auto">
          <a:xfrm>
            <a:off x="4243388" y="2492375"/>
            <a:ext cx="93662" cy="93663"/>
          </a:xfrm>
          <a:custGeom>
            <a:avLst/>
            <a:gdLst>
              <a:gd name="T0" fmla="*/ 0 w 118"/>
              <a:gd name="T1" fmla="*/ 46038 h 118"/>
              <a:gd name="T2" fmla="*/ 2381 w 118"/>
              <a:gd name="T3" fmla="*/ 30956 h 118"/>
              <a:gd name="T4" fmla="*/ 8731 w 118"/>
              <a:gd name="T5" fmla="*/ 18256 h 118"/>
              <a:gd name="T6" fmla="*/ 19050 w 118"/>
              <a:gd name="T7" fmla="*/ 8731 h 118"/>
              <a:gd name="T8" fmla="*/ 32544 w 118"/>
              <a:gd name="T9" fmla="*/ 794 h 118"/>
              <a:gd name="T10" fmla="*/ 47625 w 118"/>
              <a:gd name="T11" fmla="*/ 0 h 118"/>
              <a:gd name="T12" fmla="*/ 61118 w 118"/>
              <a:gd name="T13" fmla="*/ 794 h 118"/>
              <a:gd name="T14" fmla="*/ 74612 w 118"/>
              <a:gd name="T15" fmla="*/ 8731 h 118"/>
              <a:gd name="T16" fmla="*/ 84931 w 118"/>
              <a:gd name="T17" fmla="*/ 18256 h 118"/>
              <a:gd name="T18" fmla="*/ 91281 w 118"/>
              <a:gd name="T19" fmla="*/ 30956 h 118"/>
              <a:gd name="T20" fmla="*/ 93662 w 118"/>
              <a:gd name="T21" fmla="*/ 46038 h 118"/>
              <a:gd name="T22" fmla="*/ 91281 w 118"/>
              <a:gd name="T23" fmla="*/ 61119 h 118"/>
              <a:gd name="T24" fmla="*/ 84931 w 118"/>
              <a:gd name="T25" fmla="*/ 73819 h 118"/>
              <a:gd name="T26" fmla="*/ 74612 w 118"/>
              <a:gd name="T27" fmla="*/ 83344 h 118"/>
              <a:gd name="T28" fmla="*/ 61118 w 118"/>
              <a:gd name="T29" fmla="*/ 91282 h 118"/>
              <a:gd name="T30" fmla="*/ 47625 w 118"/>
              <a:gd name="T31" fmla="*/ 93663 h 118"/>
              <a:gd name="T32" fmla="*/ 32544 w 118"/>
              <a:gd name="T33" fmla="*/ 91282 h 118"/>
              <a:gd name="T34" fmla="*/ 19050 w 118"/>
              <a:gd name="T35" fmla="*/ 83344 h 118"/>
              <a:gd name="T36" fmla="*/ 8731 w 118"/>
              <a:gd name="T37" fmla="*/ 73819 h 118"/>
              <a:gd name="T38" fmla="*/ 2381 w 118"/>
              <a:gd name="T39" fmla="*/ 61119 h 118"/>
              <a:gd name="T40" fmla="*/ 0 w 118"/>
              <a:gd name="T41" fmla="*/ 46038 h 11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8"/>
              <a:gd name="T64" fmla="*/ 0 h 118"/>
              <a:gd name="T65" fmla="*/ 118 w 118"/>
              <a:gd name="T66" fmla="*/ 118 h 11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8" h="118">
                <a:moveTo>
                  <a:pt x="0" y="58"/>
                </a:moveTo>
                <a:lnTo>
                  <a:pt x="3" y="39"/>
                </a:lnTo>
                <a:lnTo>
                  <a:pt x="11" y="23"/>
                </a:lnTo>
                <a:lnTo>
                  <a:pt x="24" y="11"/>
                </a:lnTo>
                <a:lnTo>
                  <a:pt x="41" y="1"/>
                </a:lnTo>
                <a:lnTo>
                  <a:pt x="60" y="0"/>
                </a:lnTo>
                <a:lnTo>
                  <a:pt x="77" y="1"/>
                </a:lnTo>
                <a:lnTo>
                  <a:pt x="94" y="11"/>
                </a:lnTo>
                <a:lnTo>
                  <a:pt x="107" y="23"/>
                </a:lnTo>
                <a:lnTo>
                  <a:pt x="115" y="39"/>
                </a:lnTo>
                <a:lnTo>
                  <a:pt x="118" y="58"/>
                </a:lnTo>
                <a:lnTo>
                  <a:pt x="115" y="77"/>
                </a:lnTo>
                <a:lnTo>
                  <a:pt x="107" y="93"/>
                </a:lnTo>
                <a:lnTo>
                  <a:pt x="94" y="105"/>
                </a:lnTo>
                <a:lnTo>
                  <a:pt x="77" y="115"/>
                </a:lnTo>
                <a:lnTo>
                  <a:pt x="60" y="118"/>
                </a:lnTo>
                <a:lnTo>
                  <a:pt x="41" y="115"/>
                </a:lnTo>
                <a:lnTo>
                  <a:pt x="24" y="105"/>
                </a:lnTo>
                <a:lnTo>
                  <a:pt x="11" y="93"/>
                </a:lnTo>
                <a:lnTo>
                  <a:pt x="3" y="77"/>
                </a:lnTo>
                <a:lnTo>
                  <a:pt x="0" y="58"/>
                </a:lnTo>
                <a:close/>
              </a:path>
            </a:pathLst>
          </a:cu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9" name="Rectangle 10"/>
          <p:cNvSpPr>
            <a:spLocks noChangeArrowheads="1"/>
          </p:cNvSpPr>
          <p:nvPr/>
        </p:nvSpPr>
        <p:spPr bwMode="auto">
          <a:xfrm>
            <a:off x="4430713" y="2460625"/>
            <a:ext cx="2413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OE</a:t>
            </a:r>
            <a:endParaRPr lang="en-US" altLang="en-US"/>
          </a:p>
        </p:txBody>
      </p:sp>
      <p:sp>
        <p:nvSpPr>
          <p:cNvPr id="46090" name="Rectangle 11"/>
          <p:cNvSpPr>
            <a:spLocks noChangeArrowheads="1"/>
          </p:cNvSpPr>
          <p:nvPr/>
        </p:nvSpPr>
        <p:spPr bwMode="auto">
          <a:xfrm>
            <a:off x="4430713" y="2646363"/>
            <a:ext cx="219075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LE</a:t>
            </a:r>
            <a:endParaRPr lang="en-US" altLang="en-US"/>
          </a:p>
        </p:txBody>
      </p:sp>
      <p:sp>
        <p:nvSpPr>
          <p:cNvPr id="46091" name="Line 12"/>
          <p:cNvSpPr>
            <a:spLocks noChangeShapeType="1"/>
          </p:cNvSpPr>
          <p:nvPr/>
        </p:nvSpPr>
        <p:spPr bwMode="auto">
          <a:xfrm>
            <a:off x="4430713" y="2444750"/>
            <a:ext cx="187325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2" name="Rectangle 13"/>
          <p:cNvSpPr>
            <a:spLocks noChangeArrowheads="1"/>
          </p:cNvSpPr>
          <p:nvPr/>
        </p:nvSpPr>
        <p:spPr bwMode="auto">
          <a:xfrm>
            <a:off x="4767263" y="2476500"/>
            <a:ext cx="113823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rgbClr val="000000"/>
                </a:solidFill>
              </a:rPr>
              <a:t>74LS373</a:t>
            </a:r>
            <a:endParaRPr lang="en-US" altLang="en-US"/>
          </a:p>
        </p:txBody>
      </p:sp>
      <p:sp>
        <p:nvSpPr>
          <p:cNvPr id="46093" name="Freeform 14"/>
          <p:cNvSpPr>
            <a:spLocks/>
          </p:cNvSpPr>
          <p:nvPr/>
        </p:nvSpPr>
        <p:spPr bwMode="auto">
          <a:xfrm>
            <a:off x="4103688" y="5437188"/>
            <a:ext cx="468312" cy="374650"/>
          </a:xfrm>
          <a:custGeom>
            <a:avLst/>
            <a:gdLst>
              <a:gd name="T0" fmla="*/ 0 w 589"/>
              <a:gd name="T1" fmla="*/ 0 h 471"/>
              <a:gd name="T2" fmla="*/ 15902 w 589"/>
              <a:gd name="T3" fmla="*/ 44544 h 471"/>
              <a:gd name="T4" fmla="*/ 27828 w 589"/>
              <a:gd name="T5" fmla="*/ 92270 h 471"/>
              <a:gd name="T6" fmla="*/ 34984 w 589"/>
              <a:gd name="T7" fmla="*/ 139997 h 471"/>
              <a:gd name="T8" fmla="*/ 37370 w 589"/>
              <a:gd name="T9" fmla="*/ 187723 h 471"/>
              <a:gd name="T10" fmla="*/ 34984 w 589"/>
              <a:gd name="T11" fmla="*/ 234653 h 471"/>
              <a:gd name="T12" fmla="*/ 27828 w 589"/>
              <a:gd name="T13" fmla="*/ 282380 h 471"/>
              <a:gd name="T14" fmla="*/ 15902 w 589"/>
              <a:gd name="T15" fmla="*/ 330106 h 471"/>
              <a:gd name="T16" fmla="*/ 0 w 589"/>
              <a:gd name="T17" fmla="*/ 374650 h 471"/>
              <a:gd name="T18" fmla="*/ 202750 w 589"/>
              <a:gd name="T19" fmla="*/ 374650 h 471"/>
              <a:gd name="T20" fmla="*/ 243300 w 589"/>
              <a:gd name="T21" fmla="*/ 365900 h 471"/>
              <a:gd name="T22" fmla="*/ 283850 w 589"/>
              <a:gd name="T23" fmla="*/ 352378 h 471"/>
              <a:gd name="T24" fmla="*/ 321219 w 589"/>
              <a:gd name="T25" fmla="*/ 333287 h 471"/>
              <a:gd name="T26" fmla="*/ 356998 w 589"/>
              <a:gd name="T27" fmla="*/ 311015 h 471"/>
              <a:gd name="T28" fmla="*/ 389597 w 589"/>
              <a:gd name="T29" fmla="*/ 286357 h 471"/>
              <a:gd name="T30" fmla="*/ 419811 w 589"/>
              <a:gd name="T31" fmla="*/ 256130 h 471"/>
              <a:gd name="T32" fmla="*/ 446049 w 589"/>
              <a:gd name="T33" fmla="*/ 223517 h 471"/>
              <a:gd name="T34" fmla="*/ 468312 w 589"/>
              <a:gd name="T35" fmla="*/ 187723 h 471"/>
              <a:gd name="T36" fmla="*/ 446049 w 589"/>
              <a:gd name="T37" fmla="*/ 151133 h 471"/>
              <a:gd name="T38" fmla="*/ 419811 w 589"/>
              <a:gd name="T39" fmla="*/ 118520 h 471"/>
              <a:gd name="T40" fmla="*/ 389597 w 589"/>
              <a:gd name="T41" fmla="*/ 88293 h 471"/>
              <a:gd name="T42" fmla="*/ 356998 w 589"/>
              <a:gd name="T43" fmla="*/ 63635 h 471"/>
              <a:gd name="T44" fmla="*/ 321219 w 589"/>
              <a:gd name="T45" fmla="*/ 41363 h 471"/>
              <a:gd name="T46" fmla="*/ 283850 w 589"/>
              <a:gd name="T47" fmla="*/ 22272 h 471"/>
              <a:gd name="T48" fmla="*/ 243300 w 589"/>
              <a:gd name="T49" fmla="*/ 8750 h 471"/>
              <a:gd name="T50" fmla="*/ 202750 w 589"/>
              <a:gd name="T51" fmla="*/ 0 h 471"/>
              <a:gd name="T52" fmla="*/ 0 w 589"/>
              <a:gd name="T53" fmla="*/ 0 h 47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89"/>
              <a:gd name="T82" fmla="*/ 0 h 471"/>
              <a:gd name="T83" fmla="*/ 589 w 589"/>
              <a:gd name="T84" fmla="*/ 471 h 471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89" h="471">
                <a:moveTo>
                  <a:pt x="0" y="0"/>
                </a:moveTo>
                <a:lnTo>
                  <a:pt x="20" y="56"/>
                </a:lnTo>
                <a:lnTo>
                  <a:pt x="35" y="116"/>
                </a:lnTo>
                <a:lnTo>
                  <a:pt x="44" y="176"/>
                </a:lnTo>
                <a:lnTo>
                  <a:pt x="47" y="236"/>
                </a:lnTo>
                <a:lnTo>
                  <a:pt x="44" y="295"/>
                </a:lnTo>
                <a:lnTo>
                  <a:pt x="35" y="355"/>
                </a:lnTo>
                <a:lnTo>
                  <a:pt x="20" y="415"/>
                </a:lnTo>
                <a:lnTo>
                  <a:pt x="0" y="471"/>
                </a:lnTo>
                <a:lnTo>
                  <a:pt x="255" y="471"/>
                </a:lnTo>
                <a:lnTo>
                  <a:pt x="306" y="460"/>
                </a:lnTo>
                <a:lnTo>
                  <a:pt x="357" y="443"/>
                </a:lnTo>
                <a:lnTo>
                  <a:pt x="404" y="419"/>
                </a:lnTo>
                <a:lnTo>
                  <a:pt x="449" y="391"/>
                </a:lnTo>
                <a:lnTo>
                  <a:pt x="490" y="360"/>
                </a:lnTo>
                <a:lnTo>
                  <a:pt x="528" y="322"/>
                </a:lnTo>
                <a:lnTo>
                  <a:pt x="561" y="281"/>
                </a:lnTo>
                <a:lnTo>
                  <a:pt x="589" y="236"/>
                </a:lnTo>
                <a:lnTo>
                  <a:pt x="561" y="190"/>
                </a:lnTo>
                <a:lnTo>
                  <a:pt x="528" y="149"/>
                </a:lnTo>
                <a:lnTo>
                  <a:pt x="490" y="111"/>
                </a:lnTo>
                <a:lnTo>
                  <a:pt x="449" y="80"/>
                </a:lnTo>
                <a:lnTo>
                  <a:pt x="404" y="52"/>
                </a:lnTo>
                <a:lnTo>
                  <a:pt x="357" y="28"/>
                </a:lnTo>
                <a:lnTo>
                  <a:pt x="306" y="11"/>
                </a:lnTo>
                <a:lnTo>
                  <a:pt x="25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4" name="Line 15"/>
          <p:cNvSpPr>
            <a:spLocks noChangeShapeType="1"/>
          </p:cNvSpPr>
          <p:nvPr/>
        </p:nvSpPr>
        <p:spPr bwMode="auto">
          <a:xfrm flipH="1">
            <a:off x="4572000" y="5624513"/>
            <a:ext cx="13970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5" name="Line 16"/>
          <p:cNvSpPr>
            <a:spLocks noChangeShapeType="1"/>
          </p:cNvSpPr>
          <p:nvPr/>
        </p:nvSpPr>
        <p:spPr bwMode="auto">
          <a:xfrm>
            <a:off x="3962400" y="5530850"/>
            <a:ext cx="168275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6" name="Line 17"/>
          <p:cNvSpPr>
            <a:spLocks noChangeShapeType="1"/>
          </p:cNvSpPr>
          <p:nvPr/>
        </p:nvSpPr>
        <p:spPr bwMode="auto">
          <a:xfrm>
            <a:off x="3962400" y="5718175"/>
            <a:ext cx="168275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7" name="Rectangle 18"/>
          <p:cNvSpPr>
            <a:spLocks noChangeArrowheads="1"/>
          </p:cNvSpPr>
          <p:nvPr/>
        </p:nvSpPr>
        <p:spPr bwMode="auto">
          <a:xfrm>
            <a:off x="4337050" y="3098800"/>
            <a:ext cx="1497013" cy="936625"/>
          </a:xfrm>
          <a:prstGeom prst="rect">
            <a:avLst/>
          </a:prstGeom>
          <a:solidFill>
            <a:schemeClr val="folHlink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98" name="Rectangle 19"/>
          <p:cNvSpPr>
            <a:spLocks noChangeArrowheads="1"/>
          </p:cNvSpPr>
          <p:nvPr/>
        </p:nvSpPr>
        <p:spPr bwMode="auto">
          <a:xfrm>
            <a:off x="4430713" y="3208338"/>
            <a:ext cx="490537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D7 - D0</a:t>
            </a:r>
            <a:endParaRPr lang="en-US" altLang="en-US"/>
          </a:p>
        </p:txBody>
      </p:sp>
      <p:sp>
        <p:nvSpPr>
          <p:cNvPr id="46099" name="Rectangle 20"/>
          <p:cNvSpPr>
            <a:spLocks noChangeArrowheads="1"/>
          </p:cNvSpPr>
          <p:nvPr/>
        </p:nvSpPr>
        <p:spPr bwMode="auto">
          <a:xfrm>
            <a:off x="5294313" y="3208338"/>
            <a:ext cx="504825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Q7 - Q0</a:t>
            </a:r>
            <a:endParaRPr lang="en-US" altLang="en-US"/>
          </a:p>
        </p:txBody>
      </p:sp>
      <p:sp>
        <p:nvSpPr>
          <p:cNvPr id="46100" name="Freeform 21"/>
          <p:cNvSpPr>
            <a:spLocks/>
          </p:cNvSpPr>
          <p:nvPr/>
        </p:nvSpPr>
        <p:spPr bwMode="auto">
          <a:xfrm>
            <a:off x="4243388" y="3614738"/>
            <a:ext cx="93662" cy="93662"/>
          </a:xfrm>
          <a:custGeom>
            <a:avLst/>
            <a:gdLst>
              <a:gd name="T0" fmla="*/ 0 w 118"/>
              <a:gd name="T1" fmla="*/ 46037 h 118"/>
              <a:gd name="T2" fmla="*/ 2381 w 118"/>
              <a:gd name="T3" fmla="*/ 30956 h 118"/>
              <a:gd name="T4" fmla="*/ 8731 w 118"/>
              <a:gd name="T5" fmla="*/ 18256 h 118"/>
              <a:gd name="T6" fmla="*/ 19050 w 118"/>
              <a:gd name="T7" fmla="*/ 8731 h 118"/>
              <a:gd name="T8" fmla="*/ 32544 w 118"/>
              <a:gd name="T9" fmla="*/ 794 h 118"/>
              <a:gd name="T10" fmla="*/ 47625 w 118"/>
              <a:gd name="T11" fmla="*/ 0 h 118"/>
              <a:gd name="T12" fmla="*/ 61118 w 118"/>
              <a:gd name="T13" fmla="*/ 794 h 118"/>
              <a:gd name="T14" fmla="*/ 74612 w 118"/>
              <a:gd name="T15" fmla="*/ 8731 h 118"/>
              <a:gd name="T16" fmla="*/ 84931 w 118"/>
              <a:gd name="T17" fmla="*/ 18256 h 118"/>
              <a:gd name="T18" fmla="*/ 91281 w 118"/>
              <a:gd name="T19" fmla="*/ 30956 h 118"/>
              <a:gd name="T20" fmla="*/ 93662 w 118"/>
              <a:gd name="T21" fmla="*/ 46037 h 118"/>
              <a:gd name="T22" fmla="*/ 91281 w 118"/>
              <a:gd name="T23" fmla="*/ 61118 h 118"/>
              <a:gd name="T24" fmla="*/ 84931 w 118"/>
              <a:gd name="T25" fmla="*/ 73818 h 118"/>
              <a:gd name="T26" fmla="*/ 74612 w 118"/>
              <a:gd name="T27" fmla="*/ 83343 h 118"/>
              <a:gd name="T28" fmla="*/ 61118 w 118"/>
              <a:gd name="T29" fmla="*/ 91281 h 118"/>
              <a:gd name="T30" fmla="*/ 47625 w 118"/>
              <a:gd name="T31" fmla="*/ 93662 h 118"/>
              <a:gd name="T32" fmla="*/ 32544 w 118"/>
              <a:gd name="T33" fmla="*/ 91281 h 118"/>
              <a:gd name="T34" fmla="*/ 19050 w 118"/>
              <a:gd name="T35" fmla="*/ 83343 h 118"/>
              <a:gd name="T36" fmla="*/ 8731 w 118"/>
              <a:gd name="T37" fmla="*/ 73818 h 118"/>
              <a:gd name="T38" fmla="*/ 2381 w 118"/>
              <a:gd name="T39" fmla="*/ 61118 h 118"/>
              <a:gd name="T40" fmla="*/ 0 w 118"/>
              <a:gd name="T41" fmla="*/ 46037 h 11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8"/>
              <a:gd name="T64" fmla="*/ 0 h 118"/>
              <a:gd name="T65" fmla="*/ 118 w 118"/>
              <a:gd name="T66" fmla="*/ 118 h 11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8" h="118">
                <a:moveTo>
                  <a:pt x="0" y="58"/>
                </a:moveTo>
                <a:lnTo>
                  <a:pt x="3" y="39"/>
                </a:lnTo>
                <a:lnTo>
                  <a:pt x="11" y="23"/>
                </a:lnTo>
                <a:lnTo>
                  <a:pt x="24" y="11"/>
                </a:lnTo>
                <a:lnTo>
                  <a:pt x="41" y="1"/>
                </a:lnTo>
                <a:lnTo>
                  <a:pt x="60" y="0"/>
                </a:lnTo>
                <a:lnTo>
                  <a:pt x="77" y="1"/>
                </a:lnTo>
                <a:lnTo>
                  <a:pt x="94" y="11"/>
                </a:lnTo>
                <a:lnTo>
                  <a:pt x="107" y="23"/>
                </a:lnTo>
                <a:lnTo>
                  <a:pt x="115" y="39"/>
                </a:lnTo>
                <a:lnTo>
                  <a:pt x="118" y="58"/>
                </a:lnTo>
                <a:lnTo>
                  <a:pt x="115" y="77"/>
                </a:lnTo>
                <a:lnTo>
                  <a:pt x="107" y="93"/>
                </a:lnTo>
                <a:lnTo>
                  <a:pt x="94" y="105"/>
                </a:lnTo>
                <a:lnTo>
                  <a:pt x="77" y="115"/>
                </a:lnTo>
                <a:lnTo>
                  <a:pt x="60" y="118"/>
                </a:lnTo>
                <a:lnTo>
                  <a:pt x="41" y="115"/>
                </a:lnTo>
                <a:lnTo>
                  <a:pt x="24" y="105"/>
                </a:lnTo>
                <a:lnTo>
                  <a:pt x="11" y="93"/>
                </a:lnTo>
                <a:lnTo>
                  <a:pt x="3" y="77"/>
                </a:lnTo>
                <a:lnTo>
                  <a:pt x="0" y="58"/>
                </a:lnTo>
                <a:close/>
              </a:path>
            </a:pathLst>
          </a:cu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1" name="Rectangle 22"/>
          <p:cNvSpPr>
            <a:spLocks noChangeArrowheads="1"/>
          </p:cNvSpPr>
          <p:nvPr/>
        </p:nvSpPr>
        <p:spPr bwMode="auto">
          <a:xfrm>
            <a:off x="4430713" y="3582988"/>
            <a:ext cx="24130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OE</a:t>
            </a:r>
            <a:endParaRPr lang="en-US" altLang="en-US"/>
          </a:p>
        </p:txBody>
      </p:sp>
      <p:sp>
        <p:nvSpPr>
          <p:cNvPr id="46102" name="Rectangle 23"/>
          <p:cNvSpPr>
            <a:spLocks noChangeArrowheads="1"/>
          </p:cNvSpPr>
          <p:nvPr/>
        </p:nvSpPr>
        <p:spPr bwMode="auto">
          <a:xfrm>
            <a:off x="4430713" y="3768725"/>
            <a:ext cx="219075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LE</a:t>
            </a:r>
            <a:endParaRPr lang="en-US" altLang="en-US"/>
          </a:p>
        </p:txBody>
      </p:sp>
      <p:sp>
        <p:nvSpPr>
          <p:cNvPr id="46103" name="Line 24"/>
          <p:cNvSpPr>
            <a:spLocks noChangeShapeType="1"/>
          </p:cNvSpPr>
          <p:nvPr/>
        </p:nvSpPr>
        <p:spPr bwMode="auto">
          <a:xfrm>
            <a:off x="4430713" y="3567113"/>
            <a:ext cx="187325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4" name="Rectangle 25"/>
          <p:cNvSpPr>
            <a:spLocks noChangeArrowheads="1"/>
          </p:cNvSpPr>
          <p:nvPr/>
        </p:nvSpPr>
        <p:spPr bwMode="auto">
          <a:xfrm>
            <a:off x="4767263" y="3598863"/>
            <a:ext cx="113823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rgbClr val="000000"/>
                </a:solidFill>
              </a:rPr>
              <a:t>74LS373</a:t>
            </a:r>
            <a:endParaRPr lang="en-US" altLang="en-US"/>
          </a:p>
        </p:txBody>
      </p:sp>
      <p:sp>
        <p:nvSpPr>
          <p:cNvPr id="46105" name="Freeform 26"/>
          <p:cNvSpPr>
            <a:spLocks/>
          </p:cNvSpPr>
          <p:nvPr/>
        </p:nvSpPr>
        <p:spPr bwMode="auto">
          <a:xfrm>
            <a:off x="4103688" y="5999163"/>
            <a:ext cx="468312" cy="374650"/>
          </a:xfrm>
          <a:custGeom>
            <a:avLst/>
            <a:gdLst>
              <a:gd name="T0" fmla="*/ 0 w 589"/>
              <a:gd name="T1" fmla="*/ 0 h 471"/>
              <a:gd name="T2" fmla="*/ 15902 w 589"/>
              <a:gd name="T3" fmla="*/ 45340 h 471"/>
              <a:gd name="T4" fmla="*/ 27828 w 589"/>
              <a:gd name="T5" fmla="*/ 92270 h 471"/>
              <a:gd name="T6" fmla="*/ 34984 w 589"/>
              <a:gd name="T7" fmla="*/ 139997 h 471"/>
              <a:gd name="T8" fmla="*/ 37370 w 589"/>
              <a:gd name="T9" fmla="*/ 187723 h 471"/>
              <a:gd name="T10" fmla="*/ 34984 w 589"/>
              <a:gd name="T11" fmla="*/ 234653 h 471"/>
              <a:gd name="T12" fmla="*/ 27828 w 589"/>
              <a:gd name="T13" fmla="*/ 282380 h 471"/>
              <a:gd name="T14" fmla="*/ 15902 w 589"/>
              <a:gd name="T15" fmla="*/ 330106 h 471"/>
              <a:gd name="T16" fmla="*/ 0 w 589"/>
              <a:gd name="T17" fmla="*/ 374650 h 471"/>
              <a:gd name="T18" fmla="*/ 202750 w 589"/>
              <a:gd name="T19" fmla="*/ 374650 h 471"/>
              <a:gd name="T20" fmla="*/ 243300 w 589"/>
              <a:gd name="T21" fmla="*/ 365900 h 471"/>
              <a:gd name="T22" fmla="*/ 283850 w 589"/>
              <a:gd name="T23" fmla="*/ 352378 h 471"/>
              <a:gd name="T24" fmla="*/ 321219 w 589"/>
              <a:gd name="T25" fmla="*/ 333287 h 471"/>
              <a:gd name="T26" fmla="*/ 356998 w 589"/>
              <a:gd name="T27" fmla="*/ 311015 h 471"/>
              <a:gd name="T28" fmla="*/ 389597 w 589"/>
              <a:gd name="T29" fmla="*/ 286357 h 471"/>
              <a:gd name="T30" fmla="*/ 419811 w 589"/>
              <a:gd name="T31" fmla="*/ 256130 h 471"/>
              <a:gd name="T32" fmla="*/ 446049 w 589"/>
              <a:gd name="T33" fmla="*/ 223517 h 471"/>
              <a:gd name="T34" fmla="*/ 468312 w 589"/>
              <a:gd name="T35" fmla="*/ 187723 h 471"/>
              <a:gd name="T36" fmla="*/ 446049 w 589"/>
              <a:gd name="T37" fmla="*/ 151133 h 471"/>
              <a:gd name="T38" fmla="*/ 419811 w 589"/>
              <a:gd name="T39" fmla="*/ 118520 h 471"/>
              <a:gd name="T40" fmla="*/ 389597 w 589"/>
              <a:gd name="T41" fmla="*/ 89089 h 471"/>
              <a:gd name="T42" fmla="*/ 356998 w 589"/>
              <a:gd name="T43" fmla="*/ 63635 h 471"/>
              <a:gd name="T44" fmla="*/ 321219 w 589"/>
              <a:gd name="T45" fmla="*/ 41363 h 471"/>
              <a:gd name="T46" fmla="*/ 283850 w 589"/>
              <a:gd name="T47" fmla="*/ 22272 h 471"/>
              <a:gd name="T48" fmla="*/ 243300 w 589"/>
              <a:gd name="T49" fmla="*/ 8750 h 471"/>
              <a:gd name="T50" fmla="*/ 202750 w 589"/>
              <a:gd name="T51" fmla="*/ 0 h 471"/>
              <a:gd name="T52" fmla="*/ 0 w 589"/>
              <a:gd name="T53" fmla="*/ 0 h 47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89"/>
              <a:gd name="T82" fmla="*/ 0 h 471"/>
              <a:gd name="T83" fmla="*/ 589 w 589"/>
              <a:gd name="T84" fmla="*/ 471 h 471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89" h="471">
                <a:moveTo>
                  <a:pt x="0" y="0"/>
                </a:moveTo>
                <a:lnTo>
                  <a:pt x="20" y="57"/>
                </a:lnTo>
                <a:lnTo>
                  <a:pt x="35" y="116"/>
                </a:lnTo>
                <a:lnTo>
                  <a:pt x="44" y="176"/>
                </a:lnTo>
                <a:lnTo>
                  <a:pt x="47" y="236"/>
                </a:lnTo>
                <a:lnTo>
                  <a:pt x="44" y="295"/>
                </a:lnTo>
                <a:lnTo>
                  <a:pt x="35" y="355"/>
                </a:lnTo>
                <a:lnTo>
                  <a:pt x="20" y="415"/>
                </a:lnTo>
                <a:lnTo>
                  <a:pt x="0" y="471"/>
                </a:lnTo>
                <a:lnTo>
                  <a:pt x="255" y="471"/>
                </a:lnTo>
                <a:lnTo>
                  <a:pt x="306" y="460"/>
                </a:lnTo>
                <a:lnTo>
                  <a:pt x="357" y="443"/>
                </a:lnTo>
                <a:lnTo>
                  <a:pt x="404" y="419"/>
                </a:lnTo>
                <a:lnTo>
                  <a:pt x="449" y="391"/>
                </a:lnTo>
                <a:lnTo>
                  <a:pt x="490" y="360"/>
                </a:lnTo>
                <a:lnTo>
                  <a:pt x="528" y="322"/>
                </a:lnTo>
                <a:lnTo>
                  <a:pt x="561" y="281"/>
                </a:lnTo>
                <a:lnTo>
                  <a:pt x="589" y="236"/>
                </a:lnTo>
                <a:lnTo>
                  <a:pt x="561" y="190"/>
                </a:lnTo>
                <a:lnTo>
                  <a:pt x="528" y="149"/>
                </a:lnTo>
                <a:lnTo>
                  <a:pt x="490" y="112"/>
                </a:lnTo>
                <a:lnTo>
                  <a:pt x="449" y="80"/>
                </a:lnTo>
                <a:lnTo>
                  <a:pt x="404" y="52"/>
                </a:lnTo>
                <a:lnTo>
                  <a:pt x="357" y="28"/>
                </a:lnTo>
                <a:lnTo>
                  <a:pt x="306" y="11"/>
                </a:lnTo>
                <a:lnTo>
                  <a:pt x="25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6" name="Line 27"/>
          <p:cNvSpPr>
            <a:spLocks noChangeShapeType="1"/>
          </p:cNvSpPr>
          <p:nvPr/>
        </p:nvSpPr>
        <p:spPr bwMode="auto">
          <a:xfrm flipH="1">
            <a:off x="4572000" y="6186488"/>
            <a:ext cx="13970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7" name="Line 28"/>
          <p:cNvSpPr>
            <a:spLocks noChangeShapeType="1"/>
          </p:cNvSpPr>
          <p:nvPr/>
        </p:nvSpPr>
        <p:spPr bwMode="auto">
          <a:xfrm>
            <a:off x="3962400" y="6092825"/>
            <a:ext cx="168275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8" name="Line 29"/>
          <p:cNvSpPr>
            <a:spLocks noChangeShapeType="1"/>
          </p:cNvSpPr>
          <p:nvPr/>
        </p:nvSpPr>
        <p:spPr bwMode="auto">
          <a:xfrm>
            <a:off x="3962400" y="6280150"/>
            <a:ext cx="168275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9" name="Rectangle 30"/>
          <p:cNvSpPr>
            <a:spLocks noChangeArrowheads="1"/>
          </p:cNvSpPr>
          <p:nvPr/>
        </p:nvSpPr>
        <p:spPr bwMode="auto">
          <a:xfrm>
            <a:off x="1155700" y="1041400"/>
            <a:ext cx="2058988" cy="5426075"/>
          </a:xfrm>
          <a:prstGeom prst="rect">
            <a:avLst/>
          </a:prstGeom>
          <a:solidFill>
            <a:schemeClr val="accent2"/>
          </a:solidFill>
          <a:ln w="80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110" name="Rectangle 31"/>
          <p:cNvSpPr>
            <a:spLocks noChangeArrowheads="1"/>
          </p:cNvSpPr>
          <p:nvPr/>
        </p:nvSpPr>
        <p:spPr bwMode="auto">
          <a:xfrm>
            <a:off x="1908175" y="3598863"/>
            <a:ext cx="6778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rgbClr val="000000"/>
                </a:solidFill>
              </a:rPr>
              <a:t>8088</a:t>
            </a:r>
            <a:endParaRPr lang="en-US" altLang="en-US"/>
          </a:p>
        </p:txBody>
      </p:sp>
      <p:sp>
        <p:nvSpPr>
          <p:cNvPr id="46111" name="Rectangle 32"/>
          <p:cNvSpPr>
            <a:spLocks noChangeArrowheads="1"/>
          </p:cNvSpPr>
          <p:nvPr/>
        </p:nvSpPr>
        <p:spPr bwMode="auto">
          <a:xfrm>
            <a:off x="2517775" y="2085975"/>
            <a:ext cx="669925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AD7 - AD0</a:t>
            </a:r>
            <a:endParaRPr lang="en-US" altLang="en-US"/>
          </a:p>
        </p:txBody>
      </p:sp>
      <p:sp>
        <p:nvSpPr>
          <p:cNvPr id="46112" name="Rectangle 33"/>
          <p:cNvSpPr>
            <a:spLocks noChangeArrowheads="1"/>
          </p:cNvSpPr>
          <p:nvPr/>
        </p:nvSpPr>
        <p:spPr bwMode="auto">
          <a:xfrm>
            <a:off x="2628900" y="3208338"/>
            <a:ext cx="5603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A15 - A8</a:t>
            </a:r>
            <a:endParaRPr lang="en-US" altLang="en-US"/>
          </a:p>
        </p:txBody>
      </p:sp>
      <p:sp>
        <p:nvSpPr>
          <p:cNvPr id="46113" name="Rectangle 34"/>
          <p:cNvSpPr>
            <a:spLocks noChangeArrowheads="1"/>
          </p:cNvSpPr>
          <p:nvPr/>
        </p:nvSpPr>
        <p:spPr bwMode="auto">
          <a:xfrm>
            <a:off x="2335213" y="4256088"/>
            <a:ext cx="852487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A19/S6 - A16/</a:t>
            </a:r>
            <a:endParaRPr lang="en-US" altLang="en-US"/>
          </a:p>
        </p:txBody>
      </p:sp>
      <p:sp>
        <p:nvSpPr>
          <p:cNvPr id="46114" name="Rectangle 35"/>
          <p:cNvSpPr>
            <a:spLocks noChangeArrowheads="1"/>
          </p:cNvSpPr>
          <p:nvPr/>
        </p:nvSpPr>
        <p:spPr bwMode="auto">
          <a:xfrm>
            <a:off x="2967038" y="4405313"/>
            <a:ext cx="212725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S3</a:t>
            </a:r>
            <a:endParaRPr lang="en-US" altLang="en-US"/>
          </a:p>
        </p:txBody>
      </p:sp>
      <p:sp>
        <p:nvSpPr>
          <p:cNvPr id="46115" name="Rectangle 36"/>
          <p:cNvSpPr>
            <a:spLocks noChangeArrowheads="1"/>
          </p:cNvSpPr>
          <p:nvPr/>
        </p:nvSpPr>
        <p:spPr bwMode="auto">
          <a:xfrm>
            <a:off x="2857500" y="1338263"/>
            <a:ext cx="3222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DEN</a:t>
            </a:r>
            <a:endParaRPr lang="en-US" altLang="en-US"/>
          </a:p>
        </p:txBody>
      </p:sp>
      <p:sp>
        <p:nvSpPr>
          <p:cNvPr id="46116" name="Rectangle 37"/>
          <p:cNvSpPr>
            <a:spLocks noChangeArrowheads="1"/>
          </p:cNvSpPr>
          <p:nvPr/>
        </p:nvSpPr>
        <p:spPr bwMode="auto">
          <a:xfrm>
            <a:off x="2760663" y="1524000"/>
            <a:ext cx="420687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DT / R</a:t>
            </a:r>
            <a:endParaRPr lang="en-US" altLang="en-US"/>
          </a:p>
        </p:txBody>
      </p:sp>
      <p:sp>
        <p:nvSpPr>
          <p:cNvPr id="46117" name="Rectangle 38"/>
          <p:cNvSpPr>
            <a:spLocks noChangeArrowheads="1"/>
          </p:cNvSpPr>
          <p:nvPr/>
        </p:nvSpPr>
        <p:spPr bwMode="auto">
          <a:xfrm>
            <a:off x="2779713" y="5827713"/>
            <a:ext cx="401637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IO / M</a:t>
            </a:r>
            <a:endParaRPr lang="en-US" altLang="en-US"/>
          </a:p>
        </p:txBody>
      </p:sp>
      <p:sp>
        <p:nvSpPr>
          <p:cNvPr id="46118" name="Rectangle 39"/>
          <p:cNvSpPr>
            <a:spLocks noChangeArrowheads="1"/>
          </p:cNvSpPr>
          <p:nvPr/>
        </p:nvSpPr>
        <p:spPr bwMode="auto">
          <a:xfrm>
            <a:off x="2941638" y="5453063"/>
            <a:ext cx="23971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RD</a:t>
            </a:r>
            <a:endParaRPr lang="en-US" altLang="en-US"/>
          </a:p>
        </p:txBody>
      </p:sp>
      <p:sp>
        <p:nvSpPr>
          <p:cNvPr id="46119" name="Rectangle 40"/>
          <p:cNvSpPr>
            <a:spLocks noChangeArrowheads="1"/>
          </p:cNvSpPr>
          <p:nvPr/>
        </p:nvSpPr>
        <p:spPr bwMode="auto">
          <a:xfrm>
            <a:off x="2913063" y="6200775"/>
            <a:ext cx="268287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WR</a:t>
            </a:r>
            <a:endParaRPr lang="en-US" altLang="en-US"/>
          </a:p>
        </p:txBody>
      </p:sp>
      <p:sp>
        <p:nvSpPr>
          <p:cNvPr id="46120" name="Rectangle 41"/>
          <p:cNvSpPr>
            <a:spLocks noChangeArrowheads="1"/>
          </p:cNvSpPr>
          <p:nvPr/>
        </p:nvSpPr>
        <p:spPr bwMode="auto">
          <a:xfrm>
            <a:off x="2874963" y="5078413"/>
            <a:ext cx="309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ALE</a:t>
            </a:r>
            <a:endParaRPr lang="en-US" altLang="en-US"/>
          </a:p>
        </p:txBody>
      </p:sp>
      <p:sp>
        <p:nvSpPr>
          <p:cNvPr id="46121" name="Line 42"/>
          <p:cNvSpPr>
            <a:spLocks noChangeShapeType="1"/>
          </p:cNvSpPr>
          <p:nvPr/>
        </p:nvSpPr>
        <p:spPr bwMode="auto">
          <a:xfrm>
            <a:off x="3027363" y="1509713"/>
            <a:ext cx="9366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2" name="Line 43"/>
          <p:cNvSpPr>
            <a:spLocks noChangeShapeType="1"/>
          </p:cNvSpPr>
          <p:nvPr/>
        </p:nvSpPr>
        <p:spPr bwMode="auto">
          <a:xfrm>
            <a:off x="3027363" y="5811838"/>
            <a:ext cx="9366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3" name="Freeform 44"/>
          <p:cNvSpPr>
            <a:spLocks/>
          </p:cNvSpPr>
          <p:nvPr/>
        </p:nvSpPr>
        <p:spPr bwMode="auto">
          <a:xfrm>
            <a:off x="3214688" y="6234113"/>
            <a:ext cx="93662" cy="93662"/>
          </a:xfrm>
          <a:custGeom>
            <a:avLst/>
            <a:gdLst>
              <a:gd name="T0" fmla="*/ 0 w 117"/>
              <a:gd name="T1" fmla="*/ 46037 h 118"/>
              <a:gd name="T2" fmla="*/ 2402 w 117"/>
              <a:gd name="T3" fmla="*/ 31750 h 118"/>
              <a:gd name="T4" fmla="*/ 8806 w 117"/>
              <a:gd name="T5" fmla="*/ 19050 h 118"/>
              <a:gd name="T6" fmla="*/ 18412 w 117"/>
              <a:gd name="T7" fmla="*/ 8731 h 118"/>
              <a:gd name="T8" fmla="*/ 32021 w 117"/>
              <a:gd name="T9" fmla="*/ 1587 h 118"/>
              <a:gd name="T10" fmla="*/ 47231 w 117"/>
              <a:gd name="T11" fmla="*/ 0 h 118"/>
              <a:gd name="T12" fmla="*/ 61641 w 117"/>
              <a:gd name="T13" fmla="*/ 1587 h 118"/>
              <a:gd name="T14" fmla="*/ 75250 w 117"/>
              <a:gd name="T15" fmla="*/ 8731 h 118"/>
              <a:gd name="T16" fmla="*/ 84856 w 117"/>
              <a:gd name="T17" fmla="*/ 19050 h 118"/>
              <a:gd name="T18" fmla="*/ 91260 w 117"/>
              <a:gd name="T19" fmla="*/ 31750 h 118"/>
              <a:gd name="T20" fmla="*/ 93662 w 117"/>
              <a:gd name="T21" fmla="*/ 46037 h 118"/>
              <a:gd name="T22" fmla="*/ 91260 w 117"/>
              <a:gd name="T23" fmla="*/ 61118 h 118"/>
              <a:gd name="T24" fmla="*/ 84856 w 117"/>
              <a:gd name="T25" fmla="*/ 73818 h 118"/>
              <a:gd name="T26" fmla="*/ 75250 w 117"/>
              <a:gd name="T27" fmla="*/ 84137 h 118"/>
              <a:gd name="T28" fmla="*/ 61641 w 117"/>
              <a:gd name="T29" fmla="*/ 91281 h 118"/>
              <a:gd name="T30" fmla="*/ 47231 w 117"/>
              <a:gd name="T31" fmla="*/ 93662 h 118"/>
              <a:gd name="T32" fmla="*/ 32021 w 117"/>
              <a:gd name="T33" fmla="*/ 91281 h 118"/>
              <a:gd name="T34" fmla="*/ 18412 w 117"/>
              <a:gd name="T35" fmla="*/ 84137 h 118"/>
              <a:gd name="T36" fmla="*/ 8806 w 117"/>
              <a:gd name="T37" fmla="*/ 73818 h 118"/>
              <a:gd name="T38" fmla="*/ 2402 w 117"/>
              <a:gd name="T39" fmla="*/ 61118 h 118"/>
              <a:gd name="T40" fmla="*/ 0 w 117"/>
              <a:gd name="T41" fmla="*/ 46037 h 11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7"/>
              <a:gd name="T64" fmla="*/ 0 h 118"/>
              <a:gd name="T65" fmla="*/ 117 w 117"/>
              <a:gd name="T66" fmla="*/ 118 h 11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7" h="118">
                <a:moveTo>
                  <a:pt x="0" y="58"/>
                </a:moveTo>
                <a:lnTo>
                  <a:pt x="3" y="40"/>
                </a:lnTo>
                <a:lnTo>
                  <a:pt x="11" y="24"/>
                </a:lnTo>
                <a:lnTo>
                  <a:pt x="23" y="11"/>
                </a:lnTo>
                <a:lnTo>
                  <a:pt x="40" y="2"/>
                </a:lnTo>
                <a:lnTo>
                  <a:pt x="59" y="0"/>
                </a:lnTo>
                <a:lnTo>
                  <a:pt x="77" y="2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58"/>
                </a:lnTo>
                <a:lnTo>
                  <a:pt x="114" y="77"/>
                </a:lnTo>
                <a:lnTo>
                  <a:pt x="106" y="93"/>
                </a:lnTo>
                <a:lnTo>
                  <a:pt x="94" y="106"/>
                </a:lnTo>
                <a:lnTo>
                  <a:pt x="77" y="115"/>
                </a:lnTo>
                <a:lnTo>
                  <a:pt x="59" y="118"/>
                </a:lnTo>
                <a:lnTo>
                  <a:pt x="40" y="115"/>
                </a:lnTo>
                <a:lnTo>
                  <a:pt x="23" y="106"/>
                </a:lnTo>
                <a:lnTo>
                  <a:pt x="11" y="93"/>
                </a:lnTo>
                <a:lnTo>
                  <a:pt x="3" y="77"/>
                </a:lnTo>
                <a:lnTo>
                  <a:pt x="0" y="58"/>
                </a:lnTo>
                <a:close/>
              </a:path>
            </a:pathLst>
          </a:cu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24" name="Freeform 45"/>
          <p:cNvSpPr>
            <a:spLocks/>
          </p:cNvSpPr>
          <p:nvPr/>
        </p:nvSpPr>
        <p:spPr bwMode="auto">
          <a:xfrm>
            <a:off x="3214688" y="5484813"/>
            <a:ext cx="93662" cy="93662"/>
          </a:xfrm>
          <a:custGeom>
            <a:avLst/>
            <a:gdLst>
              <a:gd name="T0" fmla="*/ 0 w 117"/>
              <a:gd name="T1" fmla="*/ 46431 h 117"/>
              <a:gd name="T2" fmla="*/ 2402 w 117"/>
              <a:gd name="T3" fmla="*/ 31221 h 117"/>
              <a:gd name="T4" fmla="*/ 8806 w 117"/>
              <a:gd name="T5" fmla="*/ 18412 h 117"/>
              <a:gd name="T6" fmla="*/ 18412 w 117"/>
              <a:gd name="T7" fmla="*/ 8806 h 117"/>
              <a:gd name="T8" fmla="*/ 32021 w 117"/>
              <a:gd name="T9" fmla="*/ 801 h 117"/>
              <a:gd name="T10" fmla="*/ 47231 w 117"/>
              <a:gd name="T11" fmla="*/ 0 h 117"/>
              <a:gd name="T12" fmla="*/ 61641 w 117"/>
              <a:gd name="T13" fmla="*/ 801 h 117"/>
              <a:gd name="T14" fmla="*/ 75250 w 117"/>
              <a:gd name="T15" fmla="*/ 8806 h 117"/>
              <a:gd name="T16" fmla="*/ 84856 w 117"/>
              <a:gd name="T17" fmla="*/ 18412 h 117"/>
              <a:gd name="T18" fmla="*/ 91260 w 117"/>
              <a:gd name="T19" fmla="*/ 31221 h 117"/>
              <a:gd name="T20" fmla="*/ 93662 w 117"/>
              <a:gd name="T21" fmla="*/ 46431 h 117"/>
              <a:gd name="T22" fmla="*/ 91260 w 117"/>
              <a:gd name="T23" fmla="*/ 61641 h 117"/>
              <a:gd name="T24" fmla="*/ 84856 w 117"/>
              <a:gd name="T25" fmla="*/ 73649 h 117"/>
              <a:gd name="T26" fmla="*/ 75250 w 117"/>
              <a:gd name="T27" fmla="*/ 84056 h 117"/>
              <a:gd name="T28" fmla="*/ 61641 w 117"/>
              <a:gd name="T29" fmla="*/ 91260 h 117"/>
              <a:gd name="T30" fmla="*/ 47231 w 117"/>
              <a:gd name="T31" fmla="*/ 93662 h 117"/>
              <a:gd name="T32" fmla="*/ 32021 w 117"/>
              <a:gd name="T33" fmla="*/ 91260 h 117"/>
              <a:gd name="T34" fmla="*/ 18412 w 117"/>
              <a:gd name="T35" fmla="*/ 84056 h 117"/>
              <a:gd name="T36" fmla="*/ 8806 w 117"/>
              <a:gd name="T37" fmla="*/ 73649 h 117"/>
              <a:gd name="T38" fmla="*/ 2402 w 117"/>
              <a:gd name="T39" fmla="*/ 61641 h 117"/>
              <a:gd name="T40" fmla="*/ 0 w 117"/>
              <a:gd name="T41" fmla="*/ 46431 h 11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7"/>
              <a:gd name="T64" fmla="*/ 0 h 117"/>
              <a:gd name="T65" fmla="*/ 117 w 117"/>
              <a:gd name="T66" fmla="*/ 117 h 11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7" h="117">
                <a:moveTo>
                  <a:pt x="0" y="58"/>
                </a:moveTo>
                <a:lnTo>
                  <a:pt x="3" y="39"/>
                </a:lnTo>
                <a:lnTo>
                  <a:pt x="11" y="23"/>
                </a:lnTo>
                <a:lnTo>
                  <a:pt x="23" y="11"/>
                </a:lnTo>
                <a:lnTo>
                  <a:pt x="40" y="1"/>
                </a:lnTo>
                <a:lnTo>
                  <a:pt x="59" y="0"/>
                </a:lnTo>
                <a:lnTo>
                  <a:pt x="77" y="1"/>
                </a:lnTo>
                <a:lnTo>
                  <a:pt x="94" y="11"/>
                </a:lnTo>
                <a:lnTo>
                  <a:pt x="106" y="23"/>
                </a:lnTo>
                <a:lnTo>
                  <a:pt x="114" y="39"/>
                </a:lnTo>
                <a:lnTo>
                  <a:pt x="117" y="58"/>
                </a:lnTo>
                <a:lnTo>
                  <a:pt x="114" y="77"/>
                </a:lnTo>
                <a:lnTo>
                  <a:pt x="106" y="92"/>
                </a:lnTo>
                <a:lnTo>
                  <a:pt x="94" y="105"/>
                </a:lnTo>
                <a:lnTo>
                  <a:pt x="77" y="114"/>
                </a:lnTo>
                <a:lnTo>
                  <a:pt x="59" y="117"/>
                </a:lnTo>
                <a:lnTo>
                  <a:pt x="40" y="114"/>
                </a:lnTo>
                <a:lnTo>
                  <a:pt x="23" y="105"/>
                </a:lnTo>
                <a:lnTo>
                  <a:pt x="11" y="92"/>
                </a:lnTo>
                <a:lnTo>
                  <a:pt x="3" y="77"/>
                </a:lnTo>
                <a:lnTo>
                  <a:pt x="0" y="58"/>
                </a:lnTo>
                <a:close/>
              </a:path>
            </a:pathLst>
          </a:cu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25" name="Freeform 46"/>
          <p:cNvSpPr>
            <a:spLocks/>
          </p:cNvSpPr>
          <p:nvPr/>
        </p:nvSpPr>
        <p:spPr bwMode="auto">
          <a:xfrm>
            <a:off x="3214688" y="1370013"/>
            <a:ext cx="93662" cy="93662"/>
          </a:xfrm>
          <a:custGeom>
            <a:avLst/>
            <a:gdLst>
              <a:gd name="T0" fmla="*/ 0 w 117"/>
              <a:gd name="T1" fmla="*/ 46037 h 118"/>
              <a:gd name="T2" fmla="*/ 2402 w 117"/>
              <a:gd name="T3" fmla="*/ 30956 h 118"/>
              <a:gd name="T4" fmla="*/ 8806 w 117"/>
              <a:gd name="T5" fmla="*/ 18256 h 118"/>
              <a:gd name="T6" fmla="*/ 18412 w 117"/>
              <a:gd name="T7" fmla="*/ 8731 h 118"/>
              <a:gd name="T8" fmla="*/ 32021 w 117"/>
              <a:gd name="T9" fmla="*/ 794 h 118"/>
              <a:gd name="T10" fmla="*/ 47231 w 117"/>
              <a:gd name="T11" fmla="*/ 0 h 118"/>
              <a:gd name="T12" fmla="*/ 61641 w 117"/>
              <a:gd name="T13" fmla="*/ 794 h 118"/>
              <a:gd name="T14" fmla="*/ 75250 w 117"/>
              <a:gd name="T15" fmla="*/ 8731 h 118"/>
              <a:gd name="T16" fmla="*/ 84856 w 117"/>
              <a:gd name="T17" fmla="*/ 18256 h 118"/>
              <a:gd name="T18" fmla="*/ 91260 w 117"/>
              <a:gd name="T19" fmla="*/ 30956 h 118"/>
              <a:gd name="T20" fmla="*/ 93662 w 117"/>
              <a:gd name="T21" fmla="*/ 46037 h 118"/>
              <a:gd name="T22" fmla="*/ 91260 w 117"/>
              <a:gd name="T23" fmla="*/ 61118 h 118"/>
              <a:gd name="T24" fmla="*/ 84856 w 117"/>
              <a:gd name="T25" fmla="*/ 73025 h 118"/>
              <a:gd name="T26" fmla="*/ 75250 w 117"/>
              <a:gd name="T27" fmla="*/ 83343 h 118"/>
              <a:gd name="T28" fmla="*/ 61641 w 117"/>
              <a:gd name="T29" fmla="*/ 90487 h 118"/>
              <a:gd name="T30" fmla="*/ 47231 w 117"/>
              <a:gd name="T31" fmla="*/ 93662 h 118"/>
              <a:gd name="T32" fmla="*/ 32021 w 117"/>
              <a:gd name="T33" fmla="*/ 90487 h 118"/>
              <a:gd name="T34" fmla="*/ 18412 w 117"/>
              <a:gd name="T35" fmla="*/ 83343 h 118"/>
              <a:gd name="T36" fmla="*/ 8806 w 117"/>
              <a:gd name="T37" fmla="*/ 73025 h 118"/>
              <a:gd name="T38" fmla="*/ 2402 w 117"/>
              <a:gd name="T39" fmla="*/ 61118 h 118"/>
              <a:gd name="T40" fmla="*/ 0 w 117"/>
              <a:gd name="T41" fmla="*/ 46037 h 11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7"/>
              <a:gd name="T64" fmla="*/ 0 h 118"/>
              <a:gd name="T65" fmla="*/ 117 w 117"/>
              <a:gd name="T66" fmla="*/ 118 h 11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7" h="118">
                <a:moveTo>
                  <a:pt x="0" y="58"/>
                </a:moveTo>
                <a:lnTo>
                  <a:pt x="3" y="39"/>
                </a:lnTo>
                <a:lnTo>
                  <a:pt x="11" y="23"/>
                </a:lnTo>
                <a:lnTo>
                  <a:pt x="23" y="11"/>
                </a:lnTo>
                <a:lnTo>
                  <a:pt x="40" y="1"/>
                </a:lnTo>
                <a:lnTo>
                  <a:pt x="59" y="0"/>
                </a:lnTo>
                <a:lnTo>
                  <a:pt x="77" y="1"/>
                </a:lnTo>
                <a:lnTo>
                  <a:pt x="94" y="11"/>
                </a:lnTo>
                <a:lnTo>
                  <a:pt x="106" y="23"/>
                </a:lnTo>
                <a:lnTo>
                  <a:pt x="114" y="39"/>
                </a:lnTo>
                <a:lnTo>
                  <a:pt x="117" y="58"/>
                </a:lnTo>
                <a:lnTo>
                  <a:pt x="114" y="77"/>
                </a:lnTo>
                <a:lnTo>
                  <a:pt x="106" y="92"/>
                </a:lnTo>
                <a:lnTo>
                  <a:pt x="94" y="105"/>
                </a:lnTo>
                <a:lnTo>
                  <a:pt x="77" y="114"/>
                </a:lnTo>
                <a:lnTo>
                  <a:pt x="59" y="118"/>
                </a:lnTo>
                <a:lnTo>
                  <a:pt x="40" y="114"/>
                </a:lnTo>
                <a:lnTo>
                  <a:pt x="23" y="105"/>
                </a:lnTo>
                <a:lnTo>
                  <a:pt x="11" y="92"/>
                </a:lnTo>
                <a:lnTo>
                  <a:pt x="3" y="77"/>
                </a:lnTo>
                <a:lnTo>
                  <a:pt x="0" y="58"/>
                </a:lnTo>
                <a:close/>
              </a:path>
            </a:pathLst>
          </a:cu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26" name="Rectangle 47"/>
          <p:cNvSpPr>
            <a:spLocks noChangeArrowheads="1"/>
          </p:cNvSpPr>
          <p:nvPr/>
        </p:nvSpPr>
        <p:spPr bwMode="auto">
          <a:xfrm>
            <a:off x="4337050" y="4222750"/>
            <a:ext cx="1497013" cy="1122363"/>
          </a:xfrm>
          <a:prstGeom prst="rect">
            <a:avLst/>
          </a:prstGeom>
          <a:solidFill>
            <a:schemeClr val="folHlink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127" name="Rectangle 48"/>
          <p:cNvSpPr>
            <a:spLocks noChangeArrowheads="1"/>
          </p:cNvSpPr>
          <p:nvPr/>
        </p:nvSpPr>
        <p:spPr bwMode="auto">
          <a:xfrm>
            <a:off x="4430713" y="4330700"/>
            <a:ext cx="490537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D7 - D4</a:t>
            </a:r>
            <a:endParaRPr lang="en-US" altLang="en-US"/>
          </a:p>
        </p:txBody>
      </p:sp>
      <p:sp>
        <p:nvSpPr>
          <p:cNvPr id="46128" name="Rectangle 49"/>
          <p:cNvSpPr>
            <a:spLocks noChangeArrowheads="1"/>
          </p:cNvSpPr>
          <p:nvPr/>
        </p:nvSpPr>
        <p:spPr bwMode="auto">
          <a:xfrm>
            <a:off x="5294313" y="4330700"/>
            <a:ext cx="504825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Q7 - Q4</a:t>
            </a:r>
            <a:endParaRPr lang="en-US" altLang="en-US"/>
          </a:p>
        </p:txBody>
      </p:sp>
      <p:sp>
        <p:nvSpPr>
          <p:cNvPr id="46129" name="Freeform 50"/>
          <p:cNvSpPr>
            <a:spLocks/>
          </p:cNvSpPr>
          <p:nvPr/>
        </p:nvSpPr>
        <p:spPr bwMode="auto">
          <a:xfrm>
            <a:off x="4243388" y="4924425"/>
            <a:ext cx="93662" cy="93663"/>
          </a:xfrm>
          <a:custGeom>
            <a:avLst/>
            <a:gdLst>
              <a:gd name="T0" fmla="*/ 0 w 118"/>
              <a:gd name="T1" fmla="*/ 46431 h 117"/>
              <a:gd name="T2" fmla="*/ 2381 w 118"/>
              <a:gd name="T3" fmla="*/ 31221 h 117"/>
              <a:gd name="T4" fmla="*/ 8731 w 118"/>
              <a:gd name="T5" fmla="*/ 18412 h 117"/>
              <a:gd name="T6" fmla="*/ 19050 w 118"/>
              <a:gd name="T7" fmla="*/ 8806 h 117"/>
              <a:gd name="T8" fmla="*/ 32544 w 118"/>
              <a:gd name="T9" fmla="*/ 801 h 117"/>
              <a:gd name="T10" fmla="*/ 47625 w 118"/>
              <a:gd name="T11" fmla="*/ 0 h 117"/>
              <a:gd name="T12" fmla="*/ 61118 w 118"/>
              <a:gd name="T13" fmla="*/ 801 h 117"/>
              <a:gd name="T14" fmla="*/ 74612 w 118"/>
              <a:gd name="T15" fmla="*/ 8806 h 117"/>
              <a:gd name="T16" fmla="*/ 84931 w 118"/>
              <a:gd name="T17" fmla="*/ 18412 h 117"/>
              <a:gd name="T18" fmla="*/ 91281 w 118"/>
              <a:gd name="T19" fmla="*/ 31221 h 117"/>
              <a:gd name="T20" fmla="*/ 93662 w 118"/>
              <a:gd name="T21" fmla="*/ 46431 h 117"/>
              <a:gd name="T22" fmla="*/ 91281 w 118"/>
              <a:gd name="T23" fmla="*/ 61641 h 117"/>
              <a:gd name="T24" fmla="*/ 84931 w 118"/>
              <a:gd name="T25" fmla="*/ 73650 h 117"/>
              <a:gd name="T26" fmla="*/ 74612 w 118"/>
              <a:gd name="T27" fmla="*/ 84057 h 117"/>
              <a:gd name="T28" fmla="*/ 61118 w 118"/>
              <a:gd name="T29" fmla="*/ 91261 h 117"/>
              <a:gd name="T30" fmla="*/ 47625 w 118"/>
              <a:gd name="T31" fmla="*/ 93663 h 117"/>
              <a:gd name="T32" fmla="*/ 32544 w 118"/>
              <a:gd name="T33" fmla="*/ 91261 h 117"/>
              <a:gd name="T34" fmla="*/ 19050 w 118"/>
              <a:gd name="T35" fmla="*/ 84057 h 117"/>
              <a:gd name="T36" fmla="*/ 8731 w 118"/>
              <a:gd name="T37" fmla="*/ 73650 h 117"/>
              <a:gd name="T38" fmla="*/ 2381 w 118"/>
              <a:gd name="T39" fmla="*/ 61641 h 117"/>
              <a:gd name="T40" fmla="*/ 0 w 118"/>
              <a:gd name="T41" fmla="*/ 46431 h 11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8"/>
              <a:gd name="T64" fmla="*/ 0 h 117"/>
              <a:gd name="T65" fmla="*/ 118 w 118"/>
              <a:gd name="T66" fmla="*/ 117 h 11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8" h="117">
                <a:moveTo>
                  <a:pt x="0" y="58"/>
                </a:moveTo>
                <a:lnTo>
                  <a:pt x="3" y="39"/>
                </a:lnTo>
                <a:lnTo>
                  <a:pt x="11" y="23"/>
                </a:lnTo>
                <a:lnTo>
                  <a:pt x="24" y="11"/>
                </a:lnTo>
                <a:lnTo>
                  <a:pt x="41" y="1"/>
                </a:lnTo>
                <a:lnTo>
                  <a:pt x="60" y="0"/>
                </a:lnTo>
                <a:lnTo>
                  <a:pt x="77" y="1"/>
                </a:lnTo>
                <a:lnTo>
                  <a:pt x="94" y="11"/>
                </a:lnTo>
                <a:lnTo>
                  <a:pt x="107" y="23"/>
                </a:lnTo>
                <a:lnTo>
                  <a:pt x="115" y="39"/>
                </a:lnTo>
                <a:lnTo>
                  <a:pt x="118" y="58"/>
                </a:lnTo>
                <a:lnTo>
                  <a:pt x="115" y="77"/>
                </a:lnTo>
                <a:lnTo>
                  <a:pt x="107" y="92"/>
                </a:lnTo>
                <a:lnTo>
                  <a:pt x="94" y="105"/>
                </a:lnTo>
                <a:lnTo>
                  <a:pt x="77" y="114"/>
                </a:lnTo>
                <a:lnTo>
                  <a:pt x="60" y="117"/>
                </a:lnTo>
                <a:lnTo>
                  <a:pt x="41" y="114"/>
                </a:lnTo>
                <a:lnTo>
                  <a:pt x="24" y="105"/>
                </a:lnTo>
                <a:lnTo>
                  <a:pt x="11" y="92"/>
                </a:lnTo>
                <a:lnTo>
                  <a:pt x="3" y="77"/>
                </a:lnTo>
                <a:lnTo>
                  <a:pt x="0" y="58"/>
                </a:lnTo>
                <a:close/>
              </a:path>
            </a:pathLst>
          </a:cu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30" name="Rectangle 51"/>
          <p:cNvSpPr>
            <a:spLocks noChangeArrowheads="1"/>
          </p:cNvSpPr>
          <p:nvPr/>
        </p:nvSpPr>
        <p:spPr bwMode="auto">
          <a:xfrm>
            <a:off x="4430713" y="4891088"/>
            <a:ext cx="24130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OE</a:t>
            </a:r>
            <a:endParaRPr lang="en-US" altLang="en-US"/>
          </a:p>
        </p:txBody>
      </p:sp>
      <p:sp>
        <p:nvSpPr>
          <p:cNvPr id="46131" name="Rectangle 52"/>
          <p:cNvSpPr>
            <a:spLocks noChangeArrowheads="1"/>
          </p:cNvSpPr>
          <p:nvPr/>
        </p:nvSpPr>
        <p:spPr bwMode="auto">
          <a:xfrm>
            <a:off x="4430713" y="5078413"/>
            <a:ext cx="219075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LE</a:t>
            </a:r>
            <a:endParaRPr lang="en-US" altLang="en-US"/>
          </a:p>
        </p:txBody>
      </p:sp>
      <p:sp>
        <p:nvSpPr>
          <p:cNvPr id="46132" name="Line 53"/>
          <p:cNvSpPr>
            <a:spLocks noChangeShapeType="1"/>
          </p:cNvSpPr>
          <p:nvPr/>
        </p:nvSpPr>
        <p:spPr bwMode="auto">
          <a:xfrm>
            <a:off x="4430713" y="4876800"/>
            <a:ext cx="187325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3" name="Rectangle 54"/>
          <p:cNvSpPr>
            <a:spLocks noChangeArrowheads="1"/>
          </p:cNvSpPr>
          <p:nvPr/>
        </p:nvSpPr>
        <p:spPr bwMode="auto">
          <a:xfrm>
            <a:off x="4767263" y="4908550"/>
            <a:ext cx="113823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rgbClr val="000000"/>
                </a:solidFill>
              </a:rPr>
              <a:t>74LS373</a:t>
            </a:r>
            <a:endParaRPr lang="en-US" altLang="en-US"/>
          </a:p>
        </p:txBody>
      </p:sp>
      <p:sp>
        <p:nvSpPr>
          <p:cNvPr id="46134" name="Rectangle 55"/>
          <p:cNvSpPr>
            <a:spLocks noChangeArrowheads="1"/>
          </p:cNvSpPr>
          <p:nvPr/>
        </p:nvSpPr>
        <p:spPr bwMode="auto">
          <a:xfrm>
            <a:off x="4430713" y="4518025"/>
            <a:ext cx="490537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D3 - D0</a:t>
            </a:r>
            <a:endParaRPr lang="en-US" altLang="en-US"/>
          </a:p>
        </p:txBody>
      </p:sp>
      <p:sp>
        <p:nvSpPr>
          <p:cNvPr id="46135" name="Rectangle 56"/>
          <p:cNvSpPr>
            <a:spLocks noChangeArrowheads="1"/>
          </p:cNvSpPr>
          <p:nvPr/>
        </p:nvSpPr>
        <p:spPr bwMode="auto">
          <a:xfrm>
            <a:off x="5294313" y="4518025"/>
            <a:ext cx="504825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Q3 - Q0</a:t>
            </a:r>
            <a:endParaRPr lang="en-US" altLang="en-US"/>
          </a:p>
        </p:txBody>
      </p:sp>
      <p:sp>
        <p:nvSpPr>
          <p:cNvPr id="46136" name="Line 57"/>
          <p:cNvSpPr>
            <a:spLocks noChangeShapeType="1"/>
          </p:cNvSpPr>
          <p:nvPr/>
        </p:nvSpPr>
        <p:spPr bwMode="auto">
          <a:xfrm>
            <a:off x="3308350" y="1416050"/>
            <a:ext cx="935038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7" name="Line 58"/>
          <p:cNvSpPr>
            <a:spLocks noChangeShapeType="1"/>
          </p:cNvSpPr>
          <p:nvPr/>
        </p:nvSpPr>
        <p:spPr bwMode="auto">
          <a:xfrm>
            <a:off x="3214688" y="1603375"/>
            <a:ext cx="112236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8" name="Line 59"/>
          <p:cNvSpPr>
            <a:spLocks noChangeShapeType="1"/>
          </p:cNvSpPr>
          <p:nvPr/>
        </p:nvSpPr>
        <p:spPr bwMode="auto">
          <a:xfrm>
            <a:off x="3308350" y="5530850"/>
            <a:ext cx="654050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9" name="Line 60"/>
          <p:cNvSpPr>
            <a:spLocks noChangeShapeType="1"/>
          </p:cNvSpPr>
          <p:nvPr/>
        </p:nvSpPr>
        <p:spPr bwMode="auto">
          <a:xfrm>
            <a:off x="3214688" y="5905500"/>
            <a:ext cx="74771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0" name="Line 61"/>
          <p:cNvSpPr>
            <a:spLocks noChangeShapeType="1"/>
          </p:cNvSpPr>
          <p:nvPr/>
        </p:nvSpPr>
        <p:spPr bwMode="auto">
          <a:xfrm>
            <a:off x="3962400" y="5718175"/>
            <a:ext cx="1588" cy="3746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1" name="Line 62"/>
          <p:cNvSpPr>
            <a:spLocks noChangeShapeType="1"/>
          </p:cNvSpPr>
          <p:nvPr/>
        </p:nvSpPr>
        <p:spPr bwMode="auto">
          <a:xfrm>
            <a:off x="3308350" y="6280150"/>
            <a:ext cx="654050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2" name="Line 63"/>
          <p:cNvSpPr>
            <a:spLocks noChangeShapeType="1"/>
          </p:cNvSpPr>
          <p:nvPr/>
        </p:nvSpPr>
        <p:spPr bwMode="auto">
          <a:xfrm>
            <a:off x="3214688" y="5157788"/>
            <a:ext cx="112236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3" name="Line 64"/>
          <p:cNvSpPr>
            <a:spLocks noChangeShapeType="1"/>
          </p:cNvSpPr>
          <p:nvPr/>
        </p:nvSpPr>
        <p:spPr bwMode="auto">
          <a:xfrm>
            <a:off x="3214688" y="3286125"/>
            <a:ext cx="1122362" cy="1588"/>
          </a:xfrm>
          <a:prstGeom prst="line">
            <a:avLst/>
          </a:pr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4" name="Line 65"/>
          <p:cNvSpPr>
            <a:spLocks noChangeShapeType="1"/>
          </p:cNvSpPr>
          <p:nvPr/>
        </p:nvSpPr>
        <p:spPr bwMode="auto">
          <a:xfrm>
            <a:off x="3214688" y="2163763"/>
            <a:ext cx="1122362" cy="1587"/>
          </a:xfrm>
          <a:prstGeom prst="line">
            <a:avLst/>
          </a:pr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5" name="Freeform 66"/>
          <p:cNvSpPr>
            <a:spLocks/>
          </p:cNvSpPr>
          <p:nvPr/>
        </p:nvSpPr>
        <p:spPr bwMode="auto">
          <a:xfrm>
            <a:off x="3589338" y="1041400"/>
            <a:ext cx="747712" cy="1122363"/>
          </a:xfrm>
          <a:custGeom>
            <a:avLst/>
            <a:gdLst>
              <a:gd name="T0" fmla="*/ 0 w 943"/>
              <a:gd name="T1" fmla="*/ 1122363 h 1414"/>
              <a:gd name="T2" fmla="*/ 0 w 943"/>
              <a:gd name="T3" fmla="*/ 0 h 1414"/>
              <a:gd name="T4" fmla="*/ 747712 w 943"/>
              <a:gd name="T5" fmla="*/ 0 h 1414"/>
              <a:gd name="T6" fmla="*/ 0 60000 65536"/>
              <a:gd name="T7" fmla="*/ 0 60000 65536"/>
              <a:gd name="T8" fmla="*/ 0 60000 65536"/>
              <a:gd name="T9" fmla="*/ 0 w 943"/>
              <a:gd name="T10" fmla="*/ 0 h 1414"/>
              <a:gd name="T11" fmla="*/ 943 w 943"/>
              <a:gd name="T12" fmla="*/ 1414 h 14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43" h="1414">
                <a:moveTo>
                  <a:pt x="0" y="1414"/>
                </a:moveTo>
                <a:lnTo>
                  <a:pt x="0" y="0"/>
                </a:lnTo>
                <a:lnTo>
                  <a:pt x="943" y="0"/>
                </a:lnTo>
              </a:path>
            </a:pathLst>
          </a:cu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6" name="Line 67"/>
          <p:cNvSpPr>
            <a:spLocks noChangeShapeType="1"/>
          </p:cNvSpPr>
          <p:nvPr/>
        </p:nvSpPr>
        <p:spPr bwMode="auto">
          <a:xfrm flipH="1">
            <a:off x="3589338" y="2725738"/>
            <a:ext cx="74771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7" name="Line 68"/>
          <p:cNvSpPr>
            <a:spLocks noChangeShapeType="1"/>
          </p:cNvSpPr>
          <p:nvPr/>
        </p:nvSpPr>
        <p:spPr bwMode="auto">
          <a:xfrm flipH="1">
            <a:off x="3589338" y="3848100"/>
            <a:ext cx="74771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8" name="Line 69"/>
          <p:cNvSpPr>
            <a:spLocks noChangeShapeType="1"/>
          </p:cNvSpPr>
          <p:nvPr/>
        </p:nvSpPr>
        <p:spPr bwMode="auto">
          <a:xfrm>
            <a:off x="3589338" y="2725738"/>
            <a:ext cx="1587" cy="24320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9" name="Line 70"/>
          <p:cNvSpPr>
            <a:spLocks noChangeShapeType="1"/>
          </p:cNvSpPr>
          <p:nvPr/>
        </p:nvSpPr>
        <p:spPr bwMode="auto">
          <a:xfrm flipH="1">
            <a:off x="3962400" y="2538413"/>
            <a:ext cx="280988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50" name="Line 71"/>
          <p:cNvSpPr>
            <a:spLocks noChangeShapeType="1"/>
          </p:cNvSpPr>
          <p:nvPr/>
        </p:nvSpPr>
        <p:spPr bwMode="auto">
          <a:xfrm flipH="1">
            <a:off x="3962400" y="3660775"/>
            <a:ext cx="280988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51" name="Line 72"/>
          <p:cNvSpPr>
            <a:spLocks noChangeShapeType="1"/>
          </p:cNvSpPr>
          <p:nvPr/>
        </p:nvSpPr>
        <p:spPr bwMode="auto">
          <a:xfrm flipH="1">
            <a:off x="3962400" y="4970463"/>
            <a:ext cx="280988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52" name="Line 73"/>
          <p:cNvSpPr>
            <a:spLocks noChangeShapeType="1"/>
          </p:cNvSpPr>
          <p:nvPr/>
        </p:nvSpPr>
        <p:spPr bwMode="auto">
          <a:xfrm>
            <a:off x="3214688" y="4408488"/>
            <a:ext cx="1122362" cy="1587"/>
          </a:xfrm>
          <a:prstGeom prst="line">
            <a:avLst/>
          </a:pr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53" name="Line 74"/>
          <p:cNvSpPr>
            <a:spLocks noChangeShapeType="1"/>
          </p:cNvSpPr>
          <p:nvPr/>
        </p:nvSpPr>
        <p:spPr bwMode="auto">
          <a:xfrm flipH="1">
            <a:off x="3962400" y="4595813"/>
            <a:ext cx="374650" cy="1587"/>
          </a:xfrm>
          <a:prstGeom prst="line">
            <a:avLst/>
          </a:pr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54" name="Rectangle 75"/>
          <p:cNvSpPr>
            <a:spLocks noChangeArrowheads="1"/>
          </p:cNvSpPr>
          <p:nvPr/>
        </p:nvSpPr>
        <p:spPr bwMode="auto">
          <a:xfrm>
            <a:off x="3684588" y="4891088"/>
            <a:ext cx="33655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GND</a:t>
            </a:r>
            <a:endParaRPr lang="en-US" altLang="en-US"/>
          </a:p>
        </p:txBody>
      </p:sp>
      <p:sp>
        <p:nvSpPr>
          <p:cNvPr id="46155" name="Rectangle 76"/>
          <p:cNvSpPr>
            <a:spLocks noChangeArrowheads="1"/>
          </p:cNvSpPr>
          <p:nvPr/>
        </p:nvSpPr>
        <p:spPr bwMode="auto">
          <a:xfrm>
            <a:off x="3684588" y="3582988"/>
            <a:ext cx="33655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GND</a:t>
            </a:r>
            <a:endParaRPr lang="en-US" altLang="en-US"/>
          </a:p>
        </p:txBody>
      </p:sp>
      <p:sp>
        <p:nvSpPr>
          <p:cNvPr id="46156" name="Rectangle 77"/>
          <p:cNvSpPr>
            <a:spLocks noChangeArrowheads="1"/>
          </p:cNvSpPr>
          <p:nvPr/>
        </p:nvSpPr>
        <p:spPr bwMode="auto">
          <a:xfrm>
            <a:off x="3684588" y="2460625"/>
            <a:ext cx="33655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GND</a:t>
            </a:r>
            <a:endParaRPr lang="en-US" altLang="en-US"/>
          </a:p>
        </p:txBody>
      </p:sp>
      <p:sp>
        <p:nvSpPr>
          <p:cNvPr id="46157" name="Freeform 78"/>
          <p:cNvSpPr>
            <a:spLocks/>
          </p:cNvSpPr>
          <p:nvPr/>
        </p:nvSpPr>
        <p:spPr bwMode="auto">
          <a:xfrm>
            <a:off x="3571875" y="5140325"/>
            <a:ext cx="34925" cy="34925"/>
          </a:xfrm>
          <a:custGeom>
            <a:avLst/>
            <a:gdLst>
              <a:gd name="T0" fmla="*/ 0 w 44"/>
              <a:gd name="T1" fmla="*/ 17463 h 44"/>
              <a:gd name="T2" fmla="*/ 2381 w 44"/>
              <a:gd name="T3" fmla="*/ 8731 h 44"/>
              <a:gd name="T4" fmla="*/ 8731 w 44"/>
              <a:gd name="T5" fmla="*/ 3175 h 44"/>
              <a:gd name="T6" fmla="*/ 17463 w 44"/>
              <a:gd name="T7" fmla="*/ 0 h 44"/>
              <a:gd name="T8" fmla="*/ 26194 w 44"/>
              <a:gd name="T9" fmla="*/ 3175 h 44"/>
              <a:gd name="T10" fmla="*/ 32544 w 44"/>
              <a:gd name="T11" fmla="*/ 8731 h 44"/>
              <a:gd name="T12" fmla="*/ 34925 w 44"/>
              <a:gd name="T13" fmla="*/ 17463 h 44"/>
              <a:gd name="T14" fmla="*/ 32544 w 44"/>
              <a:gd name="T15" fmla="*/ 26194 h 44"/>
              <a:gd name="T16" fmla="*/ 26194 w 44"/>
              <a:gd name="T17" fmla="*/ 32544 h 44"/>
              <a:gd name="T18" fmla="*/ 17463 w 44"/>
              <a:gd name="T19" fmla="*/ 34925 h 44"/>
              <a:gd name="T20" fmla="*/ 8731 w 44"/>
              <a:gd name="T21" fmla="*/ 32544 h 44"/>
              <a:gd name="T22" fmla="*/ 2381 w 44"/>
              <a:gd name="T23" fmla="*/ 26194 h 44"/>
              <a:gd name="T24" fmla="*/ 0 w 44"/>
              <a:gd name="T25" fmla="*/ 17463 h 4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4"/>
              <a:gd name="T40" fmla="*/ 0 h 44"/>
              <a:gd name="T41" fmla="*/ 44 w 44"/>
              <a:gd name="T42" fmla="*/ 44 h 4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4" h="44">
                <a:moveTo>
                  <a:pt x="0" y="22"/>
                </a:moveTo>
                <a:lnTo>
                  <a:pt x="3" y="11"/>
                </a:lnTo>
                <a:lnTo>
                  <a:pt x="11" y="4"/>
                </a:lnTo>
                <a:lnTo>
                  <a:pt x="22" y="0"/>
                </a:lnTo>
                <a:lnTo>
                  <a:pt x="33" y="4"/>
                </a:lnTo>
                <a:lnTo>
                  <a:pt x="41" y="11"/>
                </a:lnTo>
                <a:lnTo>
                  <a:pt x="44" y="22"/>
                </a:lnTo>
                <a:lnTo>
                  <a:pt x="41" y="33"/>
                </a:lnTo>
                <a:lnTo>
                  <a:pt x="33" y="41"/>
                </a:lnTo>
                <a:lnTo>
                  <a:pt x="22" y="44"/>
                </a:lnTo>
                <a:lnTo>
                  <a:pt x="11" y="41"/>
                </a:lnTo>
                <a:lnTo>
                  <a:pt x="3" y="33"/>
                </a:lnTo>
                <a:lnTo>
                  <a:pt x="0" y="22"/>
                </a:lnTo>
                <a:close/>
              </a:path>
            </a:pathLst>
          </a:custGeom>
          <a:solidFill>
            <a:srgbClr val="000000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58" name="Freeform 79"/>
          <p:cNvSpPr>
            <a:spLocks/>
          </p:cNvSpPr>
          <p:nvPr/>
        </p:nvSpPr>
        <p:spPr bwMode="auto">
          <a:xfrm>
            <a:off x="3571875" y="3830638"/>
            <a:ext cx="34925" cy="34925"/>
          </a:xfrm>
          <a:custGeom>
            <a:avLst/>
            <a:gdLst>
              <a:gd name="T0" fmla="*/ 0 w 44"/>
              <a:gd name="T1" fmla="*/ 17463 h 44"/>
              <a:gd name="T2" fmla="*/ 2381 w 44"/>
              <a:gd name="T3" fmla="*/ 8731 h 44"/>
              <a:gd name="T4" fmla="*/ 8731 w 44"/>
              <a:gd name="T5" fmla="*/ 2381 h 44"/>
              <a:gd name="T6" fmla="*/ 17463 w 44"/>
              <a:gd name="T7" fmla="*/ 0 h 44"/>
              <a:gd name="T8" fmla="*/ 26194 w 44"/>
              <a:gd name="T9" fmla="*/ 2381 h 44"/>
              <a:gd name="T10" fmla="*/ 32544 w 44"/>
              <a:gd name="T11" fmla="*/ 8731 h 44"/>
              <a:gd name="T12" fmla="*/ 34925 w 44"/>
              <a:gd name="T13" fmla="*/ 17463 h 44"/>
              <a:gd name="T14" fmla="*/ 32544 w 44"/>
              <a:gd name="T15" fmla="*/ 26194 h 44"/>
              <a:gd name="T16" fmla="*/ 26194 w 44"/>
              <a:gd name="T17" fmla="*/ 32544 h 44"/>
              <a:gd name="T18" fmla="*/ 17463 w 44"/>
              <a:gd name="T19" fmla="*/ 34925 h 44"/>
              <a:gd name="T20" fmla="*/ 8731 w 44"/>
              <a:gd name="T21" fmla="*/ 32544 h 44"/>
              <a:gd name="T22" fmla="*/ 2381 w 44"/>
              <a:gd name="T23" fmla="*/ 26194 h 44"/>
              <a:gd name="T24" fmla="*/ 0 w 44"/>
              <a:gd name="T25" fmla="*/ 17463 h 4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4"/>
              <a:gd name="T40" fmla="*/ 0 h 44"/>
              <a:gd name="T41" fmla="*/ 44 w 44"/>
              <a:gd name="T42" fmla="*/ 44 h 4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4" h="44">
                <a:moveTo>
                  <a:pt x="0" y="22"/>
                </a:moveTo>
                <a:lnTo>
                  <a:pt x="3" y="11"/>
                </a:lnTo>
                <a:lnTo>
                  <a:pt x="11" y="3"/>
                </a:lnTo>
                <a:lnTo>
                  <a:pt x="22" y="0"/>
                </a:lnTo>
                <a:lnTo>
                  <a:pt x="33" y="3"/>
                </a:lnTo>
                <a:lnTo>
                  <a:pt x="41" y="11"/>
                </a:lnTo>
                <a:lnTo>
                  <a:pt x="44" y="22"/>
                </a:lnTo>
                <a:lnTo>
                  <a:pt x="41" y="33"/>
                </a:lnTo>
                <a:lnTo>
                  <a:pt x="33" y="41"/>
                </a:lnTo>
                <a:lnTo>
                  <a:pt x="22" y="44"/>
                </a:lnTo>
                <a:lnTo>
                  <a:pt x="11" y="41"/>
                </a:lnTo>
                <a:lnTo>
                  <a:pt x="3" y="33"/>
                </a:lnTo>
                <a:lnTo>
                  <a:pt x="0" y="22"/>
                </a:lnTo>
                <a:close/>
              </a:path>
            </a:pathLst>
          </a:custGeom>
          <a:solidFill>
            <a:srgbClr val="000000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59" name="Freeform 80"/>
          <p:cNvSpPr>
            <a:spLocks/>
          </p:cNvSpPr>
          <p:nvPr/>
        </p:nvSpPr>
        <p:spPr bwMode="auto">
          <a:xfrm>
            <a:off x="3571875" y="2146300"/>
            <a:ext cx="34925" cy="34925"/>
          </a:xfrm>
          <a:custGeom>
            <a:avLst/>
            <a:gdLst>
              <a:gd name="T0" fmla="*/ 0 w 44"/>
              <a:gd name="T1" fmla="*/ 17463 h 44"/>
              <a:gd name="T2" fmla="*/ 2381 w 44"/>
              <a:gd name="T3" fmla="*/ 8731 h 44"/>
              <a:gd name="T4" fmla="*/ 8731 w 44"/>
              <a:gd name="T5" fmla="*/ 2381 h 44"/>
              <a:gd name="T6" fmla="*/ 17463 w 44"/>
              <a:gd name="T7" fmla="*/ 0 h 44"/>
              <a:gd name="T8" fmla="*/ 26194 w 44"/>
              <a:gd name="T9" fmla="*/ 2381 h 44"/>
              <a:gd name="T10" fmla="*/ 32544 w 44"/>
              <a:gd name="T11" fmla="*/ 8731 h 44"/>
              <a:gd name="T12" fmla="*/ 34925 w 44"/>
              <a:gd name="T13" fmla="*/ 17463 h 44"/>
              <a:gd name="T14" fmla="*/ 32544 w 44"/>
              <a:gd name="T15" fmla="*/ 26194 h 44"/>
              <a:gd name="T16" fmla="*/ 26194 w 44"/>
              <a:gd name="T17" fmla="*/ 31750 h 44"/>
              <a:gd name="T18" fmla="*/ 17463 w 44"/>
              <a:gd name="T19" fmla="*/ 34925 h 44"/>
              <a:gd name="T20" fmla="*/ 8731 w 44"/>
              <a:gd name="T21" fmla="*/ 31750 h 44"/>
              <a:gd name="T22" fmla="*/ 2381 w 44"/>
              <a:gd name="T23" fmla="*/ 26194 h 44"/>
              <a:gd name="T24" fmla="*/ 0 w 44"/>
              <a:gd name="T25" fmla="*/ 17463 h 4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4"/>
              <a:gd name="T40" fmla="*/ 0 h 44"/>
              <a:gd name="T41" fmla="*/ 44 w 44"/>
              <a:gd name="T42" fmla="*/ 44 h 4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4" h="44">
                <a:moveTo>
                  <a:pt x="0" y="22"/>
                </a:moveTo>
                <a:lnTo>
                  <a:pt x="3" y="11"/>
                </a:lnTo>
                <a:lnTo>
                  <a:pt x="11" y="3"/>
                </a:lnTo>
                <a:lnTo>
                  <a:pt x="22" y="0"/>
                </a:lnTo>
                <a:lnTo>
                  <a:pt x="33" y="3"/>
                </a:lnTo>
                <a:lnTo>
                  <a:pt x="41" y="11"/>
                </a:lnTo>
                <a:lnTo>
                  <a:pt x="44" y="22"/>
                </a:lnTo>
                <a:lnTo>
                  <a:pt x="41" y="33"/>
                </a:lnTo>
                <a:lnTo>
                  <a:pt x="33" y="40"/>
                </a:lnTo>
                <a:lnTo>
                  <a:pt x="22" y="44"/>
                </a:lnTo>
                <a:lnTo>
                  <a:pt x="11" y="40"/>
                </a:lnTo>
                <a:lnTo>
                  <a:pt x="3" y="33"/>
                </a:lnTo>
                <a:lnTo>
                  <a:pt x="0" y="22"/>
                </a:lnTo>
                <a:close/>
              </a:path>
            </a:pathLst>
          </a:custGeom>
          <a:solidFill>
            <a:srgbClr val="000000"/>
          </a:solidFill>
          <a:ln w="1031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60" name="Freeform 81"/>
          <p:cNvSpPr>
            <a:spLocks/>
          </p:cNvSpPr>
          <p:nvPr/>
        </p:nvSpPr>
        <p:spPr bwMode="auto">
          <a:xfrm>
            <a:off x="3944938" y="5888038"/>
            <a:ext cx="34925" cy="34925"/>
          </a:xfrm>
          <a:custGeom>
            <a:avLst/>
            <a:gdLst>
              <a:gd name="T0" fmla="*/ 0 w 44"/>
              <a:gd name="T1" fmla="*/ 17463 h 44"/>
              <a:gd name="T2" fmla="*/ 3175 w 44"/>
              <a:gd name="T3" fmla="*/ 8731 h 44"/>
              <a:gd name="T4" fmla="*/ 8731 w 44"/>
              <a:gd name="T5" fmla="*/ 2381 h 44"/>
              <a:gd name="T6" fmla="*/ 17463 w 44"/>
              <a:gd name="T7" fmla="*/ 0 h 44"/>
              <a:gd name="T8" fmla="*/ 26194 w 44"/>
              <a:gd name="T9" fmla="*/ 2381 h 44"/>
              <a:gd name="T10" fmla="*/ 32544 w 44"/>
              <a:gd name="T11" fmla="*/ 8731 h 44"/>
              <a:gd name="T12" fmla="*/ 34925 w 44"/>
              <a:gd name="T13" fmla="*/ 17463 h 44"/>
              <a:gd name="T14" fmla="*/ 32544 w 44"/>
              <a:gd name="T15" fmla="*/ 26194 h 44"/>
              <a:gd name="T16" fmla="*/ 26194 w 44"/>
              <a:gd name="T17" fmla="*/ 32544 h 44"/>
              <a:gd name="T18" fmla="*/ 17463 w 44"/>
              <a:gd name="T19" fmla="*/ 34925 h 44"/>
              <a:gd name="T20" fmla="*/ 8731 w 44"/>
              <a:gd name="T21" fmla="*/ 32544 h 44"/>
              <a:gd name="T22" fmla="*/ 3175 w 44"/>
              <a:gd name="T23" fmla="*/ 26194 h 44"/>
              <a:gd name="T24" fmla="*/ 0 w 44"/>
              <a:gd name="T25" fmla="*/ 17463 h 4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4"/>
              <a:gd name="T40" fmla="*/ 0 h 44"/>
              <a:gd name="T41" fmla="*/ 44 w 44"/>
              <a:gd name="T42" fmla="*/ 44 h 4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4" h="44">
                <a:moveTo>
                  <a:pt x="0" y="22"/>
                </a:moveTo>
                <a:lnTo>
                  <a:pt x="4" y="11"/>
                </a:lnTo>
                <a:lnTo>
                  <a:pt x="11" y="3"/>
                </a:lnTo>
                <a:lnTo>
                  <a:pt x="22" y="0"/>
                </a:lnTo>
                <a:lnTo>
                  <a:pt x="33" y="3"/>
                </a:lnTo>
                <a:lnTo>
                  <a:pt x="41" y="11"/>
                </a:lnTo>
                <a:lnTo>
                  <a:pt x="44" y="22"/>
                </a:lnTo>
                <a:lnTo>
                  <a:pt x="41" y="33"/>
                </a:lnTo>
                <a:lnTo>
                  <a:pt x="33" y="41"/>
                </a:lnTo>
                <a:lnTo>
                  <a:pt x="22" y="44"/>
                </a:lnTo>
                <a:lnTo>
                  <a:pt x="11" y="41"/>
                </a:lnTo>
                <a:lnTo>
                  <a:pt x="4" y="33"/>
                </a:lnTo>
                <a:lnTo>
                  <a:pt x="0" y="22"/>
                </a:lnTo>
                <a:close/>
              </a:path>
            </a:pathLst>
          </a:custGeom>
          <a:solidFill>
            <a:srgbClr val="000000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61" name="Line 82"/>
          <p:cNvSpPr>
            <a:spLocks noChangeShapeType="1"/>
          </p:cNvSpPr>
          <p:nvPr/>
        </p:nvSpPr>
        <p:spPr bwMode="auto">
          <a:xfrm flipH="1">
            <a:off x="5834063" y="4595813"/>
            <a:ext cx="373062" cy="1587"/>
          </a:xfrm>
          <a:prstGeom prst="line">
            <a:avLst/>
          </a:pr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62" name="Rectangle 83"/>
          <p:cNvSpPr>
            <a:spLocks noChangeArrowheads="1"/>
          </p:cNvSpPr>
          <p:nvPr/>
        </p:nvSpPr>
        <p:spPr bwMode="auto">
          <a:xfrm>
            <a:off x="7050088" y="963613"/>
            <a:ext cx="490537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D7 - D0</a:t>
            </a:r>
            <a:endParaRPr lang="en-US" altLang="en-US"/>
          </a:p>
        </p:txBody>
      </p:sp>
      <p:grpSp>
        <p:nvGrpSpPr>
          <p:cNvPr id="2" name="Group 105"/>
          <p:cNvGrpSpPr>
            <a:grpSpLocks/>
          </p:cNvGrpSpPr>
          <p:nvPr/>
        </p:nvGrpSpPr>
        <p:grpSpPr bwMode="auto">
          <a:xfrm>
            <a:off x="4243388" y="854075"/>
            <a:ext cx="1590675" cy="936625"/>
            <a:chOff x="2673" y="538"/>
            <a:chExt cx="1002" cy="590"/>
          </a:xfrm>
        </p:grpSpPr>
        <p:sp>
          <p:nvSpPr>
            <p:cNvPr id="46177" name="Rectangle 84"/>
            <p:cNvSpPr>
              <a:spLocks noChangeArrowheads="1"/>
            </p:cNvSpPr>
            <p:nvPr/>
          </p:nvSpPr>
          <p:spPr bwMode="auto">
            <a:xfrm>
              <a:off x="2732" y="538"/>
              <a:ext cx="943" cy="590"/>
            </a:xfrm>
            <a:prstGeom prst="rect">
              <a:avLst/>
            </a:prstGeom>
            <a:solidFill>
              <a:schemeClr val="folHlink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178" name="Rectangle 85"/>
            <p:cNvSpPr>
              <a:spLocks noChangeArrowheads="1"/>
            </p:cNvSpPr>
            <p:nvPr/>
          </p:nvSpPr>
          <p:spPr bwMode="auto">
            <a:xfrm>
              <a:off x="2791" y="607"/>
              <a:ext cx="275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 b="1">
                  <a:solidFill>
                    <a:srgbClr val="000000"/>
                  </a:solidFill>
                </a:rPr>
                <a:t>A7 - A0</a:t>
              </a:r>
              <a:endParaRPr lang="en-US" altLang="en-US"/>
            </a:p>
          </p:txBody>
        </p:sp>
        <p:sp>
          <p:nvSpPr>
            <p:cNvPr id="46179" name="Rectangle 86"/>
            <p:cNvSpPr>
              <a:spLocks noChangeArrowheads="1"/>
            </p:cNvSpPr>
            <p:nvPr/>
          </p:nvSpPr>
          <p:spPr bwMode="auto">
            <a:xfrm>
              <a:off x="3345" y="607"/>
              <a:ext cx="275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 b="1">
                  <a:solidFill>
                    <a:srgbClr val="000000"/>
                  </a:solidFill>
                </a:rPr>
                <a:t>B7 - B0</a:t>
              </a:r>
              <a:endParaRPr lang="en-US" altLang="en-US"/>
            </a:p>
          </p:txBody>
        </p:sp>
        <p:sp>
          <p:nvSpPr>
            <p:cNvPr id="46180" name="Freeform 87"/>
            <p:cNvSpPr>
              <a:spLocks/>
            </p:cNvSpPr>
            <p:nvPr/>
          </p:nvSpPr>
          <p:spPr bwMode="auto">
            <a:xfrm>
              <a:off x="2673" y="863"/>
              <a:ext cx="59" cy="59"/>
            </a:xfrm>
            <a:custGeom>
              <a:avLst/>
              <a:gdLst>
                <a:gd name="T0" fmla="*/ 0 w 118"/>
                <a:gd name="T1" fmla="*/ 29 h 118"/>
                <a:gd name="T2" fmla="*/ 2 w 118"/>
                <a:gd name="T3" fmla="*/ 20 h 118"/>
                <a:gd name="T4" fmla="*/ 6 w 118"/>
                <a:gd name="T5" fmla="*/ 12 h 118"/>
                <a:gd name="T6" fmla="*/ 12 w 118"/>
                <a:gd name="T7" fmla="*/ 6 h 118"/>
                <a:gd name="T8" fmla="*/ 21 w 118"/>
                <a:gd name="T9" fmla="*/ 1 h 118"/>
                <a:gd name="T10" fmla="*/ 30 w 118"/>
                <a:gd name="T11" fmla="*/ 0 h 118"/>
                <a:gd name="T12" fmla="*/ 39 w 118"/>
                <a:gd name="T13" fmla="*/ 1 h 118"/>
                <a:gd name="T14" fmla="*/ 47 w 118"/>
                <a:gd name="T15" fmla="*/ 6 h 118"/>
                <a:gd name="T16" fmla="*/ 54 w 118"/>
                <a:gd name="T17" fmla="*/ 12 h 118"/>
                <a:gd name="T18" fmla="*/ 58 w 118"/>
                <a:gd name="T19" fmla="*/ 20 h 118"/>
                <a:gd name="T20" fmla="*/ 59 w 118"/>
                <a:gd name="T21" fmla="*/ 29 h 118"/>
                <a:gd name="T22" fmla="*/ 58 w 118"/>
                <a:gd name="T23" fmla="*/ 39 h 118"/>
                <a:gd name="T24" fmla="*/ 54 w 118"/>
                <a:gd name="T25" fmla="*/ 46 h 118"/>
                <a:gd name="T26" fmla="*/ 47 w 118"/>
                <a:gd name="T27" fmla="*/ 53 h 118"/>
                <a:gd name="T28" fmla="*/ 39 w 118"/>
                <a:gd name="T29" fmla="*/ 57 h 118"/>
                <a:gd name="T30" fmla="*/ 30 w 118"/>
                <a:gd name="T31" fmla="*/ 59 h 118"/>
                <a:gd name="T32" fmla="*/ 21 w 118"/>
                <a:gd name="T33" fmla="*/ 57 h 118"/>
                <a:gd name="T34" fmla="*/ 12 w 118"/>
                <a:gd name="T35" fmla="*/ 53 h 118"/>
                <a:gd name="T36" fmla="*/ 6 w 118"/>
                <a:gd name="T37" fmla="*/ 46 h 118"/>
                <a:gd name="T38" fmla="*/ 2 w 118"/>
                <a:gd name="T39" fmla="*/ 39 h 118"/>
                <a:gd name="T40" fmla="*/ 0 w 118"/>
                <a:gd name="T41" fmla="*/ 29 h 11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18"/>
                <a:gd name="T64" fmla="*/ 0 h 118"/>
                <a:gd name="T65" fmla="*/ 118 w 118"/>
                <a:gd name="T66" fmla="*/ 118 h 11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18" h="118">
                  <a:moveTo>
                    <a:pt x="0" y="58"/>
                  </a:moveTo>
                  <a:lnTo>
                    <a:pt x="3" y="39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1" y="1"/>
                  </a:lnTo>
                  <a:lnTo>
                    <a:pt x="60" y="0"/>
                  </a:lnTo>
                  <a:lnTo>
                    <a:pt x="77" y="1"/>
                  </a:lnTo>
                  <a:lnTo>
                    <a:pt x="94" y="11"/>
                  </a:lnTo>
                  <a:lnTo>
                    <a:pt x="107" y="23"/>
                  </a:lnTo>
                  <a:lnTo>
                    <a:pt x="115" y="39"/>
                  </a:lnTo>
                  <a:lnTo>
                    <a:pt x="118" y="58"/>
                  </a:lnTo>
                  <a:lnTo>
                    <a:pt x="115" y="77"/>
                  </a:lnTo>
                  <a:lnTo>
                    <a:pt x="107" y="92"/>
                  </a:lnTo>
                  <a:lnTo>
                    <a:pt x="94" y="105"/>
                  </a:lnTo>
                  <a:lnTo>
                    <a:pt x="77" y="114"/>
                  </a:lnTo>
                  <a:lnTo>
                    <a:pt x="60" y="118"/>
                  </a:lnTo>
                  <a:lnTo>
                    <a:pt x="41" y="114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3" y="77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chemeClr val="folHlink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81" name="Rectangle 88"/>
            <p:cNvSpPr>
              <a:spLocks noChangeArrowheads="1"/>
            </p:cNvSpPr>
            <p:nvPr/>
          </p:nvSpPr>
          <p:spPr bwMode="auto">
            <a:xfrm>
              <a:off x="2791" y="843"/>
              <a:ext cx="53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 b="1">
                  <a:solidFill>
                    <a:srgbClr val="000000"/>
                  </a:solidFill>
                </a:rPr>
                <a:t>E</a:t>
              </a:r>
              <a:endParaRPr lang="en-US" altLang="en-US"/>
            </a:p>
          </p:txBody>
        </p:sp>
        <p:sp>
          <p:nvSpPr>
            <p:cNvPr id="46182" name="Rectangle 89"/>
            <p:cNvSpPr>
              <a:spLocks noChangeArrowheads="1"/>
            </p:cNvSpPr>
            <p:nvPr/>
          </p:nvSpPr>
          <p:spPr bwMode="auto">
            <a:xfrm>
              <a:off x="2791" y="960"/>
              <a:ext cx="13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 b="1">
                  <a:solidFill>
                    <a:srgbClr val="000000"/>
                  </a:solidFill>
                </a:rPr>
                <a:t>DIR</a:t>
              </a:r>
              <a:endParaRPr lang="en-US" altLang="en-US"/>
            </a:p>
          </p:txBody>
        </p:sp>
        <p:sp>
          <p:nvSpPr>
            <p:cNvPr id="46183" name="Line 90"/>
            <p:cNvSpPr>
              <a:spLocks noChangeShapeType="1"/>
            </p:cNvSpPr>
            <p:nvPr/>
          </p:nvSpPr>
          <p:spPr bwMode="auto">
            <a:xfrm>
              <a:off x="2791" y="833"/>
              <a:ext cx="5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84" name="Rectangle 91"/>
            <p:cNvSpPr>
              <a:spLocks noChangeArrowheads="1"/>
            </p:cNvSpPr>
            <p:nvPr/>
          </p:nvSpPr>
          <p:spPr bwMode="auto">
            <a:xfrm>
              <a:off x="3003" y="853"/>
              <a:ext cx="650" cy="19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</a:rPr>
                <a:t>74LS245</a:t>
              </a:r>
              <a:endParaRPr lang="en-US" altLang="en-US"/>
            </a:p>
          </p:txBody>
        </p:sp>
      </p:grpSp>
      <p:sp>
        <p:nvSpPr>
          <p:cNvPr id="46164" name="Rectangle 92"/>
          <p:cNvSpPr>
            <a:spLocks noChangeArrowheads="1"/>
          </p:cNvSpPr>
          <p:nvPr/>
        </p:nvSpPr>
        <p:spPr bwMode="auto">
          <a:xfrm>
            <a:off x="7050088" y="2085975"/>
            <a:ext cx="490537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A7 - A0</a:t>
            </a:r>
            <a:endParaRPr lang="en-US" altLang="en-US"/>
          </a:p>
        </p:txBody>
      </p:sp>
      <p:sp>
        <p:nvSpPr>
          <p:cNvPr id="46165" name="Rectangle 93"/>
          <p:cNvSpPr>
            <a:spLocks noChangeArrowheads="1"/>
          </p:cNvSpPr>
          <p:nvPr/>
        </p:nvSpPr>
        <p:spPr bwMode="auto">
          <a:xfrm>
            <a:off x="7050088" y="2273300"/>
            <a:ext cx="560387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A15 - A8</a:t>
            </a:r>
            <a:endParaRPr lang="en-US" altLang="en-US"/>
          </a:p>
        </p:txBody>
      </p:sp>
      <p:sp>
        <p:nvSpPr>
          <p:cNvPr id="46166" name="Rectangle 94"/>
          <p:cNvSpPr>
            <a:spLocks noChangeArrowheads="1"/>
          </p:cNvSpPr>
          <p:nvPr/>
        </p:nvSpPr>
        <p:spPr bwMode="auto">
          <a:xfrm>
            <a:off x="7050088" y="2460625"/>
            <a:ext cx="630237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A19 - A16</a:t>
            </a:r>
            <a:endParaRPr lang="en-US" altLang="en-US"/>
          </a:p>
        </p:txBody>
      </p:sp>
      <p:sp>
        <p:nvSpPr>
          <p:cNvPr id="46167" name="Rectangle 95"/>
          <p:cNvSpPr>
            <a:spLocks noChangeArrowheads="1"/>
          </p:cNvSpPr>
          <p:nvPr/>
        </p:nvSpPr>
        <p:spPr bwMode="auto">
          <a:xfrm>
            <a:off x="7050088" y="5546725"/>
            <a:ext cx="23971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RD</a:t>
            </a:r>
            <a:endParaRPr lang="en-US" altLang="en-US"/>
          </a:p>
        </p:txBody>
      </p:sp>
      <p:sp>
        <p:nvSpPr>
          <p:cNvPr id="46168" name="Rectangle 96"/>
          <p:cNvSpPr>
            <a:spLocks noChangeArrowheads="1"/>
          </p:cNvSpPr>
          <p:nvPr/>
        </p:nvSpPr>
        <p:spPr bwMode="auto">
          <a:xfrm>
            <a:off x="7050088" y="6107113"/>
            <a:ext cx="268287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WR</a:t>
            </a:r>
            <a:endParaRPr lang="en-US" altLang="en-US"/>
          </a:p>
        </p:txBody>
      </p:sp>
      <p:sp>
        <p:nvSpPr>
          <p:cNvPr id="46169" name="Line 97"/>
          <p:cNvSpPr>
            <a:spLocks noChangeShapeType="1"/>
          </p:cNvSpPr>
          <p:nvPr/>
        </p:nvSpPr>
        <p:spPr bwMode="auto">
          <a:xfrm>
            <a:off x="7050088" y="5530850"/>
            <a:ext cx="187325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70" name="Line 98"/>
          <p:cNvSpPr>
            <a:spLocks noChangeShapeType="1"/>
          </p:cNvSpPr>
          <p:nvPr/>
        </p:nvSpPr>
        <p:spPr bwMode="auto">
          <a:xfrm>
            <a:off x="7050088" y="6092825"/>
            <a:ext cx="187325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71" name="Line 99"/>
          <p:cNvSpPr>
            <a:spLocks noChangeShapeType="1"/>
          </p:cNvSpPr>
          <p:nvPr/>
        </p:nvSpPr>
        <p:spPr bwMode="auto">
          <a:xfrm>
            <a:off x="5834063" y="1041400"/>
            <a:ext cx="1122362" cy="1588"/>
          </a:xfrm>
          <a:prstGeom prst="line">
            <a:avLst/>
          </a:pr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72" name="Line 100"/>
          <p:cNvSpPr>
            <a:spLocks noChangeShapeType="1"/>
          </p:cNvSpPr>
          <p:nvPr/>
        </p:nvSpPr>
        <p:spPr bwMode="auto">
          <a:xfrm>
            <a:off x="5834063" y="2163763"/>
            <a:ext cx="1122362" cy="1587"/>
          </a:xfrm>
          <a:prstGeom prst="line">
            <a:avLst/>
          </a:pr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73" name="Freeform 101"/>
          <p:cNvSpPr>
            <a:spLocks/>
          </p:cNvSpPr>
          <p:nvPr/>
        </p:nvSpPr>
        <p:spPr bwMode="auto">
          <a:xfrm>
            <a:off x="5834063" y="2351088"/>
            <a:ext cx="1122362" cy="935037"/>
          </a:xfrm>
          <a:custGeom>
            <a:avLst/>
            <a:gdLst>
              <a:gd name="T0" fmla="*/ 0 w 1414"/>
              <a:gd name="T1" fmla="*/ 935037 h 1179"/>
              <a:gd name="T2" fmla="*/ 373856 w 1414"/>
              <a:gd name="T3" fmla="*/ 935037 h 1179"/>
              <a:gd name="T4" fmla="*/ 373856 w 1414"/>
              <a:gd name="T5" fmla="*/ 0 h 1179"/>
              <a:gd name="T6" fmla="*/ 1122362 w 1414"/>
              <a:gd name="T7" fmla="*/ 0 h 1179"/>
              <a:gd name="T8" fmla="*/ 0 60000 65536"/>
              <a:gd name="T9" fmla="*/ 0 60000 65536"/>
              <a:gd name="T10" fmla="*/ 0 60000 65536"/>
              <a:gd name="T11" fmla="*/ 0 60000 65536"/>
              <a:gd name="T12" fmla="*/ 0 w 1414"/>
              <a:gd name="T13" fmla="*/ 0 h 1179"/>
              <a:gd name="T14" fmla="*/ 1414 w 1414"/>
              <a:gd name="T15" fmla="*/ 1179 h 11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14" h="1179">
                <a:moveTo>
                  <a:pt x="0" y="1179"/>
                </a:moveTo>
                <a:lnTo>
                  <a:pt x="471" y="1179"/>
                </a:lnTo>
                <a:lnTo>
                  <a:pt x="471" y="0"/>
                </a:lnTo>
                <a:lnTo>
                  <a:pt x="1414" y="0"/>
                </a:lnTo>
              </a:path>
            </a:pathLst>
          </a:cu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74" name="Freeform 102"/>
          <p:cNvSpPr>
            <a:spLocks/>
          </p:cNvSpPr>
          <p:nvPr/>
        </p:nvSpPr>
        <p:spPr bwMode="auto">
          <a:xfrm>
            <a:off x="5834063" y="2538413"/>
            <a:ext cx="1122362" cy="1870075"/>
          </a:xfrm>
          <a:custGeom>
            <a:avLst/>
            <a:gdLst>
              <a:gd name="T0" fmla="*/ 0 w 1414"/>
              <a:gd name="T1" fmla="*/ 1870075 h 2357"/>
              <a:gd name="T2" fmla="*/ 747712 w 1414"/>
              <a:gd name="T3" fmla="*/ 1870075 h 2357"/>
              <a:gd name="T4" fmla="*/ 747712 w 1414"/>
              <a:gd name="T5" fmla="*/ 0 h 2357"/>
              <a:gd name="T6" fmla="*/ 1122362 w 1414"/>
              <a:gd name="T7" fmla="*/ 0 h 2357"/>
              <a:gd name="T8" fmla="*/ 0 60000 65536"/>
              <a:gd name="T9" fmla="*/ 0 60000 65536"/>
              <a:gd name="T10" fmla="*/ 0 60000 65536"/>
              <a:gd name="T11" fmla="*/ 0 60000 65536"/>
              <a:gd name="T12" fmla="*/ 0 w 1414"/>
              <a:gd name="T13" fmla="*/ 0 h 2357"/>
              <a:gd name="T14" fmla="*/ 1414 w 1414"/>
              <a:gd name="T15" fmla="*/ 2357 h 23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14" h="2357">
                <a:moveTo>
                  <a:pt x="0" y="2357"/>
                </a:moveTo>
                <a:lnTo>
                  <a:pt x="942" y="2357"/>
                </a:lnTo>
                <a:lnTo>
                  <a:pt x="942" y="0"/>
                </a:lnTo>
                <a:lnTo>
                  <a:pt x="1414" y="0"/>
                </a:lnTo>
              </a:path>
            </a:pathLst>
          </a:cu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75" name="Line 103"/>
          <p:cNvSpPr>
            <a:spLocks noChangeShapeType="1"/>
          </p:cNvSpPr>
          <p:nvPr/>
        </p:nvSpPr>
        <p:spPr bwMode="auto">
          <a:xfrm>
            <a:off x="4711700" y="5624513"/>
            <a:ext cx="2244725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76" name="Line 104"/>
          <p:cNvSpPr>
            <a:spLocks noChangeShapeType="1"/>
          </p:cNvSpPr>
          <p:nvPr/>
        </p:nvSpPr>
        <p:spPr bwMode="auto">
          <a:xfrm>
            <a:off x="4711700" y="6186488"/>
            <a:ext cx="2244725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990600"/>
          </a:xfrm>
        </p:spPr>
        <p:txBody>
          <a:bodyPr/>
          <a:lstStyle/>
          <a:p>
            <a:r>
              <a:rPr lang="en-US" altLang="en-US" sz="1800" smtClean="0"/>
              <a:t>Processor Timing Diagram of 8088 (Minimum Mode)</a:t>
            </a:r>
            <a:br>
              <a:rPr lang="en-US" altLang="en-US" sz="1800" smtClean="0"/>
            </a:br>
            <a:r>
              <a:rPr lang="en-US" altLang="en-US" sz="1800" smtClean="0"/>
              <a:t>for Memory or I/O Read (with 74245)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1233488" y="1233488"/>
          <a:ext cx="7375525" cy="554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77" name="VISIO" r:id="rId4" imgW="7376040" imgH="5547240" progId="Visio.Drawing.5">
                  <p:embed/>
                </p:oleObj>
              </mc:Choice>
              <mc:Fallback>
                <p:oleObj name="VISIO" r:id="rId4" imgW="7376040" imgH="5547240" progId="Visio.Drawing.5">
                  <p:embed/>
                  <p:pic>
                    <p:nvPicPr>
                      <p:cNvPr id="819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1233488"/>
                        <a:ext cx="7375525" cy="554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548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457200"/>
          </a:xfrm>
        </p:spPr>
        <p:txBody>
          <a:bodyPr/>
          <a:lstStyle/>
          <a:p>
            <a:r>
              <a:rPr lang="en-US" altLang="en-US" sz="1800" smtClean="0"/>
              <a:t>Minimum Mode</a:t>
            </a: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1141413" y="839788"/>
          <a:ext cx="7513637" cy="564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1" name="VISIO" r:id="rId4" imgW="9180360" imgH="6894360" progId="Visio.Drawing.5">
                  <p:embed/>
                </p:oleObj>
              </mc:Choice>
              <mc:Fallback>
                <p:oleObj name="VISIO" r:id="rId4" imgW="9180360" imgH="6894360" progId="Visio.Drawing.5">
                  <p:embed/>
                  <p:pic>
                    <p:nvPicPr>
                      <p:cNvPr id="921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839788"/>
                        <a:ext cx="7513637" cy="564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137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457200"/>
          </a:xfrm>
        </p:spPr>
        <p:txBody>
          <a:bodyPr/>
          <a:lstStyle/>
          <a:p>
            <a:r>
              <a:rPr lang="en-US" altLang="en-US" sz="1800" smtClean="0"/>
              <a:t>Minimum Mode</a:t>
            </a: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990600" y="685800"/>
          <a:ext cx="7778750" cy="617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5" name="VISIO" r:id="rId4" imgW="9482760" imgH="7522200" progId="Visio.Drawing.5">
                  <p:embed/>
                </p:oleObj>
              </mc:Choice>
              <mc:Fallback>
                <p:oleObj name="VISIO" r:id="rId4" imgW="9482760" imgH="7522200" progId="Visio.Drawing.5">
                  <p:embed/>
                  <p:pic>
                    <p:nvPicPr>
                      <p:cNvPr id="1024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778750" cy="617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132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457200"/>
          </a:xfrm>
        </p:spPr>
        <p:txBody>
          <a:bodyPr/>
          <a:lstStyle/>
          <a:p>
            <a:r>
              <a:rPr lang="en-US" altLang="en-US" sz="1800" smtClean="0"/>
              <a:t>Minimum Mode</a:t>
            </a:r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985838" y="684213"/>
          <a:ext cx="7778750" cy="617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49" name="VISIO" r:id="rId4" imgW="9482760" imgH="7522200" progId="Visio.Drawing.5">
                  <p:embed/>
                </p:oleObj>
              </mc:Choice>
              <mc:Fallback>
                <p:oleObj name="VISIO" r:id="rId4" imgW="9482760" imgH="7522200" progId="Visio.Drawing.5">
                  <p:embed/>
                  <p:pic>
                    <p:nvPicPr>
                      <p:cNvPr id="1126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684213"/>
                        <a:ext cx="7778750" cy="617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151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Outline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10000"/>
              </a:lnSpc>
            </a:pPr>
            <a:r>
              <a:rPr lang="en-US" altLang="en-US" dirty="0" smtClean="0"/>
              <a:t>Memory module </a:t>
            </a:r>
          </a:p>
          <a:p>
            <a:pPr>
              <a:lnSpc>
                <a:spcPct val="210000"/>
              </a:lnSpc>
            </a:pPr>
            <a:r>
              <a:rPr lang="en-US" altLang="en-US" dirty="0" smtClean="0"/>
              <a:t>Interfacing to memory </a:t>
            </a:r>
          </a:p>
          <a:p>
            <a:pPr>
              <a:lnSpc>
                <a:spcPct val="210000"/>
              </a:lnSpc>
            </a:pPr>
            <a:r>
              <a:rPr lang="en-US" altLang="en-US" dirty="0" smtClean="0"/>
              <a:t>Address </a:t>
            </a:r>
            <a:r>
              <a:rPr lang="en-US" altLang="en-US" dirty="0" smtClean="0"/>
              <a:t>decoding</a:t>
            </a:r>
          </a:p>
          <a:p>
            <a:pPr>
              <a:lnSpc>
                <a:spcPct val="210000"/>
              </a:lnSpc>
            </a:pPr>
            <a:r>
              <a:rPr lang="en-US" altLang="en-US" dirty="0" smtClean="0"/>
              <a:t>Chip select</a:t>
            </a:r>
          </a:p>
          <a:p>
            <a:pPr>
              <a:lnSpc>
                <a:spcPct val="210000"/>
              </a:lnSpc>
            </a:pPr>
            <a:r>
              <a:rPr lang="en-US" altLang="en-US" dirty="0" smtClean="0"/>
              <a:t>Memory configurations</a:t>
            </a:r>
          </a:p>
          <a:p>
            <a:pPr>
              <a:lnSpc>
                <a:spcPct val="210000"/>
              </a:lnSpc>
              <a:buFontTx/>
              <a:buNone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457200"/>
          </a:xfrm>
        </p:spPr>
        <p:txBody>
          <a:bodyPr/>
          <a:lstStyle/>
          <a:p>
            <a:r>
              <a:rPr lang="en-US" altLang="en-US" sz="1800" smtClean="0"/>
              <a:t>Minimum Mode</a:t>
            </a: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1141413" y="839788"/>
          <a:ext cx="7678737" cy="567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73" name="VISIO" r:id="rId4" imgW="9405720" imgH="6950880" progId="Visio.Drawing.5">
                  <p:embed/>
                </p:oleObj>
              </mc:Choice>
              <mc:Fallback>
                <p:oleObj name="VISIO" r:id="rId4" imgW="9405720" imgH="6950880" progId="Visio.Drawing.5">
                  <p:embed/>
                  <p:pic>
                    <p:nvPicPr>
                      <p:cNvPr id="1229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839788"/>
                        <a:ext cx="7678737" cy="567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536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457200"/>
          </a:xfrm>
        </p:spPr>
        <p:txBody>
          <a:bodyPr/>
          <a:lstStyle/>
          <a:p>
            <a:r>
              <a:rPr lang="en-US" altLang="en-US" sz="1800" smtClean="0"/>
              <a:t>Minimum Mode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840538" y="990600"/>
            <a:ext cx="1535112" cy="5032375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72" name="Rectangle 6"/>
          <p:cNvSpPr>
            <a:spLocks noChangeArrowheads="1"/>
          </p:cNvSpPr>
          <p:nvPr/>
        </p:nvSpPr>
        <p:spPr bwMode="auto">
          <a:xfrm>
            <a:off x="7096125" y="3363913"/>
            <a:ext cx="1136650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</a:rPr>
              <a:t>MEMORY</a:t>
            </a:r>
            <a:endParaRPr lang="en-US" altLang="en-US"/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6926263" y="1089025"/>
            <a:ext cx="4476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900" b="1">
                <a:solidFill>
                  <a:srgbClr val="000000"/>
                </a:solidFill>
              </a:rPr>
              <a:t>D7 - D0</a:t>
            </a:r>
            <a:endParaRPr lang="en-US" altLang="en-US"/>
          </a:p>
        </p:txBody>
      </p:sp>
      <p:sp>
        <p:nvSpPr>
          <p:cNvPr id="7174" name="Rectangle 8"/>
          <p:cNvSpPr>
            <a:spLocks noChangeArrowheads="1"/>
          </p:cNvSpPr>
          <p:nvPr/>
        </p:nvSpPr>
        <p:spPr bwMode="auto">
          <a:xfrm>
            <a:off x="6926263" y="2282825"/>
            <a:ext cx="503237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900" b="1">
                <a:solidFill>
                  <a:srgbClr val="000000"/>
                </a:solidFill>
              </a:rPr>
              <a:t>A19 - A0</a:t>
            </a:r>
            <a:endParaRPr lang="en-US" altLang="en-US"/>
          </a:p>
        </p:txBody>
      </p:sp>
      <p:sp>
        <p:nvSpPr>
          <p:cNvPr id="7175" name="Rectangle 9"/>
          <p:cNvSpPr>
            <a:spLocks noChangeArrowheads="1"/>
          </p:cNvSpPr>
          <p:nvPr/>
        </p:nvSpPr>
        <p:spPr bwMode="auto">
          <a:xfrm>
            <a:off x="6926263" y="5268913"/>
            <a:ext cx="2190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900" b="1">
                <a:solidFill>
                  <a:srgbClr val="000000"/>
                </a:solidFill>
              </a:rPr>
              <a:t>RD</a:t>
            </a:r>
            <a:endParaRPr lang="en-US" altLang="en-US"/>
          </a:p>
        </p:txBody>
      </p:sp>
      <p:sp>
        <p:nvSpPr>
          <p:cNvPr id="7176" name="Rectangle 10"/>
          <p:cNvSpPr>
            <a:spLocks noChangeArrowheads="1"/>
          </p:cNvSpPr>
          <p:nvPr/>
        </p:nvSpPr>
        <p:spPr bwMode="auto">
          <a:xfrm>
            <a:off x="6926263" y="5780088"/>
            <a:ext cx="2444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900" b="1">
                <a:solidFill>
                  <a:srgbClr val="000000"/>
                </a:solidFill>
              </a:rPr>
              <a:t>WR</a:t>
            </a:r>
            <a:endParaRPr lang="en-US" altLang="en-US"/>
          </a:p>
        </p:txBody>
      </p:sp>
      <p:sp>
        <p:nvSpPr>
          <p:cNvPr id="7177" name="Line 11"/>
          <p:cNvSpPr>
            <a:spLocks noChangeShapeType="1"/>
          </p:cNvSpPr>
          <p:nvPr/>
        </p:nvSpPr>
        <p:spPr bwMode="auto">
          <a:xfrm>
            <a:off x="6926263" y="5254625"/>
            <a:ext cx="1698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Line 12"/>
          <p:cNvSpPr>
            <a:spLocks noChangeShapeType="1"/>
          </p:cNvSpPr>
          <p:nvPr/>
        </p:nvSpPr>
        <p:spPr bwMode="auto">
          <a:xfrm>
            <a:off x="6926263" y="5767388"/>
            <a:ext cx="16986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" name="Line 13"/>
          <p:cNvSpPr>
            <a:spLocks noChangeShapeType="1"/>
          </p:cNvSpPr>
          <p:nvPr/>
        </p:nvSpPr>
        <p:spPr bwMode="auto">
          <a:xfrm>
            <a:off x="3494088" y="1160463"/>
            <a:ext cx="3346450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Line 14"/>
          <p:cNvSpPr>
            <a:spLocks noChangeShapeType="1"/>
          </p:cNvSpPr>
          <p:nvPr/>
        </p:nvSpPr>
        <p:spPr bwMode="auto">
          <a:xfrm>
            <a:off x="3494088" y="5340350"/>
            <a:ext cx="334645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Line 15"/>
          <p:cNvSpPr>
            <a:spLocks noChangeShapeType="1"/>
          </p:cNvSpPr>
          <p:nvPr/>
        </p:nvSpPr>
        <p:spPr bwMode="auto">
          <a:xfrm>
            <a:off x="3494088" y="5851525"/>
            <a:ext cx="334645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Rectangle 16"/>
          <p:cNvSpPr>
            <a:spLocks noChangeArrowheads="1"/>
          </p:cNvSpPr>
          <p:nvPr/>
        </p:nvSpPr>
        <p:spPr bwMode="auto">
          <a:xfrm>
            <a:off x="1447800" y="990600"/>
            <a:ext cx="2046288" cy="5032375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83" name="Rectangle 17"/>
          <p:cNvSpPr>
            <a:spLocks noChangeArrowheads="1"/>
          </p:cNvSpPr>
          <p:nvPr/>
        </p:nvSpPr>
        <p:spPr bwMode="auto">
          <a:xfrm>
            <a:off x="1927225" y="2954338"/>
            <a:ext cx="1203325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</a:rPr>
              <a:t>Simplified</a:t>
            </a:r>
            <a:endParaRPr lang="en-US" altLang="en-US"/>
          </a:p>
        </p:txBody>
      </p:sp>
      <p:sp>
        <p:nvSpPr>
          <p:cNvPr id="7184" name="Rectangle 18"/>
          <p:cNvSpPr>
            <a:spLocks noChangeArrowheads="1"/>
          </p:cNvSpPr>
          <p:nvPr/>
        </p:nvSpPr>
        <p:spPr bwMode="auto">
          <a:xfrm>
            <a:off x="1881188" y="3227388"/>
            <a:ext cx="1295400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</a:rPr>
              <a:t>Drawing of</a:t>
            </a:r>
            <a:endParaRPr lang="en-US" altLang="en-US"/>
          </a:p>
        </p:txBody>
      </p:sp>
      <p:sp>
        <p:nvSpPr>
          <p:cNvPr id="7185" name="Rectangle 19"/>
          <p:cNvSpPr>
            <a:spLocks noChangeArrowheads="1"/>
          </p:cNvSpPr>
          <p:nvPr/>
        </p:nvSpPr>
        <p:spPr bwMode="auto">
          <a:xfrm>
            <a:off x="1687513" y="3500438"/>
            <a:ext cx="1687512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</a:rPr>
              <a:t>8088 Minimum</a:t>
            </a:r>
            <a:endParaRPr lang="en-US" altLang="en-US"/>
          </a:p>
        </p:txBody>
      </p:sp>
      <p:sp>
        <p:nvSpPr>
          <p:cNvPr id="7186" name="Rectangle 20"/>
          <p:cNvSpPr>
            <a:spLocks noChangeArrowheads="1"/>
          </p:cNvSpPr>
          <p:nvPr/>
        </p:nvSpPr>
        <p:spPr bwMode="auto">
          <a:xfrm>
            <a:off x="2174875" y="3773488"/>
            <a:ext cx="706438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</a:rPr>
              <a:t>Mode</a:t>
            </a:r>
            <a:endParaRPr lang="en-US" altLang="en-US"/>
          </a:p>
        </p:txBody>
      </p:sp>
      <p:sp>
        <p:nvSpPr>
          <p:cNvPr id="7187" name="Rectangle 21"/>
          <p:cNvSpPr>
            <a:spLocks noChangeArrowheads="1"/>
          </p:cNvSpPr>
          <p:nvPr/>
        </p:nvSpPr>
        <p:spPr bwMode="auto">
          <a:xfrm>
            <a:off x="2989263" y="1089025"/>
            <a:ext cx="4476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900" b="1">
                <a:solidFill>
                  <a:srgbClr val="000000"/>
                </a:solidFill>
              </a:rPr>
              <a:t>D7 - D0</a:t>
            </a:r>
            <a:endParaRPr lang="en-US" altLang="en-US"/>
          </a:p>
        </p:txBody>
      </p:sp>
      <p:sp>
        <p:nvSpPr>
          <p:cNvPr id="7188" name="Rectangle 22"/>
          <p:cNvSpPr>
            <a:spLocks noChangeArrowheads="1"/>
          </p:cNvSpPr>
          <p:nvPr/>
        </p:nvSpPr>
        <p:spPr bwMode="auto">
          <a:xfrm>
            <a:off x="2932113" y="2282825"/>
            <a:ext cx="503237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900" b="1">
                <a:solidFill>
                  <a:srgbClr val="000000"/>
                </a:solidFill>
              </a:rPr>
              <a:t>A19 - A0</a:t>
            </a:r>
            <a:endParaRPr lang="en-US" altLang="en-US"/>
          </a:p>
        </p:txBody>
      </p:sp>
      <p:sp>
        <p:nvSpPr>
          <p:cNvPr id="7189" name="Rectangle 23"/>
          <p:cNvSpPr>
            <a:spLocks noChangeArrowheads="1"/>
          </p:cNvSpPr>
          <p:nvPr/>
        </p:nvSpPr>
        <p:spPr bwMode="auto">
          <a:xfrm>
            <a:off x="3035300" y="5268913"/>
            <a:ext cx="4016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900" b="1">
                <a:solidFill>
                  <a:srgbClr val="000000"/>
                </a:solidFill>
              </a:rPr>
              <a:t>MEMR</a:t>
            </a:r>
            <a:endParaRPr lang="en-US" altLang="en-US"/>
          </a:p>
        </p:txBody>
      </p:sp>
      <p:sp>
        <p:nvSpPr>
          <p:cNvPr id="7190" name="Rectangle 24"/>
          <p:cNvSpPr>
            <a:spLocks noChangeArrowheads="1"/>
          </p:cNvSpPr>
          <p:nvPr/>
        </p:nvSpPr>
        <p:spPr bwMode="auto">
          <a:xfrm>
            <a:off x="3008313" y="5780088"/>
            <a:ext cx="427037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900" b="1">
                <a:solidFill>
                  <a:srgbClr val="000000"/>
                </a:solidFill>
              </a:rPr>
              <a:t>MEMW</a:t>
            </a:r>
            <a:endParaRPr lang="en-US" altLang="en-US"/>
          </a:p>
        </p:txBody>
      </p:sp>
      <p:sp>
        <p:nvSpPr>
          <p:cNvPr id="7191" name="Line 25"/>
          <p:cNvSpPr>
            <a:spLocks noChangeShapeType="1"/>
          </p:cNvSpPr>
          <p:nvPr/>
        </p:nvSpPr>
        <p:spPr bwMode="auto">
          <a:xfrm>
            <a:off x="3040063" y="5254625"/>
            <a:ext cx="34131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2" name="Line 26"/>
          <p:cNvSpPr>
            <a:spLocks noChangeShapeType="1"/>
          </p:cNvSpPr>
          <p:nvPr/>
        </p:nvSpPr>
        <p:spPr bwMode="auto">
          <a:xfrm>
            <a:off x="3040063" y="5767388"/>
            <a:ext cx="32067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3" name="Line 27"/>
          <p:cNvSpPr>
            <a:spLocks noChangeShapeType="1"/>
          </p:cNvSpPr>
          <p:nvPr/>
        </p:nvSpPr>
        <p:spPr bwMode="auto">
          <a:xfrm>
            <a:off x="5797550" y="2354263"/>
            <a:ext cx="1023938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4" name="Line 28"/>
          <p:cNvSpPr>
            <a:spLocks noChangeShapeType="1"/>
          </p:cNvSpPr>
          <p:nvPr/>
        </p:nvSpPr>
        <p:spPr bwMode="auto">
          <a:xfrm>
            <a:off x="3494088" y="2354263"/>
            <a:ext cx="3349625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5" name="Rectangle 29"/>
          <p:cNvSpPr>
            <a:spLocks noChangeArrowheads="1"/>
          </p:cNvSpPr>
          <p:nvPr/>
        </p:nvSpPr>
        <p:spPr bwMode="auto">
          <a:xfrm>
            <a:off x="7504113" y="5865813"/>
            <a:ext cx="2127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900" b="1">
                <a:solidFill>
                  <a:srgbClr val="000000"/>
                </a:solidFill>
              </a:rPr>
              <a:t>CS</a:t>
            </a:r>
            <a:endParaRPr lang="en-US" altLang="en-US"/>
          </a:p>
        </p:txBody>
      </p:sp>
      <p:sp>
        <p:nvSpPr>
          <p:cNvPr id="7196" name="Line 30"/>
          <p:cNvSpPr>
            <a:spLocks noChangeShapeType="1"/>
          </p:cNvSpPr>
          <p:nvPr/>
        </p:nvSpPr>
        <p:spPr bwMode="auto">
          <a:xfrm>
            <a:off x="7504113" y="5851525"/>
            <a:ext cx="1698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7418388" y="6022975"/>
            <a:ext cx="341312" cy="342900"/>
            <a:chOff x="4673" y="3794"/>
            <a:chExt cx="215" cy="216"/>
          </a:xfrm>
        </p:grpSpPr>
        <p:sp>
          <p:nvSpPr>
            <p:cNvPr id="7199" name="Line 31"/>
            <p:cNvSpPr>
              <a:spLocks noChangeShapeType="1"/>
            </p:cNvSpPr>
            <p:nvPr/>
          </p:nvSpPr>
          <p:spPr bwMode="auto">
            <a:xfrm>
              <a:off x="4745" y="4009"/>
              <a:ext cx="71" cy="1"/>
            </a:xfrm>
            <a:prstGeom prst="line">
              <a:avLst/>
            </a:pr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0" name="Line 32"/>
            <p:cNvSpPr>
              <a:spLocks noChangeShapeType="1"/>
            </p:cNvSpPr>
            <p:nvPr/>
          </p:nvSpPr>
          <p:spPr bwMode="auto">
            <a:xfrm>
              <a:off x="4709" y="3973"/>
              <a:ext cx="143" cy="1"/>
            </a:xfrm>
            <a:prstGeom prst="line">
              <a:avLst/>
            </a:pr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1" name="Line 33"/>
            <p:cNvSpPr>
              <a:spLocks noChangeShapeType="1"/>
            </p:cNvSpPr>
            <p:nvPr/>
          </p:nvSpPr>
          <p:spPr bwMode="auto">
            <a:xfrm>
              <a:off x="4673" y="3937"/>
              <a:ext cx="215" cy="1"/>
            </a:xfrm>
            <a:prstGeom prst="line">
              <a:avLst/>
            </a:pr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2" name="Line 34"/>
            <p:cNvSpPr>
              <a:spLocks noChangeShapeType="1"/>
            </p:cNvSpPr>
            <p:nvPr/>
          </p:nvSpPr>
          <p:spPr bwMode="auto">
            <a:xfrm>
              <a:off x="4781" y="3794"/>
              <a:ext cx="1" cy="143"/>
            </a:xfrm>
            <a:prstGeom prst="line">
              <a:avLst/>
            </a:pr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4372" name="Text Box 4"/>
          <p:cNvSpPr txBox="1">
            <a:spLocks noChangeArrowheads="1"/>
          </p:cNvSpPr>
          <p:nvPr/>
        </p:nvSpPr>
        <p:spPr bwMode="auto">
          <a:xfrm>
            <a:off x="6248400" y="5334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9933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400" b="1" baseline="30000">
                <a:solidFill>
                  <a:srgbClr val="FF9933"/>
                </a:solidFill>
                <a:latin typeface="Times New Roman" panose="02020603050405020304" pitchFamily="18" charset="0"/>
              </a:rPr>
              <a:t>20</a:t>
            </a:r>
            <a:r>
              <a:rPr lang="en-US" altLang="en-US" sz="2400" b="1">
                <a:solidFill>
                  <a:srgbClr val="FF9933"/>
                </a:solidFill>
                <a:latin typeface="Times New Roman" panose="02020603050405020304" pitchFamily="18" charset="0"/>
              </a:rPr>
              <a:t> bytes or 1MB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What are the memory locations of a  1MB (2</a:t>
            </a:r>
            <a:r>
              <a:rPr lang="en-US" altLang="en-US" sz="3200" baseline="30000" smtClean="0"/>
              <a:t>20</a:t>
            </a:r>
            <a:r>
              <a:rPr lang="en-US" altLang="en-US" sz="3200" smtClean="0"/>
              <a:t> bytes) Memory?</a:t>
            </a:r>
          </a:p>
        </p:txBody>
      </p:sp>
      <p:graphicFrame>
        <p:nvGraphicFramePr>
          <p:cNvPr id="343043" name="Group 3"/>
          <p:cNvGraphicFramePr>
            <a:graphicFrameLocks noGrp="1"/>
          </p:cNvGraphicFramePr>
          <p:nvPr>
            <p:ph type="tbl" idx="1"/>
          </p:nvPr>
        </p:nvGraphicFramePr>
        <p:xfrm>
          <a:off x="990600" y="2057400"/>
          <a:ext cx="7162800" cy="2208278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971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A19 to A0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(HEX)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9876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5432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1198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00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7654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3210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5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00000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5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FFFFF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225" name="Text Box 33"/>
          <p:cNvSpPr txBox="1">
            <a:spLocks noChangeArrowheads="1"/>
          </p:cNvSpPr>
          <p:nvPr/>
        </p:nvSpPr>
        <p:spPr bwMode="auto">
          <a:xfrm>
            <a:off x="1390650" y="5103813"/>
            <a:ext cx="31051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Example: 34FD0</a:t>
            </a:r>
          </a:p>
          <a:p>
            <a:r>
              <a:rPr lang="en-US" altLang="en-US"/>
              <a:t> </a:t>
            </a:r>
          </a:p>
          <a:p>
            <a:r>
              <a:rPr lang="en-US" altLang="en-US"/>
              <a:t>0011 0100 11111 1101 0000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457200"/>
          </a:xfrm>
          <a:noFill/>
        </p:spPr>
        <p:txBody>
          <a:bodyPr/>
          <a:lstStyle/>
          <a:p>
            <a:r>
              <a:rPr lang="en-US" altLang="en-US" sz="1800" smtClean="0"/>
              <a:t>Interfacing a 1MB Memory to the 8088 Microprocessor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141413" y="912813"/>
          <a:ext cx="7632700" cy="577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VISIO" r:id="rId4" imgW="8029457" imgH="6067357" progId="Visio.Drawing.5">
                  <p:embed/>
                </p:oleObj>
              </mc:Choice>
              <mc:Fallback>
                <p:oleObj name="VISIO" r:id="rId4" imgW="8029457" imgH="6067357" progId="Visio.Drawing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912813"/>
                        <a:ext cx="7632700" cy="577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smtClean="0"/>
              <a:t>Instead of Interfacing 1MB, what will happen if you interface a 512KB Memory?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What are the memory locations of a 512KB (2</a:t>
            </a:r>
            <a:r>
              <a:rPr lang="en-US" altLang="en-US" sz="3200" baseline="30000" smtClean="0"/>
              <a:t>19</a:t>
            </a:r>
            <a:r>
              <a:rPr lang="en-US" altLang="en-US" sz="3200" smtClean="0"/>
              <a:t> bytes) Memory?</a:t>
            </a:r>
          </a:p>
        </p:txBody>
      </p:sp>
      <p:graphicFrame>
        <p:nvGraphicFramePr>
          <p:cNvPr id="344067" name="Group 3"/>
          <p:cNvGraphicFramePr>
            <a:graphicFrameLocks noGrp="1"/>
          </p:cNvGraphicFramePr>
          <p:nvPr>
            <p:ph type="tbl" idx="1"/>
          </p:nvPr>
        </p:nvGraphicFramePr>
        <p:xfrm>
          <a:off x="990600" y="2057400"/>
          <a:ext cx="7162800" cy="2208213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971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A18 to A0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(HEX)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876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5432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1198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00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7654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3210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5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00000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5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7FFFF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457200"/>
          </a:xfrm>
          <a:noFill/>
        </p:spPr>
        <p:txBody>
          <a:bodyPr/>
          <a:lstStyle/>
          <a:p>
            <a:r>
              <a:rPr lang="en-US" altLang="en-US" sz="1800" smtClean="0"/>
              <a:t>Interfacing a 512KB Memory to the 8088 Microprocessor</a:t>
            </a:r>
          </a:p>
        </p:txBody>
      </p:sp>
      <p:grpSp>
        <p:nvGrpSpPr>
          <p:cNvPr id="2" name="Group 160"/>
          <p:cNvGrpSpPr>
            <a:grpSpLocks/>
          </p:cNvGrpSpPr>
          <p:nvPr/>
        </p:nvGrpSpPr>
        <p:grpSpPr bwMode="auto">
          <a:xfrm>
            <a:off x="3006725" y="2125663"/>
            <a:ext cx="3476625" cy="2827337"/>
            <a:chOff x="1894" y="1339"/>
            <a:chExt cx="2190" cy="1781"/>
          </a:xfrm>
        </p:grpSpPr>
        <p:sp>
          <p:nvSpPr>
            <p:cNvPr id="12439" name="Line 76"/>
            <p:cNvSpPr>
              <a:spLocks noChangeShapeType="1"/>
            </p:cNvSpPr>
            <p:nvPr/>
          </p:nvSpPr>
          <p:spPr bwMode="auto">
            <a:xfrm flipH="1">
              <a:off x="1894" y="1339"/>
              <a:ext cx="219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40" name="Line 77"/>
            <p:cNvSpPr>
              <a:spLocks noChangeShapeType="1"/>
            </p:cNvSpPr>
            <p:nvPr/>
          </p:nvSpPr>
          <p:spPr bwMode="auto">
            <a:xfrm flipH="1">
              <a:off x="1894" y="2503"/>
              <a:ext cx="2190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41" name="Line 78"/>
            <p:cNvSpPr>
              <a:spLocks noChangeShapeType="1"/>
            </p:cNvSpPr>
            <p:nvPr/>
          </p:nvSpPr>
          <p:spPr bwMode="auto">
            <a:xfrm flipH="1">
              <a:off x="1894" y="2298"/>
              <a:ext cx="2190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42" name="Line 79"/>
            <p:cNvSpPr>
              <a:spLocks noChangeShapeType="1"/>
            </p:cNvSpPr>
            <p:nvPr/>
          </p:nvSpPr>
          <p:spPr bwMode="auto">
            <a:xfrm flipH="1">
              <a:off x="1894" y="1887"/>
              <a:ext cx="219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43" name="Line 80"/>
            <p:cNvSpPr>
              <a:spLocks noChangeShapeType="1"/>
            </p:cNvSpPr>
            <p:nvPr/>
          </p:nvSpPr>
          <p:spPr bwMode="auto">
            <a:xfrm>
              <a:off x="3765" y="3119"/>
              <a:ext cx="91" cy="1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44" name="Line 81"/>
            <p:cNvSpPr>
              <a:spLocks noChangeShapeType="1"/>
            </p:cNvSpPr>
            <p:nvPr/>
          </p:nvSpPr>
          <p:spPr bwMode="auto">
            <a:xfrm>
              <a:off x="3719" y="3073"/>
              <a:ext cx="183" cy="1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45" name="Line 82"/>
            <p:cNvSpPr>
              <a:spLocks noChangeShapeType="1"/>
            </p:cNvSpPr>
            <p:nvPr/>
          </p:nvSpPr>
          <p:spPr bwMode="auto">
            <a:xfrm>
              <a:off x="3674" y="3028"/>
              <a:ext cx="274" cy="1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46" name="Line 83"/>
            <p:cNvSpPr>
              <a:spLocks noChangeShapeType="1"/>
            </p:cNvSpPr>
            <p:nvPr/>
          </p:nvSpPr>
          <p:spPr bwMode="auto">
            <a:xfrm>
              <a:off x="3811" y="2845"/>
              <a:ext cx="1" cy="18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47" name="Line 84"/>
            <p:cNvSpPr>
              <a:spLocks noChangeShapeType="1"/>
            </p:cNvSpPr>
            <p:nvPr/>
          </p:nvSpPr>
          <p:spPr bwMode="auto">
            <a:xfrm flipH="1">
              <a:off x="3811" y="2845"/>
              <a:ext cx="27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292" name="Group 159"/>
          <p:cNvGrpSpPr>
            <a:grpSpLocks/>
          </p:cNvGrpSpPr>
          <p:nvPr/>
        </p:nvGrpSpPr>
        <p:grpSpPr bwMode="auto">
          <a:xfrm>
            <a:off x="6483350" y="1690688"/>
            <a:ext cx="2282825" cy="3043237"/>
            <a:chOff x="4084" y="1065"/>
            <a:chExt cx="1438" cy="1917"/>
          </a:xfrm>
        </p:grpSpPr>
        <p:sp>
          <p:nvSpPr>
            <p:cNvPr id="12369" name="Rectangle 85"/>
            <p:cNvSpPr>
              <a:spLocks noChangeArrowheads="1"/>
            </p:cNvSpPr>
            <p:nvPr/>
          </p:nvSpPr>
          <p:spPr bwMode="auto">
            <a:xfrm>
              <a:off x="4084" y="1065"/>
              <a:ext cx="1438" cy="191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70" name="Rectangle 86"/>
            <p:cNvSpPr>
              <a:spLocks noChangeArrowheads="1"/>
            </p:cNvSpPr>
            <p:nvPr/>
          </p:nvSpPr>
          <p:spPr bwMode="auto">
            <a:xfrm>
              <a:off x="4906" y="2777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71" name="Rectangle 87"/>
            <p:cNvSpPr>
              <a:spLocks noChangeArrowheads="1"/>
            </p:cNvSpPr>
            <p:nvPr/>
          </p:nvSpPr>
          <p:spPr bwMode="auto">
            <a:xfrm>
              <a:off x="5125" y="2796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23</a:t>
              </a:r>
              <a:endParaRPr lang="en-US" altLang="en-US"/>
            </a:p>
          </p:txBody>
        </p:sp>
        <p:sp>
          <p:nvSpPr>
            <p:cNvPr id="12372" name="Rectangle 88"/>
            <p:cNvSpPr>
              <a:spLocks noChangeArrowheads="1"/>
            </p:cNvSpPr>
            <p:nvPr/>
          </p:nvSpPr>
          <p:spPr bwMode="auto">
            <a:xfrm>
              <a:off x="4427" y="2777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73" name="Rectangle 89"/>
            <p:cNvSpPr>
              <a:spLocks noChangeArrowheads="1"/>
            </p:cNvSpPr>
            <p:nvPr/>
          </p:nvSpPr>
          <p:spPr bwMode="auto">
            <a:xfrm>
              <a:off x="4564" y="2796"/>
              <a:ext cx="32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00000</a:t>
              </a:r>
              <a:endParaRPr lang="en-US" altLang="en-US"/>
            </a:p>
          </p:txBody>
        </p:sp>
        <p:sp>
          <p:nvSpPr>
            <p:cNvPr id="12374" name="Rectangle 90"/>
            <p:cNvSpPr>
              <a:spLocks noChangeArrowheads="1"/>
            </p:cNvSpPr>
            <p:nvPr/>
          </p:nvSpPr>
          <p:spPr bwMode="auto">
            <a:xfrm>
              <a:off x="4427" y="2640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75" name="Rectangle 91"/>
            <p:cNvSpPr>
              <a:spLocks noChangeArrowheads="1"/>
            </p:cNvSpPr>
            <p:nvPr/>
          </p:nvSpPr>
          <p:spPr bwMode="auto">
            <a:xfrm>
              <a:off x="4564" y="2659"/>
              <a:ext cx="32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00001</a:t>
              </a:r>
              <a:endParaRPr lang="en-US" altLang="en-US"/>
            </a:p>
          </p:txBody>
        </p:sp>
        <p:sp>
          <p:nvSpPr>
            <p:cNvPr id="12376" name="Rectangle 92"/>
            <p:cNvSpPr>
              <a:spLocks noChangeArrowheads="1"/>
            </p:cNvSpPr>
            <p:nvPr/>
          </p:nvSpPr>
          <p:spPr bwMode="auto">
            <a:xfrm>
              <a:off x="4906" y="2640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77" name="Rectangle 93"/>
            <p:cNvSpPr>
              <a:spLocks noChangeArrowheads="1"/>
            </p:cNvSpPr>
            <p:nvPr/>
          </p:nvSpPr>
          <p:spPr bwMode="auto">
            <a:xfrm>
              <a:off x="5125" y="2659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95</a:t>
              </a:r>
              <a:endParaRPr lang="en-US" altLang="en-US"/>
            </a:p>
          </p:txBody>
        </p:sp>
        <p:sp>
          <p:nvSpPr>
            <p:cNvPr id="12378" name="Rectangle 94"/>
            <p:cNvSpPr>
              <a:spLocks noChangeArrowheads="1"/>
            </p:cNvSpPr>
            <p:nvPr/>
          </p:nvSpPr>
          <p:spPr bwMode="auto">
            <a:xfrm>
              <a:off x="4906" y="2366"/>
              <a:ext cx="548" cy="274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79" name="Rectangle 95"/>
            <p:cNvSpPr>
              <a:spLocks noChangeArrowheads="1"/>
            </p:cNvSpPr>
            <p:nvPr/>
          </p:nvSpPr>
          <p:spPr bwMode="auto">
            <a:xfrm>
              <a:off x="5152" y="2399"/>
              <a:ext cx="11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12380" name="Rectangle 96"/>
            <p:cNvSpPr>
              <a:spLocks noChangeArrowheads="1"/>
            </p:cNvSpPr>
            <p:nvPr/>
          </p:nvSpPr>
          <p:spPr bwMode="auto">
            <a:xfrm>
              <a:off x="5152" y="2508"/>
              <a:ext cx="11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12381" name="Rectangle 97"/>
            <p:cNvSpPr>
              <a:spLocks noChangeArrowheads="1"/>
            </p:cNvSpPr>
            <p:nvPr/>
          </p:nvSpPr>
          <p:spPr bwMode="auto">
            <a:xfrm>
              <a:off x="4427" y="2229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82" name="Rectangle 98"/>
            <p:cNvSpPr>
              <a:spLocks noChangeArrowheads="1"/>
            </p:cNvSpPr>
            <p:nvPr/>
          </p:nvSpPr>
          <p:spPr bwMode="auto">
            <a:xfrm>
              <a:off x="4564" y="2248"/>
              <a:ext cx="32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20020</a:t>
              </a:r>
              <a:endParaRPr lang="en-US" altLang="en-US"/>
            </a:p>
          </p:txBody>
        </p:sp>
        <p:sp>
          <p:nvSpPr>
            <p:cNvPr id="12383" name="Rectangle 99"/>
            <p:cNvSpPr>
              <a:spLocks noChangeArrowheads="1"/>
            </p:cNvSpPr>
            <p:nvPr/>
          </p:nvSpPr>
          <p:spPr bwMode="auto">
            <a:xfrm>
              <a:off x="4427" y="2092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84" name="Rectangle 100"/>
            <p:cNvSpPr>
              <a:spLocks noChangeArrowheads="1"/>
            </p:cNvSpPr>
            <p:nvPr/>
          </p:nvSpPr>
          <p:spPr bwMode="auto">
            <a:xfrm>
              <a:off x="4564" y="2111"/>
              <a:ext cx="32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20021</a:t>
              </a:r>
              <a:endParaRPr lang="en-US" altLang="en-US"/>
            </a:p>
          </p:txBody>
        </p:sp>
        <p:sp>
          <p:nvSpPr>
            <p:cNvPr id="12385" name="Rectangle 101"/>
            <p:cNvSpPr>
              <a:spLocks noChangeArrowheads="1"/>
            </p:cNvSpPr>
            <p:nvPr/>
          </p:nvSpPr>
          <p:spPr bwMode="auto">
            <a:xfrm>
              <a:off x="4427" y="1955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86" name="Rectangle 102"/>
            <p:cNvSpPr>
              <a:spLocks noChangeArrowheads="1"/>
            </p:cNvSpPr>
            <p:nvPr/>
          </p:nvSpPr>
          <p:spPr bwMode="auto">
            <a:xfrm>
              <a:off x="4564" y="1974"/>
              <a:ext cx="32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20022</a:t>
              </a:r>
              <a:endParaRPr lang="en-US" altLang="en-US"/>
            </a:p>
          </p:txBody>
        </p:sp>
        <p:sp>
          <p:nvSpPr>
            <p:cNvPr id="12387" name="Rectangle 103"/>
            <p:cNvSpPr>
              <a:spLocks noChangeArrowheads="1"/>
            </p:cNvSpPr>
            <p:nvPr/>
          </p:nvSpPr>
          <p:spPr bwMode="auto">
            <a:xfrm>
              <a:off x="4427" y="1818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88" name="Rectangle 104"/>
            <p:cNvSpPr>
              <a:spLocks noChangeArrowheads="1"/>
            </p:cNvSpPr>
            <p:nvPr/>
          </p:nvSpPr>
          <p:spPr bwMode="auto">
            <a:xfrm>
              <a:off x="4564" y="1837"/>
              <a:ext cx="32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20023</a:t>
              </a:r>
              <a:endParaRPr lang="en-US" altLang="en-US"/>
            </a:p>
          </p:txBody>
        </p:sp>
        <p:sp>
          <p:nvSpPr>
            <p:cNvPr id="12389" name="Rectangle 105"/>
            <p:cNvSpPr>
              <a:spLocks noChangeArrowheads="1"/>
            </p:cNvSpPr>
            <p:nvPr/>
          </p:nvSpPr>
          <p:spPr bwMode="auto">
            <a:xfrm>
              <a:off x="4427" y="1407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90" name="Rectangle 106"/>
            <p:cNvSpPr>
              <a:spLocks noChangeArrowheads="1"/>
            </p:cNvSpPr>
            <p:nvPr/>
          </p:nvSpPr>
          <p:spPr bwMode="auto">
            <a:xfrm>
              <a:off x="4564" y="1426"/>
              <a:ext cx="32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7FFFD</a:t>
              </a:r>
              <a:endParaRPr lang="en-US" altLang="en-US"/>
            </a:p>
          </p:txBody>
        </p:sp>
        <p:sp>
          <p:nvSpPr>
            <p:cNvPr id="12391" name="Rectangle 107"/>
            <p:cNvSpPr>
              <a:spLocks noChangeArrowheads="1"/>
            </p:cNvSpPr>
            <p:nvPr/>
          </p:nvSpPr>
          <p:spPr bwMode="auto">
            <a:xfrm>
              <a:off x="4427" y="1271"/>
              <a:ext cx="410" cy="1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92" name="Rectangle 108"/>
            <p:cNvSpPr>
              <a:spLocks noChangeArrowheads="1"/>
            </p:cNvSpPr>
            <p:nvPr/>
          </p:nvSpPr>
          <p:spPr bwMode="auto">
            <a:xfrm>
              <a:off x="4564" y="1289"/>
              <a:ext cx="32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7FFFE</a:t>
              </a:r>
              <a:endParaRPr lang="en-US" altLang="en-US"/>
            </a:p>
          </p:txBody>
        </p:sp>
        <p:sp>
          <p:nvSpPr>
            <p:cNvPr id="12393" name="Rectangle 109"/>
            <p:cNvSpPr>
              <a:spLocks noChangeArrowheads="1"/>
            </p:cNvSpPr>
            <p:nvPr/>
          </p:nvSpPr>
          <p:spPr bwMode="auto">
            <a:xfrm>
              <a:off x="4427" y="1134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94" name="Rectangle 110"/>
            <p:cNvSpPr>
              <a:spLocks noChangeArrowheads="1"/>
            </p:cNvSpPr>
            <p:nvPr/>
          </p:nvSpPr>
          <p:spPr bwMode="auto">
            <a:xfrm>
              <a:off x="4564" y="1152"/>
              <a:ext cx="32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7FFFF</a:t>
              </a:r>
              <a:endParaRPr lang="en-US" altLang="en-US"/>
            </a:p>
          </p:txBody>
        </p:sp>
        <p:sp>
          <p:nvSpPr>
            <p:cNvPr id="12395" name="Rectangle 111"/>
            <p:cNvSpPr>
              <a:spLocks noChangeArrowheads="1"/>
            </p:cNvSpPr>
            <p:nvPr/>
          </p:nvSpPr>
          <p:spPr bwMode="auto">
            <a:xfrm>
              <a:off x="4906" y="2229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96" name="Rectangle 112"/>
            <p:cNvSpPr>
              <a:spLocks noChangeArrowheads="1"/>
            </p:cNvSpPr>
            <p:nvPr/>
          </p:nvSpPr>
          <p:spPr bwMode="auto">
            <a:xfrm>
              <a:off x="5125" y="2248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29</a:t>
              </a:r>
              <a:endParaRPr lang="en-US" altLang="en-US"/>
            </a:p>
          </p:txBody>
        </p:sp>
        <p:sp>
          <p:nvSpPr>
            <p:cNvPr id="12397" name="Rectangle 113"/>
            <p:cNvSpPr>
              <a:spLocks noChangeArrowheads="1"/>
            </p:cNvSpPr>
            <p:nvPr/>
          </p:nvSpPr>
          <p:spPr bwMode="auto">
            <a:xfrm>
              <a:off x="4906" y="2092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98" name="Rectangle 114"/>
            <p:cNvSpPr>
              <a:spLocks noChangeArrowheads="1"/>
            </p:cNvSpPr>
            <p:nvPr/>
          </p:nvSpPr>
          <p:spPr bwMode="auto">
            <a:xfrm>
              <a:off x="5125" y="2111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12</a:t>
              </a:r>
              <a:endParaRPr lang="en-US" altLang="en-US"/>
            </a:p>
          </p:txBody>
        </p:sp>
        <p:sp>
          <p:nvSpPr>
            <p:cNvPr id="12399" name="Rectangle 115"/>
            <p:cNvSpPr>
              <a:spLocks noChangeArrowheads="1"/>
            </p:cNvSpPr>
            <p:nvPr/>
          </p:nvSpPr>
          <p:spPr bwMode="auto">
            <a:xfrm>
              <a:off x="4906" y="1955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400" name="Rectangle 116"/>
            <p:cNvSpPr>
              <a:spLocks noChangeArrowheads="1"/>
            </p:cNvSpPr>
            <p:nvPr/>
          </p:nvSpPr>
          <p:spPr bwMode="auto">
            <a:xfrm>
              <a:off x="5125" y="1974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7D</a:t>
              </a:r>
              <a:endParaRPr lang="en-US" altLang="en-US"/>
            </a:p>
          </p:txBody>
        </p:sp>
        <p:sp>
          <p:nvSpPr>
            <p:cNvPr id="12401" name="Rectangle 117"/>
            <p:cNvSpPr>
              <a:spLocks noChangeArrowheads="1"/>
            </p:cNvSpPr>
            <p:nvPr/>
          </p:nvSpPr>
          <p:spPr bwMode="auto">
            <a:xfrm>
              <a:off x="4906" y="1818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402" name="Rectangle 118"/>
            <p:cNvSpPr>
              <a:spLocks noChangeArrowheads="1"/>
            </p:cNvSpPr>
            <p:nvPr/>
          </p:nvSpPr>
          <p:spPr bwMode="auto">
            <a:xfrm>
              <a:off x="5125" y="1837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13</a:t>
              </a:r>
              <a:endParaRPr lang="en-US" altLang="en-US"/>
            </a:p>
          </p:txBody>
        </p:sp>
        <p:sp>
          <p:nvSpPr>
            <p:cNvPr id="12403" name="Rectangle 119"/>
            <p:cNvSpPr>
              <a:spLocks noChangeArrowheads="1"/>
            </p:cNvSpPr>
            <p:nvPr/>
          </p:nvSpPr>
          <p:spPr bwMode="auto">
            <a:xfrm>
              <a:off x="4906" y="1407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404" name="Rectangle 120"/>
            <p:cNvSpPr>
              <a:spLocks noChangeArrowheads="1"/>
            </p:cNvSpPr>
            <p:nvPr/>
          </p:nvSpPr>
          <p:spPr bwMode="auto">
            <a:xfrm>
              <a:off x="5125" y="1426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19</a:t>
              </a:r>
              <a:endParaRPr lang="en-US" altLang="en-US"/>
            </a:p>
          </p:txBody>
        </p:sp>
        <p:sp>
          <p:nvSpPr>
            <p:cNvPr id="12405" name="Rectangle 121"/>
            <p:cNvSpPr>
              <a:spLocks noChangeArrowheads="1"/>
            </p:cNvSpPr>
            <p:nvPr/>
          </p:nvSpPr>
          <p:spPr bwMode="auto">
            <a:xfrm>
              <a:off x="4906" y="1271"/>
              <a:ext cx="548" cy="136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406" name="Rectangle 122"/>
            <p:cNvSpPr>
              <a:spLocks noChangeArrowheads="1"/>
            </p:cNvSpPr>
            <p:nvPr/>
          </p:nvSpPr>
          <p:spPr bwMode="auto">
            <a:xfrm>
              <a:off x="5125" y="1289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25</a:t>
              </a:r>
              <a:endParaRPr lang="en-US" altLang="en-US"/>
            </a:p>
          </p:txBody>
        </p:sp>
        <p:sp>
          <p:nvSpPr>
            <p:cNvPr id="12407" name="Rectangle 123"/>
            <p:cNvSpPr>
              <a:spLocks noChangeArrowheads="1"/>
            </p:cNvSpPr>
            <p:nvPr/>
          </p:nvSpPr>
          <p:spPr bwMode="auto">
            <a:xfrm>
              <a:off x="4906" y="1134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408" name="Rectangle 124"/>
            <p:cNvSpPr>
              <a:spLocks noChangeArrowheads="1"/>
            </p:cNvSpPr>
            <p:nvPr/>
          </p:nvSpPr>
          <p:spPr bwMode="auto">
            <a:xfrm>
              <a:off x="5125" y="1152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36</a:t>
              </a:r>
              <a:endParaRPr lang="en-US" altLang="en-US"/>
            </a:p>
          </p:txBody>
        </p:sp>
        <p:sp>
          <p:nvSpPr>
            <p:cNvPr id="12409" name="Rectangle 125"/>
            <p:cNvSpPr>
              <a:spLocks noChangeArrowheads="1"/>
            </p:cNvSpPr>
            <p:nvPr/>
          </p:nvSpPr>
          <p:spPr bwMode="auto">
            <a:xfrm>
              <a:off x="4906" y="1544"/>
              <a:ext cx="548" cy="274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410" name="Rectangle 126"/>
            <p:cNvSpPr>
              <a:spLocks noChangeArrowheads="1"/>
            </p:cNvSpPr>
            <p:nvPr/>
          </p:nvSpPr>
          <p:spPr bwMode="auto">
            <a:xfrm>
              <a:off x="5152" y="1577"/>
              <a:ext cx="11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12411" name="Rectangle 127"/>
            <p:cNvSpPr>
              <a:spLocks noChangeArrowheads="1"/>
            </p:cNvSpPr>
            <p:nvPr/>
          </p:nvSpPr>
          <p:spPr bwMode="auto">
            <a:xfrm>
              <a:off x="5152" y="1686"/>
              <a:ext cx="11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12412" name="Rectangle 128"/>
            <p:cNvSpPr>
              <a:spLocks noChangeArrowheads="1"/>
            </p:cNvSpPr>
            <p:nvPr/>
          </p:nvSpPr>
          <p:spPr bwMode="auto">
            <a:xfrm>
              <a:off x="4427" y="2366"/>
              <a:ext cx="410" cy="27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413" name="Rectangle 129"/>
            <p:cNvSpPr>
              <a:spLocks noChangeArrowheads="1"/>
            </p:cNvSpPr>
            <p:nvPr/>
          </p:nvSpPr>
          <p:spPr bwMode="auto">
            <a:xfrm>
              <a:off x="4783" y="2399"/>
              <a:ext cx="11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12414" name="Rectangle 130"/>
            <p:cNvSpPr>
              <a:spLocks noChangeArrowheads="1"/>
            </p:cNvSpPr>
            <p:nvPr/>
          </p:nvSpPr>
          <p:spPr bwMode="auto">
            <a:xfrm>
              <a:off x="4783" y="2508"/>
              <a:ext cx="11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12415" name="Rectangle 131"/>
            <p:cNvSpPr>
              <a:spLocks noChangeArrowheads="1"/>
            </p:cNvSpPr>
            <p:nvPr/>
          </p:nvSpPr>
          <p:spPr bwMode="auto">
            <a:xfrm>
              <a:off x="4427" y="1544"/>
              <a:ext cx="410" cy="27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416" name="Rectangle 132"/>
            <p:cNvSpPr>
              <a:spLocks noChangeArrowheads="1"/>
            </p:cNvSpPr>
            <p:nvPr/>
          </p:nvSpPr>
          <p:spPr bwMode="auto">
            <a:xfrm>
              <a:off x="4783" y="1577"/>
              <a:ext cx="11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12417" name="Rectangle 133"/>
            <p:cNvSpPr>
              <a:spLocks noChangeArrowheads="1"/>
            </p:cNvSpPr>
            <p:nvPr/>
          </p:nvSpPr>
          <p:spPr bwMode="auto">
            <a:xfrm>
              <a:off x="4783" y="1686"/>
              <a:ext cx="11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12418" name="Rectangle 134"/>
            <p:cNvSpPr>
              <a:spLocks noChangeArrowheads="1"/>
            </p:cNvSpPr>
            <p:nvPr/>
          </p:nvSpPr>
          <p:spPr bwMode="auto">
            <a:xfrm>
              <a:off x="4153" y="1134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419" name="Rectangle 135"/>
            <p:cNvSpPr>
              <a:spLocks noChangeArrowheads="1"/>
            </p:cNvSpPr>
            <p:nvPr/>
          </p:nvSpPr>
          <p:spPr bwMode="auto">
            <a:xfrm>
              <a:off x="4153" y="1152"/>
              <a:ext cx="21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A18</a:t>
              </a:r>
              <a:endParaRPr lang="en-US" altLang="en-US"/>
            </a:p>
          </p:txBody>
        </p:sp>
        <p:sp>
          <p:nvSpPr>
            <p:cNvPr id="12420" name="Rectangle 136"/>
            <p:cNvSpPr>
              <a:spLocks noChangeArrowheads="1"/>
            </p:cNvSpPr>
            <p:nvPr/>
          </p:nvSpPr>
          <p:spPr bwMode="auto">
            <a:xfrm>
              <a:off x="4153" y="1407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421" name="Rectangle 137"/>
            <p:cNvSpPr>
              <a:spLocks noChangeArrowheads="1"/>
            </p:cNvSpPr>
            <p:nvPr/>
          </p:nvSpPr>
          <p:spPr bwMode="auto">
            <a:xfrm>
              <a:off x="4153" y="1426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A0</a:t>
              </a:r>
              <a:endParaRPr lang="en-US" altLang="en-US"/>
            </a:p>
          </p:txBody>
        </p:sp>
        <p:sp>
          <p:nvSpPr>
            <p:cNvPr id="12422" name="Rectangle 138"/>
            <p:cNvSpPr>
              <a:spLocks noChangeArrowheads="1"/>
            </p:cNvSpPr>
            <p:nvPr/>
          </p:nvSpPr>
          <p:spPr bwMode="auto">
            <a:xfrm>
              <a:off x="4153" y="1271"/>
              <a:ext cx="205" cy="1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423" name="Rectangle 139"/>
            <p:cNvSpPr>
              <a:spLocks noChangeArrowheads="1"/>
            </p:cNvSpPr>
            <p:nvPr/>
          </p:nvSpPr>
          <p:spPr bwMode="auto">
            <a:xfrm>
              <a:off x="4153" y="1289"/>
              <a:ext cx="11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12424" name="Rectangle 140"/>
            <p:cNvSpPr>
              <a:spLocks noChangeArrowheads="1"/>
            </p:cNvSpPr>
            <p:nvPr/>
          </p:nvSpPr>
          <p:spPr bwMode="auto">
            <a:xfrm>
              <a:off x="4153" y="1681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425" name="Rectangle 141"/>
            <p:cNvSpPr>
              <a:spLocks noChangeArrowheads="1"/>
            </p:cNvSpPr>
            <p:nvPr/>
          </p:nvSpPr>
          <p:spPr bwMode="auto">
            <a:xfrm>
              <a:off x="4153" y="1700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D7</a:t>
              </a:r>
              <a:endParaRPr lang="en-US" altLang="en-US"/>
            </a:p>
          </p:txBody>
        </p:sp>
        <p:sp>
          <p:nvSpPr>
            <p:cNvPr id="12426" name="Rectangle 142"/>
            <p:cNvSpPr>
              <a:spLocks noChangeArrowheads="1"/>
            </p:cNvSpPr>
            <p:nvPr/>
          </p:nvSpPr>
          <p:spPr bwMode="auto">
            <a:xfrm>
              <a:off x="4153" y="1955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427" name="Rectangle 143"/>
            <p:cNvSpPr>
              <a:spLocks noChangeArrowheads="1"/>
            </p:cNvSpPr>
            <p:nvPr/>
          </p:nvSpPr>
          <p:spPr bwMode="auto">
            <a:xfrm>
              <a:off x="4153" y="1974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D0</a:t>
              </a:r>
              <a:endParaRPr lang="en-US" altLang="en-US"/>
            </a:p>
          </p:txBody>
        </p:sp>
        <p:sp>
          <p:nvSpPr>
            <p:cNvPr id="12428" name="Rectangle 144"/>
            <p:cNvSpPr>
              <a:spLocks noChangeArrowheads="1"/>
            </p:cNvSpPr>
            <p:nvPr/>
          </p:nvSpPr>
          <p:spPr bwMode="auto">
            <a:xfrm>
              <a:off x="4153" y="1818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429" name="Rectangle 145"/>
            <p:cNvSpPr>
              <a:spLocks noChangeArrowheads="1"/>
            </p:cNvSpPr>
            <p:nvPr/>
          </p:nvSpPr>
          <p:spPr bwMode="auto">
            <a:xfrm>
              <a:off x="4153" y="1837"/>
              <a:ext cx="11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12430" name="Rectangle 146"/>
            <p:cNvSpPr>
              <a:spLocks noChangeArrowheads="1"/>
            </p:cNvSpPr>
            <p:nvPr/>
          </p:nvSpPr>
          <p:spPr bwMode="auto">
            <a:xfrm>
              <a:off x="4153" y="2229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431" name="Rectangle 147"/>
            <p:cNvSpPr>
              <a:spLocks noChangeArrowheads="1"/>
            </p:cNvSpPr>
            <p:nvPr/>
          </p:nvSpPr>
          <p:spPr bwMode="auto">
            <a:xfrm>
              <a:off x="4153" y="2248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RD</a:t>
              </a:r>
              <a:endParaRPr lang="en-US" altLang="en-US"/>
            </a:p>
          </p:txBody>
        </p:sp>
        <p:sp>
          <p:nvSpPr>
            <p:cNvPr id="12432" name="Rectangle 148"/>
            <p:cNvSpPr>
              <a:spLocks noChangeArrowheads="1"/>
            </p:cNvSpPr>
            <p:nvPr/>
          </p:nvSpPr>
          <p:spPr bwMode="auto">
            <a:xfrm>
              <a:off x="4153" y="2434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433" name="Rectangle 149"/>
            <p:cNvSpPr>
              <a:spLocks noChangeArrowheads="1"/>
            </p:cNvSpPr>
            <p:nvPr/>
          </p:nvSpPr>
          <p:spPr bwMode="auto">
            <a:xfrm>
              <a:off x="4153" y="2453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WR</a:t>
              </a:r>
              <a:endParaRPr lang="en-US" altLang="en-US"/>
            </a:p>
          </p:txBody>
        </p:sp>
        <p:sp>
          <p:nvSpPr>
            <p:cNvPr id="12434" name="Line 150"/>
            <p:cNvSpPr>
              <a:spLocks noChangeShapeType="1"/>
            </p:cNvSpPr>
            <p:nvPr/>
          </p:nvSpPr>
          <p:spPr bwMode="auto">
            <a:xfrm>
              <a:off x="4153" y="2229"/>
              <a:ext cx="13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35" name="Line 151"/>
            <p:cNvSpPr>
              <a:spLocks noChangeShapeType="1"/>
            </p:cNvSpPr>
            <p:nvPr/>
          </p:nvSpPr>
          <p:spPr bwMode="auto">
            <a:xfrm>
              <a:off x="4153" y="2434"/>
              <a:ext cx="13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36" name="Rectangle 152"/>
            <p:cNvSpPr>
              <a:spLocks noChangeArrowheads="1"/>
            </p:cNvSpPr>
            <p:nvPr/>
          </p:nvSpPr>
          <p:spPr bwMode="auto">
            <a:xfrm>
              <a:off x="4153" y="2777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437" name="Rectangle 153"/>
            <p:cNvSpPr>
              <a:spLocks noChangeArrowheads="1"/>
            </p:cNvSpPr>
            <p:nvPr/>
          </p:nvSpPr>
          <p:spPr bwMode="auto">
            <a:xfrm>
              <a:off x="4153" y="2796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CS</a:t>
              </a:r>
              <a:endParaRPr lang="en-US" altLang="en-US"/>
            </a:p>
          </p:txBody>
        </p:sp>
        <p:sp>
          <p:nvSpPr>
            <p:cNvPr id="12438" name="Line 154"/>
            <p:cNvSpPr>
              <a:spLocks noChangeShapeType="1"/>
            </p:cNvSpPr>
            <p:nvPr/>
          </p:nvSpPr>
          <p:spPr bwMode="auto">
            <a:xfrm>
              <a:off x="4153" y="2777"/>
              <a:ext cx="13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293" name="Group 158"/>
          <p:cNvGrpSpPr>
            <a:grpSpLocks/>
          </p:cNvGrpSpPr>
          <p:nvPr/>
        </p:nvGrpSpPr>
        <p:grpSpPr bwMode="auto">
          <a:xfrm>
            <a:off x="1158875" y="930275"/>
            <a:ext cx="1847850" cy="5434013"/>
            <a:chOff x="730" y="586"/>
            <a:chExt cx="1164" cy="3423"/>
          </a:xfrm>
        </p:grpSpPr>
        <p:sp>
          <p:nvSpPr>
            <p:cNvPr id="12296" name="Rectangle 5"/>
            <p:cNvSpPr>
              <a:spLocks noChangeArrowheads="1"/>
            </p:cNvSpPr>
            <p:nvPr/>
          </p:nvSpPr>
          <p:spPr bwMode="auto">
            <a:xfrm>
              <a:off x="730" y="586"/>
              <a:ext cx="1164" cy="3423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97" name="Rectangle 6"/>
            <p:cNvSpPr>
              <a:spLocks noChangeArrowheads="1"/>
            </p:cNvSpPr>
            <p:nvPr/>
          </p:nvSpPr>
          <p:spPr bwMode="auto">
            <a:xfrm>
              <a:off x="1620" y="1134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98" name="Rectangle 7"/>
            <p:cNvSpPr>
              <a:spLocks noChangeArrowheads="1"/>
            </p:cNvSpPr>
            <p:nvPr/>
          </p:nvSpPr>
          <p:spPr bwMode="auto">
            <a:xfrm>
              <a:off x="1661" y="1152"/>
              <a:ext cx="159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A18</a:t>
              </a:r>
              <a:endParaRPr lang="en-US" altLang="en-US"/>
            </a:p>
          </p:txBody>
        </p:sp>
        <p:sp>
          <p:nvSpPr>
            <p:cNvPr id="12299" name="Rectangle 8"/>
            <p:cNvSpPr>
              <a:spLocks noChangeArrowheads="1"/>
            </p:cNvSpPr>
            <p:nvPr/>
          </p:nvSpPr>
          <p:spPr bwMode="auto">
            <a:xfrm>
              <a:off x="1620" y="1407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00" name="Rectangle 9"/>
            <p:cNvSpPr>
              <a:spLocks noChangeArrowheads="1"/>
            </p:cNvSpPr>
            <p:nvPr/>
          </p:nvSpPr>
          <p:spPr bwMode="auto">
            <a:xfrm>
              <a:off x="1716" y="1426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A0</a:t>
              </a:r>
              <a:endParaRPr lang="en-US" altLang="en-US"/>
            </a:p>
          </p:txBody>
        </p:sp>
        <p:sp>
          <p:nvSpPr>
            <p:cNvPr id="12301" name="Rectangle 10"/>
            <p:cNvSpPr>
              <a:spLocks noChangeArrowheads="1"/>
            </p:cNvSpPr>
            <p:nvPr/>
          </p:nvSpPr>
          <p:spPr bwMode="auto">
            <a:xfrm>
              <a:off x="1620" y="1271"/>
              <a:ext cx="205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02" name="Rectangle 11"/>
            <p:cNvSpPr>
              <a:spLocks noChangeArrowheads="1"/>
            </p:cNvSpPr>
            <p:nvPr/>
          </p:nvSpPr>
          <p:spPr bwMode="auto">
            <a:xfrm>
              <a:off x="1771" y="1289"/>
              <a:ext cx="53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12303" name="Rectangle 12"/>
            <p:cNvSpPr>
              <a:spLocks noChangeArrowheads="1"/>
            </p:cNvSpPr>
            <p:nvPr/>
          </p:nvSpPr>
          <p:spPr bwMode="auto">
            <a:xfrm>
              <a:off x="1620" y="1681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04" name="Rectangle 13"/>
            <p:cNvSpPr>
              <a:spLocks noChangeArrowheads="1"/>
            </p:cNvSpPr>
            <p:nvPr/>
          </p:nvSpPr>
          <p:spPr bwMode="auto">
            <a:xfrm>
              <a:off x="1716" y="1700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D7</a:t>
              </a:r>
              <a:endParaRPr lang="en-US" altLang="en-US"/>
            </a:p>
          </p:txBody>
        </p:sp>
        <p:sp>
          <p:nvSpPr>
            <p:cNvPr id="12305" name="Rectangle 14"/>
            <p:cNvSpPr>
              <a:spLocks noChangeArrowheads="1"/>
            </p:cNvSpPr>
            <p:nvPr/>
          </p:nvSpPr>
          <p:spPr bwMode="auto">
            <a:xfrm>
              <a:off x="1620" y="1955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06" name="Rectangle 15"/>
            <p:cNvSpPr>
              <a:spLocks noChangeArrowheads="1"/>
            </p:cNvSpPr>
            <p:nvPr/>
          </p:nvSpPr>
          <p:spPr bwMode="auto">
            <a:xfrm>
              <a:off x="1716" y="1974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D0</a:t>
              </a:r>
              <a:endParaRPr lang="en-US" altLang="en-US"/>
            </a:p>
          </p:txBody>
        </p:sp>
        <p:sp>
          <p:nvSpPr>
            <p:cNvPr id="12307" name="Rectangle 16"/>
            <p:cNvSpPr>
              <a:spLocks noChangeArrowheads="1"/>
            </p:cNvSpPr>
            <p:nvPr/>
          </p:nvSpPr>
          <p:spPr bwMode="auto">
            <a:xfrm>
              <a:off x="1620" y="1818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08" name="Rectangle 17"/>
            <p:cNvSpPr>
              <a:spLocks noChangeArrowheads="1"/>
            </p:cNvSpPr>
            <p:nvPr/>
          </p:nvSpPr>
          <p:spPr bwMode="auto">
            <a:xfrm>
              <a:off x="1771" y="1837"/>
              <a:ext cx="53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12309" name="Rectangle 18"/>
            <p:cNvSpPr>
              <a:spLocks noChangeArrowheads="1"/>
            </p:cNvSpPr>
            <p:nvPr/>
          </p:nvSpPr>
          <p:spPr bwMode="auto">
            <a:xfrm>
              <a:off x="1586" y="2229"/>
              <a:ext cx="239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10" name="Rectangle 19"/>
            <p:cNvSpPr>
              <a:spLocks noChangeArrowheads="1"/>
            </p:cNvSpPr>
            <p:nvPr/>
          </p:nvSpPr>
          <p:spPr bwMode="auto">
            <a:xfrm>
              <a:off x="1606" y="2248"/>
              <a:ext cx="212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MEMR</a:t>
              </a:r>
              <a:endParaRPr lang="en-US" altLang="en-US"/>
            </a:p>
          </p:txBody>
        </p:sp>
        <p:sp>
          <p:nvSpPr>
            <p:cNvPr id="12311" name="Rectangle 20"/>
            <p:cNvSpPr>
              <a:spLocks noChangeArrowheads="1"/>
            </p:cNvSpPr>
            <p:nvPr/>
          </p:nvSpPr>
          <p:spPr bwMode="auto">
            <a:xfrm>
              <a:off x="1586" y="2434"/>
              <a:ext cx="239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12" name="Rectangle 21"/>
            <p:cNvSpPr>
              <a:spLocks noChangeArrowheads="1"/>
            </p:cNvSpPr>
            <p:nvPr/>
          </p:nvSpPr>
          <p:spPr bwMode="auto">
            <a:xfrm>
              <a:off x="1606" y="2453"/>
              <a:ext cx="212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MEMW</a:t>
              </a:r>
              <a:endParaRPr lang="en-US" altLang="en-US"/>
            </a:p>
          </p:txBody>
        </p:sp>
        <p:sp>
          <p:nvSpPr>
            <p:cNvPr id="12313" name="Line 22"/>
            <p:cNvSpPr>
              <a:spLocks noChangeShapeType="1"/>
            </p:cNvSpPr>
            <p:nvPr/>
          </p:nvSpPr>
          <p:spPr bwMode="auto">
            <a:xfrm>
              <a:off x="1603" y="2229"/>
              <a:ext cx="2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4" name="Line 23"/>
            <p:cNvSpPr>
              <a:spLocks noChangeShapeType="1"/>
            </p:cNvSpPr>
            <p:nvPr/>
          </p:nvSpPr>
          <p:spPr bwMode="auto">
            <a:xfrm>
              <a:off x="1603" y="2434"/>
              <a:ext cx="2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5" name="Rectangle 24"/>
            <p:cNvSpPr>
              <a:spLocks noChangeArrowheads="1"/>
            </p:cNvSpPr>
            <p:nvPr/>
          </p:nvSpPr>
          <p:spPr bwMode="auto">
            <a:xfrm>
              <a:off x="1004" y="2434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16" name="Rectangle 25"/>
            <p:cNvSpPr>
              <a:spLocks noChangeArrowheads="1"/>
            </p:cNvSpPr>
            <p:nvPr/>
          </p:nvSpPr>
          <p:spPr bwMode="auto">
            <a:xfrm>
              <a:off x="1168" y="2453"/>
              <a:ext cx="212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12317" name="Rectangle 26"/>
            <p:cNvSpPr>
              <a:spLocks noChangeArrowheads="1"/>
            </p:cNvSpPr>
            <p:nvPr/>
          </p:nvSpPr>
          <p:spPr bwMode="auto">
            <a:xfrm>
              <a:off x="798" y="2024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18" name="Rectangle 27"/>
            <p:cNvSpPr>
              <a:spLocks noChangeArrowheads="1"/>
            </p:cNvSpPr>
            <p:nvPr/>
          </p:nvSpPr>
          <p:spPr bwMode="auto">
            <a:xfrm>
              <a:off x="826" y="2042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BP</a:t>
              </a:r>
              <a:endParaRPr lang="en-US" altLang="en-US"/>
            </a:p>
          </p:txBody>
        </p:sp>
        <p:sp>
          <p:nvSpPr>
            <p:cNvPr id="12319" name="Rectangle 28"/>
            <p:cNvSpPr>
              <a:spLocks noChangeArrowheads="1"/>
            </p:cNvSpPr>
            <p:nvPr/>
          </p:nvSpPr>
          <p:spPr bwMode="auto">
            <a:xfrm>
              <a:off x="798" y="1750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20" name="Rectangle 29"/>
            <p:cNvSpPr>
              <a:spLocks noChangeArrowheads="1"/>
            </p:cNvSpPr>
            <p:nvPr/>
          </p:nvSpPr>
          <p:spPr bwMode="auto">
            <a:xfrm>
              <a:off x="826" y="1769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ES</a:t>
              </a:r>
              <a:endParaRPr lang="en-US" altLang="en-US"/>
            </a:p>
          </p:txBody>
        </p:sp>
        <p:sp>
          <p:nvSpPr>
            <p:cNvPr id="12321" name="Rectangle 30"/>
            <p:cNvSpPr>
              <a:spLocks noChangeArrowheads="1"/>
            </p:cNvSpPr>
            <p:nvPr/>
          </p:nvSpPr>
          <p:spPr bwMode="auto">
            <a:xfrm>
              <a:off x="798" y="1613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22" name="Rectangle 31"/>
            <p:cNvSpPr>
              <a:spLocks noChangeArrowheads="1"/>
            </p:cNvSpPr>
            <p:nvPr/>
          </p:nvSpPr>
          <p:spPr bwMode="auto">
            <a:xfrm>
              <a:off x="826" y="1632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DS</a:t>
              </a:r>
              <a:endParaRPr lang="en-US" altLang="en-US"/>
            </a:p>
          </p:txBody>
        </p:sp>
        <p:sp>
          <p:nvSpPr>
            <p:cNvPr id="12323" name="Rectangle 32"/>
            <p:cNvSpPr>
              <a:spLocks noChangeArrowheads="1"/>
            </p:cNvSpPr>
            <p:nvPr/>
          </p:nvSpPr>
          <p:spPr bwMode="auto">
            <a:xfrm>
              <a:off x="798" y="1476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24" name="Rectangle 33"/>
            <p:cNvSpPr>
              <a:spLocks noChangeArrowheads="1"/>
            </p:cNvSpPr>
            <p:nvPr/>
          </p:nvSpPr>
          <p:spPr bwMode="auto">
            <a:xfrm>
              <a:off x="826" y="1495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SS</a:t>
              </a:r>
              <a:endParaRPr lang="en-US" altLang="en-US"/>
            </a:p>
          </p:txBody>
        </p:sp>
        <p:sp>
          <p:nvSpPr>
            <p:cNvPr id="12325" name="Rectangle 34"/>
            <p:cNvSpPr>
              <a:spLocks noChangeArrowheads="1"/>
            </p:cNvSpPr>
            <p:nvPr/>
          </p:nvSpPr>
          <p:spPr bwMode="auto">
            <a:xfrm>
              <a:off x="798" y="928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26" name="Rectangle 35"/>
            <p:cNvSpPr>
              <a:spLocks noChangeArrowheads="1"/>
            </p:cNvSpPr>
            <p:nvPr/>
          </p:nvSpPr>
          <p:spPr bwMode="auto">
            <a:xfrm>
              <a:off x="826" y="947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CX</a:t>
              </a:r>
              <a:endParaRPr lang="en-US" altLang="en-US"/>
            </a:p>
          </p:txBody>
        </p:sp>
        <p:sp>
          <p:nvSpPr>
            <p:cNvPr id="12327" name="Rectangle 36"/>
            <p:cNvSpPr>
              <a:spLocks noChangeArrowheads="1"/>
            </p:cNvSpPr>
            <p:nvPr/>
          </p:nvSpPr>
          <p:spPr bwMode="auto">
            <a:xfrm>
              <a:off x="798" y="791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28" name="Rectangle 37"/>
            <p:cNvSpPr>
              <a:spLocks noChangeArrowheads="1"/>
            </p:cNvSpPr>
            <p:nvPr/>
          </p:nvSpPr>
          <p:spPr bwMode="auto">
            <a:xfrm>
              <a:off x="826" y="810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BX</a:t>
              </a:r>
              <a:endParaRPr lang="en-US" altLang="en-US"/>
            </a:p>
          </p:txBody>
        </p:sp>
        <p:sp>
          <p:nvSpPr>
            <p:cNvPr id="12329" name="Rectangle 38"/>
            <p:cNvSpPr>
              <a:spLocks noChangeArrowheads="1"/>
            </p:cNvSpPr>
            <p:nvPr/>
          </p:nvSpPr>
          <p:spPr bwMode="auto">
            <a:xfrm>
              <a:off x="798" y="654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30" name="Rectangle 39"/>
            <p:cNvSpPr>
              <a:spLocks noChangeArrowheads="1"/>
            </p:cNvSpPr>
            <p:nvPr/>
          </p:nvSpPr>
          <p:spPr bwMode="auto">
            <a:xfrm>
              <a:off x="826" y="673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AX</a:t>
              </a:r>
              <a:endParaRPr lang="en-US" altLang="en-US"/>
            </a:p>
          </p:txBody>
        </p:sp>
        <p:sp>
          <p:nvSpPr>
            <p:cNvPr id="12331" name="Rectangle 40"/>
            <p:cNvSpPr>
              <a:spLocks noChangeArrowheads="1"/>
            </p:cNvSpPr>
            <p:nvPr/>
          </p:nvSpPr>
          <p:spPr bwMode="auto">
            <a:xfrm>
              <a:off x="1004" y="2161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32" name="Rectangle 41"/>
            <p:cNvSpPr>
              <a:spLocks noChangeArrowheads="1"/>
            </p:cNvSpPr>
            <p:nvPr/>
          </p:nvSpPr>
          <p:spPr bwMode="auto">
            <a:xfrm>
              <a:off x="1168" y="2179"/>
              <a:ext cx="212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12333" name="Rectangle 42"/>
            <p:cNvSpPr>
              <a:spLocks noChangeArrowheads="1"/>
            </p:cNvSpPr>
            <p:nvPr/>
          </p:nvSpPr>
          <p:spPr bwMode="auto">
            <a:xfrm>
              <a:off x="1004" y="2024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34" name="Rectangle 43"/>
            <p:cNvSpPr>
              <a:spLocks noChangeArrowheads="1"/>
            </p:cNvSpPr>
            <p:nvPr/>
          </p:nvSpPr>
          <p:spPr bwMode="auto">
            <a:xfrm>
              <a:off x="1168" y="2042"/>
              <a:ext cx="212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12335" name="Rectangle 44"/>
            <p:cNvSpPr>
              <a:spLocks noChangeArrowheads="1"/>
            </p:cNvSpPr>
            <p:nvPr/>
          </p:nvSpPr>
          <p:spPr bwMode="auto">
            <a:xfrm>
              <a:off x="1004" y="1750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36" name="Rectangle 45"/>
            <p:cNvSpPr>
              <a:spLocks noChangeArrowheads="1"/>
            </p:cNvSpPr>
            <p:nvPr/>
          </p:nvSpPr>
          <p:spPr bwMode="auto">
            <a:xfrm>
              <a:off x="1168" y="1769"/>
              <a:ext cx="212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12337" name="Rectangle 46"/>
            <p:cNvSpPr>
              <a:spLocks noChangeArrowheads="1"/>
            </p:cNvSpPr>
            <p:nvPr/>
          </p:nvSpPr>
          <p:spPr bwMode="auto">
            <a:xfrm>
              <a:off x="1004" y="1613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38" name="Rectangle 47"/>
            <p:cNvSpPr>
              <a:spLocks noChangeArrowheads="1"/>
            </p:cNvSpPr>
            <p:nvPr/>
          </p:nvSpPr>
          <p:spPr bwMode="auto">
            <a:xfrm>
              <a:off x="1168" y="1632"/>
              <a:ext cx="212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2000</a:t>
              </a:r>
              <a:endParaRPr lang="en-US" altLang="en-US"/>
            </a:p>
          </p:txBody>
        </p:sp>
        <p:sp>
          <p:nvSpPr>
            <p:cNvPr id="12339" name="Rectangle 48"/>
            <p:cNvSpPr>
              <a:spLocks noChangeArrowheads="1"/>
            </p:cNvSpPr>
            <p:nvPr/>
          </p:nvSpPr>
          <p:spPr bwMode="auto">
            <a:xfrm>
              <a:off x="1004" y="928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40" name="Rectangle 49"/>
            <p:cNvSpPr>
              <a:spLocks noChangeArrowheads="1"/>
            </p:cNvSpPr>
            <p:nvPr/>
          </p:nvSpPr>
          <p:spPr bwMode="auto">
            <a:xfrm>
              <a:off x="1168" y="947"/>
              <a:ext cx="212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0000</a:t>
              </a:r>
              <a:endParaRPr lang="en-US" altLang="en-US"/>
            </a:p>
          </p:txBody>
        </p:sp>
        <p:sp>
          <p:nvSpPr>
            <p:cNvPr id="12341" name="Rectangle 50"/>
            <p:cNvSpPr>
              <a:spLocks noChangeArrowheads="1"/>
            </p:cNvSpPr>
            <p:nvPr/>
          </p:nvSpPr>
          <p:spPr bwMode="auto">
            <a:xfrm>
              <a:off x="1004" y="791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42" name="Rectangle 51"/>
            <p:cNvSpPr>
              <a:spLocks noChangeArrowheads="1"/>
            </p:cNvSpPr>
            <p:nvPr/>
          </p:nvSpPr>
          <p:spPr bwMode="auto">
            <a:xfrm>
              <a:off x="1168" y="810"/>
              <a:ext cx="212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0023</a:t>
              </a:r>
              <a:endParaRPr lang="en-US" altLang="en-US"/>
            </a:p>
          </p:txBody>
        </p:sp>
        <p:sp>
          <p:nvSpPr>
            <p:cNvPr id="12343" name="Rectangle 52"/>
            <p:cNvSpPr>
              <a:spLocks noChangeArrowheads="1"/>
            </p:cNvSpPr>
            <p:nvPr/>
          </p:nvSpPr>
          <p:spPr bwMode="auto">
            <a:xfrm>
              <a:off x="1004" y="654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44" name="Rectangle 53"/>
            <p:cNvSpPr>
              <a:spLocks noChangeArrowheads="1"/>
            </p:cNvSpPr>
            <p:nvPr/>
          </p:nvSpPr>
          <p:spPr bwMode="auto">
            <a:xfrm>
              <a:off x="1168" y="673"/>
              <a:ext cx="212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3F1C</a:t>
              </a:r>
              <a:endParaRPr lang="en-US" altLang="en-US"/>
            </a:p>
          </p:txBody>
        </p:sp>
        <p:sp>
          <p:nvSpPr>
            <p:cNvPr id="12345" name="Rectangle 54"/>
            <p:cNvSpPr>
              <a:spLocks noChangeArrowheads="1"/>
            </p:cNvSpPr>
            <p:nvPr/>
          </p:nvSpPr>
          <p:spPr bwMode="auto">
            <a:xfrm>
              <a:off x="1004" y="1065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46" name="Rectangle 55"/>
            <p:cNvSpPr>
              <a:spLocks noChangeArrowheads="1"/>
            </p:cNvSpPr>
            <p:nvPr/>
          </p:nvSpPr>
          <p:spPr bwMode="auto">
            <a:xfrm>
              <a:off x="1168" y="1084"/>
              <a:ext cx="212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FCA1</a:t>
              </a:r>
              <a:endParaRPr lang="en-US" altLang="en-US"/>
            </a:p>
          </p:txBody>
        </p:sp>
        <p:sp>
          <p:nvSpPr>
            <p:cNvPr id="12347" name="Rectangle 56"/>
            <p:cNvSpPr>
              <a:spLocks noChangeArrowheads="1"/>
            </p:cNvSpPr>
            <p:nvPr/>
          </p:nvSpPr>
          <p:spPr bwMode="auto">
            <a:xfrm>
              <a:off x="798" y="2161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48" name="Rectangle 57"/>
            <p:cNvSpPr>
              <a:spLocks noChangeArrowheads="1"/>
            </p:cNvSpPr>
            <p:nvPr/>
          </p:nvSpPr>
          <p:spPr bwMode="auto">
            <a:xfrm>
              <a:off x="826" y="2179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SP</a:t>
              </a:r>
              <a:endParaRPr lang="en-US" altLang="en-US"/>
            </a:p>
          </p:txBody>
        </p:sp>
        <p:sp>
          <p:nvSpPr>
            <p:cNvPr id="12349" name="Rectangle 58"/>
            <p:cNvSpPr>
              <a:spLocks noChangeArrowheads="1"/>
            </p:cNvSpPr>
            <p:nvPr/>
          </p:nvSpPr>
          <p:spPr bwMode="auto">
            <a:xfrm>
              <a:off x="798" y="1065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50" name="Rectangle 59"/>
            <p:cNvSpPr>
              <a:spLocks noChangeArrowheads="1"/>
            </p:cNvSpPr>
            <p:nvPr/>
          </p:nvSpPr>
          <p:spPr bwMode="auto">
            <a:xfrm>
              <a:off x="826" y="1084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DX</a:t>
              </a:r>
              <a:endParaRPr lang="en-US" altLang="en-US"/>
            </a:p>
          </p:txBody>
        </p:sp>
        <p:sp>
          <p:nvSpPr>
            <p:cNvPr id="12351" name="Rectangle 60"/>
            <p:cNvSpPr>
              <a:spLocks noChangeArrowheads="1"/>
            </p:cNvSpPr>
            <p:nvPr/>
          </p:nvSpPr>
          <p:spPr bwMode="auto">
            <a:xfrm>
              <a:off x="1004" y="1476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52" name="Rectangle 61"/>
            <p:cNvSpPr>
              <a:spLocks noChangeArrowheads="1"/>
            </p:cNvSpPr>
            <p:nvPr/>
          </p:nvSpPr>
          <p:spPr bwMode="auto">
            <a:xfrm>
              <a:off x="1168" y="1495"/>
              <a:ext cx="212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12353" name="Rectangle 62"/>
            <p:cNvSpPr>
              <a:spLocks noChangeArrowheads="1"/>
            </p:cNvSpPr>
            <p:nvPr/>
          </p:nvSpPr>
          <p:spPr bwMode="auto">
            <a:xfrm>
              <a:off x="798" y="1339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54" name="Rectangle 63"/>
            <p:cNvSpPr>
              <a:spLocks noChangeArrowheads="1"/>
            </p:cNvSpPr>
            <p:nvPr/>
          </p:nvSpPr>
          <p:spPr bwMode="auto">
            <a:xfrm>
              <a:off x="826" y="1358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CS</a:t>
              </a:r>
              <a:endParaRPr lang="en-US" altLang="en-US"/>
            </a:p>
          </p:txBody>
        </p:sp>
        <p:sp>
          <p:nvSpPr>
            <p:cNvPr id="12355" name="Rectangle 64"/>
            <p:cNvSpPr>
              <a:spLocks noChangeArrowheads="1"/>
            </p:cNvSpPr>
            <p:nvPr/>
          </p:nvSpPr>
          <p:spPr bwMode="auto">
            <a:xfrm>
              <a:off x="798" y="2434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56" name="Rectangle 65"/>
            <p:cNvSpPr>
              <a:spLocks noChangeArrowheads="1"/>
            </p:cNvSpPr>
            <p:nvPr/>
          </p:nvSpPr>
          <p:spPr bwMode="auto">
            <a:xfrm>
              <a:off x="826" y="2453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SI</a:t>
              </a:r>
              <a:endParaRPr lang="en-US" altLang="en-US"/>
            </a:p>
          </p:txBody>
        </p:sp>
        <p:sp>
          <p:nvSpPr>
            <p:cNvPr id="12357" name="Rectangle 66"/>
            <p:cNvSpPr>
              <a:spLocks noChangeArrowheads="1"/>
            </p:cNvSpPr>
            <p:nvPr/>
          </p:nvSpPr>
          <p:spPr bwMode="auto">
            <a:xfrm>
              <a:off x="1004" y="1339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58" name="Rectangle 67"/>
            <p:cNvSpPr>
              <a:spLocks noChangeArrowheads="1"/>
            </p:cNvSpPr>
            <p:nvPr/>
          </p:nvSpPr>
          <p:spPr bwMode="auto">
            <a:xfrm>
              <a:off x="1168" y="1358"/>
              <a:ext cx="212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12359" name="Rectangle 68"/>
            <p:cNvSpPr>
              <a:spLocks noChangeArrowheads="1"/>
            </p:cNvSpPr>
            <p:nvPr/>
          </p:nvSpPr>
          <p:spPr bwMode="auto">
            <a:xfrm>
              <a:off x="1004" y="2845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60" name="Rectangle 69"/>
            <p:cNvSpPr>
              <a:spLocks noChangeArrowheads="1"/>
            </p:cNvSpPr>
            <p:nvPr/>
          </p:nvSpPr>
          <p:spPr bwMode="auto">
            <a:xfrm>
              <a:off x="1168" y="2864"/>
              <a:ext cx="212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12361" name="Rectangle 70"/>
            <p:cNvSpPr>
              <a:spLocks noChangeArrowheads="1"/>
            </p:cNvSpPr>
            <p:nvPr/>
          </p:nvSpPr>
          <p:spPr bwMode="auto">
            <a:xfrm>
              <a:off x="798" y="2845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62" name="Rectangle 71"/>
            <p:cNvSpPr>
              <a:spLocks noChangeArrowheads="1"/>
            </p:cNvSpPr>
            <p:nvPr/>
          </p:nvSpPr>
          <p:spPr bwMode="auto">
            <a:xfrm>
              <a:off x="826" y="2864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IP</a:t>
              </a:r>
              <a:endParaRPr lang="en-US" altLang="en-US"/>
            </a:p>
          </p:txBody>
        </p:sp>
        <p:sp>
          <p:nvSpPr>
            <p:cNvPr id="12363" name="Rectangle 72"/>
            <p:cNvSpPr>
              <a:spLocks noChangeArrowheads="1"/>
            </p:cNvSpPr>
            <p:nvPr/>
          </p:nvSpPr>
          <p:spPr bwMode="auto">
            <a:xfrm>
              <a:off x="1004" y="2571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64" name="Rectangle 73"/>
            <p:cNvSpPr>
              <a:spLocks noChangeArrowheads="1"/>
            </p:cNvSpPr>
            <p:nvPr/>
          </p:nvSpPr>
          <p:spPr bwMode="auto">
            <a:xfrm>
              <a:off x="1168" y="2590"/>
              <a:ext cx="212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12365" name="Rectangle 74"/>
            <p:cNvSpPr>
              <a:spLocks noChangeArrowheads="1"/>
            </p:cNvSpPr>
            <p:nvPr/>
          </p:nvSpPr>
          <p:spPr bwMode="auto">
            <a:xfrm>
              <a:off x="798" y="2571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66" name="Rectangle 75"/>
            <p:cNvSpPr>
              <a:spLocks noChangeArrowheads="1"/>
            </p:cNvSpPr>
            <p:nvPr/>
          </p:nvSpPr>
          <p:spPr bwMode="auto">
            <a:xfrm>
              <a:off x="826" y="2590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DI</a:t>
              </a:r>
              <a:endParaRPr lang="en-US" altLang="en-US"/>
            </a:p>
          </p:txBody>
        </p:sp>
        <p:sp>
          <p:nvSpPr>
            <p:cNvPr id="12367" name="Rectangle 155"/>
            <p:cNvSpPr>
              <a:spLocks noChangeArrowheads="1"/>
            </p:cNvSpPr>
            <p:nvPr/>
          </p:nvSpPr>
          <p:spPr bwMode="auto">
            <a:xfrm>
              <a:off x="1620" y="997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68" name="Rectangle 156"/>
            <p:cNvSpPr>
              <a:spLocks noChangeArrowheads="1"/>
            </p:cNvSpPr>
            <p:nvPr/>
          </p:nvSpPr>
          <p:spPr bwMode="auto">
            <a:xfrm>
              <a:off x="1661" y="1016"/>
              <a:ext cx="159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A19</a:t>
              </a:r>
              <a:endParaRPr lang="en-US" altLang="en-US"/>
            </a:p>
          </p:txBody>
        </p:sp>
      </p:grpSp>
      <p:sp>
        <p:nvSpPr>
          <p:cNvPr id="319645" name="Line 157"/>
          <p:cNvSpPr>
            <a:spLocks noChangeShapeType="1"/>
          </p:cNvSpPr>
          <p:nvPr/>
        </p:nvSpPr>
        <p:spPr bwMode="auto">
          <a:xfrm>
            <a:off x="3006725" y="1690688"/>
            <a:ext cx="434975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3641725" y="1331913"/>
            <a:ext cx="2774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What do we do with A19?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9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9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457200"/>
          </a:xfrm>
          <a:noFill/>
        </p:spPr>
        <p:txBody>
          <a:bodyPr/>
          <a:lstStyle/>
          <a:p>
            <a:r>
              <a:rPr lang="en-US" altLang="en-US" sz="1800" smtClean="0"/>
              <a:t>What if you want to read physical address A0023?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1141413" y="912813"/>
          <a:ext cx="7642225" cy="546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VISIO" r:id="rId4" imgW="8029457" imgH="5743643" progId="Visio.Drawing.5">
                  <p:embed/>
                </p:oleObj>
              </mc:Choice>
              <mc:Fallback>
                <p:oleObj name="VISIO" r:id="rId4" imgW="8029457" imgH="5743643" progId="Visio.Drawing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912813"/>
                        <a:ext cx="7642225" cy="546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1676400" y="2514600"/>
            <a:ext cx="685800" cy="3048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What if you want to read physical address A0023?</a:t>
            </a:r>
          </a:p>
        </p:txBody>
      </p:sp>
      <p:graphicFrame>
        <p:nvGraphicFramePr>
          <p:cNvPr id="321566" name="Group 30"/>
          <p:cNvGraphicFramePr>
            <a:graphicFrameLocks noGrp="1"/>
          </p:cNvGraphicFramePr>
          <p:nvPr>
            <p:ph type="tbl" idx="1"/>
          </p:nvPr>
        </p:nvGraphicFramePr>
        <p:xfrm>
          <a:off x="990600" y="2057400"/>
          <a:ext cx="7162800" cy="1652588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971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A19 to A0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(HEX)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876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5432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1198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00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7654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3210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4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A0023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010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62" name="Line 26"/>
          <p:cNvSpPr>
            <a:spLocks noChangeShapeType="1"/>
          </p:cNvSpPr>
          <p:nvPr/>
        </p:nvSpPr>
        <p:spPr bwMode="auto">
          <a:xfrm flipH="1" flipV="1">
            <a:off x="2667000" y="3810000"/>
            <a:ext cx="457200" cy="10668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1563" name="Text Box 27"/>
          <p:cNvSpPr txBox="1">
            <a:spLocks noChangeArrowheads="1"/>
          </p:cNvSpPr>
          <p:nvPr/>
        </p:nvSpPr>
        <p:spPr bwMode="auto">
          <a:xfrm>
            <a:off x="3108325" y="4613275"/>
            <a:ext cx="5273675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FF9933"/>
                </a:solidFill>
                <a:latin typeface="Times New Roman" panose="02020603050405020304" pitchFamily="18" charset="0"/>
              </a:rPr>
              <a:t>A19 is not connected to the memory so even if the 8088 microprocessor outputs a logic “1”, the memory cannot “see” this.</a:t>
            </a:r>
          </a:p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1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1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6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What if you want to read physical address 20023?</a:t>
            </a:r>
          </a:p>
        </p:txBody>
      </p:sp>
      <p:graphicFrame>
        <p:nvGraphicFramePr>
          <p:cNvPr id="322589" name="Group 29"/>
          <p:cNvGraphicFramePr>
            <a:graphicFrameLocks noGrp="1"/>
          </p:cNvGraphicFramePr>
          <p:nvPr>
            <p:ph type="tbl" idx="1"/>
          </p:nvPr>
        </p:nvGraphicFramePr>
        <p:xfrm>
          <a:off x="990600" y="2057400"/>
          <a:ext cx="7162800" cy="1652588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971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A18 to A0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(HEX)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876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5432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1198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00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7654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3210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4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20023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010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86" name="Line 26"/>
          <p:cNvSpPr>
            <a:spLocks noChangeShapeType="1"/>
          </p:cNvSpPr>
          <p:nvPr/>
        </p:nvSpPr>
        <p:spPr bwMode="auto">
          <a:xfrm flipH="1" flipV="1">
            <a:off x="2667000" y="3810000"/>
            <a:ext cx="457200" cy="10668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2587" name="Text Box 27"/>
          <p:cNvSpPr txBox="1">
            <a:spLocks noChangeArrowheads="1"/>
          </p:cNvSpPr>
          <p:nvPr/>
        </p:nvSpPr>
        <p:spPr bwMode="auto">
          <a:xfrm>
            <a:off x="3108325" y="4613275"/>
            <a:ext cx="52736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FF9933"/>
                </a:solidFill>
                <a:latin typeface="Times New Roman" panose="02020603050405020304" pitchFamily="18" charset="0"/>
              </a:rPr>
              <a:t>For memory it is the same as previous one.</a:t>
            </a:r>
          </a:p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2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2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8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457200"/>
          </a:xfrm>
        </p:spPr>
        <p:txBody>
          <a:bodyPr/>
          <a:lstStyle/>
          <a:p>
            <a:r>
              <a:rPr lang="en-US" altLang="en-US" sz="1800" smtClean="0"/>
              <a:t>Minimum Mode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3616325" y="990600"/>
          <a:ext cx="2479675" cy="547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1" name="VISIO" r:id="rId4" imgW="3019680" imgH="6665760" progId="Visio.Drawing.5">
                  <p:embed/>
                </p:oleObj>
              </mc:Choice>
              <mc:Fallback>
                <p:oleObj name="VISIO" r:id="rId4" imgW="3019680" imgH="6665760" progId="Visio.Drawing.5">
                  <p:embed/>
                  <p:pic>
                    <p:nvPicPr>
                      <p:cNvPr id="409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325" y="990600"/>
                        <a:ext cx="2479675" cy="547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5943600" y="4343400"/>
            <a:ext cx="2762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The first thing to provide?</a:t>
            </a:r>
          </a:p>
        </p:txBody>
      </p:sp>
    </p:spTree>
    <p:extLst>
      <p:ext uri="{BB962C8B-B14F-4D97-AF65-F5344CB8AC3E}">
        <p14:creationId xmlns:p14="http://schemas.microsoft.com/office/powerpoint/2010/main" val="254743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457200"/>
          </a:xfrm>
          <a:noFill/>
        </p:spPr>
        <p:txBody>
          <a:bodyPr/>
          <a:lstStyle/>
          <a:p>
            <a:r>
              <a:rPr lang="en-US" altLang="en-US" sz="1800" smtClean="0"/>
              <a:t>Interfacing </a:t>
            </a:r>
            <a:r>
              <a:rPr lang="en-US" altLang="en-US" sz="1800" b="0" smtClean="0"/>
              <a:t>two</a:t>
            </a:r>
            <a:r>
              <a:rPr lang="en-US" altLang="en-US" sz="1800" smtClean="0"/>
              <a:t> 512KB Memory to the 8088 Microprocessor</a:t>
            </a:r>
          </a:p>
        </p:txBody>
      </p:sp>
      <p:grpSp>
        <p:nvGrpSpPr>
          <p:cNvPr id="16387" name="Group 233"/>
          <p:cNvGrpSpPr>
            <a:grpSpLocks/>
          </p:cNvGrpSpPr>
          <p:nvPr/>
        </p:nvGrpSpPr>
        <p:grpSpPr bwMode="auto">
          <a:xfrm>
            <a:off x="1158875" y="930275"/>
            <a:ext cx="1844675" cy="5426075"/>
            <a:chOff x="730" y="586"/>
            <a:chExt cx="1162" cy="3418"/>
          </a:xfrm>
        </p:grpSpPr>
        <p:sp>
          <p:nvSpPr>
            <p:cNvPr id="16548" name="Rectangle 4"/>
            <p:cNvSpPr>
              <a:spLocks noChangeArrowheads="1"/>
            </p:cNvSpPr>
            <p:nvPr/>
          </p:nvSpPr>
          <p:spPr bwMode="auto">
            <a:xfrm>
              <a:off x="730" y="586"/>
              <a:ext cx="1162" cy="3418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49" name="Rectangle 5"/>
            <p:cNvSpPr>
              <a:spLocks noChangeArrowheads="1"/>
            </p:cNvSpPr>
            <p:nvPr/>
          </p:nvSpPr>
          <p:spPr bwMode="auto">
            <a:xfrm>
              <a:off x="1619" y="791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50" name="Rectangle 6"/>
            <p:cNvSpPr>
              <a:spLocks noChangeArrowheads="1"/>
            </p:cNvSpPr>
            <p:nvPr/>
          </p:nvSpPr>
          <p:spPr bwMode="auto">
            <a:xfrm>
              <a:off x="1660" y="810"/>
              <a:ext cx="159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A18</a:t>
              </a:r>
              <a:endParaRPr lang="en-US" altLang="en-US"/>
            </a:p>
          </p:txBody>
        </p:sp>
        <p:sp>
          <p:nvSpPr>
            <p:cNvPr id="16551" name="Rectangle 7"/>
            <p:cNvSpPr>
              <a:spLocks noChangeArrowheads="1"/>
            </p:cNvSpPr>
            <p:nvPr/>
          </p:nvSpPr>
          <p:spPr bwMode="auto">
            <a:xfrm>
              <a:off x="1619" y="1065"/>
              <a:ext cx="205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52" name="Rectangle 8"/>
            <p:cNvSpPr>
              <a:spLocks noChangeArrowheads="1"/>
            </p:cNvSpPr>
            <p:nvPr/>
          </p:nvSpPr>
          <p:spPr bwMode="auto">
            <a:xfrm>
              <a:off x="1715" y="1083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A0</a:t>
              </a:r>
              <a:endParaRPr lang="en-US" altLang="en-US"/>
            </a:p>
          </p:txBody>
        </p:sp>
        <p:sp>
          <p:nvSpPr>
            <p:cNvPr id="16553" name="Rectangle 9"/>
            <p:cNvSpPr>
              <a:spLocks noChangeArrowheads="1"/>
            </p:cNvSpPr>
            <p:nvPr/>
          </p:nvSpPr>
          <p:spPr bwMode="auto">
            <a:xfrm>
              <a:off x="1619" y="928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54" name="Rectangle 10"/>
            <p:cNvSpPr>
              <a:spLocks noChangeArrowheads="1"/>
            </p:cNvSpPr>
            <p:nvPr/>
          </p:nvSpPr>
          <p:spPr bwMode="auto">
            <a:xfrm>
              <a:off x="1769" y="947"/>
              <a:ext cx="5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16555" name="Rectangle 11"/>
            <p:cNvSpPr>
              <a:spLocks noChangeArrowheads="1"/>
            </p:cNvSpPr>
            <p:nvPr/>
          </p:nvSpPr>
          <p:spPr bwMode="auto">
            <a:xfrm>
              <a:off x="1619" y="1270"/>
              <a:ext cx="205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56" name="Rectangle 12"/>
            <p:cNvSpPr>
              <a:spLocks noChangeArrowheads="1"/>
            </p:cNvSpPr>
            <p:nvPr/>
          </p:nvSpPr>
          <p:spPr bwMode="auto">
            <a:xfrm>
              <a:off x="1715" y="1288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D7</a:t>
              </a:r>
              <a:endParaRPr lang="en-US" altLang="en-US"/>
            </a:p>
          </p:txBody>
        </p:sp>
        <p:sp>
          <p:nvSpPr>
            <p:cNvPr id="16557" name="Rectangle 13"/>
            <p:cNvSpPr>
              <a:spLocks noChangeArrowheads="1"/>
            </p:cNvSpPr>
            <p:nvPr/>
          </p:nvSpPr>
          <p:spPr bwMode="auto">
            <a:xfrm>
              <a:off x="1619" y="1543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58" name="Rectangle 14"/>
            <p:cNvSpPr>
              <a:spLocks noChangeArrowheads="1"/>
            </p:cNvSpPr>
            <p:nvPr/>
          </p:nvSpPr>
          <p:spPr bwMode="auto">
            <a:xfrm>
              <a:off x="1715" y="1562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D0</a:t>
              </a:r>
              <a:endParaRPr lang="en-US" altLang="en-US"/>
            </a:p>
          </p:txBody>
        </p:sp>
        <p:sp>
          <p:nvSpPr>
            <p:cNvPr id="16559" name="Rectangle 15"/>
            <p:cNvSpPr>
              <a:spLocks noChangeArrowheads="1"/>
            </p:cNvSpPr>
            <p:nvPr/>
          </p:nvSpPr>
          <p:spPr bwMode="auto">
            <a:xfrm>
              <a:off x="1619" y="1406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60" name="Rectangle 16"/>
            <p:cNvSpPr>
              <a:spLocks noChangeArrowheads="1"/>
            </p:cNvSpPr>
            <p:nvPr/>
          </p:nvSpPr>
          <p:spPr bwMode="auto">
            <a:xfrm>
              <a:off x="1769" y="1425"/>
              <a:ext cx="53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16561" name="Rectangle 17"/>
            <p:cNvSpPr>
              <a:spLocks noChangeArrowheads="1"/>
            </p:cNvSpPr>
            <p:nvPr/>
          </p:nvSpPr>
          <p:spPr bwMode="auto">
            <a:xfrm>
              <a:off x="1585" y="1748"/>
              <a:ext cx="239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62" name="Rectangle 18"/>
            <p:cNvSpPr>
              <a:spLocks noChangeArrowheads="1"/>
            </p:cNvSpPr>
            <p:nvPr/>
          </p:nvSpPr>
          <p:spPr bwMode="auto">
            <a:xfrm>
              <a:off x="1605" y="1767"/>
              <a:ext cx="212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MEMR</a:t>
              </a:r>
              <a:endParaRPr lang="en-US" altLang="en-US"/>
            </a:p>
          </p:txBody>
        </p:sp>
        <p:sp>
          <p:nvSpPr>
            <p:cNvPr id="16563" name="Rectangle 19"/>
            <p:cNvSpPr>
              <a:spLocks noChangeArrowheads="1"/>
            </p:cNvSpPr>
            <p:nvPr/>
          </p:nvSpPr>
          <p:spPr bwMode="auto">
            <a:xfrm>
              <a:off x="1585" y="1885"/>
              <a:ext cx="239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64" name="Rectangle 20"/>
            <p:cNvSpPr>
              <a:spLocks noChangeArrowheads="1"/>
            </p:cNvSpPr>
            <p:nvPr/>
          </p:nvSpPr>
          <p:spPr bwMode="auto">
            <a:xfrm>
              <a:off x="1605" y="1904"/>
              <a:ext cx="212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MEMW</a:t>
              </a:r>
              <a:endParaRPr lang="en-US" altLang="en-US"/>
            </a:p>
          </p:txBody>
        </p:sp>
        <p:sp>
          <p:nvSpPr>
            <p:cNvPr id="16565" name="Line 21"/>
            <p:cNvSpPr>
              <a:spLocks noChangeShapeType="1"/>
            </p:cNvSpPr>
            <p:nvPr/>
          </p:nvSpPr>
          <p:spPr bwMode="auto">
            <a:xfrm>
              <a:off x="1619" y="1748"/>
              <a:ext cx="2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66" name="Line 22"/>
            <p:cNvSpPr>
              <a:spLocks noChangeShapeType="1"/>
            </p:cNvSpPr>
            <p:nvPr/>
          </p:nvSpPr>
          <p:spPr bwMode="auto">
            <a:xfrm>
              <a:off x="1601" y="1885"/>
              <a:ext cx="22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67" name="Rectangle 23"/>
            <p:cNvSpPr>
              <a:spLocks noChangeArrowheads="1"/>
            </p:cNvSpPr>
            <p:nvPr/>
          </p:nvSpPr>
          <p:spPr bwMode="auto">
            <a:xfrm>
              <a:off x="1003" y="2432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68" name="Rectangle 24"/>
            <p:cNvSpPr>
              <a:spLocks noChangeArrowheads="1"/>
            </p:cNvSpPr>
            <p:nvPr/>
          </p:nvSpPr>
          <p:spPr bwMode="auto">
            <a:xfrm>
              <a:off x="1168" y="2451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16569" name="Rectangle 25"/>
            <p:cNvSpPr>
              <a:spLocks noChangeArrowheads="1"/>
            </p:cNvSpPr>
            <p:nvPr/>
          </p:nvSpPr>
          <p:spPr bwMode="auto">
            <a:xfrm>
              <a:off x="798" y="2022"/>
              <a:ext cx="137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70" name="Rectangle 26"/>
            <p:cNvSpPr>
              <a:spLocks noChangeArrowheads="1"/>
            </p:cNvSpPr>
            <p:nvPr/>
          </p:nvSpPr>
          <p:spPr bwMode="auto">
            <a:xfrm>
              <a:off x="826" y="2040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BP</a:t>
              </a:r>
              <a:endParaRPr lang="en-US" altLang="en-US"/>
            </a:p>
          </p:txBody>
        </p:sp>
        <p:sp>
          <p:nvSpPr>
            <p:cNvPr id="16571" name="Rectangle 27"/>
            <p:cNvSpPr>
              <a:spLocks noChangeArrowheads="1"/>
            </p:cNvSpPr>
            <p:nvPr/>
          </p:nvSpPr>
          <p:spPr bwMode="auto">
            <a:xfrm>
              <a:off x="798" y="1748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72" name="Rectangle 28"/>
            <p:cNvSpPr>
              <a:spLocks noChangeArrowheads="1"/>
            </p:cNvSpPr>
            <p:nvPr/>
          </p:nvSpPr>
          <p:spPr bwMode="auto">
            <a:xfrm>
              <a:off x="826" y="1767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ES</a:t>
              </a:r>
              <a:endParaRPr lang="en-US" altLang="en-US"/>
            </a:p>
          </p:txBody>
        </p:sp>
        <p:sp>
          <p:nvSpPr>
            <p:cNvPr id="16573" name="Rectangle 29"/>
            <p:cNvSpPr>
              <a:spLocks noChangeArrowheads="1"/>
            </p:cNvSpPr>
            <p:nvPr/>
          </p:nvSpPr>
          <p:spPr bwMode="auto">
            <a:xfrm>
              <a:off x="798" y="1611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74" name="Rectangle 30"/>
            <p:cNvSpPr>
              <a:spLocks noChangeArrowheads="1"/>
            </p:cNvSpPr>
            <p:nvPr/>
          </p:nvSpPr>
          <p:spPr bwMode="auto">
            <a:xfrm>
              <a:off x="826" y="1630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DS</a:t>
              </a:r>
              <a:endParaRPr lang="en-US" altLang="en-US"/>
            </a:p>
          </p:txBody>
        </p:sp>
        <p:sp>
          <p:nvSpPr>
            <p:cNvPr id="16575" name="Rectangle 31"/>
            <p:cNvSpPr>
              <a:spLocks noChangeArrowheads="1"/>
            </p:cNvSpPr>
            <p:nvPr/>
          </p:nvSpPr>
          <p:spPr bwMode="auto">
            <a:xfrm>
              <a:off x="798" y="1475"/>
              <a:ext cx="137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76" name="Rectangle 32"/>
            <p:cNvSpPr>
              <a:spLocks noChangeArrowheads="1"/>
            </p:cNvSpPr>
            <p:nvPr/>
          </p:nvSpPr>
          <p:spPr bwMode="auto">
            <a:xfrm>
              <a:off x="826" y="1493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SS</a:t>
              </a:r>
              <a:endParaRPr lang="en-US" altLang="en-US"/>
            </a:p>
          </p:txBody>
        </p:sp>
        <p:sp>
          <p:nvSpPr>
            <p:cNvPr id="16577" name="Rectangle 33"/>
            <p:cNvSpPr>
              <a:spLocks noChangeArrowheads="1"/>
            </p:cNvSpPr>
            <p:nvPr/>
          </p:nvSpPr>
          <p:spPr bwMode="auto">
            <a:xfrm>
              <a:off x="798" y="928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78" name="Rectangle 34"/>
            <p:cNvSpPr>
              <a:spLocks noChangeArrowheads="1"/>
            </p:cNvSpPr>
            <p:nvPr/>
          </p:nvSpPr>
          <p:spPr bwMode="auto">
            <a:xfrm>
              <a:off x="826" y="947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CX</a:t>
              </a:r>
              <a:endParaRPr lang="en-US" altLang="en-US"/>
            </a:p>
          </p:txBody>
        </p:sp>
        <p:sp>
          <p:nvSpPr>
            <p:cNvPr id="16579" name="Rectangle 35"/>
            <p:cNvSpPr>
              <a:spLocks noChangeArrowheads="1"/>
            </p:cNvSpPr>
            <p:nvPr/>
          </p:nvSpPr>
          <p:spPr bwMode="auto">
            <a:xfrm>
              <a:off x="798" y="791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80" name="Rectangle 36"/>
            <p:cNvSpPr>
              <a:spLocks noChangeArrowheads="1"/>
            </p:cNvSpPr>
            <p:nvPr/>
          </p:nvSpPr>
          <p:spPr bwMode="auto">
            <a:xfrm>
              <a:off x="826" y="810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BX</a:t>
              </a:r>
              <a:endParaRPr lang="en-US" altLang="en-US"/>
            </a:p>
          </p:txBody>
        </p:sp>
        <p:sp>
          <p:nvSpPr>
            <p:cNvPr id="16581" name="Rectangle 37"/>
            <p:cNvSpPr>
              <a:spLocks noChangeArrowheads="1"/>
            </p:cNvSpPr>
            <p:nvPr/>
          </p:nvSpPr>
          <p:spPr bwMode="auto">
            <a:xfrm>
              <a:off x="798" y="654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82" name="Rectangle 38"/>
            <p:cNvSpPr>
              <a:spLocks noChangeArrowheads="1"/>
            </p:cNvSpPr>
            <p:nvPr/>
          </p:nvSpPr>
          <p:spPr bwMode="auto">
            <a:xfrm>
              <a:off x="826" y="673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AX</a:t>
              </a:r>
              <a:endParaRPr lang="en-US" altLang="en-US"/>
            </a:p>
          </p:txBody>
        </p:sp>
        <p:sp>
          <p:nvSpPr>
            <p:cNvPr id="16583" name="Rectangle 39"/>
            <p:cNvSpPr>
              <a:spLocks noChangeArrowheads="1"/>
            </p:cNvSpPr>
            <p:nvPr/>
          </p:nvSpPr>
          <p:spPr bwMode="auto">
            <a:xfrm>
              <a:off x="1003" y="2158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84" name="Rectangle 40"/>
            <p:cNvSpPr>
              <a:spLocks noChangeArrowheads="1"/>
            </p:cNvSpPr>
            <p:nvPr/>
          </p:nvSpPr>
          <p:spPr bwMode="auto">
            <a:xfrm>
              <a:off x="1168" y="2177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16585" name="Rectangle 41"/>
            <p:cNvSpPr>
              <a:spLocks noChangeArrowheads="1"/>
            </p:cNvSpPr>
            <p:nvPr/>
          </p:nvSpPr>
          <p:spPr bwMode="auto">
            <a:xfrm>
              <a:off x="1003" y="2022"/>
              <a:ext cx="547" cy="136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86" name="Rectangle 42"/>
            <p:cNvSpPr>
              <a:spLocks noChangeArrowheads="1"/>
            </p:cNvSpPr>
            <p:nvPr/>
          </p:nvSpPr>
          <p:spPr bwMode="auto">
            <a:xfrm>
              <a:off x="1168" y="2040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16587" name="Rectangle 43"/>
            <p:cNvSpPr>
              <a:spLocks noChangeArrowheads="1"/>
            </p:cNvSpPr>
            <p:nvPr/>
          </p:nvSpPr>
          <p:spPr bwMode="auto">
            <a:xfrm>
              <a:off x="1003" y="1748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88" name="Rectangle 44"/>
            <p:cNvSpPr>
              <a:spLocks noChangeArrowheads="1"/>
            </p:cNvSpPr>
            <p:nvPr/>
          </p:nvSpPr>
          <p:spPr bwMode="auto">
            <a:xfrm>
              <a:off x="1168" y="1767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16589" name="Rectangle 45"/>
            <p:cNvSpPr>
              <a:spLocks noChangeArrowheads="1"/>
            </p:cNvSpPr>
            <p:nvPr/>
          </p:nvSpPr>
          <p:spPr bwMode="auto">
            <a:xfrm>
              <a:off x="1003" y="1611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90" name="Rectangle 46"/>
            <p:cNvSpPr>
              <a:spLocks noChangeArrowheads="1"/>
            </p:cNvSpPr>
            <p:nvPr/>
          </p:nvSpPr>
          <p:spPr bwMode="auto">
            <a:xfrm>
              <a:off x="1168" y="1630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2000</a:t>
              </a:r>
              <a:endParaRPr lang="en-US" altLang="en-US"/>
            </a:p>
          </p:txBody>
        </p:sp>
        <p:sp>
          <p:nvSpPr>
            <p:cNvPr id="16591" name="Rectangle 47"/>
            <p:cNvSpPr>
              <a:spLocks noChangeArrowheads="1"/>
            </p:cNvSpPr>
            <p:nvPr/>
          </p:nvSpPr>
          <p:spPr bwMode="auto">
            <a:xfrm>
              <a:off x="1003" y="928"/>
              <a:ext cx="547" cy="137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92" name="Rectangle 48"/>
            <p:cNvSpPr>
              <a:spLocks noChangeArrowheads="1"/>
            </p:cNvSpPr>
            <p:nvPr/>
          </p:nvSpPr>
          <p:spPr bwMode="auto">
            <a:xfrm>
              <a:off x="1168" y="947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0000</a:t>
              </a:r>
              <a:endParaRPr lang="en-US" altLang="en-US"/>
            </a:p>
          </p:txBody>
        </p:sp>
        <p:sp>
          <p:nvSpPr>
            <p:cNvPr id="16593" name="Rectangle 49"/>
            <p:cNvSpPr>
              <a:spLocks noChangeArrowheads="1"/>
            </p:cNvSpPr>
            <p:nvPr/>
          </p:nvSpPr>
          <p:spPr bwMode="auto">
            <a:xfrm>
              <a:off x="1003" y="791"/>
              <a:ext cx="547" cy="137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94" name="Rectangle 50"/>
            <p:cNvSpPr>
              <a:spLocks noChangeArrowheads="1"/>
            </p:cNvSpPr>
            <p:nvPr/>
          </p:nvSpPr>
          <p:spPr bwMode="auto">
            <a:xfrm>
              <a:off x="1168" y="810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0023</a:t>
              </a:r>
              <a:endParaRPr lang="en-US" altLang="en-US"/>
            </a:p>
          </p:txBody>
        </p:sp>
        <p:sp>
          <p:nvSpPr>
            <p:cNvPr id="16595" name="Rectangle 51"/>
            <p:cNvSpPr>
              <a:spLocks noChangeArrowheads="1"/>
            </p:cNvSpPr>
            <p:nvPr/>
          </p:nvSpPr>
          <p:spPr bwMode="auto">
            <a:xfrm>
              <a:off x="1003" y="654"/>
              <a:ext cx="547" cy="137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96" name="Rectangle 52"/>
            <p:cNvSpPr>
              <a:spLocks noChangeArrowheads="1"/>
            </p:cNvSpPr>
            <p:nvPr/>
          </p:nvSpPr>
          <p:spPr bwMode="auto">
            <a:xfrm>
              <a:off x="1168" y="673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3F1C</a:t>
              </a:r>
              <a:endParaRPr lang="en-US" altLang="en-US"/>
            </a:p>
          </p:txBody>
        </p:sp>
        <p:sp>
          <p:nvSpPr>
            <p:cNvPr id="16597" name="Rectangle 53"/>
            <p:cNvSpPr>
              <a:spLocks noChangeArrowheads="1"/>
            </p:cNvSpPr>
            <p:nvPr/>
          </p:nvSpPr>
          <p:spPr bwMode="auto">
            <a:xfrm>
              <a:off x="1003" y="1065"/>
              <a:ext cx="547" cy="136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98" name="Rectangle 54"/>
            <p:cNvSpPr>
              <a:spLocks noChangeArrowheads="1"/>
            </p:cNvSpPr>
            <p:nvPr/>
          </p:nvSpPr>
          <p:spPr bwMode="auto">
            <a:xfrm>
              <a:off x="1168" y="1083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FCA1</a:t>
              </a:r>
              <a:endParaRPr lang="en-US" altLang="en-US"/>
            </a:p>
          </p:txBody>
        </p:sp>
        <p:sp>
          <p:nvSpPr>
            <p:cNvPr id="16599" name="Rectangle 55"/>
            <p:cNvSpPr>
              <a:spLocks noChangeArrowheads="1"/>
            </p:cNvSpPr>
            <p:nvPr/>
          </p:nvSpPr>
          <p:spPr bwMode="auto">
            <a:xfrm>
              <a:off x="798" y="2158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600" name="Rectangle 56"/>
            <p:cNvSpPr>
              <a:spLocks noChangeArrowheads="1"/>
            </p:cNvSpPr>
            <p:nvPr/>
          </p:nvSpPr>
          <p:spPr bwMode="auto">
            <a:xfrm>
              <a:off x="826" y="2177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SP</a:t>
              </a:r>
              <a:endParaRPr lang="en-US" altLang="en-US"/>
            </a:p>
          </p:txBody>
        </p:sp>
        <p:sp>
          <p:nvSpPr>
            <p:cNvPr id="16601" name="Rectangle 57"/>
            <p:cNvSpPr>
              <a:spLocks noChangeArrowheads="1"/>
            </p:cNvSpPr>
            <p:nvPr/>
          </p:nvSpPr>
          <p:spPr bwMode="auto">
            <a:xfrm>
              <a:off x="798" y="1065"/>
              <a:ext cx="137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602" name="Rectangle 58"/>
            <p:cNvSpPr>
              <a:spLocks noChangeArrowheads="1"/>
            </p:cNvSpPr>
            <p:nvPr/>
          </p:nvSpPr>
          <p:spPr bwMode="auto">
            <a:xfrm>
              <a:off x="826" y="1083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DX</a:t>
              </a:r>
              <a:endParaRPr lang="en-US" altLang="en-US"/>
            </a:p>
          </p:txBody>
        </p:sp>
        <p:sp>
          <p:nvSpPr>
            <p:cNvPr id="16603" name="Rectangle 59"/>
            <p:cNvSpPr>
              <a:spLocks noChangeArrowheads="1"/>
            </p:cNvSpPr>
            <p:nvPr/>
          </p:nvSpPr>
          <p:spPr bwMode="auto">
            <a:xfrm>
              <a:off x="1003" y="1475"/>
              <a:ext cx="547" cy="136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604" name="Rectangle 60"/>
            <p:cNvSpPr>
              <a:spLocks noChangeArrowheads="1"/>
            </p:cNvSpPr>
            <p:nvPr/>
          </p:nvSpPr>
          <p:spPr bwMode="auto">
            <a:xfrm>
              <a:off x="1168" y="1493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16605" name="Rectangle 61"/>
            <p:cNvSpPr>
              <a:spLocks noChangeArrowheads="1"/>
            </p:cNvSpPr>
            <p:nvPr/>
          </p:nvSpPr>
          <p:spPr bwMode="auto">
            <a:xfrm>
              <a:off x="798" y="1338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606" name="Rectangle 62"/>
            <p:cNvSpPr>
              <a:spLocks noChangeArrowheads="1"/>
            </p:cNvSpPr>
            <p:nvPr/>
          </p:nvSpPr>
          <p:spPr bwMode="auto">
            <a:xfrm>
              <a:off x="826" y="1357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CS</a:t>
              </a:r>
              <a:endParaRPr lang="en-US" altLang="en-US"/>
            </a:p>
          </p:txBody>
        </p:sp>
        <p:sp>
          <p:nvSpPr>
            <p:cNvPr id="16607" name="Rectangle 63"/>
            <p:cNvSpPr>
              <a:spLocks noChangeArrowheads="1"/>
            </p:cNvSpPr>
            <p:nvPr/>
          </p:nvSpPr>
          <p:spPr bwMode="auto">
            <a:xfrm>
              <a:off x="798" y="2432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608" name="Rectangle 64"/>
            <p:cNvSpPr>
              <a:spLocks noChangeArrowheads="1"/>
            </p:cNvSpPr>
            <p:nvPr/>
          </p:nvSpPr>
          <p:spPr bwMode="auto">
            <a:xfrm>
              <a:off x="826" y="2451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SI</a:t>
              </a:r>
              <a:endParaRPr lang="en-US" altLang="en-US"/>
            </a:p>
          </p:txBody>
        </p:sp>
        <p:sp>
          <p:nvSpPr>
            <p:cNvPr id="16609" name="Rectangle 65"/>
            <p:cNvSpPr>
              <a:spLocks noChangeArrowheads="1"/>
            </p:cNvSpPr>
            <p:nvPr/>
          </p:nvSpPr>
          <p:spPr bwMode="auto">
            <a:xfrm>
              <a:off x="1003" y="1338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610" name="Rectangle 66"/>
            <p:cNvSpPr>
              <a:spLocks noChangeArrowheads="1"/>
            </p:cNvSpPr>
            <p:nvPr/>
          </p:nvSpPr>
          <p:spPr bwMode="auto">
            <a:xfrm>
              <a:off x="1168" y="1357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16611" name="Rectangle 67"/>
            <p:cNvSpPr>
              <a:spLocks noChangeArrowheads="1"/>
            </p:cNvSpPr>
            <p:nvPr/>
          </p:nvSpPr>
          <p:spPr bwMode="auto">
            <a:xfrm>
              <a:off x="1003" y="2842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612" name="Rectangle 68"/>
            <p:cNvSpPr>
              <a:spLocks noChangeArrowheads="1"/>
            </p:cNvSpPr>
            <p:nvPr/>
          </p:nvSpPr>
          <p:spPr bwMode="auto">
            <a:xfrm>
              <a:off x="1168" y="2861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16613" name="Rectangle 69"/>
            <p:cNvSpPr>
              <a:spLocks noChangeArrowheads="1"/>
            </p:cNvSpPr>
            <p:nvPr/>
          </p:nvSpPr>
          <p:spPr bwMode="auto">
            <a:xfrm>
              <a:off x="798" y="2842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614" name="Rectangle 70"/>
            <p:cNvSpPr>
              <a:spLocks noChangeArrowheads="1"/>
            </p:cNvSpPr>
            <p:nvPr/>
          </p:nvSpPr>
          <p:spPr bwMode="auto">
            <a:xfrm>
              <a:off x="826" y="2861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IP</a:t>
              </a:r>
              <a:endParaRPr lang="en-US" altLang="en-US"/>
            </a:p>
          </p:txBody>
        </p:sp>
        <p:sp>
          <p:nvSpPr>
            <p:cNvPr id="16615" name="Rectangle 71"/>
            <p:cNvSpPr>
              <a:spLocks noChangeArrowheads="1"/>
            </p:cNvSpPr>
            <p:nvPr/>
          </p:nvSpPr>
          <p:spPr bwMode="auto">
            <a:xfrm>
              <a:off x="1003" y="2569"/>
              <a:ext cx="547" cy="136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616" name="Rectangle 72"/>
            <p:cNvSpPr>
              <a:spLocks noChangeArrowheads="1"/>
            </p:cNvSpPr>
            <p:nvPr/>
          </p:nvSpPr>
          <p:spPr bwMode="auto">
            <a:xfrm>
              <a:off x="1168" y="2587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16617" name="Rectangle 73"/>
            <p:cNvSpPr>
              <a:spLocks noChangeArrowheads="1"/>
            </p:cNvSpPr>
            <p:nvPr/>
          </p:nvSpPr>
          <p:spPr bwMode="auto">
            <a:xfrm>
              <a:off x="798" y="2569"/>
              <a:ext cx="137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618" name="Rectangle 74"/>
            <p:cNvSpPr>
              <a:spLocks noChangeArrowheads="1"/>
            </p:cNvSpPr>
            <p:nvPr/>
          </p:nvSpPr>
          <p:spPr bwMode="auto">
            <a:xfrm>
              <a:off x="826" y="2587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DI</a:t>
              </a:r>
              <a:endParaRPr lang="en-US" altLang="en-US"/>
            </a:p>
          </p:txBody>
        </p:sp>
        <p:sp>
          <p:nvSpPr>
            <p:cNvPr id="16619" name="Rectangle 84"/>
            <p:cNvSpPr>
              <a:spLocks noChangeArrowheads="1"/>
            </p:cNvSpPr>
            <p:nvPr/>
          </p:nvSpPr>
          <p:spPr bwMode="auto">
            <a:xfrm>
              <a:off x="1619" y="654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620" name="Rectangle 85"/>
            <p:cNvSpPr>
              <a:spLocks noChangeArrowheads="1"/>
            </p:cNvSpPr>
            <p:nvPr/>
          </p:nvSpPr>
          <p:spPr bwMode="auto">
            <a:xfrm>
              <a:off x="1660" y="673"/>
              <a:ext cx="159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A19</a:t>
              </a:r>
              <a:endParaRPr lang="en-US" altLang="en-US"/>
            </a:p>
          </p:txBody>
        </p:sp>
      </p:grpSp>
      <p:grpSp>
        <p:nvGrpSpPr>
          <p:cNvPr id="3" name="Group 241"/>
          <p:cNvGrpSpPr>
            <a:grpSpLocks/>
          </p:cNvGrpSpPr>
          <p:nvPr/>
        </p:nvGrpSpPr>
        <p:grpSpPr bwMode="auto">
          <a:xfrm>
            <a:off x="6477000" y="930275"/>
            <a:ext cx="2279650" cy="5426075"/>
            <a:chOff x="4080" y="586"/>
            <a:chExt cx="1436" cy="3418"/>
          </a:xfrm>
        </p:grpSpPr>
        <p:sp>
          <p:nvSpPr>
            <p:cNvPr id="16458" name="Rectangle 87"/>
            <p:cNvSpPr>
              <a:spLocks noChangeArrowheads="1"/>
            </p:cNvSpPr>
            <p:nvPr/>
          </p:nvSpPr>
          <p:spPr bwMode="auto">
            <a:xfrm>
              <a:off x="4080" y="586"/>
              <a:ext cx="1436" cy="1641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59" name="Rectangle 88"/>
            <p:cNvSpPr>
              <a:spLocks noChangeArrowheads="1"/>
            </p:cNvSpPr>
            <p:nvPr/>
          </p:nvSpPr>
          <p:spPr bwMode="auto">
            <a:xfrm>
              <a:off x="4901" y="2022"/>
              <a:ext cx="547" cy="136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60" name="Rectangle 89"/>
            <p:cNvSpPr>
              <a:spLocks noChangeArrowheads="1"/>
            </p:cNvSpPr>
            <p:nvPr/>
          </p:nvSpPr>
          <p:spPr bwMode="auto">
            <a:xfrm>
              <a:off x="5119" y="2040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23</a:t>
              </a:r>
              <a:endParaRPr lang="en-US" altLang="en-US"/>
            </a:p>
          </p:txBody>
        </p:sp>
        <p:sp>
          <p:nvSpPr>
            <p:cNvPr id="16461" name="Rectangle 90"/>
            <p:cNvSpPr>
              <a:spLocks noChangeArrowheads="1"/>
            </p:cNvSpPr>
            <p:nvPr/>
          </p:nvSpPr>
          <p:spPr bwMode="auto">
            <a:xfrm>
              <a:off x="4422" y="2022"/>
              <a:ext cx="410" cy="1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62" name="Rectangle 91"/>
            <p:cNvSpPr>
              <a:spLocks noChangeArrowheads="1"/>
            </p:cNvSpPr>
            <p:nvPr/>
          </p:nvSpPr>
          <p:spPr bwMode="auto">
            <a:xfrm>
              <a:off x="4559" y="2040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00000</a:t>
              </a:r>
              <a:endParaRPr lang="en-US" altLang="en-US"/>
            </a:p>
          </p:txBody>
        </p:sp>
        <p:sp>
          <p:nvSpPr>
            <p:cNvPr id="16463" name="Rectangle 92"/>
            <p:cNvSpPr>
              <a:spLocks noChangeArrowheads="1"/>
            </p:cNvSpPr>
            <p:nvPr/>
          </p:nvSpPr>
          <p:spPr bwMode="auto">
            <a:xfrm>
              <a:off x="4422" y="1885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64" name="Rectangle 93"/>
            <p:cNvSpPr>
              <a:spLocks noChangeArrowheads="1"/>
            </p:cNvSpPr>
            <p:nvPr/>
          </p:nvSpPr>
          <p:spPr bwMode="auto">
            <a:xfrm>
              <a:off x="4559" y="1904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00001</a:t>
              </a:r>
              <a:endParaRPr lang="en-US" altLang="en-US"/>
            </a:p>
          </p:txBody>
        </p:sp>
        <p:sp>
          <p:nvSpPr>
            <p:cNvPr id="16465" name="Rectangle 94"/>
            <p:cNvSpPr>
              <a:spLocks noChangeArrowheads="1"/>
            </p:cNvSpPr>
            <p:nvPr/>
          </p:nvSpPr>
          <p:spPr bwMode="auto">
            <a:xfrm>
              <a:off x="4901" y="1885"/>
              <a:ext cx="547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66" name="Rectangle 95"/>
            <p:cNvSpPr>
              <a:spLocks noChangeArrowheads="1"/>
            </p:cNvSpPr>
            <p:nvPr/>
          </p:nvSpPr>
          <p:spPr bwMode="auto">
            <a:xfrm>
              <a:off x="5119" y="1904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95</a:t>
              </a:r>
              <a:endParaRPr lang="en-US" altLang="en-US"/>
            </a:p>
          </p:txBody>
        </p:sp>
        <p:sp>
          <p:nvSpPr>
            <p:cNvPr id="16467" name="Rectangle 96"/>
            <p:cNvSpPr>
              <a:spLocks noChangeArrowheads="1"/>
            </p:cNvSpPr>
            <p:nvPr/>
          </p:nvSpPr>
          <p:spPr bwMode="auto">
            <a:xfrm>
              <a:off x="4901" y="1748"/>
              <a:ext cx="547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68" name="Rectangle 97"/>
            <p:cNvSpPr>
              <a:spLocks noChangeArrowheads="1"/>
            </p:cNvSpPr>
            <p:nvPr/>
          </p:nvSpPr>
          <p:spPr bwMode="auto">
            <a:xfrm>
              <a:off x="5147" y="1767"/>
              <a:ext cx="5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16469" name="Rectangle 98"/>
            <p:cNvSpPr>
              <a:spLocks noChangeArrowheads="1"/>
            </p:cNvSpPr>
            <p:nvPr/>
          </p:nvSpPr>
          <p:spPr bwMode="auto">
            <a:xfrm>
              <a:off x="4422" y="1611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70" name="Rectangle 99"/>
            <p:cNvSpPr>
              <a:spLocks noChangeArrowheads="1"/>
            </p:cNvSpPr>
            <p:nvPr/>
          </p:nvSpPr>
          <p:spPr bwMode="auto">
            <a:xfrm>
              <a:off x="4559" y="1630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20020</a:t>
              </a:r>
              <a:endParaRPr lang="en-US" altLang="en-US"/>
            </a:p>
          </p:txBody>
        </p:sp>
        <p:sp>
          <p:nvSpPr>
            <p:cNvPr id="16471" name="Rectangle 100"/>
            <p:cNvSpPr>
              <a:spLocks noChangeArrowheads="1"/>
            </p:cNvSpPr>
            <p:nvPr/>
          </p:nvSpPr>
          <p:spPr bwMode="auto">
            <a:xfrm>
              <a:off x="4422" y="1475"/>
              <a:ext cx="410" cy="1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72" name="Rectangle 101"/>
            <p:cNvSpPr>
              <a:spLocks noChangeArrowheads="1"/>
            </p:cNvSpPr>
            <p:nvPr/>
          </p:nvSpPr>
          <p:spPr bwMode="auto">
            <a:xfrm>
              <a:off x="4559" y="1493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20021</a:t>
              </a:r>
              <a:endParaRPr lang="en-US" altLang="en-US"/>
            </a:p>
          </p:txBody>
        </p:sp>
        <p:sp>
          <p:nvSpPr>
            <p:cNvPr id="16473" name="Rectangle 102"/>
            <p:cNvSpPr>
              <a:spLocks noChangeArrowheads="1"/>
            </p:cNvSpPr>
            <p:nvPr/>
          </p:nvSpPr>
          <p:spPr bwMode="auto">
            <a:xfrm>
              <a:off x="4422" y="1338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74" name="Rectangle 103"/>
            <p:cNvSpPr>
              <a:spLocks noChangeArrowheads="1"/>
            </p:cNvSpPr>
            <p:nvPr/>
          </p:nvSpPr>
          <p:spPr bwMode="auto">
            <a:xfrm>
              <a:off x="4559" y="1357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20022</a:t>
              </a:r>
              <a:endParaRPr lang="en-US" altLang="en-US"/>
            </a:p>
          </p:txBody>
        </p:sp>
        <p:sp>
          <p:nvSpPr>
            <p:cNvPr id="16475" name="Rectangle 104"/>
            <p:cNvSpPr>
              <a:spLocks noChangeArrowheads="1"/>
            </p:cNvSpPr>
            <p:nvPr/>
          </p:nvSpPr>
          <p:spPr bwMode="auto">
            <a:xfrm>
              <a:off x="4422" y="1201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76" name="Rectangle 105"/>
            <p:cNvSpPr>
              <a:spLocks noChangeArrowheads="1"/>
            </p:cNvSpPr>
            <p:nvPr/>
          </p:nvSpPr>
          <p:spPr bwMode="auto">
            <a:xfrm>
              <a:off x="4559" y="1220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20023</a:t>
              </a:r>
              <a:endParaRPr lang="en-US" altLang="en-US"/>
            </a:p>
          </p:txBody>
        </p:sp>
        <p:sp>
          <p:nvSpPr>
            <p:cNvPr id="16477" name="Rectangle 106"/>
            <p:cNvSpPr>
              <a:spLocks noChangeArrowheads="1"/>
            </p:cNvSpPr>
            <p:nvPr/>
          </p:nvSpPr>
          <p:spPr bwMode="auto">
            <a:xfrm>
              <a:off x="4422" y="928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78" name="Rectangle 107"/>
            <p:cNvSpPr>
              <a:spLocks noChangeArrowheads="1"/>
            </p:cNvSpPr>
            <p:nvPr/>
          </p:nvSpPr>
          <p:spPr bwMode="auto">
            <a:xfrm>
              <a:off x="4559" y="947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7FFFD</a:t>
              </a:r>
              <a:endParaRPr lang="en-US" altLang="en-US"/>
            </a:p>
          </p:txBody>
        </p:sp>
        <p:sp>
          <p:nvSpPr>
            <p:cNvPr id="16479" name="Rectangle 108"/>
            <p:cNvSpPr>
              <a:spLocks noChangeArrowheads="1"/>
            </p:cNvSpPr>
            <p:nvPr/>
          </p:nvSpPr>
          <p:spPr bwMode="auto">
            <a:xfrm>
              <a:off x="4422" y="791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80" name="Rectangle 109"/>
            <p:cNvSpPr>
              <a:spLocks noChangeArrowheads="1"/>
            </p:cNvSpPr>
            <p:nvPr/>
          </p:nvSpPr>
          <p:spPr bwMode="auto">
            <a:xfrm>
              <a:off x="4559" y="810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7FFFE</a:t>
              </a:r>
              <a:endParaRPr lang="en-US" altLang="en-US"/>
            </a:p>
          </p:txBody>
        </p:sp>
        <p:sp>
          <p:nvSpPr>
            <p:cNvPr id="16481" name="Rectangle 110"/>
            <p:cNvSpPr>
              <a:spLocks noChangeArrowheads="1"/>
            </p:cNvSpPr>
            <p:nvPr/>
          </p:nvSpPr>
          <p:spPr bwMode="auto">
            <a:xfrm>
              <a:off x="4422" y="654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82" name="Rectangle 111"/>
            <p:cNvSpPr>
              <a:spLocks noChangeArrowheads="1"/>
            </p:cNvSpPr>
            <p:nvPr/>
          </p:nvSpPr>
          <p:spPr bwMode="auto">
            <a:xfrm>
              <a:off x="4559" y="673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7FFFF</a:t>
              </a:r>
              <a:endParaRPr lang="en-US" altLang="en-US"/>
            </a:p>
          </p:txBody>
        </p:sp>
        <p:sp>
          <p:nvSpPr>
            <p:cNvPr id="16483" name="Rectangle 112"/>
            <p:cNvSpPr>
              <a:spLocks noChangeArrowheads="1"/>
            </p:cNvSpPr>
            <p:nvPr/>
          </p:nvSpPr>
          <p:spPr bwMode="auto">
            <a:xfrm>
              <a:off x="4901" y="1611"/>
              <a:ext cx="547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84" name="Rectangle 113"/>
            <p:cNvSpPr>
              <a:spLocks noChangeArrowheads="1"/>
            </p:cNvSpPr>
            <p:nvPr/>
          </p:nvSpPr>
          <p:spPr bwMode="auto">
            <a:xfrm>
              <a:off x="5119" y="1630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29</a:t>
              </a:r>
              <a:endParaRPr lang="en-US" altLang="en-US"/>
            </a:p>
          </p:txBody>
        </p:sp>
        <p:sp>
          <p:nvSpPr>
            <p:cNvPr id="16485" name="Rectangle 114"/>
            <p:cNvSpPr>
              <a:spLocks noChangeArrowheads="1"/>
            </p:cNvSpPr>
            <p:nvPr/>
          </p:nvSpPr>
          <p:spPr bwMode="auto">
            <a:xfrm>
              <a:off x="4901" y="1475"/>
              <a:ext cx="547" cy="136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86" name="Rectangle 115"/>
            <p:cNvSpPr>
              <a:spLocks noChangeArrowheads="1"/>
            </p:cNvSpPr>
            <p:nvPr/>
          </p:nvSpPr>
          <p:spPr bwMode="auto">
            <a:xfrm>
              <a:off x="5119" y="1493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12</a:t>
              </a:r>
              <a:endParaRPr lang="en-US" altLang="en-US"/>
            </a:p>
          </p:txBody>
        </p:sp>
        <p:sp>
          <p:nvSpPr>
            <p:cNvPr id="16487" name="Rectangle 116"/>
            <p:cNvSpPr>
              <a:spLocks noChangeArrowheads="1"/>
            </p:cNvSpPr>
            <p:nvPr/>
          </p:nvSpPr>
          <p:spPr bwMode="auto">
            <a:xfrm>
              <a:off x="4901" y="1338"/>
              <a:ext cx="547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88" name="Rectangle 117"/>
            <p:cNvSpPr>
              <a:spLocks noChangeArrowheads="1"/>
            </p:cNvSpPr>
            <p:nvPr/>
          </p:nvSpPr>
          <p:spPr bwMode="auto">
            <a:xfrm>
              <a:off x="5119" y="1357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7D</a:t>
              </a:r>
              <a:endParaRPr lang="en-US" altLang="en-US"/>
            </a:p>
          </p:txBody>
        </p:sp>
        <p:sp>
          <p:nvSpPr>
            <p:cNvPr id="16489" name="Rectangle 118"/>
            <p:cNvSpPr>
              <a:spLocks noChangeArrowheads="1"/>
            </p:cNvSpPr>
            <p:nvPr/>
          </p:nvSpPr>
          <p:spPr bwMode="auto">
            <a:xfrm>
              <a:off x="4901" y="1201"/>
              <a:ext cx="547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90" name="Rectangle 119"/>
            <p:cNvSpPr>
              <a:spLocks noChangeArrowheads="1"/>
            </p:cNvSpPr>
            <p:nvPr/>
          </p:nvSpPr>
          <p:spPr bwMode="auto">
            <a:xfrm>
              <a:off x="5119" y="1220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13</a:t>
              </a:r>
              <a:endParaRPr lang="en-US" altLang="en-US"/>
            </a:p>
          </p:txBody>
        </p:sp>
        <p:sp>
          <p:nvSpPr>
            <p:cNvPr id="16491" name="Rectangle 120"/>
            <p:cNvSpPr>
              <a:spLocks noChangeArrowheads="1"/>
            </p:cNvSpPr>
            <p:nvPr/>
          </p:nvSpPr>
          <p:spPr bwMode="auto">
            <a:xfrm>
              <a:off x="4901" y="928"/>
              <a:ext cx="547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92" name="Rectangle 121"/>
            <p:cNvSpPr>
              <a:spLocks noChangeArrowheads="1"/>
            </p:cNvSpPr>
            <p:nvPr/>
          </p:nvSpPr>
          <p:spPr bwMode="auto">
            <a:xfrm>
              <a:off x="5119" y="947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19</a:t>
              </a:r>
              <a:endParaRPr lang="en-US" altLang="en-US"/>
            </a:p>
          </p:txBody>
        </p:sp>
        <p:sp>
          <p:nvSpPr>
            <p:cNvPr id="16493" name="Rectangle 122"/>
            <p:cNvSpPr>
              <a:spLocks noChangeArrowheads="1"/>
            </p:cNvSpPr>
            <p:nvPr/>
          </p:nvSpPr>
          <p:spPr bwMode="auto">
            <a:xfrm>
              <a:off x="4901" y="791"/>
              <a:ext cx="547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94" name="Rectangle 123"/>
            <p:cNvSpPr>
              <a:spLocks noChangeArrowheads="1"/>
            </p:cNvSpPr>
            <p:nvPr/>
          </p:nvSpPr>
          <p:spPr bwMode="auto">
            <a:xfrm>
              <a:off x="5119" y="810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25</a:t>
              </a:r>
              <a:endParaRPr lang="en-US" altLang="en-US"/>
            </a:p>
          </p:txBody>
        </p:sp>
        <p:sp>
          <p:nvSpPr>
            <p:cNvPr id="16495" name="Rectangle 124"/>
            <p:cNvSpPr>
              <a:spLocks noChangeArrowheads="1"/>
            </p:cNvSpPr>
            <p:nvPr/>
          </p:nvSpPr>
          <p:spPr bwMode="auto">
            <a:xfrm>
              <a:off x="4901" y="654"/>
              <a:ext cx="547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96" name="Rectangle 125"/>
            <p:cNvSpPr>
              <a:spLocks noChangeArrowheads="1"/>
            </p:cNvSpPr>
            <p:nvPr/>
          </p:nvSpPr>
          <p:spPr bwMode="auto">
            <a:xfrm>
              <a:off x="5119" y="673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36</a:t>
              </a:r>
              <a:endParaRPr lang="en-US" altLang="en-US"/>
            </a:p>
          </p:txBody>
        </p:sp>
        <p:sp>
          <p:nvSpPr>
            <p:cNvPr id="16497" name="Rectangle 126"/>
            <p:cNvSpPr>
              <a:spLocks noChangeArrowheads="1"/>
            </p:cNvSpPr>
            <p:nvPr/>
          </p:nvSpPr>
          <p:spPr bwMode="auto">
            <a:xfrm>
              <a:off x="4901" y="1065"/>
              <a:ext cx="547" cy="136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98" name="Rectangle 127"/>
            <p:cNvSpPr>
              <a:spLocks noChangeArrowheads="1"/>
            </p:cNvSpPr>
            <p:nvPr/>
          </p:nvSpPr>
          <p:spPr bwMode="auto">
            <a:xfrm>
              <a:off x="5147" y="1083"/>
              <a:ext cx="5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16499" name="Rectangle 128"/>
            <p:cNvSpPr>
              <a:spLocks noChangeArrowheads="1"/>
            </p:cNvSpPr>
            <p:nvPr/>
          </p:nvSpPr>
          <p:spPr bwMode="auto">
            <a:xfrm>
              <a:off x="4422" y="1748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00" name="Rectangle 129"/>
            <p:cNvSpPr>
              <a:spLocks noChangeArrowheads="1"/>
            </p:cNvSpPr>
            <p:nvPr/>
          </p:nvSpPr>
          <p:spPr bwMode="auto">
            <a:xfrm>
              <a:off x="4778" y="1767"/>
              <a:ext cx="5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16501" name="Rectangle 130"/>
            <p:cNvSpPr>
              <a:spLocks noChangeArrowheads="1"/>
            </p:cNvSpPr>
            <p:nvPr/>
          </p:nvSpPr>
          <p:spPr bwMode="auto">
            <a:xfrm>
              <a:off x="4422" y="1065"/>
              <a:ext cx="410" cy="1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02" name="Rectangle 131"/>
            <p:cNvSpPr>
              <a:spLocks noChangeArrowheads="1"/>
            </p:cNvSpPr>
            <p:nvPr/>
          </p:nvSpPr>
          <p:spPr bwMode="auto">
            <a:xfrm>
              <a:off x="4778" y="1083"/>
              <a:ext cx="5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16503" name="Rectangle 158"/>
            <p:cNvSpPr>
              <a:spLocks noChangeArrowheads="1"/>
            </p:cNvSpPr>
            <p:nvPr/>
          </p:nvSpPr>
          <p:spPr bwMode="auto">
            <a:xfrm>
              <a:off x="4080" y="2364"/>
              <a:ext cx="1436" cy="1640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04" name="Rectangle 159"/>
            <p:cNvSpPr>
              <a:spLocks noChangeArrowheads="1"/>
            </p:cNvSpPr>
            <p:nvPr/>
          </p:nvSpPr>
          <p:spPr bwMode="auto">
            <a:xfrm>
              <a:off x="4901" y="3799"/>
              <a:ext cx="547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05" name="Rectangle 160"/>
            <p:cNvSpPr>
              <a:spLocks noChangeArrowheads="1"/>
            </p:cNvSpPr>
            <p:nvPr/>
          </p:nvSpPr>
          <p:spPr bwMode="auto">
            <a:xfrm>
              <a:off x="5119" y="3818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97</a:t>
              </a:r>
              <a:endParaRPr lang="en-US" altLang="en-US"/>
            </a:p>
          </p:txBody>
        </p:sp>
        <p:sp>
          <p:nvSpPr>
            <p:cNvPr id="16506" name="Rectangle 161"/>
            <p:cNvSpPr>
              <a:spLocks noChangeArrowheads="1"/>
            </p:cNvSpPr>
            <p:nvPr/>
          </p:nvSpPr>
          <p:spPr bwMode="auto">
            <a:xfrm>
              <a:off x="4422" y="3799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07" name="Rectangle 162"/>
            <p:cNvSpPr>
              <a:spLocks noChangeArrowheads="1"/>
            </p:cNvSpPr>
            <p:nvPr/>
          </p:nvSpPr>
          <p:spPr bwMode="auto">
            <a:xfrm>
              <a:off x="4559" y="3818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00000</a:t>
              </a:r>
              <a:endParaRPr lang="en-US" altLang="en-US"/>
            </a:p>
          </p:txBody>
        </p:sp>
        <p:sp>
          <p:nvSpPr>
            <p:cNvPr id="16508" name="Rectangle 163"/>
            <p:cNvSpPr>
              <a:spLocks noChangeArrowheads="1"/>
            </p:cNvSpPr>
            <p:nvPr/>
          </p:nvSpPr>
          <p:spPr bwMode="auto">
            <a:xfrm>
              <a:off x="4422" y="3663"/>
              <a:ext cx="410" cy="1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09" name="Rectangle 164"/>
            <p:cNvSpPr>
              <a:spLocks noChangeArrowheads="1"/>
            </p:cNvSpPr>
            <p:nvPr/>
          </p:nvSpPr>
          <p:spPr bwMode="auto">
            <a:xfrm>
              <a:off x="4559" y="3681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00001</a:t>
              </a:r>
              <a:endParaRPr lang="en-US" altLang="en-US"/>
            </a:p>
          </p:txBody>
        </p:sp>
        <p:sp>
          <p:nvSpPr>
            <p:cNvPr id="16510" name="Rectangle 165"/>
            <p:cNvSpPr>
              <a:spLocks noChangeArrowheads="1"/>
            </p:cNvSpPr>
            <p:nvPr/>
          </p:nvSpPr>
          <p:spPr bwMode="auto">
            <a:xfrm>
              <a:off x="4901" y="3663"/>
              <a:ext cx="547" cy="136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11" name="Rectangle 166"/>
            <p:cNvSpPr>
              <a:spLocks noChangeArrowheads="1"/>
            </p:cNvSpPr>
            <p:nvPr/>
          </p:nvSpPr>
          <p:spPr bwMode="auto">
            <a:xfrm>
              <a:off x="5119" y="3681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D4</a:t>
              </a:r>
              <a:endParaRPr lang="en-US" altLang="en-US"/>
            </a:p>
          </p:txBody>
        </p:sp>
        <p:sp>
          <p:nvSpPr>
            <p:cNvPr id="16512" name="Rectangle 167"/>
            <p:cNvSpPr>
              <a:spLocks noChangeArrowheads="1"/>
            </p:cNvSpPr>
            <p:nvPr/>
          </p:nvSpPr>
          <p:spPr bwMode="auto">
            <a:xfrm>
              <a:off x="4901" y="3526"/>
              <a:ext cx="547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13" name="Rectangle 168"/>
            <p:cNvSpPr>
              <a:spLocks noChangeArrowheads="1"/>
            </p:cNvSpPr>
            <p:nvPr/>
          </p:nvSpPr>
          <p:spPr bwMode="auto">
            <a:xfrm>
              <a:off x="5147" y="3545"/>
              <a:ext cx="5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16514" name="Rectangle 169"/>
            <p:cNvSpPr>
              <a:spLocks noChangeArrowheads="1"/>
            </p:cNvSpPr>
            <p:nvPr/>
          </p:nvSpPr>
          <p:spPr bwMode="auto">
            <a:xfrm>
              <a:off x="4422" y="3389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15" name="Rectangle 170"/>
            <p:cNvSpPr>
              <a:spLocks noChangeArrowheads="1"/>
            </p:cNvSpPr>
            <p:nvPr/>
          </p:nvSpPr>
          <p:spPr bwMode="auto">
            <a:xfrm>
              <a:off x="4559" y="3408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20020</a:t>
              </a:r>
              <a:endParaRPr lang="en-US" altLang="en-US"/>
            </a:p>
          </p:txBody>
        </p:sp>
        <p:sp>
          <p:nvSpPr>
            <p:cNvPr id="16516" name="Rectangle 171"/>
            <p:cNvSpPr>
              <a:spLocks noChangeArrowheads="1"/>
            </p:cNvSpPr>
            <p:nvPr/>
          </p:nvSpPr>
          <p:spPr bwMode="auto">
            <a:xfrm>
              <a:off x="4422" y="3252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17" name="Rectangle 172"/>
            <p:cNvSpPr>
              <a:spLocks noChangeArrowheads="1"/>
            </p:cNvSpPr>
            <p:nvPr/>
          </p:nvSpPr>
          <p:spPr bwMode="auto">
            <a:xfrm>
              <a:off x="4559" y="3271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20021</a:t>
              </a:r>
              <a:endParaRPr lang="en-US" altLang="en-US"/>
            </a:p>
          </p:txBody>
        </p:sp>
        <p:sp>
          <p:nvSpPr>
            <p:cNvPr id="16518" name="Rectangle 173"/>
            <p:cNvSpPr>
              <a:spLocks noChangeArrowheads="1"/>
            </p:cNvSpPr>
            <p:nvPr/>
          </p:nvSpPr>
          <p:spPr bwMode="auto">
            <a:xfrm>
              <a:off x="4422" y="3116"/>
              <a:ext cx="410" cy="1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19" name="Rectangle 174"/>
            <p:cNvSpPr>
              <a:spLocks noChangeArrowheads="1"/>
            </p:cNvSpPr>
            <p:nvPr/>
          </p:nvSpPr>
          <p:spPr bwMode="auto">
            <a:xfrm>
              <a:off x="4559" y="3134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20022</a:t>
              </a:r>
              <a:endParaRPr lang="en-US" altLang="en-US"/>
            </a:p>
          </p:txBody>
        </p:sp>
        <p:sp>
          <p:nvSpPr>
            <p:cNvPr id="16520" name="Rectangle 175"/>
            <p:cNvSpPr>
              <a:spLocks noChangeArrowheads="1"/>
            </p:cNvSpPr>
            <p:nvPr/>
          </p:nvSpPr>
          <p:spPr bwMode="auto">
            <a:xfrm>
              <a:off x="4422" y="2979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21" name="Rectangle 176"/>
            <p:cNvSpPr>
              <a:spLocks noChangeArrowheads="1"/>
            </p:cNvSpPr>
            <p:nvPr/>
          </p:nvSpPr>
          <p:spPr bwMode="auto">
            <a:xfrm>
              <a:off x="4559" y="2998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20023</a:t>
              </a:r>
              <a:endParaRPr lang="en-US" altLang="en-US"/>
            </a:p>
          </p:txBody>
        </p:sp>
        <p:sp>
          <p:nvSpPr>
            <p:cNvPr id="16522" name="Rectangle 177"/>
            <p:cNvSpPr>
              <a:spLocks noChangeArrowheads="1"/>
            </p:cNvSpPr>
            <p:nvPr/>
          </p:nvSpPr>
          <p:spPr bwMode="auto">
            <a:xfrm>
              <a:off x="4422" y="2705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23" name="Rectangle 178"/>
            <p:cNvSpPr>
              <a:spLocks noChangeArrowheads="1"/>
            </p:cNvSpPr>
            <p:nvPr/>
          </p:nvSpPr>
          <p:spPr bwMode="auto">
            <a:xfrm>
              <a:off x="4559" y="2724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7FFFD</a:t>
              </a:r>
              <a:endParaRPr lang="en-US" altLang="en-US"/>
            </a:p>
          </p:txBody>
        </p:sp>
        <p:sp>
          <p:nvSpPr>
            <p:cNvPr id="16524" name="Rectangle 179"/>
            <p:cNvSpPr>
              <a:spLocks noChangeArrowheads="1"/>
            </p:cNvSpPr>
            <p:nvPr/>
          </p:nvSpPr>
          <p:spPr bwMode="auto">
            <a:xfrm>
              <a:off x="4422" y="2569"/>
              <a:ext cx="410" cy="1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25" name="Rectangle 180"/>
            <p:cNvSpPr>
              <a:spLocks noChangeArrowheads="1"/>
            </p:cNvSpPr>
            <p:nvPr/>
          </p:nvSpPr>
          <p:spPr bwMode="auto">
            <a:xfrm>
              <a:off x="4559" y="2587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7FFFE</a:t>
              </a:r>
              <a:endParaRPr lang="en-US" altLang="en-US"/>
            </a:p>
          </p:txBody>
        </p:sp>
        <p:sp>
          <p:nvSpPr>
            <p:cNvPr id="16526" name="Rectangle 181"/>
            <p:cNvSpPr>
              <a:spLocks noChangeArrowheads="1"/>
            </p:cNvSpPr>
            <p:nvPr/>
          </p:nvSpPr>
          <p:spPr bwMode="auto">
            <a:xfrm>
              <a:off x="4422" y="2432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27" name="Rectangle 182"/>
            <p:cNvSpPr>
              <a:spLocks noChangeArrowheads="1"/>
            </p:cNvSpPr>
            <p:nvPr/>
          </p:nvSpPr>
          <p:spPr bwMode="auto">
            <a:xfrm>
              <a:off x="4559" y="2451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7FFFF</a:t>
              </a:r>
              <a:endParaRPr lang="en-US" altLang="en-US"/>
            </a:p>
          </p:txBody>
        </p:sp>
        <p:sp>
          <p:nvSpPr>
            <p:cNvPr id="16528" name="Rectangle 183"/>
            <p:cNvSpPr>
              <a:spLocks noChangeArrowheads="1"/>
            </p:cNvSpPr>
            <p:nvPr/>
          </p:nvSpPr>
          <p:spPr bwMode="auto">
            <a:xfrm>
              <a:off x="4901" y="3389"/>
              <a:ext cx="547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29" name="Rectangle 184"/>
            <p:cNvSpPr>
              <a:spLocks noChangeArrowheads="1"/>
            </p:cNvSpPr>
            <p:nvPr/>
          </p:nvSpPr>
          <p:spPr bwMode="auto">
            <a:xfrm>
              <a:off x="5119" y="3408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A3</a:t>
              </a:r>
              <a:endParaRPr lang="en-US" altLang="en-US"/>
            </a:p>
          </p:txBody>
        </p:sp>
        <p:sp>
          <p:nvSpPr>
            <p:cNvPr id="16530" name="Rectangle 185"/>
            <p:cNvSpPr>
              <a:spLocks noChangeArrowheads="1"/>
            </p:cNvSpPr>
            <p:nvPr/>
          </p:nvSpPr>
          <p:spPr bwMode="auto">
            <a:xfrm>
              <a:off x="4901" y="3252"/>
              <a:ext cx="547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31" name="Rectangle 186"/>
            <p:cNvSpPr>
              <a:spLocks noChangeArrowheads="1"/>
            </p:cNvSpPr>
            <p:nvPr/>
          </p:nvSpPr>
          <p:spPr bwMode="auto">
            <a:xfrm>
              <a:off x="5119" y="3271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92</a:t>
              </a:r>
              <a:endParaRPr lang="en-US" altLang="en-US"/>
            </a:p>
          </p:txBody>
        </p:sp>
        <p:sp>
          <p:nvSpPr>
            <p:cNvPr id="16532" name="Rectangle 187"/>
            <p:cNvSpPr>
              <a:spLocks noChangeArrowheads="1"/>
            </p:cNvSpPr>
            <p:nvPr/>
          </p:nvSpPr>
          <p:spPr bwMode="auto">
            <a:xfrm>
              <a:off x="4901" y="3116"/>
              <a:ext cx="547" cy="136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33" name="Rectangle 188"/>
            <p:cNvSpPr>
              <a:spLocks noChangeArrowheads="1"/>
            </p:cNvSpPr>
            <p:nvPr/>
          </p:nvSpPr>
          <p:spPr bwMode="auto">
            <a:xfrm>
              <a:off x="5119" y="3134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45</a:t>
              </a:r>
              <a:endParaRPr lang="en-US" altLang="en-US"/>
            </a:p>
          </p:txBody>
        </p:sp>
        <p:sp>
          <p:nvSpPr>
            <p:cNvPr id="16534" name="Rectangle 189"/>
            <p:cNvSpPr>
              <a:spLocks noChangeArrowheads="1"/>
            </p:cNvSpPr>
            <p:nvPr/>
          </p:nvSpPr>
          <p:spPr bwMode="auto">
            <a:xfrm>
              <a:off x="4901" y="2979"/>
              <a:ext cx="547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35" name="Rectangle 190"/>
            <p:cNvSpPr>
              <a:spLocks noChangeArrowheads="1"/>
            </p:cNvSpPr>
            <p:nvPr/>
          </p:nvSpPr>
          <p:spPr bwMode="auto">
            <a:xfrm>
              <a:off x="5119" y="2998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33</a:t>
              </a:r>
              <a:endParaRPr lang="en-US" altLang="en-US"/>
            </a:p>
          </p:txBody>
        </p:sp>
        <p:sp>
          <p:nvSpPr>
            <p:cNvPr id="16536" name="Rectangle 191"/>
            <p:cNvSpPr>
              <a:spLocks noChangeArrowheads="1"/>
            </p:cNvSpPr>
            <p:nvPr/>
          </p:nvSpPr>
          <p:spPr bwMode="auto">
            <a:xfrm>
              <a:off x="4901" y="2705"/>
              <a:ext cx="547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37" name="Rectangle 192"/>
            <p:cNvSpPr>
              <a:spLocks noChangeArrowheads="1"/>
            </p:cNvSpPr>
            <p:nvPr/>
          </p:nvSpPr>
          <p:spPr bwMode="auto">
            <a:xfrm>
              <a:off x="5119" y="2724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2C</a:t>
              </a:r>
              <a:endParaRPr lang="en-US" altLang="en-US"/>
            </a:p>
          </p:txBody>
        </p:sp>
        <p:sp>
          <p:nvSpPr>
            <p:cNvPr id="16538" name="Rectangle 193"/>
            <p:cNvSpPr>
              <a:spLocks noChangeArrowheads="1"/>
            </p:cNvSpPr>
            <p:nvPr/>
          </p:nvSpPr>
          <p:spPr bwMode="auto">
            <a:xfrm>
              <a:off x="4901" y="2569"/>
              <a:ext cx="547" cy="136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39" name="Rectangle 194"/>
            <p:cNvSpPr>
              <a:spLocks noChangeArrowheads="1"/>
            </p:cNvSpPr>
            <p:nvPr/>
          </p:nvSpPr>
          <p:spPr bwMode="auto">
            <a:xfrm>
              <a:off x="5119" y="2587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98</a:t>
              </a:r>
              <a:endParaRPr lang="en-US" altLang="en-US"/>
            </a:p>
          </p:txBody>
        </p:sp>
        <p:sp>
          <p:nvSpPr>
            <p:cNvPr id="16540" name="Rectangle 195"/>
            <p:cNvSpPr>
              <a:spLocks noChangeArrowheads="1"/>
            </p:cNvSpPr>
            <p:nvPr/>
          </p:nvSpPr>
          <p:spPr bwMode="auto">
            <a:xfrm>
              <a:off x="4901" y="2432"/>
              <a:ext cx="547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41" name="Rectangle 196"/>
            <p:cNvSpPr>
              <a:spLocks noChangeArrowheads="1"/>
            </p:cNvSpPr>
            <p:nvPr/>
          </p:nvSpPr>
          <p:spPr bwMode="auto">
            <a:xfrm>
              <a:off x="5119" y="2451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12</a:t>
              </a:r>
              <a:endParaRPr lang="en-US" altLang="en-US"/>
            </a:p>
          </p:txBody>
        </p:sp>
        <p:sp>
          <p:nvSpPr>
            <p:cNvPr id="16542" name="Rectangle 197"/>
            <p:cNvSpPr>
              <a:spLocks noChangeArrowheads="1"/>
            </p:cNvSpPr>
            <p:nvPr/>
          </p:nvSpPr>
          <p:spPr bwMode="auto">
            <a:xfrm>
              <a:off x="4901" y="2842"/>
              <a:ext cx="547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43" name="Rectangle 198"/>
            <p:cNvSpPr>
              <a:spLocks noChangeArrowheads="1"/>
            </p:cNvSpPr>
            <p:nvPr/>
          </p:nvSpPr>
          <p:spPr bwMode="auto">
            <a:xfrm>
              <a:off x="5147" y="2861"/>
              <a:ext cx="5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16544" name="Rectangle 199"/>
            <p:cNvSpPr>
              <a:spLocks noChangeArrowheads="1"/>
            </p:cNvSpPr>
            <p:nvPr/>
          </p:nvSpPr>
          <p:spPr bwMode="auto">
            <a:xfrm>
              <a:off x="4422" y="3526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45" name="Rectangle 200"/>
            <p:cNvSpPr>
              <a:spLocks noChangeArrowheads="1"/>
            </p:cNvSpPr>
            <p:nvPr/>
          </p:nvSpPr>
          <p:spPr bwMode="auto">
            <a:xfrm>
              <a:off x="4778" y="3545"/>
              <a:ext cx="5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16546" name="Rectangle 201"/>
            <p:cNvSpPr>
              <a:spLocks noChangeArrowheads="1"/>
            </p:cNvSpPr>
            <p:nvPr/>
          </p:nvSpPr>
          <p:spPr bwMode="auto">
            <a:xfrm>
              <a:off x="4422" y="2842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547" name="Rectangle 202"/>
            <p:cNvSpPr>
              <a:spLocks noChangeArrowheads="1"/>
            </p:cNvSpPr>
            <p:nvPr/>
          </p:nvSpPr>
          <p:spPr bwMode="auto">
            <a:xfrm>
              <a:off x="4778" y="2861"/>
              <a:ext cx="5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</p:grpSp>
      <p:grpSp>
        <p:nvGrpSpPr>
          <p:cNvPr id="4" name="Group 244"/>
          <p:cNvGrpSpPr>
            <a:grpSpLocks/>
          </p:cNvGrpSpPr>
          <p:nvPr/>
        </p:nvGrpSpPr>
        <p:grpSpPr bwMode="auto">
          <a:xfrm>
            <a:off x="3003550" y="1147763"/>
            <a:ext cx="3473450" cy="2497137"/>
            <a:chOff x="1892" y="723"/>
            <a:chExt cx="2188" cy="1573"/>
          </a:xfrm>
        </p:grpSpPr>
        <p:sp>
          <p:nvSpPr>
            <p:cNvPr id="16448" name="Line 75"/>
            <p:cNvSpPr>
              <a:spLocks noChangeShapeType="1"/>
            </p:cNvSpPr>
            <p:nvPr/>
          </p:nvSpPr>
          <p:spPr bwMode="auto">
            <a:xfrm flipH="1">
              <a:off x="1892" y="996"/>
              <a:ext cx="218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9" name="Line 76"/>
            <p:cNvSpPr>
              <a:spLocks noChangeShapeType="1"/>
            </p:cNvSpPr>
            <p:nvPr/>
          </p:nvSpPr>
          <p:spPr bwMode="auto">
            <a:xfrm flipH="1">
              <a:off x="1892" y="1953"/>
              <a:ext cx="2188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0" name="Line 77"/>
            <p:cNvSpPr>
              <a:spLocks noChangeShapeType="1"/>
            </p:cNvSpPr>
            <p:nvPr/>
          </p:nvSpPr>
          <p:spPr bwMode="auto">
            <a:xfrm flipH="1">
              <a:off x="1892" y="1817"/>
              <a:ext cx="2188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1" name="Line 78"/>
            <p:cNvSpPr>
              <a:spLocks noChangeShapeType="1"/>
            </p:cNvSpPr>
            <p:nvPr/>
          </p:nvSpPr>
          <p:spPr bwMode="auto">
            <a:xfrm flipH="1">
              <a:off x="1892" y="1475"/>
              <a:ext cx="218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2" name="Line 79"/>
            <p:cNvSpPr>
              <a:spLocks noChangeShapeType="1"/>
            </p:cNvSpPr>
            <p:nvPr/>
          </p:nvSpPr>
          <p:spPr bwMode="auto">
            <a:xfrm>
              <a:off x="3761" y="2295"/>
              <a:ext cx="91" cy="1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3" name="Line 80"/>
            <p:cNvSpPr>
              <a:spLocks noChangeShapeType="1"/>
            </p:cNvSpPr>
            <p:nvPr/>
          </p:nvSpPr>
          <p:spPr bwMode="auto">
            <a:xfrm>
              <a:off x="3716" y="2250"/>
              <a:ext cx="182" cy="1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4" name="Line 81"/>
            <p:cNvSpPr>
              <a:spLocks noChangeShapeType="1"/>
            </p:cNvSpPr>
            <p:nvPr/>
          </p:nvSpPr>
          <p:spPr bwMode="auto">
            <a:xfrm>
              <a:off x="3670" y="2204"/>
              <a:ext cx="273" cy="1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5" name="Line 82"/>
            <p:cNvSpPr>
              <a:spLocks noChangeShapeType="1"/>
            </p:cNvSpPr>
            <p:nvPr/>
          </p:nvSpPr>
          <p:spPr bwMode="auto">
            <a:xfrm>
              <a:off x="3807" y="2022"/>
              <a:ext cx="1" cy="182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6" name="Line 83"/>
            <p:cNvSpPr>
              <a:spLocks noChangeShapeType="1"/>
            </p:cNvSpPr>
            <p:nvPr/>
          </p:nvSpPr>
          <p:spPr bwMode="auto">
            <a:xfrm flipH="1">
              <a:off x="3807" y="2022"/>
              <a:ext cx="27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7" name="Line 86"/>
            <p:cNvSpPr>
              <a:spLocks noChangeShapeType="1"/>
            </p:cNvSpPr>
            <p:nvPr/>
          </p:nvSpPr>
          <p:spPr bwMode="auto">
            <a:xfrm>
              <a:off x="1892" y="723"/>
              <a:ext cx="27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45"/>
          <p:cNvGrpSpPr>
            <a:grpSpLocks/>
          </p:cNvGrpSpPr>
          <p:nvPr/>
        </p:nvGrpSpPr>
        <p:grpSpPr bwMode="auto">
          <a:xfrm>
            <a:off x="3635375" y="1560513"/>
            <a:ext cx="2841625" cy="4906962"/>
            <a:chOff x="2290" y="983"/>
            <a:chExt cx="1790" cy="3091"/>
          </a:xfrm>
        </p:grpSpPr>
        <p:grpSp>
          <p:nvGrpSpPr>
            <p:cNvPr id="16434" name="Group 243"/>
            <p:cNvGrpSpPr>
              <a:grpSpLocks/>
            </p:cNvGrpSpPr>
            <p:nvPr/>
          </p:nvGrpSpPr>
          <p:grpSpPr bwMode="auto">
            <a:xfrm>
              <a:off x="2303" y="996"/>
              <a:ext cx="1777" cy="3078"/>
              <a:chOff x="2303" y="996"/>
              <a:chExt cx="1777" cy="3078"/>
            </a:xfrm>
          </p:grpSpPr>
          <p:sp>
            <p:nvSpPr>
              <p:cNvPr id="16439" name="Line 153"/>
              <p:cNvSpPr>
                <a:spLocks noChangeShapeType="1"/>
              </p:cNvSpPr>
              <p:nvPr/>
            </p:nvSpPr>
            <p:spPr bwMode="auto">
              <a:xfrm>
                <a:off x="3761" y="4073"/>
                <a:ext cx="91" cy="1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0" name="Line 154"/>
              <p:cNvSpPr>
                <a:spLocks noChangeShapeType="1"/>
              </p:cNvSpPr>
              <p:nvPr/>
            </p:nvSpPr>
            <p:spPr bwMode="auto">
              <a:xfrm>
                <a:off x="3716" y="4027"/>
                <a:ext cx="182" cy="1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1" name="Line 155"/>
              <p:cNvSpPr>
                <a:spLocks noChangeShapeType="1"/>
              </p:cNvSpPr>
              <p:nvPr/>
            </p:nvSpPr>
            <p:spPr bwMode="auto">
              <a:xfrm>
                <a:off x="3670" y="3982"/>
                <a:ext cx="273" cy="1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2" name="Line 156"/>
              <p:cNvSpPr>
                <a:spLocks noChangeShapeType="1"/>
              </p:cNvSpPr>
              <p:nvPr/>
            </p:nvSpPr>
            <p:spPr bwMode="auto">
              <a:xfrm>
                <a:off x="3807" y="3799"/>
                <a:ext cx="1" cy="183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3" name="Line 157"/>
              <p:cNvSpPr>
                <a:spLocks noChangeShapeType="1"/>
              </p:cNvSpPr>
              <p:nvPr/>
            </p:nvSpPr>
            <p:spPr bwMode="auto">
              <a:xfrm flipH="1">
                <a:off x="3807" y="3799"/>
                <a:ext cx="273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4" name="Freeform 225"/>
              <p:cNvSpPr>
                <a:spLocks/>
              </p:cNvSpPr>
              <p:nvPr/>
            </p:nvSpPr>
            <p:spPr bwMode="auto">
              <a:xfrm>
                <a:off x="2303" y="1953"/>
                <a:ext cx="1777" cy="1778"/>
              </a:xfrm>
              <a:custGeom>
                <a:avLst/>
                <a:gdLst>
                  <a:gd name="T0" fmla="*/ 0 w 3555"/>
                  <a:gd name="T1" fmla="*/ 0 h 3555"/>
                  <a:gd name="T2" fmla="*/ 0 w 3555"/>
                  <a:gd name="T3" fmla="*/ 223 h 3555"/>
                  <a:gd name="T4" fmla="*/ 222 w 3555"/>
                  <a:gd name="T5" fmla="*/ 223 h 3555"/>
                  <a:gd name="T6" fmla="*/ 0 60000 65536"/>
                  <a:gd name="T7" fmla="*/ 0 60000 65536"/>
                  <a:gd name="T8" fmla="*/ 0 60000 65536"/>
                  <a:gd name="T9" fmla="*/ 0 w 3555"/>
                  <a:gd name="T10" fmla="*/ 0 h 3555"/>
                  <a:gd name="T11" fmla="*/ 3555 w 3555"/>
                  <a:gd name="T12" fmla="*/ 3555 h 355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555" h="3555">
                    <a:moveTo>
                      <a:pt x="0" y="0"/>
                    </a:moveTo>
                    <a:lnTo>
                      <a:pt x="0" y="3555"/>
                    </a:lnTo>
                    <a:lnTo>
                      <a:pt x="3555" y="3555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5" name="Freeform 226"/>
              <p:cNvSpPr>
                <a:spLocks/>
              </p:cNvSpPr>
              <p:nvPr/>
            </p:nvSpPr>
            <p:spPr bwMode="auto">
              <a:xfrm>
                <a:off x="2576" y="1817"/>
                <a:ext cx="1504" cy="1777"/>
              </a:xfrm>
              <a:custGeom>
                <a:avLst/>
                <a:gdLst>
                  <a:gd name="T0" fmla="*/ 0 w 3008"/>
                  <a:gd name="T1" fmla="*/ 0 h 3555"/>
                  <a:gd name="T2" fmla="*/ 0 w 3008"/>
                  <a:gd name="T3" fmla="*/ 222 h 3555"/>
                  <a:gd name="T4" fmla="*/ 188 w 3008"/>
                  <a:gd name="T5" fmla="*/ 222 h 3555"/>
                  <a:gd name="T6" fmla="*/ 0 60000 65536"/>
                  <a:gd name="T7" fmla="*/ 0 60000 65536"/>
                  <a:gd name="T8" fmla="*/ 0 60000 65536"/>
                  <a:gd name="T9" fmla="*/ 0 w 3008"/>
                  <a:gd name="T10" fmla="*/ 0 h 3555"/>
                  <a:gd name="T11" fmla="*/ 3008 w 3008"/>
                  <a:gd name="T12" fmla="*/ 3555 h 355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08" h="3555">
                    <a:moveTo>
                      <a:pt x="0" y="0"/>
                    </a:moveTo>
                    <a:lnTo>
                      <a:pt x="0" y="3555"/>
                    </a:lnTo>
                    <a:lnTo>
                      <a:pt x="3008" y="3555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6" name="Freeform 227"/>
              <p:cNvSpPr>
                <a:spLocks/>
              </p:cNvSpPr>
              <p:nvPr/>
            </p:nvSpPr>
            <p:spPr bwMode="auto">
              <a:xfrm>
                <a:off x="2850" y="1475"/>
                <a:ext cx="1230" cy="1777"/>
              </a:xfrm>
              <a:custGeom>
                <a:avLst/>
                <a:gdLst>
                  <a:gd name="T0" fmla="*/ 0 w 2461"/>
                  <a:gd name="T1" fmla="*/ 0 h 3556"/>
                  <a:gd name="T2" fmla="*/ 0 w 2461"/>
                  <a:gd name="T3" fmla="*/ 222 h 3556"/>
                  <a:gd name="T4" fmla="*/ 153 w 2461"/>
                  <a:gd name="T5" fmla="*/ 222 h 3556"/>
                  <a:gd name="T6" fmla="*/ 0 60000 65536"/>
                  <a:gd name="T7" fmla="*/ 0 60000 65536"/>
                  <a:gd name="T8" fmla="*/ 0 60000 65536"/>
                  <a:gd name="T9" fmla="*/ 0 w 2461"/>
                  <a:gd name="T10" fmla="*/ 0 h 3556"/>
                  <a:gd name="T11" fmla="*/ 2461 w 2461"/>
                  <a:gd name="T12" fmla="*/ 3556 h 35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61" h="3556">
                    <a:moveTo>
                      <a:pt x="0" y="0"/>
                    </a:moveTo>
                    <a:lnTo>
                      <a:pt x="0" y="3556"/>
                    </a:lnTo>
                    <a:lnTo>
                      <a:pt x="2461" y="3556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7" name="Freeform 228"/>
              <p:cNvSpPr>
                <a:spLocks/>
              </p:cNvSpPr>
              <p:nvPr/>
            </p:nvSpPr>
            <p:spPr bwMode="auto">
              <a:xfrm>
                <a:off x="3123" y="996"/>
                <a:ext cx="957" cy="1778"/>
              </a:xfrm>
              <a:custGeom>
                <a:avLst/>
                <a:gdLst>
                  <a:gd name="T0" fmla="*/ 0 w 1914"/>
                  <a:gd name="T1" fmla="*/ 0 h 3556"/>
                  <a:gd name="T2" fmla="*/ 0 w 1914"/>
                  <a:gd name="T3" fmla="*/ 223 h 3556"/>
                  <a:gd name="T4" fmla="*/ 120 w 1914"/>
                  <a:gd name="T5" fmla="*/ 223 h 3556"/>
                  <a:gd name="T6" fmla="*/ 0 60000 65536"/>
                  <a:gd name="T7" fmla="*/ 0 60000 65536"/>
                  <a:gd name="T8" fmla="*/ 0 60000 65536"/>
                  <a:gd name="T9" fmla="*/ 0 w 1914"/>
                  <a:gd name="T10" fmla="*/ 0 h 3556"/>
                  <a:gd name="T11" fmla="*/ 1914 w 1914"/>
                  <a:gd name="T12" fmla="*/ 3556 h 35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14" h="3556">
                    <a:moveTo>
                      <a:pt x="0" y="0"/>
                    </a:moveTo>
                    <a:lnTo>
                      <a:pt x="0" y="3556"/>
                    </a:lnTo>
                    <a:lnTo>
                      <a:pt x="1914" y="3556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35" name="Freeform 229"/>
            <p:cNvSpPr>
              <a:spLocks/>
            </p:cNvSpPr>
            <p:nvPr/>
          </p:nvSpPr>
          <p:spPr bwMode="auto">
            <a:xfrm>
              <a:off x="2290" y="1941"/>
              <a:ext cx="25" cy="25"/>
            </a:xfrm>
            <a:custGeom>
              <a:avLst/>
              <a:gdLst>
                <a:gd name="T0" fmla="*/ 0 w 51"/>
                <a:gd name="T1" fmla="*/ 1 h 51"/>
                <a:gd name="T2" fmla="*/ 0 w 51"/>
                <a:gd name="T3" fmla="*/ 0 h 51"/>
                <a:gd name="T4" fmla="*/ 0 w 51"/>
                <a:gd name="T5" fmla="*/ 0 h 51"/>
                <a:gd name="T6" fmla="*/ 1 w 51"/>
                <a:gd name="T7" fmla="*/ 0 h 51"/>
                <a:gd name="T8" fmla="*/ 2 w 51"/>
                <a:gd name="T9" fmla="*/ 0 h 51"/>
                <a:gd name="T10" fmla="*/ 2 w 51"/>
                <a:gd name="T11" fmla="*/ 0 h 51"/>
                <a:gd name="T12" fmla="*/ 3 w 51"/>
                <a:gd name="T13" fmla="*/ 1 h 51"/>
                <a:gd name="T14" fmla="*/ 2 w 51"/>
                <a:gd name="T15" fmla="*/ 2 h 51"/>
                <a:gd name="T16" fmla="*/ 2 w 51"/>
                <a:gd name="T17" fmla="*/ 3 h 51"/>
                <a:gd name="T18" fmla="*/ 1 w 51"/>
                <a:gd name="T19" fmla="*/ 3 h 51"/>
                <a:gd name="T20" fmla="*/ 0 w 51"/>
                <a:gd name="T21" fmla="*/ 3 h 51"/>
                <a:gd name="T22" fmla="*/ 0 w 51"/>
                <a:gd name="T23" fmla="*/ 2 h 51"/>
                <a:gd name="T24" fmla="*/ 0 w 51"/>
                <a:gd name="T25" fmla="*/ 1 h 5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1"/>
                <a:gd name="T40" fmla="*/ 0 h 51"/>
                <a:gd name="T41" fmla="*/ 51 w 51"/>
                <a:gd name="T42" fmla="*/ 51 h 5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1" h="51">
                  <a:moveTo>
                    <a:pt x="0" y="26"/>
                  </a:moveTo>
                  <a:lnTo>
                    <a:pt x="3" y="13"/>
                  </a:lnTo>
                  <a:lnTo>
                    <a:pt x="12" y="4"/>
                  </a:lnTo>
                  <a:lnTo>
                    <a:pt x="25" y="0"/>
                  </a:lnTo>
                  <a:lnTo>
                    <a:pt x="38" y="4"/>
                  </a:lnTo>
                  <a:lnTo>
                    <a:pt x="47" y="13"/>
                  </a:lnTo>
                  <a:lnTo>
                    <a:pt x="51" y="26"/>
                  </a:lnTo>
                  <a:lnTo>
                    <a:pt x="47" y="38"/>
                  </a:lnTo>
                  <a:lnTo>
                    <a:pt x="38" y="48"/>
                  </a:lnTo>
                  <a:lnTo>
                    <a:pt x="25" y="51"/>
                  </a:lnTo>
                  <a:lnTo>
                    <a:pt x="12" y="48"/>
                  </a:lnTo>
                  <a:lnTo>
                    <a:pt x="3" y="38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6" name="Freeform 230"/>
            <p:cNvSpPr>
              <a:spLocks/>
            </p:cNvSpPr>
            <p:nvPr/>
          </p:nvSpPr>
          <p:spPr bwMode="auto">
            <a:xfrm>
              <a:off x="2563" y="1804"/>
              <a:ext cx="26" cy="25"/>
            </a:xfrm>
            <a:custGeom>
              <a:avLst/>
              <a:gdLst>
                <a:gd name="T0" fmla="*/ 0 w 51"/>
                <a:gd name="T1" fmla="*/ 1 h 51"/>
                <a:gd name="T2" fmla="*/ 1 w 51"/>
                <a:gd name="T3" fmla="*/ 0 h 51"/>
                <a:gd name="T4" fmla="*/ 1 w 51"/>
                <a:gd name="T5" fmla="*/ 0 h 51"/>
                <a:gd name="T6" fmla="*/ 2 w 51"/>
                <a:gd name="T7" fmla="*/ 0 h 51"/>
                <a:gd name="T8" fmla="*/ 3 w 51"/>
                <a:gd name="T9" fmla="*/ 0 h 51"/>
                <a:gd name="T10" fmla="*/ 3 w 51"/>
                <a:gd name="T11" fmla="*/ 0 h 51"/>
                <a:gd name="T12" fmla="*/ 4 w 51"/>
                <a:gd name="T13" fmla="*/ 1 h 51"/>
                <a:gd name="T14" fmla="*/ 3 w 51"/>
                <a:gd name="T15" fmla="*/ 2 h 51"/>
                <a:gd name="T16" fmla="*/ 3 w 51"/>
                <a:gd name="T17" fmla="*/ 2 h 51"/>
                <a:gd name="T18" fmla="*/ 2 w 51"/>
                <a:gd name="T19" fmla="*/ 3 h 51"/>
                <a:gd name="T20" fmla="*/ 1 w 51"/>
                <a:gd name="T21" fmla="*/ 2 h 51"/>
                <a:gd name="T22" fmla="*/ 1 w 51"/>
                <a:gd name="T23" fmla="*/ 2 h 51"/>
                <a:gd name="T24" fmla="*/ 0 w 51"/>
                <a:gd name="T25" fmla="*/ 1 h 5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1"/>
                <a:gd name="T40" fmla="*/ 0 h 51"/>
                <a:gd name="T41" fmla="*/ 51 w 51"/>
                <a:gd name="T42" fmla="*/ 51 h 5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1" h="51">
                  <a:moveTo>
                    <a:pt x="0" y="25"/>
                  </a:moveTo>
                  <a:lnTo>
                    <a:pt x="3" y="12"/>
                  </a:lnTo>
                  <a:lnTo>
                    <a:pt x="12" y="3"/>
                  </a:lnTo>
                  <a:lnTo>
                    <a:pt x="25" y="0"/>
                  </a:lnTo>
                  <a:lnTo>
                    <a:pt x="38" y="3"/>
                  </a:lnTo>
                  <a:lnTo>
                    <a:pt x="47" y="12"/>
                  </a:lnTo>
                  <a:lnTo>
                    <a:pt x="51" y="25"/>
                  </a:lnTo>
                  <a:lnTo>
                    <a:pt x="47" y="38"/>
                  </a:lnTo>
                  <a:lnTo>
                    <a:pt x="38" y="47"/>
                  </a:lnTo>
                  <a:lnTo>
                    <a:pt x="25" y="51"/>
                  </a:lnTo>
                  <a:lnTo>
                    <a:pt x="12" y="47"/>
                  </a:lnTo>
                  <a:lnTo>
                    <a:pt x="3" y="38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7" name="Freeform 231"/>
            <p:cNvSpPr>
              <a:spLocks/>
            </p:cNvSpPr>
            <p:nvPr/>
          </p:nvSpPr>
          <p:spPr bwMode="auto">
            <a:xfrm>
              <a:off x="2837" y="1462"/>
              <a:ext cx="25" cy="26"/>
            </a:xfrm>
            <a:custGeom>
              <a:avLst/>
              <a:gdLst>
                <a:gd name="T0" fmla="*/ 0 w 52"/>
                <a:gd name="T1" fmla="*/ 2 h 51"/>
                <a:gd name="T2" fmla="*/ 0 w 52"/>
                <a:gd name="T3" fmla="*/ 1 h 51"/>
                <a:gd name="T4" fmla="*/ 0 w 52"/>
                <a:gd name="T5" fmla="*/ 1 h 51"/>
                <a:gd name="T6" fmla="*/ 1 w 52"/>
                <a:gd name="T7" fmla="*/ 0 h 51"/>
                <a:gd name="T8" fmla="*/ 2 w 52"/>
                <a:gd name="T9" fmla="*/ 1 h 51"/>
                <a:gd name="T10" fmla="*/ 2 w 52"/>
                <a:gd name="T11" fmla="*/ 1 h 51"/>
                <a:gd name="T12" fmla="*/ 3 w 52"/>
                <a:gd name="T13" fmla="*/ 2 h 51"/>
                <a:gd name="T14" fmla="*/ 2 w 52"/>
                <a:gd name="T15" fmla="*/ 3 h 51"/>
                <a:gd name="T16" fmla="*/ 2 w 52"/>
                <a:gd name="T17" fmla="*/ 3 h 51"/>
                <a:gd name="T18" fmla="*/ 1 w 52"/>
                <a:gd name="T19" fmla="*/ 4 h 51"/>
                <a:gd name="T20" fmla="*/ 0 w 52"/>
                <a:gd name="T21" fmla="*/ 3 h 51"/>
                <a:gd name="T22" fmla="*/ 0 w 52"/>
                <a:gd name="T23" fmla="*/ 3 h 51"/>
                <a:gd name="T24" fmla="*/ 0 w 52"/>
                <a:gd name="T25" fmla="*/ 2 h 5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2"/>
                <a:gd name="T40" fmla="*/ 0 h 51"/>
                <a:gd name="T41" fmla="*/ 52 w 52"/>
                <a:gd name="T42" fmla="*/ 51 h 5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2" h="51">
                  <a:moveTo>
                    <a:pt x="0" y="25"/>
                  </a:moveTo>
                  <a:lnTo>
                    <a:pt x="4" y="13"/>
                  </a:lnTo>
                  <a:lnTo>
                    <a:pt x="13" y="4"/>
                  </a:lnTo>
                  <a:lnTo>
                    <a:pt x="26" y="0"/>
                  </a:lnTo>
                  <a:lnTo>
                    <a:pt x="39" y="4"/>
                  </a:lnTo>
                  <a:lnTo>
                    <a:pt x="48" y="13"/>
                  </a:lnTo>
                  <a:lnTo>
                    <a:pt x="52" y="25"/>
                  </a:lnTo>
                  <a:lnTo>
                    <a:pt x="48" y="38"/>
                  </a:lnTo>
                  <a:lnTo>
                    <a:pt x="39" y="47"/>
                  </a:lnTo>
                  <a:lnTo>
                    <a:pt x="26" y="51"/>
                  </a:lnTo>
                  <a:lnTo>
                    <a:pt x="13" y="47"/>
                  </a:lnTo>
                  <a:lnTo>
                    <a:pt x="4" y="38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8" name="Freeform 232"/>
            <p:cNvSpPr>
              <a:spLocks/>
            </p:cNvSpPr>
            <p:nvPr/>
          </p:nvSpPr>
          <p:spPr bwMode="auto">
            <a:xfrm>
              <a:off x="3110" y="983"/>
              <a:ext cx="26" cy="26"/>
            </a:xfrm>
            <a:custGeom>
              <a:avLst/>
              <a:gdLst>
                <a:gd name="T0" fmla="*/ 0 w 52"/>
                <a:gd name="T1" fmla="*/ 2 h 51"/>
                <a:gd name="T2" fmla="*/ 1 w 52"/>
                <a:gd name="T3" fmla="*/ 1 h 51"/>
                <a:gd name="T4" fmla="*/ 1 w 52"/>
                <a:gd name="T5" fmla="*/ 1 h 51"/>
                <a:gd name="T6" fmla="*/ 2 w 52"/>
                <a:gd name="T7" fmla="*/ 0 h 51"/>
                <a:gd name="T8" fmla="*/ 3 w 52"/>
                <a:gd name="T9" fmla="*/ 1 h 51"/>
                <a:gd name="T10" fmla="*/ 3 w 52"/>
                <a:gd name="T11" fmla="*/ 1 h 51"/>
                <a:gd name="T12" fmla="*/ 4 w 52"/>
                <a:gd name="T13" fmla="*/ 2 h 51"/>
                <a:gd name="T14" fmla="*/ 3 w 52"/>
                <a:gd name="T15" fmla="*/ 3 h 51"/>
                <a:gd name="T16" fmla="*/ 3 w 52"/>
                <a:gd name="T17" fmla="*/ 3 h 51"/>
                <a:gd name="T18" fmla="*/ 2 w 52"/>
                <a:gd name="T19" fmla="*/ 4 h 51"/>
                <a:gd name="T20" fmla="*/ 1 w 52"/>
                <a:gd name="T21" fmla="*/ 3 h 51"/>
                <a:gd name="T22" fmla="*/ 1 w 52"/>
                <a:gd name="T23" fmla="*/ 3 h 51"/>
                <a:gd name="T24" fmla="*/ 0 w 52"/>
                <a:gd name="T25" fmla="*/ 2 h 5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2"/>
                <a:gd name="T40" fmla="*/ 0 h 51"/>
                <a:gd name="T41" fmla="*/ 52 w 52"/>
                <a:gd name="T42" fmla="*/ 51 h 5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2" h="51">
                  <a:moveTo>
                    <a:pt x="0" y="25"/>
                  </a:moveTo>
                  <a:lnTo>
                    <a:pt x="4" y="13"/>
                  </a:lnTo>
                  <a:lnTo>
                    <a:pt x="13" y="3"/>
                  </a:lnTo>
                  <a:lnTo>
                    <a:pt x="26" y="0"/>
                  </a:lnTo>
                  <a:lnTo>
                    <a:pt x="39" y="3"/>
                  </a:lnTo>
                  <a:lnTo>
                    <a:pt x="48" y="13"/>
                  </a:lnTo>
                  <a:lnTo>
                    <a:pt x="52" y="25"/>
                  </a:lnTo>
                  <a:lnTo>
                    <a:pt x="48" y="38"/>
                  </a:lnTo>
                  <a:lnTo>
                    <a:pt x="39" y="47"/>
                  </a:lnTo>
                  <a:lnTo>
                    <a:pt x="26" y="51"/>
                  </a:lnTo>
                  <a:lnTo>
                    <a:pt x="13" y="47"/>
                  </a:lnTo>
                  <a:lnTo>
                    <a:pt x="4" y="38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36"/>
          <p:cNvGrpSpPr>
            <a:grpSpLocks/>
          </p:cNvGrpSpPr>
          <p:nvPr/>
        </p:nvGrpSpPr>
        <p:grpSpPr bwMode="auto">
          <a:xfrm>
            <a:off x="6553200" y="1143000"/>
            <a:ext cx="325438" cy="4992688"/>
            <a:chOff x="4149" y="791"/>
            <a:chExt cx="205" cy="3145"/>
          </a:xfrm>
        </p:grpSpPr>
        <p:sp>
          <p:nvSpPr>
            <p:cNvPr id="16392" name="Rectangle 132"/>
            <p:cNvSpPr>
              <a:spLocks noChangeArrowheads="1"/>
            </p:cNvSpPr>
            <p:nvPr/>
          </p:nvSpPr>
          <p:spPr bwMode="auto">
            <a:xfrm>
              <a:off x="4149" y="791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393" name="Rectangle 134"/>
            <p:cNvSpPr>
              <a:spLocks noChangeArrowheads="1"/>
            </p:cNvSpPr>
            <p:nvPr/>
          </p:nvSpPr>
          <p:spPr bwMode="auto">
            <a:xfrm>
              <a:off x="4149" y="1065"/>
              <a:ext cx="205" cy="1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394" name="Rectangle 136"/>
            <p:cNvSpPr>
              <a:spLocks noChangeArrowheads="1"/>
            </p:cNvSpPr>
            <p:nvPr/>
          </p:nvSpPr>
          <p:spPr bwMode="auto">
            <a:xfrm>
              <a:off x="4149" y="928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395" name="Rectangle 138"/>
            <p:cNvSpPr>
              <a:spLocks noChangeArrowheads="1"/>
            </p:cNvSpPr>
            <p:nvPr/>
          </p:nvSpPr>
          <p:spPr bwMode="auto">
            <a:xfrm>
              <a:off x="4149" y="1270"/>
              <a:ext cx="205" cy="1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396" name="Rectangle 140"/>
            <p:cNvSpPr>
              <a:spLocks noChangeArrowheads="1"/>
            </p:cNvSpPr>
            <p:nvPr/>
          </p:nvSpPr>
          <p:spPr bwMode="auto">
            <a:xfrm>
              <a:off x="4149" y="1543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397" name="Rectangle 142"/>
            <p:cNvSpPr>
              <a:spLocks noChangeArrowheads="1"/>
            </p:cNvSpPr>
            <p:nvPr/>
          </p:nvSpPr>
          <p:spPr bwMode="auto">
            <a:xfrm>
              <a:off x="4149" y="1406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398" name="Rectangle 144"/>
            <p:cNvSpPr>
              <a:spLocks noChangeArrowheads="1"/>
            </p:cNvSpPr>
            <p:nvPr/>
          </p:nvSpPr>
          <p:spPr bwMode="auto">
            <a:xfrm>
              <a:off x="4149" y="1748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399" name="Rectangle 146"/>
            <p:cNvSpPr>
              <a:spLocks noChangeArrowheads="1"/>
            </p:cNvSpPr>
            <p:nvPr/>
          </p:nvSpPr>
          <p:spPr bwMode="auto">
            <a:xfrm>
              <a:off x="4149" y="1885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00" name="Rectangle 150"/>
            <p:cNvSpPr>
              <a:spLocks noChangeArrowheads="1"/>
            </p:cNvSpPr>
            <p:nvPr/>
          </p:nvSpPr>
          <p:spPr bwMode="auto">
            <a:xfrm>
              <a:off x="4149" y="2022"/>
              <a:ext cx="205" cy="1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01" name="Rectangle 203"/>
            <p:cNvSpPr>
              <a:spLocks noChangeArrowheads="1"/>
            </p:cNvSpPr>
            <p:nvPr/>
          </p:nvSpPr>
          <p:spPr bwMode="auto">
            <a:xfrm>
              <a:off x="4149" y="2569"/>
              <a:ext cx="205" cy="1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02" name="Rectangle 205"/>
            <p:cNvSpPr>
              <a:spLocks noChangeArrowheads="1"/>
            </p:cNvSpPr>
            <p:nvPr/>
          </p:nvSpPr>
          <p:spPr bwMode="auto">
            <a:xfrm>
              <a:off x="4149" y="2587"/>
              <a:ext cx="15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A18</a:t>
              </a:r>
              <a:endParaRPr lang="en-US" altLang="en-US"/>
            </a:p>
          </p:txBody>
        </p:sp>
        <p:sp>
          <p:nvSpPr>
            <p:cNvPr id="16403" name="Rectangle 206"/>
            <p:cNvSpPr>
              <a:spLocks noChangeArrowheads="1"/>
            </p:cNvSpPr>
            <p:nvPr/>
          </p:nvSpPr>
          <p:spPr bwMode="auto">
            <a:xfrm>
              <a:off x="4149" y="2842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04" name="Rectangle 208"/>
            <p:cNvSpPr>
              <a:spLocks noChangeArrowheads="1"/>
            </p:cNvSpPr>
            <p:nvPr/>
          </p:nvSpPr>
          <p:spPr bwMode="auto">
            <a:xfrm>
              <a:off x="4149" y="2705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05" name="Rectangle 210"/>
            <p:cNvSpPr>
              <a:spLocks noChangeArrowheads="1"/>
            </p:cNvSpPr>
            <p:nvPr/>
          </p:nvSpPr>
          <p:spPr bwMode="auto">
            <a:xfrm>
              <a:off x="4149" y="3047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06" name="Rectangle 212"/>
            <p:cNvSpPr>
              <a:spLocks noChangeArrowheads="1"/>
            </p:cNvSpPr>
            <p:nvPr/>
          </p:nvSpPr>
          <p:spPr bwMode="auto">
            <a:xfrm>
              <a:off x="4149" y="3321"/>
              <a:ext cx="205" cy="1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07" name="Rectangle 214"/>
            <p:cNvSpPr>
              <a:spLocks noChangeArrowheads="1"/>
            </p:cNvSpPr>
            <p:nvPr/>
          </p:nvSpPr>
          <p:spPr bwMode="auto">
            <a:xfrm>
              <a:off x="4149" y="3184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08" name="Rectangle 216"/>
            <p:cNvSpPr>
              <a:spLocks noChangeArrowheads="1"/>
            </p:cNvSpPr>
            <p:nvPr/>
          </p:nvSpPr>
          <p:spPr bwMode="auto">
            <a:xfrm>
              <a:off x="4149" y="3526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09" name="Rectangle 218"/>
            <p:cNvSpPr>
              <a:spLocks noChangeArrowheads="1"/>
            </p:cNvSpPr>
            <p:nvPr/>
          </p:nvSpPr>
          <p:spPr bwMode="auto">
            <a:xfrm>
              <a:off x="4149" y="3663"/>
              <a:ext cx="205" cy="1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10" name="Rectangle 222"/>
            <p:cNvSpPr>
              <a:spLocks noChangeArrowheads="1"/>
            </p:cNvSpPr>
            <p:nvPr/>
          </p:nvSpPr>
          <p:spPr bwMode="auto">
            <a:xfrm>
              <a:off x="4149" y="3799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11" name="Rectangle 133"/>
            <p:cNvSpPr>
              <a:spLocks noChangeArrowheads="1"/>
            </p:cNvSpPr>
            <p:nvPr/>
          </p:nvSpPr>
          <p:spPr bwMode="auto">
            <a:xfrm>
              <a:off x="4149" y="810"/>
              <a:ext cx="15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A18</a:t>
              </a:r>
              <a:endParaRPr lang="en-US" altLang="en-US"/>
            </a:p>
          </p:txBody>
        </p:sp>
        <p:sp>
          <p:nvSpPr>
            <p:cNvPr id="16412" name="Rectangle 135"/>
            <p:cNvSpPr>
              <a:spLocks noChangeArrowheads="1"/>
            </p:cNvSpPr>
            <p:nvPr/>
          </p:nvSpPr>
          <p:spPr bwMode="auto">
            <a:xfrm>
              <a:off x="4149" y="1083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A0</a:t>
              </a:r>
              <a:endParaRPr lang="en-US" altLang="en-US"/>
            </a:p>
          </p:txBody>
        </p:sp>
        <p:sp>
          <p:nvSpPr>
            <p:cNvPr id="16413" name="Rectangle 137"/>
            <p:cNvSpPr>
              <a:spLocks noChangeArrowheads="1"/>
            </p:cNvSpPr>
            <p:nvPr/>
          </p:nvSpPr>
          <p:spPr bwMode="auto">
            <a:xfrm>
              <a:off x="4149" y="947"/>
              <a:ext cx="5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16414" name="Rectangle 139"/>
            <p:cNvSpPr>
              <a:spLocks noChangeArrowheads="1"/>
            </p:cNvSpPr>
            <p:nvPr/>
          </p:nvSpPr>
          <p:spPr bwMode="auto">
            <a:xfrm>
              <a:off x="4149" y="1288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D7</a:t>
              </a:r>
              <a:endParaRPr lang="en-US" altLang="en-US"/>
            </a:p>
          </p:txBody>
        </p:sp>
        <p:sp>
          <p:nvSpPr>
            <p:cNvPr id="16415" name="Rectangle 141"/>
            <p:cNvSpPr>
              <a:spLocks noChangeArrowheads="1"/>
            </p:cNvSpPr>
            <p:nvPr/>
          </p:nvSpPr>
          <p:spPr bwMode="auto">
            <a:xfrm>
              <a:off x="4149" y="1562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D0</a:t>
              </a:r>
              <a:endParaRPr lang="en-US" altLang="en-US"/>
            </a:p>
          </p:txBody>
        </p:sp>
        <p:sp>
          <p:nvSpPr>
            <p:cNvPr id="16416" name="Rectangle 143"/>
            <p:cNvSpPr>
              <a:spLocks noChangeArrowheads="1"/>
            </p:cNvSpPr>
            <p:nvPr/>
          </p:nvSpPr>
          <p:spPr bwMode="auto">
            <a:xfrm>
              <a:off x="4149" y="1425"/>
              <a:ext cx="5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16417" name="Rectangle 145"/>
            <p:cNvSpPr>
              <a:spLocks noChangeArrowheads="1"/>
            </p:cNvSpPr>
            <p:nvPr/>
          </p:nvSpPr>
          <p:spPr bwMode="auto">
            <a:xfrm>
              <a:off x="4149" y="1767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RD</a:t>
              </a:r>
              <a:endParaRPr lang="en-US" altLang="en-US"/>
            </a:p>
          </p:txBody>
        </p:sp>
        <p:sp>
          <p:nvSpPr>
            <p:cNvPr id="16418" name="Rectangle 147"/>
            <p:cNvSpPr>
              <a:spLocks noChangeArrowheads="1"/>
            </p:cNvSpPr>
            <p:nvPr/>
          </p:nvSpPr>
          <p:spPr bwMode="auto">
            <a:xfrm>
              <a:off x="4149" y="1904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WR</a:t>
              </a:r>
              <a:endParaRPr lang="en-US" altLang="en-US"/>
            </a:p>
          </p:txBody>
        </p:sp>
        <p:sp>
          <p:nvSpPr>
            <p:cNvPr id="16419" name="Line 148"/>
            <p:cNvSpPr>
              <a:spLocks noChangeShapeType="1"/>
            </p:cNvSpPr>
            <p:nvPr/>
          </p:nvSpPr>
          <p:spPr bwMode="auto">
            <a:xfrm>
              <a:off x="4149" y="1748"/>
              <a:ext cx="136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0" name="Line 149"/>
            <p:cNvSpPr>
              <a:spLocks noChangeShapeType="1"/>
            </p:cNvSpPr>
            <p:nvPr/>
          </p:nvSpPr>
          <p:spPr bwMode="auto">
            <a:xfrm>
              <a:off x="4149" y="1885"/>
              <a:ext cx="136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1" name="Rectangle 151"/>
            <p:cNvSpPr>
              <a:spLocks noChangeArrowheads="1"/>
            </p:cNvSpPr>
            <p:nvPr/>
          </p:nvSpPr>
          <p:spPr bwMode="auto">
            <a:xfrm>
              <a:off x="4149" y="2040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CS</a:t>
              </a:r>
              <a:endParaRPr lang="en-US" altLang="en-US"/>
            </a:p>
          </p:txBody>
        </p:sp>
        <p:sp>
          <p:nvSpPr>
            <p:cNvPr id="16422" name="Line 152"/>
            <p:cNvSpPr>
              <a:spLocks noChangeShapeType="1"/>
            </p:cNvSpPr>
            <p:nvPr/>
          </p:nvSpPr>
          <p:spPr bwMode="auto">
            <a:xfrm>
              <a:off x="4149" y="2022"/>
              <a:ext cx="136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3" name="Rectangle 207"/>
            <p:cNvSpPr>
              <a:spLocks noChangeArrowheads="1"/>
            </p:cNvSpPr>
            <p:nvPr/>
          </p:nvSpPr>
          <p:spPr bwMode="auto">
            <a:xfrm>
              <a:off x="4149" y="2861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A0</a:t>
              </a:r>
              <a:endParaRPr lang="en-US" altLang="en-US"/>
            </a:p>
          </p:txBody>
        </p:sp>
        <p:sp>
          <p:nvSpPr>
            <p:cNvPr id="16424" name="Rectangle 209"/>
            <p:cNvSpPr>
              <a:spLocks noChangeArrowheads="1"/>
            </p:cNvSpPr>
            <p:nvPr/>
          </p:nvSpPr>
          <p:spPr bwMode="auto">
            <a:xfrm>
              <a:off x="4149" y="2724"/>
              <a:ext cx="5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16425" name="Rectangle 211"/>
            <p:cNvSpPr>
              <a:spLocks noChangeArrowheads="1"/>
            </p:cNvSpPr>
            <p:nvPr/>
          </p:nvSpPr>
          <p:spPr bwMode="auto">
            <a:xfrm>
              <a:off x="4149" y="3066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D7</a:t>
              </a:r>
              <a:endParaRPr lang="en-US" altLang="en-US"/>
            </a:p>
          </p:txBody>
        </p:sp>
        <p:sp>
          <p:nvSpPr>
            <p:cNvPr id="16426" name="Rectangle 213"/>
            <p:cNvSpPr>
              <a:spLocks noChangeArrowheads="1"/>
            </p:cNvSpPr>
            <p:nvPr/>
          </p:nvSpPr>
          <p:spPr bwMode="auto">
            <a:xfrm>
              <a:off x="4149" y="3339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D0</a:t>
              </a:r>
              <a:endParaRPr lang="en-US" altLang="en-US"/>
            </a:p>
          </p:txBody>
        </p:sp>
        <p:sp>
          <p:nvSpPr>
            <p:cNvPr id="16427" name="Rectangle 215"/>
            <p:cNvSpPr>
              <a:spLocks noChangeArrowheads="1"/>
            </p:cNvSpPr>
            <p:nvPr/>
          </p:nvSpPr>
          <p:spPr bwMode="auto">
            <a:xfrm>
              <a:off x="4149" y="3203"/>
              <a:ext cx="5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16428" name="Rectangle 217"/>
            <p:cNvSpPr>
              <a:spLocks noChangeArrowheads="1"/>
            </p:cNvSpPr>
            <p:nvPr/>
          </p:nvSpPr>
          <p:spPr bwMode="auto">
            <a:xfrm>
              <a:off x="4149" y="3545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RD</a:t>
              </a:r>
              <a:endParaRPr lang="en-US" altLang="en-US"/>
            </a:p>
          </p:txBody>
        </p:sp>
        <p:sp>
          <p:nvSpPr>
            <p:cNvPr id="16429" name="Rectangle 219"/>
            <p:cNvSpPr>
              <a:spLocks noChangeArrowheads="1"/>
            </p:cNvSpPr>
            <p:nvPr/>
          </p:nvSpPr>
          <p:spPr bwMode="auto">
            <a:xfrm>
              <a:off x="4149" y="3681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WR</a:t>
              </a:r>
              <a:endParaRPr lang="en-US" altLang="en-US"/>
            </a:p>
          </p:txBody>
        </p:sp>
        <p:sp>
          <p:nvSpPr>
            <p:cNvPr id="16430" name="Line 220"/>
            <p:cNvSpPr>
              <a:spLocks noChangeShapeType="1"/>
            </p:cNvSpPr>
            <p:nvPr/>
          </p:nvSpPr>
          <p:spPr bwMode="auto">
            <a:xfrm>
              <a:off x="4149" y="3526"/>
              <a:ext cx="136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1" name="Line 221"/>
            <p:cNvSpPr>
              <a:spLocks noChangeShapeType="1"/>
            </p:cNvSpPr>
            <p:nvPr/>
          </p:nvSpPr>
          <p:spPr bwMode="auto">
            <a:xfrm>
              <a:off x="4149" y="3663"/>
              <a:ext cx="136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2" name="Rectangle 223"/>
            <p:cNvSpPr>
              <a:spLocks noChangeArrowheads="1"/>
            </p:cNvSpPr>
            <p:nvPr/>
          </p:nvSpPr>
          <p:spPr bwMode="auto">
            <a:xfrm>
              <a:off x="4149" y="3818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CS</a:t>
              </a:r>
              <a:endParaRPr lang="en-US" altLang="en-US"/>
            </a:p>
          </p:txBody>
        </p:sp>
        <p:sp>
          <p:nvSpPr>
            <p:cNvPr id="16433" name="Line 224"/>
            <p:cNvSpPr>
              <a:spLocks noChangeShapeType="1"/>
            </p:cNvSpPr>
            <p:nvPr/>
          </p:nvSpPr>
          <p:spPr bwMode="auto">
            <a:xfrm>
              <a:off x="4149" y="3799"/>
              <a:ext cx="136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smtClean="0"/>
              <a:t>Interfacing </a:t>
            </a:r>
            <a:r>
              <a:rPr lang="en-US" altLang="en-US" sz="1800" b="0" smtClean="0"/>
              <a:t>two</a:t>
            </a:r>
            <a:r>
              <a:rPr lang="en-US" altLang="en-US" sz="1800" smtClean="0"/>
              <a:t> 512KB Memory to the 8088 Microprocessor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Problem:</a:t>
            </a:r>
            <a:r>
              <a:rPr lang="en-US" altLang="en-US" smtClean="0"/>
              <a:t> Bus Conflict.  The two memory chips will provide data at the same time when microprocessor performs a memory read.</a:t>
            </a:r>
          </a:p>
          <a:p>
            <a:r>
              <a:rPr lang="en-US" altLang="en-US" smtClean="0">
                <a:solidFill>
                  <a:schemeClr val="accent2"/>
                </a:solidFill>
              </a:rPr>
              <a:t>Solution:</a:t>
            </a:r>
            <a:r>
              <a:rPr lang="en-US" altLang="en-US" smtClean="0"/>
              <a:t> Use address line A19 as an “arbiter”.  If A19 outputs a logic “1” the upper memory is enabled (and the lower memory is disabled) and vice-versa.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457200"/>
          </a:xfrm>
          <a:noFill/>
        </p:spPr>
        <p:txBody>
          <a:bodyPr/>
          <a:lstStyle/>
          <a:p>
            <a:r>
              <a:rPr lang="en-US" altLang="en-US" sz="1800" smtClean="0"/>
              <a:t>Interfacing </a:t>
            </a:r>
            <a:r>
              <a:rPr lang="en-US" altLang="en-US" sz="1800" b="0" smtClean="0"/>
              <a:t>two</a:t>
            </a:r>
            <a:r>
              <a:rPr lang="en-US" altLang="en-US" sz="1800" smtClean="0"/>
              <a:t> 512KB Memory to the 8088 Microprocessor</a:t>
            </a:r>
          </a:p>
        </p:txBody>
      </p:sp>
      <p:grpSp>
        <p:nvGrpSpPr>
          <p:cNvPr id="18435" name="Group 204"/>
          <p:cNvGrpSpPr>
            <a:grpSpLocks/>
          </p:cNvGrpSpPr>
          <p:nvPr/>
        </p:nvGrpSpPr>
        <p:grpSpPr bwMode="auto">
          <a:xfrm>
            <a:off x="1158875" y="930275"/>
            <a:ext cx="7607300" cy="5434013"/>
            <a:chOff x="730" y="586"/>
            <a:chExt cx="4792" cy="3423"/>
          </a:xfrm>
        </p:grpSpPr>
        <p:sp>
          <p:nvSpPr>
            <p:cNvPr id="18535" name="Rectangle 4"/>
            <p:cNvSpPr>
              <a:spLocks noChangeArrowheads="1"/>
            </p:cNvSpPr>
            <p:nvPr/>
          </p:nvSpPr>
          <p:spPr bwMode="auto">
            <a:xfrm>
              <a:off x="730" y="586"/>
              <a:ext cx="1164" cy="3423"/>
            </a:xfrm>
            <a:prstGeom prst="rect">
              <a:avLst/>
            </a:prstGeom>
            <a:solidFill>
              <a:srgbClr val="00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36" name="Rectangle 5"/>
            <p:cNvSpPr>
              <a:spLocks noChangeArrowheads="1"/>
            </p:cNvSpPr>
            <p:nvPr/>
          </p:nvSpPr>
          <p:spPr bwMode="auto">
            <a:xfrm>
              <a:off x="1620" y="791"/>
              <a:ext cx="205" cy="13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37" name="Rectangle 6"/>
            <p:cNvSpPr>
              <a:spLocks noChangeArrowheads="1"/>
            </p:cNvSpPr>
            <p:nvPr/>
          </p:nvSpPr>
          <p:spPr bwMode="auto">
            <a:xfrm>
              <a:off x="1661" y="810"/>
              <a:ext cx="21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A18</a:t>
              </a:r>
              <a:endParaRPr lang="en-US" altLang="en-US"/>
            </a:p>
          </p:txBody>
        </p:sp>
        <p:sp>
          <p:nvSpPr>
            <p:cNvPr id="18538" name="Rectangle 7"/>
            <p:cNvSpPr>
              <a:spLocks noChangeArrowheads="1"/>
            </p:cNvSpPr>
            <p:nvPr/>
          </p:nvSpPr>
          <p:spPr bwMode="auto">
            <a:xfrm>
              <a:off x="1620" y="1065"/>
              <a:ext cx="205" cy="13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39" name="Rectangle 8"/>
            <p:cNvSpPr>
              <a:spLocks noChangeArrowheads="1"/>
            </p:cNvSpPr>
            <p:nvPr/>
          </p:nvSpPr>
          <p:spPr bwMode="auto">
            <a:xfrm>
              <a:off x="1716" y="1084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A0</a:t>
              </a:r>
              <a:endParaRPr lang="en-US" altLang="en-US"/>
            </a:p>
          </p:txBody>
        </p:sp>
        <p:sp>
          <p:nvSpPr>
            <p:cNvPr id="18540" name="Rectangle 9"/>
            <p:cNvSpPr>
              <a:spLocks noChangeArrowheads="1"/>
            </p:cNvSpPr>
            <p:nvPr/>
          </p:nvSpPr>
          <p:spPr bwMode="auto">
            <a:xfrm>
              <a:off x="1620" y="928"/>
              <a:ext cx="205" cy="13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41" name="Rectangle 10"/>
            <p:cNvSpPr>
              <a:spLocks noChangeArrowheads="1"/>
            </p:cNvSpPr>
            <p:nvPr/>
          </p:nvSpPr>
          <p:spPr bwMode="auto">
            <a:xfrm>
              <a:off x="1771" y="947"/>
              <a:ext cx="11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18542" name="Rectangle 11"/>
            <p:cNvSpPr>
              <a:spLocks noChangeArrowheads="1"/>
            </p:cNvSpPr>
            <p:nvPr/>
          </p:nvSpPr>
          <p:spPr bwMode="auto">
            <a:xfrm>
              <a:off x="1620" y="1271"/>
              <a:ext cx="205" cy="13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43" name="Rectangle 12"/>
            <p:cNvSpPr>
              <a:spLocks noChangeArrowheads="1"/>
            </p:cNvSpPr>
            <p:nvPr/>
          </p:nvSpPr>
          <p:spPr bwMode="auto">
            <a:xfrm>
              <a:off x="1716" y="1289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D7</a:t>
              </a:r>
              <a:endParaRPr lang="en-US" altLang="en-US"/>
            </a:p>
          </p:txBody>
        </p:sp>
        <p:sp>
          <p:nvSpPr>
            <p:cNvPr id="18544" name="Rectangle 13"/>
            <p:cNvSpPr>
              <a:spLocks noChangeArrowheads="1"/>
            </p:cNvSpPr>
            <p:nvPr/>
          </p:nvSpPr>
          <p:spPr bwMode="auto">
            <a:xfrm>
              <a:off x="1620" y="1544"/>
              <a:ext cx="205" cy="13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45" name="Rectangle 14"/>
            <p:cNvSpPr>
              <a:spLocks noChangeArrowheads="1"/>
            </p:cNvSpPr>
            <p:nvPr/>
          </p:nvSpPr>
          <p:spPr bwMode="auto">
            <a:xfrm>
              <a:off x="1716" y="1563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D0</a:t>
              </a:r>
              <a:endParaRPr lang="en-US" altLang="en-US"/>
            </a:p>
          </p:txBody>
        </p:sp>
        <p:sp>
          <p:nvSpPr>
            <p:cNvPr id="18546" name="Rectangle 15"/>
            <p:cNvSpPr>
              <a:spLocks noChangeArrowheads="1"/>
            </p:cNvSpPr>
            <p:nvPr/>
          </p:nvSpPr>
          <p:spPr bwMode="auto">
            <a:xfrm>
              <a:off x="1620" y="1407"/>
              <a:ext cx="205" cy="13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47" name="Rectangle 16"/>
            <p:cNvSpPr>
              <a:spLocks noChangeArrowheads="1"/>
            </p:cNvSpPr>
            <p:nvPr/>
          </p:nvSpPr>
          <p:spPr bwMode="auto">
            <a:xfrm>
              <a:off x="1771" y="1426"/>
              <a:ext cx="11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18548" name="Rectangle 17"/>
            <p:cNvSpPr>
              <a:spLocks noChangeArrowheads="1"/>
            </p:cNvSpPr>
            <p:nvPr/>
          </p:nvSpPr>
          <p:spPr bwMode="auto">
            <a:xfrm>
              <a:off x="1586" y="1750"/>
              <a:ext cx="239" cy="13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49" name="Rectangle 18"/>
            <p:cNvSpPr>
              <a:spLocks noChangeArrowheads="1"/>
            </p:cNvSpPr>
            <p:nvPr/>
          </p:nvSpPr>
          <p:spPr bwMode="auto">
            <a:xfrm>
              <a:off x="1606" y="1769"/>
              <a:ext cx="27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MEMR</a:t>
              </a:r>
              <a:endParaRPr lang="en-US" altLang="en-US"/>
            </a:p>
          </p:txBody>
        </p:sp>
        <p:sp>
          <p:nvSpPr>
            <p:cNvPr id="18550" name="Rectangle 19"/>
            <p:cNvSpPr>
              <a:spLocks noChangeArrowheads="1"/>
            </p:cNvSpPr>
            <p:nvPr/>
          </p:nvSpPr>
          <p:spPr bwMode="auto">
            <a:xfrm>
              <a:off x="1586" y="1887"/>
              <a:ext cx="239" cy="13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51" name="Rectangle 20"/>
            <p:cNvSpPr>
              <a:spLocks noChangeArrowheads="1"/>
            </p:cNvSpPr>
            <p:nvPr/>
          </p:nvSpPr>
          <p:spPr bwMode="auto">
            <a:xfrm>
              <a:off x="1606" y="1906"/>
              <a:ext cx="27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MEMW</a:t>
              </a:r>
              <a:endParaRPr lang="en-US" altLang="en-US"/>
            </a:p>
          </p:txBody>
        </p:sp>
        <p:sp>
          <p:nvSpPr>
            <p:cNvPr id="18552" name="Line 21"/>
            <p:cNvSpPr>
              <a:spLocks noChangeShapeType="1"/>
            </p:cNvSpPr>
            <p:nvPr/>
          </p:nvSpPr>
          <p:spPr bwMode="auto">
            <a:xfrm>
              <a:off x="1620" y="1750"/>
              <a:ext cx="22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3" name="Line 22"/>
            <p:cNvSpPr>
              <a:spLocks noChangeShapeType="1"/>
            </p:cNvSpPr>
            <p:nvPr/>
          </p:nvSpPr>
          <p:spPr bwMode="auto">
            <a:xfrm>
              <a:off x="1603" y="1887"/>
              <a:ext cx="2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4" name="Rectangle 23"/>
            <p:cNvSpPr>
              <a:spLocks noChangeArrowheads="1"/>
            </p:cNvSpPr>
            <p:nvPr/>
          </p:nvSpPr>
          <p:spPr bwMode="auto">
            <a:xfrm>
              <a:off x="1004" y="2434"/>
              <a:ext cx="547" cy="137"/>
            </a:xfrm>
            <a:prstGeom prst="rect">
              <a:avLst/>
            </a:prstGeom>
            <a:solidFill>
              <a:srgbClr val="00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55" name="Rectangle 24"/>
            <p:cNvSpPr>
              <a:spLocks noChangeArrowheads="1"/>
            </p:cNvSpPr>
            <p:nvPr/>
          </p:nvSpPr>
          <p:spPr bwMode="auto">
            <a:xfrm>
              <a:off x="1168" y="2453"/>
              <a:ext cx="27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18556" name="Rectangle 25"/>
            <p:cNvSpPr>
              <a:spLocks noChangeArrowheads="1"/>
            </p:cNvSpPr>
            <p:nvPr/>
          </p:nvSpPr>
          <p:spPr bwMode="auto">
            <a:xfrm>
              <a:off x="798" y="2024"/>
              <a:ext cx="137" cy="13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57" name="Rectangle 26"/>
            <p:cNvSpPr>
              <a:spLocks noChangeArrowheads="1"/>
            </p:cNvSpPr>
            <p:nvPr/>
          </p:nvSpPr>
          <p:spPr bwMode="auto">
            <a:xfrm>
              <a:off x="826" y="2042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BP</a:t>
              </a:r>
              <a:endParaRPr lang="en-US" altLang="en-US"/>
            </a:p>
          </p:txBody>
        </p:sp>
        <p:sp>
          <p:nvSpPr>
            <p:cNvPr id="18558" name="Rectangle 27"/>
            <p:cNvSpPr>
              <a:spLocks noChangeArrowheads="1"/>
            </p:cNvSpPr>
            <p:nvPr/>
          </p:nvSpPr>
          <p:spPr bwMode="auto">
            <a:xfrm>
              <a:off x="798" y="1750"/>
              <a:ext cx="137" cy="13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59" name="Rectangle 28"/>
            <p:cNvSpPr>
              <a:spLocks noChangeArrowheads="1"/>
            </p:cNvSpPr>
            <p:nvPr/>
          </p:nvSpPr>
          <p:spPr bwMode="auto">
            <a:xfrm>
              <a:off x="826" y="1769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ES</a:t>
              </a:r>
              <a:endParaRPr lang="en-US" altLang="en-US"/>
            </a:p>
          </p:txBody>
        </p:sp>
        <p:sp>
          <p:nvSpPr>
            <p:cNvPr id="18560" name="Rectangle 29"/>
            <p:cNvSpPr>
              <a:spLocks noChangeArrowheads="1"/>
            </p:cNvSpPr>
            <p:nvPr/>
          </p:nvSpPr>
          <p:spPr bwMode="auto">
            <a:xfrm>
              <a:off x="798" y="1613"/>
              <a:ext cx="137" cy="13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61" name="Rectangle 30"/>
            <p:cNvSpPr>
              <a:spLocks noChangeArrowheads="1"/>
            </p:cNvSpPr>
            <p:nvPr/>
          </p:nvSpPr>
          <p:spPr bwMode="auto">
            <a:xfrm>
              <a:off x="826" y="1632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DS</a:t>
              </a:r>
              <a:endParaRPr lang="en-US" altLang="en-US"/>
            </a:p>
          </p:txBody>
        </p:sp>
        <p:sp>
          <p:nvSpPr>
            <p:cNvPr id="18562" name="Rectangle 31"/>
            <p:cNvSpPr>
              <a:spLocks noChangeArrowheads="1"/>
            </p:cNvSpPr>
            <p:nvPr/>
          </p:nvSpPr>
          <p:spPr bwMode="auto">
            <a:xfrm>
              <a:off x="798" y="1476"/>
              <a:ext cx="137" cy="13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63" name="Rectangle 32"/>
            <p:cNvSpPr>
              <a:spLocks noChangeArrowheads="1"/>
            </p:cNvSpPr>
            <p:nvPr/>
          </p:nvSpPr>
          <p:spPr bwMode="auto">
            <a:xfrm>
              <a:off x="826" y="1495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SS</a:t>
              </a:r>
              <a:endParaRPr lang="en-US" altLang="en-US"/>
            </a:p>
          </p:txBody>
        </p:sp>
        <p:sp>
          <p:nvSpPr>
            <p:cNvPr id="18564" name="Rectangle 33"/>
            <p:cNvSpPr>
              <a:spLocks noChangeArrowheads="1"/>
            </p:cNvSpPr>
            <p:nvPr/>
          </p:nvSpPr>
          <p:spPr bwMode="auto">
            <a:xfrm>
              <a:off x="798" y="928"/>
              <a:ext cx="137" cy="13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65" name="Rectangle 34"/>
            <p:cNvSpPr>
              <a:spLocks noChangeArrowheads="1"/>
            </p:cNvSpPr>
            <p:nvPr/>
          </p:nvSpPr>
          <p:spPr bwMode="auto">
            <a:xfrm>
              <a:off x="826" y="947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CX</a:t>
              </a:r>
              <a:endParaRPr lang="en-US" altLang="en-US"/>
            </a:p>
          </p:txBody>
        </p:sp>
        <p:sp>
          <p:nvSpPr>
            <p:cNvPr id="18566" name="Rectangle 35"/>
            <p:cNvSpPr>
              <a:spLocks noChangeArrowheads="1"/>
            </p:cNvSpPr>
            <p:nvPr/>
          </p:nvSpPr>
          <p:spPr bwMode="auto">
            <a:xfrm>
              <a:off x="798" y="791"/>
              <a:ext cx="137" cy="13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67" name="Rectangle 36"/>
            <p:cNvSpPr>
              <a:spLocks noChangeArrowheads="1"/>
            </p:cNvSpPr>
            <p:nvPr/>
          </p:nvSpPr>
          <p:spPr bwMode="auto">
            <a:xfrm>
              <a:off x="826" y="810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BX</a:t>
              </a:r>
              <a:endParaRPr lang="en-US" altLang="en-US"/>
            </a:p>
          </p:txBody>
        </p:sp>
        <p:sp>
          <p:nvSpPr>
            <p:cNvPr id="18568" name="Rectangle 37"/>
            <p:cNvSpPr>
              <a:spLocks noChangeArrowheads="1"/>
            </p:cNvSpPr>
            <p:nvPr/>
          </p:nvSpPr>
          <p:spPr bwMode="auto">
            <a:xfrm>
              <a:off x="798" y="654"/>
              <a:ext cx="137" cy="13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69" name="Rectangle 38"/>
            <p:cNvSpPr>
              <a:spLocks noChangeArrowheads="1"/>
            </p:cNvSpPr>
            <p:nvPr/>
          </p:nvSpPr>
          <p:spPr bwMode="auto">
            <a:xfrm>
              <a:off x="826" y="673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AX</a:t>
              </a:r>
              <a:endParaRPr lang="en-US" altLang="en-US"/>
            </a:p>
          </p:txBody>
        </p:sp>
        <p:sp>
          <p:nvSpPr>
            <p:cNvPr id="18570" name="Rectangle 39"/>
            <p:cNvSpPr>
              <a:spLocks noChangeArrowheads="1"/>
            </p:cNvSpPr>
            <p:nvPr/>
          </p:nvSpPr>
          <p:spPr bwMode="auto">
            <a:xfrm>
              <a:off x="1004" y="2161"/>
              <a:ext cx="547" cy="137"/>
            </a:xfrm>
            <a:prstGeom prst="rect">
              <a:avLst/>
            </a:prstGeom>
            <a:solidFill>
              <a:srgbClr val="00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71" name="Rectangle 40"/>
            <p:cNvSpPr>
              <a:spLocks noChangeArrowheads="1"/>
            </p:cNvSpPr>
            <p:nvPr/>
          </p:nvSpPr>
          <p:spPr bwMode="auto">
            <a:xfrm>
              <a:off x="1168" y="2179"/>
              <a:ext cx="27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18572" name="Rectangle 41"/>
            <p:cNvSpPr>
              <a:spLocks noChangeArrowheads="1"/>
            </p:cNvSpPr>
            <p:nvPr/>
          </p:nvSpPr>
          <p:spPr bwMode="auto">
            <a:xfrm>
              <a:off x="1004" y="2024"/>
              <a:ext cx="547" cy="137"/>
            </a:xfrm>
            <a:prstGeom prst="rect">
              <a:avLst/>
            </a:prstGeom>
            <a:solidFill>
              <a:srgbClr val="00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73" name="Rectangle 42"/>
            <p:cNvSpPr>
              <a:spLocks noChangeArrowheads="1"/>
            </p:cNvSpPr>
            <p:nvPr/>
          </p:nvSpPr>
          <p:spPr bwMode="auto">
            <a:xfrm>
              <a:off x="1168" y="2042"/>
              <a:ext cx="27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18574" name="Rectangle 43"/>
            <p:cNvSpPr>
              <a:spLocks noChangeArrowheads="1"/>
            </p:cNvSpPr>
            <p:nvPr/>
          </p:nvSpPr>
          <p:spPr bwMode="auto">
            <a:xfrm>
              <a:off x="1004" y="1750"/>
              <a:ext cx="547" cy="137"/>
            </a:xfrm>
            <a:prstGeom prst="rect">
              <a:avLst/>
            </a:prstGeom>
            <a:solidFill>
              <a:srgbClr val="00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75" name="Rectangle 44"/>
            <p:cNvSpPr>
              <a:spLocks noChangeArrowheads="1"/>
            </p:cNvSpPr>
            <p:nvPr/>
          </p:nvSpPr>
          <p:spPr bwMode="auto">
            <a:xfrm>
              <a:off x="1168" y="1769"/>
              <a:ext cx="27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18576" name="Rectangle 45"/>
            <p:cNvSpPr>
              <a:spLocks noChangeArrowheads="1"/>
            </p:cNvSpPr>
            <p:nvPr/>
          </p:nvSpPr>
          <p:spPr bwMode="auto">
            <a:xfrm>
              <a:off x="1004" y="1613"/>
              <a:ext cx="547" cy="137"/>
            </a:xfrm>
            <a:prstGeom prst="rect">
              <a:avLst/>
            </a:prstGeom>
            <a:solidFill>
              <a:srgbClr val="00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77" name="Rectangle 46"/>
            <p:cNvSpPr>
              <a:spLocks noChangeArrowheads="1"/>
            </p:cNvSpPr>
            <p:nvPr/>
          </p:nvSpPr>
          <p:spPr bwMode="auto">
            <a:xfrm>
              <a:off x="1168" y="1632"/>
              <a:ext cx="27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2000</a:t>
              </a:r>
              <a:endParaRPr lang="en-US" altLang="en-US"/>
            </a:p>
          </p:txBody>
        </p:sp>
        <p:sp>
          <p:nvSpPr>
            <p:cNvPr id="18578" name="Rectangle 47"/>
            <p:cNvSpPr>
              <a:spLocks noChangeArrowheads="1"/>
            </p:cNvSpPr>
            <p:nvPr/>
          </p:nvSpPr>
          <p:spPr bwMode="auto">
            <a:xfrm>
              <a:off x="1004" y="928"/>
              <a:ext cx="547" cy="137"/>
            </a:xfrm>
            <a:prstGeom prst="rect">
              <a:avLst/>
            </a:prstGeom>
            <a:solidFill>
              <a:srgbClr val="00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79" name="Rectangle 48"/>
            <p:cNvSpPr>
              <a:spLocks noChangeArrowheads="1"/>
            </p:cNvSpPr>
            <p:nvPr/>
          </p:nvSpPr>
          <p:spPr bwMode="auto">
            <a:xfrm>
              <a:off x="1168" y="947"/>
              <a:ext cx="27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0000</a:t>
              </a:r>
              <a:endParaRPr lang="en-US" altLang="en-US"/>
            </a:p>
          </p:txBody>
        </p:sp>
        <p:sp>
          <p:nvSpPr>
            <p:cNvPr id="18580" name="Rectangle 49"/>
            <p:cNvSpPr>
              <a:spLocks noChangeArrowheads="1"/>
            </p:cNvSpPr>
            <p:nvPr/>
          </p:nvSpPr>
          <p:spPr bwMode="auto">
            <a:xfrm>
              <a:off x="1004" y="791"/>
              <a:ext cx="547" cy="137"/>
            </a:xfrm>
            <a:prstGeom prst="rect">
              <a:avLst/>
            </a:prstGeom>
            <a:solidFill>
              <a:srgbClr val="00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81" name="Rectangle 50"/>
            <p:cNvSpPr>
              <a:spLocks noChangeArrowheads="1"/>
            </p:cNvSpPr>
            <p:nvPr/>
          </p:nvSpPr>
          <p:spPr bwMode="auto">
            <a:xfrm>
              <a:off x="1168" y="810"/>
              <a:ext cx="27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0023</a:t>
              </a:r>
              <a:endParaRPr lang="en-US" altLang="en-US"/>
            </a:p>
          </p:txBody>
        </p:sp>
        <p:sp>
          <p:nvSpPr>
            <p:cNvPr id="18582" name="Rectangle 51"/>
            <p:cNvSpPr>
              <a:spLocks noChangeArrowheads="1"/>
            </p:cNvSpPr>
            <p:nvPr/>
          </p:nvSpPr>
          <p:spPr bwMode="auto">
            <a:xfrm>
              <a:off x="1004" y="654"/>
              <a:ext cx="547" cy="137"/>
            </a:xfrm>
            <a:prstGeom prst="rect">
              <a:avLst/>
            </a:prstGeom>
            <a:solidFill>
              <a:srgbClr val="00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83" name="Rectangle 52"/>
            <p:cNvSpPr>
              <a:spLocks noChangeArrowheads="1"/>
            </p:cNvSpPr>
            <p:nvPr/>
          </p:nvSpPr>
          <p:spPr bwMode="auto">
            <a:xfrm>
              <a:off x="1168" y="673"/>
              <a:ext cx="27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3F1C</a:t>
              </a:r>
              <a:endParaRPr lang="en-US" altLang="en-US"/>
            </a:p>
          </p:txBody>
        </p:sp>
        <p:sp>
          <p:nvSpPr>
            <p:cNvPr id="18584" name="Rectangle 53"/>
            <p:cNvSpPr>
              <a:spLocks noChangeArrowheads="1"/>
            </p:cNvSpPr>
            <p:nvPr/>
          </p:nvSpPr>
          <p:spPr bwMode="auto">
            <a:xfrm>
              <a:off x="1004" y="1065"/>
              <a:ext cx="547" cy="137"/>
            </a:xfrm>
            <a:prstGeom prst="rect">
              <a:avLst/>
            </a:prstGeom>
            <a:solidFill>
              <a:srgbClr val="00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85" name="Rectangle 54"/>
            <p:cNvSpPr>
              <a:spLocks noChangeArrowheads="1"/>
            </p:cNvSpPr>
            <p:nvPr/>
          </p:nvSpPr>
          <p:spPr bwMode="auto">
            <a:xfrm>
              <a:off x="1168" y="1084"/>
              <a:ext cx="27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FCA1</a:t>
              </a:r>
              <a:endParaRPr lang="en-US" altLang="en-US"/>
            </a:p>
          </p:txBody>
        </p:sp>
        <p:sp>
          <p:nvSpPr>
            <p:cNvPr id="18586" name="Rectangle 55"/>
            <p:cNvSpPr>
              <a:spLocks noChangeArrowheads="1"/>
            </p:cNvSpPr>
            <p:nvPr/>
          </p:nvSpPr>
          <p:spPr bwMode="auto">
            <a:xfrm>
              <a:off x="798" y="2161"/>
              <a:ext cx="137" cy="13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87" name="Rectangle 56"/>
            <p:cNvSpPr>
              <a:spLocks noChangeArrowheads="1"/>
            </p:cNvSpPr>
            <p:nvPr/>
          </p:nvSpPr>
          <p:spPr bwMode="auto">
            <a:xfrm>
              <a:off x="826" y="2179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SP</a:t>
              </a:r>
              <a:endParaRPr lang="en-US" altLang="en-US"/>
            </a:p>
          </p:txBody>
        </p:sp>
        <p:sp>
          <p:nvSpPr>
            <p:cNvPr id="18588" name="Rectangle 57"/>
            <p:cNvSpPr>
              <a:spLocks noChangeArrowheads="1"/>
            </p:cNvSpPr>
            <p:nvPr/>
          </p:nvSpPr>
          <p:spPr bwMode="auto">
            <a:xfrm>
              <a:off x="798" y="1065"/>
              <a:ext cx="137" cy="13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89" name="Rectangle 58"/>
            <p:cNvSpPr>
              <a:spLocks noChangeArrowheads="1"/>
            </p:cNvSpPr>
            <p:nvPr/>
          </p:nvSpPr>
          <p:spPr bwMode="auto">
            <a:xfrm>
              <a:off x="826" y="1084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DX</a:t>
              </a:r>
              <a:endParaRPr lang="en-US" altLang="en-US"/>
            </a:p>
          </p:txBody>
        </p:sp>
        <p:sp>
          <p:nvSpPr>
            <p:cNvPr id="18590" name="Rectangle 59"/>
            <p:cNvSpPr>
              <a:spLocks noChangeArrowheads="1"/>
            </p:cNvSpPr>
            <p:nvPr/>
          </p:nvSpPr>
          <p:spPr bwMode="auto">
            <a:xfrm>
              <a:off x="1004" y="1476"/>
              <a:ext cx="547" cy="137"/>
            </a:xfrm>
            <a:prstGeom prst="rect">
              <a:avLst/>
            </a:prstGeom>
            <a:solidFill>
              <a:srgbClr val="00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91" name="Rectangle 60"/>
            <p:cNvSpPr>
              <a:spLocks noChangeArrowheads="1"/>
            </p:cNvSpPr>
            <p:nvPr/>
          </p:nvSpPr>
          <p:spPr bwMode="auto">
            <a:xfrm>
              <a:off x="1168" y="1495"/>
              <a:ext cx="27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18592" name="Rectangle 61"/>
            <p:cNvSpPr>
              <a:spLocks noChangeArrowheads="1"/>
            </p:cNvSpPr>
            <p:nvPr/>
          </p:nvSpPr>
          <p:spPr bwMode="auto">
            <a:xfrm>
              <a:off x="798" y="1339"/>
              <a:ext cx="137" cy="13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93" name="Rectangle 62"/>
            <p:cNvSpPr>
              <a:spLocks noChangeArrowheads="1"/>
            </p:cNvSpPr>
            <p:nvPr/>
          </p:nvSpPr>
          <p:spPr bwMode="auto">
            <a:xfrm>
              <a:off x="826" y="1358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CS</a:t>
              </a:r>
              <a:endParaRPr lang="en-US" altLang="en-US"/>
            </a:p>
          </p:txBody>
        </p:sp>
        <p:sp>
          <p:nvSpPr>
            <p:cNvPr id="18594" name="Rectangle 63"/>
            <p:cNvSpPr>
              <a:spLocks noChangeArrowheads="1"/>
            </p:cNvSpPr>
            <p:nvPr/>
          </p:nvSpPr>
          <p:spPr bwMode="auto">
            <a:xfrm>
              <a:off x="798" y="2434"/>
              <a:ext cx="137" cy="13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95" name="Rectangle 64"/>
            <p:cNvSpPr>
              <a:spLocks noChangeArrowheads="1"/>
            </p:cNvSpPr>
            <p:nvPr/>
          </p:nvSpPr>
          <p:spPr bwMode="auto">
            <a:xfrm>
              <a:off x="826" y="2453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SI</a:t>
              </a:r>
              <a:endParaRPr lang="en-US" altLang="en-US"/>
            </a:p>
          </p:txBody>
        </p:sp>
        <p:sp>
          <p:nvSpPr>
            <p:cNvPr id="18596" name="Rectangle 65"/>
            <p:cNvSpPr>
              <a:spLocks noChangeArrowheads="1"/>
            </p:cNvSpPr>
            <p:nvPr/>
          </p:nvSpPr>
          <p:spPr bwMode="auto">
            <a:xfrm>
              <a:off x="1004" y="1339"/>
              <a:ext cx="547" cy="137"/>
            </a:xfrm>
            <a:prstGeom prst="rect">
              <a:avLst/>
            </a:prstGeom>
            <a:solidFill>
              <a:srgbClr val="00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97" name="Rectangle 66"/>
            <p:cNvSpPr>
              <a:spLocks noChangeArrowheads="1"/>
            </p:cNvSpPr>
            <p:nvPr/>
          </p:nvSpPr>
          <p:spPr bwMode="auto">
            <a:xfrm>
              <a:off x="1168" y="1358"/>
              <a:ext cx="27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18598" name="Rectangle 67"/>
            <p:cNvSpPr>
              <a:spLocks noChangeArrowheads="1"/>
            </p:cNvSpPr>
            <p:nvPr/>
          </p:nvSpPr>
          <p:spPr bwMode="auto">
            <a:xfrm>
              <a:off x="1004" y="2845"/>
              <a:ext cx="547" cy="137"/>
            </a:xfrm>
            <a:prstGeom prst="rect">
              <a:avLst/>
            </a:prstGeom>
            <a:solidFill>
              <a:srgbClr val="00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99" name="Rectangle 68"/>
            <p:cNvSpPr>
              <a:spLocks noChangeArrowheads="1"/>
            </p:cNvSpPr>
            <p:nvPr/>
          </p:nvSpPr>
          <p:spPr bwMode="auto">
            <a:xfrm>
              <a:off x="1168" y="2864"/>
              <a:ext cx="27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18600" name="Rectangle 69"/>
            <p:cNvSpPr>
              <a:spLocks noChangeArrowheads="1"/>
            </p:cNvSpPr>
            <p:nvPr/>
          </p:nvSpPr>
          <p:spPr bwMode="auto">
            <a:xfrm>
              <a:off x="798" y="2845"/>
              <a:ext cx="137" cy="13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601" name="Rectangle 70"/>
            <p:cNvSpPr>
              <a:spLocks noChangeArrowheads="1"/>
            </p:cNvSpPr>
            <p:nvPr/>
          </p:nvSpPr>
          <p:spPr bwMode="auto">
            <a:xfrm>
              <a:off x="826" y="2864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IP</a:t>
              </a:r>
              <a:endParaRPr lang="en-US" altLang="en-US"/>
            </a:p>
          </p:txBody>
        </p:sp>
        <p:sp>
          <p:nvSpPr>
            <p:cNvPr id="18602" name="Rectangle 71"/>
            <p:cNvSpPr>
              <a:spLocks noChangeArrowheads="1"/>
            </p:cNvSpPr>
            <p:nvPr/>
          </p:nvSpPr>
          <p:spPr bwMode="auto">
            <a:xfrm>
              <a:off x="1004" y="2571"/>
              <a:ext cx="547" cy="137"/>
            </a:xfrm>
            <a:prstGeom prst="rect">
              <a:avLst/>
            </a:prstGeom>
            <a:solidFill>
              <a:srgbClr val="00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603" name="Rectangle 72"/>
            <p:cNvSpPr>
              <a:spLocks noChangeArrowheads="1"/>
            </p:cNvSpPr>
            <p:nvPr/>
          </p:nvSpPr>
          <p:spPr bwMode="auto">
            <a:xfrm>
              <a:off x="1168" y="2590"/>
              <a:ext cx="27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18604" name="Rectangle 73"/>
            <p:cNvSpPr>
              <a:spLocks noChangeArrowheads="1"/>
            </p:cNvSpPr>
            <p:nvPr/>
          </p:nvSpPr>
          <p:spPr bwMode="auto">
            <a:xfrm>
              <a:off x="798" y="2571"/>
              <a:ext cx="137" cy="13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605" name="Rectangle 74"/>
            <p:cNvSpPr>
              <a:spLocks noChangeArrowheads="1"/>
            </p:cNvSpPr>
            <p:nvPr/>
          </p:nvSpPr>
          <p:spPr bwMode="auto">
            <a:xfrm>
              <a:off x="826" y="2590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DI</a:t>
              </a:r>
              <a:endParaRPr lang="en-US" altLang="en-US"/>
            </a:p>
          </p:txBody>
        </p:sp>
        <p:sp>
          <p:nvSpPr>
            <p:cNvPr id="18606" name="Line 75"/>
            <p:cNvSpPr>
              <a:spLocks noChangeShapeType="1"/>
            </p:cNvSpPr>
            <p:nvPr/>
          </p:nvSpPr>
          <p:spPr bwMode="auto">
            <a:xfrm flipH="1">
              <a:off x="1894" y="997"/>
              <a:ext cx="219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07" name="Line 76"/>
            <p:cNvSpPr>
              <a:spLocks noChangeShapeType="1"/>
            </p:cNvSpPr>
            <p:nvPr/>
          </p:nvSpPr>
          <p:spPr bwMode="auto">
            <a:xfrm flipH="1">
              <a:off x="1894" y="1955"/>
              <a:ext cx="2190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08" name="Line 77"/>
            <p:cNvSpPr>
              <a:spLocks noChangeShapeType="1"/>
            </p:cNvSpPr>
            <p:nvPr/>
          </p:nvSpPr>
          <p:spPr bwMode="auto">
            <a:xfrm flipH="1">
              <a:off x="1894" y="1818"/>
              <a:ext cx="2190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09" name="Line 78"/>
            <p:cNvSpPr>
              <a:spLocks noChangeShapeType="1"/>
            </p:cNvSpPr>
            <p:nvPr/>
          </p:nvSpPr>
          <p:spPr bwMode="auto">
            <a:xfrm flipH="1">
              <a:off x="1894" y="1476"/>
              <a:ext cx="219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10" name="Rectangle 79"/>
            <p:cNvSpPr>
              <a:spLocks noChangeArrowheads="1"/>
            </p:cNvSpPr>
            <p:nvPr/>
          </p:nvSpPr>
          <p:spPr bwMode="auto">
            <a:xfrm>
              <a:off x="1620" y="654"/>
              <a:ext cx="205" cy="13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611" name="Rectangle 80"/>
            <p:cNvSpPr>
              <a:spLocks noChangeArrowheads="1"/>
            </p:cNvSpPr>
            <p:nvPr/>
          </p:nvSpPr>
          <p:spPr bwMode="auto">
            <a:xfrm>
              <a:off x="1661" y="673"/>
              <a:ext cx="21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A19</a:t>
              </a:r>
              <a:endParaRPr lang="en-US" altLang="en-US"/>
            </a:p>
          </p:txBody>
        </p:sp>
        <p:sp>
          <p:nvSpPr>
            <p:cNvPr id="18612" name="Line 81"/>
            <p:cNvSpPr>
              <a:spLocks noChangeShapeType="1"/>
            </p:cNvSpPr>
            <p:nvPr/>
          </p:nvSpPr>
          <p:spPr bwMode="auto">
            <a:xfrm>
              <a:off x="1894" y="723"/>
              <a:ext cx="27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13" name="Rectangle 82"/>
            <p:cNvSpPr>
              <a:spLocks noChangeArrowheads="1"/>
            </p:cNvSpPr>
            <p:nvPr/>
          </p:nvSpPr>
          <p:spPr bwMode="auto">
            <a:xfrm>
              <a:off x="4084" y="586"/>
              <a:ext cx="1438" cy="1643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614" name="Rectangle 83"/>
            <p:cNvSpPr>
              <a:spLocks noChangeArrowheads="1"/>
            </p:cNvSpPr>
            <p:nvPr/>
          </p:nvSpPr>
          <p:spPr bwMode="auto">
            <a:xfrm>
              <a:off x="4906" y="2024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615" name="Rectangle 84"/>
            <p:cNvSpPr>
              <a:spLocks noChangeArrowheads="1"/>
            </p:cNvSpPr>
            <p:nvPr/>
          </p:nvSpPr>
          <p:spPr bwMode="auto">
            <a:xfrm>
              <a:off x="5125" y="2042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23</a:t>
              </a:r>
              <a:endParaRPr lang="en-US" altLang="en-US"/>
            </a:p>
          </p:txBody>
        </p:sp>
        <p:sp>
          <p:nvSpPr>
            <p:cNvPr id="18616" name="Rectangle 85"/>
            <p:cNvSpPr>
              <a:spLocks noChangeArrowheads="1"/>
            </p:cNvSpPr>
            <p:nvPr/>
          </p:nvSpPr>
          <p:spPr bwMode="auto">
            <a:xfrm>
              <a:off x="4427" y="2024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617" name="Rectangle 86"/>
            <p:cNvSpPr>
              <a:spLocks noChangeArrowheads="1"/>
            </p:cNvSpPr>
            <p:nvPr/>
          </p:nvSpPr>
          <p:spPr bwMode="auto">
            <a:xfrm>
              <a:off x="4564" y="2042"/>
              <a:ext cx="32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00000</a:t>
              </a:r>
              <a:endParaRPr lang="en-US" altLang="en-US"/>
            </a:p>
          </p:txBody>
        </p:sp>
        <p:sp>
          <p:nvSpPr>
            <p:cNvPr id="18618" name="Rectangle 87"/>
            <p:cNvSpPr>
              <a:spLocks noChangeArrowheads="1"/>
            </p:cNvSpPr>
            <p:nvPr/>
          </p:nvSpPr>
          <p:spPr bwMode="auto">
            <a:xfrm>
              <a:off x="4427" y="1887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619" name="Rectangle 88"/>
            <p:cNvSpPr>
              <a:spLocks noChangeArrowheads="1"/>
            </p:cNvSpPr>
            <p:nvPr/>
          </p:nvSpPr>
          <p:spPr bwMode="auto">
            <a:xfrm>
              <a:off x="4564" y="1906"/>
              <a:ext cx="32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00001</a:t>
              </a:r>
              <a:endParaRPr lang="en-US" altLang="en-US"/>
            </a:p>
          </p:txBody>
        </p:sp>
        <p:sp>
          <p:nvSpPr>
            <p:cNvPr id="18620" name="Rectangle 89"/>
            <p:cNvSpPr>
              <a:spLocks noChangeArrowheads="1"/>
            </p:cNvSpPr>
            <p:nvPr/>
          </p:nvSpPr>
          <p:spPr bwMode="auto">
            <a:xfrm>
              <a:off x="4906" y="1887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621" name="Rectangle 90"/>
            <p:cNvSpPr>
              <a:spLocks noChangeArrowheads="1"/>
            </p:cNvSpPr>
            <p:nvPr/>
          </p:nvSpPr>
          <p:spPr bwMode="auto">
            <a:xfrm>
              <a:off x="5125" y="1906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95</a:t>
              </a:r>
              <a:endParaRPr lang="en-US" altLang="en-US"/>
            </a:p>
          </p:txBody>
        </p:sp>
        <p:sp>
          <p:nvSpPr>
            <p:cNvPr id="18622" name="Rectangle 91"/>
            <p:cNvSpPr>
              <a:spLocks noChangeArrowheads="1"/>
            </p:cNvSpPr>
            <p:nvPr/>
          </p:nvSpPr>
          <p:spPr bwMode="auto">
            <a:xfrm>
              <a:off x="4906" y="1750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623" name="Rectangle 92"/>
            <p:cNvSpPr>
              <a:spLocks noChangeArrowheads="1"/>
            </p:cNvSpPr>
            <p:nvPr/>
          </p:nvSpPr>
          <p:spPr bwMode="auto">
            <a:xfrm>
              <a:off x="5152" y="1769"/>
              <a:ext cx="11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18624" name="Rectangle 93"/>
            <p:cNvSpPr>
              <a:spLocks noChangeArrowheads="1"/>
            </p:cNvSpPr>
            <p:nvPr/>
          </p:nvSpPr>
          <p:spPr bwMode="auto">
            <a:xfrm>
              <a:off x="4427" y="1613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625" name="Rectangle 94"/>
            <p:cNvSpPr>
              <a:spLocks noChangeArrowheads="1"/>
            </p:cNvSpPr>
            <p:nvPr/>
          </p:nvSpPr>
          <p:spPr bwMode="auto">
            <a:xfrm>
              <a:off x="4564" y="1632"/>
              <a:ext cx="32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20020</a:t>
              </a:r>
              <a:endParaRPr lang="en-US" altLang="en-US"/>
            </a:p>
          </p:txBody>
        </p:sp>
        <p:sp>
          <p:nvSpPr>
            <p:cNvPr id="18626" name="Rectangle 95"/>
            <p:cNvSpPr>
              <a:spLocks noChangeArrowheads="1"/>
            </p:cNvSpPr>
            <p:nvPr/>
          </p:nvSpPr>
          <p:spPr bwMode="auto">
            <a:xfrm>
              <a:off x="4427" y="1476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627" name="Rectangle 96"/>
            <p:cNvSpPr>
              <a:spLocks noChangeArrowheads="1"/>
            </p:cNvSpPr>
            <p:nvPr/>
          </p:nvSpPr>
          <p:spPr bwMode="auto">
            <a:xfrm>
              <a:off x="4564" y="1495"/>
              <a:ext cx="32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20021</a:t>
              </a:r>
              <a:endParaRPr lang="en-US" altLang="en-US"/>
            </a:p>
          </p:txBody>
        </p:sp>
        <p:sp>
          <p:nvSpPr>
            <p:cNvPr id="18628" name="Rectangle 97"/>
            <p:cNvSpPr>
              <a:spLocks noChangeArrowheads="1"/>
            </p:cNvSpPr>
            <p:nvPr/>
          </p:nvSpPr>
          <p:spPr bwMode="auto">
            <a:xfrm>
              <a:off x="4427" y="1339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629" name="Rectangle 98"/>
            <p:cNvSpPr>
              <a:spLocks noChangeArrowheads="1"/>
            </p:cNvSpPr>
            <p:nvPr/>
          </p:nvSpPr>
          <p:spPr bwMode="auto">
            <a:xfrm>
              <a:off x="4564" y="1358"/>
              <a:ext cx="32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20022</a:t>
              </a:r>
              <a:endParaRPr lang="en-US" altLang="en-US"/>
            </a:p>
          </p:txBody>
        </p:sp>
        <p:sp>
          <p:nvSpPr>
            <p:cNvPr id="18630" name="Rectangle 99"/>
            <p:cNvSpPr>
              <a:spLocks noChangeArrowheads="1"/>
            </p:cNvSpPr>
            <p:nvPr/>
          </p:nvSpPr>
          <p:spPr bwMode="auto">
            <a:xfrm>
              <a:off x="4427" y="1202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631" name="Rectangle 100"/>
            <p:cNvSpPr>
              <a:spLocks noChangeArrowheads="1"/>
            </p:cNvSpPr>
            <p:nvPr/>
          </p:nvSpPr>
          <p:spPr bwMode="auto">
            <a:xfrm>
              <a:off x="4564" y="1221"/>
              <a:ext cx="32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20023</a:t>
              </a:r>
              <a:endParaRPr lang="en-US" altLang="en-US"/>
            </a:p>
          </p:txBody>
        </p:sp>
        <p:sp>
          <p:nvSpPr>
            <p:cNvPr id="18632" name="Rectangle 101"/>
            <p:cNvSpPr>
              <a:spLocks noChangeArrowheads="1"/>
            </p:cNvSpPr>
            <p:nvPr/>
          </p:nvSpPr>
          <p:spPr bwMode="auto">
            <a:xfrm>
              <a:off x="4427" y="928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633" name="Rectangle 102"/>
            <p:cNvSpPr>
              <a:spLocks noChangeArrowheads="1"/>
            </p:cNvSpPr>
            <p:nvPr/>
          </p:nvSpPr>
          <p:spPr bwMode="auto">
            <a:xfrm>
              <a:off x="4564" y="947"/>
              <a:ext cx="32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7FFFD</a:t>
              </a:r>
              <a:endParaRPr lang="en-US" altLang="en-US"/>
            </a:p>
          </p:txBody>
        </p:sp>
        <p:sp>
          <p:nvSpPr>
            <p:cNvPr id="18634" name="Rectangle 103"/>
            <p:cNvSpPr>
              <a:spLocks noChangeArrowheads="1"/>
            </p:cNvSpPr>
            <p:nvPr/>
          </p:nvSpPr>
          <p:spPr bwMode="auto">
            <a:xfrm>
              <a:off x="4427" y="791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635" name="Rectangle 104"/>
            <p:cNvSpPr>
              <a:spLocks noChangeArrowheads="1"/>
            </p:cNvSpPr>
            <p:nvPr/>
          </p:nvSpPr>
          <p:spPr bwMode="auto">
            <a:xfrm>
              <a:off x="4564" y="810"/>
              <a:ext cx="32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7FFFE</a:t>
              </a:r>
              <a:endParaRPr lang="en-US" altLang="en-US"/>
            </a:p>
          </p:txBody>
        </p:sp>
        <p:sp>
          <p:nvSpPr>
            <p:cNvPr id="18636" name="Rectangle 105"/>
            <p:cNvSpPr>
              <a:spLocks noChangeArrowheads="1"/>
            </p:cNvSpPr>
            <p:nvPr/>
          </p:nvSpPr>
          <p:spPr bwMode="auto">
            <a:xfrm>
              <a:off x="4427" y="654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637" name="Rectangle 106"/>
            <p:cNvSpPr>
              <a:spLocks noChangeArrowheads="1"/>
            </p:cNvSpPr>
            <p:nvPr/>
          </p:nvSpPr>
          <p:spPr bwMode="auto">
            <a:xfrm>
              <a:off x="4564" y="673"/>
              <a:ext cx="32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7FFFF</a:t>
              </a:r>
              <a:endParaRPr lang="en-US" altLang="en-US"/>
            </a:p>
          </p:txBody>
        </p:sp>
        <p:sp>
          <p:nvSpPr>
            <p:cNvPr id="18638" name="Rectangle 107"/>
            <p:cNvSpPr>
              <a:spLocks noChangeArrowheads="1"/>
            </p:cNvSpPr>
            <p:nvPr/>
          </p:nvSpPr>
          <p:spPr bwMode="auto">
            <a:xfrm>
              <a:off x="4906" y="1613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639" name="Rectangle 108"/>
            <p:cNvSpPr>
              <a:spLocks noChangeArrowheads="1"/>
            </p:cNvSpPr>
            <p:nvPr/>
          </p:nvSpPr>
          <p:spPr bwMode="auto">
            <a:xfrm>
              <a:off x="5125" y="1632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29</a:t>
              </a:r>
              <a:endParaRPr lang="en-US" altLang="en-US"/>
            </a:p>
          </p:txBody>
        </p:sp>
        <p:sp>
          <p:nvSpPr>
            <p:cNvPr id="18640" name="Rectangle 109"/>
            <p:cNvSpPr>
              <a:spLocks noChangeArrowheads="1"/>
            </p:cNvSpPr>
            <p:nvPr/>
          </p:nvSpPr>
          <p:spPr bwMode="auto">
            <a:xfrm>
              <a:off x="4906" y="1476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641" name="Rectangle 110"/>
            <p:cNvSpPr>
              <a:spLocks noChangeArrowheads="1"/>
            </p:cNvSpPr>
            <p:nvPr/>
          </p:nvSpPr>
          <p:spPr bwMode="auto">
            <a:xfrm>
              <a:off x="5125" y="1495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12</a:t>
              </a:r>
              <a:endParaRPr lang="en-US" altLang="en-US"/>
            </a:p>
          </p:txBody>
        </p:sp>
        <p:sp>
          <p:nvSpPr>
            <p:cNvPr id="18642" name="Rectangle 111"/>
            <p:cNvSpPr>
              <a:spLocks noChangeArrowheads="1"/>
            </p:cNvSpPr>
            <p:nvPr/>
          </p:nvSpPr>
          <p:spPr bwMode="auto">
            <a:xfrm>
              <a:off x="4906" y="1339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643" name="Rectangle 112"/>
            <p:cNvSpPr>
              <a:spLocks noChangeArrowheads="1"/>
            </p:cNvSpPr>
            <p:nvPr/>
          </p:nvSpPr>
          <p:spPr bwMode="auto">
            <a:xfrm>
              <a:off x="5125" y="1358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7D</a:t>
              </a:r>
              <a:endParaRPr lang="en-US" altLang="en-US"/>
            </a:p>
          </p:txBody>
        </p:sp>
        <p:sp>
          <p:nvSpPr>
            <p:cNvPr id="18644" name="Rectangle 113"/>
            <p:cNvSpPr>
              <a:spLocks noChangeArrowheads="1"/>
            </p:cNvSpPr>
            <p:nvPr/>
          </p:nvSpPr>
          <p:spPr bwMode="auto">
            <a:xfrm>
              <a:off x="4906" y="1202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645" name="Rectangle 114"/>
            <p:cNvSpPr>
              <a:spLocks noChangeArrowheads="1"/>
            </p:cNvSpPr>
            <p:nvPr/>
          </p:nvSpPr>
          <p:spPr bwMode="auto">
            <a:xfrm>
              <a:off x="5125" y="1221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13</a:t>
              </a:r>
              <a:endParaRPr lang="en-US" altLang="en-US"/>
            </a:p>
          </p:txBody>
        </p:sp>
        <p:sp>
          <p:nvSpPr>
            <p:cNvPr id="18646" name="Rectangle 115"/>
            <p:cNvSpPr>
              <a:spLocks noChangeArrowheads="1"/>
            </p:cNvSpPr>
            <p:nvPr/>
          </p:nvSpPr>
          <p:spPr bwMode="auto">
            <a:xfrm>
              <a:off x="4906" y="928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647" name="Rectangle 116"/>
            <p:cNvSpPr>
              <a:spLocks noChangeArrowheads="1"/>
            </p:cNvSpPr>
            <p:nvPr/>
          </p:nvSpPr>
          <p:spPr bwMode="auto">
            <a:xfrm>
              <a:off x="5125" y="947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19</a:t>
              </a:r>
              <a:endParaRPr lang="en-US" altLang="en-US"/>
            </a:p>
          </p:txBody>
        </p:sp>
        <p:sp>
          <p:nvSpPr>
            <p:cNvPr id="18648" name="Rectangle 117"/>
            <p:cNvSpPr>
              <a:spLocks noChangeArrowheads="1"/>
            </p:cNvSpPr>
            <p:nvPr/>
          </p:nvSpPr>
          <p:spPr bwMode="auto">
            <a:xfrm>
              <a:off x="4906" y="791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649" name="Rectangle 118"/>
            <p:cNvSpPr>
              <a:spLocks noChangeArrowheads="1"/>
            </p:cNvSpPr>
            <p:nvPr/>
          </p:nvSpPr>
          <p:spPr bwMode="auto">
            <a:xfrm>
              <a:off x="5125" y="810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25</a:t>
              </a:r>
              <a:endParaRPr lang="en-US" altLang="en-US"/>
            </a:p>
          </p:txBody>
        </p:sp>
        <p:sp>
          <p:nvSpPr>
            <p:cNvPr id="18650" name="Rectangle 119"/>
            <p:cNvSpPr>
              <a:spLocks noChangeArrowheads="1"/>
            </p:cNvSpPr>
            <p:nvPr/>
          </p:nvSpPr>
          <p:spPr bwMode="auto">
            <a:xfrm>
              <a:off x="4906" y="654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651" name="Rectangle 120"/>
            <p:cNvSpPr>
              <a:spLocks noChangeArrowheads="1"/>
            </p:cNvSpPr>
            <p:nvPr/>
          </p:nvSpPr>
          <p:spPr bwMode="auto">
            <a:xfrm>
              <a:off x="5125" y="673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36</a:t>
              </a:r>
              <a:endParaRPr lang="en-US" altLang="en-US"/>
            </a:p>
          </p:txBody>
        </p:sp>
        <p:sp>
          <p:nvSpPr>
            <p:cNvPr id="18652" name="Rectangle 121"/>
            <p:cNvSpPr>
              <a:spLocks noChangeArrowheads="1"/>
            </p:cNvSpPr>
            <p:nvPr/>
          </p:nvSpPr>
          <p:spPr bwMode="auto">
            <a:xfrm>
              <a:off x="4906" y="1065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653" name="Rectangle 122"/>
            <p:cNvSpPr>
              <a:spLocks noChangeArrowheads="1"/>
            </p:cNvSpPr>
            <p:nvPr/>
          </p:nvSpPr>
          <p:spPr bwMode="auto">
            <a:xfrm>
              <a:off x="5152" y="1084"/>
              <a:ext cx="11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18654" name="Rectangle 123"/>
            <p:cNvSpPr>
              <a:spLocks noChangeArrowheads="1"/>
            </p:cNvSpPr>
            <p:nvPr/>
          </p:nvSpPr>
          <p:spPr bwMode="auto">
            <a:xfrm>
              <a:off x="4427" y="1750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655" name="Rectangle 124"/>
            <p:cNvSpPr>
              <a:spLocks noChangeArrowheads="1"/>
            </p:cNvSpPr>
            <p:nvPr/>
          </p:nvSpPr>
          <p:spPr bwMode="auto">
            <a:xfrm>
              <a:off x="4783" y="1769"/>
              <a:ext cx="11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18656" name="Rectangle 125"/>
            <p:cNvSpPr>
              <a:spLocks noChangeArrowheads="1"/>
            </p:cNvSpPr>
            <p:nvPr/>
          </p:nvSpPr>
          <p:spPr bwMode="auto">
            <a:xfrm>
              <a:off x="4427" y="1065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657" name="Rectangle 126"/>
            <p:cNvSpPr>
              <a:spLocks noChangeArrowheads="1"/>
            </p:cNvSpPr>
            <p:nvPr/>
          </p:nvSpPr>
          <p:spPr bwMode="auto">
            <a:xfrm>
              <a:off x="4783" y="1084"/>
              <a:ext cx="11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18658" name="Rectangle 127"/>
            <p:cNvSpPr>
              <a:spLocks noChangeArrowheads="1"/>
            </p:cNvSpPr>
            <p:nvPr/>
          </p:nvSpPr>
          <p:spPr bwMode="auto">
            <a:xfrm>
              <a:off x="4153" y="791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659" name="Rectangle 128"/>
            <p:cNvSpPr>
              <a:spLocks noChangeArrowheads="1"/>
            </p:cNvSpPr>
            <p:nvPr/>
          </p:nvSpPr>
          <p:spPr bwMode="auto">
            <a:xfrm>
              <a:off x="4153" y="810"/>
              <a:ext cx="21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A18</a:t>
              </a:r>
              <a:endParaRPr lang="en-US" altLang="en-US"/>
            </a:p>
          </p:txBody>
        </p:sp>
        <p:sp>
          <p:nvSpPr>
            <p:cNvPr id="18660" name="Rectangle 129"/>
            <p:cNvSpPr>
              <a:spLocks noChangeArrowheads="1"/>
            </p:cNvSpPr>
            <p:nvPr/>
          </p:nvSpPr>
          <p:spPr bwMode="auto">
            <a:xfrm>
              <a:off x="4153" y="1065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661" name="Rectangle 130"/>
            <p:cNvSpPr>
              <a:spLocks noChangeArrowheads="1"/>
            </p:cNvSpPr>
            <p:nvPr/>
          </p:nvSpPr>
          <p:spPr bwMode="auto">
            <a:xfrm>
              <a:off x="4153" y="1084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A0</a:t>
              </a:r>
              <a:endParaRPr lang="en-US" altLang="en-US"/>
            </a:p>
          </p:txBody>
        </p:sp>
        <p:sp>
          <p:nvSpPr>
            <p:cNvPr id="18662" name="Rectangle 131"/>
            <p:cNvSpPr>
              <a:spLocks noChangeArrowheads="1"/>
            </p:cNvSpPr>
            <p:nvPr/>
          </p:nvSpPr>
          <p:spPr bwMode="auto">
            <a:xfrm>
              <a:off x="4153" y="928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663" name="Rectangle 132"/>
            <p:cNvSpPr>
              <a:spLocks noChangeArrowheads="1"/>
            </p:cNvSpPr>
            <p:nvPr/>
          </p:nvSpPr>
          <p:spPr bwMode="auto">
            <a:xfrm>
              <a:off x="4153" y="947"/>
              <a:ext cx="11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18664" name="Rectangle 133"/>
            <p:cNvSpPr>
              <a:spLocks noChangeArrowheads="1"/>
            </p:cNvSpPr>
            <p:nvPr/>
          </p:nvSpPr>
          <p:spPr bwMode="auto">
            <a:xfrm>
              <a:off x="4153" y="1271"/>
              <a:ext cx="205" cy="1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665" name="Rectangle 134"/>
            <p:cNvSpPr>
              <a:spLocks noChangeArrowheads="1"/>
            </p:cNvSpPr>
            <p:nvPr/>
          </p:nvSpPr>
          <p:spPr bwMode="auto">
            <a:xfrm>
              <a:off x="4153" y="1289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D7</a:t>
              </a:r>
              <a:endParaRPr lang="en-US" altLang="en-US"/>
            </a:p>
          </p:txBody>
        </p:sp>
        <p:sp>
          <p:nvSpPr>
            <p:cNvPr id="18666" name="Rectangle 135"/>
            <p:cNvSpPr>
              <a:spLocks noChangeArrowheads="1"/>
            </p:cNvSpPr>
            <p:nvPr/>
          </p:nvSpPr>
          <p:spPr bwMode="auto">
            <a:xfrm>
              <a:off x="4153" y="1544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667" name="Rectangle 136"/>
            <p:cNvSpPr>
              <a:spLocks noChangeArrowheads="1"/>
            </p:cNvSpPr>
            <p:nvPr/>
          </p:nvSpPr>
          <p:spPr bwMode="auto">
            <a:xfrm>
              <a:off x="4153" y="1563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D0</a:t>
              </a:r>
              <a:endParaRPr lang="en-US" altLang="en-US"/>
            </a:p>
          </p:txBody>
        </p:sp>
        <p:sp>
          <p:nvSpPr>
            <p:cNvPr id="18668" name="Rectangle 137"/>
            <p:cNvSpPr>
              <a:spLocks noChangeArrowheads="1"/>
            </p:cNvSpPr>
            <p:nvPr/>
          </p:nvSpPr>
          <p:spPr bwMode="auto">
            <a:xfrm>
              <a:off x="4153" y="1407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669" name="Rectangle 138"/>
            <p:cNvSpPr>
              <a:spLocks noChangeArrowheads="1"/>
            </p:cNvSpPr>
            <p:nvPr/>
          </p:nvSpPr>
          <p:spPr bwMode="auto">
            <a:xfrm>
              <a:off x="4153" y="1426"/>
              <a:ext cx="11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18670" name="Rectangle 139"/>
            <p:cNvSpPr>
              <a:spLocks noChangeArrowheads="1"/>
            </p:cNvSpPr>
            <p:nvPr/>
          </p:nvSpPr>
          <p:spPr bwMode="auto">
            <a:xfrm>
              <a:off x="4153" y="1750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671" name="Rectangle 140"/>
            <p:cNvSpPr>
              <a:spLocks noChangeArrowheads="1"/>
            </p:cNvSpPr>
            <p:nvPr/>
          </p:nvSpPr>
          <p:spPr bwMode="auto">
            <a:xfrm>
              <a:off x="4153" y="1769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RD</a:t>
              </a:r>
              <a:endParaRPr lang="en-US" altLang="en-US"/>
            </a:p>
          </p:txBody>
        </p:sp>
        <p:sp>
          <p:nvSpPr>
            <p:cNvPr id="18672" name="Rectangle 141"/>
            <p:cNvSpPr>
              <a:spLocks noChangeArrowheads="1"/>
            </p:cNvSpPr>
            <p:nvPr/>
          </p:nvSpPr>
          <p:spPr bwMode="auto">
            <a:xfrm>
              <a:off x="4153" y="1887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673" name="Rectangle 142"/>
            <p:cNvSpPr>
              <a:spLocks noChangeArrowheads="1"/>
            </p:cNvSpPr>
            <p:nvPr/>
          </p:nvSpPr>
          <p:spPr bwMode="auto">
            <a:xfrm>
              <a:off x="4153" y="1906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WR</a:t>
              </a:r>
              <a:endParaRPr lang="en-US" altLang="en-US"/>
            </a:p>
          </p:txBody>
        </p:sp>
        <p:sp>
          <p:nvSpPr>
            <p:cNvPr id="18674" name="Line 143"/>
            <p:cNvSpPr>
              <a:spLocks noChangeShapeType="1"/>
            </p:cNvSpPr>
            <p:nvPr/>
          </p:nvSpPr>
          <p:spPr bwMode="auto">
            <a:xfrm>
              <a:off x="4153" y="1750"/>
              <a:ext cx="13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75" name="Line 144"/>
            <p:cNvSpPr>
              <a:spLocks noChangeShapeType="1"/>
            </p:cNvSpPr>
            <p:nvPr/>
          </p:nvSpPr>
          <p:spPr bwMode="auto">
            <a:xfrm>
              <a:off x="4153" y="1887"/>
              <a:ext cx="13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76" name="Rectangle 145"/>
            <p:cNvSpPr>
              <a:spLocks noChangeArrowheads="1"/>
            </p:cNvSpPr>
            <p:nvPr/>
          </p:nvSpPr>
          <p:spPr bwMode="auto">
            <a:xfrm>
              <a:off x="4153" y="2024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677" name="Rectangle 146"/>
            <p:cNvSpPr>
              <a:spLocks noChangeArrowheads="1"/>
            </p:cNvSpPr>
            <p:nvPr/>
          </p:nvSpPr>
          <p:spPr bwMode="auto">
            <a:xfrm>
              <a:off x="4153" y="2042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CS</a:t>
              </a:r>
              <a:endParaRPr lang="en-US" altLang="en-US"/>
            </a:p>
          </p:txBody>
        </p:sp>
        <p:sp>
          <p:nvSpPr>
            <p:cNvPr id="18678" name="Line 147"/>
            <p:cNvSpPr>
              <a:spLocks noChangeShapeType="1"/>
            </p:cNvSpPr>
            <p:nvPr/>
          </p:nvSpPr>
          <p:spPr bwMode="auto">
            <a:xfrm>
              <a:off x="4153" y="2024"/>
              <a:ext cx="13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79" name="Line 148"/>
            <p:cNvSpPr>
              <a:spLocks noChangeShapeType="1"/>
            </p:cNvSpPr>
            <p:nvPr/>
          </p:nvSpPr>
          <p:spPr bwMode="auto">
            <a:xfrm flipH="1">
              <a:off x="3811" y="3872"/>
              <a:ext cx="27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80" name="Rectangle 149"/>
            <p:cNvSpPr>
              <a:spLocks noChangeArrowheads="1"/>
            </p:cNvSpPr>
            <p:nvPr/>
          </p:nvSpPr>
          <p:spPr bwMode="auto">
            <a:xfrm>
              <a:off x="4084" y="2366"/>
              <a:ext cx="1438" cy="1643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681" name="Rectangle 150"/>
            <p:cNvSpPr>
              <a:spLocks noChangeArrowheads="1"/>
            </p:cNvSpPr>
            <p:nvPr/>
          </p:nvSpPr>
          <p:spPr bwMode="auto">
            <a:xfrm>
              <a:off x="4906" y="3804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682" name="Rectangle 151"/>
            <p:cNvSpPr>
              <a:spLocks noChangeArrowheads="1"/>
            </p:cNvSpPr>
            <p:nvPr/>
          </p:nvSpPr>
          <p:spPr bwMode="auto">
            <a:xfrm>
              <a:off x="5125" y="3823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97</a:t>
              </a:r>
              <a:endParaRPr lang="en-US" altLang="en-US"/>
            </a:p>
          </p:txBody>
        </p:sp>
        <p:sp>
          <p:nvSpPr>
            <p:cNvPr id="18683" name="Rectangle 152"/>
            <p:cNvSpPr>
              <a:spLocks noChangeArrowheads="1"/>
            </p:cNvSpPr>
            <p:nvPr/>
          </p:nvSpPr>
          <p:spPr bwMode="auto">
            <a:xfrm>
              <a:off x="4427" y="3804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684" name="Rectangle 153"/>
            <p:cNvSpPr>
              <a:spLocks noChangeArrowheads="1"/>
            </p:cNvSpPr>
            <p:nvPr/>
          </p:nvSpPr>
          <p:spPr bwMode="auto">
            <a:xfrm>
              <a:off x="4564" y="3823"/>
              <a:ext cx="32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00000</a:t>
              </a:r>
              <a:endParaRPr lang="en-US" altLang="en-US"/>
            </a:p>
          </p:txBody>
        </p:sp>
        <p:sp>
          <p:nvSpPr>
            <p:cNvPr id="18685" name="Rectangle 154"/>
            <p:cNvSpPr>
              <a:spLocks noChangeArrowheads="1"/>
            </p:cNvSpPr>
            <p:nvPr/>
          </p:nvSpPr>
          <p:spPr bwMode="auto">
            <a:xfrm>
              <a:off x="4427" y="3667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686" name="Rectangle 155"/>
            <p:cNvSpPr>
              <a:spLocks noChangeArrowheads="1"/>
            </p:cNvSpPr>
            <p:nvPr/>
          </p:nvSpPr>
          <p:spPr bwMode="auto">
            <a:xfrm>
              <a:off x="4564" y="3686"/>
              <a:ext cx="32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00001</a:t>
              </a:r>
              <a:endParaRPr lang="en-US" altLang="en-US"/>
            </a:p>
          </p:txBody>
        </p:sp>
        <p:sp>
          <p:nvSpPr>
            <p:cNvPr id="18687" name="Rectangle 156"/>
            <p:cNvSpPr>
              <a:spLocks noChangeArrowheads="1"/>
            </p:cNvSpPr>
            <p:nvPr/>
          </p:nvSpPr>
          <p:spPr bwMode="auto">
            <a:xfrm>
              <a:off x="4906" y="3667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688" name="Rectangle 157"/>
            <p:cNvSpPr>
              <a:spLocks noChangeArrowheads="1"/>
            </p:cNvSpPr>
            <p:nvPr/>
          </p:nvSpPr>
          <p:spPr bwMode="auto">
            <a:xfrm>
              <a:off x="5125" y="3686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D4</a:t>
              </a:r>
              <a:endParaRPr lang="en-US" altLang="en-US"/>
            </a:p>
          </p:txBody>
        </p:sp>
        <p:sp>
          <p:nvSpPr>
            <p:cNvPr id="18689" name="Rectangle 158"/>
            <p:cNvSpPr>
              <a:spLocks noChangeArrowheads="1"/>
            </p:cNvSpPr>
            <p:nvPr/>
          </p:nvSpPr>
          <p:spPr bwMode="auto">
            <a:xfrm>
              <a:off x="4906" y="3530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690" name="Rectangle 159"/>
            <p:cNvSpPr>
              <a:spLocks noChangeArrowheads="1"/>
            </p:cNvSpPr>
            <p:nvPr/>
          </p:nvSpPr>
          <p:spPr bwMode="auto">
            <a:xfrm>
              <a:off x="5152" y="3549"/>
              <a:ext cx="11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18691" name="Rectangle 160"/>
            <p:cNvSpPr>
              <a:spLocks noChangeArrowheads="1"/>
            </p:cNvSpPr>
            <p:nvPr/>
          </p:nvSpPr>
          <p:spPr bwMode="auto">
            <a:xfrm>
              <a:off x="4427" y="3393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692" name="Rectangle 161"/>
            <p:cNvSpPr>
              <a:spLocks noChangeArrowheads="1"/>
            </p:cNvSpPr>
            <p:nvPr/>
          </p:nvSpPr>
          <p:spPr bwMode="auto">
            <a:xfrm>
              <a:off x="4564" y="3412"/>
              <a:ext cx="32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20020</a:t>
              </a:r>
              <a:endParaRPr lang="en-US" altLang="en-US"/>
            </a:p>
          </p:txBody>
        </p:sp>
        <p:sp>
          <p:nvSpPr>
            <p:cNvPr id="18693" name="Rectangle 162"/>
            <p:cNvSpPr>
              <a:spLocks noChangeArrowheads="1"/>
            </p:cNvSpPr>
            <p:nvPr/>
          </p:nvSpPr>
          <p:spPr bwMode="auto">
            <a:xfrm>
              <a:off x="4427" y="3256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694" name="Rectangle 163"/>
            <p:cNvSpPr>
              <a:spLocks noChangeArrowheads="1"/>
            </p:cNvSpPr>
            <p:nvPr/>
          </p:nvSpPr>
          <p:spPr bwMode="auto">
            <a:xfrm>
              <a:off x="4564" y="3275"/>
              <a:ext cx="32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20021</a:t>
              </a:r>
              <a:endParaRPr lang="en-US" altLang="en-US"/>
            </a:p>
          </p:txBody>
        </p:sp>
        <p:sp>
          <p:nvSpPr>
            <p:cNvPr id="18695" name="Rectangle 164"/>
            <p:cNvSpPr>
              <a:spLocks noChangeArrowheads="1"/>
            </p:cNvSpPr>
            <p:nvPr/>
          </p:nvSpPr>
          <p:spPr bwMode="auto">
            <a:xfrm>
              <a:off x="4427" y="3119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696" name="Rectangle 165"/>
            <p:cNvSpPr>
              <a:spLocks noChangeArrowheads="1"/>
            </p:cNvSpPr>
            <p:nvPr/>
          </p:nvSpPr>
          <p:spPr bwMode="auto">
            <a:xfrm>
              <a:off x="4564" y="3138"/>
              <a:ext cx="32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20022</a:t>
              </a:r>
              <a:endParaRPr lang="en-US" altLang="en-US"/>
            </a:p>
          </p:txBody>
        </p:sp>
        <p:sp>
          <p:nvSpPr>
            <p:cNvPr id="18697" name="Rectangle 166"/>
            <p:cNvSpPr>
              <a:spLocks noChangeArrowheads="1"/>
            </p:cNvSpPr>
            <p:nvPr/>
          </p:nvSpPr>
          <p:spPr bwMode="auto">
            <a:xfrm>
              <a:off x="4427" y="2982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698" name="Rectangle 167"/>
            <p:cNvSpPr>
              <a:spLocks noChangeArrowheads="1"/>
            </p:cNvSpPr>
            <p:nvPr/>
          </p:nvSpPr>
          <p:spPr bwMode="auto">
            <a:xfrm>
              <a:off x="4564" y="3001"/>
              <a:ext cx="32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20023</a:t>
              </a:r>
              <a:endParaRPr lang="en-US" altLang="en-US"/>
            </a:p>
          </p:txBody>
        </p:sp>
        <p:sp>
          <p:nvSpPr>
            <p:cNvPr id="18699" name="Rectangle 168"/>
            <p:cNvSpPr>
              <a:spLocks noChangeArrowheads="1"/>
            </p:cNvSpPr>
            <p:nvPr/>
          </p:nvSpPr>
          <p:spPr bwMode="auto">
            <a:xfrm>
              <a:off x="4427" y="2708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700" name="Rectangle 169"/>
            <p:cNvSpPr>
              <a:spLocks noChangeArrowheads="1"/>
            </p:cNvSpPr>
            <p:nvPr/>
          </p:nvSpPr>
          <p:spPr bwMode="auto">
            <a:xfrm>
              <a:off x="4564" y="2727"/>
              <a:ext cx="32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7FFFD</a:t>
              </a:r>
              <a:endParaRPr lang="en-US" altLang="en-US"/>
            </a:p>
          </p:txBody>
        </p:sp>
        <p:sp>
          <p:nvSpPr>
            <p:cNvPr id="18701" name="Rectangle 170"/>
            <p:cNvSpPr>
              <a:spLocks noChangeArrowheads="1"/>
            </p:cNvSpPr>
            <p:nvPr/>
          </p:nvSpPr>
          <p:spPr bwMode="auto">
            <a:xfrm>
              <a:off x="4427" y="2571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702" name="Rectangle 171"/>
            <p:cNvSpPr>
              <a:spLocks noChangeArrowheads="1"/>
            </p:cNvSpPr>
            <p:nvPr/>
          </p:nvSpPr>
          <p:spPr bwMode="auto">
            <a:xfrm>
              <a:off x="4564" y="2590"/>
              <a:ext cx="32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7FFFE</a:t>
              </a:r>
              <a:endParaRPr lang="en-US" altLang="en-US"/>
            </a:p>
          </p:txBody>
        </p:sp>
        <p:sp>
          <p:nvSpPr>
            <p:cNvPr id="18703" name="Rectangle 172"/>
            <p:cNvSpPr>
              <a:spLocks noChangeArrowheads="1"/>
            </p:cNvSpPr>
            <p:nvPr/>
          </p:nvSpPr>
          <p:spPr bwMode="auto">
            <a:xfrm>
              <a:off x="4427" y="2434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704" name="Rectangle 173"/>
            <p:cNvSpPr>
              <a:spLocks noChangeArrowheads="1"/>
            </p:cNvSpPr>
            <p:nvPr/>
          </p:nvSpPr>
          <p:spPr bwMode="auto">
            <a:xfrm>
              <a:off x="4564" y="2453"/>
              <a:ext cx="32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7FFFF</a:t>
              </a:r>
              <a:endParaRPr lang="en-US" altLang="en-US"/>
            </a:p>
          </p:txBody>
        </p:sp>
        <p:sp>
          <p:nvSpPr>
            <p:cNvPr id="18705" name="Rectangle 174"/>
            <p:cNvSpPr>
              <a:spLocks noChangeArrowheads="1"/>
            </p:cNvSpPr>
            <p:nvPr/>
          </p:nvSpPr>
          <p:spPr bwMode="auto">
            <a:xfrm>
              <a:off x="4906" y="3393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706" name="Rectangle 175"/>
            <p:cNvSpPr>
              <a:spLocks noChangeArrowheads="1"/>
            </p:cNvSpPr>
            <p:nvPr/>
          </p:nvSpPr>
          <p:spPr bwMode="auto">
            <a:xfrm>
              <a:off x="5125" y="3412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A3</a:t>
              </a:r>
              <a:endParaRPr lang="en-US" altLang="en-US"/>
            </a:p>
          </p:txBody>
        </p:sp>
        <p:sp>
          <p:nvSpPr>
            <p:cNvPr id="18707" name="Rectangle 176"/>
            <p:cNvSpPr>
              <a:spLocks noChangeArrowheads="1"/>
            </p:cNvSpPr>
            <p:nvPr/>
          </p:nvSpPr>
          <p:spPr bwMode="auto">
            <a:xfrm>
              <a:off x="4906" y="3256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708" name="Rectangle 177"/>
            <p:cNvSpPr>
              <a:spLocks noChangeArrowheads="1"/>
            </p:cNvSpPr>
            <p:nvPr/>
          </p:nvSpPr>
          <p:spPr bwMode="auto">
            <a:xfrm>
              <a:off x="5125" y="3275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92</a:t>
              </a:r>
              <a:endParaRPr lang="en-US" altLang="en-US"/>
            </a:p>
          </p:txBody>
        </p:sp>
        <p:sp>
          <p:nvSpPr>
            <p:cNvPr id="18709" name="Rectangle 178"/>
            <p:cNvSpPr>
              <a:spLocks noChangeArrowheads="1"/>
            </p:cNvSpPr>
            <p:nvPr/>
          </p:nvSpPr>
          <p:spPr bwMode="auto">
            <a:xfrm>
              <a:off x="4906" y="3119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710" name="Rectangle 179"/>
            <p:cNvSpPr>
              <a:spLocks noChangeArrowheads="1"/>
            </p:cNvSpPr>
            <p:nvPr/>
          </p:nvSpPr>
          <p:spPr bwMode="auto">
            <a:xfrm>
              <a:off x="5125" y="3138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45</a:t>
              </a:r>
              <a:endParaRPr lang="en-US" altLang="en-US"/>
            </a:p>
          </p:txBody>
        </p:sp>
        <p:sp>
          <p:nvSpPr>
            <p:cNvPr id="18711" name="Rectangle 180"/>
            <p:cNvSpPr>
              <a:spLocks noChangeArrowheads="1"/>
            </p:cNvSpPr>
            <p:nvPr/>
          </p:nvSpPr>
          <p:spPr bwMode="auto">
            <a:xfrm>
              <a:off x="4906" y="2982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712" name="Rectangle 181"/>
            <p:cNvSpPr>
              <a:spLocks noChangeArrowheads="1"/>
            </p:cNvSpPr>
            <p:nvPr/>
          </p:nvSpPr>
          <p:spPr bwMode="auto">
            <a:xfrm>
              <a:off x="5125" y="3001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33</a:t>
              </a:r>
              <a:endParaRPr lang="en-US" altLang="en-US"/>
            </a:p>
          </p:txBody>
        </p:sp>
        <p:sp>
          <p:nvSpPr>
            <p:cNvPr id="18713" name="Rectangle 182"/>
            <p:cNvSpPr>
              <a:spLocks noChangeArrowheads="1"/>
            </p:cNvSpPr>
            <p:nvPr/>
          </p:nvSpPr>
          <p:spPr bwMode="auto">
            <a:xfrm>
              <a:off x="4906" y="2708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714" name="Rectangle 183"/>
            <p:cNvSpPr>
              <a:spLocks noChangeArrowheads="1"/>
            </p:cNvSpPr>
            <p:nvPr/>
          </p:nvSpPr>
          <p:spPr bwMode="auto">
            <a:xfrm>
              <a:off x="5125" y="2727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2C</a:t>
              </a:r>
              <a:endParaRPr lang="en-US" altLang="en-US"/>
            </a:p>
          </p:txBody>
        </p:sp>
        <p:sp>
          <p:nvSpPr>
            <p:cNvPr id="18715" name="Rectangle 184"/>
            <p:cNvSpPr>
              <a:spLocks noChangeArrowheads="1"/>
            </p:cNvSpPr>
            <p:nvPr/>
          </p:nvSpPr>
          <p:spPr bwMode="auto">
            <a:xfrm>
              <a:off x="4906" y="2571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716" name="Rectangle 185"/>
            <p:cNvSpPr>
              <a:spLocks noChangeArrowheads="1"/>
            </p:cNvSpPr>
            <p:nvPr/>
          </p:nvSpPr>
          <p:spPr bwMode="auto">
            <a:xfrm>
              <a:off x="5125" y="2590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98</a:t>
              </a:r>
              <a:endParaRPr lang="en-US" altLang="en-US"/>
            </a:p>
          </p:txBody>
        </p:sp>
        <p:sp>
          <p:nvSpPr>
            <p:cNvPr id="18717" name="Rectangle 186"/>
            <p:cNvSpPr>
              <a:spLocks noChangeArrowheads="1"/>
            </p:cNvSpPr>
            <p:nvPr/>
          </p:nvSpPr>
          <p:spPr bwMode="auto">
            <a:xfrm>
              <a:off x="4906" y="2434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718" name="Rectangle 187"/>
            <p:cNvSpPr>
              <a:spLocks noChangeArrowheads="1"/>
            </p:cNvSpPr>
            <p:nvPr/>
          </p:nvSpPr>
          <p:spPr bwMode="auto">
            <a:xfrm>
              <a:off x="5125" y="2453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12</a:t>
              </a:r>
              <a:endParaRPr lang="en-US" altLang="en-US"/>
            </a:p>
          </p:txBody>
        </p:sp>
        <p:sp>
          <p:nvSpPr>
            <p:cNvPr id="18719" name="Rectangle 188"/>
            <p:cNvSpPr>
              <a:spLocks noChangeArrowheads="1"/>
            </p:cNvSpPr>
            <p:nvPr/>
          </p:nvSpPr>
          <p:spPr bwMode="auto">
            <a:xfrm>
              <a:off x="4906" y="2845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720" name="Rectangle 189"/>
            <p:cNvSpPr>
              <a:spLocks noChangeArrowheads="1"/>
            </p:cNvSpPr>
            <p:nvPr/>
          </p:nvSpPr>
          <p:spPr bwMode="auto">
            <a:xfrm>
              <a:off x="5152" y="2864"/>
              <a:ext cx="11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18721" name="Rectangle 190"/>
            <p:cNvSpPr>
              <a:spLocks noChangeArrowheads="1"/>
            </p:cNvSpPr>
            <p:nvPr/>
          </p:nvSpPr>
          <p:spPr bwMode="auto">
            <a:xfrm>
              <a:off x="4427" y="3530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722" name="Rectangle 191"/>
            <p:cNvSpPr>
              <a:spLocks noChangeArrowheads="1"/>
            </p:cNvSpPr>
            <p:nvPr/>
          </p:nvSpPr>
          <p:spPr bwMode="auto">
            <a:xfrm>
              <a:off x="4783" y="3549"/>
              <a:ext cx="11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18723" name="Rectangle 192"/>
            <p:cNvSpPr>
              <a:spLocks noChangeArrowheads="1"/>
            </p:cNvSpPr>
            <p:nvPr/>
          </p:nvSpPr>
          <p:spPr bwMode="auto">
            <a:xfrm>
              <a:off x="4427" y="2845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724" name="Rectangle 193"/>
            <p:cNvSpPr>
              <a:spLocks noChangeArrowheads="1"/>
            </p:cNvSpPr>
            <p:nvPr/>
          </p:nvSpPr>
          <p:spPr bwMode="auto">
            <a:xfrm>
              <a:off x="4783" y="2864"/>
              <a:ext cx="11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18725" name="Rectangle 194"/>
            <p:cNvSpPr>
              <a:spLocks noChangeArrowheads="1"/>
            </p:cNvSpPr>
            <p:nvPr/>
          </p:nvSpPr>
          <p:spPr bwMode="auto">
            <a:xfrm>
              <a:off x="4153" y="2571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726" name="Rectangle 195"/>
            <p:cNvSpPr>
              <a:spLocks noChangeArrowheads="1"/>
            </p:cNvSpPr>
            <p:nvPr/>
          </p:nvSpPr>
          <p:spPr bwMode="auto">
            <a:xfrm>
              <a:off x="4153" y="2590"/>
              <a:ext cx="21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A18</a:t>
              </a:r>
              <a:endParaRPr lang="en-US" altLang="en-US"/>
            </a:p>
          </p:txBody>
        </p:sp>
        <p:sp>
          <p:nvSpPr>
            <p:cNvPr id="18727" name="Rectangle 196"/>
            <p:cNvSpPr>
              <a:spLocks noChangeArrowheads="1"/>
            </p:cNvSpPr>
            <p:nvPr/>
          </p:nvSpPr>
          <p:spPr bwMode="auto">
            <a:xfrm>
              <a:off x="4153" y="2845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728" name="Rectangle 197"/>
            <p:cNvSpPr>
              <a:spLocks noChangeArrowheads="1"/>
            </p:cNvSpPr>
            <p:nvPr/>
          </p:nvSpPr>
          <p:spPr bwMode="auto">
            <a:xfrm>
              <a:off x="4153" y="2864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A0</a:t>
              </a:r>
              <a:endParaRPr lang="en-US" altLang="en-US"/>
            </a:p>
          </p:txBody>
        </p:sp>
        <p:sp>
          <p:nvSpPr>
            <p:cNvPr id="18729" name="Rectangle 198"/>
            <p:cNvSpPr>
              <a:spLocks noChangeArrowheads="1"/>
            </p:cNvSpPr>
            <p:nvPr/>
          </p:nvSpPr>
          <p:spPr bwMode="auto">
            <a:xfrm>
              <a:off x="4153" y="2708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730" name="Rectangle 199"/>
            <p:cNvSpPr>
              <a:spLocks noChangeArrowheads="1"/>
            </p:cNvSpPr>
            <p:nvPr/>
          </p:nvSpPr>
          <p:spPr bwMode="auto">
            <a:xfrm>
              <a:off x="4153" y="2727"/>
              <a:ext cx="11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18731" name="Rectangle 200"/>
            <p:cNvSpPr>
              <a:spLocks noChangeArrowheads="1"/>
            </p:cNvSpPr>
            <p:nvPr/>
          </p:nvSpPr>
          <p:spPr bwMode="auto">
            <a:xfrm>
              <a:off x="4153" y="3051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732" name="Rectangle 201"/>
            <p:cNvSpPr>
              <a:spLocks noChangeArrowheads="1"/>
            </p:cNvSpPr>
            <p:nvPr/>
          </p:nvSpPr>
          <p:spPr bwMode="auto">
            <a:xfrm>
              <a:off x="4153" y="3069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D7</a:t>
              </a:r>
              <a:endParaRPr lang="en-US" altLang="en-US"/>
            </a:p>
          </p:txBody>
        </p:sp>
        <p:sp>
          <p:nvSpPr>
            <p:cNvPr id="18733" name="Rectangle 202"/>
            <p:cNvSpPr>
              <a:spLocks noChangeArrowheads="1"/>
            </p:cNvSpPr>
            <p:nvPr/>
          </p:nvSpPr>
          <p:spPr bwMode="auto">
            <a:xfrm>
              <a:off x="4153" y="3324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734" name="Rectangle 203"/>
            <p:cNvSpPr>
              <a:spLocks noChangeArrowheads="1"/>
            </p:cNvSpPr>
            <p:nvPr/>
          </p:nvSpPr>
          <p:spPr bwMode="auto">
            <a:xfrm>
              <a:off x="4153" y="3343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D0</a:t>
              </a:r>
              <a:endParaRPr lang="en-US" altLang="en-US"/>
            </a:p>
          </p:txBody>
        </p:sp>
      </p:grpSp>
      <p:sp>
        <p:nvSpPr>
          <p:cNvPr id="18436" name="Rectangle 205"/>
          <p:cNvSpPr>
            <a:spLocks noChangeArrowheads="1"/>
          </p:cNvSpPr>
          <p:nvPr/>
        </p:nvSpPr>
        <p:spPr bwMode="auto">
          <a:xfrm>
            <a:off x="6592888" y="5060950"/>
            <a:ext cx="325437" cy="2159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37" name="Rectangle 206"/>
          <p:cNvSpPr>
            <a:spLocks noChangeArrowheads="1"/>
          </p:cNvSpPr>
          <p:nvPr/>
        </p:nvSpPr>
        <p:spPr bwMode="auto">
          <a:xfrm>
            <a:off x="6592888" y="5089525"/>
            <a:ext cx="1746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endParaRPr lang="en-US" altLang="en-US"/>
          </a:p>
        </p:txBody>
      </p:sp>
      <p:sp>
        <p:nvSpPr>
          <p:cNvPr id="18438" name="Rectangle 207"/>
          <p:cNvSpPr>
            <a:spLocks noChangeArrowheads="1"/>
          </p:cNvSpPr>
          <p:nvPr/>
        </p:nvSpPr>
        <p:spPr bwMode="auto">
          <a:xfrm>
            <a:off x="6592888" y="5603875"/>
            <a:ext cx="325437" cy="2174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39" name="Rectangle 208"/>
          <p:cNvSpPr>
            <a:spLocks noChangeArrowheads="1"/>
          </p:cNvSpPr>
          <p:nvPr/>
        </p:nvSpPr>
        <p:spPr bwMode="auto">
          <a:xfrm>
            <a:off x="6592888" y="5634038"/>
            <a:ext cx="260350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</a:rPr>
              <a:t>RD</a:t>
            </a:r>
            <a:endParaRPr lang="en-US" altLang="en-US"/>
          </a:p>
        </p:txBody>
      </p:sp>
      <p:sp>
        <p:nvSpPr>
          <p:cNvPr id="18440" name="Rectangle 209"/>
          <p:cNvSpPr>
            <a:spLocks noChangeArrowheads="1"/>
          </p:cNvSpPr>
          <p:nvPr/>
        </p:nvSpPr>
        <p:spPr bwMode="auto">
          <a:xfrm>
            <a:off x="6592888" y="5821363"/>
            <a:ext cx="325437" cy="2174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41" name="Rectangle 210"/>
          <p:cNvSpPr>
            <a:spLocks noChangeArrowheads="1"/>
          </p:cNvSpPr>
          <p:nvPr/>
        </p:nvSpPr>
        <p:spPr bwMode="auto">
          <a:xfrm>
            <a:off x="6592888" y="5851525"/>
            <a:ext cx="260350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</a:rPr>
              <a:t>WR</a:t>
            </a:r>
            <a:endParaRPr lang="en-US" altLang="en-US"/>
          </a:p>
        </p:txBody>
      </p:sp>
      <p:sp>
        <p:nvSpPr>
          <p:cNvPr id="18442" name="Line 211"/>
          <p:cNvSpPr>
            <a:spLocks noChangeShapeType="1"/>
          </p:cNvSpPr>
          <p:nvPr/>
        </p:nvSpPr>
        <p:spPr bwMode="auto">
          <a:xfrm>
            <a:off x="6592888" y="5603875"/>
            <a:ext cx="217487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212"/>
          <p:cNvSpPr>
            <a:spLocks noChangeShapeType="1"/>
          </p:cNvSpPr>
          <p:nvPr/>
        </p:nvSpPr>
        <p:spPr bwMode="auto">
          <a:xfrm>
            <a:off x="6592888" y="5821363"/>
            <a:ext cx="217487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Rectangle 213"/>
          <p:cNvSpPr>
            <a:spLocks noChangeArrowheads="1"/>
          </p:cNvSpPr>
          <p:nvPr/>
        </p:nvSpPr>
        <p:spPr bwMode="auto">
          <a:xfrm>
            <a:off x="6592888" y="6038850"/>
            <a:ext cx="325437" cy="2174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45" name="Rectangle 214"/>
          <p:cNvSpPr>
            <a:spLocks noChangeArrowheads="1"/>
          </p:cNvSpPr>
          <p:nvPr/>
        </p:nvSpPr>
        <p:spPr bwMode="auto">
          <a:xfrm>
            <a:off x="6592888" y="6069013"/>
            <a:ext cx="260350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</a:rPr>
              <a:t>CS</a:t>
            </a:r>
            <a:endParaRPr lang="en-US" altLang="en-US"/>
          </a:p>
        </p:txBody>
      </p:sp>
      <p:sp>
        <p:nvSpPr>
          <p:cNvPr id="18446" name="Line 215"/>
          <p:cNvSpPr>
            <a:spLocks noChangeShapeType="1"/>
          </p:cNvSpPr>
          <p:nvPr/>
        </p:nvSpPr>
        <p:spPr bwMode="auto">
          <a:xfrm>
            <a:off x="6592888" y="6038850"/>
            <a:ext cx="217487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Freeform 216"/>
          <p:cNvSpPr>
            <a:spLocks/>
          </p:cNvSpPr>
          <p:nvPr/>
        </p:nvSpPr>
        <p:spPr bwMode="auto">
          <a:xfrm>
            <a:off x="3657600" y="3103563"/>
            <a:ext cx="2825750" cy="2825750"/>
          </a:xfrm>
          <a:custGeom>
            <a:avLst/>
            <a:gdLst>
              <a:gd name="T0" fmla="*/ 0 w 3560"/>
              <a:gd name="T1" fmla="*/ 0 h 3560"/>
              <a:gd name="T2" fmla="*/ 0 w 3560"/>
              <a:gd name="T3" fmla="*/ 2147483647 h 3560"/>
              <a:gd name="T4" fmla="*/ 2147483647 w 3560"/>
              <a:gd name="T5" fmla="*/ 2147483647 h 3560"/>
              <a:gd name="T6" fmla="*/ 0 60000 65536"/>
              <a:gd name="T7" fmla="*/ 0 60000 65536"/>
              <a:gd name="T8" fmla="*/ 0 60000 65536"/>
              <a:gd name="T9" fmla="*/ 0 w 3560"/>
              <a:gd name="T10" fmla="*/ 0 h 3560"/>
              <a:gd name="T11" fmla="*/ 3560 w 3560"/>
              <a:gd name="T12" fmla="*/ 3560 h 35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60" h="3560">
                <a:moveTo>
                  <a:pt x="0" y="0"/>
                </a:moveTo>
                <a:lnTo>
                  <a:pt x="0" y="3560"/>
                </a:lnTo>
                <a:lnTo>
                  <a:pt x="3560" y="3560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Freeform 217"/>
          <p:cNvSpPr>
            <a:spLocks/>
          </p:cNvSpPr>
          <p:nvPr/>
        </p:nvSpPr>
        <p:spPr bwMode="auto">
          <a:xfrm>
            <a:off x="4092575" y="2886075"/>
            <a:ext cx="2390775" cy="2825750"/>
          </a:xfrm>
          <a:custGeom>
            <a:avLst/>
            <a:gdLst>
              <a:gd name="T0" fmla="*/ 0 w 3012"/>
              <a:gd name="T1" fmla="*/ 0 h 3560"/>
              <a:gd name="T2" fmla="*/ 0 w 3012"/>
              <a:gd name="T3" fmla="*/ 2147483647 h 3560"/>
              <a:gd name="T4" fmla="*/ 2147483647 w 3012"/>
              <a:gd name="T5" fmla="*/ 2147483647 h 3560"/>
              <a:gd name="T6" fmla="*/ 0 60000 65536"/>
              <a:gd name="T7" fmla="*/ 0 60000 65536"/>
              <a:gd name="T8" fmla="*/ 0 60000 65536"/>
              <a:gd name="T9" fmla="*/ 0 w 3012"/>
              <a:gd name="T10" fmla="*/ 0 h 3560"/>
              <a:gd name="T11" fmla="*/ 3012 w 3012"/>
              <a:gd name="T12" fmla="*/ 3560 h 35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12" h="3560">
                <a:moveTo>
                  <a:pt x="0" y="0"/>
                </a:moveTo>
                <a:lnTo>
                  <a:pt x="0" y="3560"/>
                </a:lnTo>
                <a:lnTo>
                  <a:pt x="3012" y="3560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Freeform 218"/>
          <p:cNvSpPr>
            <a:spLocks/>
          </p:cNvSpPr>
          <p:nvPr/>
        </p:nvSpPr>
        <p:spPr bwMode="auto">
          <a:xfrm>
            <a:off x="4527550" y="2343150"/>
            <a:ext cx="1955800" cy="2825750"/>
          </a:xfrm>
          <a:custGeom>
            <a:avLst/>
            <a:gdLst>
              <a:gd name="T0" fmla="*/ 0 w 2465"/>
              <a:gd name="T1" fmla="*/ 0 h 3560"/>
              <a:gd name="T2" fmla="*/ 0 w 2465"/>
              <a:gd name="T3" fmla="*/ 2147483647 h 3560"/>
              <a:gd name="T4" fmla="*/ 2147483647 w 2465"/>
              <a:gd name="T5" fmla="*/ 2147483647 h 3560"/>
              <a:gd name="T6" fmla="*/ 0 60000 65536"/>
              <a:gd name="T7" fmla="*/ 0 60000 65536"/>
              <a:gd name="T8" fmla="*/ 0 60000 65536"/>
              <a:gd name="T9" fmla="*/ 0 w 2465"/>
              <a:gd name="T10" fmla="*/ 0 h 3560"/>
              <a:gd name="T11" fmla="*/ 2465 w 2465"/>
              <a:gd name="T12" fmla="*/ 3560 h 35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65" h="3560">
                <a:moveTo>
                  <a:pt x="0" y="0"/>
                </a:moveTo>
                <a:lnTo>
                  <a:pt x="0" y="3560"/>
                </a:lnTo>
                <a:lnTo>
                  <a:pt x="2465" y="356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Freeform 219"/>
          <p:cNvSpPr>
            <a:spLocks/>
          </p:cNvSpPr>
          <p:nvPr/>
        </p:nvSpPr>
        <p:spPr bwMode="auto">
          <a:xfrm>
            <a:off x="4962525" y="1582738"/>
            <a:ext cx="1520825" cy="2825750"/>
          </a:xfrm>
          <a:custGeom>
            <a:avLst/>
            <a:gdLst>
              <a:gd name="T0" fmla="*/ 0 w 1917"/>
              <a:gd name="T1" fmla="*/ 0 h 3560"/>
              <a:gd name="T2" fmla="*/ 0 w 1917"/>
              <a:gd name="T3" fmla="*/ 2147483647 h 3560"/>
              <a:gd name="T4" fmla="*/ 2147483647 w 1917"/>
              <a:gd name="T5" fmla="*/ 2147483647 h 3560"/>
              <a:gd name="T6" fmla="*/ 0 60000 65536"/>
              <a:gd name="T7" fmla="*/ 0 60000 65536"/>
              <a:gd name="T8" fmla="*/ 0 60000 65536"/>
              <a:gd name="T9" fmla="*/ 0 w 1917"/>
              <a:gd name="T10" fmla="*/ 0 h 3560"/>
              <a:gd name="T11" fmla="*/ 1917 w 1917"/>
              <a:gd name="T12" fmla="*/ 3560 h 35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7" h="3560">
                <a:moveTo>
                  <a:pt x="0" y="0"/>
                </a:moveTo>
                <a:lnTo>
                  <a:pt x="0" y="3560"/>
                </a:lnTo>
                <a:lnTo>
                  <a:pt x="1917" y="356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1" name="Freeform 220"/>
          <p:cNvSpPr>
            <a:spLocks/>
          </p:cNvSpPr>
          <p:nvPr/>
        </p:nvSpPr>
        <p:spPr bwMode="auto">
          <a:xfrm>
            <a:off x="3638550" y="3082925"/>
            <a:ext cx="39688" cy="41275"/>
          </a:xfrm>
          <a:custGeom>
            <a:avLst/>
            <a:gdLst>
              <a:gd name="T0" fmla="*/ 0 w 52"/>
              <a:gd name="T1" fmla="*/ 2147483647 h 51"/>
              <a:gd name="T2" fmla="*/ 2147483647 w 52"/>
              <a:gd name="T3" fmla="*/ 2147483647 h 51"/>
              <a:gd name="T4" fmla="*/ 2147483647 w 52"/>
              <a:gd name="T5" fmla="*/ 2147483647 h 51"/>
              <a:gd name="T6" fmla="*/ 2147483647 w 52"/>
              <a:gd name="T7" fmla="*/ 0 h 51"/>
              <a:gd name="T8" fmla="*/ 2147483647 w 52"/>
              <a:gd name="T9" fmla="*/ 2147483647 h 51"/>
              <a:gd name="T10" fmla="*/ 2147483647 w 52"/>
              <a:gd name="T11" fmla="*/ 2147483647 h 51"/>
              <a:gd name="T12" fmla="*/ 2147483647 w 52"/>
              <a:gd name="T13" fmla="*/ 2147483647 h 51"/>
              <a:gd name="T14" fmla="*/ 2147483647 w 52"/>
              <a:gd name="T15" fmla="*/ 2147483647 h 51"/>
              <a:gd name="T16" fmla="*/ 2147483647 w 52"/>
              <a:gd name="T17" fmla="*/ 2147483647 h 51"/>
              <a:gd name="T18" fmla="*/ 2147483647 w 52"/>
              <a:gd name="T19" fmla="*/ 2147483647 h 51"/>
              <a:gd name="T20" fmla="*/ 2147483647 w 52"/>
              <a:gd name="T21" fmla="*/ 2147483647 h 51"/>
              <a:gd name="T22" fmla="*/ 2147483647 w 52"/>
              <a:gd name="T23" fmla="*/ 2147483647 h 51"/>
              <a:gd name="T24" fmla="*/ 0 w 52"/>
              <a:gd name="T25" fmla="*/ 2147483647 h 5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2"/>
              <a:gd name="T40" fmla="*/ 0 h 51"/>
              <a:gd name="T41" fmla="*/ 52 w 52"/>
              <a:gd name="T42" fmla="*/ 51 h 5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2" h="51">
                <a:moveTo>
                  <a:pt x="0" y="25"/>
                </a:moveTo>
                <a:lnTo>
                  <a:pt x="4" y="13"/>
                </a:lnTo>
                <a:lnTo>
                  <a:pt x="13" y="3"/>
                </a:lnTo>
                <a:lnTo>
                  <a:pt x="26" y="0"/>
                </a:lnTo>
                <a:lnTo>
                  <a:pt x="39" y="3"/>
                </a:lnTo>
                <a:lnTo>
                  <a:pt x="48" y="13"/>
                </a:lnTo>
                <a:lnTo>
                  <a:pt x="52" y="25"/>
                </a:lnTo>
                <a:lnTo>
                  <a:pt x="48" y="38"/>
                </a:lnTo>
                <a:lnTo>
                  <a:pt x="39" y="47"/>
                </a:lnTo>
                <a:lnTo>
                  <a:pt x="26" y="51"/>
                </a:lnTo>
                <a:lnTo>
                  <a:pt x="13" y="47"/>
                </a:lnTo>
                <a:lnTo>
                  <a:pt x="4" y="38"/>
                </a:lnTo>
                <a:lnTo>
                  <a:pt x="0" y="25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2" name="Freeform 221"/>
          <p:cNvSpPr>
            <a:spLocks/>
          </p:cNvSpPr>
          <p:nvPr/>
        </p:nvSpPr>
        <p:spPr bwMode="auto">
          <a:xfrm>
            <a:off x="4073525" y="2865438"/>
            <a:ext cx="39688" cy="41275"/>
          </a:xfrm>
          <a:custGeom>
            <a:avLst/>
            <a:gdLst>
              <a:gd name="T0" fmla="*/ 0 w 51"/>
              <a:gd name="T1" fmla="*/ 2147483647 h 51"/>
              <a:gd name="T2" fmla="*/ 2147483647 w 51"/>
              <a:gd name="T3" fmla="*/ 2147483647 h 51"/>
              <a:gd name="T4" fmla="*/ 2147483647 w 51"/>
              <a:gd name="T5" fmla="*/ 2147483647 h 51"/>
              <a:gd name="T6" fmla="*/ 2147483647 w 51"/>
              <a:gd name="T7" fmla="*/ 0 h 51"/>
              <a:gd name="T8" fmla="*/ 2147483647 w 51"/>
              <a:gd name="T9" fmla="*/ 2147483647 h 51"/>
              <a:gd name="T10" fmla="*/ 2147483647 w 51"/>
              <a:gd name="T11" fmla="*/ 2147483647 h 51"/>
              <a:gd name="T12" fmla="*/ 2147483647 w 51"/>
              <a:gd name="T13" fmla="*/ 2147483647 h 51"/>
              <a:gd name="T14" fmla="*/ 2147483647 w 51"/>
              <a:gd name="T15" fmla="*/ 2147483647 h 51"/>
              <a:gd name="T16" fmla="*/ 2147483647 w 51"/>
              <a:gd name="T17" fmla="*/ 2147483647 h 51"/>
              <a:gd name="T18" fmla="*/ 2147483647 w 51"/>
              <a:gd name="T19" fmla="*/ 2147483647 h 51"/>
              <a:gd name="T20" fmla="*/ 2147483647 w 51"/>
              <a:gd name="T21" fmla="*/ 2147483647 h 51"/>
              <a:gd name="T22" fmla="*/ 2147483647 w 51"/>
              <a:gd name="T23" fmla="*/ 2147483647 h 51"/>
              <a:gd name="T24" fmla="*/ 0 w 51"/>
              <a:gd name="T25" fmla="*/ 2147483647 h 5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1"/>
              <a:gd name="T40" fmla="*/ 0 h 51"/>
              <a:gd name="T41" fmla="*/ 51 w 51"/>
              <a:gd name="T42" fmla="*/ 51 h 5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1" h="51">
                <a:moveTo>
                  <a:pt x="0" y="26"/>
                </a:moveTo>
                <a:lnTo>
                  <a:pt x="4" y="13"/>
                </a:lnTo>
                <a:lnTo>
                  <a:pt x="13" y="4"/>
                </a:lnTo>
                <a:lnTo>
                  <a:pt x="26" y="0"/>
                </a:lnTo>
                <a:lnTo>
                  <a:pt x="38" y="4"/>
                </a:lnTo>
                <a:lnTo>
                  <a:pt x="48" y="13"/>
                </a:lnTo>
                <a:lnTo>
                  <a:pt x="51" y="26"/>
                </a:lnTo>
                <a:lnTo>
                  <a:pt x="48" y="38"/>
                </a:lnTo>
                <a:lnTo>
                  <a:pt x="38" y="47"/>
                </a:lnTo>
                <a:lnTo>
                  <a:pt x="26" y="51"/>
                </a:lnTo>
                <a:lnTo>
                  <a:pt x="13" y="47"/>
                </a:lnTo>
                <a:lnTo>
                  <a:pt x="4" y="38"/>
                </a:lnTo>
                <a:lnTo>
                  <a:pt x="0" y="26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3" name="Freeform 222"/>
          <p:cNvSpPr>
            <a:spLocks/>
          </p:cNvSpPr>
          <p:nvPr/>
        </p:nvSpPr>
        <p:spPr bwMode="auto">
          <a:xfrm>
            <a:off x="4506913" y="2322513"/>
            <a:ext cx="41275" cy="41275"/>
          </a:xfrm>
          <a:custGeom>
            <a:avLst/>
            <a:gdLst>
              <a:gd name="T0" fmla="*/ 0 w 51"/>
              <a:gd name="T1" fmla="*/ 2147483647 h 51"/>
              <a:gd name="T2" fmla="*/ 2147483647 w 51"/>
              <a:gd name="T3" fmla="*/ 2147483647 h 51"/>
              <a:gd name="T4" fmla="*/ 2147483647 w 51"/>
              <a:gd name="T5" fmla="*/ 2147483647 h 51"/>
              <a:gd name="T6" fmla="*/ 2147483647 w 51"/>
              <a:gd name="T7" fmla="*/ 0 h 51"/>
              <a:gd name="T8" fmla="*/ 2147483647 w 51"/>
              <a:gd name="T9" fmla="*/ 2147483647 h 51"/>
              <a:gd name="T10" fmla="*/ 2147483647 w 51"/>
              <a:gd name="T11" fmla="*/ 2147483647 h 51"/>
              <a:gd name="T12" fmla="*/ 2147483647 w 51"/>
              <a:gd name="T13" fmla="*/ 2147483647 h 51"/>
              <a:gd name="T14" fmla="*/ 2147483647 w 51"/>
              <a:gd name="T15" fmla="*/ 2147483647 h 51"/>
              <a:gd name="T16" fmla="*/ 2147483647 w 51"/>
              <a:gd name="T17" fmla="*/ 2147483647 h 51"/>
              <a:gd name="T18" fmla="*/ 2147483647 w 51"/>
              <a:gd name="T19" fmla="*/ 2147483647 h 51"/>
              <a:gd name="T20" fmla="*/ 2147483647 w 51"/>
              <a:gd name="T21" fmla="*/ 2147483647 h 51"/>
              <a:gd name="T22" fmla="*/ 2147483647 w 51"/>
              <a:gd name="T23" fmla="*/ 2147483647 h 51"/>
              <a:gd name="T24" fmla="*/ 0 w 51"/>
              <a:gd name="T25" fmla="*/ 2147483647 h 5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1"/>
              <a:gd name="T40" fmla="*/ 0 h 51"/>
              <a:gd name="T41" fmla="*/ 51 w 51"/>
              <a:gd name="T42" fmla="*/ 51 h 5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1" h="51">
                <a:moveTo>
                  <a:pt x="0" y="26"/>
                </a:moveTo>
                <a:lnTo>
                  <a:pt x="3" y="13"/>
                </a:lnTo>
                <a:lnTo>
                  <a:pt x="13" y="4"/>
                </a:lnTo>
                <a:lnTo>
                  <a:pt x="25" y="0"/>
                </a:lnTo>
                <a:lnTo>
                  <a:pt x="38" y="4"/>
                </a:lnTo>
                <a:lnTo>
                  <a:pt x="47" y="13"/>
                </a:lnTo>
                <a:lnTo>
                  <a:pt x="51" y="26"/>
                </a:lnTo>
                <a:lnTo>
                  <a:pt x="47" y="39"/>
                </a:lnTo>
                <a:lnTo>
                  <a:pt x="38" y="48"/>
                </a:lnTo>
                <a:lnTo>
                  <a:pt x="25" y="51"/>
                </a:lnTo>
                <a:lnTo>
                  <a:pt x="13" y="48"/>
                </a:lnTo>
                <a:lnTo>
                  <a:pt x="3" y="39"/>
                </a:lnTo>
                <a:lnTo>
                  <a:pt x="0" y="26"/>
                </a:lnTo>
                <a:close/>
              </a:path>
            </a:pathLst>
          </a:custGeom>
          <a:solidFill>
            <a:srgbClr val="000000"/>
          </a:solidFill>
          <a:ln w="492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4" name="Freeform 223"/>
          <p:cNvSpPr>
            <a:spLocks/>
          </p:cNvSpPr>
          <p:nvPr/>
        </p:nvSpPr>
        <p:spPr bwMode="auto">
          <a:xfrm>
            <a:off x="4941888" y="1562100"/>
            <a:ext cx="41275" cy="41275"/>
          </a:xfrm>
          <a:custGeom>
            <a:avLst/>
            <a:gdLst>
              <a:gd name="T0" fmla="*/ 0 w 52"/>
              <a:gd name="T1" fmla="*/ 2147483647 h 51"/>
              <a:gd name="T2" fmla="*/ 2147483647 w 52"/>
              <a:gd name="T3" fmla="*/ 2147483647 h 51"/>
              <a:gd name="T4" fmla="*/ 2147483647 w 52"/>
              <a:gd name="T5" fmla="*/ 2147483647 h 51"/>
              <a:gd name="T6" fmla="*/ 2147483647 w 52"/>
              <a:gd name="T7" fmla="*/ 0 h 51"/>
              <a:gd name="T8" fmla="*/ 2147483647 w 52"/>
              <a:gd name="T9" fmla="*/ 2147483647 h 51"/>
              <a:gd name="T10" fmla="*/ 2147483647 w 52"/>
              <a:gd name="T11" fmla="*/ 2147483647 h 51"/>
              <a:gd name="T12" fmla="*/ 2147483647 w 52"/>
              <a:gd name="T13" fmla="*/ 2147483647 h 51"/>
              <a:gd name="T14" fmla="*/ 2147483647 w 52"/>
              <a:gd name="T15" fmla="*/ 2147483647 h 51"/>
              <a:gd name="T16" fmla="*/ 2147483647 w 52"/>
              <a:gd name="T17" fmla="*/ 2147483647 h 51"/>
              <a:gd name="T18" fmla="*/ 2147483647 w 52"/>
              <a:gd name="T19" fmla="*/ 2147483647 h 51"/>
              <a:gd name="T20" fmla="*/ 2147483647 w 52"/>
              <a:gd name="T21" fmla="*/ 2147483647 h 51"/>
              <a:gd name="T22" fmla="*/ 2147483647 w 52"/>
              <a:gd name="T23" fmla="*/ 2147483647 h 51"/>
              <a:gd name="T24" fmla="*/ 0 w 52"/>
              <a:gd name="T25" fmla="*/ 2147483647 h 5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2"/>
              <a:gd name="T40" fmla="*/ 0 h 51"/>
              <a:gd name="T41" fmla="*/ 52 w 52"/>
              <a:gd name="T42" fmla="*/ 51 h 5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2" h="51">
                <a:moveTo>
                  <a:pt x="0" y="25"/>
                </a:moveTo>
                <a:lnTo>
                  <a:pt x="4" y="13"/>
                </a:lnTo>
                <a:lnTo>
                  <a:pt x="13" y="4"/>
                </a:lnTo>
                <a:lnTo>
                  <a:pt x="26" y="0"/>
                </a:lnTo>
                <a:lnTo>
                  <a:pt x="39" y="4"/>
                </a:lnTo>
                <a:lnTo>
                  <a:pt x="48" y="13"/>
                </a:lnTo>
                <a:lnTo>
                  <a:pt x="52" y="25"/>
                </a:lnTo>
                <a:lnTo>
                  <a:pt x="48" y="38"/>
                </a:lnTo>
                <a:lnTo>
                  <a:pt x="39" y="47"/>
                </a:lnTo>
                <a:lnTo>
                  <a:pt x="26" y="51"/>
                </a:lnTo>
                <a:lnTo>
                  <a:pt x="13" y="47"/>
                </a:lnTo>
                <a:lnTo>
                  <a:pt x="4" y="38"/>
                </a:lnTo>
                <a:lnTo>
                  <a:pt x="0" y="25"/>
                </a:lnTo>
                <a:close/>
              </a:path>
            </a:pathLst>
          </a:custGeom>
          <a:solidFill>
            <a:srgbClr val="000000"/>
          </a:solidFill>
          <a:ln w="492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5" name="Freeform 228"/>
          <p:cNvSpPr>
            <a:spLocks/>
          </p:cNvSpPr>
          <p:nvPr/>
        </p:nvSpPr>
        <p:spPr bwMode="auto">
          <a:xfrm>
            <a:off x="5594350" y="3300413"/>
            <a:ext cx="41275" cy="41275"/>
          </a:xfrm>
          <a:custGeom>
            <a:avLst/>
            <a:gdLst>
              <a:gd name="T0" fmla="*/ 0 w 51"/>
              <a:gd name="T1" fmla="*/ 2147483647 h 51"/>
              <a:gd name="T2" fmla="*/ 2147483647 w 51"/>
              <a:gd name="T3" fmla="*/ 2147483647 h 51"/>
              <a:gd name="T4" fmla="*/ 2147483647 w 51"/>
              <a:gd name="T5" fmla="*/ 2147483647 h 51"/>
              <a:gd name="T6" fmla="*/ 2147483647 w 51"/>
              <a:gd name="T7" fmla="*/ 0 h 51"/>
              <a:gd name="T8" fmla="*/ 2147483647 w 51"/>
              <a:gd name="T9" fmla="*/ 2147483647 h 51"/>
              <a:gd name="T10" fmla="*/ 2147483647 w 51"/>
              <a:gd name="T11" fmla="*/ 2147483647 h 51"/>
              <a:gd name="T12" fmla="*/ 2147483647 w 51"/>
              <a:gd name="T13" fmla="*/ 2147483647 h 51"/>
              <a:gd name="T14" fmla="*/ 2147483647 w 51"/>
              <a:gd name="T15" fmla="*/ 2147483647 h 51"/>
              <a:gd name="T16" fmla="*/ 2147483647 w 51"/>
              <a:gd name="T17" fmla="*/ 2147483647 h 51"/>
              <a:gd name="T18" fmla="*/ 2147483647 w 51"/>
              <a:gd name="T19" fmla="*/ 2147483647 h 51"/>
              <a:gd name="T20" fmla="*/ 2147483647 w 51"/>
              <a:gd name="T21" fmla="*/ 2147483647 h 51"/>
              <a:gd name="T22" fmla="*/ 2147483647 w 51"/>
              <a:gd name="T23" fmla="*/ 2147483647 h 51"/>
              <a:gd name="T24" fmla="*/ 0 w 51"/>
              <a:gd name="T25" fmla="*/ 2147483647 h 5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1"/>
              <a:gd name="T40" fmla="*/ 0 h 51"/>
              <a:gd name="T41" fmla="*/ 51 w 51"/>
              <a:gd name="T42" fmla="*/ 51 h 5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1" h="51">
                <a:moveTo>
                  <a:pt x="0" y="25"/>
                </a:moveTo>
                <a:lnTo>
                  <a:pt x="4" y="12"/>
                </a:lnTo>
                <a:lnTo>
                  <a:pt x="13" y="3"/>
                </a:lnTo>
                <a:lnTo>
                  <a:pt x="26" y="0"/>
                </a:lnTo>
                <a:lnTo>
                  <a:pt x="38" y="3"/>
                </a:lnTo>
                <a:lnTo>
                  <a:pt x="47" y="12"/>
                </a:lnTo>
                <a:lnTo>
                  <a:pt x="51" y="25"/>
                </a:lnTo>
                <a:lnTo>
                  <a:pt x="47" y="38"/>
                </a:lnTo>
                <a:lnTo>
                  <a:pt x="38" y="47"/>
                </a:lnTo>
                <a:lnTo>
                  <a:pt x="26" y="51"/>
                </a:lnTo>
                <a:lnTo>
                  <a:pt x="13" y="47"/>
                </a:lnTo>
                <a:lnTo>
                  <a:pt x="4" y="38"/>
                </a:lnTo>
                <a:lnTo>
                  <a:pt x="0" y="25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231"/>
          <p:cNvGrpSpPr>
            <a:grpSpLocks/>
          </p:cNvGrpSpPr>
          <p:nvPr/>
        </p:nvGrpSpPr>
        <p:grpSpPr bwMode="auto">
          <a:xfrm>
            <a:off x="3441700" y="1147763"/>
            <a:ext cx="3041650" cy="4999037"/>
            <a:chOff x="2168" y="723"/>
            <a:chExt cx="1916" cy="3149"/>
          </a:xfrm>
        </p:grpSpPr>
        <p:sp>
          <p:nvSpPr>
            <p:cNvPr id="18531" name="Freeform 232"/>
            <p:cNvSpPr>
              <a:spLocks noEditPoints="1"/>
            </p:cNvSpPr>
            <p:nvPr/>
          </p:nvSpPr>
          <p:spPr bwMode="auto">
            <a:xfrm>
              <a:off x="3751" y="2024"/>
              <a:ext cx="153" cy="137"/>
            </a:xfrm>
            <a:custGeom>
              <a:avLst/>
              <a:gdLst>
                <a:gd name="T0" fmla="*/ 0 w 304"/>
                <a:gd name="T1" fmla="*/ 17 h 274"/>
                <a:gd name="T2" fmla="*/ 0 w 304"/>
                <a:gd name="T3" fmla="*/ 0 h 274"/>
                <a:gd name="T4" fmla="*/ 15 w 304"/>
                <a:gd name="T5" fmla="*/ 9 h 274"/>
                <a:gd name="T6" fmla="*/ 0 w 304"/>
                <a:gd name="T7" fmla="*/ 17 h 274"/>
                <a:gd name="T8" fmla="*/ 15 w 304"/>
                <a:gd name="T9" fmla="*/ 9 h 274"/>
                <a:gd name="T10" fmla="*/ 16 w 304"/>
                <a:gd name="T11" fmla="*/ 8 h 274"/>
                <a:gd name="T12" fmla="*/ 16 w 304"/>
                <a:gd name="T13" fmla="*/ 7 h 274"/>
                <a:gd name="T14" fmla="*/ 17 w 304"/>
                <a:gd name="T15" fmla="*/ 7 h 274"/>
                <a:gd name="T16" fmla="*/ 18 w 304"/>
                <a:gd name="T17" fmla="*/ 7 h 274"/>
                <a:gd name="T18" fmla="*/ 19 w 304"/>
                <a:gd name="T19" fmla="*/ 7 h 274"/>
                <a:gd name="T20" fmla="*/ 20 w 304"/>
                <a:gd name="T21" fmla="*/ 8 h 274"/>
                <a:gd name="T22" fmla="*/ 20 w 304"/>
                <a:gd name="T23" fmla="*/ 9 h 274"/>
                <a:gd name="T24" fmla="*/ 20 w 304"/>
                <a:gd name="T25" fmla="*/ 10 h 274"/>
                <a:gd name="T26" fmla="*/ 19 w 304"/>
                <a:gd name="T27" fmla="*/ 10 h 274"/>
                <a:gd name="T28" fmla="*/ 18 w 304"/>
                <a:gd name="T29" fmla="*/ 11 h 274"/>
                <a:gd name="T30" fmla="*/ 17 w 304"/>
                <a:gd name="T31" fmla="*/ 11 h 274"/>
                <a:gd name="T32" fmla="*/ 16 w 304"/>
                <a:gd name="T33" fmla="*/ 10 h 274"/>
                <a:gd name="T34" fmla="*/ 16 w 304"/>
                <a:gd name="T35" fmla="*/ 10 h 274"/>
                <a:gd name="T36" fmla="*/ 15 w 304"/>
                <a:gd name="T37" fmla="*/ 9 h 27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4"/>
                <a:gd name="T58" fmla="*/ 0 h 274"/>
                <a:gd name="T59" fmla="*/ 304 w 304"/>
                <a:gd name="T60" fmla="*/ 274 h 27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4" h="274">
                  <a:moveTo>
                    <a:pt x="0" y="274"/>
                  </a:moveTo>
                  <a:lnTo>
                    <a:pt x="0" y="0"/>
                  </a:lnTo>
                  <a:lnTo>
                    <a:pt x="237" y="137"/>
                  </a:lnTo>
                  <a:lnTo>
                    <a:pt x="0" y="274"/>
                  </a:lnTo>
                  <a:close/>
                  <a:moveTo>
                    <a:pt x="237" y="137"/>
                  </a:moveTo>
                  <a:lnTo>
                    <a:pt x="240" y="123"/>
                  </a:lnTo>
                  <a:lnTo>
                    <a:pt x="250" y="110"/>
                  </a:lnTo>
                  <a:lnTo>
                    <a:pt x="264" y="104"/>
                  </a:lnTo>
                  <a:lnTo>
                    <a:pt x="279" y="104"/>
                  </a:lnTo>
                  <a:lnTo>
                    <a:pt x="292" y="110"/>
                  </a:lnTo>
                  <a:lnTo>
                    <a:pt x="303" y="123"/>
                  </a:lnTo>
                  <a:lnTo>
                    <a:pt x="304" y="137"/>
                  </a:lnTo>
                  <a:lnTo>
                    <a:pt x="303" y="152"/>
                  </a:lnTo>
                  <a:lnTo>
                    <a:pt x="292" y="165"/>
                  </a:lnTo>
                  <a:lnTo>
                    <a:pt x="279" y="170"/>
                  </a:lnTo>
                  <a:lnTo>
                    <a:pt x="264" y="170"/>
                  </a:lnTo>
                  <a:lnTo>
                    <a:pt x="250" y="165"/>
                  </a:lnTo>
                  <a:lnTo>
                    <a:pt x="240" y="152"/>
                  </a:lnTo>
                  <a:lnTo>
                    <a:pt x="237" y="137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2" name="Line 233"/>
            <p:cNvSpPr>
              <a:spLocks noChangeShapeType="1"/>
            </p:cNvSpPr>
            <p:nvPr/>
          </p:nvSpPr>
          <p:spPr bwMode="auto">
            <a:xfrm>
              <a:off x="3537" y="2092"/>
              <a:ext cx="214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3" name="Line 234"/>
            <p:cNvSpPr>
              <a:spLocks noChangeShapeType="1"/>
            </p:cNvSpPr>
            <p:nvPr/>
          </p:nvSpPr>
          <p:spPr bwMode="auto">
            <a:xfrm>
              <a:off x="3904" y="2092"/>
              <a:ext cx="18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4" name="Freeform 235"/>
            <p:cNvSpPr>
              <a:spLocks/>
            </p:cNvSpPr>
            <p:nvPr/>
          </p:nvSpPr>
          <p:spPr bwMode="auto">
            <a:xfrm>
              <a:off x="2168" y="723"/>
              <a:ext cx="1643" cy="3149"/>
            </a:xfrm>
            <a:custGeom>
              <a:avLst/>
              <a:gdLst>
                <a:gd name="T0" fmla="*/ 0 w 3286"/>
                <a:gd name="T1" fmla="*/ 0 h 6298"/>
                <a:gd name="T2" fmla="*/ 172 w 3286"/>
                <a:gd name="T3" fmla="*/ 0 h 6298"/>
                <a:gd name="T4" fmla="*/ 172 w 3286"/>
                <a:gd name="T5" fmla="*/ 394 h 6298"/>
                <a:gd name="T6" fmla="*/ 206 w 3286"/>
                <a:gd name="T7" fmla="*/ 394 h 6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6"/>
                <a:gd name="T13" fmla="*/ 0 h 6298"/>
                <a:gd name="T14" fmla="*/ 3286 w 3286"/>
                <a:gd name="T15" fmla="*/ 6298 h 6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6" h="6298">
                  <a:moveTo>
                    <a:pt x="0" y="0"/>
                  </a:moveTo>
                  <a:lnTo>
                    <a:pt x="2739" y="0"/>
                  </a:lnTo>
                  <a:lnTo>
                    <a:pt x="2739" y="6298"/>
                  </a:lnTo>
                  <a:lnTo>
                    <a:pt x="3286" y="6298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57" name="Group 236"/>
          <p:cNvGrpSpPr>
            <a:grpSpLocks/>
          </p:cNvGrpSpPr>
          <p:nvPr/>
        </p:nvGrpSpPr>
        <p:grpSpPr bwMode="auto">
          <a:xfrm>
            <a:off x="1158875" y="930275"/>
            <a:ext cx="1844675" cy="5426075"/>
            <a:chOff x="730" y="586"/>
            <a:chExt cx="1162" cy="3418"/>
          </a:xfrm>
        </p:grpSpPr>
        <p:sp>
          <p:nvSpPr>
            <p:cNvPr id="18458" name="Rectangle 237"/>
            <p:cNvSpPr>
              <a:spLocks noChangeArrowheads="1"/>
            </p:cNvSpPr>
            <p:nvPr/>
          </p:nvSpPr>
          <p:spPr bwMode="auto">
            <a:xfrm>
              <a:off x="730" y="586"/>
              <a:ext cx="1162" cy="3418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59" name="Rectangle 238"/>
            <p:cNvSpPr>
              <a:spLocks noChangeArrowheads="1"/>
            </p:cNvSpPr>
            <p:nvPr/>
          </p:nvSpPr>
          <p:spPr bwMode="auto">
            <a:xfrm>
              <a:off x="1619" y="791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60" name="Rectangle 239"/>
            <p:cNvSpPr>
              <a:spLocks noChangeArrowheads="1"/>
            </p:cNvSpPr>
            <p:nvPr/>
          </p:nvSpPr>
          <p:spPr bwMode="auto">
            <a:xfrm>
              <a:off x="1660" y="810"/>
              <a:ext cx="159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A18</a:t>
              </a:r>
              <a:endParaRPr lang="en-US" altLang="en-US"/>
            </a:p>
          </p:txBody>
        </p:sp>
        <p:sp>
          <p:nvSpPr>
            <p:cNvPr id="18461" name="Rectangle 240"/>
            <p:cNvSpPr>
              <a:spLocks noChangeArrowheads="1"/>
            </p:cNvSpPr>
            <p:nvPr/>
          </p:nvSpPr>
          <p:spPr bwMode="auto">
            <a:xfrm>
              <a:off x="1619" y="1065"/>
              <a:ext cx="205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62" name="Rectangle 241"/>
            <p:cNvSpPr>
              <a:spLocks noChangeArrowheads="1"/>
            </p:cNvSpPr>
            <p:nvPr/>
          </p:nvSpPr>
          <p:spPr bwMode="auto">
            <a:xfrm>
              <a:off x="1715" y="1083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A0</a:t>
              </a:r>
              <a:endParaRPr lang="en-US" altLang="en-US"/>
            </a:p>
          </p:txBody>
        </p:sp>
        <p:sp>
          <p:nvSpPr>
            <p:cNvPr id="18463" name="Rectangle 242"/>
            <p:cNvSpPr>
              <a:spLocks noChangeArrowheads="1"/>
            </p:cNvSpPr>
            <p:nvPr/>
          </p:nvSpPr>
          <p:spPr bwMode="auto">
            <a:xfrm>
              <a:off x="1619" y="928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64" name="Rectangle 243"/>
            <p:cNvSpPr>
              <a:spLocks noChangeArrowheads="1"/>
            </p:cNvSpPr>
            <p:nvPr/>
          </p:nvSpPr>
          <p:spPr bwMode="auto">
            <a:xfrm>
              <a:off x="1769" y="947"/>
              <a:ext cx="5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18465" name="Rectangle 244"/>
            <p:cNvSpPr>
              <a:spLocks noChangeArrowheads="1"/>
            </p:cNvSpPr>
            <p:nvPr/>
          </p:nvSpPr>
          <p:spPr bwMode="auto">
            <a:xfrm>
              <a:off x="1619" y="1270"/>
              <a:ext cx="205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66" name="Rectangle 245"/>
            <p:cNvSpPr>
              <a:spLocks noChangeArrowheads="1"/>
            </p:cNvSpPr>
            <p:nvPr/>
          </p:nvSpPr>
          <p:spPr bwMode="auto">
            <a:xfrm>
              <a:off x="1715" y="1288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D7</a:t>
              </a:r>
              <a:endParaRPr lang="en-US" altLang="en-US"/>
            </a:p>
          </p:txBody>
        </p:sp>
        <p:sp>
          <p:nvSpPr>
            <p:cNvPr id="18467" name="Rectangle 246"/>
            <p:cNvSpPr>
              <a:spLocks noChangeArrowheads="1"/>
            </p:cNvSpPr>
            <p:nvPr/>
          </p:nvSpPr>
          <p:spPr bwMode="auto">
            <a:xfrm>
              <a:off x="1619" y="1543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68" name="Rectangle 247"/>
            <p:cNvSpPr>
              <a:spLocks noChangeArrowheads="1"/>
            </p:cNvSpPr>
            <p:nvPr/>
          </p:nvSpPr>
          <p:spPr bwMode="auto">
            <a:xfrm>
              <a:off x="1715" y="1562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D0</a:t>
              </a:r>
              <a:endParaRPr lang="en-US" altLang="en-US"/>
            </a:p>
          </p:txBody>
        </p:sp>
        <p:sp>
          <p:nvSpPr>
            <p:cNvPr id="18469" name="Rectangle 248"/>
            <p:cNvSpPr>
              <a:spLocks noChangeArrowheads="1"/>
            </p:cNvSpPr>
            <p:nvPr/>
          </p:nvSpPr>
          <p:spPr bwMode="auto">
            <a:xfrm>
              <a:off x="1619" y="1406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70" name="Rectangle 249"/>
            <p:cNvSpPr>
              <a:spLocks noChangeArrowheads="1"/>
            </p:cNvSpPr>
            <p:nvPr/>
          </p:nvSpPr>
          <p:spPr bwMode="auto">
            <a:xfrm>
              <a:off x="1769" y="1425"/>
              <a:ext cx="53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18471" name="Rectangle 250"/>
            <p:cNvSpPr>
              <a:spLocks noChangeArrowheads="1"/>
            </p:cNvSpPr>
            <p:nvPr/>
          </p:nvSpPr>
          <p:spPr bwMode="auto">
            <a:xfrm>
              <a:off x="1585" y="1748"/>
              <a:ext cx="239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72" name="Rectangle 251"/>
            <p:cNvSpPr>
              <a:spLocks noChangeArrowheads="1"/>
            </p:cNvSpPr>
            <p:nvPr/>
          </p:nvSpPr>
          <p:spPr bwMode="auto">
            <a:xfrm>
              <a:off x="1605" y="1767"/>
              <a:ext cx="212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MEMR</a:t>
              </a:r>
              <a:endParaRPr lang="en-US" altLang="en-US"/>
            </a:p>
          </p:txBody>
        </p:sp>
        <p:sp>
          <p:nvSpPr>
            <p:cNvPr id="18473" name="Rectangle 252"/>
            <p:cNvSpPr>
              <a:spLocks noChangeArrowheads="1"/>
            </p:cNvSpPr>
            <p:nvPr/>
          </p:nvSpPr>
          <p:spPr bwMode="auto">
            <a:xfrm>
              <a:off x="1585" y="1885"/>
              <a:ext cx="239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74" name="Rectangle 253"/>
            <p:cNvSpPr>
              <a:spLocks noChangeArrowheads="1"/>
            </p:cNvSpPr>
            <p:nvPr/>
          </p:nvSpPr>
          <p:spPr bwMode="auto">
            <a:xfrm>
              <a:off x="1605" y="1904"/>
              <a:ext cx="212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MEMW</a:t>
              </a:r>
              <a:endParaRPr lang="en-US" altLang="en-US"/>
            </a:p>
          </p:txBody>
        </p:sp>
        <p:sp>
          <p:nvSpPr>
            <p:cNvPr id="18475" name="Line 254"/>
            <p:cNvSpPr>
              <a:spLocks noChangeShapeType="1"/>
            </p:cNvSpPr>
            <p:nvPr/>
          </p:nvSpPr>
          <p:spPr bwMode="auto">
            <a:xfrm>
              <a:off x="1619" y="1748"/>
              <a:ext cx="2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6" name="Line 255"/>
            <p:cNvSpPr>
              <a:spLocks noChangeShapeType="1"/>
            </p:cNvSpPr>
            <p:nvPr/>
          </p:nvSpPr>
          <p:spPr bwMode="auto">
            <a:xfrm>
              <a:off x="1601" y="1885"/>
              <a:ext cx="22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7" name="Rectangle 256"/>
            <p:cNvSpPr>
              <a:spLocks noChangeArrowheads="1"/>
            </p:cNvSpPr>
            <p:nvPr/>
          </p:nvSpPr>
          <p:spPr bwMode="auto">
            <a:xfrm>
              <a:off x="1003" y="2432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78" name="Rectangle 257"/>
            <p:cNvSpPr>
              <a:spLocks noChangeArrowheads="1"/>
            </p:cNvSpPr>
            <p:nvPr/>
          </p:nvSpPr>
          <p:spPr bwMode="auto">
            <a:xfrm>
              <a:off x="1168" y="2451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18479" name="Rectangle 258"/>
            <p:cNvSpPr>
              <a:spLocks noChangeArrowheads="1"/>
            </p:cNvSpPr>
            <p:nvPr/>
          </p:nvSpPr>
          <p:spPr bwMode="auto">
            <a:xfrm>
              <a:off x="798" y="2022"/>
              <a:ext cx="137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80" name="Rectangle 259"/>
            <p:cNvSpPr>
              <a:spLocks noChangeArrowheads="1"/>
            </p:cNvSpPr>
            <p:nvPr/>
          </p:nvSpPr>
          <p:spPr bwMode="auto">
            <a:xfrm>
              <a:off x="826" y="2040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BP</a:t>
              </a:r>
              <a:endParaRPr lang="en-US" altLang="en-US"/>
            </a:p>
          </p:txBody>
        </p:sp>
        <p:sp>
          <p:nvSpPr>
            <p:cNvPr id="18481" name="Rectangle 260"/>
            <p:cNvSpPr>
              <a:spLocks noChangeArrowheads="1"/>
            </p:cNvSpPr>
            <p:nvPr/>
          </p:nvSpPr>
          <p:spPr bwMode="auto">
            <a:xfrm>
              <a:off x="798" y="1748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82" name="Rectangle 261"/>
            <p:cNvSpPr>
              <a:spLocks noChangeArrowheads="1"/>
            </p:cNvSpPr>
            <p:nvPr/>
          </p:nvSpPr>
          <p:spPr bwMode="auto">
            <a:xfrm>
              <a:off x="826" y="1767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ES</a:t>
              </a:r>
              <a:endParaRPr lang="en-US" altLang="en-US"/>
            </a:p>
          </p:txBody>
        </p:sp>
        <p:sp>
          <p:nvSpPr>
            <p:cNvPr id="18483" name="Rectangle 262"/>
            <p:cNvSpPr>
              <a:spLocks noChangeArrowheads="1"/>
            </p:cNvSpPr>
            <p:nvPr/>
          </p:nvSpPr>
          <p:spPr bwMode="auto">
            <a:xfrm>
              <a:off x="798" y="1611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84" name="Rectangle 263"/>
            <p:cNvSpPr>
              <a:spLocks noChangeArrowheads="1"/>
            </p:cNvSpPr>
            <p:nvPr/>
          </p:nvSpPr>
          <p:spPr bwMode="auto">
            <a:xfrm>
              <a:off x="826" y="1630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DS</a:t>
              </a:r>
              <a:endParaRPr lang="en-US" altLang="en-US"/>
            </a:p>
          </p:txBody>
        </p:sp>
        <p:sp>
          <p:nvSpPr>
            <p:cNvPr id="18485" name="Rectangle 264"/>
            <p:cNvSpPr>
              <a:spLocks noChangeArrowheads="1"/>
            </p:cNvSpPr>
            <p:nvPr/>
          </p:nvSpPr>
          <p:spPr bwMode="auto">
            <a:xfrm>
              <a:off x="798" y="1475"/>
              <a:ext cx="137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86" name="Rectangle 265"/>
            <p:cNvSpPr>
              <a:spLocks noChangeArrowheads="1"/>
            </p:cNvSpPr>
            <p:nvPr/>
          </p:nvSpPr>
          <p:spPr bwMode="auto">
            <a:xfrm>
              <a:off x="826" y="1493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SS</a:t>
              </a:r>
              <a:endParaRPr lang="en-US" altLang="en-US"/>
            </a:p>
          </p:txBody>
        </p:sp>
        <p:sp>
          <p:nvSpPr>
            <p:cNvPr id="18487" name="Rectangle 266"/>
            <p:cNvSpPr>
              <a:spLocks noChangeArrowheads="1"/>
            </p:cNvSpPr>
            <p:nvPr/>
          </p:nvSpPr>
          <p:spPr bwMode="auto">
            <a:xfrm>
              <a:off x="798" y="928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88" name="Rectangle 267"/>
            <p:cNvSpPr>
              <a:spLocks noChangeArrowheads="1"/>
            </p:cNvSpPr>
            <p:nvPr/>
          </p:nvSpPr>
          <p:spPr bwMode="auto">
            <a:xfrm>
              <a:off x="826" y="947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CX</a:t>
              </a:r>
              <a:endParaRPr lang="en-US" altLang="en-US"/>
            </a:p>
          </p:txBody>
        </p:sp>
        <p:sp>
          <p:nvSpPr>
            <p:cNvPr id="18489" name="Rectangle 268"/>
            <p:cNvSpPr>
              <a:spLocks noChangeArrowheads="1"/>
            </p:cNvSpPr>
            <p:nvPr/>
          </p:nvSpPr>
          <p:spPr bwMode="auto">
            <a:xfrm>
              <a:off x="798" y="791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90" name="Rectangle 269"/>
            <p:cNvSpPr>
              <a:spLocks noChangeArrowheads="1"/>
            </p:cNvSpPr>
            <p:nvPr/>
          </p:nvSpPr>
          <p:spPr bwMode="auto">
            <a:xfrm>
              <a:off x="826" y="810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BX</a:t>
              </a:r>
              <a:endParaRPr lang="en-US" altLang="en-US"/>
            </a:p>
          </p:txBody>
        </p:sp>
        <p:sp>
          <p:nvSpPr>
            <p:cNvPr id="18491" name="Rectangle 270"/>
            <p:cNvSpPr>
              <a:spLocks noChangeArrowheads="1"/>
            </p:cNvSpPr>
            <p:nvPr/>
          </p:nvSpPr>
          <p:spPr bwMode="auto">
            <a:xfrm>
              <a:off x="798" y="654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92" name="Rectangle 271"/>
            <p:cNvSpPr>
              <a:spLocks noChangeArrowheads="1"/>
            </p:cNvSpPr>
            <p:nvPr/>
          </p:nvSpPr>
          <p:spPr bwMode="auto">
            <a:xfrm>
              <a:off x="826" y="673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AX</a:t>
              </a:r>
              <a:endParaRPr lang="en-US" altLang="en-US"/>
            </a:p>
          </p:txBody>
        </p:sp>
        <p:sp>
          <p:nvSpPr>
            <p:cNvPr id="18493" name="Rectangle 272"/>
            <p:cNvSpPr>
              <a:spLocks noChangeArrowheads="1"/>
            </p:cNvSpPr>
            <p:nvPr/>
          </p:nvSpPr>
          <p:spPr bwMode="auto">
            <a:xfrm>
              <a:off x="1003" y="2158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94" name="Rectangle 273"/>
            <p:cNvSpPr>
              <a:spLocks noChangeArrowheads="1"/>
            </p:cNvSpPr>
            <p:nvPr/>
          </p:nvSpPr>
          <p:spPr bwMode="auto">
            <a:xfrm>
              <a:off x="1168" y="2177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18495" name="Rectangle 274"/>
            <p:cNvSpPr>
              <a:spLocks noChangeArrowheads="1"/>
            </p:cNvSpPr>
            <p:nvPr/>
          </p:nvSpPr>
          <p:spPr bwMode="auto">
            <a:xfrm>
              <a:off x="1003" y="2022"/>
              <a:ext cx="547" cy="136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96" name="Rectangle 275"/>
            <p:cNvSpPr>
              <a:spLocks noChangeArrowheads="1"/>
            </p:cNvSpPr>
            <p:nvPr/>
          </p:nvSpPr>
          <p:spPr bwMode="auto">
            <a:xfrm>
              <a:off x="1168" y="2040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18497" name="Rectangle 276"/>
            <p:cNvSpPr>
              <a:spLocks noChangeArrowheads="1"/>
            </p:cNvSpPr>
            <p:nvPr/>
          </p:nvSpPr>
          <p:spPr bwMode="auto">
            <a:xfrm>
              <a:off x="1003" y="1748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98" name="Rectangle 277"/>
            <p:cNvSpPr>
              <a:spLocks noChangeArrowheads="1"/>
            </p:cNvSpPr>
            <p:nvPr/>
          </p:nvSpPr>
          <p:spPr bwMode="auto">
            <a:xfrm>
              <a:off x="1168" y="1767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18499" name="Rectangle 278"/>
            <p:cNvSpPr>
              <a:spLocks noChangeArrowheads="1"/>
            </p:cNvSpPr>
            <p:nvPr/>
          </p:nvSpPr>
          <p:spPr bwMode="auto">
            <a:xfrm>
              <a:off x="1003" y="1611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00" name="Rectangle 279"/>
            <p:cNvSpPr>
              <a:spLocks noChangeArrowheads="1"/>
            </p:cNvSpPr>
            <p:nvPr/>
          </p:nvSpPr>
          <p:spPr bwMode="auto">
            <a:xfrm>
              <a:off x="1168" y="1630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2000</a:t>
              </a:r>
              <a:endParaRPr lang="en-US" altLang="en-US"/>
            </a:p>
          </p:txBody>
        </p:sp>
        <p:sp>
          <p:nvSpPr>
            <p:cNvPr id="18501" name="Rectangle 280"/>
            <p:cNvSpPr>
              <a:spLocks noChangeArrowheads="1"/>
            </p:cNvSpPr>
            <p:nvPr/>
          </p:nvSpPr>
          <p:spPr bwMode="auto">
            <a:xfrm>
              <a:off x="1003" y="928"/>
              <a:ext cx="547" cy="137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02" name="Rectangle 281"/>
            <p:cNvSpPr>
              <a:spLocks noChangeArrowheads="1"/>
            </p:cNvSpPr>
            <p:nvPr/>
          </p:nvSpPr>
          <p:spPr bwMode="auto">
            <a:xfrm>
              <a:off x="1168" y="947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0000</a:t>
              </a:r>
              <a:endParaRPr lang="en-US" altLang="en-US"/>
            </a:p>
          </p:txBody>
        </p:sp>
        <p:sp>
          <p:nvSpPr>
            <p:cNvPr id="18503" name="Rectangle 282"/>
            <p:cNvSpPr>
              <a:spLocks noChangeArrowheads="1"/>
            </p:cNvSpPr>
            <p:nvPr/>
          </p:nvSpPr>
          <p:spPr bwMode="auto">
            <a:xfrm>
              <a:off x="1003" y="791"/>
              <a:ext cx="547" cy="137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04" name="Rectangle 283"/>
            <p:cNvSpPr>
              <a:spLocks noChangeArrowheads="1"/>
            </p:cNvSpPr>
            <p:nvPr/>
          </p:nvSpPr>
          <p:spPr bwMode="auto">
            <a:xfrm>
              <a:off x="1168" y="810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0023</a:t>
              </a:r>
              <a:endParaRPr lang="en-US" altLang="en-US"/>
            </a:p>
          </p:txBody>
        </p:sp>
        <p:sp>
          <p:nvSpPr>
            <p:cNvPr id="18505" name="Rectangle 284"/>
            <p:cNvSpPr>
              <a:spLocks noChangeArrowheads="1"/>
            </p:cNvSpPr>
            <p:nvPr/>
          </p:nvSpPr>
          <p:spPr bwMode="auto">
            <a:xfrm>
              <a:off x="1003" y="654"/>
              <a:ext cx="547" cy="137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06" name="Rectangle 285"/>
            <p:cNvSpPr>
              <a:spLocks noChangeArrowheads="1"/>
            </p:cNvSpPr>
            <p:nvPr/>
          </p:nvSpPr>
          <p:spPr bwMode="auto">
            <a:xfrm>
              <a:off x="1168" y="673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3F1C</a:t>
              </a:r>
              <a:endParaRPr lang="en-US" altLang="en-US"/>
            </a:p>
          </p:txBody>
        </p:sp>
        <p:sp>
          <p:nvSpPr>
            <p:cNvPr id="18507" name="Rectangle 286"/>
            <p:cNvSpPr>
              <a:spLocks noChangeArrowheads="1"/>
            </p:cNvSpPr>
            <p:nvPr/>
          </p:nvSpPr>
          <p:spPr bwMode="auto">
            <a:xfrm>
              <a:off x="1003" y="1065"/>
              <a:ext cx="547" cy="136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08" name="Rectangle 287"/>
            <p:cNvSpPr>
              <a:spLocks noChangeArrowheads="1"/>
            </p:cNvSpPr>
            <p:nvPr/>
          </p:nvSpPr>
          <p:spPr bwMode="auto">
            <a:xfrm>
              <a:off x="1168" y="1083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FCA1</a:t>
              </a:r>
              <a:endParaRPr lang="en-US" altLang="en-US"/>
            </a:p>
          </p:txBody>
        </p:sp>
        <p:sp>
          <p:nvSpPr>
            <p:cNvPr id="18509" name="Rectangle 288"/>
            <p:cNvSpPr>
              <a:spLocks noChangeArrowheads="1"/>
            </p:cNvSpPr>
            <p:nvPr/>
          </p:nvSpPr>
          <p:spPr bwMode="auto">
            <a:xfrm>
              <a:off x="798" y="2158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10" name="Rectangle 289"/>
            <p:cNvSpPr>
              <a:spLocks noChangeArrowheads="1"/>
            </p:cNvSpPr>
            <p:nvPr/>
          </p:nvSpPr>
          <p:spPr bwMode="auto">
            <a:xfrm>
              <a:off x="826" y="2177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SP</a:t>
              </a:r>
              <a:endParaRPr lang="en-US" altLang="en-US"/>
            </a:p>
          </p:txBody>
        </p:sp>
        <p:sp>
          <p:nvSpPr>
            <p:cNvPr id="18511" name="Rectangle 290"/>
            <p:cNvSpPr>
              <a:spLocks noChangeArrowheads="1"/>
            </p:cNvSpPr>
            <p:nvPr/>
          </p:nvSpPr>
          <p:spPr bwMode="auto">
            <a:xfrm>
              <a:off x="798" y="1065"/>
              <a:ext cx="137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12" name="Rectangle 291"/>
            <p:cNvSpPr>
              <a:spLocks noChangeArrowheads="1"/>
            </p:cNvSpPr>
            <p:nvPr/>
          </p:nvSpPr>
          <p:spPr bwMode="auto">
            <a:xfrm>
              <a:off x="826" y="1083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DX</a:t>
              </a:r>
              <a:endParaRPr lang="en-US" altLang="en-US"/>
            </a:p>
          </p:txBody>
        </p:sp>
        <p:sp>
          <p:nvSpPr>
            <p:cNvPr id="18513" name="Rectangle 292"/>
            <p:cNvSpPr>
              <a:spLocks noChangeArrowheads="1"/>
            </p:cNvSpPr>
            <p:nvPr/>
          </p:nvSpPr>
          <p:spPr bwMode="auto">
            <a:xfrm>
              <a:off x="1003" y="1475"/>
              <a:ext cx="547" cy="136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14" name="Rectangle 293"/>
            <p:cNvSpPr>
              <a:spLocks noChangeArrowheads="1"/>
            </p:cNvSpPr>
            <p:nvPr/>
          </p:nvSpPr>
          <p:spPr bwMode="auto">
            <a:xfrm>
              <a:off x="1168" y="1493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18515" name="Rectangle 294"/>
            <p:cNvSpPr>
              <a:spLocks noChangeArrowheads="1"/>
            </p:cNvSpPr>
            <p:nvPr/>
          </p:nvSpPr>
          <p:spPr bwMode="auto">
            <a:xfrm>
              <a:off x="798" y="1338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16" name="Rectangle 295"/>
            <p:cNvSpPr>
              <a:spLocks noChangeArrowheads="1"/>
            </p:cNvSpPr>
            <p:nvPr/>
          </p:nvSpPr>
          <p:spPr bwMode="auto">
            <a:xfrm>
              <a:off x="826" y="1357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CS</a:t>
              </a:r>
              <a:endParaRPr lang="en-US" altLang="en-US"/>
            </a:p>
          </p:txBody>
        </p:sp>
        <p:sp>
          <p:nvSpPr>
            <p:cNvPr id="18517" name="Rectangle 296"/>
            <p:cNvSpPr>
              <a:spLocks noChangeArrowheads="1"/>
            </p:cNvSpPr>
            <p:nvPr/>
          </p:nvSpPr>
          <p:spPr bwMode="auto">
            <a:xfrm>
              <a:off x="798" y="2432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18" name="Rectangle 297"/>
            <p:cNvSpPr>
              <a:spLocks noChangeArrowheads="1"/>
            </p:cNvSpPr>
            <p:nvPr/>
          </p:nvSpPr>
          <p:spPr bwMode="auto">
            <a:xfrm>
              <a:off x="826" y="2451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SI</a:t>
              </a:r>
              <a:endParaRPr lang="en-US" altLang="en-US"/>
            </a:p>
          </p:txBody>
        </p:sp>
        <p:sp>
          <p:nvSpPr>
            <p:cNvPr id="18519" name="Rectangle 298"/>
            <p:cNvSpPr>
              <a:spLocks noChangeArrowheads="1"/>
            </p:cNvSpPr>
            <p:nvPr/>
          </p:nvSpPr>
          <p:spPr bwMode="auto">
            <a:xfrm>
              <a:off x="1003" y="1338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20" name="Rectangle 299"/>
            <p:cNvSpPr>
              <a:spLocks noChangeArrowheads="1"/>
            </p:cNvSpPr>
            <p:nvPr/>
          </p:nvSpPr>
          <p:spPr bwMode="auto">
            <a:xfrm>
              <a:off x="1168" y="1357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18521" name="Rectangle 300"/>
            <p:cNvSpPr>
              <a:spLocks noChangeArrowheads="1"/>
            </p:cNvSpPr>
            <p:nvPr/>
          </p:nvSpPr>
          <p:spPr bwMode="auto">
            <a:xfrm>
              <a:off x="1003" y="2842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22" name="Rectangle 301"/>
            <p:cNvSpPr>
              <a:spLocks noChangeArrowheads="1"/>
            </p:cNvSpPr>
            <p:nvPr/>
          </p:nvSpPr>
          <p:spPr bwMode="auto">
            <a:xfrm>
              <a:off x="1168" y="2861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18523" name="Rectangle 302"/>
            <p:cNvSpPr>
              <a:spLocks noChangeArrowheads="1"/>
            </p:cNvSpPr>
            <p:nvPr/>
          </p:nvSpPr>
          <p:spPr bwMode="auto">
            <a:xfrm>
              <a:off x="798" y="2842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24" name="Rectangle 303"/>
            <p:cNvSpPr>
              <a:spLocks noChangeArrowheads="1"/>
            </p:cNvSpPr>
            <p:nvPr/>
          </p:nvSpPr>
          <p:spPr bwMode="auto">
            <a:xfrm>
              <a:off x="826" y="2861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IP</a:t>
              </a:r>
              <a:endParaRPr lang="en-US" altLang="en-US"/>
            </a:p>
          </p:txBody>
        </p:sp>
        <p:sp>
          <p:nvSpPr>
            <p:cNvPr id="18525" name="Rectangle 304"/>
            <p:cNvSpPr>
              <a:spLocks noChangeArrowheads="1"/>
            </p:cNvSpPr>
            <p:nvPr/>
          </p:nvSpPr>
          <p:spPr bwMode="auto">
            <a:xfrm>
              <a:off x="1003" y="2569"/>
              <a:ext cx="547" cy="136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26" name="Rectangle 305"/>
            <p:cNvSpPr>
              <a:spLocks noChangeArrowheads="1"/>
            </p:cNvSpPr>
            <p:nvPr/>
          </p:nvSpPr>
          <p:spPr bwMode="auto">
            <a:xfrm>
              <a:off x="1168" y="2587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18527" name="Rectangle 306"/>
            <p:cNvSpPr>
              <a:spLocks noChangeArrowheads="1"/>
            </p:cNvSpPr>
            <p:nvPr/>
          </p:nvSpPr>
          <p:spPr bwMode="auto">
            <a:xfrm>
              <a:off x="798" y="2569"/>
              <a:ext cx="137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28" name="Rectangle 307"/>
            <p:cNvSpPr>
              <a:spLocks noChangeArrowheads="1"/>
            </p:cNvSpPr>
            <p:nvPr/>
          </p:nvSpPr>
          <p:spPr bwMode="auto">
            <a:xfrm>
              <a:off x="826" y="2587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DI</a:t>
              </a:r>
              <a:endParaRPr lang="en-US" altLang="en-US"/>
            </a:p>
          </p:txBody>
        </p:sp>
        <p:sp>
          <p:nvSpPr>
            <p:cNvPr id="18529" name="Rectangle 308"/>
            <p:cNvSpPr>
              <a:spLocks noChangeArrowheads="1"/>
            </p:cNvSpPr>
            <p:nvPr/>
          </p:nvSpPr>
          <p:spPr bwMode="auto">
            <a:xfrm>
              <a:off x="1619" y="654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530" name="Rectangle 309"/>
            <p:cNvSpPr>
              <a:spLocks noChangeArrowheads="1"/>
            </p:cNvSpPr>
            <p:nvPr/>
          </p:nvSpPr>
          <p:spPr bwMode="auto">
            <a:xfrm>
              <a:off x="1660" y="673"/>
              <a:ext cx="159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A19</a:t>
              </a:r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smtClean="0"/>
              <a:t>What are the memory locations of two consecutive 512KB (2</a:t>
            </a:r>
            <a:r>
              <a:rPr lang="en-US" altLang="en-US" sz="2400" baseline="30000" smtClean="0"/>
              <a:t>19</a:t>
            </a:r>
            <a:r>
              <a:rPr lang="en-US" altLang="en-US" sz="2400" smtClean="0"/>
              <a:t> bytes) Memory?</a:t>
            </a:r>
          </a:p>
        </p:txBody>
      </p:sp>
      <p:graphicFrame>
        <p:nvGraphicFramePr>
          <p:cNvPr id="326659" name="Group 3"/>
          <p:cNvGraphicFramePr>
            <a:graphicFrameLocks noGrp="1"/>
          </p:cNvGraphicFramePr>
          <p:nvPr>
            <p:ph type="tbl" idx="1"/>
          </p:nvPr>
        </p:nvGraphicFramePr>
        <p:xfrm>
          <a:off x="990600" y="2057400"/>
          <a:ext cx="7162800" cy="3319463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972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A19 to A0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(HEX)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9876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5432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1198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00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7654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3210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5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5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7FFFF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5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80000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5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FFFFF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1141413" y="912813"/>
          <a:ext cx="7642225" cy="546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7" name="VISIO" r:id="rId4" imgW="8037576" imgH="5751576" progId="Visio.Drawing.5">
                  <p:embed/>
                </p:oleObj>
              </mc:Choice>
              <mc:Fallback>
                <p:oleObj name="VISIO" r:id="rId4" imgW="8037576" imgH="5751576" progId="Visio.Drawing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912813"/>
                        <a:ext cx="7642225" cy="546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457200"/>
          </a:xfrm>
          <a:noFill/>
        </p:spPr>
        <p:txBody>
          <a:bodyPr/>
          <a:lstStyle/>
          <a:p>
            <a:r>
              <a:rPr lang="en-US" altLang="en-US" sz="1800" smtClean="0"/>
              <a:t>Interfacing </a:t>
            </a:r>
            <a:r>
              <a:rPr lang="en-US" altLang="en-US" sz="1800" b="0" smtClean="0"/>
              <a:t>two</a:t>
            </a:r>
            <a:r>
              <a:rPr lang="en-US" altLang="en-US" sz="1800" smtClean="0"/>
              <a:t> 512KB Memory to the 8088 Microprocessor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71800" y="2438400"/>
            <a:ext cx="3505200" cy="2451100"/>
            <a:chOff x="1872" y="1536"/>
            <a:chExt cx="2208" cy="1544"/>
          </a:xfrm>
        </p:grpSpPr>
        <p:sp>
          <p:nvSpPr>
            <p:cNvPr id="20562" name="Text Box 5"/>
            <p:cNvSpPr txBox="1">
              <a:spLocks noChangeArrowheads="1"/>
            </p:cNvSpPr>
            <p:nvPr/>
          </p:nvSpPr>
          <p:spPr bwMode="auto">
            <a:xfrm>
              <a:off x="1872" y="1872"/>
              <a:ext cx="1872" cy="120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>
                  <a:solidFill>
                    <a:srgbClr val="FF9933"/>
                  </a:solidFill>
                  <a:latin typeface="Times New Roman" panose="02020603050405020304" pitchFamily="18" charset="0"/>
                </a:rPr>
                <a:t>When the </a:t>
              </a:r>
              <a:r>
                <a:rPr lang="en-US" altLang="en-US" sz="2400">
                  <a:solidFill>
                    <a:srgbClr val="FF9933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P outputs an address between </a:t>
              </a:r>
              <a:r>
                <a:rPr lang="en-US" altLang="en-US" sz="2400">
                  <a:solidFill>
                    <a:srgbClr val="FF9933"/>
                  </a:solidFill>
                  <a:latin typeface="Courier New" panose="02070309020205020404" pitchFamily="49" charset="0"/>
                  <a:sym typeface="Symbol" panose="05050102010706020507" pitchFamily="18" charset="2"/>
                </a:rPr>
                <a:t>80000</a:t>
              </a:r>
              <a:r>
                <a:rPr lang="en-US" altLang="en-US" sz="2400">
                  <a:solidFill>
                    <a:srgbClr val="FF9933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to </a:t>
              </a:r>
              <a:r>
                <a:rPr lang="en-US" altLang="en-US" sz="2400">
                  <a:solidFill>
                    <a:srgbClr val="FF9933"/>
                  </a:solidFill>
                  <a:latin typeface="Courier New" panose="02070309020205020404" pitchFamily="49" charset="0"/>
                  <a:sym typeface="Symbol" panose="05050102010706020507" pitchFamily="18" charset="2"/>
                </a:rPr>
                <a:t>FFFFF</a:t>
              </a:r>
              <a:r>
                <a:rPr lang="en-US" altLang="en-US" sz="2400">
                  <a:solidFill>
                    <a:srgbClr val="FF9933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, this memory is selected</a:t>
              </a:r>
              <a:endParaRPr lang="en-US" altLang="en-US" sz="2400">
                <a:solidFill>
                  <a:srgbClr val="FF99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63" name="Line 6"/>
            <p:cNvSpPr>
              <a:spLocks noChangeShapeType="1"/>
            </p:cNvSpPr>
            <p:nvPr/>
          </p:nvSpPr>
          <p:spPr bwMode="auto">
            <a:xfrm flipV="1">
              <a:off x="3744" y="1536"/>
              <a:ext cx="336" cy="1008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971800" y="2971800"/>
            <a:ext cx="3505200" cy="1917700"/>
            <a:chOff x="1872" y="1872"/>
            <a:chExt cx="2208" cy="1208"/>
          </a:xfrm>
        </p:grpSpPr>
        <p:sp>
          <p:nvSpPr>
            <p:cNvPr id="20560" name="Text Box 8"/>
            <p:cNvSpPr txBox="1">
              <a:spLocks noChangeArrowheads="1"/>
            </p:cNvSpPr>
            <p:nvPr/>
          </p:nvSpPr>
          <p:spPr bwMode="auto">
            <a:xfrm>
              <a:off x="1872" y="1872"/>
              <a:ext cx="1872" cy="120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>
                  <a:solidFill>
                    <a:srgbClr val="FF9933"/>
                  </a:solidFill>
                  <a:latin typeface="Times New Roman" panose="02020603050405020304" pitchFamily="18" charset="0"/>
                </a:rPr>
                <a:t>When the </a:t>
              </a:r>
              <a:r>
                <a:rPr lang="en-US" altLang="en-US" sz="2400">
                  <a:solidFill>
                    <a:srgbClr val="FF9933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P outputs an address between </a:t>
              </a:r>
              <a:r>
                <a:rPr lang="en-US" altLang="en-US" sz="2400">
                  <a:solidFill>
                    <a:srgbClr val="FF9933"/>
                  </a:solidFill>
                  <a:latin typeface="Courier New" panose="02070309020205020404" pitchFamily="49" charset="0"/>
                  <a:sym typeface="Symbol" panose="05050102010706020507" pitchFamily="18" charset="2"/>
                </a:rPr>
                <a:t>00000</a:t>
              </a:r>
              <a:r>
                <a:rPr lang="en-US" altLang="en-US" sz="2400">
                  <a:solidFill>
                    <a:srgbClr val="FF9933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to </a:t>
              </a:r>
              <a:r>
                <a:rPr lang="en-US" altLang="en-US" sz="2400">
                  <a:solidFill>
                    <a:srgbClr val="FF9933"/>
                  </a:solidFill>
                  <a:latin typeface="Courier New" panose="02070309020205020404" pitchFamily="49" charset="0"/>
                  <a:sym typeface="Symbol" panose="05050102010706020507" pitchFamily="18" charset="2"/>
                </a:rPr>
                <a:t>7FFFF</a:t>
              </a:r>
              <a:r>
                <a:rPr lang="en-US" altLang="en-US" sz="2400">
                  <a:solidFill>
                    <a:srgbClr val="FF9933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, this memory is selected</a:t>
              </a:r>
              <a:endParaRPr lang="en-US" altLang="en-US" sz="2400">
                <a:solidFill>
                  <a:srgbClr val="FF99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61" name="Line 9"/>
            <p:cNvSpPr>
              <a:spLocks noChangeShapeType="1"/>
            </p:cNvSpPr>
            <p:nvPr/>
          </p:nvSpPr>
          <p:spPr bwMode="auto">
            <a:xfrm>
              <a:off x="3744" y="2544"/>
              <a:ext cx="336" cy="528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0486" name="Group 10"/>
          <p:cNvGrpSpPr>
            <a:grpSpLocks/>
          </p:cNvGrpSpPr>
          <p:nvPr/>
        </p:nvGrpSpPr>
        <p:grpSpPr bwMode="auto">
          <a:xfrm>
            <a:off x="1117600" y="914400"/>
            <a:ext cx="1905000" cy="5486400"/>
            <a:chOff x="730" y="586"/>
            <a:chExt cx="1162" cy="3418"/>
          </a:xfrm>
        </p:grpSpPr>
        <p:sp>
          <p:nvSpPr>
            <p:cNvPr id="20487" name="Rectangle 11"/>
            <p:cNvSpPr>
              <a:spLocks noChangeArrowheads="1"/>
            </p:cNvSpPr>
            <p:nvPr/>
          </p:nvSpPr>
          <p:spPr bwMode="auto">
            <a:xfrm>
              <a:off x="730" y="586"/>
              <a:ext cx="1162" cy="3418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88" name="Rectangle 12"/>
            <p:cNvSpPr>
              <a:spLocks noChangeArrowheads="1"/>
            </p:cNvSpPr>
            <p:nvPr/>
          </p:nvSpPr>
          <p:spPr bwMode="auto">
            <a:xfrm>
              <a:off x="1619" y="791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89" name="Rectangle 13"/>
            <p:cNvSpPr>
              <a:spLocks noChangeArrowheads="1"/>
            </p:cNvSpPr>
            <p:nvPr/>
          </p:nvSpPr>
          <p:spPr bwMode="auto">
            <a:xfrm>
              <a:off x="1660" y="810"/>
              <a:ext cx="154" cy="1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A18</a:t>
              </a:r>
              <a:endParaRPr lang="en-US" altLang="en-US"/>
            </a:p>
          </p:txBody>
        </p:sp>
        <p:sp>
          <p:nvSpPr>
            <p:cNvPr id="20490" name="Rectangle 14"/>
            <p:cNvSpPr>
              <a:spLocks noChangeArrowheads="1"/>
            </p:cNvSpPr>
            <p:nvPr/>
          </p:nvSpPr>
          <p:spPr bwMode="auto">
            <a:xfrm>
              <a:off x="1619" y="1065"/>
              <a:ext cx="205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1" name="Rectangle 15"/>
            <p:cNvSpPr>
              <a:spLocks noChangeArrowheads="1"/>
            </p:cNvSpPr>
            <p:nvPr/>
          </p:nvSpPr>
          <p:spPr bwMode="auto">
            <a:xfrm>
              <a:off x="1715" y="1083"/>
              <a:ext cx="102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A0</a:t>
              </a:r>
              <a:endParaRPr lang="en-US" altLang="en-US"/>
            </a:p>
          </p:txBody>
        </p:sp>
        <p:sp>
          <p:nvSpPr>
            <p:cNvPr id="20492" name="Rectangle 16"/>
            <p:cNvSpPr>
              <a:spLocks noChangeArrowheads="1"/>
            </p:cNvSpPr>
            <p:nvPr/>
          </p:nvSpPr>
          <p:spPr bwMode="auto">
            <a:xfrm>
              <a:off x="1619" y="928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3" name="Rectangle 17"/>
            <p:cNvSpPr>
              <a:spLocks noChangeArrowheads="1"/>
            </p:cNvSpPr>
            <p:nvPr/>
          </p:nvSpPr>
          <p:spPr bwMode="auto">
            <a:xfrm>
              <a:off x="1769" y="947"/>
              <a:ext cx="51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20494" name="Rectangle 18"/>
            <p:cNvSpPr>
              <a:spLocks noChangeArrowheads="1"/>
            </p:cNvSpPr>
            <p:nvPr/>
          </p:nvSpPr>
          <p:spPr bwMode="auto">
            <a:xfrm>
              <a:off x="1619" y="1270"/>
              <a:ext cx="205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5" name="Rectangle 19"/>
            <p:cNvSpPr>
              <a:spLocks noChangeArrowheads="1"/>
            </p:cNvSpPr>
            <p:nvPr/>
          </p:nvSpPr>
          <p:spPr bwMode="auto">
            <a:xfrm>
              <a:off x="1715" y="1288"/>
              <a:ext cx="102" cy="1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D7</a:t>
              </a:r>
              <a:endParaRPr lang="en-US" altLang="en-US"/>
            </a:p>
          </p:txBody>
        </p:sp>
        <p:sp>
          <p:nvSpPr>
            <p:cNvPr id="20496" name="Rectangle 20"/>
            <p:cNvSpPr>
              <a:spLocks noChangeArrowheads="1"/>
            </p:cNvSpPr>
            <p:nvPr/>
          </p:nvSpPr>
          <p:spPr bwMode="auto">
            <a:xfrm>
              <a:off x="1619" y="1543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7" name="Rectangle 21"/>
            <p:cNvSpPr>
              <a:spLocks noChangeArrowheads="1"/>
            </p:cNvSpPr>
            <p:nvPr/>
          </p:nvSpPr>
          <p:spPr bwMode="auto">
            <a:xfrm>
              <a:off x="1715" y="1562"/>
              <a:ext cx="102" cy="1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D0</a:t>
              </a:r>
              <a:endParaRPr lang="en-US" altLang="en-US"/>
            </a:p>
          </p:txBody>
        </p:sp>
        <p:sp>
          <p:nvSpPr>
            <p:cNvPr id="20498" name="Rectangle 22"/>
            <p:cNvSpPr>
              <a:spLocks noChangeArrowheads="1"/>
            </p:cNvSpPr>
            <p:nvPr/>
          </p:nvSpPr>
          <p:spPr bwMode="auto">
            <a:xfrm>
              <a:off x="1619" y="1406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9" name="Rectangle 23"/>
            <p:cNvSpPr>
              <a:spLocks noChangeArrowheads="1"/>
            </p:cNvSpPr>
            <p:nvPr/>
          </p:nvSpPr>
          <p:spPr bwMode="auto">
            <a:xfrm>
              <a:off x="1769" y="1425"/>
              <a:ext cx="51" cy="1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20500" name="Rectangle 24"/>
            <p:cNvSpPr>
              <a:spLocks noChangeArrowheads="1"/>
            </p:cNvSpPr>
            <p:nvPr/>
          </p:nvSpPr>
          <p:spPr bwMode="auto">
            <a:xfrm>
              <a:off x="1585" y="1748"/>
              <a:ext cx="239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01" name="Rectangle 25"/>
            <p:cNvSpPr>
              <a:spLocks noChangeArrowheads="1"/>
            </p:cNvSpPr>
            <p:nvPr/>
          </p:nvSpPr>
          <p:spPr bwMode="auto">
            <a:xfrm>
              <a:off x="1605" y="1767"/>
              <a:ext cx="206" cy="1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MEMR</a:t>
              </a:r>
              <a:endParaRPr lang="en-US" altLang="en-US"/>
            </a:p>
          </p:txBody>
        </p:sp>
        <p:sp>
          <p:nvSpPr>
            <p:cNvPr id="20502" name="Rectangle 26"/>
            <p:cNvSpPr>
              <a:spLocks noChangeArrowheads="1"/>
            </p:cNvSpPr>
            <p:nvPr/>
          </p:nvSpPr>
          <p:spPr bwMode="auto">
            <a:xfrm>
              <a:off x="1585" y="1885"/>
              <a:ext cx="239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03" name="Rectangle 27"/>
            <p:cNvSpPr>
              <a:spLocks noChangeArrowheads="1"/>
            </p:cNvSpPr>
            <p:nvPr/>
          </p:nvSpPr>
          <p:spPr bwMode="auto">
            <a:xfrm>
              <a:off x="1605" y="1904"/>
              <a:ext cx="206" cy="1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MEMW</a:t>
              </a:r>
              <a:endParaRPr lang="en-US" altLang="en-US"/>
            </a:p>
          </p:txBody>
        </p:sp>
        <p:sp>
          <p:nvSpPr>
            <p:cNvPr id="20504" name="Line 28"/>
            <p:cNvSpPr>
              <a:spLocks noChangeShapeType="1"/>
            </p:cNvSpPr>
            <p:nvPr/>
          </p:nvSpPr>
          <p:spPr bwMode="auto">
            <a:xfrm>
              <a:off x="1619" y="1748"/>
              <a:ext cx="2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5" name="Line 29"/>
            <p:cNvSpPr>
              <a:spLocks noChangeShapeType="1"/>
            </p:cNvSpPr>
            <p:nvPr/>
          </p:nvSpPr>
          <p:spPr bwMode="auto">
            <a:xfrm>
              <a:off x="1601" y="1885"/>
              <a:ext cx="22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6" name="Rectangle 30"/>
            <p:cNvSpPr>
              <a:spLocks noChangeArrowheads="1"/>
            </p:cNvSpPr>
            <p:nvPr/>
          </p:nvSpPr>
          <p:spPr bwMode="auto">
            <a:xfrm>
              <a:off x="1003" y="2432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07" name="Rectangle 31"/>
            <p:cNvSpPr>
              <a:spLocks noChangeArrowheads="1"/>
            </p:cNvSpPr>
            <p:nvPr/>
          </p:nvSpPr>
          <p:spPr bwMode="auto">
            <a:xfrm>
              <a:off x="1168" y="2451"/>
              <a:ext cx="205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0508" name="Rectangle 32"/>
            <p:cNvSpPr>
              <a:spLocks noChangeArrowheads="1"/>
            </p:cNvSpPr>
            <p:nvPr/>
          </p:nvSpPr>
          <p:spPr bwMode="auto">
            <a:xfrm>
              <a:off x="798" y="2022"/>
              <a:ext cx="137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09" name="Rectangle 33"/>
            <p:cNvSpPr>
              <a:spLocks noChangeArrowheads="1"/>
            </p:cNvSpPr>
            <p:nvPr/>
          </p:nvSpPr>
          <p:spPr bwMode="auto">
            <a:xfrm>
              <a:off x="826" y="2040"/>
              <a:ext cx="103" cy="1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BP</a:t>
              </a:r>
              <a:endParaRPr lang="en-US" altLang="en-US"/>
            </a:p>
          </p:txBody>
        </p:sp>
        <p:sp>
          <p:nvSpPr>
            <p:cNvPr id="20510" name="Rectangle 34"/>
            <p:cNvSpPr>
              <a:spLocks noChangeArrowheads="1"/>
            </p:cNvSpPr>
            <p:nvPr/>
          </p:nvSpPr>
          <p:spPr bwMode="auto">
            <a:xfrm>
              <a:off x="798" y="1748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11" name="Rectangle 35"/>
            <p:cNvSpPr>
              <a:spLocks noChangeArrowheads="1"/>
            </p:cNvSpPr>
            <p:nvPr/>
          </p:nvSpPr>
          <p:spPr bwMode="auto">
            <a:xfrm>
              <a:off x="826" y="1767"/>
              <a:ext cx="103" cy="1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ES</a:t>
              </a:r>
              <a:endParaRPr lang="en-US" altLang="en-US"/>
            </a:p>
          </p:txBody>
        </p:sp>
        <p:sp>
          <p:nvSpPr>
            <p:cNvPr id="20512" name="Rectangle 36"/>
            <p:cNvSpPr>
              <a:spLocks noChangeArrowheads="1"/>
            </p:cNvSpPr>
            <p:nvPr/>
          </p:nvSpPr>
          <p:spPr bwMode="auto">
            <a:xfrm>
              <a:off x="798" y="1611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13" name="Rectangle 37"/>
            <p:cNvSpPr>
              <a:spLocks noChangeArrowheads="1"/>
            </p:cNvSpPr>
            <p:nvPr/>
          </p:nvSpPr>
          <p:spPr bwMode="auto">
            <a:xfrm>
              <a:off x="826" y="1630"/>
              <a:ext cx="103" cy="1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DS</a:t>
              </a:r>
              <a:endParaRPr lang="en-US" altLang="en-US"/>
            </a:p>
          </p:txBody>
        </p:sp>
        <p:sp>
          <p:nvSpPr>
            <p:cNvPr id="20514" name="Rectangle 38"/>
            <p:cNvSpPr>
              <a:spLocks noChangeArrowheads="1"/>
            </p:cNvSpPr>
            <p:nvPr/>
          </p:nvSpPr>
          <p:spPr bwMode="auto">
            <a:xfrm>
              <a:off x="798" y="1475"/>
              <a:ext cx="137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15" name="Rectangle 39"/>
            <p:cNvSpPr>
              <a:spLocks noChangeArrowheads="1"/>
            </p:cNvSpPr>
            <p:nvPr/>
          </p:nvSpPr>
          <p:spPr bwMode="auto">
            <a:xfrm>
              <a:off x="826" y="1493"/>
              <a:ext cx="103" cy="1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SS</a:t>
              </a:r>
              <a:endParaRPr lang="en-US" altLang="en-US"/>
            </a:p>
          </p:txBody>
        </p:sp>
        <p:sp>
          <p:nvSpPr>
            <p:cNvPr id="20516" name="Rectangle 40"/>
            <p:cNvSpPr>
              <a:spLocks noChangeArrowheads="1"/>
            </p:cNvSpPr>
            <p:nvPr/>
          </p:nvSpPr>
          <p:spPr bwMode="auto">
            <a:xfrm>
              <a:off x="798" y="928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17" name="Rectangle 41"/>
            <p:cNvSpPr>
              <a:spLocks noChangeArrowheads="1"/>
            </p:cNvSpPr>
            <p:nvPr/>
          </p:nvSpPr>
          <p:spPr bwMode="auto">
            <a:xfrm>
              <a:off x="826" y="947"/>
              <a:ext cx="103" cy="1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CX</a:t>
              </a:r>
              <a:endParaRPr lang="en-US" altLang="en-US"/>
            </a:p>
          </p:txBody>
        </p:sp>
        <p:sp>
          <p:nvSpPr>
            <p:cNvPr id="20518" name="Rectangle 42"/>
            <p:cNvSpPr>
              <a:spLocks noChangeArrowheads="1"/>
            </p:cNvSpPr>
            <p:nvPr/>
          </p:nvSpPr>
          <p:spPr bwMode="auto">
            <a:xfrm>
              <a:off x="798" y="791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19" name="Rectangle 43"/>
            <p:cNvSpPr>
              <a:spLocks noChangeArrowheads="1"/>
            </p:cNvSpPr>
            <p:nvPr/>
          </p:nvSpPr>
          <p:spPr bwMode="auto">
            <a:xfrm>
              <a:off x="826" y="810"/>
              <a:ext cx="103" cy="1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BX</a:t>
              </a:r>
              <a:endParaRPr lang="en-US" altLang="en-US"/>
            </a:p>
          </p:txBody>
        </p:sp>
        <p:sp>
          <p:nvSpPr>
            <p:cNvPr id="20520" name="Rectangle 44"/>
            <p:cNvSpPr>
              <a:spLocks noChangeArrowheads="1"/>
            </p:cNvSpPr>
            <p:nvPr/>
          </p:nvSpPr>
          <p:spPr bwMode="auto">
            <a:xfrm>
              <a:off x="798" y="654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21" name="Rectangle 45"/>
            <p:cNvSpPr>
              <a:spLocks noChangeArrowheads="1"/>
            </p:cNvSpPr>
            <p:nvPr/>
          </p:nvSpPr>
          <p:spPr bwMode="auto">
            <a:xfrm>
              <a:off x="826" y="673"/>
              <a:ext cx="103" cy="1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AX</a:t>
              </a:r>
              <a:endParaRPr lang="en-US" altLang="en-US"/>
            </a:p>
          </p:txBody>
        </p:sp>
        <p:sp>
          <p:nvSpPr>
            <p:cNvPr id="20522" name="Rectangle 46"/>
            <p:cNvSpPr>
              <a:spLocks noChangeArrowheads="1"/>
            </p:cNvSpPr>
            <p:nvPr/>
          </p:nvSpPr>
          <p:spPr bwMode="auto">
            <a:xfrm>
              <a:off x="1003" y="2158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23" name="Rectangle 47"/>
            <p:cNvSpPr>
              <a:spLocks noChangeArrowheads="1"/>
            </p:cNvSpPr>
            <p:nvPr/>
          </p:nvSpPr>
          <p:spPr bwMode="auto">
            <a:xfrm>
              <a:off x="1168" y="2177"/>
              <a:ext cx="205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0524" name="Rectangle 48"/>
            <p:cNvSpPr>
              <a:spLocks noChangeArrowheads="1"/>
            </p:cNvSpPr>
            <p:nvPr/>
          </p:nvSpPr>
          <p:spPr bwMode="auto">
            <a:xfrm>
              <a:off x="1003" y="2022"/>
              <a:ext cx="547" cy="136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25" name="Rectangle 49"/>
            <p:cNvSpPr>
              <a:spLocks noChangeArrowheads="1"/>
            </p:cNvSpPr>
            <p:nvPr/>
          </p:nvSpPr>
          <p:spPr bwMode="auto">
            <a:xfrm>
              <a:off x="1168" y="2040"/>
              <a:ext cx="205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0526" name="Rectangle 50"/>
            <p:cNvSpPr>
              <a:spLocks noChangeArrowheads="1"/>
            </p:cNvSpPr>
            <p:nvPr/>
          </p:nvSpPr>
          <p:spPr bwMode="auto">
            <a:xfrm>
              <a:off x="1003" y="1748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27" name="Rectangle 51"/>
            <p:cNvSpPr>
              <a:spLocks noChangeArrowheads="1"/>
            </p:cNvSpPr>
            <p:nvPr/>
          </p:nvSpPr>
          <p:spPr bwMode="auto">
            <a:xfrm>
              <a:off x="1168" y="1767"/>
              <a:ext cx="205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0528" name="Rectangle 52"/>
            <p:cNvSpPr>
              <a:spLocks noChangeArrowheads="1"/>
            </p:cNvSpPr>
            <p:nvPr/>
          </p:nvSpPr>
          <p:spPr bwMode="auto">
            <a:xfrm>
              <a:off x="1003" y="1611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29" name="Rectangle 53"/>
            <p:cNvSpPr>
              <a:spLocks noChangeArrowheads="1"/>
            </p:cNvSpPr>
            <p:nvPr/>
          </p:nvSpPr>
          <p:spPr bwMode="auto">
            <a:xfrm>
              <a:off x="1168" y="1630"/>
              <a:ext cx="205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2000</a:t>
              </a:r>
              <a:endParaRPr lang="en-US" altLang="en-US"/>
            </a:p>
          </p:txBody>
        </p:sp>
        <p:sp>
          <p:nvSpPr>
            <p:cNvPr id="20530" name="Rectangle 54"/>
            <p:cNvSpPr>
              <a:spLocks noChangeArrowheads="1"/>
            </p:cNvSpPr>
            <p:nvPr/>
          </p:nvSpPr>
          <p:spPr bwMode="auto">
            <a:xfrm>
              <a:off x="1003" y="928"/>
              <a:ext cx="547" cy="137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31" name="Rectangle 55"/>
            <p:cNvSpPr>
              <a:spLocks noChangeArrowheads="1"/>
            </p:cNvSpPr>
            <p:nvPr/>
          </p:nvSpPr>
          <p:spPr bwMode="auto">
            <a:xfrm>
              <a:off x="1168" y="947"/>
              <a:ext cx="205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0000</a:t>
              </a:r>
              <a:endParaRPr lang="en-US" altLang="en-US"/>
            </a:p>
          </p:txBody>
        </p:sp>
        <p:sp>
          <p:nvSpPr>
            <p:cNvPr id="20532" name="Rectangle 56"/>
            <p:cNvSpPr>
              <a:spLocks noChangeArrowheads="1"/>
            </p:cNvSpPr>
            <p:nvPr/>
          </p:nvSpPr>
          <p:spPr bwMode="auto">
            <a:xfrm>
              <a:off x="1003" y="791"/>
              <a:ext cx="547" cy="137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33" name="Rectangle 57"/>
            <p:cNvSpPr>
              <a:spLocks noChangeArrowheads="1"/>
            </p:cNvSpPr>
            <p:nvPr/>
          </p:nvSpPr>
          <p:spPr bwMode="auto">
            <a:xfrm>
              <a:off x="1168" y="810"/>
              <a:ext cx="205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0023</a:t>
              </a:r>
              <a:endParaRPr lang="en-US" altLang="en-US"/>
            </a:p>
          </p:txBody>
        </p:sp>
        <p:sp>
          <p:nvSpPr>
            <p:cNvPr id="20534" name="Rectangle 58"/>
            <p:cNvSpPr>
              <a:spLocks noChangeArrowheads="1"/>
            </p:cNvSpPr>
            <p:nvPr/>
          </p:nvSpPr>
          <p:spPr bwMode="auto">
            <a:xfrm>
              <a:off x="1003" y="654"/>
              <a:ext cx="547" cy="137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35" name="Rectangle 59"/>
            <p:cNvSpPr>
              <a:spLocks noChangeArrowheads="1"/>
            </p:cNvSpPr>
            <p:nvPr/>
          </p:nvSpPr>
          <p:spPr bwMode="auto">
            <a:xfrm>
              <a:off x="1168" y="673"/>
              <a:ext cx="205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3F1C</a:t>
              </a:r>
              <a:endParaRPr lang="en-US" altLang="en-US"/>
            </a:p>
          </p:txBody>
        </p:sp>
        <p:sp>
          <p:nvSpPr>
            <p:cNvPr id="20536" name="Rectangle 60"/>
            <p:cNvSpPr>
              <a:spLocks noChangeArrowheads="1"/>
            </p:cNvSpPr>
            <p:nvPr/>
          </p:nvSpPr>
          <p:spPr bwMode="auto">
            <a:xfrm>
              <a:off x="1003" y="1065"/>
              <a:ext cx="547" cy="136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37" name="Rectangle 61"/>
            <p:cNvSpPr>
              <a:spLocks noChangeArrowheads="1"/>
            </p:cNvSpPr>
            <p:nvPr/>
          </p:nvSpPr>
          <p:spPr bwMode="auto">
            <a:xfrm>
              <a:off x="1168" y="1083"/>
              <a:ext cx="205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FCA1</a:t>
              </a:r>
              <a:endParaRPr lang="en-US" altLang="en-US"/>
            </a:p>
          </p:txBody>
        </p:sp>
        <p:sp>
          <p:nvSpPr>
            <p:cNvPr id="20538" name="Rectangle 62"/>
            <p:cNvSpPr>
              <a:spLocks noChangeArrowheads="1"/>
            </p:cNvSpPr>
            <p:nvPr/>
          </p:nvSpPr>
          <p:spPr bwMode="auto">
            <a:xfrm>
              <a:off x="798" y="2158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39" name="Rectangle 63"/>
            <p:cNvSpPr>
              <a:spLocks noChangeArrowheads="1"/>
            </p:cNvSpPr>
            <p:nvPr/>
          </p:nvSpPr>
          <p:spPr bwMode="auto">
            <a:xfrm>
              <a:off x="826" y="2177"/>
              <a:ext cx="103" cy="1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SP</a:t>
              </a:r>
              <a:endParaRPr lang="en-US" altLang="en-US"/>
            </a:p>
          </p:txBody>
        </p:sp>
        <p:sp>
          <p:nvSpPr>
            <p:cNvPr id="20540" name="Rectangle 64"/>
            <p:cNvSpPr>
              <a:spLocks noChangeArrowheads="1"/>
            </p:cNvSpPr>
            <p:nvPr/>
          </p:nvSpPr>
          <p:spPr bwMode="auto">
            <a:xfrm>
              <a:off x="798" y="1065"/>
              <a:ext cx="137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41" name="Rectangle 65"/>
            <p:cNvSpPr>
              <a:spLocks noChangeArrowheads="1"/>
            </p:cNvSpPr>
            <p:nvPr/>
          </p:nvSpPr>
          <p:spPr bwMode="auto">
            <a:xfrm>
              <a:off x="826" y="1083"/>
              <a:ext cx="103" cy="1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DX</a:t>
              </a:r>
              <a:endParaRPr lang="en-US" altLang="en-US"/>
            </a:p>
          </p:txBody>
        </p:sp>
        <p:sp>
          <p:nvSpPr>
            <p:cNvPr id="20542" name="Rectangle 66"/>
            <p:cNvSpPr>
              <a:spLocks noChangeArrowheads="1"/>
            </p:cNvSpPr>
            <p:nvPr/>
          </p:nvSpPr>
          <p:spPr bwMode="auto">
            <a:xfrm>
              <a:off x="1003" y="1475"/>
              <a:ext cx="547" cy="136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43" name="Rectangle 67"/>
            <p:cNvSpPr>
              <a:spLocks noChangeArrowheads="1"/>
            </p:cNvSpPr>
            <p:nvPr/>
          </p:nvSpPr>
          <p:spPr bwMode="auto">
            <a:xfrm>
              <a:off x="1168" y="1493"/>
              <a:ext cx="205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0544" name="Rectangle 68"/>
            <p:cNvSpPr>
              <a:spLocks noChangeArrowheads="1"/>
            </p:cNvSpPr>
            <p:nvPr/>
          </p:nvSpPr>
          <p:spPr bwMode="auto">
            <a:xfrm>
              <a:off x="798" y="1338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45" name="Rectangle 69"/>
            <p:cNvSpPr>
              <a:spLocks noChangeArrowheads="1"/>
            </p:cNvSpPr>
            <p:nvPr/>
          </p:nvSpPr>
          <p:spPr bwMode="auto">
            <a:xfrm>
              <a:off x="826" y="1357"/>
              <a:ext cx="103" cy="1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CS</a:t>
              </a:r>
              <a:endParaRPr lang="en-US" altLang="en-US"/>
            </a:p>
          </p:txBody>
        </p:sp>
        <p:sp>
          <p:nvSpPr>
            <p:cNvPr id="20546" name="Rectangle 70"/>
            <p:cNvSpPr>
              <a:spLocks noChangeArrowheads="1"/>
            </p:cNvSpPr>
            <p:nvPr/>
          </p:nvSpPr>
          <p:spPr bwMode="auto">
            <a:xfrm>
              <a:off x="798" y="2432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47" name="Rectangle 71"/>
            <p:cNvSpPr>
              <a:spLocks noChangeArrowheads="1"/>
            </p:cNvSpPr>
            <p:nvPr/>
          </p:nvSpPr>
          <p:spPr bwMode="auto">
            <a:xfrm>
              <a:off x="826" y="2451"/>
              <a:ext cx="103" cy="1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SI</a:t>
              </a:r>
              <a:endParaRPr lang="en-US" altLang="en-US"/>
            </a:p>
          </p:txBody>
        </p:sp>
        <p:sp>
          <p:nvSpPr>
            <p:cNvPr id="20548" name="Rectangle 72"/>
            <p:cNvSpPr>
              <a:spLocks noChangeArrowheads="1"/>
            </p:cNvSpPr>
            <p:nvPr/>
          </p:nvSpPr>
          <p:spPr bwMode="auto">
            <a:xfrm>
              <a:off x="1003" y="1338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49" name="Rectangle 73"/>
            <p:cNvSpPr>
              <a:spLocks noChangeArrowheads="1"/>
            </p:cNvSpPr>
            <p:nvPr/>
          </p:nvSpPr>
          <p:spPr bwMode="auto">
            <a:xfrm>
              <a:off x="1168" y="1357"/>
              <a:ext cx="205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0550" name="Rectangle 74"/>
            <p:cNvSpPr>
              <a:spLocks noChangeArrowheads="1"/>
            </p:cNvSpPr>
            <p:nvPr/>
          </p:nvSpPr>
          <p:spPr bwMode="auto">
            <a:xfrm>
              <a:off x="1003" y="2842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51" name="Rectangle 75"/>
            <p:cNvSpPr>
              <a:spLocks noChangeArrowheads="1"/>
            </p:cNvSpPr>
            <p:nvPr/>
          </p:nvSpPr>
          <p:spPr bwMode="auto">
            <a:xfrm>
              <a:off x="1168" y="2861"/>
              <a:ext cx="205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0552" name="Rectangle 76"/>
            <p:cNvSpPr>
              <a:spLocks noChangeArrowheads="1"/>
            </p:cNvSpPr>
            <p:nvPr/>
          </p:nvSpPr>
          <p:spPr bwMode="auto">
            <a:xfrm>
              <a:off x="798" y="2842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53" name="Rectangle 77"/>
            <p:cNvSpPr>
              <a:spLocks noChangeArrowheads="1"/>
            </p:cNvSpPr>
            <p:nvPr/>
          </p:nvSpPr>
          <p:spPr bwMode="auto">
            <a:xfrm>
              <a:off x="826" y="2861"/>
              <a:ext cx="103" cy="1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IP</a:t>
              </a:r>
              <a:endParaRPr lang="en-US" altLang="en-US"/>
            </a:p>
          </p:txBody>
        </p:sp>
        <p:sp>
          <p:nvSpPr>
            <p:cNvPr id="20554" name="Rectangle 78"/>
            <p:cNvSpPr>
              <a:spLocks noChangeArrowheads="1"/>
            </p:cNvSpPr>
            <p:nvPr/>
          </p:nvSpPr>
          <p:spPr bwMode="auto">
            <a:xfrm>
              <a:off x="1003" y="2569"/>
              <a:ext cx="547" cy="136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55" name="Rectangle 79"/>
            <p:cNvSpPr>
              <a:spLocks noChangeArrowheads="1"/>
            </p:cNvSpPr>
            <p:nvPr/>
          </p:nvSpPr>
          <p:spPr bwMode="auto">
            <a:xfrm>
              <a:off x="1168" y="2587"/>
              <a:ext cx="205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0556" name="Rectangle 80"/>
            <p:cNvSpPr>
              <a:spLocks noChangeArrowheads="1"/>
            </p:cNvSpPr>
            <p:nvPr/>
          </p:nvSpPr>
          <p:spPr bwMode="auto">
            <a:xfrm>
              <a:off x="798" y="2569"/>
              <a:ext cx="137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57" name="Rectangle 81"/>
            <p:cNvSpPr>
              <a:spLocks noChangeArrowheads="1"/>
            </p:cNvSpPr>
            <p:nvPr/>
          </p:nvSpPr>
          <p:spPr bwMode="auto">
            <a:xfrm>
              <a:off x="826" y="2587"/>
              <a:ext cx="103" cy="1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DI</a:t>
              </a:r>
              <a:endParaRPr lang="en-US" altLang="en-US"/>
            </a:p>
          </p:txBody>
        </p:sp>
        <p:sp>
          <p:nvSpPr>
            <p:cNvPr id="20558" name="Rectangle 82"/>
            <p:cNvSpPr>
              <a:spLocks noChangeArrowheads="1"/>
            </p:cNvSpPr>
            <p:nvPr/>
          </p:nvSpPr>
          <p:spPr bwMode="auto">
            <a:xfrm>
              <a:off x="1619" y="654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59" name="Rectangle 83"/>
            <p:cNvSpPr>
              <a:spLocks noChangeArrowheads="1"/>
            </p:cNvSpPr>
            <p:nvPr/>
          </p:nvSpPr>
          <p:spPr bwMode="auto">
            <a:xfrm>
              <a:off x="1660" y="673"/>
              <a:ext cx="154" cy="1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A19</a:t>
              </a:r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457200"/>
          </a:xfrm>
          <a:noFill/>
        </p:spPr>
        <p:txBody>
          <a:bodyPr/>
          <a:lstStyle/>
          <a:p>
            <a:r>
              <a:rPr lang="en-US" altLang="en-US" sz="1800" smtClean="0"/>
              <a:t>Interfacing </a:t>
            </a:r>
            <a:r>
              <a:rPr lang="en-US" altLang="en-US" sz="1800" b="0" smtClean="0"/>
              <a:t>two</a:t>
            </a:r>
            <a:r>
              <a:rPr lang="en-US" altLang="en-US" sz="1800" smtClean="0"/>
              <a:t> 512KB Memory to the 8088 Microprocessor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041400" y="685800"/>
          <a:ext cx="7797800" cy="601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5" name="VISIO" r:id="rId4" imgW="8212836" imgH="6330696" progId="Visio.Drawing.5">
                  <p:embed/>
                </p:oleObj>
              </mc:Choice>
              <mc:Fallback>
                <p:oleObj name="VISIO" r:id="rId4" imgW="8212836" imgH="6330696" progId="Visio.Drawing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685800"/>
                        <a:ext cx="7797800" cy="601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1066800" y="974725"/>
            <a:ext cx="1844675" cy="5426075"/>
            <a:chOff x="730" y="586"/>
            <a:chExt cx="1162" cy="3418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730" y="586"/>
              <a:ext cx="1162" cy="3418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1619" y="791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1660" y="810"/>
              <a:ext cx="159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A18</a:t>
              </a:r>
              <a:endParaRPr lang="en-US" altLang="en-US"/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1619" y="1065"/>
              <a:ext cx="205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13" name="Rectangle 9"/>
            <p:cNvSpPr>
              <a:spLocks noChangeArrowheads="1"/>
            </p:cNvSpPr>
            <p:nvPr/>
          </p:nvSpPr>
          <p:spPr bwMode="auto">
            <a:xfrm>
              <a:off x="1715" y="1083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A0</a:t>
              </a:r>
              <a:endParaRPr lang="en-US" altLang="en-US"/>
            </a:p>
          </p:txBody>
        </p:sp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1619" y="928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1769" y="947"/>
              <a:ext cx="5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1619" y="1270"/>
              <a:ext cx="205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17" name="Rectangle 13"/>
            <p:cNvSpPr>
              <a:spLocks noChangeArrowheads="1"/>
            </p:cNvSpPr>
            <p:nvPr/>
          </p:nvSpPr>
          <p:spPr bwMode="auto">
            <a:xfrm>
              <a:off x="1715" y="1288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D7</a:t>
              </a:r>
              <a:endParaRPr lang="en-US" altLang="en-US"/>
            </a:p>
          </p:txBody>
        </p:sp>
        <p:sp>
          <p:nvSpPr>
            <p:cNvPr id="21518" name="Rectangle 14"/>
            <p:cNvSpPr>
              <a:spLocks noChangeArrowheads="1"/>
            </p:cNvSpPr>
            <p:nvPr/>
          </p:nvSpPr>
          <p:spPr bwMode="auto">
            <a:xfrm>
              <a:off x="1619" y="1543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19" name="Rectangle 15"/>
            <p:cNvSpPr>
              <a:spLocks noChangeArrowheads="1"/>
            </p:cNvSpPr>
            <p:nvPr/>
          </p:nvSpPr>
          <p:spPr bwMode="auto">
            <a:xfrm>
              <a:off x="1715" y="1562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D0</a:t>
              </a:r>
              <a:endParaRPr lang="en-US" altLang="en-US"/>
            </a:p>
          </p:txBody>
        </p:sp>
        <p:sp>
          <p:nvSpPr>
            <p:cNvPr id="21520" name="Rectangle 16"/>
            <p:cNvSpPr>
              <a:spLocks noChangeArrowheads="1"/>
            </p:cNvSpPr>
            <p:nvPr/>
          </p:nvSpPr>
          <p:spPr bwMode="auto">
            <a:xfrm>
              <a:off x="1619" y="1406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21" name="Rectangle 17"/>
            <p:cNvSpPr>
              <a:spLocks noChangeArrowheads="1"/>
            </p:cNvSpPr>
            <p:nvPr/>
          </p:nvSpPr>
          <p:spPr bwMode="auto">
            <a:xfrm>
              <a:off x="1769" y="1425"/>
              <a:ext cx="53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21522" name="Rectangle 18"/>
            <p:cNvSpPr>
              <a:spLocks noChangeArrowheads="1"/>
            </p:cNvSpPr>
            <p:nvPr/>
          </p:nvSpPr>
          <p:spPr bwMode="auto">
            <a:xfrm>
              <a:off x="1585" y="1748"/>
              <a:ext cx="239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23" name="Rectangle 19"/>
            <p:cNvSpPr>
              <a:spLocks noChangeArrowheads="1"/>
            </p:cNvSpPr>
            <p:nvPr/>
          </p:nvSpPr>
          <p:spPr bwMode="auto">
            <a:xfrm>
              <a:off x="1605" y="1767"/>
              <a:ext cx="212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MEMR</a:t>
              </a:r>
              <a:endParaRPr lang="en-US" altLang="en-US"/>
            </a:p>
          </p:txBody>
        </p:sp>
        <p:sp>
          <p:nvSpPr>
            <p:cNvPr id="21524" name="Rectangle 20"/>
            <p:cNvSpPr>
              <a:spLocks noChangeArrowheads="1"/>
            </p:cNvSpPr>
            <p:nvPr/>
          </p:nvSpPr>
          <p:spPr bwMode="auto">
            <a:xfrm>
              <a:off x="1585" y="1885"/>
              <a:ext cx="239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25" name="Rectangle 21"/>
            <p:cNvSpPr>
              <a:spLocks noChangeArrowheads="1"/>
            </p:cNvSpPr>
            <p:nvPr/>
          </p:nvSpPr>
          <p:spPr bwMode="auto">
            <a:xfrm>
              <a:off x="1605" y="1904"/>
              <a:ext cx="212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MEMW</a:t>
              </a:r>
              <a:endParaRPr lang="en-US" altLang="en-US"/>
            </a:p>
          </p:txBody>
        </p:sp>
        <p:sp>
          <p:nvSpPr>
            <p:cNvPr id="21526" name="Line 22"/>
            <p:cNvSpPr>
              <a:spLocks noChangeShapeType="1"/>
            </p:cNvSpPr>
            <p:nvPr/>
          </p:nvSpPr>
          <p:spPr bwMode="auto">
            <a:xfrm>
              <a:off x="1619" y="1748"/>
              <a:ext cx="2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Line 23"/>
            <p:cNvSpPr>
              <a:spLocks noChangeShapeType="1"/>
            </p:cNvSpPr>
            <p:nvPr/>
          </p:nvSpPr>
          <p:spPr bwMode="auto">
            <a:xfrm>
              <a:off x="1601" y="1885"/>
              <a:ext cx="22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Rectangle 24"/>
            <p:cNvSpPr>
              <a:spLocks noChangeArrowheads="1"/>
            </p:cNvSpPr>
            <p:nvPr/>
          </p:nvSpPr>
          <p:spPr bwMode="auto">
            <a:xfrm>
              <a:off x="1003" y="2432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29" name="Rectangle 25"/>
            <p:cNvSpPr>
              <a:spLocks noChangeArrowheads="1"/>
            </p:cNvSpPr>
            <p:nvPr/>
          </p:nvSpPr>
          <p:spPr bwMode="auto">
            <a:xfrm>
              <a:off x="1168" y="2451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1530" name="Rectangle 26"/>
            <p:cNvSpPr>
              <a:spLocks noChangeArrowheads="1"/>
            </p:cNvSpPr>
            <p:nvPr/>
          </p:nvSpPr>
          <p:spPr bwMode="auto">
            <a:xfrm>
              <a:off x="798" y="2022"/>
              <a:ext cx="137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31" name="Rectangle 27"/>
            <p:cNvSpPr>
              <a:spLocks noChangeArrowheads="1"/>
            </p:cNvSpPr>
            <p:nvPr/>
          </p:nvSpPr>
          <p:spPr bwMode="auto">
            <a:xfrm>
              <a:off x="826" y="2040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BP</a:t>
              </a:r>
              <a:endParaRPr lang="en-US" altLang="en-US"/>
            </a:p>
          </p:txBody>
        </p:sp>
        <p:sp>
          <p:nvSpPr>
            <p:cNvPr id="21532" name="Rectangle 28"/>
            <p:cNvSpPr>
              <a:spLocks noChangeArrowheads="1"/>
            </p:cNvSpPr>
            <p:nvPr/>
          </p:nvSpPr>
          <p:spPr bwMode="auto">
            <a:xfrm>
              <a:off x="798" y="1748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33" name="Rectangle 29"/>
            <p:cNvSpPr>
              <a:spLocks noChangeArrowheads="1"/>
            </p:cNvSpPr>
            <p:nvPr/>
          </p:nvSpPr>
          <p:spPr bwMode="auto">
            <a:xfrm>
              <a:off x="826" y="1767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ES</a:t>
              </a:r>
              <a:endParaRPr lang="en-US" altLang="en-US"/>
            </a:p>
          </p:txBody>
        </p:sp>
        <p:sp>
          <p:nvSpPr>
            <p:cNvPr id="21534" name="Rectangle 30"/>
            <p:cNvSpPr>
              <a:spLocks noChangeArrowheads="1"/>
            </p:cNvSpPr>
            <p:nvPr/>
          </p:nvSpPr>
          <p:spPr bwMode="auto">
            <a:xfrm>
              <a:off x="798" y="1611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35" name="Rectangle 31"/>
            <p:cNvSpPr>
              <a:spLocks noChangeArrowheads="1"/>
            </p:cNvSpPr>
            <p:nvPr/>
          </p:nvSpPr>
          <p:spPr bwMode="auto">
            <a:xfrm>
              <a:off x="826" y="1630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DS</a:t>
              </a:r>
              <a:endParaRPr lang="en-US" altLang="en-US"/>
            </a:p>
          </p:txBody>
        </p:sp>
        <p:sp>
          <p:nvSpPr>
            <p:cNvPr id="21536" name="Rectangle 32"/>
            <p:cNvSpPr>
              <a:spLocks noChangeArrowheads="1"/>
            </p:cNvSpPr>
            <p:nvPr/>
          </p:nvSpPr>
          <p:spPr bwMode="auto">
            <a:xfrm>
              <a:off x="798" y="1475"/>
              <a:ext cx="137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37" name="Rectangle 33"/>
            <p:cNvSpPr>
              <a:spLocks noChangeArrowheads="1"/>
            </p:cNvSpPr>
            <p:nvPr/>
          </p:nvSpPr>
          <p:spPr bwMode="auto">
            <a:xfrm>
              <a:off x="826" y="1493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SS</a:t>
              </a:r>
              <a:endParaRPr lang="en-US" altLang="en-US"/>
            </a:p>
          </p:txBody>
        </p:sp>
        <p:sp>
          <p:nvSpPr>
            <p:cNvPr id="21538" name="Rectangle 34"/>
            <p:cNvSpPr>
              <a:spLocks noChangeArrowheads="1"/>
            </p:cNvSpPr>
            <p:nvPr/>
          </p:nvSpPr>
          <p:spPr bwMode="auto">
            <a:xfrm>
              <a:off x="798" y="928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39" name="Rectangle 35"/>
            <p:cNvSpPr>
              <a:spLocks noChangeArrowheads="1"/>
            </p:cNvSpPr>
            <p:nvPr/>
          </p:nvSpPr>
          <p:spPr bwMode="auto">
            <a:xfrm>
              <a:off x="826" y="947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CX</a:t>
              </a:r>
              <a:endParaRPr lang="en-US" altLang="en-US"/>
            </a:p>
          </p:txBody>
        </p:sp>
        <p:sp>
          <p:nvSpPr>
            <p:cNvPr id="21540" name="Rectangle 36"/>
            <p:cNvSpPr>
              <a:spLocks noChangeArrowheads="1"/>
            </p:cNvSpPr>
            <p:nvPr/>
          </p:nvSpPr>
          <p:spPr bwMode="auto">
            <a:xfrm>
              <a:off x="798" y="791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41" name="Rectangle 37"/>
            <p:cNvSpPr>
              <a:spLocks noChangeArrowheads="1"/>
            </p:cNvSpPr>
            <p:nvPr/>
          </p:nvSpPr>
          <p:spPr bwMode="auto">
            <a:xfrm>
              <a:off x="826" y="810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BX</a:t>
              </a:r>
              <a:endParaRPr lang="en-US" altLang="en-US"/>
            </a:p>
          </p:txBody>
        </p:sp>
        <p:sp>
          <p:nvSpPr>
            <p:cNvPr id="21542" name="Rectangle 38"/>
            <p:cNvSpPr>
              <a:spLocks noChangeArrowheads="1"/>
            </p:cNvSpPr>
            <p:nvPr/>
          </p:nvSpPr>
          <p:spPr bwMode="auto">
            <a:xfrm>
              <a:off x="798" y="654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43" name="Rectangle 39"/>
            <p:cNvSpPr>
              <a:spLocks noChangeArrowheads="1"/>
            </p:cNvSpPr>
            <p:nvPr/>
          </p:nvSpPr>
          <p:spPr bwMode="auto">
            <a:xfrm>
              <a:off x="826" y="673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AX</a:t>
              </a:r>
              <a:endParaRPr lang="en-US" altLang="en-US"/>
            </a:p>
          </p:txBody>
        </p:sp>
        <p:sp>
          <p:nvSpPr>
            <p:cNvPr id="21544" name="Rectangle 40"/>
            <p:cNvSpPr>
              <a:spLocks noChangeArrowheads="1"/>
            </p:cNvSpPr>
            <p:nvPr/>
          </p:nvSpPr>
          <p:spPr bwMode="auto">
            <a:xfrm>
              <a:off x="1003" y="2158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45" name="Rectangle 41"/>
            <p:cNvSpPr>
              <a:spLocks noChangeArrowheads="1"/>
            </p:cNvSpPr>
            <p:nvPr/>
          </p:nvSpPr>
          <p:spPr bwMode="auto">
            <a:xfrm>
              <a:off x="1168" y="2177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1546" name="Rectangle 42"/>
            <p:cNvSpPr>
              <a:spLocks noChangeArrowheads="1"/>
            </p:cNvSpPr>
            <p:nvPr/>
          </p:nvSpPr>
          <p:spPr bwMode="auto">
            <a:xfrm>
              <a:off x="1003" y="2022"/>
              <a:ext cx="547" cy="136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47" name="Rectangle 43"/>
            <p:cNvSpPr>
              <a:spLocks noChangeArrowheads="1"/>
            </p:cNvSpPr>
            <p:nvPr/>
          </p:nvSpPr>
          <p:spPr bwMode="auto">
            <a:xfrm>
              <a:off x="1168" y="2040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1548" name="Rectangle 44"/>
            <p:cNvSpPr>
              <a:spLocks noChangeArrowheads="1"/>
            </p:cNvSpPr>
            <p:nvPr/>
          </p:nvSpPr>
          <p:spPr bwMode="auto">
            <a:xfrm>
              <a:off x="1003" y="1748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49" name="Rectangle 45"/>
            <p:cNvSpPr>
              <a:spLocks noChangeArrowheads="1"/>
            </p:cNvSpPr>
            <p:nvPr/>
          </p:nvSpPr>
          <p:spPr bwMode="auto">
            <a:xfrm>
              <a:off x="1168" y="1767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1550" name="Rectangle 46"/>
            <p:cNvSpPr>
              <a:spLocks noChangeArrowheads="1"/>
            </p:cNvSpPr>
            <p:nvPr/>
          </p:nvSpPr>
          <p:spPr bwMode="auto">
            <a:xfrm>
              <a:off x="1003" y="1611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51" name="Rectangle 47"/>
            <p:cNvSpPr>
              <a:spLocks noChangeArrowheads="1"/>
            </p:cNvSpPr>
            <p:nvPr/>
          </p:nvSpPr>
          <p:spPr bwMode="auto">
            <a:xfrm>
              <a:off x="1168" y="1630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2000</a:t>
              </a:r>
              <a:endParaRPr lang="en-US" altLang="en-US"/>
            </a:p>
          </p:txBody>
        </p:sp>
        <p:sp>
          <p:nvSpPr>
            <p:cNvPr id="21552" name="Rectangle 48"/>
            <p:cNvSpPr>
              <a:spLocks noChangeArrowheads="1"/>
            </p:cNvSpPr>
            <p:nvPr/>
          </p:nvSpPr>
          <p:spPr bwMode="auto">
            <a:xfrm>
              <a:off x="1003" y="928"/>
              <a:ext cx="547" cy="137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53" name="Rectangle 49"/>
            <p:cNvSpPr>
              <a:spLocks noChangeArrowheads="1"/>
            </p:cNvSpPr>
            <p:nvPr/>
          </p:nvSpPr>
          <p:spPr bwMode="auto">
            <a:xfrm>
              <a:off x="1168" y="947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0000</a:t>
              </a:r>
              <a:endParaRPr lang="en-US" altLang="en-US"/>
            </a:p>
          </p:txBody>
        </p:sp>
        <p:sp>
          <p:nvSpPr>
            <p:cNvPr id="21554" name="Rectangle 50"/>
            <p:cNvSpPr>
              <a:spLocks noChangeArrowheads="1"/>
            </p:cNvSpPr>
            <p:nvPr/>
          </p:nvSpPr>
          <p:spPr bwMode="auto">
            <a:xfrm>
              <a:off x="1003" y="791"/>
              <a:ext cx="547" cy="137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55" name="Rectangle 51"/>
            <p:cNvSpPr>
              <a:spLocks noChangeArrowheads="1"/>
            </p:cNvSpPr>
            <p:nvPr/>
          </p:nvSpPr>
          <p:spPr bwMode="auto">
            <a:xfrm>
              <a:off x="1168" y="810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0023</a:t>
              </a:r>
              <a:endParaRPr lang="en-US" altLang="en-US"/>
            </a:p>
          </p:txBody>
        </p:sp>
        <p:sp>
          <p:nvSpPr>
            <p:cNvPr id="21556" name="Rectangle 52"/>
            <p:cNvSpPr>
              <a:spLocks noChangeArrowheads="1"/>
            </p:cNvSpPr>
            <p:nvPr/>
          </p:nvSpPr>
          <p:spPr bwMode="auto">
            <a:xfrm>
              <a:off x="1003" y="654"/>
              <a:ext cx="547" cy="137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57" name="Rectangle 53"/>
            <p:cNvSpPr>
              <a:spLocks noChangeArrowheads="1"/>
            </p:cNvSpPr>
            <p:nvPr/>
          </p:nvSpPr>
          <p:spPr bwMode="auto">
            <a:xfrm>
              <a:off x="1168" y="673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3F1C</a:t>
              </a:r>
              <a:endParaRPr lang="en-US" altLang="en-US"/>
            </a:p>
          </p:txBody>
        </p:sp>
        <p:sp>
          <p:nvSpPr>
            <p:cNvPr id="21558" name="Rectangle 54"/>
            <p:cNvSpPr>
              <a:spLocks noChangeArrowheads="1"/>
            </p:cNvSpPr>
            <p:nvPr/>
          </p:nvSpPr>
          <p:spPr bwMode="auto">
            <a:xfrm>
              <a:off x="1003" y="1065"/>
              <a:ext cx="547" cy="136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59" name="Rectangle 55"/>
            <p:cNvSpPr>
              <a:spLocks noChangeArrowheads="1"/>
            </p:cNvSpPr>
            <p:nvPr/>
          </p:nvSpPr>
          <p:spPr bwMode="auto">
            <a:xfrm>
              <a:off x="1168" y="1083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FCA1</a:t>
              </a:r>
              <a:endParaRPr lang="en-US" altLang="en-US"/>
            </a:p>
          </p:txBody>
        </p:sp>
        <p:sp>
          <p:nvSpPr>
            <p:cNvPr id="21560" name="Rectangle 56"/>
            <p:cNvSpPr>
              <a:spLocks noChangeArrowheads="1"/>
            </p:cNvSpPr>
            <p:nvPr/>
          </p:nvSpPr>
          <p:spPr bwMode="auto">
            <a:xfrm>
              <a:off x="798" y="2158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61" name="Rectangle 57"/>
            <p:cNvSpPr>
              <a:spLocks noChangeArrowheads="1"/>
            </p:cNvSpPr>
            <p:nvPr/>
          </p:nvSpPr>
          <p:spPr bwMode="auto">
            <a:xfrm>
              <a:off x="826" y="2177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SP</a:t>
              </a:r>
              <a:endParaRPr lang="en-US" altLang="en-US"/>
            </a:p>
          </p:txBody>
        </p:sp>
        <p:sp>
          <p:nvSpPr>
            <p:cNvPr id="21562" name="Rectangle 58"/>
            <p:cNvSpPr>
              <a:spLocks noChangeArrowheads="1"/>
            </p:cNvSpPr>
            <p:nvPr/>
          </p:nvSpPr>
          <p:spPr bwMode="auto">
            <a:xfrm>
              <a:off x="798" y="1065"/>
              <a:ext cx="137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63" name="Rectangle 59"/>
            <p:cNvSpPr>
              <a:spLocks noChangeArrowheads="1"/>
            </p:cNvSpPr>
            <p:nvPr/>
          </p:nvSpPr>
          <p:spPr bwMode="auto">
            <a:xfrm>
              <a:off x="826" y="1083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DX</a:t>
              </a:r>
              <a:endParaRPr lang="en-US" altLang="en-US"/>
            </a:p>
          </p:txBody>
        </p:sp>
        <p:sp>
          <p:nvSpPr>
            <p:cNvPr id="21564" name="Rectangle 60"/>
            <p:cNvSpPr>
              <a:spLocks noChangeArrowheads="1"/>
            </p:cNvSpPr>
            <p:nvPr/>
          </p:nvSpPr>
          <p:spPr bwMode="auto">
            <a:xfrm>
              <a:off x="1003" y="1475"/>
              <a:ext cx="547" cy="136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65" name="Rectangle 61"/>
            <p:cNvSpPr>
              <a:spLocks noChangeArrowheads="1"/>
            </p:cNvSpPr>
            <p:nvPr/>
          </p:nvSpPr>
          <p:spPr bwMode="auto">
            <a:xfrm>
              <a:off x="1168" y="1493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1566" name="Rectangle 62"/>
            <p:cNvSpPr>
              <a:spLocks noChangeArrowheads="1"/>
            </p:cNvSpPr>
            <p:nvPr/>
          </p:nvSpPr>
          <p:spPr bwMode="auto">
            <a:xfrm>
              <a:off x="798" y="1338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67" name="Rectangle 63"/>
            <p:cNvSpPr>
              <a:spLocks noChangeArrowheads="1"/>
            </p:cNvSpPr>
            <p:nvPr/>
          </p:nvSpPr>
          <p:spPr bwMode="auto">
            <a:xfrm>
              <a:off x="826" y="1357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CS</a:t>
              </a:r>
              <a:endParaRPr lang="en-US" altLang="en-US"/>
            </a:p>
          </p:txBody>
        </p:sp>
        <p:sp>
          <p:nvSpPr>
            <p:cNvPr id="21568" name="Rectangle 64"/>
            <p:cNvSpPr>
              <a:spLocks noChangeArrowheads="1"/>
            </p:cNvSpPr>
            <p:nvPr/>
          </p:nvSpPr>
          <p:spPr bwMode="auto">
            <a:xfrm>
              <a:off x="798" y="2432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69" name="Rectangle 65"/>
            <p:cNvSpPr>
              <a:spLocks noChangeArrowheads="1"/>
            </p:cNvSpPr>
            <p:nvPr/>
          </p:nvSpPr>
          <p:spPr bwMode="auto">
            <a:xfrm>
              <a:off x="826" y="2451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SI</a:t>
              </a:r>
              <a:endParaRPr lang="en-US" altLang="en-US"/>
            </a:p>
          </p:txBody>
        </p:sp>
        <p:sp>
          <p:nvSpPr>
            <p:cNvPr id="21570" name="Rectangle 66"/>
            <p:cNvSpPr>
              <a:spLocks noChangeArrowheads="1"/>
            </p:cNvSpPr>
            <p:nvPr/>
          </p:nvSpPr>
          <p:spPr bwMode="auto">
            <a:xfrm>
              <a:off x="1003" y="1338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71" name="Rectangle 67"/>
            <p:cNvSpPr>
              <a:spLocks noChangeArrowheads="1"/>
            </p:cNvSpPr>
            <p:nvPr/>
          </p:nvSpPr>
          <p:spPr bwMode="auto">
            <a:xfrm>
              <a:off x="1168" y="1357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1572" name="Rectangle 68"/>
            <p:cNvSpPr>
              <a:spLocks noChangeArrowheads="1"/>
            </p:cNvSpPr>
            <p:nvPr/>
          </p:nvSpPr>
          <p:spPr bwMode="auto">
            <a:xfrm>
              <a:off x="1003" y="2842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73" name="Rectangle 69"/>
            <p:cNvSpPr>
              <a:spLocks noChangeArrowheads="1"/>
            </p:cNvSpPr>
            <p:nvPr/>
          </p:nvSpPr>
          <p:spPr bwMode="auto">
            <a:xfrm>
              <a:off x="1168" y="2861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1574" name="Rectangle 70"/>
            <p:cNvSpPr>
              <a:spLocks noChangeArrowheads="1"/>
            </p:cNvSpPr>
            <p:nvPr/>
          </p:nvSpPr>
          <p:spPr bwMode="auto">
            <a:xfrm>
              <a:off x="798" y="2842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75" name="Rectangle 71"/>
            <p:cNvSpPr>
              <a:spLocks noChangeArrowheads="1"/>
            </p:cNvSpPr>
            <p:nvPr/>
          </p:nvSpPr>
          <p:spPr bwMode="auto">
            <a:xfrm>
              <a:off x="826" y="2861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IP</a:t>
              </a:r>
              <a:endParaRPr lang="en-US" altLang="en-US"/>
            </a:p>
          </p:txBody>
        </p:sp>
        <p:sp>
          <p:nvSpPr>
            <p:cNvPr id="21576" name="Rectangle 72"/>
            <p:cNvSpPr>
              <a:spLocks noChangeArrowheads="1"/>
            </p:cNvSpPr>
            <p:nvPr/>
          </p:nvSpPr>
          <p:spPr bwMode="auto">
            <a:xfrm>
              <a:off x="1003" y="2569"/>
              <a:ext cx="547" cy="136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77" name="Rectangle 73"/>
            <p:cNvSpPr>
              <a:spLocks noChangeArrowheads="1"/>
            </p:cNvSpPr>
            <p:nvPr/>
          </p:nvSpPr>
          <p:spPr bwMode="auto">
            <a:xfrm>
              <a:off x="1168" y="2587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1578" name="Rectangle 74"/>
            <p:cNvSpPr>
              <a:spLocks noChangeArrowheads="1"/>
            </p:cNvSpPr>
            <p:nvPr/>
          </p:nvSpPr>
          <p:spPr bwMode="auto">
            <a:xfrm>
              <a:off x="798" y="2569"/>
              <a:ext cx="137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79" name="Rectangle 75"/>
            <p:cNvSpPr>
              <a:spLocks noChangeArrowheads="1"/>
            </p:cNvSpPr>
            <p:nvPr/>
          </p:nvSpPr>
          <p:spPr bwMode="auto">
            <a:xfrm>
              <a:off x="826" y="2587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DI</a:t>
              </a:r>
              <a:endParaRPr lang="en-US" altLang="en-US"/>
            </a:p>
          </p:txBody>
        </p:sp>
        <p:sp>
          <p:nvSpPr>
            <p:cNvPr id="21580" name="Rectangle 76"/>
            <p:cNvSpPr>
              <a:spLocks noChangeArrowheads="1"/>
            </p:cNvSpPr>
            <p:nvPr/>
          </p:nvSpPr>
          <p:spPr bwMode="auto">
            <a:xfrm>
              <a:off x="1619" y="654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81" name="Rectangle 77"/>
            <p:cNvSpPr>
              <a:spLocks noChangeArrowheads="1"/>
            </p:cNvSpPr>
            <p:nvPr/>
          </p:nvSpPr>
          <p:spPr bwMode="auto">
            <a:xfrm>
              <a:off x="1660" y="673"/>
              <a:ext cx="159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A19</a:t>
              </a:r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457200"/>
          </a:xfrm>
          <a:noFill/>
        </p:spPr>
        <p:txBody>
          <a:bodyPr/>
          <a:lstStyle/>
          <a:p>
            <a:r>
              <a:rPr lang="en-US" altLang="en-US" sz="1800" smtClean="0"/>
              <a:t>Interfacing </a:t>
            </a:r>
            <a:r>
              <a:rPr lang="en-US" altLang="en-US" sz="1800" b="0" smtClean="0"/>
              <a:t>two</a:t>
            </a:r>
            <a:r>
              <a:rPr lang="en-US" altLang="en-US" sz="1800" smtClean="0"/>
              <a:t> 512KB Memory to the 8088 Microprocessor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041400" y="684213"/>
          <a:ext cx="7797800" cy="601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9" name="VISIO" r:id="rId4" imgW="8212836" imgH="6330696" progId="Visio.Drawing.5">
                  <p:embed/>
                </p:oleObj>
              </mc:Choice>
              <mc:Fallback>
                <p:oleObj name="VISIO" r:id="rId4" imgW="8212836" imgH="6330696" progId="Visio.Drawing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684213"/>
                        <a:ext cx="7797800" cy="601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1066800" y="974725"/>
            <a:ext cx="1844675" cy="5426075"/>
            <a:chOff x="730" y="586"/>
            <a:chExt cx="1162" cy="3418"/>
          </a:xfrm>
        </p:grpSpPr>
        <p:sp>
          <p:nvSpPr>
            <p:cNvPr id="22533" name="Rectangle 5"/>
            <p:cNvSpPr>
              <a:spLocks noChangeArrowheads="1"/>
            </p:cNvSpPr>
            <p:nvPr/>
          </p:nvSpPr>
          <p:spPr bwMode="auto">
            <a:xfrm>
              <a:off x="730" y="586"/>
              <a:ext cx="1162" cy="3418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34" name="Rectangle 6"/>
            <p:cNvSpPr>
              <a:spLocks noChangeArrowheads="1"/>
            </p:cNvSpPr>
            <p:nvPr/>
          </p:nvSpPr>
          <p:spPr bwMode="auto">
            <a:xfrm>
              <a:off x="1619" y="791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35" name="Rectangle 7"/>
            <p:cNvSpPr>
              <a:spLocks noChangeArrowheads="1"/>
            </p:cNvSpPr>
            <p:nvPr/>
          </p:nvSpPr>
          <p:spPr bwMode="auto">
            <a:xfrm>
              <a:off x="1660" y="810"/>
              <a:ext cx="159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A18</a:t>
              </a:r>
              <a:endParaRPr lang="en-US" altLang="en-US"/>
            </a:p>
          </p:txBody>
        </p:sp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1619" y="1065"/>
              <a:ext cx="205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37" name="Rectangle 9"/>
            <p:cNvSpPr>
              <a:spLocks noChangeArrowheads="1"/>
            </p:cNvSpPr>
            <p:nvPr/>
          </p:nvSpPr>
          <p:spPr bwMode="auto">
            <a:xfrm>
              <a:off x="1715" y="1083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A0</a:t>
              </a:r>
              <a:endParaRPr lang="en-US" altLang="en-US"/>
            </a:p>
          </p:txBody>
        </p:sp>
        <p:sp>
          <p:nvSpPr>
            <p:cNvPr id="22538" name="Rectangle 10"/>
            <p:cNvSpPr>
              <a:spLocks noChangeArrowheads="1"/>
            </p:cNvSpPr>
            <p:nvPr/>
          </p:nvSpPr>
          <p:spPr bwMode="auto">
            <a:xfrm>
              <a:off x="1619" y="928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39" name="Rectangle 11"/>
            <p:cNvSpPr>
              <a:spLocks noChangeArrowheads="1"/>
            </p:cNvSpPr>
            <p:nvPr/>
          </p:nvSpPr>
          <p:spPr bwMode="auto">
            <a:xfrm>
              <a:off x="1769" y="947"/>
              <a:ext cx="5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22540" name="Rectangle 12"/>
            <p:cNvSpPr>
              <a:spLocks noChangeArrowheads="1"/>
            </p:cNvSpPr>
            <p:nvPr/>
          </p:nvSpPr>
          <p:spPr bwMode="auto">
            <a:xfrm>
              <a:off x="1619" y="1270"/>
              <a:ext cx="205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41" name="Rectangle 13"/>
            <p:cNvSpPr>
              <a:spLocks noChangeArrowheads="1"/>
            </p:cNvSpPr>
            <p:nvPr/>
          </p:nvSpPr>
          <p:spPr bwMode="auto">
            <a:xfrm>
              <a:off x="1715" y="1288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D7</a:t>
              </a:r>
              <a:endParaRPr lang="en-US" altLang="en-US"/>
            </a:p>
          </p:txBody>
        </p:sp>
        <p:sp>
          <p:nvSpPr>
            <p:cNvPr id="22542" name="Rectangle 14"/>
            <p:cNvSpPr>
              <a:spLocks noChangeArrowheads="1"/>
            </p:cNvSpPr>
            <p:nvPr/>
          </p:nvSpPr>
          <p:spPr bwMode="auto">
            <a:xfrm>
              <a:off x="1619" y="1543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43" name="Rectangle 15"/>
            <p:cNvSpPr>
              <a:spLocks noChangeArrowheads="1"/>
            </p:cNvSpPr>
            <p:nvPr/>
          </p:nvSpPr>
          <p:spPr bwMode="auto">
            <a:xfrm>
              <a:off x="1715" y="1562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D0</a:t>
              </a:r>
              <a:endParaRPr lang="en-US" altLang="en-US"/>
            </a:p>
          </p:txBody>
        </p:sp>
        <p:sp>
          <p:nvSpPr>
            <p:cNvPr id="22544" name="Rectangle 16"/>
            <p:cNvSpPr>
              <a:spLocks noChangeArrowheads="1"/>
            </p:cNvSpPr>
            <p:nvPr/>
          </p:nvSpPr>
          <p:spPr bwMode="auto">
            <a:xfrm>
              <a:off x="1619" y="1406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45" name="Rectangle 17"/>
            <p:cNvSpPr>
              <a:spLocks noChangeArrowheads="1"/>
            </p:cNvSpPr>
            <p:nvPr/>
          </p:nvSpPr>
          <p:spPr bwMode="auto">
            <a:xfrm>
              <a:off x="1769" y="1425"/>
              <a:ext cx="53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22546" name="Rectangle 18"/>
            <p:cNvSpPr>
              <a:spLocks noChangeArrowheads="1"/>
            </p:cNvSpPr>
            <p:nvPr/>
          </p:nvSpPr>
          <p:spPr bwMode="auto">
            <a:xfrm>
              <a:off x="1585" y="1748"/>
              <a:ext cx="239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47" name="Rectangle 19"/>
            <p:cNvSpPr>
              <a:spLocks noChangeArrowheads="1"/>
            </p:cNvSpPr>
            <p:nvPr/>
          </p:nvSpPr>
          <p:spPr bwMode="auto">
            <a:xfrm>
              <a:off x="1605" y="1767"/>
              <a:ext cx="212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MEMR</a:t>
              </a:r>
              <a:endParaRPr lang="en-US" altLang="en-US"/>
            </a:p>
          </p:txBody>
        </p:sp>
        <p:sp>
          <p:nvSpPr>
            <p:cNvPr id="22548" name="Rectangle 20"/>
            <p:cNvSpPr>
              <a:spLocks noChangeArrowheads="1"/>
            </p:cNvSpPr>
            <p:nvPr/>
          </p:nvSpPr>
          <p:spPr bwMode="auto">
            <a:xfrm>
              <a:off x="1585" y="1885"/>
              <a:ext cx="239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49" name="Rectangle 21"/>
            <p:cNvSpPr>
              <a:spLocks noChangeArrowheads="1"/>
            </p:cNvSpPr>
            <p:nvPr/>
          </p:nvSpPr>
          <p:spPr bwMode="auto">
            <a:xfrm>
              <a:off x="1605" y="1904"/>
              <a:ext cx="212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MEMW</a:t>
              </a:r>
              <a:endParaRPr lang="en-US" altLang="en-US"/>
            </a:p>
          </p:txBody>
        </p:sp>
        <p:sp>
          <p:nvSpPr>
            <p:cNvPr id="22550" name="Line 22"/>
            <p:cNvSpPr>
              <a:spLocks noChangeShapeType="1"/>
            </p:cNvSpPr>
            <p:nvPr/>
          </p:nvSpPr>
          <p:spPr bwMode="auto">
            <a:xfrm>
              <a:off x="1619" y="1748"/>
              <a:ext cx="2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Line 23"/>
            <p:cNvSpPr>
              <a:spLocks noChangeShapeType="1"/>
            </p:cNvSpPr>
            <p:nvPr/>
          </p:nvSpPr>
          <p:spPr bwMode="auto">
            <a:xfrm>
              <a:off x="1601" y="1885"/>
              <a:ext cx="22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Rectangle 24"/>
            <p:cNvSpPr>
              <a:spLocks noChangeArrowheads="1"/>
            </p:cNvSpPr>
            <p:nvPr/>
          </p:nvSpPr>
          <p:spPr bwMode="auto">
            <a:xfrm>
              <a:off x="1003" y="2432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53" name="Rectangle 25"/>
            <p:cNvSpPr>
              <a:spLocks noChangeArrowheads="1"/>
            </p:cNvSpPr>
            <p:nvPr/>
          </p:nvSpPr>
          <p:spPr bwMode="auto">
            <a:xfrm>
              <a:off x="1168" y="2451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2554" name="Rectangle 26"/>
            <p:cNvSpPr>
              <a:spLocks noChangeArrowheads="1"/>
            </p:cNvSpPr>
            <p:nvPr/>
          </p:nvSpPr>
          <p:spPr bwMode="auto">
            <a:xfrm>
              <a:off x="798" y="2022"/>
              <a:ext cx="137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55" name="Rectangle 27"/>
            <p:cNvSpPr>
              <a:spLocks noChangeArrowheads="1"/>
            </p:cNvSpPr>
            <p:nvPr/>
          </p:nvSpPr>
          <p:spPr bwMode="auto">
            <a:xfrm>
              <a:off x="826" y="2040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BP</a:t>
              </a:r>
              <a:endParaRPr lang="en-US" altLang="en-US"/>
            </a:p>
          </p:txBody>
        </p:sp>
        <p:sp>
          <p:nvSpPr>
            <p:cNvPr id="22556" name="Rectangle 28"/>
            <p:cNvSpPr>
              <a:spLocks noChangeArrowheads="1"/>
            </p:cNvSpPr>
            <p:nvPr/>
          </p:nvSpPr>
          <p:spPr bwMode="auto">
            <a:xfrm>
              <a:off x="798" y="1748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57" name="Rectangle 29"/>
            <p:cNvSpPr>
              <a:spLocks noChangeArrowheads="1"/>
            </p:cNvSpPr>
            <p:nvPr/>
          </p:nvSpPr>
          <p:spPr bwMode="auto">
            <a:xfrm>
              <a:off x="826" y="1767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ES</a:t>
              </a:r>
              <a:endParaRPr lang="en-US" altLang="en-US"/>
            </a:p>
          </p:txBody>
        </p:sp>
        <p:sp>
          <p:nvSpPr>
            <p:cNvPr id="22558" name="Rectangle 30"/>
            <p:cNvSpPr>
              <a:spLocks noChangeArrowheads="1"/>
            </p:cNvSpPr>
            <p:nvPr/>
          </p:nvSpPr>
          <p:spPr bwMode="auto">
            <a:xfrm>
              <a:off x="798" y="1611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59" name="Rectangle 31"/>
            <p:cNvSpPr>
              <a:spLocks noChangeArrowheads="1"/>
            </p:cNvSpPr>
            <p:nvPr/>
          </p:nvSpPr>
          <p:spPr bwMode="auto">
            <a:xfrm>
              <a:off x="826" y="1630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DS</a:t>
              </a:r>
              <a:endParaRPr lang="en-US" altLang="en-US"/>
            </a:p>
          </p:txBody>
        </p:sp>
        <p:sp>
          <p:nvSpPr>
            <p:cNvPr id="22560" name="Rectangle 32"/>
            <p:cNvSpPr>
              <a:spLocks noChangeArrowheads="1"/>
            </p:cNvSpPr>
            <p:nvPr/>
          </p:nvSpPr>
          <p:spPr bwMode="auto">
            <a:xfrm>
              <a:off x="798" y="1475"/>
              <a:ext cx="137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61" name="Rectangle 33"/>
            <p:cNvSpPr>
              <a:spLocks noChangeArrowheads="1"/>
            </p:cNvSpPr>
            <p:nvPr/>
          </p:nvSpPr>
          <p:spPr bwMode="auto">
            <a:xfrm>
              <a:off x="826" y="1493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SS</a:t>
              </a:r>
              <a:endParaRPr lang="en-US" altLang="en-US"/>
            </a:p>
          </p:txBody>
        </p:sp>
        <p:sp>
          <p:nvSpPr>
            <p:cNvPr id="22562" name="Rectangle 34"/>
            <p:cNvSpPr>
              <a:spLocks noChangeArrowheads="1"/>
            </p:cNvSpPr>
            <p:nvPr/>
          </p:nvSpPr>
          <p:spPr bwMode="auto">
            <a:xfrm>
              <a:off x="798" y="928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63" name="Rectangle 35"/>
            <p:cNvSpPr>
              <a:spLocks noChangeArrowheads="1"/>
            </p:cNvSpPr>
            <p:nvPr/>
          </p:nvSpPr>
          <p:spPr bwMode="auto">
            <a:xfrm>
              <a:off x="826" y="947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CX</a:t>
              </a:r>
              <a:endParaRPr lang="en-US" altLang="en-US"/>
            </a:p>
          </p:txBody>
        </p:sp>
        <p:sp>
          <p:nvSpPr>
            <p:cNvPr id="22564" name="Rectangle 36"/>
            <p:cNvSpPr>
              <a:spLocks noChangeArrowheads="1"/>
            </p:cNvSpPr>
            <p:nvPr/>
          </p:nvSpPr>
          <p:spPr bwMode="auto">
            <a:xfrm>
              <a:off x="798" y="791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65" name="Rectangle 37"/>
            <p:cNvSpPr>
              <a:spLocks noChangeArrowheads="1"/>
            </p:cNvSpPr>
            <p:nvPr/>
          </p:nvSpPr>
          <p:spPr bwMode="auto">
            <a:xfrm>
              <a:off x="826" y="810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BX</a:t>
              </a:r>
              <a:endParaRPr lang="en-US" altLang="en-US"/>
            </a:p>
          </p:txBody>
        </p:sp>
        <p:sp>
          <p:nvSpPr>
            <p:cNvPr id="22566" name="Rectangle 38"/>
            <p:cNvSpPr>
              <a:spLocks noChangeArrowheads="1"/>
            </p:cNvSpPr>
            <p:nvPr/>
          </p:nvSpPr>
          <p:spPr bwMode="auto">
            <a:xfrm>
              <a:off x="798" y="654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67" name="Rectangle 39"/>
            <p:cNvSpPr>
              <a:spLocks noChangeArrowheads="1"/>
            </p:cNvSpPr>
            <p:nvPr/>
          </p:nvSpPr>
          <p:spPr bwMode="auto">
            <a:xfrm>
              <a:off x="826" y="673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AX</a:t>
              </a:r>
              <a:endParaRPr lang="en-US" altLang="en-US"/>
            </a:p>
          </p:txBody>
        </p:sp>
        <p:sp>
          <p:nvSpPr>
            <p:cNvPr id="22568" name="Rectangle 40"/>
            <p:cNvSpPr>
              <a:spLocks noChangeArrowheads="1"/>
            </p:cNvSpPr>
            <p:nvPr/>
          </p:nvSpPr>
          <p:spPr bwMode="auto">
            <a:xfrm>
              <a:off x="1003" y="2158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69" name="Rectangle 41"/>
            <p:cNvSpPr>
              <a:spLocks noChangeArrowheads="1"/>
            </p:cNvSpPr>
            <p:nvPr/>
          </p:nvSpPr>
          <p:spPr bwMode="auto">
            <a:xfrm>
              <a:off x="1168" y="2177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2570" name="Rectangle 42"/>
            <p:cNvSpPr>
              <a:spLocks noChangeArrowheads="1"/>
            </p:cNvSpPr>
            <p:nvPr/>
          </p:nvSpPr>
          <p:spPr bwMode="auto">
            <a:xfrm>
              <a:off x="1003" y="2022"/>
              <a:ext cx="547" cy="136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71" name="Rectangle 43"/>
            <p:cNvSpPr>
              <a:spLocks noChangeArrowheads="1"/>
            </p:cNvSpPr>
            <p:nvPr/>
          </p:nvSpPr>
          <p:spPr bwMode="auto">
            <a:xfrm>
              <a:off x="1168" y="2040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2572" name="Rectangle 44"/>
            <p:cNvSpPr>
              <a:spLocks noChangeArrowheads="1"/>
            </p:cNvSpPr>
            <p:nvPr/>
          </p:nvSpPr>
          <p:spPr bwMode="auto">
            <a:xfrm>
              <a:off x="1003" y="1748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73" name="Rectangle 45"/>
            <p:cNvSpPr>
              <a:spLocks noChangeArrowheads="1"/>
            </p:cNvSpPr>
            <p:nvPr/>
          </p:nvSpPr>
          <p:spPr bwMode="auto">
            <a:xfrm>
              <a:off x="1168" y="1767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2574" name="Rectangle 46"/>
            <p:cNvSpPr>
              <a:spLocks noChangeArrowheads="1"/>
            </p:cNvSpPr>
            <p:nvPr/>
          </p:nvSpPr>
          <p:spPr bwMode="auto">
            <a:xfrm>
              <a:off x="1003" y="1611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75" name="Rectangle 47"/>
            <p:cNvSpPr>
              <a:spLocks noChangeArrowheads="1"/>
            </p:cNvSpPr>
            <p:nvPr/>
          </p:nvSpPr>
          <p:spPr bwMode="auto">
            <a:xfrm>
              <a:off x="1168" y="1630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2000</a:t>
              </a:r>
              <a:endParaRPr lang="en-US" altLang="en-US"/>
            </a:p>
          </p:txBody>
        </p:sp>
        <p:sp>
          <p:nvSpPr>
            <p:cNvPr id="22576" name="Rectangle 48"/>
            <p:cNvSpPr>
              <a:spLocks noChangeArrowheads="1"/>
            </p:cNvSpPr>
            <p:nvPr/>
          </p:nvSpPr>
          <p:spPr bwMode="auto">
            <a:xfrm>
              <a:off x="1003" y="928"/>
              <a:ext cx="547" cy="137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77" name="Rectangle 49"/>
            <p:cNvSpPr>
              <a:spLocks noChangeArrowheads="1"/>
            </p:cNvSpPr>
            <p:nvPr/>
          </p:nvSpPr>
          <p:spPr bwMode="auto">
            <a:xfrm>
              <a:off x="1168" y="947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0000</a:t>
              </a:r>
              <a:endParaRPr lang="en-US" altLang="en-US"/>
            </a:p>
          </p:txBody>
        </p:sp>
        <p:sp>
          <p:nvSpPr>
            <p:cNvPr id="22578" name="Rectangle 50"/>
            <p:cNvSpPr>
              <a:spLocks noChangeArrowheads="1"/>
            </p:cNvSpPr>
            <p:nvPr/>
          </p:nvSpPr>
          <p:spPr bwMode="auto">
            <a:xfrm>
              <a:off x="1003" y="791"/>
              <a:ext cx="547" cy="137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79" name="Rectangle 51"/>
            <p:cNvSpPr>
              <a:spLocks noChangeArrowheads="1"/>
            </p:cNvSpPr>
            <p:nvPr/>
          </p:nvSpPr>
          <p:spPr bwMode="auto">
            <a:xfrm>
              <a:off x="1168" y="810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0023</a:t>
              </a:r>
              <a:endParaRPr lang="en-US" altLang="en-US"/>
            </a:p>
          </p:txBody>
        </p:sp>
        <p:sp>
          <p:nvSpPr>
            <p:cNvPr id="22580" name="Rectangle 52"/>
            <p:cNvSpPr>
              <a:spLocks noChangeArrowheads="1"/>
            </p:cNvSpPr>
            <p:nvPr/>
          </p:nvSpPr>
          <p:spPr bwMode="auto">
            <a:xfrm>
              <a:off x="1003" y="654"/>
              <a:ext cx="547" cy="137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81" name="Rectangle 53"/>
            <p:cNvSpPr>
              <a:spLocks noChangeArrowheads="1"/>
            </p:cNvSpPr>
            <p:nvPr/>
          </p:nvSpPr>
          <p:spPr bwMode="auto">
            <a:xfrm>
              <a:off x="1168" y="673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3F1C</a:t>
              </a:r>
              <a:endParaRPr lang="en-US" altLang="en-US"/>
            </a:p>
          </p:txBody>
        </p:sp>
        <p:sp>
          <p:nvSpPr>
            <p:cNvPr id="22582" name="Rectangle 54"/>
            <p:cNvSpPr>
              <a:spLocks noChangeArrowheads="1"/>
            </p:cNvSpPr>
            <p:nvPr/>
          </p:nvSpPr>
          <p:spPr bwMode="auto">
            <a:xfrm>
              <a:off x="1003" y="1065"/>
              <a:ext cx="547" cy="136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83" name="Rectangle 55"/>
            <p:cNvSpPr>
              <a:spLocks noChangeArrowheads="1"/>
            </p:cNvSpPr>
            <p:nvPr/>
          </p:nvSpPr>
          <p:spPr bwMode="auto">
            <a:xfrm>
              <a:off x="1168" y="1083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FCA1</a:t>
              </a:r>
              <a:endParaRPr lang="en-US" altLang="en-US"/>
            </a:p>
          </p:txBody>
        </p:sp>
        <p:sp>
          <p:nvSpPr>
            <p:cNvPr id="22584" name="Rectangle 56"/>
            <p:cNvSpPr>
              <a:spLocks noChangeArrowheads="1"/>
            </p:cNvSpPr>
            <p:nvPr/>
          </p:nvSpPr>
          <p:spPr bwMode="auto">
            <a:xfrm>
              <a:off x="798" y="2158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85" name="Rectangle 57"/>
            <p:cNvSpPr>
              <a:spLocks noChangeArrowheads="1"/>
            </p:cNvSpPr>
            <p:nvPr/>
          </p:nvSpPr>
          <p:spPr bwMode="auto">
            <a:xfrm>
              <a:off x="826" y="2177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SP</a:t>
              </a:r>
              <a:endParaRPr lang="en-US" altLang="en-US"/>
            </a:p>
          </p:txBody>
        </p:sp>
        <p:sp>
          <p:nvSpPr>
            <p:cNvPr id="22586" name="Rectangle 58"/>
            <p:cNvSpPr>
              <a:spLocks noChangeArrowheads="1"/>
            </p:cNvSpPr>
            <p:nvPr/>
          </p:nvSpPr>
          <p:spPr bwMode="auto">
            <a:xfrm>
              <a:off x="798" y="1065"/>
              <a:ext cx="137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87" name="Rectangle 59"/>
            <p:cNvSpPr>
              <a:spLocks noChangeArrowheads="1"/>
            </p:cNvSpPr>
            <p:nvPr/>
          </p:nvSpPr>
          <p:spPr bwMode="auto">
            <a:xfrm>
              <a:off x="826" y="1083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DX</a:t>
              </a:r>
              <a:endParaRPr lang="en-US" altLang="en-US"/>
            </a:p>
          </p:txBody>
        </p:sp>
        <p:sp>
          <p:nvSpPr>
            <p:cNvPr id="22588" name="Rectangle 60"/>
            <p:cNvSpPr>
              <a:spLocks noChangeArrowheads="1"/>
            </p:cNvSpPr>
            <p:nvPr/>
          </p:nvSpPr>
          <p:spPr bwMode="auto">
            <a:xfrm>
              <a:off x="1003" y="1475"/>
              <a:ext cx="547" cy="136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89" name="Rectangle 61"/>
            <p:cNvSpPr>
              <a:spLocks noChangeArrowheads="1"/>
            </p:cNvSpPr>
            <p:nvPr/>
          </p:nvSpPr>
          <p:spPr bwMode="auto">
            <a:xfrm>
              <a:off x="1168" y="1493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2590" name="Rectangle 62"/>
            <p:cNvSpPr>
              <a:spLocks noChangeArrowheads="1"/>
            </p:cNvSpPr>
            <p:nvPr/>
          </p:nvSpPr>
          <p:spPr bwMode="auto">
            <a:xfrm>
              <a:off x="798" y="1338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91" name="Rectangle 63"/>
            <p:cNvSpPr>
              <a:spLocks noChangeArrowheads="1"/>
            </p:cNvSpPr>
            <p:nvPr/>
          </p:nvSpPr>
          <p:spPr bwMode="auto">
            <a:xfrm>
              <a:off x="826" y="1357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CS</a:t>
              </a:r>
              <a:endParaRPr lang="en-US" altLang="en-US"/>
            </a:p>
          </p:txBody>
        </p:sp>
        <p:sp>
          <p:nvSpPr>
            <p:cNvPr id="22592" name="Rectangle 64"/>
            <p:cNvSpPr>
              <a:spLocks noChangeArrowheads="1"/>
            </p:cNvSpPr>
            <p:nvPr/>
          </p:nvSpPr>
          <p:spPr bwMode="auto">
            <a:xfrm>
              <a:off x="798" y="2432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93" name="Rectangle 65"/>
            <p:cNvSpPr>
              <a:spLocks noChangeArrowheads="1"/>
            </p:cNvSpPr>
            <p:nvPr/>
          </p:nvSpPr>
          <p:spPr bwMode="auto">
            <a:xfrm>
              <a:off x="826" y="2451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SI</a:t>
              </a:r>
              <a:endParaRPr lang="en-US" altLang="en-US"/>
            </a:p>
          </p:txBody>
        </p:sp>
        <p:sp>
          <p:nvSpPr>
            <p:cNvPr id="22594" name="Rectangle 66"/>
            <p:cNvSpPr>
              <a:spLocks noChangeArrowheads="1"/>
            </p:cNvSpPr>
            <p:nvPr/>
          </p:nvSpPr>
          <p:spPr bwMode="auto">
            <a:xfrm>
              <a:off x="1003" y="1338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95" name="Rectangle 67"/>
            <p:cNvSpPr>
              <a:spLocks noChangeArrowheads="1"/>
            </p:cNvSpPr>
            <p:nvPr/>
          </p:nvSpPr>
          <p:spPr bwMode="auto">
            <a:xfrm>
              <a:off x="1168" y="1357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2596" name="Rectangle 68"/>
            <p:cNvSpPr>
              <a:spLocks noChangeArrowheads="1"/>
            </p:cNvSpPr>
            <p:nvPr/>
          </p:nvSpPr>
          <p:spPr bwMode="auto">
            <a:xfrm>
              <a:off x="1003" y="2842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97" name="Rectangle 69"/>
            <p:cNvSpPr>
              <a:spLocks noChangeArrowheads="1"/>
            </p:cNvSpPr>
            <p:nvPr/>
          </p:nvSpPr>
          <p:spPr bwMode="auto">
            <a:xfrm>
              <a:off x="1168" y="2861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2598" name="Rectangle 70"/>
            <p:cNvSpPr>
              <a:spLocks noChangeArrowheads="1"/>
            </p:cNvSpPr>
            <p:nvPr/>
          </p:nvSpPr>
          <p:spPr bwMode="auto">
            <a:xfrm>
              <a:off x="798" y="2842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99" name="Rectangle 71"/>
            <p:cNvSpPr>
              <a:spLocks noChangeArrowheads="1"/>
            </p:cNvSpPr>
            <p:nvPr/>
          </p:nvSpPr>
          <p:spPr bwMode="auto">
            <a:xfrm>
              <a:off x="826" y="2861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IP</a:t>
              </a:r>
              <a:endParaRPr lang="en-US" altLang="en-US"/>
            </a:p>
          </p:txBody>
        </p:sp>
        <p:sp>
          <p:nvSpPr>
            <p:cNvPr id="22600" name="Rectangle 72"/>
            <p:cNvSpPr>
              <a:spLocks noChangeArrowheads="1"/>
            </p:cNvSpPr>
            <p:nvPr/>
          </p:nvSpPr>
          <p:spPr bwMode="auto">
            <a:xfrm>
              <a:off x="1003" y="2569"/>
              <a:ext cx="547" cy="136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601" name="Rectangle 73"/>
            <p:cNvSpPr>
              <a:spLocks noChangeArrowheads="1"/>
            </p:cNvSpPr>
            <p:nvPr/>
          </p:nvSpPr>
          <p:spPr bwMode="auto">
            <a:xfrm>
              <a:off x="1168" y="2587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2602" name="Rectangle 74"/>
            <p:cNvSpPr>
              <a:spLocks noChangeArrowheads="1"/>
            </p:cNvSpPr>
            <p:nvPr/>
          </p:nvSpPr>
          <p:spPr bwMode="auto">
            <a:xfrm>
              <a:off x="798" y="2569"/>
              <a:ext cx="137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603" name="Rectangle 75"/>
            <p:cNvSpPr>
              <a:spLocks noChangeArrowheads="1"/>
            </p:cNvSpPr>
            <p:nvPr/>
          </p:nvSpPr>
          <p:spPr bwMode="auto">
            <a:xfrm>
              <a:off x="826" y="2587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DI</a:t>
              </a:r>
              <a:endParaRPr lang="en-US" altLang="en-US"/>
            </a:p>
          </p:txBody>
        </p:sp>
        <p:sp>
          <p:nvSpPr>
            <p:cNvPr id="22604" name="Rectangle 76"/>
            <p:cNvSpPr>
              <a:spLocks noChangeArrowheads="1"/>
            </p:cNvSpPr>
            <p:nvPr/>
          </p:nvSpPr>
          <p:spPr bwMode="auto">
            <a:xfrm>
              <a:off x="1619" y="654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605" name="Rectangle 77"/>
            <p:cNvSpPr>
              <a:spLocks noChangeArrowheads="1"/>
            </p:cNvSpPr>
            <p:nvPr/>
          </p:nvSpPr>
          <p:spPr bwMode="auto">
            <a:xfrm>
              <a:off x="1660" y="673"/>
              <a:ext cx="159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A19</a:t>
              </a:r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141413" y="912813"/>
          <a:ext cx="7642225" cy="546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3" name="VISIO" r:id="rId4" imgW="8037576" imgH="5751576" progId="Visio.Drawing.5">
                  <p:embed/>
                </p:oleObj>
              </mc:Choice>
              <mc:Fallback>
                <p:oleObj name="VISIO" r:id="rId4" imgW="8037576" imgH="5751576" progId="Visio.Drawing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912813"/>
                        <a:ext cx="7642225" cy="546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457200"/>
          </a:xfrm>
          <a:noFill/>
        </p:spPr>
        <p:txBody>
          <a:bodyPr/>
          <a:lstStyle/>
          <a:p>
            <a:r>
              <a:rPr lang="en-US" altLang="en-US" sz="1800" smtClean="0"/>
              <a:t>What if we remove the lower memory?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1158875" y="914400"/>
            <a:ext cx="1844675" cy="5486400"/>
            <a:chOff x="730" y="586"/>
            <a:chExt cx="1162" cy="3418"/>
          </a:xfrm>
        </p:grpSpPr>
        <p:sp>
          <p:nvSpPr>
            <p:cNvPr id="23557" name="Rectangle 5"/>
            <p:cNvSpPr>
              <a:spLocks noChangeArrowheads="1"/>
            </p:cNvSpPr>
            <p:nvPr/>
          </p:nvSpPr>
          <p:spPr bwMode="auto">
            <a:xfrm>
              <a:off x="730" y="586"/>
              <a:ext cx="1162" cy="3418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58" name="Rectangle 6"/>
            <p:cNvSpPr>
              <a:spLocks noChangeArrowheads="1"/>
            </p:cNvSpPr>
            <p:nvPr/>
          </p:nvSpPr>
          <p:spPr bwMode="auto">
            <a:xfrm>
              <a:off x="1619" y="791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59" name="Rectangle 7"/>
            <p:cNvSpPr>
              <a:spLocks noChangeArrowheads="1"/>
            </p:cNvSpPr>
            <p:nvPr/>
          </p:nvSpPr>
          <p:spPr bwMode="auto">
            <a:xfrm>
              <a:off x="1660" y="810"/>
              <a:ext cx="159" cy="1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A18</a:t>
              </a:r>
              <a:endParaRPr lang="en-US" altLang="en-US"/>
            </a:p>
          </p:txBody>
        </p:sp>
        <p:sp>
          <p:nvSpPr>
            <p:cNvPr id="23560" name="Rectangle 8"/>
            <p:cNvSpPr>
              <a:spLocks noChangeArrowheads="1"/>
            </p:cNvSpPr>
            <p:nvPr/>
          </p:nvSpPr>
          <p:spPr bwMode="auto">
            <a:xfrm>
              <a:off x="1619" y="1065"/>
              <a:ext cx="205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1" name="Rectangle 9"/>
            <p:cNvSpPr>
              <a:spLocks noChangeArrowheads="1"/>
            </p:cNvSpPr>
            <p:nvPr/>
          </p:nvSpPr>
          <p:spPr bwMode="auto">
            <a:xfrm>
              <a:off x="1715" y="1083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A0</a:t>
              </a:r>
              <a:endParaRPr lang="en-US" altLang="en-US"/>
            </a:p>
          </p:txBody>
        </p:sp>
        <p:sp>
          <p:nvSpPr>
            <p:cNvPr id="23562" name="Rectangle 10"/>
            <p:cNvSpPr>
              <a:spLocks noChangeArrowheads="1"/>
            </p:cNvSpPr>
            <p:nvPr/>
          </p:nvSpPr>
          <p:spPr bwMode="auto">
            <a:xfrm>
              <a:off x="1619" y="928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3" name="Rectangle 11"/>
            <p:cNvSpPr>
              <a:spLocks noChangeArrowheads="1"/>
            </p:cNvSpPr>
            <p:nvPr/>
          </p:nvSpPr>
          <p:spPr bwMode="auto">
            <a:xfrm>
              <a:off x="1769" y="947"/>
              <a:ext cx="5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>
              <a:off x="1619" y="1270"/>
              <a:ext cx="205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>
              <a:off x="1715" y="1288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D7</a:t>
              </a:r>
              <a:endParaRPr lang="en-US" altLang="en-US"/>
            </a:p>
          </p:txBody>
        </p:sp>
        <p:sp>
          <p:nvSpPr>
            <p:cNvPr id="23566" name="Rectangle 14"/>
            <p:cNvSpPr>
              <a:spLocks noChangeArrowheads="1"/>
            </p:cNvSpPr>
            <p:nvPr/>
          </p:nvSpPr>
          <p:spPr bwMode="auto">
            <a:xfrm>
              <a:off x="1619" y="1543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7" name="Rectangle 15"/>
            <p:cNvSpPr>
              <a:spLocks noChangeArrowheads="1"/>
            </p:cNvSpPr>
            <p:nvPr/>
          </p:nvSpPr>
          <p:spPr bwMode="auto">
            <a:xfrm>
              <a:off x="1715" y="1562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D0</a:t>
              </a:r>
              <a:endParaRPr lang="en-US" altLang="en-US"/>
            </a:p>
          </p:txBody>
        </p:sp>
        <p:sp>
          <p:nvSpPr>
            <p:cNvPr id="23568" name="Rectangle 16"/>
            <p:cNvSpPr>
              <a:spLocks noChangeArrowheads="1"/>
            </p:cNvSpPr>
            <p:nvPr/>
          </p:nvSpPr>
          <p:spPr bwMode="auto">
            <a:xfrm>
              <a:off x="1619" y="1406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9" name="Rectangle 17"/>
            <p:cNvSpPr>
              <a:spLocks noChangeArrowheads="1"/>
            </p:cNvSpPr>
            <p:nvPr/>
          </p:nvSpPr>
          <p:spPr bwMode="auto">
            <a:xfrm>
              <a:off x="1769" y="1425"/>
              <a:ext cx="53" cy="1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23570" name="Rectangle 18"/>
            <p:cNvSpPr>
              <a:spLocks noChangeArrowheads="1"/>
            </p:cNvSpPr>
            <p:nvPr/>
          </p:nvSpPr>
          <p:spPr bwMode="auto">
            <a:xfrm>
              <a:off x="1585" y="1748"/>
              <a:ext cx="239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71" name="Rectangle 19"/>
            <p:cNvSpPr>
              <a:spLocks noChangeArrowheads="1"/>
            </p:cNvSpPr>
            <p:nvPr/>
          </p:nvSpPr>
          <p:spPr bwMode="auto">
            <a:xfrm>
              <a:off x="1605" y="1767"/>
              <a:ext cx="212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MEMR</a:t>
              </a:r>
              <a:endParaRPr lang="en-US" altLang="en-US"/>
            </a:p>
          </p:txBody>
        </p:sp>
        <p:sp>
          <p:nvSpPr>
            <p:cNvPr id="23572" name="Rectangle 20"/>
            <p:cNvSpPr>
              <a:spLocks noChangeArrowheads="1"/>
            </p:cNvSpPr>
            <p:nvPr/>
          </p:nvSpPr>
          <p:spPr bwMode="auto">
            <a:xfrm>
              <a:off x="1585" y="1885"/>
              <a:ext cx="239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73" name="Rectangle 21"/>
            <p:cNvSpPr>
              <a:spLocks noChangeArrowheads="1"/>
            </p:cNvSpPr>
            <p:nvPr/>
          </p:nvSpPr>
          <p:spPr bwMode="auto">
            <a:xfrm>
              <a:off x="1605" y="1904"/>
              <a:ext cx="212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MEMW</a:t>
              </a:r>
              <a:endParaRPr lang="en-US" altLang="en-US"/>
            </a:p>
          </p:txBody>
        </p:sp>
        <p:sp>
          <p:nvSpPr>
            <p:cNvPr id="23574" name="Line 22"/>
            <p:cNvSpPr>
              <a:spLocks noChangeShapeType="1"/>
            </p:cNvSpPr>
            <p:nvPr/>
          </p:nvSpPr>
          <p:spPr bwMode="auto">
            <a:xfrm>
              <a:off x="1619" y="1748"/>
              <a:ext cx="2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Line 23"/>
            <p:cNvSpPr>
              <a:spLocks noChangeShapeType="1"/>
            </p:cNvSpPr>
            <p:nvPr/>
          </p:nvSpPr>
          <p:spPr bwMode="auto">
            <a:xfrm>
              <a:off x="1601" y="1885"/>
              <a:ext cx="22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6" name="Rectangle 24"/>
            <p:cNvSpPr>
              <a:spLocks noChangeArrowheads="1"/>
            </p:cNvSpPr>
            <p:nvPr/>
          </p:nvSpPr>
          <p:spPr bwMode="auto">
            <a:xfrm>
              <a:off x="1003" y="2432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77" name="Rectangle 25"/>
            <p:cNvSpPr>
              <a:spLocks noChangeArrowheads="1"/>
            </p:cNvSpPr>
            <p:nvPr/>
          </p:nvSpPr>
          <p:spPr bwMode="auto">
            <a:xfrm>
              <a:off x="1168" y="2451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3578" name="Rectangle 26"/>
            <p:cNvSpPr>
              <a:spLocks noChangeArrowheads="1"/>
            </p:cNvSpPr>
            <p:nvPr/>
          </p:nvSpPr>
          <p:spPr bwMode="auto">
            <a:xfrm>
              <a:off x="798" y="2022"/>
              <a:ext cx="137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79" name="Rectangle 27"/>
            <p:cNvSpPr>
              <a:spLocks noChangeArrowheads="1"/>
            </p:cNvSpPr>
            <p:nvPr/>
          </p:nvSpPr>
          <p:spPr bwMode="auto">
            <a:xfrm>
              <a:off x="826" y="2040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BP</a:t>
              </a:r>
              <a:endParaRPr lang="en-US" altLang="en-US"/>
            </a:p>
          </p:txBody>
        </p:sp>
        <p:sp>
          <p:nvSpPr>
            <p:cNvPr id="23580" name="Rectangle 28"/>
            <p:cNvSpPr>
              <a:spLocks noChangeArrowheads="1"/>
            </p:cNvSpPr>
            <p:nvPr/>
          </p:nvSpPr>
          <p:spPr bwMode="auto">
            <a:xfrm>
              <a:off x="798" y="1748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81" name="Rectangle 29"/>
            <p:cNvSpPr>
              <a:spLocks noChangeArrowheads="1"/>
            </p:cNvSpPr>
            <p:nvPr/>
          </p:nvSpPr>
          <p:spPr bwMode="auto">
            <a:xfrm>
              <a:off x="826" y="1767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ES</a:t>
              </a:r>
              <a:endParaRPr lang="en-US" altLang="en-US"/>
            </a:p>
          </p:txBody>
        </p:sp>
        <p:sp>
          <p:nvSpPr>
            <p:cNvPr id="23582" name="Rectangle 30"/>
            <p:cNvSpPr>
              <a:spLocks noChangeArrowheads="1"/>
            </p:cNvSpPr>
            <p:nvPr/>
          </p:nvSpPr>
          <p:spPr bwMode="auto">
            <a:xfrm>
              <a:off x="798" y="1611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83" name="Rectangle 31"/>
            <p:cNvSpPr>
              <a:spLocks noChangeArrowheads="1"/>
            </p:cNvSpPr>
            <p:nvPr/>
          </p:nvSpPr>
          <p:spPr bwMode="auto">
            <a:xfrm>
              <a:off x="826" y="1630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DS</a:t>
              </a:r>
              <a:endParaRPr lang="en-US" altLang="en-US"/>
            </a:p>
          </p:txBody>
        </p:sp>
        <p:sp>
          <p:nvSpPr>
            <p:cNvPr id="23584" name="Rectangle 32"/>
            <p:cNvSpPr>
              <a:spLocks noChangeArrowheads="1"/>
            </p:cNvSpPr>
            <p:nvPr/>
          </p:nvSpPr>
          <p:spPr bwMode="auto">
            <a:xfrm>
              <a:off x="798" y="1475"/>
              <a:ext cx="137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85" name="Rectangle 33"/>
            <p:cNvSpPr>
              <a:spLocks noChangeArrowheads="1"/>
            </p:cNvSpPr>
            <p:nvPr/>
          </p:nvSpPr>
          <p:spPr bwMode="auto">
            <a:xfrm>
              <a:off x="826" y="1493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SS</a:t>
              </a:r>
              <a:endParaRPr lang="en-US" altLang="en-US"/>
            </a:p>
          </p:txBody>
        </p:sp>
        <p:sp>
          <p:nvSpPr>
            <p:cNvPr id="23586" name="Rectangle 34"/>
            <p:cNvSpPr>
              <a:spLocks noChangeArrowheads="1"/>
            </p:cNvSpPr>
            <p:nvPr/>
          </p:nvSpPr>
          <p:spPr bwMode="auto">
            <a:xfrm>
              <a:off x="798" y="928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87" name="Rectangle 35"/>
            <p:cNvSpPr>
              <a:spLocks noChangeArrowheads="1"/>
            </p:cNvSpPr>
            <p:nvPr/>
          </p:nvSpPr>
          <p:spPr bwMode="auto">
            <a:xfrm>
              <a:off x="826" y="947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CX</a:t>
              </a:r>
              <a:endParaRPr lang="en-US" altLang="en-US"/>
            </a:p>
          </p:txBody>
        </p:sp>
        <p:sp>
          <p:nvSpPr>
            <p:cNvPr id="23588" name="Rectangle 36"/>
            <p:cNvSpPr>
              <a:spLocks noChangeArrowheads="1"/>
            </p:cNvSpPr>
            <p:nvPr/>
          </p:nvSpPr>
          <p:spPr bwMode="auto">
            <a:xfrm>
              <a:off x="798" y="791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89" name="Rectangle 37"/>
            <p:cNvSpPr>
              <a:spLocks noChangeArrowheads="1"/>
            </p:cNvSpPr>
            <p:nvPr/>
          </p:nvSpPr>
          <p:spPr bwMode="auto">
            <a:xfrm>
              <a:off x="826" y="810"/>
              <a:ext cx="106" cy="1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BX</a:t>
              </a:r>
              <a:endParaRPr lang="en-US" altLang="en-US"/>
            </a:p>
          </p:txBody>
        </p:sp>
        <p:sp>
          <p:nvSpPr>
            <p:cNvPr id="23590" name="Rectangle 38"/>
            <p:cNvSpPr>
              <a:spLocks noChangeArrowheads="1"/>
            </p:cNvSpPr>
            <p:nvPr/>
          </p:nvSpPr>
          <p:spPr bwMode="auto">
            <a:xfrm>
              <a:off x="798" y="654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91" name="Rectangle 39"/>
            <p:cNvSpPr>
              <a:spLocks noChangeArrowheads="1"/>
            </p:cNvSpPr>
            <p:nvPr/>
          </p:nvSpPr>
          <p:spPr bwMode="auto">
            <a:xfrm>
              <a:off x="826" y="673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AX</a:t>
              </a:r>
              <a:endParaRPr lang="en-US" altLang="en-US"/>
            </a:p>
          </p:txBody>
        </p:sp>
        <p:sp>
          <p:nvSpPr>
            <p:cNvPr id="23592" name="Rectangle 40"/>
            <p:cNvSpPr>
              <a:spLocks noChangeArrowheads="1"/>
            </p:cNvSpPr>
            <p:nvPr/>
          </p:nvSpPr>
          <p:spPr bwMode="auto">
            <a:xfrm>
              <a:off x="1003" y="2158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93" name="Rectangle 41"/>
            <p:cNvSpPr>
              <a:spLocks noChangeArrowheads="1"/>
            </p:cNvSpPr>
            <p:nvPr/>
          </p:nvSpPr>
          <p:spPr bwMode="auto">
            <a:xfrm>
              <a:off x="1168" y="2177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3594" name="Rectangle 42"/>
            <p:cNvSpPr>
              <a:spLocks noChangeArrowheads="1"/>
            </p:cNvSpPr>
            <p:nvPr/>
          </p:nvSpPr>
          <p:spPr bwMode="auto">
            <a:xfrm>
              <a:off x="1003" y="2022"/>
              <a:ext cx="547" cy="136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95" name="Rectangle 43"/>
            <p:cNvSpPr>
              <a:spLocks noChangeArrowheads="1"/>
            </p:cNvSpPr>
            <p:nvPr/>
          </p:nvSpPr>
          <p:spPr bwMode="auto">
            <a:xfrm>
              <a:off x="1168" y="2040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3596" name="Rectangle 44"/>
            <p:cNvSpPr>
              <a:spLocks noChangeArrowheads="1"/>
            </p:cNvSpPr>
            <p:nvPr/>
          </p:nvSpPr>
          <p:spPr bwMode="auto">
            <a:xfrm>
              <a:off x="1003" y="1748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97" name="Rectangle 45"/>
            <p:cNvSpPr>
              <a:spLocks noChangeArrowheads="1"/>
            </p:cNvSpPr>
            <p:nvPr/>
          </p:nvSpPr>
          <p:spPr bwMode="auto">
            <a:xfrm>
              <a:off x="1168" y="1767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3598" name="Rectangle 46"/>
            <p:cNvSpPr>
              <a:spLocks noChangeArrowheads="1"/>
            </p:cNvSpPr>
            <p:nvPr/>
          </p:nvSpPr>
          <p:spPr bwMode="auto">
            <a:xfrm>
              <a:off x="1003" y="1611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99" name="Rectangle 47"/>
            <p:cNvSpPr>
              <a:spLocks noChangeArrowheads="1"/>
            </p:cNvSpPr>
            <p:nvPr/>
          </p:nvSpPr>
          <p:spPr bwMode="auto">
            <a:xfrm>
              <a:off x="1168" y="1630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2000</a:t>
              </a:r>
              <a:endParaRPr lang="en-US" altLang="en-US"/>
            </a:p>
          </p:txBody>
        </p:sp>
        <p:sp>
          <p:nvSpPr>
            <p:cNvPr id="23600" name="Rectangle 48"/>
            <p:cNvSpPr>
              <a:spLocks noChangeArrowheads="1"/>
            </p:cNvSpPr>
            <p:nvPr/>
          </p:nvSpPr>
          <p:spPr bwMode="auto">
            <a:xfrm>
              <a:off x="1003" y="928"/>
              <a:ext cx="547" cy="137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01" name="Rectangle 49"/>
            <p:cNvSpPr>
              <a:spLocks noChangeArrowheads="1"/>
            </p:cNvSpPr>
            <p:nvPr/>
          </p:nvSpPr>
          <p:spPr bwMode="auto">
            <a:xfrm>
              <a:off x="1168" y="947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0000</a:t>
              </a:r>
              <a:endParaRPr lang="en-US" altLang="en-US"/>
            </a:p>
          </p:txBody>
        </p:sp>
        <p:sp>
          <p:nvSpPr>
            <p:cNvPr id="23602" name="Rectangle 50"/>
            <p:cNvSpPr>
              <a:spLocks noChangeArrowheads="1"/>
            </p:cNvSpPr>
            <p:nvPr/>
          </p:nvSpPr>
          <p:spPr bwMode="auto">
            <a:xfrm>
              <a:off x="1003" y="791"/>
              <a:ext cx="547" cy="137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03" name="Rectangle 51"/>
            <p:cNvSpPr>
              <a:spLocks noChangeArrowheads="1"/>
            </p:cNvSpPr>
            <p:nvPr/>
          </p:nvSpPr>
          <p:spPr bwMode="auto">
            <a:xfrm>
              <a:off x="1168" y="810"/>
              <a:ext cx="212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0023</a:t>
              </a:r>
              <a:endParaRPr lang="en-US" altLang="en-US"/>
            </a:p>
          </p:txBody>
        </p:sp>
        <p:sp>
          <p:nvSpPr>
            <p:cNvPr id="23604" name="Rectangle 52"/>
            <p:cNvSpPr>
              <a:spLocks noChangeArrowheads="1"/>
            </p:cNvSpPr>
            <p:nvPr/>
          </p:nvSpPr>
          <p:spPr bwMode="auto">
            <a:xfrm>
              <a:off x="1003" y="654"/>
              <a:ext cx="547" cy="137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05" name="Rectangle 53"/>
            <p:cNvSpPr>
              <a:spLocks noChangeArrowheads="1"/>
            </p:cNvSpPr>
            <p:nvPr/>
          </p:nvSpPr>
          <p:spPr bwMode="auto">
            <a:xfrm>
              <a:off x="1168" y="673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3F1C</a:t>
              </a:r>
              <a:endParaRPr lang="en-US" altLang="en-US"/>
            </a:p>
          </p:txBody>
        </p:sp>
        <p:sp>
          <p:nvSpPr>
            <p:cNvPr id="23606" name="Rectangle 54"/>
            <p:cNvSpPr>
              <a:spLocks noChangeArrowheads="1"/>
            </p:cNvSpPr>
            <p:nvPr/>
          </p:nvSpPr>
          <p:spPr bwMode="auto">
            <a:xfrm>
              <a:off x="1003" y="1065"/>
              <a:ext cx="547" cy="136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07" name="Rectangle 55"/>
            <p:cNvSpPr>
              <a:spLocks noChangeArrowheads="1"/>
            </p:cNvSpPr>
            <p:nvPr/>
          </p:nvSpPr>
          <p:spPr bwMode="auto">
            <a:xfrm>
              <a:off x="1168" y="1083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FCA1</a:t>
              </a:r>
              <a:endParaRPr lang="en-US" altLang="en-US"/>
            </a:p>
          </p:txBody>
        </p:sp>
        <p:sp>
          <p:nvSpPr>
            <p:cNvPr id="23608" name="Rectangle 56"/>
            <p:cNvSpPr>
              <a:spLocks noChangeArrowheads="1"/>
            </p:cNvSpPr>
            <p:nvPr/>
          </p:nvSpPr>
          <p:spPr bwMode="auto">
            <a:xfrm>
              <a:off x="798" y="2158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09" name="Rectangle 57"/>
            <p:cNvSpPr>
              <a:spLocks noChangeArrowheads="1"/>
            </p:cNvSpPr>
            <p:nvPr/>
          </p:nvSpPr>
          <p:spPr bwMode="auto">
            <a:xfrm>
              <a:off x="826" y="2177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SP</a:t>
              </a:r>
              <a:endParaRPr lang="en-US" altLang="en-US"/>
            </a:p>
          </p:txBody>
        </p:sp>
        <p:sp>
          <p:nvSpPr>
            <p:cNvPr id="23610" name="Rectangle 58"/>
            <p:cNvSpPr>
              <a:spLocks noChangeArrowheads="1"/>
            </p:cNvSpPr>
            <p:nvPr/>
          </p:nvSpPr>
          <p:spPr bwMode="auto">
            <a:xfrm>
              <a:off x="798" y="1065"/>
              <a:ext cx="137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11" name="Rectangle 59"/>
            <p:cNvSpPr>
              <a:spLocks noChangeArrowheads="1"/>
            </p:cNvSpPr>
            <p:nvPr/>
          </p:nvSpPr>
          <p:spPr bwMode="auto">
            <a:xfrm>
              <a:off x="826" y="1083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DX</a:t>
              </a:r>
              <a:endParaRPr lang="en-US" altLang="en-US"/>
            </a:p>
          </p:txBody>
        </p:sp>
        <p:sp>
          <p:nvSpPr>
            <p:cNvPr id="23612" name="Rectangle 60"/>
            <p:cNvSpPr>
              <a:spLocks noChangeArrowheads="1"/>
            </p:cNvSpPr>
            <p:nvPr/>
          </p:nvSpPr>
          <p:spPr bwMode="auto">
            <a:xfrm>
              <a:off x="1003" y="1475"/>
              <a:ext cx="547" cy="136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13" name="Rectangle 61"/>
            <p:cNvSpPr>
              <a:spLocks noChangeArrowheads="1"/>
            </p:cNvSpPr>
            <p:nvPr/>
          </p:nvSpPr>
          <p:spPr bwMode="auto">
            <a:xfrm>
              <a:off x="1168" y="1493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3614" name="Rectangle 62"/>
            <p:cNvSpPr>
              <a:spLocks noChangeArrowheads="1"/>
            </p:cNvSpPr>
            <p:nvPr/>
          </p:nvSpPr>
          <p:spPr bwMode="auto">
            <a:xfrm>
              <a:off x="798" y="1338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15" name="Rectangle 63"/>
            <p:cNvSpPr>
              <a:spLocks noChangeArrowheads="1"/>
            </p:cNvSpPr>
            <p:nvPr/>
          </p:nvSpPr>
          <p:spPr bwMode="auto">
            <a:xfrm>
              <a:off x="826" y="1357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CS</a:t>
              </a:r>
              <a:endParaRPr lang="en-US" altLang="en-US"/>
            </a:p>
          </p:txBody>
        </p:sp>
        <p:sp>
          <p:nvSpPr>
            <p:cNvPr id="23616" name="Rectangle 64"/>
            <p:cNvSpPr>
              <a:spLocks noChangeArrowheads="1"/>
            </p:cNvSpPr>
            <p:nvPr/>
          </p:nvSpPr>
          <p:spPr bwMode="auto">
            <a:xfrm>
              <a:off x="798" y="2432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17" name="Rectangle 65"/>
            <p:cNvSpPr>
              <a:spLocks noChangeArrowheads="1"/>
            </p:cNvSpPr>
            <p:nvPr/>
          </p:nvSpPr>
          <p:spPr bwMode="auto">
            <a:xfrm>
              <a:off x="826" y="2451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SI</a:t>
              </a:r>
              <a:endParaRPr lang="en-US" altLang="en-US"/>
            </a:p>
          </p:txBody>
        </p:sp>
        <p:sp>
          <p:nvSpPr>
            <p:cNvPr id="23618" name="Rectangle 66"/>
            <p:cNvSpPr>
              <a:spLocks noChangeArrowheads="1"/>
            </p:cNvSpPr>
            <p:nvPr/>
          </p:nvSpPr>
          <p:spPr bwMode="auto">
            <a:xfrm>
              <a:off x="1003" y="1338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19" name="Rectangle 67"/>
            <p:cNvSpPr>
              <a:spLocks noChangeArrowheads="1"/>
            </p:cNvSpPr>
            <p:nvPr/>
          </p:nvSpPr>
          <p:spPr bwMode="auto">
            <a:xfrm>
              <a:off x="1168" y="1357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3620" name="Rectangle 68"/>
            <p:cNvSpPr>
              <a:spLocks noChangeArrowheads="1"/>
            </p:cNvSpPr>
            <p:nvPr/>
          </p:nvSpPr>
          <p:spPr bwMode="auto">
            <a:xfrm>
              <a:off x="1003" y="2842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21" name="Rectangle 69"/>
            <p:cNvSpPr>
              <a:spLocks noChangeArrowheads="1"/>
            </p:cNvSpPr>
            <p:nvPr/>
          </p:nvSpPr>
          <p:spPr bwMode="auto">
            <a:xfrm>
              <a:off x="1168" y="2861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3622" name="Rectangle 70"/>
            <p:cNvSpPr>
              <a:spLocks noChangeArrowheads="1"/>
            </p:cNvSpPr>
            <p:nvPr/>
          </p:nvSpPr>
          <p:spPr bwMode="auto">
            <a:xfrm>
              <a:off x="798" y="2842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23" name="Rectangle 71"/>
            <p:cNvSpPr>
              <a:spLocks noChangeArrowheads="1"/>
            </p:cNvSpPr>
            <p:nvPr/>
          </p:nvSpPr>
          <p:spPr bwMode="auto">
            <a:xfrm>
              <a:off x="826" y="2861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IP</a:t>
              </a:r>
              <a:endParaRPr lang="en-US" altLang="en-US"/>
            </a:p>
          </p:txBody>
        </p:sp>
        <p:sp>
          <p:nvSpPr>
            <p:cNvPr id="23624" name="Rectangle 72"/>
            <p:cNvSpPr>
              <a:spLocks noChangeArrowheads="1"/>
            </p:cNvSpPr>
            <p:nvPr/>
          </p:nvSpPr>
          <p:spPr bwMode="auto">
            <a:xfrm>
              <a:off x="1003" y="2569"/>
              <a:ext cx="547" cy="136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25" name="Rectangle 73"/>
            <p:cNvSpPr>
              <a:spLocks noChangeArrowheads="1"/>
            </p:cNvSpPr>
            <p:nvPr/>
          </p:nvSpPr>
          <p:spPr bwMode="auto">
            <a:xfrm>
              <a:off x="1168" y="2587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3626" name="Rectangle 74"/>
            <p:cNvSpPr>
              <a:spLocks noChangeArrowheads="1"/>
            </p:cNvSpPr>
            <p:nvPr/>
          </p:nvSpPr>
          <p:spPr bwMode="auto">
            <a:xfrm>
              <a:off x="798" y="2569"/>
              <a:ext cx="137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27" name="Rectangle 75"/>
            <p:cNvSpPr>
              <a:spLocks noChangeArrowheads="1"/>
            </p:cNvSpPr>
            <p:nvPr/>
          </p:nvSpPr>
          <p:spPr bwMode="auto">
            <a:xfrm>
              <a:off x="826" y="2587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DI</a:t>
              </a:r>
              <a:endParaRPr lang="en-US" altLang="en-US"/>
            </a:p>
          </p:txBody>
        </p:sp>
        <p:sp>
          <p:nvSpPr>
            <p:cNvPr id="23628" name="Rectangle 76"/>
            <p:cNvSpPr>
              <a:spLocks noChangeArrowheads="1"/>
            </p:cNvSpPr>
            <p:nvPr/>
          </p:nvSpPr>
          <p:spPr bwMode="auto">
            <a:xfrm>
              <a:off x="1619" y="654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29" name="Rectangle 77"/>
            <p:cNvSpPr>
              <a:spLocks noChangeArrowheads="1"/>
            </p:cNvSpPr>
            <p:nvPr/>
          </p:nvSpPr>
          <p:spPr bwMode="auto">
            <a:xfrm>
              <a:off x="1660" y="673"/>
              <a:ext cx="159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A19</a:t>
              </a:r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457200"/>
          </a:xfrm>
          <a:noFill/>
        </p:spPr>
        <p:txBody>
          <a:bodyPr/>
          <a:lstStyle/>
          <a:p>
            <a:r>
              <a:rPr lang="en-US" altLang="en-US" sz="1800" smtClean="0"/>
              <a:t>What if we remove the lower memory?</a:t>
            </a: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1141413" y="912813"/>
          <a:ext cx="7642225" cy="546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5" name="VISIO" r:id="rId4" imgW="8037576" imgH="5751576" progId="Visio.Drawing.5">
                  <p:embed/>
                </p:oleObj>
              </mc:Choice>
              <mc:Fallback>
                <p:oleObj name="VISIO" r:id="rId4" imgW="8037576" imgH="5751576" progId="Visio.Drawing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912813"/>
                        <a:ext cx="7642225" cy="546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71800" y="2438400"/>
            <a:ext cx="3505200" cy="2451100"/>
            <a:chOff x="1872" y="1536"/>
            <a:chExt cx="2208" cy="1544"/>
          </a:xfrm>
        </p:grpSpPr>
        <p:sp>
          <p:nvSpPr>
            <p:cNvPr id="24660" name="Text Box 5"/>
            <p:cNvSpPr txBox="1">
              <a:spLocks noChangeArrowheads="1"/>
            </p:cNvSpPr>
            <p:nvPr/>
          </p:nvSpPr>
          <p:spPr bwMode="auto">
            <a:xfrm>
              <a:off x="1872" y="1872"/>
              <a:ext cx="1872" cy="120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>
                  <a:solidFill>
                    <a:srgbClr val="FF9933"/>
                  </a:solidFill>
                  <a:latin typeface="Times New Roman" panose="02020603050405020304" pitchFamily="18" charset="0"/>
                </a:rPr>
                <a:t>When the </a:t>
              </a:r>
              <a:r>
                <a:rPr lang="en-US" altLang="en-US" sz="2400">
                  <a:solidFill>
                    <a:srgbClr val="FF9933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P outputs an address between </a:t>
              </a:r>
              <a:r>
                <a:rPr lang="en-US" altLang="en-US" sz="2400">
                  <a:solidFill>
                    <a:srgbClr val="FF9933"/>
                  </a:solidFill>
                  <a:latin typeface="Courier New" panose="02070309020205020404" pitchFamily="49" charset="0"/>
                  <a:sym typeface="Symbol" panose="05050102010706020507" pitchFamily="18" charset="2"/>
                </a:rPr>
                <a:t>80000</a:t>
              </a:r>
              <a:r>
                <a:rPr lang="en-US" altLang="en-US" sz="2400">
                  <a:solidFill>
                    <a:srgbClr val="FF9933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to </a:t>
              </a:r>
              <a:r>
                <a:rPr lang="en-US" altLang="en-US" sz="2400">
                  <a:solidFill>
                    <a:srgbClr val="FF9933"/>
                  </a:solidFill>
                  <a:latin typeface="Courier New" panose="02070309020205020404" pitchFamily="49" charset="0"/>
                  <a:sym typeface="Symbol" panose="05050102010706020507" pitchFamily="18" charset="2"/>
                </a:rPr>
                <a:t>FFFFF</a:t>
              </a:r>
              <a:r>
                <a:rPr lang="en-US" altLang="en-US" sz="2400">
                  <a:solidFill>
                    <a:srgbClr val="FF9933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, this memory is selected</a:t>
              </a:r>
              <a:endParaRPr lang="en-US" altLang="en-US" sz="2400">
                <a:solidFill>
                  <a:srgbClr val="FF99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61" name="Line 6"/>
            <p:cNvSpPr>
              <a:spLocks noChangeShapeType="1"/>
            </p:cNvSpPr>
            <p:nvPr/>
          </p:nvSpPr>
          <p:spPr bwMode="auto">
            <a:xfrm flipV="1">
              <a:off x="3744" y="1536"/>
              <a:ext cx="336" cy="1008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971800" y="2971800"/>
            <a:ext cx="4095750" cy="2774950"/>
            <a:chOff x="1872" y="1872"/>
            <a:chExt cx="2580" cy="1748"/>
          </a:xfrm>
        </p:grpSpPr>
        <p:grpSp>
          <p:nvGrpSpPr>
            <p:cNvPr id="24656" name="Group 8"/>
            <p:cNvGrpSpPr>
              <a:grpSpLocks/>
            </p:cNvGrpSpPr>
            <p:nvPr/>
          </p:nvGrpSpPr>
          <p:grpSpPr bwMode="auto">
            <a:xfrm>
              <a:off x="1872" y="1872"/>
              <a:ext cx="2208" cy="1208"/>
              <a:chOff x="1872" y="1872"/>
              <a:chExt cx="2208" cy="1208"/>
            </a:xfrm>
          </p:grpSpPr>
          <p:sp>
            <p:nvSpPr>
              <p:cNvPr id="24658" name="Text Box 9"/>
              <p:cNvSpPr txBox="1">
                <a:spLocks noChangeArrowheads="1"/>
              </p:cNvSpPr>
              <p:nvPr/>
            </p:nvSpPr>
            <p:spPr bwMode="auto">
              <a:xfrm>
                <a:off x="1872" y="1872"/>
                <a:ext cx="1872" cy="120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400">
                    <a:solidFill>
                      <a:srgbClr val="FF9933"/>
                    </a:solidFill>
                    <a:latin typeface="Times New Roman" panose="02020603050405020304" pitchFamily="18" charset="0"/>
                  </a:rPr>
                  <a:t>When the </a:t>
                </a:r>
                <a:r>
                  <a:rPr lang="en-US" altLang="en-US" sz="2400">
                    <a:solidFill>
                      <a:srgbClr val="FF9933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P outputs an address between </a:t>
                </a:r>
                <a:r>
                  <a:rPr lang="en-US" altLang="en-US" sz="2400">
                    <a:solidFill>
                      <a:srgbClr val="FF9933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00000</a:t>
                </a:r>
                <a:r>
                  <a:rPr lang="en-US" altLang="en-US" sz="2400">
                    <a:solidFill>
                      <a:srgbClr val="FF9933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 to </a:t>
                </a:r>
                <a:r>
                  <a:rPr lang="en-US" altLang="en-US" sz="2400">
                    <a:solidFill>
                      <a:srgbClr val="FF9933"/>
                    </a:solidFill>
                    <a:latin typeface="Courier New" panose="02070309020205020404" pitchFamily="49" charset="0"/>
                    <a:sym typeface="Symbol" panose="05050102010706020507" pitchFamily="18" charset="2"/>
                  </a:rPr>
                  <a:t>7FFFF</a:t>
                </a:r>
                <a:r>
                  <a:rPr lang="en-US" altLang="en-US" sz="2400">
                    <a:solidFill>
                      <a:srgbClr val="FF9933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, no memory chip is selected</a:t>
                </a:r>
                <a:endParaRPr lang="en-US" altLang="en-US" sz="2400">
                  <a:solidFill>
                    <a:srgbClr val="FF99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59" name="Line 10"/>
              <p:cNvSpPr>
                <a:spLocks noChangeShapeType="1"/>
              </p:cNvSpPr>
              <p:nvPr/>
            </p:nvSpPr>
            <p:spPr bwMode="auto">
              <a:xfrm>
                <a:off x="3744" y="2544"/>
                <a:ext cx="336" cy="528"/>
              </a:xfrm>
              <a:prstGeom prst="line">
                <a:avLst/>
              </a:prstGeom>
              <a:noFill/>
              <a:ln w="50800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4657" name="Text Box 11"/>
            <p:cNvSpPr txBox="1">
              <a:spLocks noChangeArrowheads="1"/>
            </p:cNvSpPr>
            <p:nvPr/>
          </p:nvSpPr>
          <p:spPr bwMode="auto">
            <a:xfrm>
              <a:off x="4080" y="2640"/>
              <a:ext cx="372" cy="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9600">
                  <a:solidFill>
                    <a:srgbClr val="66FF33"/>
                  </a:solidFill>
                  <a:latin typeface="Times New Roman" panose="02020603050405020304" pitchFamily="18" charset="0"/>
                </a:rPr>
                <a:t>!</a:t>
              </a:r>
            </a:p>
          </p:txBody>
        </p:sp>
      </p:grpSp>
      <p:grpSp>
        <p:nvGrpSpPr>
          <p:cNvPr id="24582" name="Group 12"/>
          <p:cNvGrpSpPr>
            <a:grpSpLocks/>
          </p:cNvGrpSpPr>
          <p:nvPr/>
        </p:nvGrpSpPr>
        <p:grpSpPr bwMode="auto">
          <a:xfrm>
            <a:off x="1158875" y="930275"/>
            <a:ext cx="1844675" cy="5470525"/>
            <a:chOff x="730" y="586"/>
            <a:chExt cx="1162" cy="3418"/>
          </a:xfrm>
        </p:grpSpPr>
        <p:sp>
          <p:nvSpPr>
            <p:cNvPr id="24583" name="Rectangle 13"/>
            <p:cNvSpPr>
              <a:spLocks noChangeArrowheads="1"/>
            </p:cNvSpPr>
            <p:nvPr/>
          </p:nvSpPr>
          <p:spPr bwMode="auto">
            <a:xfrm>
              <a:off x="730" y="586"/>
              <a:ext cx="1162" cy="3418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584" name="Rectangle 14"/>
            <p:cNvSpPr>
              <a:spLocks noChangeArrowheads="1"/>
            </p:cNvSpPr>
            <p:nvPr/>
          </p:nvSpPr>
          <p:spPr bwMode="auto">
            <a:xfrm>
              <a:off x="1619" y="791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585" name="Rectangle 15"/>
            <p:cNvSpPr>
              <a:spLocks noChangeArrowheads="1"/>
            </p:cNvSpPr>
            <p:nvPr/>
          </p:nvSpPr>
          <p:spPr bwMode="auto">
            <a:xfrm>
              <a:off x="1660" y="810"/>
              <a:ext cx="159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A18</a:t>
              </a:r>
              <a:endParaRPr lang="en-US" altLang="en-US"/>
            </a:p>
          </p:txBody>
        </p:sp>
        <p:sp>
          <p:nvSpPr>
            <p:cNvPr id="24586" name="Rectangle 16"/>
            <p:cNvSpPr>
              <a:spLocks noChangeArrowheads="1"/>
            </p:cNvSpPr>
            <p:nvPr/>
          </p:nvSpPr>
          <p:spPr bwMode="auto">
            <a:xfrm>
              <a:off x="1619" y="1065"/>
              <a:ext cx="205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587" name="Rectangle 17"/>
            <p:cNvSpPr>
              <a:spLocks noChangeArrowheads="1"/>
            </p:cNvSpPr>
            <p:nvPr/>
          </p:nvSpPr>
          <p:spPr bwMode="auto">
            <a:xfrm>
              <a:off x="1715" y="1083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A0</a:t>
              </a:r>
              <a:endParaRPr lang="en-US" altLang="en-US"/>
            </a:p>
          </p:txBody>
        </p:sp>
        <p:sp>
          <p:nvSpPr>
            <p:cNvPr id="24588" name="Rectangle 18"/>
            <p:cNvSpPr>
              <a:spLocks noChangeArrowheads="1"/>
            </p:cNvSpPr>
            <p:nvPr/>
          </p:nvSpPr>
          <p:spPr bwMode="auto">
            <a:xfrm>
              <a:off x="1619" y="928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589" name="Rectangle 19"/>
            <p:cNvSpPr>
              <a:spLocks noChangeArrowheads="1"/>
            </p:cNvSpPr>
            <p:nvPr/>
          </p:nvSpPr>
          <p:spPr bwMode="auto">
            <a:xfrm>
              <a:off x="1769" y="947"/>
              <a:ext cx="5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24590" name="Rectangle 20"/>
            <p:cNvSpPr>
              <a:spLocks noChangeArrowheads="1"/>
            </p:cNvSpPr>
            <p:nvPr/>
          </p:nvSpPr>
          <p:spPr bwMode="auto">
            <a:xfrm>
              <a:off x="1619" y="1270"/>
              <a:ext cx="205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591" name="Rectangle 21"/>
            <p:cNvSpPr>
              <a:spLocks noChangeArrowheads="1"/>
            </p:cNvSpPr>
            <p:nvPr/>
          </p:nvSpPr>
          <p:spPr bwMode="auto">
            <a:xfrm>
              <a:off x="1715" y="1288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D7</a:t>
              </a:r>
              <a:endParaRPr lang="en-US" altLang="en-US"/>
            </a:p>
          </p:txBody>
        </p:sp>
        <p:sp>
          <p:nvSpPr>
            <p:cNvPr id="24592" name="Rectangle 22"/>
            <p:cNvSpPr>
              <a:spLocks noChangeArrowheads="1"/>
            </p:cNvSpPr>
            <p:nvPr/>
          </p:nvSpPr>
          <p:spPr bwMode="auto">
            <a:xfrm>
              <a:off x="1619" y="1543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593" name="Rectangle 23"/>
            <p:cNvSpPr>
              <a:spLocks noChangeArrowheads="1"/>
            </p:cNvSpPr>
            <p:nvPr/>
          </p:nvSpPr>
          <p:spPr bwMode="auto">
            <a:xfrm>
              <a:off x="1715" y="1562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D0</a:t>
              </a:r>
              <a:endParaRPr lang="en-US" altLang="en-US"/>
            </a:p>
          </p:txBody>
        </p:sp>
        <p:sp>
          <p:nvSpPr>
            <p:cNvPr id="24594" name="Rectangle 24"/>
            <p:cNvSpPr>
              <a:spLocks noChangeArrowheads="1"/>
            </p:cNvSpPr>
            <p:nvPr/>
          </p:nvSpPr>
          <p:spPr bwMode="auto">
            <a:xfrm>
              <a:off x="1619" y="1406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595" name="Rectangle 25"/>
            <p:cNvSpPr>
              <a:spLocks noChangeArrowheads="1"/>
            </p:cNvSpPr>
            <p:nvPr/>
          </p:nvSpPr>
          <p:spPr bwMode="auto">
            <a:xfrm>
              <a:off x="1769" y="1425"/>
              <a:ext cx="53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24596" name="Rectangle 26"/>
            <p:cNvSpPr>
              <a:spLocks noChangeArrowheads="1"/>
            </p:cNvSpPr>
            <p:nvPr/>
          </p:nvSpPr>
          <p:spPr bwMode="auto">
            <a:xfrm>
              <a:off x="1585" y="1748"/>
              <a:ext cx="239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597" name="Rectangle 27"/>
            <p:cNvSpPr>
              <a:spLocks noChangeArrowheads="1"/>
            </p:cNvSpPr>
            <p:nvPr/>
          </p:nvSpPr>
          <p:spPr bwMode="auto">
            <a:xfrm>
              <a:off x="1605" y="1767"/>
              <a:ext cx="212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MEMR</a:t>
              </a:r>
              <a:endParaRPr lang="en-US" altLang="en-US"/>
            </a:p>
          </p:txBody>
        </p:sp>
        <p:sp>
          <p:nvSpPr>
            <p:cNvPr id="24598" name="Rectangle 28"/>
            <p:cNvSpPr>
              <a:spLocks noChangeArrowheads="1"/>
            </p:cNvSpPr>
            <p:nvPr/>
          </p:nvSpPr>
          <p:spPr bwMode="auto">
            <a:xfrm>
              <a:off x="1585" y="1885"/>
              <a:ext cx="239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599" name="Rectangle 29"/>
            <p:cNvSpPr>
              <a:spLocks noChangeArrowheads="1"/>
            </p:cNvSpPr>
            <p:nvPr/>
          </p:nvSpPr>
          <p:spPr bwMode="auto">
            <a:xfrm>
              <a:off x="1605" y="1904"/>
              <a:ext cx="212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MEMW</a:t>
              </a:r>
              <a:endParaRPr lang="en-US" altLang="en-US"/>
            </a:p>
          </p:txBody>
        </p:sp>
        <p:sp>
          <p:nvSpPr>
            <p:cNvPr id="24600" name="Line 30"/>
            <p:cNvSpPr>
              <a:spLocks noChangeShapeType="1"/>
            </p:cNvSpPr>
            <p:nvPr/>
          </p:nvSpPr>
          <p:spPr bwMode="auto">
            <a:xfrm>
              <a:off x="1619" y="1748"/>
              <a:ext cx="2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1" name="Line 31"/>
            <p:cNvSpPr>
              <a:spLocks noChangeShapeType="1"/>
            </p:cNvSpPr>
            <p:nvPr/>
          </p:nvSpPr>
          <p:spPr bwMode="auto">
            <a:xfrm>
              <a:off x="1601" y="1885"/>
              <a:ext cx="22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2" name="Rectangle 32"/>
            <p:cNvSpPr>
              <a:spLocks noChangeArrowheads="1"/>
            </p:cNvSpPr>
            <p:nvPr/>
          </p:nvSpPr>
          <p:spPr bwMode="auto">
            <a:xfrm>
              <a:off x="1003" y="2432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603" name="Rectangle 33"/>
            <p:cNvSpPr>
              <a:spLocks noChangeArrowheads="1"/>
            </p:cNvSpPr>
            <p:nvPr/>
          </p:nvSpPr>
          <p:spPr bwMode="auto">
            <a:xfrm>
              <a:off x="1168" y="2451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4604" name="Rectangle 34"/>
            <p:cNvSpPr>
              <a:spLocks noChangeArrowheads="1"/>
            </p:cNvSpPr>
            <p:nvPr/>
          </p:nvSpPr>
          <p:spPr bwMode="auto">
            <a:xfrm>
              <a:off x="798" y="2022"/>
              <a:ext cx="137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605" name="Rectangle 35"/>
            <p:cNvSpPr>
              <a:spLocks noChangeArrowheads="1"/>
            </p:cNvSpPr>
            <p:nvPr/>
          </p:nvSpPr>
          <p:spPr bwMode="auto">
            <a:xfrm>
              <a:off x="826" y="2040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BP</a:t>
              </a:r>
              <a:endParaRPr lang="en-US" altLang="en-US"/>
            </a:p>
          </p:txBody>
        </p:sp>
        <p:sp>
          <p:nvSpPr>
            <p:cNvPr id="24606" name="Rectangle 36"/>
            <p:cNvSpPr>
              <a:spLocks noChangeArrowheads="1"/>
            </p:cNvSpPr>
            <p:nvPr/>
          </p:nvSpPr>
          <p:spPr bwMode="auto">
            <a:xfrm>
              <a:off x="798" y="1748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607" name="Rectangle 37"/>
            <p:cNvSpPr>
              <a:spLocks noChangeArrowheads="1"/>
            </p:cNvSpPr>
            <p:nvPr/>
          </p:nvSpPr>
          <p:spPr bwMode="auto">
            <a:xfrm>
              <a:off x="826" y="1767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ES</a:t>
              </a:r>
              <a:endParaRPr lang="en-US" altLang="en-US"/>
            </a:p>
          </p:txBody>
        </p:sp>
        <p:sp>
          <p:nvSpPr>
            <p:cNvPr id="24608" name="Rectangle 38"/>
            <p:cNvSpPr>
              <a:spLocks noChangeArrowheads="1"/>
            </p:cNvSpPr>
            <p:nvPr/>
          </p:nvSpPr>
          <p:spPr bwMode="auto">
            <a:xfrm>
              <a:off x="798" y="1611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609" name="Rectangle 39"/>
            <p:cNvSpPr>
              <a:spLocks noChangeArrowheads="1"/>
            </p:cNvSpPr>
            <p:nvPr/>
          </p:nvSpPr>
          <p:spPr bwMode="auto">
            <a:xfrm>
              <a:off x="826" y="1630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DS</a:t>
              </a:r>
              <a:endParaRPr lang="en-US" altLang="en-US"/>
            </a:p>
          </p:txBody>
        </p:sp>
        <p:sp>
          <p:nvSpPr>
            <p:cNvPr id="24610" name="Rectangle 40"/>
            <p:cNvSpPr>
              <a:spLocks noChangeArrowheads="1"/>
            </p:cNvSpPr>
            <p:nvPr/>
          </p:nvSpPr>
          <p:spPr bwMode="auto">
            <a:xfrm>
              <a:off x="798" y="1475"/>
              <a:ext cx="137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611" name="Rectangle 41"/>
            <p:cNvSpPr>
              <a:spLocks noChangeArrowheads="1"/>
            </p:cNvSpPr>
            <p:nvPr/>
          </p:nvSpPr>
          <p:spPr bwMode="auto">
            <a:xfrm>
              <a:off x="826" y="1493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SS</a:t>
              </a:r>
              <a:endParaRPr lang="en-US" altLang="en-US"/>
            </a:p>
          </p:txBody>
        </p:sp>
        <p:sp>
          <p:nvSpPr>
            <p:cNvPr id="24612" name="Rectangle 42"/>
            <p:cNvSpPr>
              <a:spLocks noChangeArrowheads="1"/>
            </p:cNvSpPr>
            <p:nvPr/>
          </p:nvSpPr>
          <p:spPr bwMode="auto">
            <a:xfrm>
              <a:off x="798" y="928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613" name="Rectangle 43"/>
            <p:cNvSpPr>
              <a:spLocks noChangeArrowheads="1"/>
            </p:cNvSpPr>
            <p:nvPr/>
          </p:nvSpPr>
          <p:spPr bwMode="auto">
            <a:xfrm>
              <a:off x="826" y="947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CX</a:t>
              </a:r>
              <a:endParaRPr lang="en-US" altLang="en-US"/>
            </a:p>
          </p:txBody>
        </p:sp>
        <p:sp>
          <p:nvSpPr>
            <p:cNvPr id="24614" name="Rectangle 44"/>
            <p:cNvSpPr>
              <a:spLocks noChangeArrowheads="1"/>
            </p:cNvSpPr>
            <p:nvPr/>
          </p:nvSpPr>
          <p:spPr bwMode="auto">
            <a:xfrm>
              <a:off x="798" y="791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615" name="Rectangle 45"/>
            <p:cNvSpPr>
              <a:spLocks noChangeArrowheads="1"/>
            </p:cNvSpPr>
            <p:nvPr/>
          </p:nvSpPr>
          <p:spPr bwMode="auto">
            <a:xfrm>
              <a:off x="826" y="810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BX</a:t>
              </a:r>
              <a:endParaRPr lang="en-US" altLang="en-US"/>
            </a:p>
          </p:txBody>
        </p:sp>
        <p:sp>
          <p:nvSpPr>
            <p:cNvPr id="24616" name="Rectangle 46"/>
            <p:cNvSpPr>
              <a:spLocks noChangeArrowheads="1"/>
            </p:cNvSpPr>
            <p:nvPr/>
          </p:nvSpPr>
          <p:spPr bwMode="auto">
            <a:xfrm>
              <a:off x="798" y="654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617" name="Rectangle 47"/>
            <p:cNvSpPr>
              <a:spLocks noChangeArrowheads="1"/>
            </p:cNvSpPr>
            <p:nvPr/>
          </p:nvSpPr>
          <p:spPr bwMode="auto">
            <a:xfrm>
              <a:off x="826" y="673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AX</a:t>
              </a:r>
              <a:endParaRPr lang="en-US" altLang="en-US"/>
            </a:p>
          </p:txBody>
        </p:sp>
        <p:sp>
          <p:nvSpPr>
            <p:cNvPr id="24618" name="Rectangle 48"/>
            <p:cNvSpPr>
              <a:spLocks noChangeArrowheads="1"/>
            </p:cNvSpPr>
            <p:nvPr/>
          </p:nvSpPr>
          <p:spPr bwMode="auto">
            <a:xfrm>
              <a:off x="1003" y="2158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619" name="Rectangle 49"/>
            <p:cNvSpPr>
              <a:spLocks noChangeArrowheads="1"/>
            </p:cNvSpPr>
            <p:nvPr/>
          </p:nvSpPr>
          <p:spPr bwMode="auto">
            <a:xfrm>
              <a:off x="1168" y="2177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4620" name="Rectangle 50"/>
            <p:cNvSpPr>
              <a:spLocks noChangeArrowheads="1"/>
            </p:cNvSpPr>
            <p:nvPr/>
          </p:nvSpPr>
          <p:spPr bwMode="auto">
            <a:xfrm>
              <a:off x="1003" y="2022"/>
              <a:ext cx="547" cy="136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621" name="Rectangle 51"/>
            <p:cNvSpPr>
              <a:spLocks noChangeArrowheads="1"/>
            </p:cNvSpPr>
            <p:nvPr/>
          </p:nvSpPr>
          <p:spPr bwMode="auto">
            <a:xfrm>
              <a:off x="1168" y="2040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4622" name="Rectangle 52"/>
            <p:cNvSpPr>
              <a:spLocks noChangeArrowheads="1"/>
            </p:cNvSpPr>
            <p:nvPr/>
          </p:nvSpPr>
          <p:spPr bwMode="auto">
            <a:xfrm>
              <a:off x="1003" y="1748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623" name="Rectangle 53"/>
            <p:cNvSpPr>
              <a:spLocks noChangeArrowheads="1"/>
            </p:cNvSpPr>
            <p:nvPr/>
          </p:nvSpPr>
          <p:spPr bwMode="auto">
            <a:xfrm>
              <a:off x="1168" y="1767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4624" name="Rectangle 54"/>
            <p:cNvSpPr>
              <a:spLocks noChangeArrowheads="1"/>
            </p:cNvSpPr>
            <p:nvPr/>
          </p:nvSpPr>
          <p:spPr bwMode="auto">
            <a:xfrm>
              <a:off x="1003" y="1611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625" name="Rectangle 55"/>
            <p:cNvSpPr>
              <a:spLocks noChangeArrowheads="1"/>
            </p:cNvSpPr>
            <p:nvPr/>
          </p:nvSpPr>
          <p:spPr bwMode="auto">
            <a:xfrm>
              <a:off x="1168" y="1630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2000</a:t>
              </a:r>
              <a:endParaRPr lang="en-US" altLang="en-US"/>
            </a:p>
          </p:txBody>
        </p:sp>
        <p:sp>
          <p:nvSpPr>
            <p:cNvPr id="24626" name="Rectangle 56"/>
            <p:cNvSpPr>
              <a:spLocks noChangeArrowheads="1"/>
            </p:cNvSpPr>
            <p:nvPr/>
          </p:nvSpPr>
          <p:spPr bwMode="auto">
            <a:xfrm>
              <a:off x="1003" y="928"/>
              <a:ext cx="547" cy="137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627" name="Rectangle 57"/>
            <p:cNvSpPr>
              <a:spLocks noChangeArrowheads="1"/>
            </p:cNvSpPr>
            <p:nvPr/>
          </p:nvSpPr>
          <p:spPr bwMode="auto">
            <a:xfrm>
              <a:off x="1168" y="947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0000</a:t>
              </a:r>
              <a:endParaRPr lang="en-US" altLang="en-US"/>
            </a:p>
          </p:txBody>
        </p:sp>
        <p:sp>
          <p:nvSpPr>
            <p:cNvPr id="24628" name="Rectangle 58"/>
            <p:cNvSpPr>
              <a:spLocks noChangeArrowheads="1"/>
            </p:cNvSpPr>
            <p:nvPr/>
          </p:nvSpPr>
          <p:spPr bwMode="auto">
            <a:xfrm>
              <a:off x="1003" y="791"/>
              <a:ext cx="547" cy="137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629" name="Rectangle 59"/>
            <p:cNvSpPr>
              <a:spLocks noChangeArrowheads="1"/>
            </p:cNvSpPr>
            <p:nvPr/>
          </p:nvSpPr>
          <p:spPr bwMode="auto">
            <a:xfrm>
              <a:off x="1168" y="810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0023</a:t>
              </a:r>
              <a:endParaRPr lang="en-US" altLang="en-US"/>
            </a:p>
          </p:txBody>
        </p:sp>
        <p:sp>
          <p:nvSpPr>
            <p:cNvPr id="24630" name="Rectangle 60"/>
            <p:cNvSpPr>
              <a:spLocks noChangeArrowheads="1"/>
            </p:cNvSpPr>
            <p:nvPr/>
          </p:nvSpPr>
          <p:spPr bwMode="auto">
            <a:xfrm>
              <a:off x="1003" y="654"/>
              <a:ext cx="547" cy="137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631" name="Rectangle 61"/>
            <p:cNvSpPr>
              <a:spLocks noChangeArrowheads="1"/>
            </p:cNvSpPr>
            <p:nvPr/>
          </p:nvSpPr>
          <p:spPr bwMode="auto">
            <a:xfrm>
              <a:off x="1168" y="673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3F1C</a:t>
              </a:r>
              <a:endParaRPr lang="en-US" altLang="en-US"/>
            </a:p>
          </p:txBody>
        </p:sp>
        <p:sp>
          <p:nvSpPr>
            <p:cNvPr id="24632" name="Rectangle 62"/>
            <p:cNvSpPr>
              <a:spLocks noChangeArrowheads="1"/>
            </p:cNvSpPr>
            <p:nvPr/>
          </p:nvSpPr>
          <p:spPr bwMode="auto">
            <a:xfrm>
              <a:off x="1003" y="1065"/>
              <a:ext cx="547" cy="136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633" name="Rectangle 63"/>
            <p:cNvSpPr>
              <a:spLocks noChangeArrowheads="1"/>
            </p:cNvSpPr>
            <p:nvPr/>
          </p:nvSpPr>
          <p:spPr bwMode="auto">
            <a:xfrm>
              <a:off x="1168" y="1083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FCA1</a:t>
              </a:r>
              <a:endParaRPr lang="en-US" altLang="en-US"/>
            </a:p>
          </p:txBody>
        </p:sp>
        <p:sp>
          <p:nvSpPr>
            <p:cNvPr id="24634" name="Rectangle 64"/>
            <p:cNvSpPr>
              <a:spLocks noChangeArrowheads="1"/>
            </p:cNvSpPr>
            <p:nvPr/>
          </p:nvSpPr>
          <p:spPr bwMode="auto">
            <a:xfrm>
              <a:off x="798" y="2158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635" name="Rectangle 65"/>
            <p:cNvSpPr>
              <a:spLocks noChangeArrowheads="1"/>
            </p:cNvSpPr>
            <p:nvPr/>
          </p:nvSpPr>
          <p:spPr bwMode="auto">
            <a:xfrm>
              <a:off x="826" y="2177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SP</a:t>
              </a:r>
              <a:endParaRPr lang="en-US" altLang="en-US"/>
            </a:p>
          </p:txBody>
        </p:sp>
        <p:sp>
          <p:nvSpPr>
            <p:cNvPr id="24636" name="Rectangle 66"/>
            <p:cNvSpPr>
              <a:spLocks noChangeArrowheads="1"/>
            </p:cNvSpPr>
            <p:nvPr/>
          </p:nvSpPr>
          <p:spPr bwMode="auto">
            <a:xfrm>
              <a:off x="798" y="1065"/>
              <a:ext cx="137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637" name="Rectangle 67"/>
            <p:cNvSpPr>
              <a:spLocks noChangeArrowheads="1"/>
            </p:cNvSpPr>
            <p:nvPr/>
          </p:nvSpPr>
          <p:spPr bwMode="auto">
            <a:xfrm>
              <a:off x="826" y="1083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DX</a:t>
              </a:r>
              <a:endParaRPr lang="en-US" altLang="en-US"/>
            </a:p>
          </p:txBody>
        </p:sp>
        <p:sp>
          <p:nvSpPr>
            <p:cNvPr id="24638" name="Rectangle 68"/>
            <p:cNvSpPr>
              <a:spLocks noChangeArrowheads="1"/>
            </p:cNvSpPr>
            <p:nvPr/>
          </p:nvSpPr>
          <p:spPr bwMode="auto">
            <a:xfrm>
              <a:off x="1003" y="1475"/>
              <a:ext cx="547" cy="136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639" name="Rectangle 69"/>
            <p:cNvSpPr>
              <a:spLocks noChangeArrowheads="1"/>
            </p:cNvSpPr>
            <p:nvPr/>
          </p:nvSpPr>
          <p:spPr bwMode="auto">
            <a:xfrm>
              <a:off x="1168" y="1493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4640" name="Rectangle 70"/>
            <p:cNvSpPr>
              <a:spLocks noChangeArrowheads="1"/>
            </p:cNvSpPr>
            <p:nvPr/>
          </p:nvSpPr>
          <p:spPr bwMode="auto">
            <a:xfrm>
              <a:off x="798" y="1338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641" name="Rectangle 71"/>
            <p:cNvSpPr>
              <a:spLocks noChangeArrowheads="1"/>
            </p:cNvSpPr>
            <p:nvPr/>
          </p:nvSpPr>
          <p:spPr bwMode="auto">
            <a:xfrm>
              <a:off x="826" y="1357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CS</a:t>
              </a:r>
              <a:endParaRPr lang="en-US" altLang="en-US"/>
            </a:p>
          </p:txBody>
        </p:sp>
        <p:sp>
          <p:nvSpPr>
            <p:cNvPr id="24642" name="Rectangle 72"/>
            <p:cNvSpPr>
              <a:spLocks noChangeArrowheads="1"/>
            </p:cNvSpPr>
            <p:nvPr/>
          </p:nvSpPr>
          <p:spPr bwMode="auto">
            <a:xfrm>
              <a:off x="798" y="2432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643" name="Rectangle 73"/>
            <p:cNvSpPr>
              <a:spLocks noChangeArrowheads="1"/>
            </p:cNvSpPr>
            <p:nvPr/>
          </p:nvSpPr>
          <p:spPr bwMode="auto">
            <a:xfrm>
              <a:off x="826" y="2451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SI</a:t>
              </a:r>
              <a:endParaRPr lang="en-US" altLang="en-US"/>
            </a:p>
          </p:txBody>
        </p:sp>
        <p:sp>
          <p:nvSpPr>
            <p:cNvPr id="24644" name="Rectangle 74"/>
            <p:cNvSpPr>
              <a:spLocks noChangeArrowheads="1"/>
            </p:cNvSpPr>
            <p:nvPr/>
          </p:nvSpPr>
          <p:spPr bwMode="auto">
            <a:xfrm>
              <a:off x="1003" y="1338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645" name="Rectangle 75"/>
            <p:cNvSpPr>
              <a:spLocks noChangeArrowheads="1"/>
            </p:cNvSpPr>
            <p:nvPr/>
          </p:nvSpPr>
          <p:spPr bwMode="auto">
            <a:xfrm>
              <a:off x="1168" y="1357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4646" name="Rectangle 76"/>
            <p:cNvSpPr>
              <a:spLocks noChangeArrowheads="1"/>
            </p:cNvSpPr>
            <p:nvPr/>
          </p:nvSpPr>
          <p:spPr bwMode="auto">
            <a:xfrm>
              <a:off x="1003" y="2842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647" name="Rectangle 77"/>
            <p:cNvSpPr>
              <a:spLocks noChangeArrowheads="1"/>
            </p:cNvSpPr>
            <p:nvPr/>
          </p:nvSpPr>
          <p:spPr bwMode="auto">
            <a:xfrm>
              <a:off x="1168" y="2861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4648" name="Rectangle 78"/>
            <p:cNvSpPr>
              <a:spLocks noChangeArrowheads="1"/>
            </p:cNvSpPr>
            <p:nvPr/>
          </p:nvSpPr>
          <p:spPr bwMode="auto">
            <a:xfrm>
              <a:off x="798" y="2842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649" name="Rectangle 79"/>
            <p:cNvSpPr>
              <a:spLocks noChangeArrowheads="1"/>
            </p:cNvSpPr>
            <p:nvPr/>
          </p:nvSpPr>
          <p:spPr bwMode="auto">
            <a:xfrm>
              <a:off x="826" y="2861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IP</a:t>
              </a:r>
              <a:endParaRPr lang="en-US" altLang="en-US"/>
            </a:p>
          </p:txBody>
        </p:sp>
        <p:sp>
          <p:nvSpPr>
            <p:cNvPr id="24650" name="Rectangle 80"/>
            <p:cNvSpPr>
              <a:spLocks noChangeArrowheads="1"/>
            </p:cNvSpPr>
            <p:nvPr/>
          </p:nvSpPr>
          <p:spPr bwMode="auto">
            <a:xfrm>
              <a:off x="1003" y="2569"/>
              <a:ext cx="547" cy="136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651" name="Rectangle 81"/>
            <p:cNvSpPr>
              <a:spLocks noChangeArrowheads="1"/>
            </p:cNvSpPr>
            <p:nvPr/>
          </p:nvSpPr>
          <p:spPr bwMode="auto">
            <a:xfrm>
              <a:off x="1168" y="2587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4652" name="Rectangle 82"/>
            <p:cNvSpPr>
              <a:spLocks noChangeArrowheads="1"/>
            </p:cNvSpPr>
            <p:nvPr/>
          </p:nvSpPr>
          <p:spPr bwMode="auto">
            <a:xfrm>
              <a:off x="798" y="2569"/>
              <a:ext cx="137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653" name="Rectangle 83"/>
            <p:cNvSpPr>
              <a:spLocks noChangeArrowheads="1"/>
            </p:cNvSpPr>
            <p:nvPr/>
          </p:nvSpPr>
          <p:spPr bwMode="auto">
            <a:xfrm>
              <a:off x="826" y="2587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DI</a:t>
              </a:r>
              <a:endParaRPr lang="en-US" altLang="en-US"/>
            </a:p>
          </p:txBody>
        </p:sp>
        <p:sp>
          <p:nvSpPr>
            <p:cNvPr id="24654" name="Rectangle 84"/>
            <p:cNvSpPr>
              <a:spLocks noChangeArrowheads="1"/>
            </p:cNvSpPr>
            <p:nvPr/>
          </p:nvSpPr>
          <p:spPr bwMode="auto">
            <a:xfrm>
              <a:off x="1619" y="654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655" name="Rectangle 85"/>
            <p:cNvSpPr>
              <a:spLocks noChangeArrowheads="1"/>
            </p:cNvSpPr>
            <p:nvPr/>
          </p:nvSpPr>
          <p:spPr bwMode="auto">
            <a:xfrm>
              <a:off x="1660" y="673"/>
              <a:ext cx="159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A19</a:t>
              </a:r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Full and Partial Decoding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smtClean="0"/>
              <a:t>Full Decoding</a:t>
            </a:r>
          </a:p>
          <a:p>
            <a:pPr marL="742950" lvl="1" indent="-285750"/>
            <a:r>
              <a:rPr lang="en-US" altLang="en-US" sz="2000" smtClean="0"/>
              <a:t>When all of the “useful” address lines are connected the memory/device to perform selection</a:t>
            </a:r>
          </a:p>
          <a:p>
            <a:pPr marL="342900" indent="-342900"/>
            <a:r>
              <a:rPr lang="en-US" altLang="en-US" smtClean="0"/>
              <a:t>Partial Decoding</a:t>
            </a:r>
          </a:p>
          <a:p>
            <a:pPr marL="742950" lvl="1" indent="-285750"/>
            <a:r>
              <a:rPr lang="en-US" altLang="en-US" sz="2000" smtClean="0"/>
              <a:t>When some of the “useful” address lines are connected the memory/device to perform selection</a:t>
            </a:r>
          </a:p>
          <a:p>
            <a:pPr marL="742950" lvl="1" indent="-285750"/>
            <a:r>
              <a:rPr lang="en-US" altLang="en-US" sz="2000" smtClean="0"/>
              <a:t>Using this type of decoding results into roll-over addresses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Memory Module</a:t>
            </a:r>
          </a:p>
        </p:txBody>
      </p:sp>
      <p:sp>
        <p:nvSpPr>
          <p:cNvPr id="319502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The Size:</a:t>
            </a:r>
          </a:p>
          <a:p>
            <a:pPr lvl="1"/>
            <a:r>
              <a:rPr lang="en-US" altLang="en-US" smtClean="0"/>
              <a:t>Data bus?</a:t>
            </a:r>
          </a:p>
          <a:p>
            <a:pPr lvl="1"/>
            <a:r>
              <a:rPr lang="en-US" altLang="en-US" smtClean="0"/>
              <a:t>Address bus?</a:t>
            </a:r>
          </a:p>
          <a:p>
            <a:r>
              <a:rPr lang="en-US" altLang="en-US" smtClean="0"/>
              <a:t>Controls?</a:t>
            </a:r>
          </a:p>
          <a:p>
            <a:pPr lvl="1"/>
            <a:r>
              <a:rPr lang="en-US" altLang="en-US" smtClean="0"/>
              <a:t>Read</a:t>
            </a:r>
          </a:p>
          <a:p>
            <a:pPr lvl="1"/>
            <a:r>
              <a:rPr lang="en-US" altLang="en-US" smtClean="0"/>
              <a:t>Write</a:t>
            </a:r>
          </a:p>
          <a:p>
            <a:pPr lvl="1"/>
            <a:endParaRPr lang="en-US" altLang="en-US" smtClean="0"/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5638800" y="2057400"/>
            <a:ext cx="1271588" cy="2971800"/>
          </a:xfrm>
          <a:prstGeom prst="rect">
            <a:avLst/>
          </a:prstGeom>
          <a:solidFill>
            <a:srgbClr val="FFFF00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19494" name="Rectangle 6"/>
          <p:cNvSpPr>
            <a:spLocks noChangeArrowheads="1"/>
          </p:cNvSpPr>
          <p:nvPr/>
        </p:nvSpPr>
        <p:spPr bwMode="auto">
          <a:xfrm>
            <a:off x="5711825" y="2438400"/>
            <a:ext cx="5238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</a:rPr>
              <a:t>D7 - D0</a:t>
            </a:r>
            <a:endParaRPr lang="en-US" altLang="en-US" sz="2000"/>
          </a:p>
        </p:txBody>
      </p:sp>
      <p:sp>
        <p:nvSpPr>
          <p:cNvPr id="319495" name="Rectangle 7"/>
          <p:cNvSpPr>
            <a:spLocks noChangeArrowheads="1"/>
          </p:cNvSpPr>
          <p:nvPr/>
        </p:nvSpPr>
        <p:spPr bwMode="auto">
          <a:xfrm>
            <a:off x="5718175" y="2971800"/>
            <a:ext cx="6080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</a:rPr>
              <a:t>A19 - A0</a:t>
            </a:r>
            <a:endParaRPr lang="en-US" altLang="en-US" sz="2000"/>
          </a:p>
        </p:txBody>
      </p:sp>
      <p:sp>
        <p:nvSpPr>
          <p:cNvPr id="319498" name="Rectangle 10"/>
          <p:cNvSpPr>
            <a:spLocks noChangeArrowheads="1"/>
          </p:cNvSpPr>
          <p:nvPr/>
        </p:nvSpPr>
        <p:spPr bwMode="auto">
          <a:xfrm>
            <a:off x="5732463" y="3749675"/>
            <a:ext cx="2190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</a:rPr>
              <a:t>RD</a:t>
            </a:r>
            <a:endParaRPr lang="en-US" altLang="en-US" sz="2000"/>
          </a:p>
        </p:txBody>
      </p:sp>
      <p:sp>
        <p:nvSpPr>
          <p:cNvPr id="319499" name="Rectangle 11"/>
          <p:cNvSpPr>
            <a:spLocks noChangeArrowheads="1"/>
          </p:cNvSpPr>
          <p:nvPr/>
        </p:nvSpPr>
        <p:spPr bwMode="auto">
          <a:xfrm>
            <a:off x="5732463" y="4129088"/>
            <a:ext cx="254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</a:rPr>
              <a:t>WR</a:t>
            </a:r>
            <a:endParaRPr lang="en-US" altLang="en-US" sz="2000"/>
          </a:p>
        </p:txBody>
      </p:sp>
      <p:sp>
        <p:nvSpPr>
          <p:cNvPr id="319500" name="Line 12"/>
          <p:cNvSpPr>
            <a:spLocks noChangeShapeType="1"/>
          </p:cNvSpPr>
          <p:nvPr/>
        </p:nvSpPr>
        <p:spPr bwMode="auto">
          <a:xfrm>
            <a:off x="5732463" y="3733800"/>
            <a:ext cx="187325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501" name="Line 13"/>
          <p:cNvSpPr>
            <a:spLocks noChangeShapeType="1"/>
          </p:cNvSpPr>
          <p:nvPr/>
        </p:nvSpPr>
        <p:spPr bwMode="auto">
          <a:xfrm>
            <a:off x="5732463" y="4114800"/>
            <a:ext cx="187325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1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9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9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9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9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95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95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95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95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95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95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9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9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95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95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9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9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9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9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502" grpId="0" build="p" bldLvl="2"/>
      <p:bldP spid="319494" grpId="0"/>
      <p:bldP spid="319495" grpId="0"/>
      <p:bldP spid="31949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457200"/>
          </a:xfrm>
          <a:noFill/>
        </p:spPr>
        <p:txBody>
          <a:bodyPr/>
          <a:lstStyle/>
          <a:p>
            <a:r>
              <a:rPr lang="en-US" altLang="en-US" sz="1800" smtClean="0"/>
              <a:t>Full Decoding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1141413" y="912813"/>
          <a:ext cx="7642225" cy="546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5" name="VISIO" r:id="rId4" imgW="8037576" imgH="5751576" progId="Visio.Drawing.5">
                  <p:embed/>
                </p:oleObj>
              </mc:Choice>
              <mc:Fallback>
                <p:oleObj name="VISIO" r:id="rId4" imgW="8037576" imgH="5751576" progId="Visio.Drawing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912813"/>
                        <a:ext cx="7642225" cy="546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1158875" y="930275"/>
            <a:ext cx="1844675" cy="5470525"/>
            <a:chOff x="730" y="586"/>
            <a:chExt cx="1162" cy="3418"/>
          </a:xfrm>
        </p:grpSpPr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730" y="586"/>
              <a:ext cx="1162" cy="3418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1619" y="791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31" name="Rectangle 7"/>
            <p:cNvSpPr>
              <a:spLocks noChangeArrowheads="1"/>
            </p:cNvSpPr>
            <p:nvPr/>
          </p:nvSpPr>
          <p:spPr bwMode="auto">
            <a:xfrm>
              <a:off x="1660" y="810"/>
              <a:ext cx="159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A18</a:t>
              </a:r>
              <a:endParaRPr lang="en-US" altLang="en-US"/>
            </a:p>
          </p:txBody>
        </p:sp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1619" y="1065"/>
              <a:ext cx="205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33" name="Rectangle 9"/>
            <p:cNvSpPr>
              <a:spLocks noChangeArrowheads="1"/>
            </p:cNvSpPr>
            <p:nvPr/>
          </p:nvSpPr>
          <p:spPr bwMode="auto">
            <a:xfrm>
              <a:off x="1715" y="1083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A0</a:t>
              </a:r>
              <a:endParaRPr lang="en-US" altLang="en-US"/>
            </a:p>
          </p:txBody>
        </p:sp>
        <p:sp>
          <p:nvSpPr>
            <p:cNvPr id="26634" name="Rectangle 10"/>
            <p:cNvSpPr>
              <a:spLocks noChangeArrowheads="1"/>
            </p:cNvSpPr>
            <p:nvPr/>
          </p:nvSpPr>
          <p:spPr bwMode="auto">
            <a:xfrm>
              <a:off x="1619" y="928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1769" y="947"/>
              <a:ext cx="5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26636" name="Rectangle 12"/>
            <p:cNvSpPr>
              <a:spLocks noChangeArrowheads="1"/>
            </p:cNvSpPr>
            <p:nvPr/>
          </p:nvSpPr>
          <p:spPr bwMode="auto">
            <a:xfrm>
              <a:off x="1619" y="1270"/>
              <a:ext cx="205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37" name="Rectangle 13"/>
            <p:cNvSpPr>
              <a:spLocks noChangeArrowheads="1"/>
            </p:cNvSpPr>
            <p:nvPr/>
          </p:nvSpPr>
          <p:spPr bwMode="auto">
            <a:xfrm>
              <a:off x="1715" y="1288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D7</a:t>
              </a:r>
              <a:endParaRPr lang="en-US" altLang="en-US"/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1619" y="1543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1715" y="1562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D0</a:t>
              </a:r>
              <a:endParaRPr lang="en-US" altLang="en-US"/>
            </a:p>
          </p:txBody>
        </p:sp>
        <p:sp>
          <p:nvSpPr>
            <p:cNvPr id="26640" name="Rectangle 16"/>
            <p:cNvSpPr>
              <a:spLocks noChangeArrowheads="1"/>
            </p:cNvSpPr>
            <p:nvPr/>
          </p:nvSpPr>
          <p:spPr bwMode="auto">
            <a:xfrm>
              <a:off x="1619" y="1406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41" name="Rectangle 17"/>
            <p:cNvSpPr>
              <a:spLocks noChangeArrowheads="1"/>
            </p:cNvSpPr>
            <p:nvPr/>
          </p:nvSpPr>
          <p:spPr bwMode="auto">
            <a:xfrm>
              <a:off x="1769" y="1425"/>
              <a:ext cx="53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26642" name="Rectangle 18"/>
            <p:cNvSpPr>
              <a:spLocks noChangeArrowheads="1"/>
            </p:cNvSpPr>
            <p:nvPr/>
          </p:nvSpPr>
          <p:spPr bwMode="auto">
            <a:xfrm>
              <a:off x="1585" y="1748"/>
              <a:ext cx="239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1605" y="1767"/>
              <a:ext cx="212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MEMR</a:t>
              </a:r>
              <a:endParaRPr lang="en-US" altLang="en-US"/>
            </a:p>
          </p:txBody>
        </p: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1585" y="1885"/>
              <a:ext cx="239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45" name="Rectangle 21"/>
            <p:cNvSpPr>
              <a:spLocks noChangeArrowheads="1"/>
            </p:cNvSpPr>
            <p:nvPr/>
          </p:nvSpPr>
          <p:spPr bwMode="auto">
            <a:xfrm>
              <a:off x="1605" y="1904"/>
              <a:ext cx="212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MEMW</a:t>
              </a:r>
              <a:endParaRPr lang="en-US" altLang="en-US"/>
            </a:p>
          </p:txBody>
        </p:sp>
        <p:sp>
          <p:nvSpPr>
            <p:cNvPr id="26646" name="Line 22"/>
            <p:cNvSpPr>
              <a:spLocks noChangeShapeType="1"/>
            </p:cNvSpPr>
            <p:nvPr/>
          </p:nvSpPr>
          <p:spPr bwMode="auto">
            <a:xfrm>
              <a:off x="1619" y="1748"/>
              <a:ext cx="2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7" name="Line 23"/>
            <p:cNvSpPr>
              <a:spLocks noChangeShapeType="1"/>
            </p:cNvSpPr>
            <p:nvPr/>
          </p:nvSpPr>
          <p:spPr bwMode="auto">
            <a:xfrm>
              <a:off x="1601" y="1885"/>
              <a:ext cx="22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1003" y="2432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49" name="Rectangle 25"/>
            <p:cNvSpPr>
              <a:spLocks noChangeArrowheads="1"/>
            </p:cNvSpPr>
            <p:nvPr/>
          </p:nvSpPr>
          <p:spPr bwMode="auto">
            <a:xfrm>
              <a:off x="1168" y="2451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798" y="2022"/>
              <a:ext cx="137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51" name="Rectangle 27"/>
            <p:cNvSpPr>
              <a:spLocks noChangeArrowheads="1"/>
            </p:cNvSpPr>
            <p:nvPr/>
          </p:nvSpPr>
          <p:spPr bwMode="auto">
            <a:xfrm>
              <a:off x="826" y="2040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BP</a:t>
              </a:r>
              <a:endParaRPr lang="en-US" altLang="en-US"/>
            </a:p>
          </p:txBody>
        </p:sp>
        <p:sp>
          <p:nvSpPr>
            <p:cNvPr id="26652" name="Rectangle 28"/>
            <p:cNvSpPr>
              <a:spLocks noChangeArrowheads="1"/>
            </p:cNvSpPr>
            <p:nvPr/>
          </p:nvSpPr>
          <p:spPr bwMode="auto">
            <a:xfrm>
              <a:off x="798" y="1748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53" name="Rectangle 29"/>
            <p:cNvSpPr>
              <a:spLocks noChangeArrowheads="1"/>
            </p:cNvSpPr>
            <p:nvPr/>
          </p:nvSpPr>
          <p:spPr bwMode="auto">
            <a:xfrm>
              <a:off x="826" y="1767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ES</a:t>
              </a:r>
              <a:endParaRPr lang="en-US" altLang="en-US"/>
            </a:p>
          </p:txBody>
        </p:sp>
        <p:sp>
          <p:nvSpPr>
            <p:cNvPr id="26654" name="Rectangle 30"/>
            <p:cNvSpPr>
              <a:spLocks noChangeArrowheads="1"/>
            </p:cNvSpPr>
            <p:nvPr/>
          </p:nvSpPr>
          <p:spPr bwMode="auto">
            <a:xfrm>
              <a:off x="798" y="1611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55" name="Rectangle 31"/>
            <p:cNvSpPr>
              <a:spLocks noChangeArrowheads="1"/>
            </p:cNvSpPr>
            <p:nvPr/>
          </p:nvSpPr>
          <p:spPr bwMode="auto">
            <a:xfrm>
              <a:off x="826" y="1630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DS</a:t>
              </a:r>
              <a:endParaRPr lang="en-US" altLang="en-US"/>
            </a:p>
          </p:txBody>
        </p:sp>
        <p:sp>
          <p:nvSpPr>
            <p:cNvPr id="26656" name="Rectangle 32"/>
            <p:cNvSpPr>
              <a:spLocks noChangeArrowheads="1"/>
            </p:cNvSpPr>
            <p:nvPr/>
          </p:nvSpPr>
          <p:spPr bwMode="auto">
            <a:xfrm>
              <a:off x="798" y="1475"/>
              <a:ext cx="137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57" name="Rectangle 33"/>
            <p:cNvSpPr>
              <a:spLocks noChangeArrowheads="1"/>
            </p:cNvSpPr>
            <p:nvPr/>
          </p:nvSpPr>
          <p:spPr bwMode="auto">
            <a:xfrm>
              <a:off x="826" y="1493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SS</a:t>
              </a:r>
              <a:endParaRPr lang="en-US" altLang="en-US"/>
            </a:p>
          </p:txBody>
        </p:sp>
        <p:sp>
          <p:nvSpPr>
            <p:cNvPr id="26658" name="Rectangle 34"/>
            <p:cNvSpPr>
              <a:spLocks noChangeArrowheads="1"/>
            </p:cNvSpPr>
            <p:nvPr/>
          </p:nvSpPr>
          <p:spPr bwMode="auto">
            <a:xfrm>
              <a:off x="798" y="928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59" name="Rectangle 35"/>
            <p:cNvSpPr>
              <a:spLocks noChangeArrowheads="1"/>
            </p:cNvSpPr>
            <p:nvPr/>
          </p:nvSpPr>
          <p:spPr bwMode="auto">
            <a:xfrm>
              <a:off x="826" y="947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CX</a:t>
              </a:r>
              <a:endParaRPr lang="en-US" altLang="en-US"/>
            </a:p>
          </p:txBody>
        </p:sp>
        <p:sp>
          <p:nvSpPr>
            <p:cNvPr id="26660" name="Rectangle 36"/>
            <p:cNvSpPr>
              <a:spLocks noChangeArrowheads="1"/>
            </p:cNvSpPr>
            <p:nvPr/>
          </p:nvSpPr>
          <p:spPr bwMode="auto">
            <a:xfrm>
              <a:off x="798" y="791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61" name="Rectangle 37"/>
            <p:cNvSpPr>
              <a:spLocks noChangeArrowheads="1"/>
            </p:cNvSpPr>
            <p:nvPr/>
          </p:nvSpPr>
          <p:spPr bwMode="auto">
            <a:xfrm>
              <a:off x="826" y="810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BX</a:t>
              </a:r>
              <a:endParaRPr lang="en-US" altLang="en-US"/>
            </a:p>
          </p:txBody>
        </p:sp>
        <p:sp>
          <p:nvSpPr>
            <p:cNvPr id="26662" name="Rectangle 38"/>
            <p:cNvSpPr>
              <a:spLocks noChangeArrowheads="1"/>
            </p:cNvSpPr>
            <p:nvPr/>
          </p:nvSpPr>
          <p:spPr bwMode="auto">
            <a:xfrm>
              <a:off x="798" y="654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63" name="Rectangle 39"/>
            <p:cNvSpPr>
              <a:spLocks noChangeArrowheads="1"/>
            </p:cNvSpPr>
            <p:nvPr/>
          </p:nvSpPr>
          <p:spPr bwMode="auto">
            <a:xfrm>
              <a:off x="826" y="673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AX</a:t>
              </a:r>
              <a:endParaRPr lang="en-US" altLang="en-US"/>
            </a:p>
          </p:txBody>
        </p:sp>
        <p:sp>
          <p:nvSpPr>
            <p:cNvPr id="26664" name="Rectangle 40"/>
            <p:cNvSpPr>
              <a:spLocks noChangeArrowheads="1"/>
            </p:cNvSpPr>
            <p:nvPr/>
          </p:nvSpPr>
          <p:spPr bwMode="auto">
            <a:xfrm>
              <a:off x="1003" y="2158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65" name="Rectangle 41"/>
            <p:cNvSpPr>
              <a:spLocks noChangeArrowheads="1"/>
            </p:cNvSpPr>
            <p:nvPr/>
          </p:nvSpPr>
          <p:spPr bwMode="auto">
            <a:xfrm>
              <a:off x="1168" y="2177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6666" name="Rectangle 42"/>
            <p:cNvSpPr>
              <a:spLocks noChangeArrowheads="1"/>
            </p:cNvSpPr>
            <p:nvPr/>
          </p:nvSpPr>
          <p:spPr bwMode="auto">
            <a:xfrm>
              <a:off x="1003" y="2022"/>
              <a:ext cx="547" cy="136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67" name="Rectangle 43"/>
            <p:cNvSpPr>
              <a:spLocks noChangeArrowheads="1"/>
            </p:cNvSpPr>
            <p:nvPr/>
          </p:nvSpPr>
          <p:spPr bwMode="auto">
            <a:xfrm>
              <a:off x="1168" y="2040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6668" name="Rectangle 44"/>
            <p:cNvSpPr>
              <a:spLocks noChangeArrowheads="1"/>
            </p:cNvSpPr>
            <p:nvPr/>
          </p:nvSpPr>
          <p:spPr bwMode="auto">
            <a:xfrm>
              <a:off x="1003" y="1748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69" name="Rectangle 45"/>
            <p:cNvSpPr>
              <a:spLocks noChangeArrowheads="1"/>
            </p:cNvSpPr>
            <p:nvPr/>
          </p:nvSpPr>
          <p:spPr bwMode="auto">
            <a:xfrm>
              <a:off x="1168" y="1767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6670" name="Rectangle 46"/>
            <p:cNvSpPr>
              <a:spLocks noChangeArrowheads="1"/>
            </p:cNvSpPr>
            <p:nvPr/>
          </p:nvSpPr>
          <p:spPr bwMode="auto">
            <a:xfrm>
              <a:off x="1003" y="1611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71" name="Rectangle 47"/>
            <p:cNvSpPr>
              <a:spLocks noChangeArrowheads="1"/>
            </p:cNvSpPr>
            <p:nvPr/>
          </p:nvSpPr>
          <p:spPr bwMode="auto">
            <a:xfrm>
              <a:off x="1168" y="1630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2000</a:t>
              </a:r>
              <a:endParaRPr lang="en-US" altLang="en-US"/>
            </a:p>
          </p:txBody>
        </p:sp>
        <p:sp>
          <p:nvSpPr>
            <p:cNvPr id="26672" name="Rectangle 48"/>
            <p:cNvSpPr>
              <a:spLocks noChangeArrowheads="1"/>
            </p:cNvSpPr>
            <p:nvPr/>
          </p:nvSpPr>
          <p:spPr bwMode="auto">
            <a:xfrm>
              <a:off x="1003" y="928"/>
              <a:ext cx="547" cy="137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73" name="Rectangle 49"/>
            <p:cNvSpPr>
              <a:spLocks noChangeArrowheads="1"/>
            </p:cNvSpPr>
            <p:nvPr/>
          </p:nvSpPr>
          <p:spPr bwMode="auto">
            <a:xfrm>
              <a:off x="1168" y="947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0000</a:t>
              </a:r>
              <a:endParaRPr lang="en-US" altLang="en-US"/>
            </a:p>
          </p:txBody>
        </p:sp>
        <p:sp>
          <p:nvSpPr>
            <p:cNvPr id="26674" name="Rectangle 50"/>
            <p:cNvSpPr>
              <a:spLocks noChangeArrowheads="1"/>
            </p:cNvSpPr>
            <p:nvPr/>
          </p:nvSpPr>
          <p:spPr bwMode="auto">
            <a:xfrm>
              <a:off x="1003" y="791"/>
              <a:ext cx="547" cy="137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75" name="Rectangle 51"/>
            <p:cNvSpPr>
              <a:spLocks noChangeArrowheads="1"/>
            </p:cNvSpPr>
            <p:nvPr/>
          </p:nvSpPr>
          <p:spPr bwMode="auto">
            <a:xfrm>
              <a:off x="1168" y="810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0023</a:t>
              </a:r>
              <a:endParaRPr lang="en-US" altLang="en-US"/>
            </a:p>
          </p:txBody>
        </p:sp>
        <p:sp>
          <p:nvSpPr>
            <p:cNvPr id="26676" name="Rectangle 52"/>
            <p:cNvSpPr>
              <a:spLocks noChangeArrowheads="1"/>
            </p:cNvSpPr>
            <p:nvPr/>
          </p:nvSpPr>
          <p:spPr bwMode="auto">
            <a:xfrm>
              <a:off x="1003" y="654"/>
              <a:ext cx="547" cy="137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77" name="Rectangle 53"/>
            <p:cNvSpPr>
              <a:spLocks noChangeArrowheads="1"/>
            </p:cNvSpPr>
            <p:nvPr/>
          </p:nvSpPr>
          <p:spPr bwMode="auto">
            <a:xfrm>
              <a:off x="1168" y="673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3F1C</a:t>
              </a:r>
              <a:endParaRPr lang="en-US" altLang="en-US"/>
            </a:p>
          </p:txBody>
        </p:sp>
        <p:sp>
          <p:nvSpPr>
            <p:cNvPr id="26678" name="Rectangle 54"/>
            <p:cNvSpPr>
              <a:spLocks noChangeArrowheads="1"/>
            </p:cNvSpPr>
            <p:nvPr/>
          </p:nvSpPr>
          <p:spPr bwMode="auto">
            <a:xfrm>
              <a:off x="1003" y="1065"/>
              <a:ext cx="547" cy="136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79" name="Rectangle 55"/>
            <p:cNvSpPr>
              <a:spLocks noChangeArrowheads="1"/>
            </p:cNvSpPr>
            <p:nvPr/>
          </p:nvSpPr>
          <p:spPr bwMode="auto">
            <a:xfrm>
              <a:off x="1168" y="1083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FCA1</a:t>
              </a:r>
              <a:endParaRPr lang="en-US" altLang="en-US"/>
            </a:p>
          </p:txBody>
        </p:sp>
        <p:sp>
          <p:nvSpPr>
            <p:cNvPr id="26680" name="Rectangle 56"/>
            <p:cNvSpPr>
              <a:spLocks noChangeArrowheads="1"/>
            </p:cNvSpPr>
            <p:nvPr/>
          </p:nvSpPr>
          <p:spPr bwMode="auto">
            <a:xfrm>
              <a:off x="798" y="2158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81" name="Rectangle 57"/>
            <p:cNvSpPr>
              <a:spLocks noChangeArrowheads="1"/>
            </p:cNvSpPr>
            <p:nvPr/>
          </p:nvSpPr>
          <p:spPr bwMode="auto">
            <a:xfrm>
              <a:off x="826" y="2177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SP</a:t>
              </a:r>
              <a:endParaRPr lang="en-US" altLang="en-US"/>
            </a:p>
          </p:txBody>
        </p:sp>
        <p:sp>
          <p:nvSpPr>
            <p:cNvPr id="26682" name="Rectangle 58"/>
            <p:cNvSpPr>
              <a:spLocks noChangeArrowheads="1"/>
            </p:cNvSpPr>
            <p:nvPr/>
          </p:nvSpPr>
          <p:spPr bwMode="auto">
            <a:xfrm>
              <a:off x="798" y="1065"/>
              <a:ext cx="137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83" name="Rectangle 59"/>
            <p:cNvSpPr>
              <a:spLocks noChangeArrowheads="1"/>
            </p:cNvSpPr>
            <p:nvPr/>
          </p:nvSpPr>
          <p:spPr bwMode="auto">
            <a:xfrm>
              <a:off x="826" y="1083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DX</a:t>
              </a:r>
              <a:endParaRPr lang="en-US" altLang="en-US"/>
            </a:p>
          </p:txBody>
        </p:sp>
        <p:sp>
          <p:nvSpPr>
            <p:cNvPr id="26684" name="Rectangle 60"/>
            <p:cNvSpPr>
              <a:spLocks noChangeArrowheads="1"/>
            </p:cNvSpPr>
            <p:nvPr/>
          </p:nvSpPr>
          <p:spPr bwMode="auto">
            <a:xfrm>
              <a:off x="1003" y="1475"/>
              <a:ext cx="547" cy="136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85" name="Rectangle 61"/>
            <p:cNvSpPr>
              <a:spLocks noChangeArrowheads="1"/>
            </p:cNvSpPr>
            <p:nvPr/>
          </p:nvSpPr>
          <p:spPr bwMode="auto">
            <a:xfrm>
              <a:off x="1168" y="1493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6686" name="Rectangle 62"/>
            <p:cNvSpPr>
              <a:spLocks noChangeArrowheads="1"/>
            </p:cNvSpPr>
            <p:nvPr/>
          </p:nvSpPr>
          <p:spPr bwMode="auto">
            <a:xfrm>
              <a:off x="798" y="1338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87" name="Rectangle 63"/>
            <p:cNvSpPr>
              <a:spLocks noChangeArrowheads="1"/>
            </p:cNvSpPr>
            <p:nvPr/>
          </p:nvSpPr>
          <p:spPr bwMode="auto">
            <a:xfrm>
              <a:off x="826" y="1357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CS</a:t>
              </a:r>
              <a:endParaRPr lang="en-US" altLang="en-US"/>
            </a:p>
          </p:txBody>
        </p:sp>
        <p:sp>
          <p:nvSpPr>
            <p:cNvPr id="26688" name="Rectangle 64"/>
            <p:cNvSpPr>
              <a:spLocks noChangeArrowheads="1"/>
            </p:cNvSpPr>
            <p:nvPr/>
          </p:nvSpPr>
          <p:spPr bwMode="auto">
            <a:xfrm>
              <a:off x="798" y="2432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89" name="Rectangle 65"/>
            <p:cNvSpPr>
              <a:spLocks noChangeArrowheads="1"/>
            </p:cNvSpPr>
            <p:nvPr/>
          </p:nvSpPr>
          <p:spPr bwMode="auto">
            <a:xfrm>
              <a:off x="826" y="2451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SI</a:t>
              </a:r>
              <a:endParaRPr lang="en-US" altLang="en-US"/>
            </a:p>
          </p:txBody>
        </p:sp>
        <p:sp>
          <p:nvSpPr>
            <p:cNvPr id="26690" name="Rectangle 66"/>
            <p:cNvSpPr>
              <a:spLocks noChangeArrowheads="1"/>
            </p:cNvSpPr>
            <p:nvPr/>
          </p:nvSpPr>
          <p:spPr bwMode="auto">
            <a:xfrm>
              <a:off x="1003" y="1338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91" name="Rectangle 67"/>
            <p:cNvSpPr>
              <a:spLocks noChangeArrowheads="1"/>
            </p:cNvSpPr>
            <p:nvPr/>
          </p:nvSpPr>
          <p:spPr bwMode="auto">
            <a:xfrm>
              <a:off x="1168" y="1357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6692" name="Rectangle 68"/>
            <p:cNvSpPr>
              <a:spLocks noChangeArrowheads="1"/>
            </p:cNvSpPr>
            <p:nvPr/>
          </p:nvSpPr>
          <p:spPr bwMode="auto">
            <a:xfrm>
              <a:off x="1003" y="2842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93" name="Rectangle 69"/>
            <p:cNvSpPr>
              <a:spLocks noChangeArrowheads="1"/>
            </p:cNvSpPr>
            <p:nvPr/>
          </p:nvSpPr>
          <p:spPr bwMode="auto">
            <a:xfrm>
              <a:off x="1168" y="2861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6694" name="Rectangle 70"/>
            <p:cNvSpPr>
              <a:spLocks noChangeArrowheads="1"/>
            </p:cNvSpPr>
            <p:nvPr/>
          </p:nvSpPr>
          <p:spPr bwMode="auto">
            <a:xfrm>
              <a:off x="798" y="2842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95" name="Rectangle 71"/>
            <p:cNvSpPr>
              <a:spLocks noChangeArrowheads="1"/>
            </p:cNvSpPr>
            <p:nvPr/>
          </p:nvSpPr>
          <p:spPr bwMode="auto">
            <a:xfrm>
              <a:off x="826" y="2861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IP</a:t>
              </a:r>
              <a:endParaRPr lang="en-US" altLang="en-US"/>
            </a:p>
          </p:txBody>
        </p:sp>
        <p:sp>
          <p:nvSpPr>
            <p:cNvPr id="26696" name="Rectangle 72"/>
            <p:cNvSpPr>
              <a:spLocks noChangeArrowheads="1"/>
            </p:cNvSpPr>
            <p:nvPr/>
          </p:nvSpPr>
          <p:spPr bwMode="auto">
            <a:xfrm>
              <a:off x="1003" y="2569"/>
              <a:ext cx="547" cy="136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97" name="Rectangle 73"/>
            <p:cNvSpPr>
              <a:spLocks noChangeArrowheads="1"/>
            </p:cNvSpPr>
            <p:nvPr/>
          </p:nvSpPr>
          <p:spPr bwMode="auto">
            <a:xfrm>
              <a:off x="1168" y="2587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6698" name="Rectangle 74"/>
            <p:cNvSpPr>
              <a:spLocks noChangeArrowheads="1"/>
            </p:cNvSpPr>
            <p:nvPr/>
          </p:nvSpPr>
          <p:spPr bwMode="auto">
            <a:xfrm>
              <a:off x="798" y="2569"/>
              <a:ext cx="137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99" name="Rectangle 75"/>
            <p:cNvSpPr>
              <a:spLocks noChangeArrowheads="1"/>
            </p:cNvSpPr>
            <p:nvPr/>
          </p:nvSpPr>
          <p:spPr bwMode="auto">
            <a:xfrm>
              <a:off x="826" y="2587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DI</a:t>
              </a:r>
              <a:endParaRPr lang="en-US" altLang="en-US"/>
            </a:p>
          </p:txBody>
        </p:sp>
        <p:sp>
          <p:nvSpPr>
            <p:cNvPr id="26700" name="Rectangle 76"/>
            <p:cNvSpPr>
              <a:spLocks noChangeArrowheads="1"/>
            </p:cNvSpPr>
            <p:nvPr/>
          </p:nvSpPr>
          <p:spPr bwMode="auto">
            <a:xfrm>
              <a:off x="1619" y="654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701" name="Rectangle 77"/>
            <p:cNvSpPr>
              <a:spLocks noChangeArrowheads="1"/>
            </p:cNvSpPr>
            <p:nvPr/>
          </p:nvSpPr>
          <p:spPr bwMode="auto">
            <a:xfrm>
              <a:off x="1660" y="673"/>
              <a:ext cx="159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A19</a:t>
              </a:r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Full Decoding</a:t>
            </a:r>
          </a:p>
        </p:txBody>
      </p:sp>
      <p:graphicFrame>
        <p:nvGraphicFramePr>
          <p:cNvPr id="336899" name="Group 3"/>
          <p:cNvGraphicFramePr>
            <a:graphicFrameLocks noGrp="1"/>
          </p:cNvGraphicFramePr>
          <p:nvPr>
            <p:ph type="tbl" idx="1"/>
          </p:nvPr>
        </p:nvGraphicFramePr>
        <p:xfrm>
          <a:off x="990600" y="2057400"/>
          <a:ext cx="7162800" cy="2208213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971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A19 to A0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(HEX)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9876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5432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1198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00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7654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3210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5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80000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5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FFFFF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681" name="Line 33"/>
          <p:cNvSpPr>
            <a:spLocks noChangeShapeType="1"/>
          </p:cNvSpPr>
          <p:nvPr/>
        </p:nvSpPr>
        <p:spPr bwMode="auto">
          <a:xfrm flipH="1" flipV="1">
            <a:off x="2667000" y="4343400"/>
            <a:ext cx="457200" cy="5334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82" name="Text Box 34"/>
          <p:cNvSpPr txBox="1">
            <a:spLocks noChangeArrowheads="1"/>
          </p:cNvSpPr>
          <p:nvPr/>
        </p:nvSpPr>
        <p:spPr bwMode="auto">
          <a:xfrm>
            <a:off x="3108325" y="4613275"/>
            <a:ext cx="52736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FF9933"/>
                </a:solidFill>
                <a:latin typeface="Times New Roman" panose="02020603050405020304" pitchFamily="18" charset="0"/>
              </a:rPr>
              <a:t>A19 should be a logic “1” for the memory chip to be enabled</a:t>
            </a:r>
          </a:p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83" name="Oval 35"/>
          <p:cNvSpPr>
            <a:spLocks noChangeArrowheads="1"/>
          </p:cNvSpPr>
          <p:nvPr/>
        </p:nvSpPr>
        <p:spPr bwMode="auto">
          <a:xfrm>
            <a:off x="2362200" y="3352800"/>
            <a:ext cx="457200" cy="1143000"/>
          </a:xfrm>
          <a:prstGeom prst="ellips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Full Decoding</a:t>
            </a:r>
          </a:p>
        </p:txBody>
      </p:sp>
      <p:graphicFrame>
        <p:nvGraphicFramePr>
          <p:cNvPr id="337923" name="Group 3"/>
          <p:cNvGraphicFramePr>
            <a:graphicFrameLocks noGrp="1"/>
          </p:cNvGraphicFramePr>
          <p:nvPr>
            <p:ph type="tbl" idx="1"/>
          </p:nvPr>
        </p:nvGraphicFramePr>
        <p:xfrm>
          <a:off x="990600" y="2057400"/>
          <a:ext cx="7162800" cy="2208213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971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A19 to A0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(HEX)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9876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5432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1198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00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7654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3210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5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00000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5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7FFFF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705" name="Line 33"/>
          <p:cNvSpPr>
            <a:spLocks noChangeShapeType="1"/>
          </p:cNvSpPr>
          <p:nvPr/>
        </p:nvSpPr>
        <p:spPr bwMode="auto">
          <a:xfrm flipH="1" flipV="1">
            <a:off x="2667000" y="4343400"/>
            <a:ext cx="457200" cy="5334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3108325" y="4613275"/>
            <a:ext cx="52736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FF9933"/>
                </a:solidFill>
                <a:latin typeface="Times New Roman" panose="02020603050405020304" pitchFamily="18" charset="0"/>
              </a:rPr>
              <a:t>Therefore if the microprocessor outputs an address between 00000 to 7FFFF, whose A19 is a logic “0”, the memory chip will not be selected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707" name="Oval 35"/>
          <p:cNvSpPr>
            <a:spLocks noChangeArrowheads="1"/>
          </p:cNvSpPr>
          <p:nvPr/>
        </p:nvSpPr>
        <p:spPr bwMode="auto">
          <a:xfrm>
            <a:off x="2362200" y="3352800"/>
            <a:ext cx="457200" cy="1143000"/>
          </a:xfrm>
          <a:prstGeom prst="ellips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457200"/>
          </a:xfrm>
          <a:noFill/>
        </p:spPr>
        <p:txBody>
          <a:bodyPr/>
          <a:lstStyle/>
          <a:p>
            <a:r>
              <a:rPr lang="en-US" altLang="en-US" sz="1800" smtClean="0"/>
              <a:t>Partial Decoding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141413" y="912813"/>
          <a:ext cx="7642225" cy="546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7" name="VISIO" r:id="rId4" imgW="8037576" imgH="5751576" progId="Visio.Drawing.5">
                  <p:embed/>
                </p:oleObj>
              </mc:Choice>
              <mc:Fallback>
                <p:oleObj name="VISIO" r:id="rId4" imgW="8037576" imgH="5751576" progId="Visio.Drawing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912813"/>
                        <a:ext cx="7642225" cy="546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1158875" y="930275"/>
            <a:ext cx="1844675" cy="5470525"/>
            <a:chOff x="730" y="586"/>
            <a:chExt cx="1162" cy="3418"/>
          </a:xfrm>
        </p:grpSpPr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730" y="586"/>
              <a:ext cx="1162" cy="3418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1619" y="791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1660" y="810"/>
              <a:ext cx="159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A18</a:t>
              </a:r>
              <a:endParaRPr lang="en-US" altLang="en-US"/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1619" y="1065"/>
              <a:ext cx="205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1715" y="1083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A0</a:t>
              </a:r>
              <a:endParaRPr lang="en-US" altLang="en-US"/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619" y="928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9" y="947"/>
              <a:ext cx="5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1619" y="1270"/>
              <a:ext cx="205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1715" y="1288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D7</a:t>
              </a:r>
              <a:endParaRPr lang="en-US" altLang="en-US"/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1619" y="1543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1715" y="1562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D0</a:t>
              </a:r>
              <a:endParaRPr lang="en-US" altLang="en-US"/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1619" y="1406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769" y="1425"/>
              <a:ext cx="53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1585" y="1748"/>
              <a:ext cx="239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1605" y="1767"/>
              <a:ext cx="212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MEMR</a:t>
              </a:r>
              <a:endParaRPr lang="en-US" altLang="en-US"/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1585" y="1885"/>
              <a:ext cx="239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1605" y="1904"/>
              <a:ext cx="212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MEMW</a:t>
              </a:r>
              <a:endParaRPr lang="en-US" altLang="en-US"/>
            </a:p>
          </p:txBody>
        </p:sp>
        <p:sp>
          <p:nvSpPr>
            <p:cNvPr id="29718" name="Line 22"/>
            <p:cNvSpPr>
              <a:spLocks noChangeShapeType="1"/>
            </p:cNvSpPr>
            <p:nvPr/>
          </p:nvSpPr>
          <p:spPr bwMode="auto">
            <a:xfrm>
              <a:off x="1619" y="1748"/>
              <a:ext cx="2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Line 23"/>
            <p:cNvSpPr>
              <a:spLocks noChangeShapeType="1"/>
            </p:cNvSpPr>
            <p:nvPr/>
          </p:nvSpPr>
          <p:spPr bwMode="auto">
            <a:xfrm>
              <a:off x="1601" y="1885"/>
              <a:ext cx="22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0" name="Rectangle 24"/>
            <p:cNvSpPr>
              <a:spLocks noChangeArrowheads="1"/>
            </p:cNvSpPr>
            <p:nvPr/>
          </p:nvSpPr>
          <p:spPr bwMode="auto">
            <a:xfrm>
              <a:off x="1003" y="2432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1168" y="2451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798" y="2022"/>
              <a:ext cx="137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826" y="2040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BP</a:t>
              </a:r>
              <a:endParaRPr lang="en-US" altLang="en-US"/>
            </a:p>
          </p:txBody>
        </p:sp>
        <p:sp>
          <p:nvSpPr>
            <p:cNvPr id="29724" name="Rectangle 28"/>
            <p:cNvSpPr>
              <a:spLocks noChangeArrowheads="1"/>
            </p:cNvSpPr>
            <p:nvPr/>
          </p:nvSpPr>
          <p:spPr bwMode="auto">
            <a:xfrm>
              <a:off x="798" y="1748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826" y="1767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ES</a:t>
              </a:r>
              <a:endParaRPr lang="en-US" altLang="en-US"/>
            </a:p>
          </p:txBody>
        </p:sp>
        <p:sp>
          <p:nvSpPr>
            <p:cNvPr id="29726" name="Rectangle 30"/>
            <p:cNvSpPr>
              <a:spLocks noChangeArrowheads="1"/>
            </p:cNvSpPr>
            <p:nvPr/>
          </p:nvSpPr>
          <p:spPr bwMode="auto">
            <a:xfrm>
              <a:off x="798" y="1611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826" y="1630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DS</a:t>
              </a:r>
              <a:endParaRPr lang="en-US" altLang="en-US"/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798" y="1475"/>
              <a:ext cx="137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826" y="1493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SS</a:t>
              </a:r>
              <a:endParaRPr lang="en-US" altLang="en-US"/>
            </a:p>
          </p:txBody>
        </p:sp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798" y="928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826" y="947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CX</a:t>
              </a:r>
              <a:endParaRPr lang="en-US" altLang="en-US"/>
            </a:p>
          </p:txBody>
        </p:sp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798" y="791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826" y="810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BX</a:t>
              </a:r>
              <a:endParaRPr lang="en-US" altLang="en-US"/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798" y="654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>
              <a:off x="826" y="673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AX</a:t>
              </a:r>
              <a:endParaRPr lang="en-US" altLang="en-US"/>
            </a:p>
          </p:txBody>
        </p:sp>
        <p:sp>
          <p:nvSpPr>
            <p:cNvPr id="29736" name="Rectangle 40"/>
            <p:cNvSpPr>
              <a:spLocks noChangeArrowheads="1"/>
            </p:cNvSpPr>
            <p:nvPr/>
          </p:nvSpPr>
          <p:spPr bwMode="auto">
            <a:xfrm>
              <a:off x="1003" y="2158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37" name="Rectangle 41"/>
            <p:cNvSpPr>
              <a:spLocks noChangeArrowheads="1"/>
            </p:cNvSpPr>
            <p:nvPr/>
          </p:nvSpPr>
          <p:spPr bwMode="auto">
            <a:xfrm>
              <a:off x="1168" y="2177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9738" name="Rectangle 42"/>
            <p:cNvSpPr>
              <a:spLocks noChangeArrowheads="1"/>
            </p:cNvSpPr>
            <p:nvPr/>
          </p:nvSpPr>
          <p:spPr bwMode="auto">
            <a:xfrm>
              <a:off x="1003" y="2022"/>
              <a:ext cx="547" cy="136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39" name="Rectangle 43"/>
            <p:cNvSpPr>
              <a:spLocks noChangeArrowheads="1"/>
            </p:cNvSpPr>
            <p:nvPr/>
          </p:nvSpPr>
          <p:spPr bwMode="auto">
            <a:xfrm>
              <a:off x="1168" y="2040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1003" y="1748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41" name="Rectangle 45"/>
            <p:cNvSpPr>
              <a:spLocks noChangeArrowheads="1"/>
            </p:cNvSpPr>
            <p:nvPr/>
          </p:nvSpPr>
          <p:spPr bwMode="auto">
            <a:xfrm>
              <a:off x="1168" y="1767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1003" y="1611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43" name="Rectangle 47"/>
            <p:cNvSpPr>
              <a:spLocks noChangeArrowheads="1"/>
            </p:cNvSpPr>
            <p:nvPr/>
          </p:nvSpPr>
          <p:spPr bwMode="auto">
            <a:xfrm>
              <a:off x="1168" y="1630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2000</a:t>
              </a:r>
              <a:endParaRPr lang="en-US" altLang="en-US"/>
            </a:p>
          </p:txBody>
        </p:sp>
        <p:sp>
          <p:nvSpPr>
            <p:cNvPr id="29744" name="Rectangle 48"/>
            <p:cNvSpPr>
              <a:spLocks noChangeArrowheads="1"/>
            </p:cNvSpPr>
            <p:nvPr/>
          </p:nvSpPr>
          <p:spPr bwMode="auto">
            <a:xfrm>
              <a:off x="1003" y="928"/>
              <a:ext cx="547" cy="137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45" name="Rectangle 49"/>
            <p:cNvSpPr>
              <a:spLocks noChangeArrowheads="1"/>
            </p:cNvSpPr>
            <p:nvPr/>
          </p:nvSpPr>
          <p:spPr bwMode="auto">
            <a:xfrm>
              <a:off x="1168" y="947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0000</a:t>
              </a:r>
              <a:endParaRPr lang="en-US" altLang="en-US"/>
            </a:p>
          </p:txBody>
        </p:sp>
        <p:sp>
          <p:nvSpPr>
            <p:cNvPr id="29746" name="Rectangle 50"/>
            <p:cNvSpPr>
              <a:spLocks noChangeArrowheads="1"/>
            </p:cNvSpPr>
            <p:nvPr/>
          </p:nvSpPr>
          <p:spPr bwMode="auto">
            <a:xfrm>
              <a:off x="1003" y="791"/>
              <a:ext cx="547" cy="137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47" name="Rectangle 51"/>
            <p:cNvSpPr>
              <a:spLocks noChangeArrowheads="1"/>
            </p:cNvSpPr>
            <p:nvPr/>
          </p:nvSpPr>
          <p:spPr bwMode="auto">
            <a:xfrm>
              <a:off x="1168" y="810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0023</a:t>
              </a:r>
              <a:endParaRPr lang="en-US" altLang="en-US"/>
            </a:p>
          </p:txBody>
        </p: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1003" y="654"/>
              <a:ext cx="547" cy="137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1168" y="673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3F1C</a:t>
              </a:r>
              <a:endParaRPr lang="en-US" altLang="en-US"/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1003" y="1065"/>
              <a:ext cx="547" cy="136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51" name="Rectangle 55"/>
            <p:cNvSpPr>
              <a:spLocks noChangeArrowheads="1"/>
            </p:cNvSpPr>
            <p:nvPr/>
          </p:nvSpPr>
          <p:spPr bwMode="auto">
            <a:xfrm>
              <a:off x="1168" y="1083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FCA1</a:t>
              </a:r>
              <a:endParaRPr lang="en-US" altLang="en-US"/>
            </a:p>
          </p:txBody>
        </p:sp>
        <p:sp>
          <p:nvSpPr>
            <p:cNvPr id="29752" name="Rectangle 56"/>
            <p:cNvSpPr>
              <a:spLocks noChangeArrowheads="1"/>
            </p:cNvSpPr>
            <p:nvPr/>
          </p:nvSpPr>
          <p:spPr bwMode="auto">
            <a:xfrm>
              <a:off x="798" y="2158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53" name="Rectangle 57"/>
            <p:cNvSpPr>
              <a:spLocks noChangeArrowheads="1"/>
            </p:cNvSpPr>
            <p:nvPr/>
          </p:nvSpPr>
          <p:spPr bwMode="auto">
            <a:xfrm>
              <a:off x="826" y="2177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SP</a:t>
              </a:r>
              <a:endParaRPr lang="en-US" altLang="en-US"/>
            </a:p>
          </p:txBody>
        </p:sp>
        <p:sp>
          <p:nvSpPr>
            <p:cNvPr id="29754" name="Rectangle 58"/>
            <p:cNvSpPr>
              <a:spLocks noChangeArrowheads="1"/>
            </p:cNvSpPr>
            <p:nvPr/>
          </p:nvSpPr>
          <p:spPr bwMode="auto">
            <a:xfrm>
              <a:off x="798" y="1065"/>
              <a:ext cx="137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55" name="Rectangle 59"/>
            <p:cNvSpPr>
              <a:spLocks noChangeArrowheads="1"/>
            </p:cNvSpPr>
            <p:nvPr/>
          </p:nvSpPr>
          <p:spPr bwMode="auto">
            <a:xfrm>
              <a:off x="826" y="1083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DX</a:t>
              </a:r>
              <a:endParaRPr lang="en-US" altLang="en-US"/>
            </a:p>
          </p:txBody>
        </p:sp>
        <p:sp>
          <p:nvSpPr>
            <p:cNvPr id="29756" name="Rectangle 60"/>
            <p:cNvSpPr>
              <a:spLocks noChangeArrowheads="1"/>
            </p:cNvSpPr>
            <p:nvPr/>
          </p:nvSpPr>
          <p:spPr bwMode="auto">
            <a:xfrm>
              <a:off x="1003" y="1475"/>
              <a:ext cx="547" cy="136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57" name="Rectangle 61"/>
            <p:cNvSpPr>
              <a:spLocks noChangeArrowheads="1"/>
            </p:cNvSpPr>
            <p:nvPr/>
          </p:nvSpPr>
          <p:spPr bwMode="auto">
            <a:xfrm>
              <a:off x="1168" y="1493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9758" name="Rectangle 62"/>
            <p:cNvSpPr>
              <a:spLocks noChangeArrowheads="1"/>
            </p:cNvSpPr>
            <p:nvPr/>
          </p:nvSpPr>
          <p:spPr bwMode="auto">
            <a:xfrm>
              <a:off x="798" y="1338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59" name="Rectangle 63"/>
            <p:cNvSpPr>
              <a:spLocks noChangeArrowheads="1"/>
            </p:cNvSpPr>
            <p:nvPr/>
          </p:nvSpPr>
          <p:spPr bwMode="auto">
            <a:xfrm>
              <a:off x="826" y="1357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CS</a:t>
              </a:r>
              <a:endParaRPr lang="en-US" altLang="en-US"/>
            </a:p>
          </p:txBody>
        </p:sp>
        <p:sp>
          <p:nvSpPr>
            <p:cNvPr id="29760" name="Rectangle 64"/>
            <p:cNvSpPr>
              <a:spLocks noChangeArrowheads="1"/>
            </p:cNvSpPr>
            <p:nvPr/>
          </p:nvSpPr>
          <p:spPr bwMode="auto">
            <a:xfrm>
              <a:off x="798" y="2432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61" name="Rectangle 65"/>
            <p:cNvSpPr>
              <a:spLocks noChangeArrowheads="1"/>
            </p:cNvSpPr>
            <p:nvPr/>
          </p:nvSpPr>
          <p:spPr bwMode="auto">
            <a:xfrm>
              <a:off x="826" y="2451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SI</a:t>
              </a:r>
              <a:endParaRPr lang="en-US" altLang="en-US"/>
            </a:p>
          </p:txBody>
        </p:sp>
        <p:sp>
          <p:nvSpPr>
            <p:cNvPr id="29762" name="Rectangle 66"/>
            <p:cNvSpPr>
              <a:spLocks noChangeArrowheads="1"/>
            </p:cNvSpPr>
            <p:nvPr/>
          </p:nvSpPr>
          <p:spPr bwMode="auto">
            <a:xfrm>
              <a:off x="1003" y="1338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63" name="Rectangle 67"/>
            <p:cNvSpPr>
              <a:spLocks noChangeArrowheads="1"/>
            </p:cNvSpPr>
            <p:nvPr/>
          </p:nvSpPr>
          <p:spPr bwMode="auto">
            <a:xfrm>
              <a:off x="1168" y="1357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9764" name="Rectangle 68"/>
            <p:cNvSpPr>
              <a:spLocks noChangeArrowheads="1"/>
            </p:cNvSpPr>
            <p:nvPr/>
          </p:nvSpPr>
          <p:spPr bwMode="auto">
            <a:xfrm>
              <a:off x="1003" y="2842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65" name="Rectangle 69"/>
            <p:cNvSpPr>
              <a:spLocks noChangeArrowheads="1"/>
            </p:cNvSpPr>
            <p:nvPr/>
          </p:nvSpPr>
          <p:spPr bwMode="auto">
            <a:xfrm>
              <a:off x="1168" y="2861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9766" name="Rectangle 70"/>
            <p:cNvSpPr>
              <a:spLocks noChangeArrowheads="1"/>
            </p:cNvSpPr>
            <p:nvPr/>
          </p:nvSpPr>
          <p:spPr bwMode="auto">
            <a:xfrm>
              <a:off x="798" y="2842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67" name="Rectangle 71"/>
            <p:cNvSpPr>
              <a:spLocks noChangeArrowheads="1"/>
            </p:cNvSpPr>
            <p:nvPr/>
          </p:nvSpPr>
          <p:spPr bwMode="auto">
            <a:xfrm>
              <a:off x="826" y="2861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IP</a:t>
              </a:r>
              <a:endParaRPr lang="en-US" altLang="en-US"/>
            </a:p>
          </p:txBody>
        </p:sp>
        <p:sp>
          <p:nvSpPr>
            <p:cNvPr id="29768" name="Rectangle 72"/>
            <p:cNvSpPr>
              <a:spLocks noChangeArrowheads="1"/>
            </p:cNvSpPr>
            <p:nvPr/>
          </p:nvSpPr>
          <p:spPr bwMode="auto">
            <a:xfrm>
              <a:off x="1003" y="2569"/>
              <a:ext cx="547" cy="136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69" name="Rectangle 73"/>
            <p:cNvSpPr>
              <a:spLocks noChangeArrowheads="1"/>
            </p:cNvSpPr>
            <p:nvPr/>
          </p:nvSpPr>
          <p:spPr bwMode="auto">
            <a:xfrm>
              <a:off x="1168" y="2587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29770" name="Rectangle 74"/>
            <p:cNvSpPr>
              <a:spLocks noChangeArrowheads="1"/>
            </p:cNvSpPr>
            <p:nvPr/>
          </p:nvSpPr>
          <p:spPr bwMode="auto">
            <a:xfrm>
              <a:off x="798" y="2569"/>
              <a:ext cx="137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71" name="Rectangle 75"/>
            <p:cNvSpPr>
              <a:spLocks noChangeArrowheads="1"/>
            </p:cNvSpPr>
            <p:nvPr/>
          </p:nvSpPr>
          <p:spPr bwMode="auto">
            <a:xfrm>
              <a:off x="826" y="2587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DI</a:t>
              </a:r>
              <a:endParaRPr lang="en-US" altLang="en-US"/>
            </a:p>
          </p:txBody>
        </p:sp>
        <p:sp>
          <p:nvSpPr>
            <p:cNvPr id="29772" name="Rectangle 76"/>
            <p:cNvSpPr>
              <a:spLocks noChangeArrowheads="1"/>
            </p:cNvSpPr>
            <p:nvPr/>
          </p:nvSpPr>
          <p:spPr bwMode="auto">
            <a:xfrm>
              <a:off x="1619" y="654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73" name="Rectangle 77"/>
            <p:cNvSpPr>
              <a:spLocks noChangeArrowheads="1"/>
            </p:cNvSpPr>
            <p:nvPr/>
          </p:nvSpPr>
          <p:spPr bwMode="auto">
            <a:xfrm>
              <a:off x="1660" y="673"/>
              <a:ext cx="159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A19</a:t>
              </a:r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Partial Decoding</a:t>
            </a:r>
          </a:p>
        </p:txBody>
      </p:sp>
      <p:graphicFrame>
        <p:nvGraphicFramePr>
          <p:cNvPr id="339971" name="Group 3"/>
          <p:cNvGraphicFramePr>
            <a:graphicFrameLocks noGrp="1"/>
          </p:cNvGraphicFramePr>
          <p:nvPr>
            <p:ph type="tbl" idx="1"/>
          </p:nvPr>
        </p:nvGraphicFramePr>
        <p:xfrm>
          <a:off x="990600" y="1905000"/>
          <a:ext cx="7162800" cy="3765550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43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A19 to A0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(HEX)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5432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1198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7654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3210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7FFFF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80000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FFFFF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767" name="Line 47"/>
          <p:cNvSpPr>
            <a:spLocks noChangeShapeType="1"/>
          </p:cNvSpPr>
          <p:nvPr/>
        </p:nvSpPr>
        <p:spPr bwMode="auto">
          <a:xfrm flipH="1" flipV="1">
            <a:off x="2667000" y="5562600"/>
            <a:ext cx="457200" cy="5334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68" name="Text Box 48"/>
          <p:cNvSpPr txBox="1">
            <a:spLocks noChangeArrowheads="1"/>
          </p:cNvSpPr>
          <p:nvPr/>
        </p:nvSpPr>
        <p:spPr bwMode="auto">
          <a:xfrm>
            <a:off x="3108325" y="5638800"/>
            <a:ext cx="56546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FF9933"/>
                </a:solidFill>
                <a:latin typeface="Times New Roman" panose="02020603050405020304" pitchFamily="18" charset="0"/>
              </a:rPr>
              <a:t>The value of A19 is INSIGNIFICANT to the memory chip, therefore A19 has no bearing whether the memory chip will be enabled or not</a:t>
            </a:r>
          </a:p>
          <a:p>
            <a:pPr eaLnBrk="1" hangingPunct="1"/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30769" name="Oval 49"/>
          <p:cNvSpPr>
            <a:spLocks noChangeArrowheads="1"/>
          </p:cNvSpPr>
          <p:nvPr/>
        </p:nvSpPr>
        <p:spPr bwMode="auto">
          <a:xfrm>
            <a:off x="2362200" y="3276600"/>
            <a:ext cx="457200" cy="2286000"/>
          </a:xfrm>
          <a:prstGeom prst="ellips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Partial Decoding</a:t>
            </a:r>
          </a:p>
        </p:txBody>
      </p:sp>
      <p:graphicFrame>
        <p:nvGraphicFramePr>
          <p:cNvPr id="340995" name="Group 3"/>
          <p:cNvGraphicFramePr>
            <a:graphicFrameLocks noGrp="1"/>
          </p:cNvGraphicFramePr>
          <p:nvPr>
            <p:ph type="tbl" idx="1"/>
          </p:nvPr>
        </p:nvGraphicFramePr>
        <p:xfrm>
          <a:off x="990600" y="1752600"/>
          <a:ext cx="7162800" cy="3765550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43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A19 to A0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(HEX)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5432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1198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7654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3210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7FFFF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80000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FFFFF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791" name="Line 47"/>
          <p:cNvSpPr>
            <a:spLocks noChangeShapeType="1"/>
          </p:cNvSpPr>
          <p:nvPr/>
        </p:nvSpPr>
        <p:spPr bwMode="auto">
          <a:xfrm flipH="1" flipV="1">
            <a:off x="2133600" y="4419600"/>
            <a:ext cx="99060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92" name="Text Box 48"/>
          <p:cNvSpPr txBox="1">
            <a:spLocks noChangeArrowheads="1"/>
          </p:cNvSpPr>
          <p:nvPr/>
        </p:nvSpPr>
        <p:spPr bwMode="auto">
          <a:xfrm>
            <a:off x="3108325" y="5638800"/>
            <a:ext cx="56546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ACTUAL ADDRESS</a:t>
            </a:r>
          </a:p>
          <a:p>
            <a:pPr eaLnBrk="1" hangingPunct="1"/>
            <a:endParaRPr lang="en-US" altLang="en-US" sz="2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93" name="Oval 49"/>
          <p:cNvSpPr>
            <a:spLocks noChangeArrowheads="1"/>
          </p:cNvSpPr>
          <p:nvPr/>
        </p:nvSpPr>
        <p:spPr bwMode="auto">
          <a:xfrm>
            <a:off x="914400" y="3200400"/>
            <a:ext cx="1600200" cy="1219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Partial Decoding</a:t>
            </a:r>
          </a:p>
        </p:txBody>
      </p:sp>
      <p:graphicFrame>
        <p:nvGraphicFramePr>
          <p:cNvPr id="342019" name="Group 3"/>
          <p:cNvGraphicFramePr>
            <a:graphicFrameLocks noGrp="1"/>
          </p:cNvGraphicFramePr>
          <p:nvPr>
            <p:ph type="tbl" idx="1"/>
          </p:nvPr>
        </p:nvGraphicFramePr>
        <p:xfrm>
          <a:off x="990600" y="1828800"/>
          <a:ext cx="7162800" cy="3765550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43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A19 to A0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(HEX)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5432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1198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7654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3210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7FFFF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80000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FFFFF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815" name="Line 47"/>
          <p:cNvSpPr>
            <a:spLocks noChangeShapeType="1"/>
          </p:cNvSpPr>
          <p:nvPr/>
        </p:nvSpPr>
        <p:spPr bwMode="auto">
          <a:xfrm flipH="1" flipV="1">
            <a:off x="2209800" y="5486400"/>
            <a:ext cx="9144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816" name="Text Box 48"/>
          <p:cNvSpPr txBox="1">
            <a:spLocks noChangeArrowheads="1"/>
          </p:cNvSpPr>
          <p:nvPr/>
        </p:nvSpPr>
        <p:spPr bwMode="auto">
          <a:xfrm>
            <a:off x="3108325" y="5638800"/>
            <a:ext cx="56546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ACTUAL ADDRESS</a:t>
            </a:r>
          </a:p>
          <a:p>
            <a:pPr eaLnBrk="1" hangingPunct="1"/>
            <a:endParaRPr lang="en-US" altLang="en-US" sz="2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817" name="Oval 49"/>
          <p:cNvSpPr>
            <a:spLocks noChangeArrowheads="1"/>
          </p:cNvSpPr>
          <p:nvPr/>
        </p:nvSpPr>
        <p:spPr bwMode="auto">
          <a:xfrm>
            <a:off x="914400" y="4419600"/>
            <a:ext cx="1600200" cy="1219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457200"/>
          </a:xfrm>
          <a:noFill/>
        </p:spPr>
        <p:txBody>
          <a:bodyPr/>
          <a:lstStyle/>
          <a:p>
            <a:r>
              <a:rPr lang="en-US" altLang="en-US" sz="1800" smtClean="0"/>
              <a:t>Interfacing two 512K Memory Chips to </a:t>
            </a:r>
            <a:br>
              <a:rPr lang="en-US" altLang="en-US" sz="1800" smtClean="0"/>
            </a:br>
            <a:r>
              <a:rPr lang="en-US" altLang="en-US" sz="1800" smtClean="0"/>
              <a:t>the 8088 Microprocessor</a:t>
            </a: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1370013" y="1004888"/>
          <a:ext cx="7231062" cy="517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VISIO" r:id="rId4" imgW="8029457" imgH="5743643" progId="Visio.Drawing.5">
                  <p:embed/>
                </p:oleObj>
              </mc:Choice>
              <mc:Fallback>
                <p:oleObj name="VISIO" r:id="rId4" imgW="8029457" imgH="5743643" progId="Visio.Drawing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013" y="1004888"/>
                        <a:ext cx="7231062" cy="517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457200"/>
          </a:xfrm>
          <a:noFill/>
        </p:spPr>
        <p:txBody>
          <a:bodyPr/>
          <a:lstStyle/>
          <a:p>
            <a:r>
              <a:rPr lang="en-US" altLang="en-US" sz="1800" smtClean="0"/>
              <a:t>Interfacing one 512K Memory Chips to </a:t>
            </a:r>
            <a:br>
              <a:rPr lang="en-US" altLang="en-US" sz="1800" smtClean="0"/>
            </a:br>
            <a:r>
              <a:rPr lang="en-US" altLang="en-US" sz="1800" smtClean="0"/>
              <a:t>the 8088 Microprocessor</a:t>
            </a: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1370013" y="1004888"/>
          <a:ext cx="7231062" cy="517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VISIO" r:id="rId4" imgW="8029457" imgH="5743643" progId="Visio.Drawing.5">
                  <p:embed/>
                </p:oleObj>
              </mc:Choice>
              <mc:Fallback>
                <p:oleObj name="VISIO" r:id="rId4" imgW="8029457" imgH="5743643" progId="Visio.Drawing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013" y="1004888"/>
                        <a:ext cx="7231062" cy="517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457200"/>
          </a:xfrm>
          <a:noFill/>
        </p:spPr>
        <p:txBody>
          <a:bodyPr/>
          <a:lstStyle/>
          <a:p>
            <a:r>
              <a:rPr lang="en-US" altLang="en-US" sz="1800" smtClean="0"/>
              <a:t>Interfacing one 512K Memory Chips to </a:t>
            </a:r>
            <a:br>
              <a:rPr lang="en-US" altLang="en-US" sz="1800" smtClean="0"/>
            </a:br>
            <a:r>
              <a:rPr lang="en-US" altLang="en-US" sz="1800" smtClean="0"/>
              <a:t>the 8088 Microprocessor (version 2)</a:t>
            </a: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1370013" y="1004888"/>
          <a:ext cx="7231062" cy="517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VISIO" r:id="rId4" imgW="8029457" imgH="5743643" progId="Visio.Drawing.5">
                  <p:embed/>
                </p:oleObj>
              </mc:Choice>
              <mc:Fallback>
                <p:oleObj name="VISIO" r:id="rId4" imgW="8029457" imgH="5743643" progId="Visio.Drawing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013" y="1004888"/>
                        <a:ext cx="7231062" cy="517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457200"/>
          </a:xfrm>
        </p:spPr>
        <p:txBody>
          <a:bodyPr/>
          <a:lstStyle/>
          <a:p>
            <a:r>
              <a:rPr lang="en-US" altLang="en-US" sz="1800" smtClean="0"/>
              <a:t>Minimum Mode</a:t>
            </a:r>
          </a:p>
        </p:txBody>
      </p:sp>
      <p:sp>
        <p:nvSpPr>
          <p:cNvPr id="38915" name="Line 13"/>
          <p:cNvSpPr>
            <a:spLocks noChangeShapeType="1"/>
          </p:cNvSpPr>
          <p:nvPr/>
        </p:nvSpPr>
        <p:spPr bwMode="auto">
          <a:xfrm>
            <a:off x="3448050" y="5878513"/>
            <a:ext cx="376238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6" name="Line 16"/>
          <p:cNvSpPr>
            <a:spLocks noChangeShapeType="1"/>
          </p:cNvSpPr>
          <p:nvPr/>
        </p:nvSpPr>
        <p:spPr bwMode="auto">
          <a:xfrm>
            <a:off x="3448050" y="5129213"/>
            <a:ext cx="38576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7" name="Line 18"/>
          <p:cNvSpPr>
            <a:spLocks noChangeShapeType="1"/>
          </p:cNvSpPr>
          <p:nvPr/>
        </p:nvSpPr>
        <p:spPr bwMode="auto">
          <a:xfrm>
            <a:off x="3548063" y="1381125"/>
            <a:ext cx="280987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8" name="Line 19"/>
          <p:cNvSpPr>
            <a:spLocks noChangeShapeType="1"/>
          </p:cNvSpPr>
          <p:nvPr/>
        </p:nvSpPr>
        <p:spPr bwMode="auto">
          <a:xfrm>
            <a:off x="3454400" y="1568450"/>
            <a:ext cx="374650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9" name="Rectangle 20"/>
          <p:cNvSpPr>
            <a:spLocks noChangeArrowheads="1"/>
          </p:cNvSpPr>
          <p:nvPr/>
        </p:nvSpPr>
        <p:spPr bwMode="auto">
          <a:xfrm>
            <a:off x="1385888" y="1004888"/>
            <a:ext cx="2062162" cy="5437187"/>
          </a:xfrm>
          <a:prstGeom prst="rect">
            <a:avLst/>
          </a:prstGeom>
          <a:solidFill>
            <a:schemeClr val="accent2"/>
          </a:solidFill>
          <a:ln w="80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8920" name="Rectangle 21"/>
          <p:cNvSpPr>
            <a:spLocks noChangeArrowheads="1"/>
          </p:cNvSpPr>
          <p:nvPr/>
        </p:nvSpPr>
        <p:spPr bwMode="auto">
          <a:xfrm>
            <a:off x="2139950" y="3567113"/>
            <a:ext cx="6794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rgbClr val="000000"/>
                </a:solidFill>
              </a:rPr>
              <a:t>8088</a:t>
            </a:r>
            <a:endParaRPr lang="en-US" altLang="en-US"/>
          </a:p>
        </p:txBody>
      </p:sp>
      <p:sp>
        <p:nvSpPr>
          <p:cNvPr id="38921" name="Rectangle 22"/>
          <p:cNvSpPr>
            <a:spLocks noChangeArrowheads="1"/>
          </p:cNvSpPr>
          <p:nvPr/>
        </p:nvSpPr>
        <p:spPr bwMode="auto">
          <a:xfrm>
            <a:off x="2751138" y="2051050"/>
            <a:ext cx="67151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AD7 - AD0</a:t>
            </a:r>
            <a:endParaRPr lang="en-US" altLang="en-US"/>
          </a:p>
        </p:txBody>
      </p:sp>
      <p:sp>
        <p:nvSpPr>
          <p:cNvPr id="38922" name="Rectangle 23"/>
          <p:cNvSpPr>
            <a:spLocks noChangeArrowheads="1"/>
          </p:cNvSpPr>
          <p:nvPr/>
        </p:nvSpPr>
        <p:spPr bwMode="auto">
          <a:xfrm>
            <a:off x="2860675" y="3176588"/>
            <a:ext cx="5603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A15 - A8</a:t>
            </a:r>
            <a:endParaRPr lang="en-US" altLang="en-US"/>
          </a:p>
        </p:txBody>
      </p:sp>
      <p:sp>
        <p:nvSpPr>
          <p:cNvPr id="38923" name="Rectangle 24"/>
          <p:cNvSpPr>
            <a:spLocks noChangeArrowheads="1"/>
          </p:cNvSpPr>
          <p:nvPr/>
        </p:nvSpPr>
        <p:spPr bwMode="auto">
          <a:xfrm>
            <a:off x="2414588" y="4300538"/>
            <a:ext cx="10080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A19/S6 - A16/S3</a:t>
            </a:r>
            <a:endParaRPr lang="en-US" altLang="en-US"/>
          </a:p>
        </p:txBody>
      </p:sp>
      <p:sp>
        <p:nvSpPr>
          <p:cNvPr id="38924" name="Rectangle 25"/>
          <p:cNvSpPr>
            <a:spLocks noChangeArrowheads="1"/>
          </p:cNvSpPr>
          <p:nvPr/>
        </p:nvSpPr>
        <p:spPr bwMode="auto">
          <a:xfrm>
            <a:off x="3090863" y="1301750"/>
            <a:ext cx="32385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DEN</a:t>
            </a:r>
            <a:endParaRPr lang="en-US" altLang="en-US"/>
          </a:p>
        </p:txBody>
      </p:sp>
      <p:sp>
        <p:nvSpPr>
          <p:cNvPr id="38925" name="Rectangle 26"/>
          <p:cNvSpPr>
            <a:spLocks noChangeArrowheads="1"/>
          </p:cNvSpPr>
          <p:nvPr/>
        </p:nvSpPr>
        <p:spPr bwMode="auto">
          <a:xfrm>
            <a:off x="2994025" y="1489075"/>
            <a:ext cx="420688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DT / R</a:t>
            </a:r>
            <a:endParaRPr lang="en-US" altLang="en-US"/>
          </a:p>
        </p:txBody>
      </p:sp>
      <p:sp>
        <p:nvSpPr>
          <p:cNvPr id="38926" name="Rectangle 27"/>
          <p:cNvSpPr>
            <a:spLocks noChangeArrowheads="1"/>
          </p:cNvSpPr>
          <p:nvPr/>
        </p:nvSpPr>
        <p:spPr bwMode="auto">
          <a:xfrm>
            <a:off x="3013075" y="5800725"/>
            <a:ext cx="401638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IO / M</a:t>
            </a:r>
            <a:endParaRPr lang="en-US" altLang="en-US"/>
          </a:p>
        </p:txBody>
      </p:sp>
      <p:sp>
        <p:nvSpPr>
          <p:cNvPr id="38927" name="Rectangle 28"/>
          <p:cNvSpPr>
            <a:spLocks noChangeArrowheads="1"/>
          </p:cNvSpPr>
          <p:nvPr/>
        </p:nvSpPr>
        <p:spPr bwMode="auto">
          <a:xfrm>
            <a:off x="3175000" y="5426075"/>
            <a:ext cx="2397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RD</a:t>
            </a:r>
            <a:endParaRPr lang="en-US" altLang="en-US"/>
          </a:p>
        </p:txBody>
      </p:sp>
      <p:sp>
        <p:nvSpPr>
          <p:cNvPr id="38928" name="Rectangle 29"/>
          <p:cNvSpPr>
            <a:spLocks noChangeArrowheads="1"/>
          </p:cNvSpPr>
          <p:nvPr/>
        </p:nvSpPr>
        <p:spPr bwMode="auto">
          <a:xfrm>
            <a:off x="3146425" y="6175375"/>
            <a:ext cx="268288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WR</a:t>
            </a:r>
            <a:endParaRPr lang="en-US" altLang="en-US"/>
          </a:p>
        </p:txBody>
      </p:sp>
      <p:sp>
        <p:nvSpPr>
          <p:cNvPr id="38929" name="Rectangle 30"/>
          <p:cNvSpPr>
            <a:spLocks noChangeArrowheads="1"/>
          </p:cNvSpPr>
          <p:nvPr/>
        </p:nvSpPr>
        <p:spPr bwMode="auto">
          <a:xfrm>
            <a:off x="3108325" y="5051425"/>
            <a:ext cx="309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ALE</a:t>
            </a:r>
            <a:endParaRPr lang="en-US" altLang="en-US"/>
          </a:p>
        </p:txBody>
      </p:sp>
      <p:sp>
        <p:nvSpPr>
          <p:cNvPr id="38930" name="Line 31"/>
          <p:cNvSpPr>
            <a:spLocks noChangeShapeType="1"/>
          </p:cNvSpPr>
          <p:nvPr/>
        </p:nvSpPr>
        <p:spPr bwMode="auto">
          <a:xfrm>
            <a:off x="3260725" y="1474788"/>
            <a:ext cx="9366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1" name="Line 32"/>
          <p:cNvSpPr>
            <a:spLocks noChangeShapeType="1"/>
          </p:cNvSpPr>
          <p:nvPr/>
        </p:nvSpPr>
        <p:spPr bwMode="auto">
          <a:xfrm>
            <a:off x="3260725" y="5784850"/>
            <a:ext cx="9366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2" name="Freeform 33"/>
          <p:cNvSpPr>
            <a:spLocks/>
          </p:cNvSpPr>
          <p:nvPr/>
        </p:nvSpPr>
        <p:spPr bwMode="auto">
          <a:xfrm>
            <a:off x="3448050" y="6207125"/>
            <a:ext cx="93663" cy="93663"/>
          </a:xfrm>
          <a:custGeom>
            <a:avLst/>
            <a:gdLst>
              <a:gd name="T0" fmla="*/ 0 w 118"/>
              <a:gd name="T1" fmla="*/ 46038 h 118"/>
              <a:gd name="T2" fmla="*/ 2381 w 118"/>
              <a:gd name="T3" fmla="*/ 30956 h 118"/>
              <a:gd name="T4" fmla="*/ 8731 w 118"/>
              <a:gd name="T5" fmla="*/ 18256 h 118"/>
              <a:gd name="T6" fmla="*/ 18256 w 118"/>
              <a:gd name="T7" fmla="*/ 8731 h 118"/>
              <a:gd name="T8" fmla="*/ 32544 w 118"/>
              <a:gd name="T9" fmla="*/ 794 h 118"/>
              <a:gd name="T10" fmla="*/ 47625 w 118"/>
              <a:gd name="T11" fmla="*/ 0 h 118"/>
              <a:gd name="T12" fmla="*/ 61119 w 118"/>
              <a:gd name="T13" fmla="*/ 794 h 118"/>
              <a:gd name="T14" fmla="*/ 74613 w 118"/>
              <a:gd name="T15" fmla="*/ 8731 h 118"/>
              <a:gd name="T16" fmla="*/ 84932 w 118"/>
              <a:gd name="T17" fmla="*/ 18256 h 118"/>
              <a:gd name="T18" fmla="*/ 91282 w 118"/>
              <a:gd name="T19" fmla="*/ 30956 h 118"/>
              <a:gd name="T20" fmla="*/ 93663 w 118"/>
              <a:gd name="T21" fmla="*/ 46038 h 118"/>
              <a:gd name="T22" fmla="*/ 91282 w 118"/>
              <a:gd name="T23" fmla="*/ 61119 h 118"/>
              <a:gd name="T24" fmla="*/ 84932 w 118"/>
              <a:gd name="T25" fmla="*/ 73819 h 118"/>
              <a:gd name="T26" fmla="*/ 74613 w 118"/>
              <a:gd name="T27" fmla="*/ 83344 h 118"/>
              <a:gd name="T28" fmla="*/ 61119 w 118"/>
              <a:gd name="T29" fmla="*/ 91282 h 118"/>
              <a:gd name="T30" fmla="*/ 47625 w 118"/>
              <a:gd name="T31" fmla="*/ 93663 h 118"/>
              <a:gd name="T32" fmla="*/ 32544 w 118"/>
              <a:gd name="T33" fmla="*/ 91282 h 118"/>
              <a:gd name="T34" fmla="*/ 18256 w 118"/>
              <a:gd name="T35" fmla="*/ 83344 h 118"/>
              <a:gd name="T36" fmla="*/ 8731 w 118"/>
              <a:gd name="T37" fmla="*/ 73819 h 118"/>
              <a:gd name="T38" fmla="*/ 2381 w 118"/>
              <a:gd name="T39" fmla="*/ 61119 h 118"/>
              <a:gd name="T40" fmla="*/ 0 w 118"/>
              <a:gd name="T41" fmla="*/ 46038 h 11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8"/>
              <a:gd name="T64" fmla="*/ 0 h 118"/>
              <a:gd name="T65" fmla="*/ 118 w 118"/>
              <a:gd name="T66" fmla="*/ 118 h 11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8" h="118">
                <a:moveTo>
                  <a:pt x="0" y="58"/>
                </a:moveTo>
                <a:lnTo>
                  <a:pt x="3" y="39"/>
                </a:lnTo>
                <a:lnTo>
                  <a:pt x="11" y="23"/>
                </a:lnTo>
                <a:lnTo>
                  <a:pt x="23" y="11"/>
                </a:lnTo>
                <a:lnTo>
                  <a:pt x="41" y="1"/>
                </a:lnTo>
                <a:lnTo>
                  <a:pt x="60" y="0"/>
                </a:lnTo>
                <a:lnTo>
                  <a:pt x="77" y="1"/>
                </a:lnTo>
                <a:lnTo>
                  <a:pt x="94" y="11"/>
                </a:lnTo>
                <a:lnTo>
                  <a:pt x="107" y="23"/>
                </a:lnTo>
                <a:lnTo>
                  <a:pt x="115" y="39"/>
                </a:lnTo>
                <a:lnTo>
                  <a:pt x="118" y="58"/>
                </a:lnTo>
                <a:lnTo>
                  <a:pt x="115" y="77"/>
                </a:lnTo>
                <a:lnTo>
                  <a:pt x="107" y="93"/>
                </a:lnTo>
                <a:lnTo>
                  <a:pt x="94" y="105"/>
                </a:lnTo>
                <a:lnTo>
                  <a:pt x="77" y="115"/>
                </a:lnTo>
                <a:lnTo>
                  <a:pt x="60" y="118"/>
                </a:lnTo>
                <a:lnTo>
                  <a:pt x="41" y="115"/>
                </a:lnTo>
                <a:lnTo>
                  <a:pt x="23" y="105"/>
                </a:lnTo>
                <a:lnTo>
                  <a:pt x="11" y="93"/>
                </a:lnTo>
                <a:lnTo>
                  <a:pt x="3" y="77"/>
                </a:lnTo>
                <a:lnTo>
                  <a:pt x="0" y="58"/>
                </a:lnTo>
                <a:close/>
              </a:path>
            </a:pathLst>
          </a:cu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3" name="Freeform 34"/>
          <p:cNvSpPr>
            <a:spLocks/>
          </p:cNvSpPr>
          <p:nvPr/>
        </p:nvSpPr>
        <p:spPr bwMode="auto">
          <a:xfrm>
            <a:off x="3448050" y="5457825"/>
            <a:ext cx="93663" cy="93663"/>
          </a:xfrm>
          <a:custGeom>
            <a:avLst/>
            <a:gdLst>
              <a:gd name="T0" fmla="*/ 0 w 118"/>
              <a:gd name="T1" fmla="*/ 46038 h 118"/>
              <a:gd name="T2" fmla="*/ 2381 w 118"/>
              <a:gd name="T3" fmla="*/ 30956 h 118"/>
              <a:gd name="T4" fmla="*/ 8731 w 118"/>
              <a:gd name="T5" fmla="*/ 19050 h 118"/>
              <a:gd name="T6" fmla="*/ 18256 w 118"/>
              <a:gd name="T7" fmla="*/ 8731 h 118"/>
              <a:gd name="T8" fmla="*/ 32544 w 118"/>
              <a:gd name="T9" fmla="*/ 1588 h 118"/>
              <a:gd name="T10" fmla="*/ 47625 w 118"/>
              <a:gd name="T11" fmla="*/ 0 h 118"/>
              <a:gd name="T12" fmla="*/ 61119 w 118"/>
              <a:gd name="T13" fmla="*/ 1588 h 118"/>
              <a:gd name="T14" fmla="*/ 74613 w 118"/>
              <a:gd name="T15" fmla="*/ 8731 h 118"/>
              <a:gd name="T16" fmla="*/ 84932 w 118"/>
              <a:gd name="T17" fmla="*/ 19050 h 118"/>
              <a:gd name="T18" fmla="*/ 91282 w 118"/>
              <a:gd name="T19" fmla="*/ 30956 h 118"/>
              <a:gd name="T20" fmla="*/ 93663 w 118"/>
              <a:gd name="T21" fmla="*/ 46038 h 118"/>
              <a:gd name="T22" fmla="*/ 91282 w 118"/>
              <a:gd name="T23" fmla="*/ 61119 h 118"/>
              <a:gd name="T24" fmla="*/ 84932 w 118"/>
              <a:gd name="T25" fmla="*/ 73819 h 118"/>
              <a:gd name="T26" fmla="*/ 74613 w 118"/>
              <a:gd name="T27" fmla="*/ 84138 h 118"/>
              <a:gd name="T28" fmla="*/ 61119 w 118"/>
              <a:gd name="T29" fmla="*/ 91282 h 118"/>
              <a:gd name="T30" fmla="*/ 47625 w 118"/>
              <a:gd name="T31" fmla="*/ 93663 h 118"/>
              <a:gd name="T32" fmla="*/ 32544 w 118"/>
              <a:gd name="T33" fmla="*/ 91282 h 118"/>
              <a:gd name="T34" fmla="*/ 18256 w 118"/>
              <a:gd name="T35" fmla="*/ 84138 h 118"/>
              <a:gd name="T36" fmla="*/ 8731 w 118"/>
              <a:gd name="T37" fmla="*/ 73819 h 118"/>
              <a:gd name="T38" fmla="*/ 2381 w 118"/>
              <a:gd name="T39" fmla="*/ 61119 h 118"/>
              <a:gd name="T40" fmla="*/ 0 w 118"/>
              <a:gd name="T41" fmla="*/ 46038 h 11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8"/>
              <a:gd name="T64" fmla="*/ 0 h 118"/>
              <a:gd name="T65" fmla="*/ 118 w 118"/>
              <a:gd name="T66" fmla="*/ 118 h 11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8" h="118">
                <a:moveTo>
                  <a:pt x="0" y="58"/>
                </a:moveTo>
                <a:lnTo>
                  <a:pt x="3" y="39"/>
                </a:lnTo>
                <a:lnTo>
                  <a:pt x="11" y="24"/>
                </a:lnTo>
                <a:lnTo>
                  <a:pt x="23" y="11"/>
                </a:lnTo>
                <a:lnTo>
                  <a:pt x="41" y="2"/>
                </a:lnTo>
                <a:lnTo>
                  <a:pt x="60" y="0"/>
                </a:lnTo>
                <a:lnTo>
                  <a:pt x="77" y="2"/>
                </a:lnTo>
                <a:lnTo>
                  <a:pt x="94" y="11"/>
                </a:lnTo>
                <a:lnTo>
                  <a:pt x="107" y="24"/>
                </a:lnTo>
                <a:lnTo>
                  <a:pt x="115" y="39"/>
                </a:lnTo>
                <a:lnTo>
                  <a:pt x="118" y="58"/>
                </a:lnTo>
                <a:lnTo>
                  <a:pt x="115" y="77"/>
                </a:lnTo>
                <a:lnTo>
                  <a:pt x="107" y="93"/>
                </a:lnTo>
                <a:lnTo>
                  <a:pt x="94" y="106"/>
                </a:lnTo>
                <a:lnTo>
                  <a:pt x="77" y="115"/>
                </a:lnTo>
                <a:lnTo>
                  <a:pt x="60" y="118"/>
                </a:lnTo>
                <a:lnTo>
                  <a:pt x="41" y="115"/>
                </a:lnTo>
                <a:lnTo>
                  <a:pt x="23" y="106"/>
                </a:lnTo>
                <a:lnTo>
                  <a:pt x="11" y="93"/>
                </a:lnTo>
                <a:lnTo>
                  <a:pt x="3" y="77"/>
                </a:lnTo>
                <a:lnTo>
                  <a:pt x="0" y="58"/>
                </a:lnTo>
                <a:close/>
              </a:path>
            </a:pathLst>
          </a:cu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4" name="Freeform 35"/>
          <p:cNvSpPr>
            <a:spLocks/>
          </p:cNvSpPr>
          <p:nvPr/>
        </p:nvSpPr>
        <p:spPr bwMode="auto">
          <a:xfrm>
            <a:off x="3448050" y="1333500"/>
            <a:ext cx="93663" cy="95250"/>
          </a:xfrm>
          <a:custGeom>
            <a:avLst/>
            <a:gdLst>
              <a:gd name="T0" fmla="*/ 0 w 118"/>
              <a:gd name="T1" fmla="*/ 46818 h 118"/>
              <a:gd name="T2" fmla="*/ 2381 w 118"/>
              <a:gd name="T3" fmla="*/ 31481 h 118"/>
              <a:gd name="T4" fmla="*/ 8731 w 118"/>
              <a:gd name="T5" fmla="*/ 19373 h 118"/>
              <a:gd name="T6" fmla="*/ 18256 w 118"/>
              <a:gd name="T7" fmla="*/ 8879 h 118"/>
              <a:gd name="T8" fmla="*/ 32544 w 118"/>
              <a:gd name="T9" fmla="*/ 1614 h 118"/>
              <a:gd name="T10" fmla="*/ 47625 w 118"/>
              <a:gd name="T11" fmla="*/ 0 h 118"/>
              <a:gd name="T12" fmla="*/ 61119 w 118"/>
              <a:gd name="T13" fmla="*/ 1614 h 118"/>
              <a:gd name="T14" fmla="*/ 74613 w 118"/>
              <a:gd name="T15" fmla="*/ 8879 h 118"/>
              <a:gd name="T16" fmla="*/ 84932 w 118"/>
              <a:gd name="T17" fmla="*/ 19373 h 118"/>
              <a:gd name="T18" fmla="*/ 91282 w 118"/>
              <a:gd name="T19" fmla="*/ 31481 h 118"/>
              <a:gd name="T20" fmla="*/ 93663 w 118"/>
              <a:gd name="T21" fmla="*/ 46818 h 118"/>
              <a:gd name="T22" fmla="*/ 91282 w 118"/>
              <a:gd name="T23" fmla="*/ 62155 h 118"/>
              <a:gd name="T24" fmla="*/ 84932 w 118"/>
              <a:gd name="T25" fmla="*/ 75070 h 118"/>
              <a:gd name="T26" fmla="*/ 74613 w 118"/>
              <a:gd name="T27" fmla="*/ 84756 h 118"/>
              <a:gd name="T28" fmla="*/ 61119 w 118"/>
              <a:gd name="T29" fmla="*/ 92828 h 118"/>
              <a:gd name="T30" fmla="*/ 47625 w 118"/>
              <a:gd name="T31" fmla="*/ 95250 h 118"/>
              <a:gd name="T32" fmla="*/ 32544 w 118"/>
              <a:gd name="T33" fmla="*/ 92828 h 118"/>
              <a:gd name="T34" fmla="*/ 18256 w 118"/>
              <a:gd name="T35" fmla="*/ 84756 h 118"/>
              <a:gd name="T36" fmla="*/ 8731 w 118"/>
              <a:gd name="T37" fmla="*/ 75070 h 118"/>
              <a:gd name="T38" fmla="*/ 2381 w 118"/>
              <a:gd name="T39" fmla="*/ 62155 h 118"/>
              <a:gd name="T40" fmla="*/ 0 w 118"/>
              <a:gd name="T41" fmla="*/ 46818 h 11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8"/>
              <a:gd name="T64" fmla="*/ 0 h 118"/>
              <a:gd name="T65" fmla="*/ 118 w 118"/>
              <a:gd name="T66" fmla="*/ 118 h 11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8" h="118">
                <a:moveTo>
                  <a:pt x="0" y="58"/>
                </a:moveTo>
                <a:lnTo>
                  <a:pt x="3" y="39"/>
                </a:lnTo>
                <a:lnTo>
                  <a:pt x="11" y="24"/>
                </a:lnTo>
                <a:lnTo>
                  <a:pt x="23" y="11"/>
                </a:lnTo>
                <a:lnTo>
                  <a:pt x="41" y="2"/>
                </a:lnTo>
                <a:lnTo>
                  <a:pt x="60" y="0"/>
                </a:lnTo>
                <a:lnTo>
                  <a:pt x="77" y="2"/>
                </a:lnTo>
                <a:lnTo>
                  <a:pt x="94" y="11"/>
                </a:lnTo>
                <a:lnTo>
                  <a:pt x="107" y="24"/>
                </a:lnTo>
                <a:lnTo>
                  <a:pt x="115" y="39"/>
                </a:lnTo>
                <a:lnTo>
                  <a:pt x="118" y="58"/>
                </a:lnTo>
                <a:lnTo>
                  <a:pt x="115" y="77"/>
                </a:lnTo>
                <a:lnTo>
                  <a:pt x="107" y="93"/>
                </a:lnTo>
                <a:lnTo>
                  <a:pt x="94" y="105"/>
                </a:lnTo>
                <a:lnTo>
                  <a:pt x="77" y="115"/>
                </a:lnTo>
                <a:lnTo>
                  <a:pt x="60" y="118"/>
                </a:lnTo>
                <a:lnTo>
                  <a:pt x="41" y="115"/>
                </a:lnTo>
                <a:lnTo>
                  <a:pt x="23" y="105"/>
                </a:lnTo>
                <a:lnTo>
                  <a:pt x="11" y="93"/>
                </a:lnTo>
                <a:lnTo>
                  <a:pt x="3" y="77"/>
                </a:lnTo>
                <a:lnTo>
                  <a:pt x="0" y="58"/>
                </a:lnTo>
                <a:close/>
              </a:path>
            </a:pathLst>
          </a:cu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3541713" y="4286250"/>
            <a:ext cx="2532062" cy="2062163"/>
            <a:chOff x="2231" y="2700"/>
            <a:chExt cx="1595" cy="1299"/>
          </a:xfrm>
        </p:grpSpPr>
        <p:sp>
          <p:nvSpPr>
            <p:cNvPr id="38942" name="Freeform 4"/>
            <p:cNvSpPr>
              <a:spLocks/>
            </p:cNvSpPr>
            <p:nvPr/>
          </p:nvSpPr>
          <p:spPr bwMode="auto">
            <a:xfrm>
              <a:off x="3442" y="3408"/>
              <a:ext cx="295" cy="236"/>
            </a:xfrm>
            <a:custGeom>
              <a:avLst/>
              <a:gdLst>
                <a:gd name="T0" fmla="*/ 0 w 591"/>
                <a:gd name="T1" fmla="*/ 0 h 473"/>
                <a:gd name="T2" fmla="*/ 10 w 591"/>
                <a:gd name="T3" fmla="*/ 28 h 473"/>
                <a:gd name="T4" fmla="*/ 17 w 591"/>
                <a:gd name="T5" fmla="*/ 58 h 473"/>
                <a:gd name="T6" fmla="*/ 22 w 591"/>
                <a:gd name="T7" fmla="*/ 88 h 473"/>
                <a:gd name="T8" fmla="*/ 24 w 591"/>
                <a:gd name="T9" fmla="*/ 118 h 473"/>
                <a:gd name="T10" fmla="*/ 22 w 591"/>
                <a:gd name="T11" fmla="*/ 148 h 473"/>
                <a:gd name="T12" fmla="*/ 17 w 591"/>
                <a:gd name="T13" fmla="*/ 178 h 473"/>
                <a:gd name="T14" fmla="*/ 10 w 591"/>
                <a:gd name="T15" fmla="*/ 208 h 473"/>
                <a:gd name="T16" fmla="*/ 0 w 591"/>
                <a:gd name="T17" fmla="*/ 236 h 473"/>
                <a:gd name="T18" fmla="*/ 127 w 591"/>
                <a:gd name="T19" fmla="*/ 236 h 473"/>
                <a:gd name="T20" fmla="*/ 153 w 591"/>
                <a:gd name="T21" fmla="*/ 231 h 473"/>
                <a:gd name="T22" fmla="*/ 179 w 591"/>
                <a:gd name="T23" fmla="*/ 222 h 473"/>
                <a:gd name="T24" fmla="*/ 202 w 591"/>
                <a:gd name="T25" fmla="*/ 210 h 473"/>
                <a:gd name="T26" fmla="*/ 225 w 591"/>
                <a:gd name="T27" fmla="*/ 196 h 473"/>
                <a:gd name="T28" fmla="*/ 246 w 591"/>
                <a:gd name="T29" fmla="*/ 180 h 473"/>
                <a:gd name="T30" fmla="*/ 264 w 591"/>
                <a:gd name="T31" fmla="*/ 161 h 473"/>
                <a:gd name="T32" fmla="*/ 281 w 591"/>
                <a:gd name="T33" fmla="*/ 141 h 473"/>
                <a:gd name="T34" fmla="*/ 295 w 591"/>
                <a:gd name="T35" fmla="*/ 118 h 473"/>
                <a:gd name="T36" fmla="*/ 281 w 591"/>
                <a:gd name="T37" fmla="*/ 95 h 473"/>
                <a:gd name="T38" fmla="*/ 264 w 591"/>
                <a:gd name="T39" fmla="*/ 75 h 473"/>
                <a:gd name="T40" fmla="*/ 246 w 591"/>
                <a:gd name="T41" fmla="*/ 56 h 473"/>
                <a:gd name="T42" fmla="*/ 225 w 591"/>
                <a:gd name="T43" fmla="*/ 40 h 473"/>
                <a:gd name="T44" fmla="*/ 202 w 591"/>
                <a:gd name="T45" fmla="*/ 26 h 473"/>
                <a:gd name="T46" fmla="*/ 179 w 591"/>
                <a:gd name="T47" fmla="*/ 14 h 473"/>
                <a:gd name="T48" fmla="*/ 153 w 591"/>
                <a:gd name="T49" fmla="*/ 5 h 473"/>
                <a:gd name="T50" fmla="*/ 127 w 591"/>
                <a:gd name="T51" fmla="*/ 0 h 473"/>
                <a:gd name="T52" fmla="*/ 0 w 591"/>
                <a:gd name="T53" fmla="*/ 0 h 47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91"/>
                <a:gd name="T82" fmla="*/ 0 h 473"/>
                <a:gd name="T83" fmla="*/ 591 w 591"/>
                <a:gd name="T84" fmla="*/ 473 h 473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91" h="473">
                  <a:moveTo>
                    <a:pt x="0" y="0"/>
                  </a:moveTo>
                  <a:lnTo>
                    <a:pt x="21" y="57"/>
                  </a:lnTo>
                  <a:lnTo>
                    <a:pt x="35" y="117"/>
                  </a:lnTo>
                  <a:lnTo>
                    <a:pt x="44" y="177"/>
                  </a:lnTo>
                  <a:lnTo>
                    <a:pt x="48" y="236"/>
                  </a:lnTo>
                  <a:lnTo>
                    <a:pt x="44" y="296"/>
                  </a:lnTo>
                  <a:lnTo>
                    <a:pt x="35" y="356"/>
                  </a:lnTo>
                  <a:lnTo>
                    <a:pt x="21" y="416"/>
                  </a:lnTo>
                  <a:lnTo>
                    <a:pt x="0" y="473"/>
                  </a:lnTo>
                  <a:lnTo>
                    <a:pt x="255" y="473"/>
                  </a:lnTo>
                  <a:lnTo>
                    <a:pt x="307" y="462"/>
                  </a:lnTo>
                  <a:lnTo>
                    <a:pt x="358" y="444"/>
                  </a:lnTo>
                  <a:lnTo>
                    <a:pt x="405" y="421"/>
                  </a:lnTo>
                  <a:lnTo>
                    <a:pt x="451" y="392"/>
                  </a:lnTo>
                  <a:lnTo>
                    <a:pt x="492" y="361"/>
                  </a:lnTo>
                  <a:lnTo>
                    <a:pt x="529" y="323"/>
                  </a:lnTo>
                  <a:lnTo>
                    <a:pt x="562" y="282"/>
                  </a:lnTo>
                  <a:lnTo>
                    <a:pt x="591" y="236"/>
                  </a:lnTo>
                  <a:lnTo>
                    <a:pt x="562" y="191"/>
                  </a:lnTo>
                  <a:lnTo>
                    <a:pt x="529" y="150"/>
                  </a:lnTo>
                  <a:lnTo>
                    <a:pt x="492" y="112"/>
                  </a:lnTo>
                  <a:lnTo>
                    <a:pt x="451" y="81"/>
                  </a:lnTo>
                  <a:lnTo>
                    <a:pt x="405" y="52"/>
                  </a:lnTo>
                  <a:lnTo>
                    <a:pt x="358" y="29"/>
                  </a:lnTo>
                  <a:lnTo>
                    <a:pt x="307" y="11"/>
                  </a:lnTo>
                  <a:lnTo>
                    <a:pt x="2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3" name="Line 5"/>
            <p:cNvSpPr>
              <a:spLocks noChangeShapeType="1"/>
            </p:cNvSpPr>
            <p:nvPr/>
          </p:nvSpPr>
          <p:spPr bwMode="auto">
            <a:xfrm flipH="1">
              <a:off x="3737" y="3526"/>
              <a:ext cx="8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4" name="Line 6"/>
            <p:cNvSpPr>
              <a:spLocks noChangeShapeType="1"/>
            </p:cNvSpPr>
            <p:nvPr/>
          </p:nvSpPr>
          <p:spPr bwMode="auto">
            <a:xfrm>
              <a:off x="3353" y="3467"/>
              <a:ext cx="106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5" name="Line 7"/>
            <p:cNvSpPr>
              <a:spLocks noChangeShapeType="1"/>
            </p:cNvSpPr>
            <p:nvPr/>
          </p:nvSpPr>
          <p:spPr bwMode="auto">
            <a:xfrm>
              <a:off x="3353" y="3585"/>
              <a:ext cx="106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6" name="Freeform 8"/>
            <p:cNvSpPr>
              <a:spLocks/>
            </p:cNvSpPr>
            <p:nvPr/>
          </p:nvSpPr>
          <p:spPr bwMode="auto">
            <a:xfrm>
              <a:off x="3442" y="3762"/>
              <a:ext cx="295" cy="237"/>
            </a:xfrm>
            <a:custGeom>
              <a:avLst/>
              <a:gdLst>
                <a:gd name="T0" fmla="*/ 0 w 591"/>
                <a:gd name="T1" fmla="*/ 0 h 472"/>
                <a:gd name="T2" fmla="*/ 10 w 591"/>
                <a:gd name="T3" fmla="*/ 28 h 472"/>
                <a:gd name="T4" fmla="*/ 17 w 591"/>
                <a:gd name="T5" fmla="*/ 58 h 472"/>
                <a:gd name="T6" fmla="*/ 22 w 591"/>
                <a:gd name="T7" fmla="*/ 88 h 472"/>
                <a:gd name="T8" fmla="*/ 24 w 591"/>
                <a:gd name="T9" fmla="*/ 118 h 472"/>
                <a:gd name="T10" fmla="*/ 22 w 591"/>
                <a:gd name="T11" fmla="*/ 149 h 472"/>
                <a:gd name="T12" fmla="*/ 17 w 591"/>
                <a:gd name="T13" fmla="*/ 179 h 472"/>
                <a:gd name="T14" fmla="*/ 10 w 591"/>
                <a:gd name="T15" fmla="*/ 208 h 472"/>
                <a:gd name="T16" fmla="*/ 0 w 591"/>
                <a:gd name="T17" fmla="*/ 237 h 472"/>
                <a:gd name="T18" fmla="*/ 127 w 591"/>
                <a:gd name="T19" fmla="*/ 237 h 472"/>
                <a:gd name="T20" fmla="*/ 153 w 591"/>
                <a:gd name="T21" fmla="*/ 231 h 472"/>
                <a:gd name="T22" fmla="*/ 179 w 591"/>
                <a:gd name="T23" fmla="*/ 223 h 472"/>
                <a:gd name="T24" fmla="*/ 202 w 591"/>
                <a:gd name="T25" fmla="*/ 211 h 472"/>
                <a:gd name="T26" fmla="*/ 225 w 591"/>
                <a:gd name="T27" fmla="*/ 197 h 472"/>
                <a:gd name="T28" fmla="*/ 246 w 591"/>
                <a:gd name="T29" fmla="*/ 181 h 472"/>
                <a:gd name="T30" fmla="*/ 264 w 591"/>
                <a:gd name="T31" fmla="*/ 162 h 472"/>
                <a:gd name="T32" fmla="*/ 281 w 591"/>
                <a:gd name="T33" fmla="*/ 142 h 472"/>
                <a:gd name="T34" fmla="*/ 295 w 591"/>
                <a:gd name="T35" fmla="*/ 118 h 472"/>
                <a:gd name="T36" fmla="*/ 281 w 591"/>
                <a:gd name="T37" fmla="*/ 95 h 472"/>
                <a:gd name="T38" fmla="*/ 264 w 591"/>
                <a:gd name="T39" fmla="*/ 75 h 472"/>
                <a:gd name="T40" fmla="*/ 246 w 591"/>
                <a:gd name="T41" fmla="*/ 56 h 472"/>
                <a:gd name="T42" fmla="*/ 225 w 591"/>
                <a:gd name="T43" fmla="*/ 40 h 472"/>
                <a:gd name="T44" fmla="*/ 202 w 591"/>
                <a:gd name="T45" fmla="*/ 26 h 472"/>
                <a:gd name="T46" fmla="*/ 179 w 591"/>
                <a:gd name="T47" fmla="*/ 14 h 472"/>
                <a:gd name="T48" fmla="*/ 153 w 591"/>
                <a:gd name="T49" fmla="*/ 6 h 472"/>
                <a:gd name="T50" fmla="*/ 127 w 591"/>
                <a:gd name="T51" fmla="*/ 0 h 472"/>
                <a:gd name="T52" fmla="*/ 0 w 591"/>
                <a:gd name="T53" fmla="*/ 0 h 47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91"/>
                <a:gd name="T82" fmla="*/ 0 h 472"/>
                <a:gd name="T83" fmla="*/ 591 w 591"/>
                <a:gd name="T84" fmla="*/ 472 h 47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91" h="472">
                  <a:moveTo>
                    <a:pt x="0" y="0"/>
                  </a:moveTo>
                  <a:lnTo>
                    <a:pt x="21" y="56"/>
                  </a:lnTo>
                  <a:lnTo>
                    <a:pt x="35" y="116"/>
                  </a:lnTo>
                  <a:lnTo>
                    <a:pt x="44" y="176"/>
                  </a:lnTo>
                  <a:lnTo>
                    <a:pt x="48" y="236"/>
                  </a:lnTo>
                  <a:lnTo>
                    <a:pt x="44" y="296"/>
                  </a:lnTo>
                  <a:lnTo>
                    <a:pt x="35" y="356"/>
                  </a:lnTo>
                  <a:lnTo>
                    <a:pt x="21" y="415"/>
                  </a:lnTo>
                  <a:lnTo>
                    <a:pt x="0" y="472"/>
                  </a:lnTo>
                  <a:lnTo>
                    <a:pt x="255" y="472"/>
                  </a:lnTo>
                  <a:lnTo>
                    <a:pt x="307" y="461"/>
                  </a:lnTo>
                  <a:lnTo>
                    <a:pt x="358" y="444"/>
                  </a:lnTo>
                  <a:lnTo>
                    <a:pt x="405" y="420"/>
                  </a:lnTo>
                  <a:lnTo>
                    <a:pt x="451" y="392"/>
                  </a:lnTo>
                  <a:lnTo>
                    <a:pt x="492" y="360"/>
                  </a:lnTo>
                  <a:lnTo>
                    <a:pt x="529" y="322"/>
                  </a:lnTo>
                  <a:lnTo>
                    <a:pt x="562" y="282"/>
                  </a:lnTo>
                  <a:lnTo>
                    <a:pt x="591" y="236"/>
                  </a:lnTo>
                  <a:lnTo>
                    <a:pt x="562" y="190"/>
                  </a:lnTo>
                  <a:lnTo>
                    <a:pt x="529" y="149"/>
                  </a:lnTo>
                  <a:lnTo>
                    <a:pt x="492" y="112"/>
                  </a:lnTo>
                  <a:lnTo>
                    <a:pt x="451" y="80"/>
                  </a:lnTo>
                  <a:lnTo>
                    <a:pt x="405" y="52"/>
                  </a:lnTo>
                  <a:lnTo>
                    <a:pt x="358" y="28"/>
                  </a:lnTo>
                  <a:lnTo>
                    <a:pt x="307" y="11"/>
                  </a:lnTo>
                  <a:lnTo>
                    <a:pt x="2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7" name="Line 9"/>
            <p:cNvSpPr>
              <a:spLocks noChangeShapeType="1"/>
            </p:cNvSpPr>
            <p:nvPr/>
          </p:nvSpPr>
          <p:spPr bwMode="auto">
            <a:xfrm flipH="1">
              <a:off x="3737" y="3880"/>
              <a:ext cx="8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8" name="Line 10"/>
            <p:cNvSpPr>
              <a:spLocks noChangeShapeType="1"/>
            </p:cNvSpPr>
            <p:nvPr/>
          </p:nvSpPr>
          <p:spPr bwMode="auto">
            <a:xfrm>
              <a:off x="3353" y="3821"/>
              <a:ext cx="106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9" name="Line 11"/>
            <p:cNvSpPr>
              <a:spLocks noChangeShapeType="1"/>
            </p:cNvSpPr>
            <p:nvPr/>
          </p:nvSpPr>
          <p:spPr bwMode="auto">
            <a:xfrm>
              <a:off x="3353" y="3939"/>
              <a:ext cx="106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0" name="Line 12"/>
            <p:cNvSpPr>
              <a:spLocks noChangeShapeType="1"/>
            </p:cNvSpPr>
            <p:nvPr/>
          </p:nvSpPr>
          <p:spPr bwMode="auto">
            <a:xfrm>
              <a:off x="2231" y="3467"/>
              <a:ext cx="178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1" name="Line 14"/>
            <p:cNvSpPr>
              <a:spLocks noChangeShapeType="1"/>
            </p:cNvSpPr>
            <p:nvPr/>
          </p:nvSpPr>
          <p:spPr bwMode="auto">
            <a:xfrm>
              <a:off x="3353" y="3585"/>
              <a:ext cx="1" cy="23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2" name="Line 15"/>
            <p:cNvSpPr>
              <a:spLocks noChangeShapeType="1"/>
            </p:cNvSpPr>
            <p:nvPr/>
          </p:nvSpPr>
          <p:spPr bwMode="auto">
            <a:xfrm>
              <a:off x="2231" y="3939"/>
              <a:ext cx="178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3" name="Freeform 17"/>
            <p:cNvSpPr>
              <a:spLocks/>
            </p:cNvSpPr>
            <p:nvPr/>
          </p:nvSpPr>
          <p:spPr bwMode="auto">
            <a:xfrm>
              <a:off x="3342" y="3692"/>
              <a:ext cx="22" cy="22"/>
            </a:xfrm>
            <a:custGeom>
              <a:avLst/>
              <a:gdLst>
                <a:gd name="T0" fmla="*/ 0 w 44"/>
                <a:gd name="T1" fmla="*/ 11 h 44"/>
                <a:gd name="T2" fmla="*/ 2 w 44"/>
                <a:gd name="T3" fmla="*/ 6 h 44"/>
                <a:gd name="T4" fmla="*/ 6 w 44"/>
                <a:gd name="T5" fmla="*/ 1 h 44"/>
                <a:gd name="T6" fmla="*/ 11 w 44"/>
                <a:gd name="T7" fmla="*/ 0 h 44"/>
                <a:gd name="T8" fmla="*/ 17 w 44"/>
                <a:gd name="T9" fmla="*/ 1 h 44"/>
                <a:gd name="T10" fmla="*/ 21 w 44"/>
                <a:gd name="T11" fmla="*/ 6 h 44"/>
                <a:gd name="T12" fmla="*/ 22 w 44"/>
                <a:gd name="T13" fmla="*/ 11 h 44"/>
                <a:gd name="T14" fmla="*/ 21 w 44"/>
                <a:gd name="T15" fmla="*/ 17 h 44"/>
                <a:gd name="T16" fmla="*/ 17 w 44"/>
                <a:gd name="T17" fmla="*/ 21 h 44"/>
                <a:gd name="T18" fmla="*/ 11 w 44"/>
                <a:gd name="T19" fmla="*/ 22 h 44"/>
                <a:gd name="T20" fmla="*/ 6 w 44"/>
                <a:gd name="T21" fmla="*/ 21 h 44"/>
                <a:gd name="T22" fmla="*/ 2 w 44"/>
                <a:gd name="T23" fmla="*/ 17 h 44"/>
                <a:gd name="T24" fmla="*/ 0 w 44"/>
                <a:gd name="T25" fmla="*/ 11 h 4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4"/>
                <a:gd name="T40" fmla="*/ 0 h 44"/>
                <a:gd name="T41" fmla="*/ 44 w 44"/>
                <a:gd name="T42" fmla="*/ 44 h 4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4" h="44">
                  <a:moveTo>
                    <a:pt x="0" y="22"/>
                  </a:moveTo>
                  <a:lnTo>
                    <a:pt x="4" y="11"/>
                  </a:lnTo>
                  <a:lnTo>
                    <a:pt x="11" y="3"/>
                  </a:lnTo>
                  <a:lnTo>
                    <a:pt x="22" y="0"/>
                  </a:lnTo>
                  <a:lnTo>
                    <a:pt x="33" y="3"/>
                  </a:lnTo>
                  <a:lnTo>
                    <a:pt x="41" y="11"/>
                  </a:lnTo>
                  <a:lnTo>
                    <a:pt x="44" y="22"/>
                  </a:lnTo>
                  <a:lnTo>
                    <a:pt x="41" y="33"/>
                  </a:lnTo>
                  <a:lnTo>
                    <a:pt x="33" y="41"/>
                  </a:lnTo>
                  <a:lnTo>
                    <a:pt x="22" y="44"/>
                  </a:lnTo>
                  <a:lnTo>
                    <a:pt x="11" y="41"/>
                  </a:lnTo>
                  <a:lnTo>
                    <a:pt x="4" y="3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54" name="Line 36"/>
            <p:cNvSpPr>
              <a:spLocks noChangeShapeType="1"/>
            </p:cNvSpPr>
            <p:nvPr/>
          </p:nvSpPr>
          <p:spPr bwMode="auto">
            <a:xfrm>
              <a:off x="2409" y="3703"/>
              <a:ext cx="94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5" name="Line 37"/>
            <p:cNvSpPr>
              <a:spLocks noChangeShapeType="1"/>
            </p:cNvSpPr>
            <p:nvPr/>
          </p:nvSpPr>
          <p:spPr bwMode="auto">
            <a:xfrm>
              <a:off x="2409" y="3467"/>
              <a:ext cx="94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6" name="Line 38"/>
            <p:cNvSpPr>
              <a:spLocks noChangeShapeType="1"/>
            </p:cNvSpPr>
            <p:nvPr/>
          </p:nvSpPr>
          <p:spPr bwMode="auto">
            <a:xfrm>
              <a:off x="2409" y="3939"/>
              <a:ext cx="94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7" name="Freeform 39"/>
            <p:cNvSpPr>
              <a:spLocks/>
            </p:cNvSpPr>
            <p:nvPr/>
          </p:nvSpPr>
          <p:spPr bwMode="auto">
            <a:xfrm>
              <a:off x="3442" y="2700"/>
              <a:ext cx="295" cy="236"/>
            </a:xfrm>
            <a:custGeom>
              <a:avLst/>
              <a:gdLst>
                <a:gd name="T0" fmla="*/ 0 w 591"/>
                <a:gd name="T1" fmla="*/ 0 h 473"/>
                <a:gd name="T2" fmla="*/ 10 w 591"/>
                <a:gd name="T3" fmla="*/ 28 h 473"/>
                <a:gd name="T4" fmla="*/ 17 w 591"/>
                <a:gd name="T5" fmla="*/ 58 h 473"/>
                <a:gd name="T6" fmla="*/ 22 w 591"/>
                <a:gd name="T7" fmla="*/ 88 h 473"/>
                <a:gd name="T8" fmla="*/ 24 w 591"/>
                <a:gd name="T9" fmla="*/ 118 h 473"/>
                <a:gd name="T10" fmla="*/ 22 w 591"/>
                <a:gd name="T11" fmla="*/ 148 h 473"/>
                <a:gd name="T12" fmla="*/ 17 w 591"/>
                <a:gd name="T13" fmla="*/ 178 h 473"/>
                <a:gd name="T14" fmla="*/ 10 w 591"/>
                <a:gd name="T15" fmla="*/ 208 h 473"/>
                <a:gd name="T16" fmla="*/ 0 w 591"/>
                <a:gd name="T17" fmla="*/ 236 h 473"/>
                <a:gd name="T18" fmla="*/ 127 w 591"/>
                <a:gd name="T19" fmla="*/ 236 h 473"/>
                <a:gd name="T20" fmla="*/ 153 w 591"/>
                <a:gd name="T21" fmla="*/ 231 h 473"/>
                <a:gd name="T22" fmla="*/ 179 w 591"/>
                <a:gd name="T23" fmla="*/ 222 h 473"/>
                <a:gd name="T24" fmla="*/ 202 w 591"/>
                <a:gd name="T25" fmla="*/ 210 h 473"/>
                <a:gd name="T26" fmla="*/ 225 w 591"/>
                <a:gd name="T27" fmla="*/ 196 h 473"/>
                <a:gd name="T28" fmla="*/ 246 w 591"/>
                <a:gd name="T29" fmla="*/ 180 h 473"/>
                <a:gd name="T30" fmla="*/ 264 w 591"/>
                <a:gd name="T31" fmla="*/ 161 h 473"/>
                <a:gd name="T32" fmla="*/ 281 w 591"/>
                <a:gd name="T33" fmla="*/ 141 h 473"/>
                <a:gd name="T34" fmla="*/ 295 w 591"/>
                <a:gd name="T35" fmla="*/ 118 h 473"/>
                <a:gd name="T36" fmla="*/ 281 w 591"/>
                <a:gd name="T37" fmla="*/ 95 h 473"/>
                <a:gd name="T38" fmla="*/ 264 w 591"/>
                <a:gd name="T39" fmla="*/ 75 h 473"/>
                <a:gd name="T40" fmla="*/ 246 w 591"/>
                <a:gd name="T41" fmla="*/ 56 h 473"/>
                <a:gd name="T42" fmla="*/ 225 w 591"/>
                <a:gd name="T43" fmla="*/ 40 h 473"/>
                <a:gd name="T44" fmla="*/ 202 w 591"/>
                <a:gd name="T45" fmla="*/ 26 h 473"/>
                <a:gd name="T46" fmla="*/ 179 w 591"/>
                <a:gd name="T47" fmla="*/ 14 h 473"/>
                <a:gd name="T48" fmla="*/ 153 w 591"/>
                <a:gd name="T49" fmla="*/ 5 h 473"/>
                <a:gd name="T50" fmla="*/ 127 w 591"/>
                <a:gd name="T51" fmla="*/ 0 h 473"/>
                <a:gd name="T52" fmla="*/ 0 w 591"/>
                <a:gd name="T53" fmla="*/ 0 h 47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91"/>
                <a:gd name="T82" fmla="*/ 0 h 473"/>
                <a:gd name="T83" fmla="*/ 591 w 591"/>
                <a:gd name="T84" fmla="*/ 473 h 473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91" h="473">
                  <a:moveTo>
                    <a:pt x="0" y="0"/>
                  </a:moveTo>
                  <a:lnTo>
                    <a:pt x="21" y="57"/>
                  </a:lnTo>
                  <a:lnTo>
                    <a:pt x="35" y="117"/>
                  </a:lnTo>
                  <a:lnTo>
                    <a:pt x="44" y="177"/>
                  </a:lnTo>
                  <a:lnTo>
                    <a:pt x="48" y="237"/>
                  </a:lnTo>
                  <a:lnTo>
                    <a:pt x="44" y="296"/>
                  </a:lnTo>
                  <a:lnTo>
                    <a:pt x="35" y="356"/>
                  </a:lnTo>
                  <a:lnTo>
                    <a:pt x="21" y="416"/>
                  </a:lnTo>
                  <a:lnTo>
                    <a:pt x="0" y="473"/>
                  </a:lnTo>
                  <a:lnTo>
                    <a:pt x="255" y="473"/>
                  </a:lnTo>
                  <a:lnTo>
                    <a:pt x="307" y="462"/>
                  </a:lnTo>
                  <a:lnTo>
                    <a:pt x="358" y="444"/>
                  </a:lnTo>
                  <a:lnTo>
                    <a:pt x="405" y="421"/>
                  </a:lnTo>
                  <a:lnTo>
                    <a:pt x="451" y="392"/>
                  </a:lnTo>
                  <a:lnTo>
                    <a:pt x="492" y="361"/>
                  </a:lnTo>
                  <a:lnTo>
                    <a:pt x="529" y="323"/>
                  </a:lnTo>
                  <a:lnTo>
                    <a:pt x="562" y="282"/>
                  </a:lnTo>
                  <a:lnTo>
                    <a:pt x="591" y="237"/>
                  </a:lnTo>
                  <a:lnTo>
                    <a:pt x="562" y="191"/>
                  </a:lnTo>
                  <a:lnTo>
                    <a:pt x="529" y="150"/>
                  </a:lnTo>
                  <a:lnTo>
                    <a:pt x="492" y="112"/>
                  </a:lnTo>
                  <a:lnTo>
                    <a:pt x="451" y="81"/>
                  </a:lnTo>
                  <a:lnTo>
                    <a:pt x="405" y="52"/>
                  </a:lnTo>
                  <a:lnTo>
                    <a:pt x="358" y="29"/>
                  </a:lnTo>
                  <a:lnTo>
                    <a:pt x="307" y="11"/>
                  </a:lnTo>
                  <a:lnTo>
                    <a:pt x="2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58" name="Line 40"/>
            <p:cNvSpPr>
              <a:spLocks noChangeShapeType="1"/>
            </p:cNvSpPr>
            <p:nvPr/>
          </p:nvSpPr>
          <p:spPr bwMode="auto">
            <a:xfrm flipH="1">
              <a:off x="3737" y="2818"/>
              <a:ext cx="8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9" name="Line 41"/>
            <p:cNvSpPr>
              <a:spLocks noChangeShapeType="1"/>
            </p:cNvSpPr>
            <p:nvPr/>
          </p:nvSpPr>
          <p:spPr bwMode="auto">
            <a:xfrm>
              <a:off x="3353" y="2759"/>
              <a:ext cx="106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0" name="Line 42"/>
            <p:cNvSpPr>
              <a:spLocks noChangeShapeType="1"/>
            </p:cNvSpPr>
            <p:nvPr/>
          </p:nvSpPr>
          <p:spPr bwMode="auto">
            <a:xfrm>
              <a:off x="3353" y="2877"/>
              <a:ext cx="106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1" name="Freeform 43"/>
            <p:cNvSpPr>
              <a:spLocks/>
            </p:cNvSpPr>
            <p:nvPr/>
          </p:nvSpPr>
          <p:spPr bwMode="auto">
            <a:xfrm>
              <a:off x="3442" y="3054"/>
              <a:ext cx="295" cy="236"/>
            </a:xfrm>
            <a:custGeom>
              <a:avLst/>
              <a:gdLst>
                <a:gd name="T0" fmla="*/ 0 w 591"/>
                <a:gd name="T1" fmla="*/ 0 h 472"/>
                <a:gd name="T2" fmla="*/ 10 w 591"/>
                <a:gd name="T3" fmla="*/ 29 h 472"/>
                <a:gd name="T4" fmla="*/ 17 w 591"/>
                <a:gd name="T5" fmla="*/ 58 h 472"/>
                <a:gd name="T6" fmla="*/ 22 w 591"/>
                <a:gd name="T7" fmla="*/ 88 h 472"/>
                <a:gd name="T8" fmla="*/ 24 w 591"/>
                <a:gd name="T9" fmla="*/ 118 h 472"/>
                <a:gd name="T10" fmla="*/ 22 w 591"/>
                <a:gd name="T11" fmla="*/ 148 h 472"/>
                <a:gd name="T12" fmla="*/ 17 w 591"/>
                <a:gd name="T13" fmla="*/ 178 h 472"/>
                <a:gd name="T14" fmla="*/ 10 w 591"/>
                <a:gd name="T15" fmla="*/ 208 h 472"/>
                <a:gd name="T16" fmla="*/ 0 w 591"/>
                <a:gd name="T17" fmla="*/ 236 h 472"/>
                <a:gd name="T18" fmla="*/ 127 w 591"/>
                <a:gd name="T19" fmla="*/ 236 h 472"/>
                <a:gd name="T20" fmla="*/ 153 w 591"/>
                <a:gd name="T21" fmla="*/ 231 h 472"/>
                <a:gd name="T22" fmla="*/ 179 w 591"/>
                <a:gd name="T23" fmla="*/ 222 h 472"/>
                <a:gd name="T24" fmla="*/ 202 w 591"/>
                <a:gd name="T25" fmla="*/ 210 h 472"/>
                <a:gd name="T26" fmla="*/ 225 w 591"/>
                <a:gd name="T27" fmla="*/ 196 h 472"/>
                <a:gd name="T28" fmla="*/ 246 w 591"/>
                <a:gd name="T29" fmla="*/ 180 h 472"/>
                <a:gd name="T30" fmla="*/ 264 w 591"/>
                <a:gd name="T31" fmla="*/ 162 h 472"/>
                <a:gd name="T32" fmla="*/ 281 w 591"/>
                <a:gd name="T33" fmla="*/ 141 h 472"/>
                <a:gd name="T34" fmla="*/ 295 w 591"/>
                <a:gd name="T35" fmla="*/ 118 h 472"/>
                <a:gd name="T36" fmla="*/ 281 w 591"/>
                <a:gd name="T37" fmla="*/ 95 h 472"/>
                <a:gd name="T38" fmla="*/ 264 w 591"/>
                <a:gd name="T39" fmla="*/ 75 h 472"/>
                <a:gd name="T40" fmla="*/ 246 w 591"/>
                <a:gd name="T41" fmla="*/ 56 h 472"/>
                <a:gd name="T42" fmla="*/ 225 w 591"/>
                <a:gd name="T43" fmla="*/ 40 h 472"/>
                <a:gd name="T44" fmla="*/ 202 w 591"/>
                <a:gd name="T45" fmla="*/ 26 h 472"/>
                <a:gd name="T46" fmla="*/ 179 w 591"/>
                <a:gd name="T47" fmla="*/ 14 h 472"/>
                <a:gd name="T48" fmla="*/ 153 w 591"/>
                <a:gd name="T49" fmla="*/ 6 h 472"/>
                <a:gd name="T50" fmla="*/ 127 w 591"/>
                <a:gd name="T51" fmla="*/ 0 h 472"/>
                <a:gd name="T52" fmla="*/ 0 w 591"/>
                <a:gd name="T53" fmla="*/ 0 h 47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91"/>
                <a:gd name="T82" fmla="*/ 0 h 472"/>
                <a:gd name="T83" fmla="*/ 591 w 591"/>
                <a:gd name="T84" fmla="*/ 472 h 47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91" h="472">
                  <a:moveTo>
                    <a:pt x="0" y="0"/>
                  </a:moveTo>
                  <a:lnTo>
                    <a:pt x="21" y="57"/>
                  </a:lnTo>
                  <a:lnTo>
                    <a:pt x="35" y="116"/>
                  </a:lnTo>
                  <a:lnTo>
                    <a:pt x="44" y="176"/>
                  </a:lnTo>
                  <a:lnTo>
                    <a:pt x="48" y="236"/>
                  </a:lnTo>
                  <a:lnTo>
                    <a:pt x="44" y="296"/>
                  </a:lnTo>
                  <a:lnTo>
                    <a:pt x="35" y="356"/>
                  </a:lnTo>
                  <a:lnTo>
                    <a:pt x="21" y="415"/>
                  </a:lnTo>
                  <a:lnTo>
                    <a:pt x="0" y="472"/>
                  </a:lnTo>
                  <a:lnTo>
                    <a:pt x="255" y="472"/>
                  </a:lnTo>
                  <a:lnTo>
                    <a:pt x="307" y="461"/>
                  </a:lnTo>
                  <a:lnTo>
                    <a:pt x="358" y="444"/>
                  </a:lnTo>
                  <a:lnTo>
                    <a:pt x="405" y="420"/>
                  </a:lnTo>
                  <a:lnTo>
                    <a:pt x="451" y="392"/>
                  </a:lnTo>
                  <a:lnTo>
                    <a:pt x="492" y="360"/>
                  </a:lnTo>
                  <a:lnTo>
                    <a:pt x="529" y="323"/>
                  </a:lnTo>
                  <a:lnTo>
                    <a:pt x="562" y="282"/>
                  </a:lnTo>
                  <a:lnTo>
                    <a:pt x="591" y="236"/>
                  </a:lnTo>
                  <a:lnTo>
                    <a:pt x="562" y="190"/>
                  </a:lnTo>
                  <a:lnTo>
                    <a:pt x="529" y="149"/>
                  </a:lnTo>
                  <a:lnTo>
                    <a:pt x="492" y="112"/>
                  </a:lnTo>
                  <a:lnTo>
                    <a:pt x="451" y="80"/>
                  </a:lnTo>
                  <a:lnTo>
                    <a:pt x="405" y="52"/>
                  </a:lnTo>
                  <a:lnTo>
                    <a:pt x="358" y="28"/>
                  </a:lnTo>
                  <a:lnTo>
                    <a:pt x="307" y="11"/>
                  </a:lnTo>
                  <a:lnTo>
                    <a:pt x="2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62" name="Line 44"/>
            <p:cNvSpPr>
              <a:spLocks noChangeShapeType="1"/>
            </p:cNvSpPr>
            <p:nvPr/>
          </p:nvSpPr>
          <p:spPr bwMode="auto">
            <a:xfrm flipH="1">
              <a:off x="3737" y="3172"/>
              <a:ext cx="8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3" name="Line 45"/>
            <p:cNvSpPr>
              <a:spLocks noChangeShapeType="1"/>
            </p:cNvSpPr>
            <p:nvPr/>
          </p:nvSpPr>
          <p:spPr bwMode="auto">
            <a:xfrm>
              <a:off x="3353" y="3113"/>
              <a:ext cx="106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4" name="Line 46"/>
            <p:cNvSpPr>
              <a:spLocks noChangeShapeType="1"/>
            </p:cNvSpPr>
            <p:nvPr/>
          </p:nvSpPr>
          <p:spPr bwMode="auto">
            <a:xfrm>
              <a:off x="3353" y="3231"/>
              <a:ext cx="106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5" name="Line 47"/>
            <p:cNvSpPr>
              <a:spLocks noChangeShapeType="1"/>
            </p:cNvSpPr>
            <p:nvPr/>
          </p:nvSpPr>
          <p:spPr bwMode="auto">
            <a:xfrm>
              <a:off x="3353" y="2877"/>
              <a:ext cx="1" cy="23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6" name="Freeform 48"/>
            <p:cNvSpPr>
              <a:spLocks/>
            </p:cNvSpPr>
            <p:nvPr/>
          </p:nvSpPr>
          <p:spPr bwMode="auto">
            <a:xfrm>
              <a:off x="3342" y="2984"/>
              <a:ext cx="22" cy="22"/>
            </a:xfrm>
            <a:custGeom>
              <a:avLst/>
              <a:gdLst>
                <a:gd name="T0" fmla="*/ 0 w 44"/>
                <a:gd name="T1" fmla="*/ 11 h 44"/>
                <a:gd name="T2" fmla="*/ 2 w 44"/>
                <a:gd name="T3" fmla="*/ 6 h 44"/>
                <a:gd name="T4" fmla="*/ 6 w 44"/>
                <a:gd name="T5" fmla="*/ 1 h 44"/>
                <a:gd name="T6" fmla="*/ 11 w 44"/>
                <a:gd name="T7" fmla="*/ 0 h 44"/>
                <a:gd name="T8" fmla="*/ 17 w 44"/>
                <a:gd name="T9" fmla="*/ 1 h 44"/>
                <a:gd name="T10" fmla="*/ 21 w 44"/>
                <a:gd name="T11" fmla="*/ 6 h 44"/>
                <a:gd name="T12" fmla="*/ 22 w 44"/>
                <a:gd name="T13" fmla="*/ 11 h 44"/>
                <a:gd name="T14" fmla="*/ 21 w 44"/>
                <a:gd name="T15" fmla="*/ 17 h 44"/>
                <a:gd name="T16" fmla="*/ 17 w 44"/>
                <a:gd name="T17" fmla="*/ 21 h 44"/>
                <a:gd name="T18" fmla="*/ 11 w 44"/>
                <a:gd name="T19" fmla="*/ 22 h 44"/>
                <a:gd name="T20" fmla="*/ 6 w 44"/>
                <a:gd name="T21" fmla="*/ 21 h 44"/>
                <a:gd name="T22" fmla="*/ 2 w 44"/>
                <a:gd name="T23" fmla="*/ 17 h 44"/>
                <a:gd name="T24" fmla="*/ 0 w 44"/>
                <a:gd name="T25" fmla="*/ 11 h 4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4"/>
                <a:gd name="T40" fmla="*/ 0 h 44"/>
                <a:gd name="T41" fmla="*/ 44 w 44"/>
                <a:gd name="T42" fmla="*/ 44 h 4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4" h="44">
                  <a:moveTo>
                    <a:pt x="0" y="22"/>
                  </a:moveTo>
                  <a:lnTo>
                    <a:pt x="4" y="11"/>
                  </a:lnTo>
                  <a:lnTo>
                    <a:pt x="11" y="3"/>
                  </a:lnTo>
                  <a:lnTo>
                    <a:pt x="22" y="0"/>
                  </a:lnTo>
                  <a:lnTo>
                    <a:pt x="33" y="3"/>
                  </a:lnTo>
                  <a:lnTo>
                    <a:pt x="41" y="11"/>
                  </a:lnTo>
                  <a:lnTo>
                    <a:pt x="44" y="22"/>
                  </a:lnTo>
                  <a:lnTo>
                    <a:pt x="41" y="33"/>
                  </a:lnTo>
                  <a:lnTo>
                    <a:pt x="33" y="41"/>
                  </a:lnTo>
                  <a:lnTo>
                    <a:pt x="22" y="44"/>
                  </a:lnTo>
                  <a:lnTo>
                    <a:pt x="11" y="41"/>
                  </a:lnTo>
                  <a:lnTo>
                    <a:pt x="4" y="3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67" name="Freeform 49"/>
            <p:cNvSpPr>
              <a:spLocks/>
            </p:cNvSpPr>
            <p:nvPr/>
          </p:nvSpPr>
          <p:spPr bwMode="auto">
            <a:xfrm>
              <a:off x="2999" y="3231"/>
              <a:ext cx="354" cy="708"/>
            </a:xfrm>
            <a:custGeom>
              <a:avLst/>
              <a:gdLst>
                <a:gd name="T0" fmla="*/ 354 w 708"/>
                <a:gd name="T1" fmla="*/ 0 h 1417"/>
                <a:gd name="T2" fmla="*/ 0 w 708"/>
                <a:gd name="T3" fmla="*/ 0 h 1417"/>
                <a:gd name="T4" fmla="*/ 0 w 708"/>
                <a:gd name="T5" fmla="*/ 708 h 1417"/>
                <a:gd name="T6" fmla="*/ 0 60000 65536"/>
                <a:gd name="T7" fmla="*/ 0 60000 65536"/>
                <a:gd name="T8" fmla="*/ 0 60000 65536"/>
                <a:gd name="T9" fmla="*/ 0 w 708"/>
                <a:gd name="T10" fmla="*/ 0 h 1417"/>
                <a:gd name="T11" fmla="*/ 708 w 708"/>
                <a:gd name="T12" fmla="*/ 1417 h 14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8" h="1417">
                  <a:moveTo>
                    <a:pt x="708" y="0"/>
                  </a:moveTo>
                  <a:lnTo>
                    <a:pt x="0" y="0"/>
                  </a:lnTo>
                  <a:lnTo>
                    <a:pt x="0" y="1417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8" name="Freeform 50"/>
            <p:cNvSpPr>
              <a:spLocks/>
            </p:cNvSpPr>
            <p:nvPr/>
          </p:nvSpPr>
          <p:spPr bwMode="auto">
            <a:xfrm>
              <a:off x="2527" y="2759"/>
              <a:ext cx="826" cy="708"/>
            </a:xfrm>
            <a:custGeom>
              <a:avLst/>
              <a:gdLst>
                <a:gd name="T0" fmla="*/ 826 w 1653"/>
                <a:gd name="T1" fmla="*/ 0 h 1416"/>
                <a:gd name="T2" fmla="*/ 0 w 1653"/>
                <a:gd name="T3" fmla="*/ 0 h 1416"/>
                <a:gd name="T4" fmla="*/ 0 w 1653"/>
                <a:gd name="T5" fmla="*/ 708 h 1416"/>
                <a:gd name="T6" fmla="*/ 0 60000 65536"/>
                <a:gd name="T7" fmla="*/ 0 60000 65536"/>
                <a:gd name="T8" fmla="*/ 0 60000 65536"/>
                <a:gd name="T9" fmla="*/ 0 w 1653"/>
                <a:gd name="T10" fmla="*/ 0 h 1416"/>
                <a:gd name="T11" fmla="*/ 1653 w 1653"/>
                <a:gd name="T12" fmla="*/ 1416 h 14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3" h="1416">
                  <a:moveTo>
                    <a:pt x="1653" y="0"/>
                  </a:moveTo>
                  <a:lnTo>
                    <a:pt x="0" y="0"/>
                  </a:lnTo>
                  <a:lnTo>
                    <a:pt x="0" y="1416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9" name="Freeform 51"/>
            <p:cNvSpPr>
              <a:spLocks/>
            </p:cNvSpPr>
            <p:nvPr/>
          </p:nvSpPr>
          <p:spPr bwMode="auto">
            <a:xfrm>
              <a:off x="2763" y="2995"/>
              <a:ext cx="590" cy="708"/>
            </a:xfrm>
            <a:custGeom>
              <a:avLst/>
              <a:gdLst>
                <a:gd name="T0" fmla="*/ 590 w 1180"/>
                <a:gd name="T1" fmla="*/ 0 h 1417"/>
                <a:gd name="T2" fmla="*/ 0 w 1180"/>
                <a:gd name="T3" fmla="*/ 0 h 1417"/>
                <a:gd name="T4" fmla="*/ 0 w 1180"/>
                <a:gd name="T5" fmla="*/ 708 h 1417"/>
                <a:gd name="T6" fmla="*/ 0 60000 65536"/>
                <a:gd name="T7" fmla="*/ 0 60000 65536"/>
                <a:gd name="T8" fmla="*/ 0 60000 65536"/>
                <a:gd name="T9" fmla="*/ 0 w 1180"/>
                <a:gd name="T10" fmla="*/ 0 h 1417"/>
                <a:gd name="T11" fmla="*/ 1180 w 1180"/>
                <a:gd name="T12" fmla="*/ 1417 h 14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80" h="1417">
                  <a:moveTo>
                    <a:pt x="1180" y="0"/>
                  </a:moveTo>
                  <a:lnTo>
                    <a:pt x="0" y="0"/>
                  </a:lnTo>
                  <a:lnTo>
                    <a:pt x="0" y="1417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70" name="Freeform 52"/>
            <p:cNvSpPr>
              <a:spLocks/>
            </p:cNvSpPr>
            <p:nvPr/>
          </p:nvSpPr>
          <p:spPr bwMode="auto">
            <a:xfrm>
              <a:off x="2516" y="3456"/>
              <a:ext cx="22" cy="22"/>
            </a:xfrm>
            <a:custGeom>
              <a:avLst/>
              <a:gdLst>
                <a:gd name="T0" fmla="*/ 0 w 44"/>
                <a:gd name="T1" fmla="*/ 11 h 44"/>
                <a:gd name="T2" fmla="*/ 1 w 44"/>
                <a:gd name="T3" fmla="*/ 6 h 44"/>
                <a:gd name="T4" fmla="*/ 6 w 44"/>
                <a:gd name="T5" fmla="*/ 1 h 44"/>
                <a:gd name="T6" fmla="*/ 11 w 44"/>
                <a:gd name="T7" fmla="*/ 0 h 44"/>
                <a:gd name="T8" fmla="*/ 17 w 44"/>
                <a:gd name="T9" fmla="*/ 1 h 44"/>
                <a:gd name="T10" fmla="*/ 21 w 44"/>
                <a:gd name="T11" fmla="*/ 6 h 44"/>
                <a:gd name="T12" fmla="*/ 22 w 44"/>
                <a:gd name="T13" fmla="*/ 11 h 44"/>
                <a:gd name="T14" fmla="*/ 21 w 44"/>
                <a:gd name="T15" fmla="*/ 17 h 44"/>
                <a:gd name="T16" fmla="*/ 17 w 44"/>
                <a:gd name="T17" fmla="*/ 21 h 44"/>
                <a:gd name="T18" fmla="*/ 11 w 44"/>
                <a:gd name="T19" fmla="*/ 22 h 44"/>
                <a:gd name="T20" fmla="*/ 6 w 44"/>
                <a:gd name="T21" fmla="*/ 21 h 44"/>
                <a:gd name="T22" fmla="*/ 1 w 44"/>
                <a:gd name="T23" fmla="*/ 17 h 44"/>
                <a:gd name="T24" fmla="*/ 0 w 44"/>
                <a:gd name="T25" fmla="*/ 11 h 4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4"/>
                <a:gd name="T40" fmla="*/ 0 h 44"/>
                <a:gd name="T41" fmla="*/ 44 w 44"/>
                <a:gd name="T42" fmla="*/ 44 h 4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4" h="44">
                  <a:moveTo>
                    <a:pt x="0" y="22"/>
                  </a:moveTo>
                  <a:lnTo>
                    <a:pt x="3" y="11"/>
                  </a:lnTo>
                  <a:lnTo>
                    <a:pt x="11" y="3"/>
                  </a:lnTo>
                  <a:lnTo>
                    <a:pt x="22" y="0"/>
                  </a:lnTo>
                  <a:lnTo>
                    <a:pt x="33" y="3"/>
                  </a:lnTo>
                  <a:lnTo>
                    <a:pt x="41" y="11"/>
                  </a:lnTo>
                  <a:lnTo>
                    <a:pt x="44" y="22"/>
                  </a:lnTo>
                  <a:lnTo>
                    <a:pt x="41" y="33"/>
                  </a:lnTo>
                  <a:lnTo>
                    <a:pt x="33" y="41"/>
                  </a:lnTo>
                  <a:lnTo>
                    <a:pt x="22" y="44"/>
                  </a:lnTo>
                  <a:lnTo>
                    <a:pt x="11" y="41"/>
                  </a:lnTo>
                  <a:lnTo>
                    <a:pt x="3" y="3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71" name="Freeform 53"/>
            <p:cNvSpPr>
              <a:spLocks/>
            </p:cNvSpPr>
            <p:nvPr/>
          </p:nvSpPr>
          <p:spPr bwMode="auto">
            <a:xfrm>
              <a:off x="2752" y="3692"/>
              <a:ext cx="22" cy="22"/>
            </a:xfrm>
            <a:custGeom>
              <a:avLst/>
              <a:gdLst>
                <a:gd name="T0" fmla="*/ 0 w 44"/>
                <a:gd name="T1" fmla="*/ 11 h 44"/>
                <a:gd name="T2" fmla="*/ 1 w 44"/>
                <a:gd name="T3" fmla="*/ 6 h 44"/>
                <a:gd name="T4" fmla="*/ 6 w 44"/>
                <a:gd name="T5" fmla="*/ 1 h 44"/>
                <a:gd name="T6" fmla="*/ 11 w 44"/>
                <a:gd name="T7" fmla="*/ 0 h 44"/>
                <a:gd name="T8" fmla="*/ 17 w 44"/>
                <a:gd name="T9" fmla="*/ 1 h 44"/>
                <a:gd name="T10" fmla="*/ 20 w 44"/>
                <a:gd name="T11" fmla="*/ 6 h 44"/>
                <a:gd name="T12" fmla="*/ 22 w 44"/>
                <a:gd name="T13" fmla="*/ 11 h 44"/>
                <a:gd name="T14" fmla="*/ 20 w 44"/>
                <a:gd name="T15" fmla="*/ 17 h 44"/>
                <a:gd name="T16" fmla="*/ 17 w 44"/>
                <a:gd name="T17" fmla="*/ 21 h 44"/>
                <a:gd name="T18" fmla="*/ 11 w 44"/>
                <a:gd name="T19" fmla="*/ 22 h 44"/>
                <a:gd name="T20" fmla="*/ 6 w 44"/>
                <a:gd name="T21" fmla="*/ 21 h 44"/>
                <a:gd name="T22" fmla="*/ 1 w 44"/>
                <a:gd name="T23" fmla="*/ 17 h 44"/>
                <a:gd name="T24" fmla="*/ 0 w 44"/>
                <a:gd name="T25" fmla="*/ 11 h 4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4"/>
                <a:gd name="T40" fmla="*/ 0 h 44"/>
                <a:gd name="T41" fmla="*/ 44 w 44"/>
                <a:gd name="T42" fmla="*/ 44 h 4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4" h="44">
                  <a:moveTo>
                    <a:pt x="0" y="22"/>
                  </a:moveTo>
                  <a:lnTo>
                    <a:pt x="3" y="11"/>
                  </a:lnTo>
                  <a:lnTo>
                    <a:pt x="11" y="3"/>
                  </a:lnTo>
                  <a:lnTo>
                    <a:pt x="22" y="0"/>
                  </a:lnTo>
                  <a:lnTo>
                    <a:pt x="33" y="3"/>
                  </a:lnTo>
                  <a:lnTo>
                    <a:pt x="40" y="11"/>
                  </a:lnTo>
                  <a:lnTo>
                    <a:pt x="44" y="22"/>
                  </a:lnTo>
                  <a:lnTo>
                    <a:pt x="40" y="33"/>
                  </a:lnTo>
                  <a:lnTo>
                    <a:pt x="33" y="41"/>
                  </a:lnTo>
                  <a:lnTo>
                    <a:pt x="22" y="44"/>
                  </a:lnTo>
                  <a:lnTo>
                    <a:pt x="11" y="41"/>
                  </a:lnTo>
                  <a:lnTo>
                    <a:pt x="3" y="3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72" name="Freeform 54"/>
            <p:cNvSpPr>
              <a:spLocks/>
            </p:cNvSpPr>
            <p:nvPr/>
          </p:nvSpPr>
          <p:spPr bwMode="auto">
            <a:xfrm>
              <a:off x="2988" y="3928"/>
              <a:ext cx="22" cy="23"/>
            </a:xfrm>
            <a:custGeom>
              <a:avLst/>
              <a:gdLst>
                <a:gd name="T0" fmla="*/ 0 w 44"/>
                <a:gd name="T1" fmla="*/ 12 h 44"/>
                <a:gd name="T2" fmla="*/ 1 w 44"/>
                <a:gd name="T3" fmla="*/ 6 h 44"/>
                <a:gd name="T4" fmla="*/ 6 w 44"/>
                <a:gd name="T5" fmla="*/ 2 h 44"/>
                <a:gd name="T6" fmla="*/ 11 w 44"/>
                <a:gd name="T7" fmla="*/ 0 h 44"/>
                <a:gd name="T8" fmla="*/ 17 w 44"/>
                <a:gd name="T9" fmla="*/ 2 h 44"/>
                <a:gd name="T10" fmla="*/ 21 w 44"/>
                <a:gd name="T11" fmla="*/ 6 h 44"/>
                <a:gd name="T12" fmla="*/ 22 w 44"/>
                <a:gd name="T13" fmla="*/ 12 h 44"/>
                <a:gd name="T14" fmla="*/ 21 w 44"/>
                <a:gd name="T15" fmla="*/ 17 h 44"/>
                <a:gd name="T16" fmla="*/ 17 w 44"/>
                <a:gd name="T17" fmla="*/ 21 h 44"/>
                <a:gd name="T18" fmla="*/ 11 w 44"/>
                <a:gd name="T19" fmla="*/ 23 h 44"/>
                <a:gd name="T20" fmla="*/ 6 w 44"/>
                <a:gd name="T21" fmla="*/ 21 h 44"/>
                <a:gd name="T22" fmla="*/ 1 w 44"/>
                <a:gd name="T23" fmla="*/ 17 h 44"/>
                <a:gd name="T24" fmla="*/ 0 w 44"/>
                <a:gd name="T25" fmla="*/ 12 h 4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4"/>
                <a:gd name="T40" fmla="*/ 0 h 44"/>
                <a:gd name="T41" fmla="*/ 44 w 44"/>
                <a:gd name="T42" fmla="*/ 44 h 4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4" h="44">
                  <a:moveTo>
                    <a:pt x="0" y="22"/>
                  </a:moveTo>
                  <a:lnTo>
                    <a:pt x="3" y="11"/>
                  </a:lnTo>
                  <a:lnTo>
                    <a:pt x="11" y="3"/>
                  </a:lnTo>
                  <a:lnTo>
                    <a:pt x="22" y="0"/>
                  </a:lnTo>
                  <a:lnTo>
                    <a:pt x="33" y="3"/>
                  </a:lnTo>
                  <a:lnTo>
                    <a:pt x="41" y="11"/>
                  </a:lnTo>
                  <a:lnTo>
                    <a:pt x="44" y="22"/>
                  </a:lnTo>
                  <a:lnTo>
                    <a:pt x="41" y="33"/>
                  </a:lnTo>
                  <a:lnTo>
                    <a:pt x="33" y="41"/>
                  </a:lnTo>
                  <a:lnTo>
                    <a:pt x="22" y="44"/>
                  </a:lnTo>
                  <a:lnTo>
                    <a:pt x="11" y="41"/>
                  </a:lnTo>
                  <a:lnTo>
                    <a:pt x="3" y="3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73" name="Freeform 55"/>
            <p:cNvSpPr>
              <a:spLocks noEditPoints="1"/>
            </p:cNvSpPr>
            <p:nvPr/>
          </p:nvSpPr>
          <p:spPr bwMode="auto">
            <a:xfrm>
              <a:off x="2704" y="3151"/>
              <a:ext cx="118" cy="131"/>
            </a:xfrm>
            <a:custGeom>
              <a:avLst/>
              <a:gdLst>
                <a:gd name="T0" fmla="*/ 0 w 236"/>
                <a:gd name="T1" fmla="*/ 131 h 262"/>
                <a:gd name="T2" fmla="*/ 118 w 236"/>
                <a:gd name="T3" fmla="*/ 131 h 262"/>
                <a:gd name="T4" fmla="*/ 59 w 236"/>
                <a:gd name="T5" fmla="*/ 29 h 262"/>
                <a:gd name="T6" fmla="*/ 0 w 236"/>
                <a:gd name="T7" fmla="*/ 131 h 262"/>
                <a:gd name="T8" fmla="*/ 59 w 236"/>
                <a:gd name="T9" fmla="*/ 29 h 262"/>
                <a:gd name="T10" fmla="*/ 65 w 236"/>
                <a:gd name="T11" fmla="*/ 27 h 262"/>
                <a:gd name="T12" fmla="*/ 71 w 236"/>
                <a:gd name="T13" fmla="*/ 23 h 262"/>
                <a:gd name="T14" fmla="*/ 73 w 236"/>
                <a:gd name="T15" fmla="*/ 17 h 262"/>
                <a:gd name="T16" fmla="*/ 73 w 236"/>
                <a:gd name="T17" fmla="*/ 11 h 262"/>
                <a:gd name="T18" fmla="*/ 71 w 236"/>
                <a:gd name="T19" fmla="*/ 5 h 262"/>
                <a:gd name="T20" fmla="*/ 65 w 236"/>
                <a:gd name="T21" fmla="*/ 1 h 262"/>
                <a:gd name="T22" fmla="*/ 59 w 236"/>
                <a:gd name="T23" fmla="*/ 0 h 262"/>
                <a:gd name="T24" fmla="*/ 53 w 236"/>
                <a:gd name="T25" fmla="*/ 1 h 262"/>
                <a:gd name="T26" fmla="*/ 47 w 236"/>
                <a:gd name="T27" fmla="*/ 5 h 262"/>
                <a:gd name="T28" fmla="*/ 45 w 236"/>
                <a:gd name="T29" fmla="*/ 11 h 262"/>
                <a:gd name="T30" fmla="*/ 45 w 236"/>
                <a:gd name="T31" fmla="*/ 17 h 262"/>
                <a:gd name="T32" fmla="*/ 47 w 236"/>
                <a:gd name="T33" fmla="*/ 23 h 262"/>
                <a:gd name="T34" fmla="*/ 53 w 236"/>
                <a:gd name="T35" fmla="*/ 27 h 262"/>
                <a:gd name="T36" fmla="*/ 59 w 236"/>
                <a:gd name="T37" fmla="*/ 29 h 2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6"/>
                <a:gd name="T58" fmla="*/ 0 h 262"/>
                <a:gd name="T59" fmla="*/ 236 w 236"/>
                <a:gd name="T60" fmla="*/ 262 h 2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6" h="262">
                  <a:moveTo>
                    <a:pt x="0" y="262"/>
                  </a:moveTo>
                  <a:lnTo>
                    <a:pt x="236" y="262"/>
                  </a:lnTo>
                  <a:lnTo>
                    <a:pt x="118" y="58"/>
                  </a:lnTo>
                  <a:lnTo>
                    <a:pt x="0" y="262"/>
                  </a:lnTo>
                  <a:close/>
                  <a:moveTo>
                    <a:pt x="118" y="58"/>
                  </a:moveTo>
                  <a:lnTo>
                    <a:pt x="130" y="55"/>
                  </a:lnTo>
                  <a:lnTo>
                    <a:pt x="141" y="47"/>
                  </a:lnTo>
                  <a:lnTo>
                    <a:pt x="146" y="34"/>
                  </a:lnTo>
                  <a:lnTo>
                    <a:pt x="146" y="22"/>
                  </a:lnTo>
                  <a:lnTo>
                    <a:pt x="141" y="11"/>
                  </a:lnTo>
                  <a:lnTo>
                    <a:pt x="130" y="1"/>
                  </a:lnTo>
                  <a:lnTo>
                    <a:pt x="118" y="0"/>
                  </a:lnTo>
                  <a:lnTo>
                    <a:pt x="105" y="1"/>
                  </a:lnTo>
                  <a:lnTo>
                    <a:pt x="94" y="11"/>
                  </a:lnTo>
                  <a:lnTo>
                    <a:pt x="89" y="22"/>
                  </a:lnTo>
                  <a:lnTo>
                    <a:pt x="89" y="34"/>
                  </a:lnTo>
                  <a:lnTo>
                    <a:pt x="94" y="47"/>
                  </a:lnTo>
                  <a:lnTo>
                    <a:pt x="105" y="55"/>
                  </a:lnTo>
                  <a:lnTo>
                    <a:pt x="118" y="58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74" name="Line 56"/>
            <p:cNvSpPr>
              <a:spLocks noChangeShapeType="1"/>
            </p:cNvSpPr>
            <p:nvPr/>
          </p:nvSpPr>
          <p:spPr bwMode="auto">
            <a:xfrm flipV="1">
              <a:off x="2763" y="3282"/>
              <a:ext cx="1" cy="18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75" name="Line 57"/>
            <p:cNvSpPr>
              <a:spLocks noChangeShapeType="1"/>
            </p:cNvSpPr>
            <p:nvPr/>
          </p:nvSpPr>
          <p:spPr bwMode="auto">
            <a:xfrm flipV="1">
              <a:off x="2763" y="2995"/>
              <a:ext cx="1" cy="15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3291" name="Text Box 59"/>
          <p:cNvSpPr txBox="1">
            <a:spLocks noChangeArrowheads="1"/>
          </p:cNvSpPr>
          <p:nvPr/>
        </p:nvSpPr>
        <p:spPr bwMode="auto">
          <a:xfrm>
            <a:off x="3657600" y="5181600"/>
            <a:ext cx="268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IO and Memory Control?</a:t>
            </a:r>
          </a:p>
        </p:txBody>
      </p:sp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6299200" y="4343400"/>
            <a:ext cx="1060450" cy="1966913"/>
            <a:chOff x="3968" y="2736"/>
            <a:chExt cx="668" cy="1239"/>
          </a:xfrm>
        </p:grpSpPr>
        <p:sp>
          <p:nvSpPr>
            <p:cNvPr id="38938" name="Text Box 60"/>
            <p:cNvSpPr txBox="1">
              <a:spLocks noChangeArrowheads="1"/>
            </p:cNvSpPr>
            <p:nvPr/>
          </p:nvSpPr>
          <p:spPr bwMode="auto">
            <a:xfrm>
              <a:off x="3968" y="3408"/>
              <a:ext cx="6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#MEMR</a:t>
              </a:r>
            </a:p>
          </p:txBody>
        </p:sp>
        <p:sp>
          <p:nvSpPr>
            <p:cNvPr id="38939" name="Text Box 61"/>
            <p:cNvSpPr txBox="1">
              <a:spLocks noChangeArrowheads="1"/>
            </p:cNvSpPr>
            <p:nvPr/>
          </p:nvSpPr>
          <p:spPr bwMode="auto">
            <a:xfrm>
              <a:off x="3968" y="3744"/>
              <a:ext cx="6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#MEMW</a:t>
              </a:r>
            </a:p>
          </p:txBody>
        </p:sp>
        <p:sp>
          <p:nvSpPr>
            <p:cNvPr id="38940" name="Text Box 62"/>
            <p:cNvSpPr txBox="1">
              <a:spLocks noChangeArrowheads="1"/>
            </p:cNvSpPr>
            <p:nvPr/>
          </p:nvSpPr>
          <p:spPr bwMode="auto">
            <a:xfrm>
              <a:off x="3968" y="3072"/>
              <a:ext cx="4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#IOW</a:t>
              </a:r>
            </a:p>
          </p:txBody>
        </p:sp>
        <p:sp>
          <p:nvSpPr>
            <p:cNvPr id="38941" name="Text Box 63"/>
            <p:cNvSpPr txBox="1">
              <a:spLocks noChangeArrowheads="1"/>
            </p:cNvSpPr>
            <p:nvPr/>
          </p:nvSpPr>
          <p:spPr bwMode="auto">
            <a:xfrm>
              <a:off x="3968" y="2736"/>
              <a:ext cx="4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#IOR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014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91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457200"/>
          </a:xfrm>
          <a:noFill/>
        </p:spPr>
        <p:txBody>
          <a:bodyPr/>
          <a:lstStyle/>
          <a:p>
            <a:r>
              <a:rPr lang="en-US" altLang="en-US" sz="1800" smtClean="0"/>
              <a:t>Interfacing one 512K Memory Chips to </a:t>
            </a:r>
            <a:br>
              <a:rPr lang="en-US" altLang="en-US" sz="1800" smtClean="0"/>
            </a:br>
            <a:r>
              <a:rPr lang="en-US" altLang="en-US" sz="1800" smtClean="0"/>
              <a:t>the 8088 Microprocessor (version 3)</a:t>
            </a: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1370013" y="1004888"/>
          <a:ext cx="7231062" cy="517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VISIO" r:id="rId4" imgW="8029457" imgH="5743643" progId="Visio.Drawing.5">
                  <p:embed/>
                </p:oleObj>
              </mc:Choice>
              <mc:Fallback>
                <p:oleObj name="VISIO" r:id="rId4" imgW="8029457" imgH="5743643" progId="Visio.Drawing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013" y="1004888"/>
                        <a:ext cx="7231062" cy="517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3509963" cy="1066800"/>
          </a:xfrm>
          <a:noFill/>
        </p:spPr>
        <p:txBody>
          <a:bodyPr/>
          <a:lstStyle/>
          <a:p>
            <a:pPr algn="l"/>
            <a:r>
              <a:rPr lang="en-US" altLang="en-US" sz="1800" smtClean="0"/>
              <a:t>Interfacing Four 256K Memory Chips to </a:t>
            </a:r>
            <a:br>
              <a:rPr lang="en-US" altLang="en-US" sz="1800" smtClean="0"/>
            </a:br>
            <a:r>
              <a:rPr lang="en-US" altLang="en-US" sz="1800" smtClean="0"/>
              <a:t>the 8088 Microprocessor</a:t>
            </a:r>
          </a:p>
        </p:txBody>
      </p:sp>
      <p:grpSp>
        <p:nvGrpSpPr>
          <p:cNvPr id="37891" name="Group 156"/>
          <p:cNvGrpSpPr>
            <a:grpSpLocks/>
          </p:cNvGrpSpPr>
          <p:nvPr/>
        </p:nvGrpSpPr>
        <p:grpSpPr bwMode="auto">
          <a:xfrm>
            <a:off x="3365500" y="1533525"/>
            <a:ext cx="1270000" cy="3960813"/>
            <a:chOff x="2120" y="966"/>
            <a:chExt cx="800" cy="2495"/>
          </a:xfrm>
        </p:grpSpPr>
        <p:sp>
          <p:nvSpPr>
            <p:cNvPr id="38020" name="Rectangle 4"/>
            <p:cNvSpPr>
              <a:spLocks noChangeArrowheads="1"/>
            </p:cNvSpPr>
            <p:nvPr/>
          </p:nvSpPr>
          <p:spPr bwMode="auto">
            <a:xfrm>
              <a:off x="2120" y="966"/>
              <a:ext cx="800" cy="2495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021" name="Rectangle 5"/>
            <p:cNvSpPr>
              <a:spLocks noChangeArrowheads="1"/>
            </p:cNvSpPr>
            <p:nvPr/>
          </p:nvSpPr>
          <p:spPr bwMode="auto">
            <a:xfrm>
              <a:off x="2416" y="2042"/>
              <a:ext cx="256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</a:rPr>
                <a:t>8088</a:t>
              </a:r>
              <a:endParaRPr lang="en-US" altLang="en-US"/>
            </a:p>
          </p:txBody>
        </p:sp>
        <p:sp>
          <p:nvSpPr>
            <p:cNvPr id="38022" name="Rectangle 6"/>
            <p:cNvSpPr>
              <a:spLocks noChangeArrowheads="1"/>
            </p:cNvSpPr>
            <p:nvPr/>
          </p:nvSpPr>
          <p:spPr bwMode="auto">
            <a:xfrm>
              <a:off x="2313" y="2155"/>
              <a:ext cx="460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</a:rPr>
                <a:t>Minimum</a:t>
              </a:r>
              <a:endParaRPr lang="en-US" altLang="en-US"/>
            </a:p>
          </p:txBody>
        </p:sp>
        <p:sp>
          <p:nvSpPr>
            <p:cNvPr id="38023" name="Rectangle 7"/>
            <p:cNvSpPr>
              <a:spLocks noChangeArrowheads="1"/>
            </p:cNvSpPr>
            <p:nvPr/>
          </p:nvSpPr>
          <p:spPr bwMode="auto">
            <a:xfrm>
              <a:off x="2397" y="2268"/>
              <a:ext cx="292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</a:rPr>
                <a:t>Mode</a:t>
              </a:r>
              <a:endParaRPr lang="en-US" altLang="en-US"/>
            </a:p>
          </p:txBody>
        </p:sp>
        <p:sp>
          <p:nvSpPr>
            <p:cNvPr id="38024" name="Rectangle 8"/>
            <p:cNvSpPr>
              <a:spLocks noChangeArrowheads="1"/>
            </p:cNvSpPr>
            <p:nvPr/>
          </p:nvSpPr>
          <p:spPr bwMode="auto">
            <a:xfrm>
              <a:off x="2732" y="1248"/>
              <a:ext cx="141" cy="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025" name="Rectangle 9"/>
            <p:cNvSpPr>
              <a:spLocks noChangeArrowheads="1"/>
            </p:cNvSpPr>
            <p:nvPr/>
          </p:nvSpPr>
          <p:spPr bwMode="auto">
            <a:xfrm>
              <a:off x="2741" y="1255"/>
              <a:ext cx="129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A17</a:t>
              </a:r>
              <a:endParaRPr lang="en-US" altLang="en-US"/>
            </a:p>
          </p:txBody>
        </p:sp>
        <p:sp>
          <p:nvSpPr>
            <p:cNvPr id="38026" name="Rectangle 10"/>
            <p:cNvSpPr>
              <a:spLocks noChangeArrowheads="1"/>
            </p:cNvSpPr>
            <p:nvPr/>
          </p:nvSpPr>
          <p:spPr bwMode="auto">
            <a:xfrm>
              <a:off x="2732" y="1437"/>
              <a:ext cx="141" cy="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027" name="Rectangle 11"/>
            <p:cNvSpPr>
              <a:spLocks noChangeArrowheads="1"/>
            </p:cNvSpPr>
            <p:nvPr/>
          </p:nvSpPr>
          <p:spPr bwMode="auto">
            <a:xfrm>
              <a:off x="2785" y="1444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A0</a:t>
              </a:r>
              <a:endParaRPr lang="en-US" altLang="en-US"/>
            </a:p>
          </p:txBody>
        </p:sp>
        <p:sp>
          <p:nvSpPr>
            <p:cNvPr id="38028" name="Rectangle 12"/>
            <p:cNvSpPr>
              <a:spLocks noChangeArrowheads="1"/>
            </p:cNvSpPr>
            <p:nvPr/>
          </p:nvSpPr>
          <p:spPr bwMode="auto">
            <a:xfrm>
              <a:off x="2732" y="1343"/>
              <a:ext cx="141" cy="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029" name="Rectangle 13"/>
            <p:cNvSpPr>
              <a:spLocks noChangeArrowheads="1"/>
            </p:cNvSpPr>
            <p:nvPr/>
          </p:nvSpPr>
          <p:spPr bwMode="auto">
            <a:xfrm>
              <a:off x="2835" y="1355"/>
              <a:ext cx="75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38030" name="Rectangle 14"/>
            <p:cNvSpPr>
              <a:spLocks noChangeArrowheads="1"/>
            </p:cNvSpPr>
            <p:nvPr/>
          </p:nvSpPr>
          <p:spPr bwMode="auto">
            <a:xfrm>
              <a:off x="2732" y="1531"/>
              <a:ext cx="141" cy="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031" name="Rectangle 15"/>
            <p:cNvSpPr>
              <a:spLocks noChangeArrowheads="1"/>
            </p:cNvSpPr>
            <p:nvPr/>
          </p:nvSpPr>
          <p:spPr bwMode="auto">
            <a:xfrm>
              <a:off x="2785" y="153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D7</a:t>
              </a:r>
              <a:endParaRPr lang="en-US" altLang="en-US"/>
            </a:p>
          </p:txBody>
        </p:sp>
        <p:sp>
          <p:nvSpPr>
            <p:cNvPr id="38032" name="Rectangle 16"/>
            <p:cNvSpPr>
              <a:spLocks noChangeArrowheads="1"/>
            </p:cNvSpPr>
            <p:nvPr/>
          </p:nvSpPr>
          <p:spPr bwMode="auto">
            <a:xfrm>
              <a:off x="2732" y="1719"/>
              <a:ext cx="141" cy="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033" name="Rectangle 17"/>
            <p:cNvSpPr>
              <a:spLocks noChangeArrowheads="1"/>
            </p:cNvSpPr>
            <p:nvPr/>
          </p:nvSpPr>
          <p:spPr bwMode="auto">
            <a:xfrm>
              <a:off x="2785" y="1726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D0</a:t>
              </a:r>
              <a:endParaRPr lang="en-US" altLang="en-US"/>
            </a:p>
          </p:txBody>
        </p:sp>
        <p:sp>
          <p:nvSpPr>
            <p:cNvPr id="38034" name="Rectangle 18"/>
            <p:cNvSpPr>
              <a:spLocks noChangeArrowheads="1"/>
            </p:cNvSpPr>
            <p:nvPr/>
          </p:nvSpPr>
          <p:spPr bwMode="auto">
            <a:xfrm>
              <a:off x="2732" y="1625"/>
              <a:ext cx="141" cy="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035" name="Rectangle 19"/>
            <p:cNvSpPr>
              <a:spLocks noChangeArrowheads="1"/>
            </p:cNvSpPr>
            <p:nvPr/>
          </p:nvSpPr>
          <p:spPr bwMode="auto">
            <a:xfrm>
              <a:off x="2835" y="1638"/>
              <a:ext cx="75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38036" name="Rectangle 20"/>
            <p:cNvSpPr>
              <a:spLocks noChangeArrowheads="1"/>
            </p:cNvSpPr>
            <p:nvPr/>
          </p:nvSpPr>
          <p:spPr bwMode="auto">
            <a:xfrm>
              <a:off x="2637" y="1813"/>
              <a:ext cx="236" cy="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037" name="Rectangle 21"/>
            <p:cNvSpPr>
              <a:spLocks noChangeArrowheads="1"/>
            </p:cNvSpPr>
            <p:nvPr/>
          </p:nvSpPr>
          <p:spPr bwMode="auto">
            <a:xfrm>
              <a:off x="2697" y="1820"/>
              <a:ext cx="172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MEMR</a:t>
              </a:r>
              <a:endParaRPr lang="en-US" altLang="en-US"/>
            </a:p>
          </p:txBody>
        </p:sp>
        <p:sp>
          <p:nvSpPr>
            <p:cNvPr id="38038" name="Rectangle 22"/>
            <p:cNvSpPr>
              <a:spLocks noChangeArrowheads="1"/>
            </p:cNvSpPr>
            <p:nvPr/>
          </p:nvSpPr>
          <p:spPr bwMode="auto">
            <a:xfrm>
              <a:off x="2637" y="1908"/>
              <a:ext cx="236" cy="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039" name="Rectangle 23"/>
            <p:cNvSpPr>
              <a:spLocks noChangeArrowheads="1"/>
            </p:cNvSpPr>
            <p:nvPr/>
          </p:nvSpPr>
          <p:spPr bwMode="auto">
            <a:xfrm>
              <a:off x="2697" y="1915"/>
              <a:ext cx="172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MEMW</a:t>
              </a:r>
              <a:endParaRPr lang="en-US" altLang="en-US"/>
            </a:p>
          </p:txBody>
        </p:sp>
        <p:sp>
          <p:nvSpPr>
            <p:cNvPr id="38040" name="Line 24"/>
            <p:cNvSpPr>
              <a:spLocks noChangeShapeType="1"/>
            </p:cNvSpPr>
            <p:nvPr/>
          </p:nvSpPr>
          <p:spPr bwMode="auto">
            <a:xfrm>
              <a:off x="2732" y="1813"/>
              <a:ext cx="15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41" name="Line 25"/>
            <p:cNvSpPr>
              <a:spLocks noChangeShapeType="1"/>
            </p:cNvSpPr>
            <p:nvPr/>
          </p:nvSpPr>
          <p:spPr bwMode="auto">
            <a:xfrm>
              <a:off x="2720" y="1908"/>
              <a:ext cx="15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42" name="Rectangle 30"/>
            <p:cNvSpPr>
              <a:spLocks noChangeArrowheads="1"/>
            </p:cNvSpPr>
            <p:nvPr/>
          </p:nvSpPr>
          <p:spPr bwMode="auto">
            <a:xfrm>
              <a:off x="2732" y="1107"/>
              <a:ext cx="141" cy="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043" name="Rectangle 31"/>
            <p:cNvSpPr>
              <a:spLocks noChangeArrowheads="1"/>
            </p:cNvSpPr>
            <p:nvPr/>
          </p:nvSpPr>
          <p:spPr bwMode="auto">
            <a:xfrm>
              <a:off x="2741" y="1114"/>
              <a:ext cx="129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A18</a:t>
              </a:r>
              <a:endParaRPr lang="en-US" altLang="en-US"/>
            </a:p>
          </p:txBody>
        </p:sp>
        <p:sp>
          <p:nvSpPr>
            <p:cNvPr id="38044" name="Rectangle 57"/>
            <p:cNvSpPr>
              <a:spLocks noChangeArrowheads="1"/>
            </p:cNvSpPr>
            <p:nvPr/>
          </p:nvSpPr>
          <p:spPr bwMode="auto">
            <a:xfrm>
              <a:off x="2732" y="1013"/>
              <a:ext cx="141" cy="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045" name="Rectangle 58"/>
            <p:cNvSpPr>
              <a:spLocks noChangeArrowheads="1"/>
            </p:cNvSpPr>
            <p:nvPr/>
          </p:nvSpPr>
          <p:spPr bwMode="auto">
            <a:xfrm>
              <a:off x="2741" y="1020"/>
              <a:ext cx="129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A19</a:t>
              </a:r>
              <a:endParaRPr lang="en-US" altLang="en-US"/>
            </a:p>
          </p:txBody>
        </p:sp>
      </p:grpSp>
      <p:grpSp>
        <p:nvGrpSpPr>
          <p:cNvPr id="37892" name="Group 157"/>
          <p:cNvGrpSpPr>
            <a:grpSpLocks/>
          </p:cNvGrpSpPr>
          <p:nvPr/>
        </p:nvGrpSpPr>
        <p:grpSpPr bwMode="auto">
          <a:xfrm>
            <a:off x="7027863" y="338138"/>
            <a:ext cx="1568450" cy="6245225"/>
            <a:chOff x="4427" y="213"/>
            <a:chExt cx="988" cy="3934"/>
          </a:xfrm>
        </p:grpSpPr>
        <p:sp>
          <p:nvSpPr>
            <p:cNvPr id="37924" name="Rectangle 33"/>
            <p:cNvSpPr>
              <a:spLocks noChangeArrowheads="1"/>
            </p:cNvSpPr>
            <p:nvPr/>
          </p:nvSpPr>
          <p:spPr bwMode="auto">
            <a:xfrm>
              <a:off x="4427" y="1201"/>
              <a:ext cx="988" cy="942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25" name="Rectangle 34"/>
            <p:cNvSpPr>
              <a:spLocks noChangeArrowheads="1"/>
            </p:cNvSpPr>
            <p:nvPr/>
          </p:nvSpPr>
          <p:spPr bwMode="auto">
            <a:xfrm>
              <a:off x="4775" y="1557"/>
              <a:ext cx="340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</a:rPr>
                <a:t>256KB</a:t>
              </a:r>
              <a:endParaRPr lang="en-US" altLang="en-US"/>
            </a:p>
          </p:txBody>
        </p:sp>
        <p:sp>
          <p:nvSpPr>
            <p:cNvPr id="37926" name="Rectangle 35"/>
            <p:cNvSpPr>
              <a:spLocks noChangeArrowheads="1"/>
            </p:cNvSpPr>
            <p:nvPr/>
          </p:nvSpPr>
          <p:spPr bwMode="auto">
            <a:xfrm>
              <a:off x="4869" y="1670"/>
              <a:ext cx="15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</a:rPr>
                <a:t>#3</a:t>
              </a:r>
              <a:endParaRPr lang="en-US" altLang="en-US"/>
            </a:p>
          </p:txBody>
        </p:sp>
        <p:sp>
          <p:nvSpPr>
            <p:cNvPr id="37927" name="Rectangle 36"/>
            <p:cNvSpPr>
              <a:spLocks noChangeArrowheads="1"/>
            </p:cNvSpPr>
            <p:nvPr/>
          </p:nvSpPr>
          <p:spPr bwMode="auto">
            <a:xfrm>
              <a:off x="4474" y="1248"/>
              <a:ext cx="141" cy="9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28" name="Rectangle 37"/>
            <p:cNvSpPr>
              <a:spLocks noChangeArrowheads="1"/>
            </p:cNvSpPr>
            <p:nvPr/>
          </p:nvSpPr>
          <p:spPr bwMode="auto">
            <a:xfrm>
              <a:off x="4474" y="1255"/>
              <a:ext cx="176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A17</a:t>
              </a:r>
              <a:endParaRPr lang="en-US" altLang="en-US"/>
            </a:p>
          </p:txBody>
        </p:sp>
        <p:sp>
          <p:nvSpPr>
            <p:cNvPr id="37929" name="Rectangle 38"/>
            <p:cNvSpPr>
              <a:spLocks noChangeArrowheads="1"/>
            </p:cNvSpPr>
            <p:nvPr/>
          </p:nvSpPr>
          <p:spPr bwMode="auto">
            <a:xfrm>
              <a:off x="4474" y="1437"/>
              <a:ext cx="141" cy="9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30" name="Rectangle 39"/>
            <p:cNvSpPr>
              <a:spLocks noChangeArrowheads="1"/>
            </p:cNvSpPr>
            <p:nvPr/>
          </p:nvSpPr>
          <p:spPr bwMode="auto">
            <a:xfrm>
              <a:off x="4474" y="1444"/>
              <a:ext cx="132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A0</a:t>
              </a:r>
              <a:endParaRPr lang="en-US" altLang="en-US"/>
            </a:p>
          </p:txBody>
        </p:sp>
        <p:sp>
          <p:nvSpPr>
            <p:cNvPr id="37931" name="Rectangle 40"/>
            <p:cNvSpPr>
              <a:spLocks noChangeArrowheads="1"/>
            </p:cNvSpPr>
            <p:nvPr/>
          </p:nvSpPr>
          <p:spPr bwMode="auto">
            <a:xfrm>
              <a:off x="4474" y="1343"/>
              <a:ext cx="141" cy="9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32" name="Rectangle 41"/>
            <p:cNvSpPr>
              <a:spLocks noChangeArrowheads="1"/>
            </p:cNvSpPr>
            <p:nvPr/>
          </p:nvSpPr>
          <p:spPr bwMode="auto">
            <a:xfrm>
              <a:off x="4474" y="1355"/>
              <a:ext cx="75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37933" name="Rectangle 42"/>
            <p:cNvSpPr>
              <a:spLocks noChangeArrowheads="1"/>
            </p:cNvSpPr>
            <p:nvPr/>
          </p:nvSpPr>
          <p:spPr bwMode="auto">
            <a:xfrm>
              <a:off x="4474" y="1531"/>
              <a:ext cx="141" cy="9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34" name="Rectangle 43"/>
            <p:cNvSpPr>
              <a:spLocks noChangeArrowheads="1"/>
            </p:cNvSpPr>
            <p:nvPr/>
          </p:nvSpPr>
          <p:spPr bwMode="auto">
            <a:xfrm>
              <a:off x="4474" y="1538"/>
              <a:ext cx="132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D7</a:t>
              </a:r>
              <a:endParaRPr lang="en-US" altLang="en-US"/>
            </a:p>
          </p:txBody>
        </p:sp>
        <p:sp>
          <p:nvSpPr>
            <p:cNvPr id="37935" name="Rectangle 44"/>
            <p:cNvSpPr>
              <a:spLocks noChangeArrowheads="1"/>
            </p:cNvSpPr>
            <p:nvPr/>
          </p:nvSpPr>
          <p:spPr bwMode="auto">
            <a:xfrm>
              <a:off x="4474" y="1719"/>
              <a:ext cx="141" cy="9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36" name="Rectangle 45"/>
            <p:cNvSpPr>
              <a:spLocks noChangeArrowheads="1"/>
            </p:cNvSpPr>
            <p:nvPr/>
          </p:nvSpPr>
          <p:spPr bwMode="auto">
            <a:xfrm>
              <a:off x="4474" y="1726"/>
              <a:ext cx="132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D0</a:t>
              </a:r>
              <a:endParaRPr lang="en-US" altLang="en-US"/>
            </a:p>
          </p:txBody>
        </p:sp>
        <p:sp>
          <p:nvSpPr>
            <p:cNvPr id="37937" name="Rectangle 46"/>
            <p:cNvSpPr>
              <a:spLocks noChangeArrowheads="1"/>
            </p:cNvSpPr>
            <p:nvPr/>
          </p:nvSpPr>
          <p:spPr bwMode="auto">
            <a:xfrm>
              <a:off x="4474" y="1625"/>
              <a:ext cx="141" cy="9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38" name="Rectangle 47"/>
            <p:cNvSpPr>
              <a:spLocks noChangeArrowheads="1"/>
            </p:cNvSpPr>
            <p:nvPr/>
          </p:nvSpPr>
          <p:spPr bwMode="auto">
            <a:xfrm>
              <a:off x="4474" y="1638"/>
              <a:ext cx="75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37939" name="Rectangle 48"/>
            <p:cNvSpPr>
              <a:spLocks noChangeArrowheads="1"/>
            </p:cNvSpPr>
            <p:nvPr/>
          </p:nvSpPr>
          <p:spPr bwMode="auto">
            <a:xfrm>
              <a:off x="4474" y="1813"/>
              <a:ext cx="141" cy="9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40" name="Rectangle 49"/>
            <p:cNvSpPr>
              <a:spLocks noChangeArrowheads="1"/>
            </p:cNvSpPr>
            <p:nvPr/>
          </p:nvSpPr>
          <p:spPr bwMode="auto">
            <a:xfrm>
              <a:off x="4474" y="1820"/>
              <a:ext cx="132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RD</a:t>
              </a:r>
              <a:endParaRPr lang="en-US" altLang="en-US"/>
            </a:p>
          </p:txBody>
        </p:sp>
        <p:sp>
          <p:nvSpPr>
            <p:cNvPr id="37941" name="Rectangle 50"/>
            <p:cNvSpPr>
              <a:spLocks noChangeArrowheads="1"/>
            </p:cNvSpPr>
            <p:nvPr/>
          </p:nvSpPr>
          <p:spPr bwMode="auto">
            <a:xfrm>
              <a:off x="4474" y="1908"/>
              <a:ext cx="141" cy="9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42" name="Rectangle 51"/>
            <p:cNvSpPr>
              <a:spLocks noChangeArrowheads="1"/>
            </p:cNvSpPr>
            <p:nvPr/>
          </p:nvSpPr>
          <p:spPr bwMode="auto">
            <a:xfrm>
              <a:off x="4474" y="1915"/>
              <a:ext cx="132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WR</a:t>
              </a:r>
              <a:endParaRPr lang="en-US" altLang="en-US"/>
            </a:p>
          </p:txBody>
        </p:sp>
        <p:sp>
          <p:nvSpPr>
            <p:cNvPr id="37943" name="Line 52"/>
            <p:cNvSpPr>
              <a:spLocks noChangeShapeType="1"/>
            </p:cNvSpPr>
            <p:nvPr/>
          </p:nvSpPr>
          <p:spPr bwMode="auto">
            <a:xfrm>
              <a:off x="4474" y="1813"/>
              <a:ext cx="9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4" name="Line 53"/>
            <p:cNvSpPr>
              <a:spLocks noChangeShapeType="1"/>
            </p:cNvSpPr>
            <p:nvPr/>
          </p:nvSpPr>
          <p:spPr bwMode="auto">
            <a:xfrm>
              <a:off x="4474" y="1908"/>
              <a:ext cx="9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5" name="Rectangle 54"/>
            <p:cNvSpPr>
              <a:spLocks noChangeArrowheads="1"/>
            </p:cNvSpPr>
            <p:nvPr/>
          </p:nvSpPr>
          <p:spPr bwMode="auto">
            <a:xfrm>
              <a:off x="4474" y="2049"/>
              <a:ext cx="141" cy="9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46" name="Rectangle 55"/>
            <p:cNvSpPr>
              <a:spLocks noChangeArrowheads="1"/>
            </p:cNvSpPr>
            <p:nvPr/>
          </p:nvSpPr>
          <p:spPr bwMode="auto">
            <a:xfrm>
              <a:off x="4474" y="2056"/>
              <a:ext cx="132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CS</a:t>
              </a:r>
              <a:endParaRPr lang="en-US" altLang="en-US"/>
            </a:p>
          </p:txBody>
        </p:sp>
        <p:sp>
          <p:nvSpPr>
            <p:cNvPr id="37947" name="Line 56"/>
            <p:cNvSpPr>
              <a:spLocks noChangeShapeType="1"/>
            </p:cNvSpPr>
            <p:nvPr/>
          </p:nvSpPr>
          <p:spPr bwMode="auto">
            <a:xfrm>
              <a:off x="4474" y="2049"/>
              <a:ext cx="9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8" name="Rectangle 60"/>
            <p:cNvSpPr>
              <a:spLocks noChangeArrowheads="1"/>
            </p:cNvSpPr>
            <p:nvPr/>
          </p:nvSpPr>
          <p:spPr bwMode="auto">
            <a:xfrm>
              <a:off x="4427" y="2190"/>
              <a:ext cx="988" cy="942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49" name="Rectangle 61"/>
            <p:cNvSpPr>
              <a:spLocks noChangeArrowheads="1"/>
            </p:cNvSpPr>
            <p:nvPr/>
          </p:nvSpPr>
          <p:spPr bwMode="auto">
            <a:xfrm>
              <a:off x="4775" y="2546"/>
              <a:ext cx="340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</a:rPr>
                <a:t>256KB</a:t>
              </a:r>
              <a:endParaRPr lang="en-US" altLang="en-US"/>
            </a:p>
          </p:txBody>
        </p:sp>
        <p:sp>
          <p:nvSpPr>
            <p:cNvPr id="37950" name="Rectangle 62"/>
            <p:cNvSpPr>
              <a:spLocks noChangeArrowheads="1"/>
            </p:cNvSpPr>
            <p:nvPr/>
          </p:nvSpPr>
          <p:spPr bwMode="auto">
            <a:xfrm>
              <a:off x="4869" y="2659"/>
              <a:ext cx="15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</a:rPr>
                <a:t>#2</a:t>
              </a:r>
              <a:endParaRPr lang="en-US" altLang="en-US"/>
            </a:p>
          </p:txBody>
        </p:sp>
        <p:sp>
          <p:nvSpPr>
            <p:cNvPr id="37951" name="Rectangle 63"/>
            <p:cNvSpPr>
              <a:spLocks noChangeArrowheads="1"/>
            </p:cNvSpPr>
            <p:nvPr/>
          </p:nvSpPr>
          <p:spPr bwMode="auto">
            <a:xfrm>
              <a:off x="4474" y="2237"/>
              <a:ext cx="141" cy="9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52" name="Rectangle 64"/>
            <p:cNvSpPr>
              <a:spLocks noChangeArrowheads="1"/>
            </p:cNvSpPr>
            <p:nvPr/>
          </p:nvSpPr>
          <p:spPr bwMode="auto">
            <a:xfrm>
              <a:off x="4474" y="2244"/>
              <a:ext cx="176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A17</a:t>
              </a:r>
              <a:endParaRPr lang="en-US" altLang="en-US"/>
            </a:p>
          </p:txBody>
        </p:sp>
        <p:sp>
          <p:nvSpPr>
            <p:cNvPr id="37953" name="Rectangle 65"/>
            <p:cNvSpPr>
              <a:spLocks noChangeArrowheads="1"/>
            </p:cNvSpPr>
            <p:nvPr/>
          </p:nvSpPr>
          <p:spPr bwMode="auto">
            <a:xfrm>
              <a:off x="4474" y="2425"/>
              <a:ext cx="141" cy="9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54" name="Rectangle 66"/>
            <p:cNvSpPr>
              <a:spLocks noChangeArrowheads="1"/>
            </p:cNvSpPr>
            <p:nvPr/>
          </p:nvSpPr>
          <p:spPr bwMode="auto">
            <a:xfrm>
              <a:off x="4474" y="2433"/>
              <a:ext cx="132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A0</a:t>
              </a:r>
              <a:endParaRPr lang="en-US" altLang="en-US"/>
            </a:p>
          </p:txBody>
        </p:sp>
        <p:sp>
          <p:nvSpPr>
            <p:cNvPr id="37955" name="Rectangle 67"/>
            <p:cNvSpPr>
              <a:spLocks noChangeArrowheads="1"/>
            </p:cNvSpPr>
            <p:nvPr/>
          </p:nvSpPr>
          <p:spPr bwMode="auto">
            <a:xfrm>
              <a:off x="4474" y="2331"/>
              <a:ext cx="141" cy="9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56" name="Rectangle 68"/>
            <p:cNvSpPr>
              <a:spLocks noChangeArrowheads="1"/>
            </p:cNvSpPr>
            <p:nvPr/>
          </p:nvSpPr>
          <p:spPr bwMode="auto">
            <a:xfrm>
              <a:off x="4474" y="2344"/>
              <a:ext cx="75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37957" name="Rectangle 69"/>
            <p:cNvSpPr>
              <a:spLocks noChangeArrowheads="1"/>
            </p:cNvSpPr>
            <p:nvPr/>
          </p:nvSpPr>
          <p:spPr bwMode="auto">
            <a:xfrm>
              <a:off x="4474" y="2520"/>
              <a:ext cx="141" cy="9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58" name="Rectangle 70"/>
            <p:cNvSpPr>
              <a:spLocks noChangeArrowheads="1"/>
            </p:cNvSpPr>
            <p:nvPr/>
          </p:nvSpPr>
          <p:spPr bwMode="auto">
            <a:xfrm>
              <a:off x="4474" y="2527"/>
              <a:ext cx="132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D7</a:t>
              </a:r>
              <a:endParaRPr lang="en-US" altLang="en-US"/>
            </a:p>
          </p:txBody>
        </p:sp>
        <p:sp>
          <p:nvSpPr>
            <p:cNvPr id="37959" name="Rectangle 71"/>
            <p:cNvSpPr>
              <a:spLocks noChangeArrowheads="1"/>
            </p:cNvSpPr>
            <p:nvPr/>
          </p:nvSpPr>
          <p:spPr bwMode="auto">
            <a:xfrm>
              <a:off x="4474" y="2708"/>
              <a:ext cx="141" cy="9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60" name="Rectangle 72"/>
            <p:cNvSpPr>
              <a:spLocks noChangeArrowheads="1"/>
            </p:cNvSpPr>
            <p:nvPr/>
          </p:nvSpPr>
          <p:spPr bwMode="auto">
            <a:xfrm>
              <a:off x="4474" y="2715"/>
              <a:ext cx="132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D0</a:t>
              </a:r>
              <a:endParaRPr lang="en-US" altLang="en-US"/>
            </a:p>
          </p:txBody>
        </p:sp>
        <p:sp>
          <p:nvSpPr>
            <p:cNvPr id="37961" name="Rectangle 73"/>
            <p:cNvSpPr>
              <a:spLocks noChangeArrowheads="1"/>
            </p:cNvSpPr>
            <p:nvPr/>
          </p:nvSpPr>
          <p:spPr bwMode="auto">
            <a:xfrm>
              <a:off x="4474" y="2614"/>
              <a:ext cx="141" cy="9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62" name="Rectangle 74"/>
            <p:cNvSpPr>
              <a:spLocks noChangeArrowheads="1"/>
            </p:cNvSpPr>
            <p:nvPr/>
          </p:nvSpPr>
          <p:spPr bwMode="auto">
            <a:xfrm>
              <a:off x="4474" y="2627"/>
              <a:ext cx="75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37963" name="Rectangle 75"/>
            <p:cNvSpPr>
              <a:spLocks noChangeArrowheads="1"/>
            </p:cNvSpPr>
            <p:nvPr/>
          </p:nvSpPr>
          <p:spPr bwMode="auto">
            <a:xfrm>
              <a:off x="4474" y="2802"/>
              <a:ext cx="141" cy="9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64" name="Rectangle 76"/>
            <p:cNvSpPr>
              <a:spLocks noChangeArrowheads="1"/>
            </p:cNvSpPr>
            <p:nvPr/>
          </p:nvSpPr>
          <p:spPr bwMode="auto">
            <a:xfrm>
              <a:off x="4474" y="2809"/>
              <a:ext cx="132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RD</a:t>
              </a:r>
              <a:endParaRPr lang="en-US" altLang="en-US"/>
            </a:p>
          </p:txBody>
        </p:sp>
        <p:sp>
          <p:nvSpPr>
            <p:cNvPr id="37965" name="Rectangle 77"/>
            <p:cNvSpPr>
              <a:spLocks noChangeArrowheads="1"/>
            </p:cNvSpPr>
            <p:nvPr/>
          </p:nvSpPr>
          <p:spPr bwMode="auto">
            <a:xfrm>
              <a:off x="4474" y="2896"/>
              <a:ext cx="141" cy="9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66" name="Rectangle 78"/>
            <p:cNvSpPr>
              <a:spLocks noChangeArrowheads="1"/>
            </p:cNvSpPr>
            <p:nvPr/>
          </p:nvSpPr>
          <p:spPr bwMode="auto">
            <a:xfrm>
              <a:off x="4474" y="2903"/>
              <a:ext cx="132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WR</a:t>
              </a:r>
              <a:endParaRPr lang="en-US" altLang="en-US"/>
            </a:p>
          </p:txBody>
        </p:sp>
        <p:sp>
          <p:nvSpPr>
            <p:cNvPr id="37967" name="Line 79"/>
            <p:cNvSpPr>
              <a:spLocks noChangeShapeType="1"/>
            </p:cNvSpPr>
            <p:nvPr/>
          </p:nvSpPr>
          <p:spPr bwMode="auto">
            <a:xfrm>
              <a:off x="4474" y="2802"/>
              <a:ext cx="9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8" name="Line 80"/>
            <p:cNvSpPr>
              <a:spLocks noChangeShapeType="1"/>
            </p:cNvSpPr>
            <p:nvPr/>
          </p:nvSpPr>
          <p:spPr bwMode="auto">
            <a:xfrm>
              <a:off x="4474" y="2896"/>
              <a:ext cx="9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9" name="Rectangle 81"/>
            <p:cNvSpPr>
              <a:spLocks noChangeArrowheads="1"/>
            </p:cNvSpPr>
            <p:nvPr/>
          </p:nvSpPr>
          <p:spPr bwMode="auto">
            <a:xfrm>
              <a:off x="4474" y="3038"/>
              <a:ext cx="141" cy="9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70" name="Rectangle 82"/>
            <p:cNvSpPr>
              <a:spLocks noChangeArrowheads="1"/>
            </p:cNvSpPr>
            <p:nvPr/>
          </p:nvSpPr>
          <p:spPr bwMode="auto">
            <a:xfrm>
              <a:off x="4474" y="3045"/>
              <a:ext cx="132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CS</a:t>
              </a:r>
              <a:endParaRPr lang="en-US" altLang="en-US"/>
            </a:p>
          </p:txBody>
        </p:sp>
        <p:sp>
          <p:nvSpPr>
            <p:cNvPr id="37971" name="Line 83"/>
            <p:cNvSpPr>
              <a:spLocks noChangeShapeType="1"/>
            </p:cNvSpPr>
            <p:nvPr/>
          </p:nvSpPr>
          <p:spPr bwMode="auto">
            <a:xfrm>
              <a:off x="4474" y="3038"/>
              <a:ext cx="9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2" name="Rectangle 84"/>
            <p:cNvSpPr>
              <a:spLocks noChangeArrowheads="1"/>
            </p:cNvSpPr>
            <p:nvPr/>
          </p:nvSpPr>
          <p:spPr bwMode="auto">
            <a:xfrm>
              <a:off x="4427" y="3179"/>
              <a:ext cx="988" cy="94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73" name="Rectangle 85"/>
            <p:cNvSpPr>
              <a:spLocks noChangeArrowheads="1"/>
            </p:cNvSpPr>
            <p:nvPr/>
          </p:nvSpPr>
          <p:spPr bwMode="auto">
            <a:xfrm>
              <a:off x="4775" y="3534"/>
              <a:ext cx="340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</a:rPr>
                <a:t>256KB</a:t>
              </a:r>
              <a:endParaRPr lang="en-US" altLang="en-US"/>
            </a:p>
          </p:txBody>
        </p:sp>
        <p:sp>
          <p:nvSpPr>
            <p:cNvPr id="37974" name="Rectangle 86"/>
            <p:cNvSpPr>
              <a:spLocks noChangeArrowheads="1"/>
            </p:cNvSpPr>
            <p:nvPr/>
          </p:nvSpPr>
          <p:spPr bwMode="auto">
            <a:xfrm>
              <a:off x="4869" y="3647"/>
              <a:ext cx="15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</a:rPr>
                <a:t>#1</a:t>
              </a:r>
              <a:endParaRPr lang="en-US" altLang="en-US"/>
            </a:p>
          </p:txBody>
        </p:sp>
        <p:sp>
          <p:nvSpPr>
            <p:cNvPr id="37975" name="Rectangle 87"/>
            <p:cNvSpPr>
              <a:spLocks noChangeArrowheads="1"/>
            </p:cNvSpPr>
            <p:nvPr/>
          </p:nvSpPr>
          <p:spPr bwMode="auto">
            <a:xfrm>
              <a:off x="4474" y="3226"/>
              <a:ext cx="141" cy="9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76" name="Rectangle 88"/>
            <p:cNvSpPr>
              <a:spLocks noChangeArrowheads="1"/>
            </p:cNvSpPr>
            <p:nvPr/>
          </p:nvSpPr>
          <p:spPr bwMode="auto">
            <a:xfrm>
              <a:off x="4474" y="3233"/>
              <a:ext cx="176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A17</a:t>
              </a:r>
              <a:endParaRPr lang="en-US" altLang="en-US"/>
            </a:p>
          </p:txBody>
        </p:sp>
        <p:sp>
          <p:nvSpPr>
            <p:cNvPr id="37977" name="Rectangle 89"/>
            <p:cNvSpPr>
              <a:spLocks noChangeArrowheads="1"/>
            </p:cNvSpPr>
            <p:nvPr/>
          </p:nvSpPr>
          <p:spPr bwMode="auto">
            <a:xfrm>
              <a:off x="4474" y="3414"/>
              <a:ext cx="141" cy="9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78" name="Rectangle 90"/>
            <p:cNvSpPr>
              <a:spLocks noChangeArrowheads="1"/>
            </p:cNvSpPr>
            <p:nvPr/>
          </p:nvSpPr>
          <p:spPr bwMode="auto">
            <a:xfrm>
              <a:off x="4474" y="3421"/>
              <a:ext cx="132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A0</a:t>
              </a:r>
              <a:endParaRPr lang="en-US" altLang="en-US"/>
            </a:p>
          </p:txBody>
        </p:sp>
        <p:sp>
          <p:nvSpPr>
            <p:cNvPr id="37979" name="Rectangle 91"/>
            <p:cNvSpPr>
              <a:spLocks noChangeArrowheads="1"/>
            </p:cNvSpPr>
            <p:nvPr/>
          </p:nvSpPr>
          <p:spPr bwMode="auto">
            <a:xfrm>
              <a:off x="4474" y="3320"/>
              <a:ext cx="141" cy="9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80" name="Rectangle 92"/>
            <p:cNvSpPr>
              <a:spLocks noChangeArrowheads="1"/>
            </p:cNvSpPr>
            <p:nvPr/>
          </p:nvSpPr>
          <p:spPr bwMode="auto">
            <a:xfrm>
              <a:off x="4474" y="3333"/>
              <a:ext cx="75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37981" name="Rectangle 93"/>
            <p:cNvSpPr>
              <a:spLocks noChangeArrowheads="1"/>
            </p:cNvSpPr>
            <p:nvPr/>
          </p:nvSpPr>
          <p:spPr bwMode="auto">
            <a:xfrm>
              <a:off x="4474" y="3508"/>
              <a:ext cx="141" cy="9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82" name="Rectangle 94"/>
            <p:cNvSpPr>
              <a:spLocks noChangeArrowheads="1"/>
            </p:cNvSpPr>
            <p:nvPr/>
          </p:nvSpPr>
          <p:spPr bwMode="auto">
            <a:xfrm>
              <a:off x="4474" y="3515"/>
              <a:ext cx="132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D7</a:t>
              </a:r>
              <a:endParaRPr lang="en-US" altLang="en-US"/>
            </a:p>
          </p:txBody>
        </p:sp>
        <p:sp>
          <p:nvSpPr>
            <p:cNvPr id="37983" name="Rectangle 95"/>
            <p:cNvSpPr>
              <a:spLocks noChangeArrowheads="1"/>
            </p:cNvSpPr>
            <p:nvPr/>
          </p:nvSpPr>
          <p:spPr bwMode="auto">
            <a:xfrm>
              <a:off x="4474" y="3697"/>
              <a:ext cx="141" cy="9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84" name="Rectangle 96"/>
            <p:cNvSpPr>
              <a:spLocks noChangeArrowheads="1"/>
            </p:cNvSpPr>
            <p:nvPr/>
          </p:nvSpPr>
          <p:spPr bwMode="auto">
            <a:xfrm>
              <a:off x="4474" y="3704"/>
              <a:ext cx="132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D0</a:t>
              </a:r>
              <a:endParaRPr lang="en-US" altLang="en-US"/>
            </a:p>
          </p:txBody>
        </p:sp>
        <p:sp>
          <p:nvSpPr>
            <p:cNvPr id="37985" name="Rectangle 97"/>
            <p:cNvSpPr>
              <a:spLocks noChangeArrowheads="1"/>
            </p:cNvSpPr>
            <p:nvPr/>
          </p:nvSpPr>
          <p:spPr bwMode="auto">
            <a:xfrm>
              <a:off x="4474" y="3603"/>
              <a:ext cx="141" cy="9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86" name="Rectangle 98"/>
            <p:cNvSpPr>
              <a:spLocks noChangeArrowheads="1"/>
            </p:cNvSpPr>
            <p:nvPr/>
          </p:nvSpPr>
          <p:spPr bwMode="auto">
            <a:xfrm>
              <a:off x="4474" y="3615"/>
              <a:ext cx="75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37987" name="Rectangle 99"/>
            <p:cNvSpPr>
              <a:spLocks noChangeArrowheads="1"/>
            </p:cNvSpPr>
            <p:nvPr/>
          </p:nvSpPr>
          <p:spPr bwMode="auto">
            <a:xfrm>
              <a:off x="4474" y="3791"/>
              <a:ext cx="141" cy="9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88" name="Rectangle 100"/>
            <p:cNvSpPr>
              <a:spLocks noChangeArrowheads="1"/>
            </p:cNvSpPr>
            <p:nvPr/>
          </p:nvSpPr>
          <p:spPr bwMode="auto">
            <a:xfrm>
              <a:off x="4474" y="3798"/>
              <a:ext cx="132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RD</a:t>
              </a:r>
              <a:endParaRPr lang="en-US" altLang="en-US"/>
            </a:p>
          </p:txBody>
        </p:sp>
        <p:sp>
          <p:nvSpPr>
            <p:cNvPr id="37989" name="Rectangle 101"/>
            <p:cNvSpPr>
              <a:spLocks noChangeArrowheads="1"/>
            </p:cNvSpPr>
            <p:nvPr/>
          </p:nvSpPr>
          <p:spPr bwMode="auto">
            <a:xfrm>
              <a:off x="4474" y="3885"/>
              <a:ext cx="141" cy="9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90" name="Rectangle 102"/>
            <p:cNvSpPr>
              <a:spLocks noChangeArrowheads="1"/>
            </p:cNvSpPr>
            <p:nvPr/>
          </p:nvSpPr>
          <p:spPr bwMode="auto">
            <a:xfrm>
              <a:off x="4474" y="3892"/>
              <a:ext cx="132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WR</a:t>
              </a:r>
              <a:endParaRPr lang="en-US" altLang="en-US"/>
            </a:p>
          </p:txBody>
        </p:sp>
        <p:sp>
          <p:nvSpPr>
            <p:cNvPr id="37991" name="Line 103"/>
            <p:cNvSpPr>
              <a:spLocks noChangeShapeType="1"/>
            </p:cNvSpPr>
            <p:nvPr/>
          </p:nvSpPr>
          <p:spPr bwMode="auto">
            <a:xfrm>
              <a:off x="4474" y="3791"/>
              <a:ext cx="9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4474" y="3885"/>
              <a:ext cx="9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Rectangle 105"/>
            <p:cNvSpPr>
              <a:spLocks noChangeArrowheads="1"/>
            </p:cNvSpPr>
            <p:nvPr/>
          </p:nvSpPr>
          <p:spPr bwMode="auto">
            <a:xfrm>
              <a:off x="4474" y="4026"/>
              <a:ext cx="141" cy="9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94" name="Rectangle 106"/>
            <p:cNvSpPr>
              <a:spLocks noChangeArrowheads="1"/>
            </p:cNvSpPr>
            <p:nvPr/>
          </p:nvSpPr>
          <p:spPr bwMode="auto">
            <a:xfrm>
              <a:off x="4474" y="4033"/>
              <a:ext cx="132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CS</a:t>
              </a:r>
              <a:endParaRPr lang="en-US" altLang="en-US"/>
            </a:p>
          </p:txBody>
        </p:sp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4474" y="4026"/>
              <a:ext cx="9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Rectangle 108"/>
            <p:cNvSpPr>
              <a:spLocks noChangeArrowheads="1"/>
            </p:cNvSpPr>
            <p:nvPr/>
          </p:nvSpPr>
          <p:spPr bwMode="auto">
            <a:xfrm>
              <a:off x="4427" y="213"/>
              <a:ext cx="988" cy="94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97" name="Rectangle 109"/>
            <p:cNvSpPr>
              <a:spLocks noChangeArrowheads="1"/>
            </p:cNvSpPr>
            <p:nvPr/>
          </p:nvSpPr>
          <p:spPr bwMode="auto">
            <a:xfrm>
              <a:off x="4775" y="568"/>
              <a:ext cx="340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</a:rPr>
                <a:t>256KB</a:t>
              </a:r>
              <a:endParaRPr lang="en-US" altLang="en-US"/>
            </a:p>
          </p:txBody>
        </p:sp>
        <p:sp>
          <p:nvSpPr>
            <p:cNvPr id="37998" name="Rectangle 110"/>
            <p:cNvSpPr>
              <a:spLocks noChangeArrowheads="1"/>
            </p:cNvSpPr>
            <p:nvPr/>
          </p:nvSpPr>
          <p:spPr bwMode="auto">
            <a:xfrm>
              <a:off x="4869" y="681"/>
              <a:ext cx="15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</a:rPr>
                <a:t>#4</a:t>
              </a:r>
              <a:endParaRPr lang="en-US" altLang="en-US"/>
            </a:p>
          </p:txBody>
        </p:sp>
        <p:sp>
          <p:nvSpPr>
            <p:cNvPr id="37999" name="Rectangle 111"/>
            <p:cNvSpPr>
              <a:spLocks noChangeArrowheads="1"/>
            </p:cNvSpPr>
            <p:nvPr/>
          </p:nvSpPr>
          <p:spPr bwMode="auto">
            <a:xfrm>
              <a:off x="4474" y="260"/>
              <a:ext cx="141" cy="9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000" name="Rectangle 112"/>
            <p:cNvSpPr>
              <a:spLocks noChangeArrowheads="1"/>
            </p:cNvSpPr>
            <p:nvPr/>
          </p:nvSpPr>
          <p:spPr bwMode="auto">
            <a:xfrm>
              <a:off x="4474" y="267"/>
              <a:ext cx="176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A17</a:t>
              </a:r>
              <a:endParaRPr lang="en-US" altLang="en-US"/>
            </a:p>
          </p:txBody>
        </p:sp>
        <p:sp>
          <p:nvSpPr>
            <p:cNvPr id="38001" name="Rectangle 113"/>
            <p:cNvSpPr>
              <a:spLocks noChangeArrowheads="1"/>
            </p:cNvSpPr>
            <p:nvPr/>
          </p:nvSpPr>
          <p:spPr bwMode="auto">
            <a:xfrm>
              <a:off x="4474" y="448"/>
              <a:ext cx="141" cy="9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002" name="Rectangle 114"/>
            <p:cNvSpPr>
              <a:spLocks noChangeArrowheads="1"/>
            </p:cNvSpPr>
            <p:nvPr/>
          </p:nvSpPr>
          <p:spPr bwMode="auto">
            <a:xfrm>
              <a:off x="4474" y="455"/>
              <a:ext cx="132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A0</a:t>
              </a:r>
              <a:endParaRPr lang="en-US" altLang="en-US"/>
            </a:p>
          </p:txBody>
        </p:sp>
        <p:sp>
          <p:nvSpPr>
            <p:cNvPr id="38003" name="Rectangle 115"/>
            <p:cNvSpPr>
              <a:spLocks noChangeArrowheads="1"/>
            </p:cNvSpPr>
            <p:nvPr/>
          </p:nvSpPr>
          <p:spPr bwMode="auto">
            <a:xfrm>
              <a:off x="4474" y="354"/>
              <a:ext cx="141" cy="9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004" name="Rectangle 116"/>
            <p:cNvSpPr>
              <a:spLocks noChangeArrowheads="1"/>
            </p:cNvSpPr>
            <p:nvPr/>
          </p:nvSpPr>
          <p:spPr bwMode="auto">
            <a:xfrm>
              <a:off x="4474" y="367"/>
              <a:ext cx="75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38005" name="Rectangle 117"/>
            <p:cNvSpPr>
              <a:spLocks noChangeArrowheads="1"/>
            </p:cNvSpPr>
            <p:nvPr/>
          </p:nvSpPr>
          <p:spPr bwMode="auto">
            <a:xfrm>
              <a:off x="4474" y="542"/>
              <a:ext cx="141" cy="9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006" name="Rectangle 118"/>
            <p:cNvSpPr>
              <a:spLocks noChangeArrowheads="1"/>
            </p:cNvSpPr>
            <p:nvPr/>
          </p:nvSpPr>
          <p:spPr bwMode="auto">
            <a:xfrm>
              <a:off x="4474" y="549"/>
              <a:ext cx="132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D7</a:t>
              </a:r>
              <a:endParaRPr lang="en-US" altLang="en-US"/>
            </a:p>
          </p:txBody>
        </p:sp>
        <p:sp>
          <p:nvSpPr>
            <p:cNvPr id="38007" name="Rectangle 119"/>
            <p:cNvSpPr>
              <a:spLocks noChangeArrowheads="1"/>
            </p:cNvSpPr>
            <p:nvPr/>
          </p:nvSpPr>
          <p:spPr bwMode="auto">
            <a:xfrm>
              <a:off x="4474" y="730"/>
              <a:ext cx="141" cy="9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008" name="Rectangle 120"/>
            <p:cNvSpPr>
              <a:spLocks noChangeArrowheads="1"/>
            </p:cNvSpPr>
            <p:nvPr/>
          </p:nvSpPr>
          <p:spPr bwMode="auto">
            <a:xfrm>
              <a:off x="4474" y="738"/>
              <a:ext cx="132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D0</a:t>
              </a:r>
              <a:endParaRPr lang="en-US" altLang="en-US"/>
            </a:p>
          </p:txBody>
        </p:sp>
        <p:sp>
          <p:nvSpPr>
            <p:cNvPr id="38009" name="Rectangle 121"/>
            <p:cNvSpPr>
              <a:spLocks noChangeArrowheads="1"/>
            </p:cNvSpPr>
            <p:nvPr/>
          </p:nvSpPr>
          <p:spPr bwMode="auto">
            <a:xfrm>
              <a:off x="4474" y="636"/>
              <a:ext cx="141" cy="9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010" name="Rectangle 122"/>
            <p:cNvSpPr>
              <a:spLocks noChangeArrowheads="1"/>
            </p:cNvSpPr>
            <p:nvPr/>
          </p:nvSpPr>
          <p:spPr bwMode="auto">
            <a:xfrm>
              <a:off x="4474" y="649"/>
              <a:ext cx="75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38011" name="Rectangle 123"/>
            <p:cNvSpPr>
              <a:spLocks noChangeArrowheads="1"/>
            </p:cNvSpPr>
            <p:nvPr/>
          </p:nvSpPr>
          <p:spPr bwMode="auto">
            <a:xfrm>
              <a:off x="4474" y="825"/>
              <a:ext cx="141" cy="9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012" name="Rectangle 124"/>
            <p:cNvSpPr>
              <a:spLocks noChangeArrowheads="1"/>
            </p:cNvSpPr>
            <p:nvPr/>
          </p:nvSpPr>
          <p:spPr bwMode="auto">
            <a:xfrm>
              <a:off x="4474" y="832"/>
              <a:ext cx="132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RD</a:t>
              </a:r>
              <a:endParaRPr lang="en-US" altLang="en-US"/>
            </a:p>
          </p:txBody>
        </p:sp>
        <p:sp>
          <p:nvSpPr>
            <p:cNvPr id="38013" name="Rectangle 125"/>
            <p:cNvSpPr>
              <a:spLocks noChangeArrowheads="1"/>
            </p:cNvSpPr>
            <p:nvPr/>
          </p:nvSpPr>
          <p:spPr bwMode="auto">
            <a:xfrm>
              <a:off x="4474" y="919"/>
              <a:ext cx="141" cy="9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014" name="Rectangle 126"/>
            <p:cNvSpPr>
              <a:spLocks noChangeArrowheads="1"/>
            </p:cNvSpPr>
            <p:nvPr/>
          </p:nvSpPr>
          <p:spPr bwMode="auto">
            <a:xfrm>
              <a:off x="4474" y="926"/>
              <a:ext cx="132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WR</a:t>
              </a:r>
              <a:endParaRPr lang="en-US" altLang="en-US"/>
            </a:p>
          </p:txBody>
        </p:sp>
        <p:sp>
          <p:nvSpPr>
            <p:cNvPr id="38015" name="Line 127"/>
            <p:cNvSpPr>
              <a:spLocks noChangeShapeType="1"/>
            </p:cNvSpPr>
            <p:nvPr/>
          </p:nvSpPr>
          <p:spPr bwMode="auto">
            <a:xfrm>
              <a:off x="4474" y="825"/>
              <a:ext cx="9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16" name="Line 128"/>
            <p:cNvSpPr>
              <a:spLocks noChangeShapeType="1"/>
            </p:cNvSpPr>
            <p:nvPr/>
          </p:nvSpPr>
          <p:spPr bwMode="auto">
            <a:xfrm>
              <a:off x="4474" y="919"/>
              <a:ext cx="9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17" name="Rectangle 129"/>
            <p:cNvSpPr>
              <a:spLocks noChangeArrowheads="1"/>
            </p:cNvSpPr>
            <p:nvPr/>
          </p:nvSpPr>
          <p:spPr bwMode="auto">
            <a:xfrm>
              <a:off x="4474" y="1060"/>
              <a:ext cx="141" cy="9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018" name="Rectangle 130"/>
            <p:cNvSpPr>
              <a:spLocks noChangeArrowheads="1"/>
            </p:cNvSpPr>
            <p:nvPr/>
          </p:nvSpPr>
          <p:spPr bwMode="auto">
            <a:xfrm>
              <a:off x="4474" y="1067"/>
              <a:ext cx="132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CS</a:t>
              </a:r>
              <a:endParaRPr lang="en-US" altLang="en-US"/>
            </a:p>
          </p:txBody>
        </p:sp>
        <p:sp>
          <p:nvSpPr>
            <p:cNvPr id="38019" name="Line 131"/>
            <p:cNvSpPr>
              <a:spLocks noChangeShapeType="1"/>
            </p:cNvSpPr>
            <p:nvPr/>
          </p:nvSpPr>
          <p:spPr bwMode="auto">
            <a:xfrm>
              <a:off x="4474" y="1060"/>
              <a:ext cx="9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58"/>
          <p:cNvGrpSpPr>
            <a:grpSpLocks/>
          </p:cNvGrpSpPr>
          <p:nvPr/>
        </p:nvGrpSpPr>
        <p:grpSpPr bwMode="auto">
          <a:xfrm>
            <a:off x="4635500" y="636588"/>
            <a:ext cx="2392363" cy="5607050"/>
            <a:chOff x="2920" y="401"/>
            <a:chExt cx="1507" cy="3532"/>
          </a:xfrm>
        </p:grpSpPr>
        <p:sp>
          <p:nvSpPr>
            <p:cNvPr id="37894" name="Line 26"/>
            <p:cNvSpPr>
              <a:spLocks noChangeShapeType="1"/>
            </p:cNvSpPr>
            <p:nvPr/>
          </p:nvSpPr>
          <p:spPr bwMode="auto">
            <a:xfrm flipH="1">
              <a:off x="2920" y="1390"/>
              <a:ext cx="150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5" name="Line 27"/>
            <p:cNvSpPr>
              <a:spLocks noChangeShapeType="1"/>
            </p:cNvSpPr>
            <p:nvPr/>
          </p:nvSpPr>
          <p:spPr bwMode="auto">
            <a:xfrm flipH="1">
              <a:off x="2920" y="1955"/>
              <a:ext cx="150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6" name="Line 28"/>
            <p:cNvSpPr>
              <a:spLocks noChangeShapeType="1"/>
            </p:cNvSpPr>
            <p:nvPr/>
          </p:nvSpPr>
          <p:spPr bwMode="auto">
            <a:xfrm flipH="1">
              <a:off x="2920" y="1860"/>
              <a:ext cx="150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7" name="Line 29"/>
            <p:cNvSpPr>
              <a:spLocks noChangeShapeType="1"/>
            </p:cNvSpPr>
            <p:nvPr/>
          </p:nvSpPr>
          <p:spPr bwMode="auto">
            <a:xfrm flipH="1">
              <a:off x="2920" y="1672"/>
              <a:ext cx="150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8" name="Line 32"/>
            <p:cNvSpPr>
              <a:spLocks noChangeShapeType="1"/>
            </p:cNvSpPr>
            <p:nvPr/>
          </p:nvSpPr>
          <p:spPr bwMode="auto">
            <a:xfrm>
              <a:off x="2920" y="1060"/>
              <a:ext cx="28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9" name="Line 59"/>
            <p:cNvSpPr>
              <a:spLocks noChangeShapeType="1"/>
            </p:cNvSpPr>
            <p:nvPr/>
          </p:nvSpPr>
          <p:spPr bwMode="auto">
            <a:xfrm>
              <a:off x="2920" y="1154"/>
              <a:ext cx="28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0" name="Line 132"/>
            <p:cNvSpPr>
              <a:spLocks noChangeShapeType="1"/>
            </p:cNvSpPr>
            <p:nvPr/>
          </p:nvSpPr>
          <p:spPr bwMode="auto">
            <a:xfrm flipH="1">
              <a:off x="3626" y="401"/>
              <a:ext cx="80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1" name="Line 133"/>
            <p:cNvSpPr>
              <a:spLocks noChangeShapeType="1"/>
            </p:cNvSpPr>
            <p:nvPr/>
          </p:nvSpPr>
          <p:spPr bwMode="auto">
            <a:xfrm flipH="1">
              <a:off x="3815" y="683"/>
              <a:ext cx="61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2" name="Line 134"/>
            <p:cNvSpPr>
              <a:spLocks noChangeShapeType="1"/>
            </p:cNvSpPr>
            <p:nvPr/>
          </p:nvSpPr>
          <p:spPr bwMode="auto">
            <a:xfrm flipH="1">
              <a:off x="4003" y="872"/>
              <a:ext cx="42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3" name="Line 135"/>
            <p:cNvSpPr>
              <a:spLocks noChangeShapeType="1"/>
            </p:cNvSpPr>
            <p:nvPr/>
          </p:nvSpPr>
          <p:spPr bwMode="auto">
            <a:xfrm flipH="1">
              <a:off x="4191" y="966"/>
              <a:ext cx="236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4" name="Line 136"/>
            <p:cNvSpPr>
              <a:spLocks noChangeShapeType="1"/>
            </p:cNvSpPr>
            <p:nvPr/>
          </p:nvSpPr>
          <p:spPr bwMode="auto">
            <a:xfrm flipH="1">
              <a:off x="3626" y="2378"/>
              <a:ext cx="80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5" name="Line 137"/>
            <p:cNvSpPr>
              <a:spLocks noChangeShapeType="1"/>
            </p:cNvSpPr>
            <p:nvPr/>
          </p:nvSpPr>
          <p:spPr bwMode="auto">
            <a:xfrm flipH="1">
              <a:off x="3815" y="2661"/>
              <a:ext cx="61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6" name="Line 138"/>
            <p:cNvSpPr>
              <a:spLocks noChangeShapeType="1"/>
            </p:cNvSpPr>
            <p:nvPr/>
          </p:nvSpPr>
          <p:spPr bwMode="auto">
            <a:xfrm flipH="1">
              <a:off x="4003" y="2849"/>
              <a:ext cx="42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7" name="Line 139"/>
            <p:cNvSpPr>
              <a:spLocks noChangeShapeType="1"/>
            </p:cNvSpPr>
            <p:nvPr/>
          </p:nvSpPr>
          <p:spPr bwMode="auto">
            <a:xfrm flipH="1">
              <a:off x="4191" y="2943"/>
              <a:ext cx="236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8" name="Line 140"/>
            <p:cNvSpPr>
              <a:spLocks noChangeShapeType="1"/>
            </p:cNvSpPr>
            <p:nvPr/>
          </p:nvSpPr>
          <p:spPr bwMode="auto">
            <a:xfrm flipH="1">
              <a:off x="3626" y="3367"/>
              <a:ext cx="80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9" name="Line 141"/>
            <p:cNvSpPr>
              <a:spLocks noChangeShapeType="1"/>
            </p:cNvSpPr>
            <p:nvPr/>
          </p:nvSpPr>
          <p:spPr bwMode="auto">
            <a:xfrm flipH="1">
              <a:off x="3815" y="3650"/>
              <a:ext cx="61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0" name="Line 142"/>
            <p:cNvSpPr>
              <a:spLocks noChangeShapeType="1"/>
            </p:cNvSpPr>
            <p:nvPr/>
          </p:nvSpPr>
          <p:spPr bwMode="auto">
            <a:xfrm flipH="1">
              <a:off x="4003" y="3838"/>
              <a:ext cx="42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1" name="Line 143"/>
            <p:cNvSpPr>
              <a:spLocks noChangeShapeType="1"/>
            </p:cNvSpPr>
            <p:nvPr/>
          </p:nvSpPr>
          <p:spPr bwMode="auto">
            <a:xfrm flipH="1">
              <a:off x="4191" y="3932"/>
              <a:ext cx="236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2" name="Line 144"/>
            <p:cNvSpPr>
              <a:spLocks noChangeShapeType="1"/>
            </p:cNvSpPr>
            <p:nvPr/>
          </p:nvSpPr>
          <p:spPr bwMode="auto">
            <a:xfrm flipV="1">
              <a:off x="3626" y="401"/>
              <a:ext cx="1" cy="296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3" name="Line 145"/>
            <p:cNvSpPr>
              <a:spLocks noChangeShapeType="1"/>
            </p:cNvSpPr>
            <p:nvPr/>
          </p:nvSpPr>
          <p:spPr bwMode="auto">
            <a:xfrm flipV="1">
              <a:off x="3815" y="683"/>
              <a:ext cx="1" cy="296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4" name="Line 146"/>
            <p:cNvSpPr>
              <a:spLocks noChangeShapeType="1"/>
            </p:cNvSpPr>
            <p:nvPr/>
          </p:nvSpPr>
          <p:spPr bwMode="auto">
            <a:xfrm flipV="1">
              <a:off x="4003" y="872"/>
              <a:ext cx="1" cy="296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5" name="Line 147"/>
            <p:cNvSpPr>
              <a:spLocks noChangeShapeType="1"/>
            </p:cNvSpPr>
            <p:nvPr/>
          </p:nvSpPr>
          <p:spPr bwMode="auto">
            <a:xfrm flipV="1">
              <a:off x="4191" y="966"/>
              <a:ext cx="1" cy="296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6" name="Freeform 148"/>
            <p:cNvSpPr>
              <a:spLocks/>
            </p:cNvSpPr>
            <p:nvPr/>
          </p:nvSpPr>
          <p:spPr bwMode="auto">
            <a:xfrm>
              <a:off x="3617" y="1381"/>
              <a:ext cx="18" cy="17"/>
            </a:xfrm>
            <a:custGeom>
              <a:avLst/>
              <a:gdLst>
                <a:gd name="T0" fmla="*/ 0 w 35"/>
                <a:gd name="T1" fmla="*/ 1 h 35"/>
                <a:gd name="T2" fmla="*/ 1 w 35"/>
                <a:gd name="T3" fmla="*/ 0 h 35"/>
                <a:gd name="T4" fmla="*/ 1 w 35"/>
                <a:gd name="T5" fmla="*/ 0 h 35"/>
                <a:gd name="T6" fmla="*/ 2 w 35"/>
                <a:gd name="T7" fmla="*/ 0 h 35"/>
                <a:gd name="T8" fmla="*/ 2 w 35"/>
                <a:gd name="T9" fmla="*/ 0 h 35"/>
                <a:gd name="T10" fmla="*/ 3 w 35"/>
                <a:gd name="T11" fmla="*/ 0 h 35"/>
                <a:gd name="T12" fmla="*/ 3 w 35"/>
                <a:gd name="T13" fmla="*/ 1 h 35"/>
                <a:gd name="T14" fmla="*/ 3 w 35"/>
                <a:gd name="T15" fmla="*/ 1 h 35"/>
                <a:gd name="T16" fmla="*/ 2 w 35"/>
                <a:gd name="T17" fmla="*/ 2 h 35"/>
                <a:gd name="T18" fmla="*/ 2 w 35"/>
                <a:gd name="T19" fmla="*/ 2 h 35"/>
                <a:gd name="T20" fmla="*/ 1 w 35"/>
                <a:gd name="T21" fmla="*/ 2 h 35"/>
                <a:gd name="T22" fmla="*/ 1 w 35"/>
                <a:gd name="T23" fmla="*/ 1 h 35"/>
                <a:gd name="T24" fmla="*/ 0 w 35"/>
                <a:gd name="T25" fmla="*/ 1 h 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35"/>
                <a:gd name="T41" fmla="*/ 35 w 35"/>
                <a:gd name="T42" fmla="*/ 35 h 3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35">
                  <a:moveTo>
                    <a:pt x="0" y="17"/>
                  </a:moveTo>
                  <a:lnTo>
                    <a:pt x="2" y="8"/>
                  </a:lnTo>
                  <a:lnTo>
                    <a:pt x="9" y="2"/>
                  </a:lnTo>
                  <a:lnTo>
                    <a:pt x="17" y="0"/>
                  </a:lnTo>
                  <a:lnTo>
                    <a:pt x="26" y="2"/>
                  </a:lnTo>
                  <a:lnTo>
                    <a:pt x="33" y="8"/>
                  </a:lnTo>
                  <a:lnTo>
                    <a:pt x="35" y="17"/>
                  </a:lnTo>
                  <a:lnTo>
                    <a:pt x="33" y="26"/>
                  </a:lnTo>
                  <a:lnTo>
                    <a:pt x="26" y="32"/>
                  </a:lnTo>
                  <a:lnTo>
                    <a:pt x="17" y="35"/>
                  </a:lnTo>
                  <a:lnTo>
                    <a:pt x="9" y="32"/>
                  </a:lnTo>
                  <a:lnTo>
                    <a:pt x="2" y="2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7" name="Freeform 149"/>
            <p:cNvSpPr>
              <a:spLocks/>
            </p:cNvSpPr>
            <p:nvPr/>
          </p:nvSpPr>
          <p:spPr bwMode="auto">
            <a:xfrm>
              <a:off x="3617" y="2370"/>
              <a:ext cx="18" cy="17"/>
            </a:xfrm>
            <a:custGeom>
              <a:avLst/>
              <a:gdLst>
                <a:gd name="T0" fmla="*/ 0 w 35"/>
                <a:gd name="T1" fmla="*/ 1 h 35"/>
                <a:gd name="T2" fmla="*/ 1 w 35"/>
                <a:gd name="T3" fmla="*/ 0 h 35"/>
                <a:gd name="T4" fmla="*/ 1 w 35"/>
                <a:gd name="T5" fmla="*/ 0 h 35"/>
                <a:gd name="T6" fmla="*/ 2 w 35"/>
                <a:gd name="T7" fmla="*/ 0 h 35"/>
                <a:gd name="T8" fmla="*/ 2 w 35"/>
                <a:gd name="T9" fmla="*/ 0 h 35"/>
                <a:gd name="T10" fmla="*/ 3 w 35"/>
                <a:gd name="T11" fmla="*/ 0 h 35"/>
                <a:gd name="T12" fmla="*/ 3 w 35"/>
                <a:gd name="T13" fmla="*/ 1 h 35"/>
                <a:gd name="T14" fmla="*/ 3 w 35"/>
                <a:gd name="T15" fmla="*/ 1 h 35"/>
                <a:gd name="T16" fmla="*/ 2 w 35"/>
                <a:gd name="T17" fmla="*/ 2 h 35"/>
                <a:gd name="T18" fmla="*/ 2 w 35"/>
                <a:gd name="T19" fmla="*/ 2 h 35"/>
                <a:gd name="T20" fmla="*/ 1 w 35"/>
                <a:gd name="T21" fmla="*/ 2 h 35"/>
                <a:gd name="T22" fmla="*/ 1 w 35"/>
                <a:gd name="T23" fmla="*/ 1 h 35"/>
                <a:gd name="T24" fmla="*/ 0 w 35"/>
                <a:gd name="T25" fmla="*/ 1 h 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35"/>
                <a:gd name="T41" fmla="*/ 35 w 35"/>
                <a:gd name="T42" fmla="*/ 35 h 3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35">
                  <a:moveTo>
                    <a:pt x="0" y="18"/>
                  </a:moveTo>
                  <a:lnTo>
                    <a:pt x="2" y="9"/>
                  </a:lnTo>
                  <a:lnTo>
                    <a:pt x="9" y="3"/>
                  </a:lnTo>
                  <a:lnTo>
                    <a:pt x="17" y="0"/>
                  </a:lnTo>
                  <a:lnTo>
                    <a:pt x="26" y="3"/>
                  </a:lnTo>
                  <a:lnTo>
                    <a:pt x="33" y="9"/>
                  </a:lnTo>
                  <a:lnTo>
                    <a:pt x="35" y="18"/>
                  </a:lnTo>
                  <a:lnTo>
                    <a:pt x="33" y="27"/>
                  </a:lnTo>
                  <a:lnTo>
                    <a:pt x="26" y="33"/>
                  </a:lnTo>
                  <a:lnTo>
                    <a:pt x="17" y="35"/>
                  </a:lnTo>
                  <a:lnTo>
                    <a:pt x="9" y="33"/>
                  </a:lnTo>
                  <a:lnTo>
                    <a:pt x="2" y="27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8" name="Freeform 150"/>
            <p:cNvSpPr>
              <a:spLocks/>
            </p:cNvSpPr>
            <p:nvPr/>
          </p:nvSpPr>
          <p:spPr bwMode="auto">
            <a:xfrm>
              <a:off x="3806" y="1663"/>
              <a:ext cx="17" cy="18"/>
            </a:xfrm>
            <a:custGeom>
              <a:avLst/>
              <a:gdLst>
                <a:gd name="T0" fmla="*/ 0 w 35"/>
                <a:gd name="T1" fmla="*/ 2 h 35"/>
                <a:gd name="T2" fmla="*/ 0 w 35"/>
                <a:gd name="T3" fmla="*/ 1 h 35"/>
                <a:gd name="T4" fmla="*/ 0 w 35"/>
                <a:gd name="T5" fmla="*/ 1 h 35"/>
                <a:gd name="T6" fmla="*/ 1 w 35"/>
                <a:gd name="T7" fmla="*/ 0 h 35"/>
                <a:gd name="T8" fmla="*/ 1 w 35"/>
                <a:gd name="T9" fmla="*/ 1 h 35"/>
                <a:gd name="T10" fmla="*/ 2 w 35"/>
                <a:gd name="T11" fmla="*/ 1 h 35"/>
                <a:gd name="T12" fmla="*/ 2 w 35"/>
                <a:gd name="T13" fmla="*/ 2 h 35"/>
                <a:gd name="T14" fmla="*/ 2 w 35"/>
                <a:gd name="T15" fmla="*/ 2 h 35"/>
                <a:gd name="T16" fmla="*/ 1 w 35"/>
                <a:gd name="T17" fmla="*/ 2 h 35"/>
                <a:gd name="T18" fmla="*/ 1 w 35"/>
                <a:gd name="T19" fmla="*/ 3 h 35"/>
                <a:gd name="T20" fmla="*/ 0 w 35"/>
                <a:gd name="T21" fmla="*/ 2 h 35"/>
                <a:gd name="T22" fmla="*/ 0 w 35"/>
                <a:gd name="T23" fmla="*/ 2 h 35"/>
                <a:gd name="T24" fmla="*/ 0 w 35"/>
                <a:gd name="T25" fmla="*/ 2 h 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35"/>
                <a:gd name="T41" fmla="*/ 35 w 35"/>
                <a:gd name="T42" fmla="*/ 35 h 3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35">
                  <a:moveTo>
                    <a:pt x="0" y="17"/>
                  </a:moveTo>
                  <a:lnTo>
                    <a:pt x="2" y="8"/>
                  </a:lnTo>
                  <a:lnTo>
                    <a:pt x="8" y="2"/>
                  </a:lnTo>
                  <a:lnTo>
                    <a:pt x="17" y="0"/>
                  </a:lnTo>
                  <a:lnTo>
                    <a:pt x="26" y="2"/>
                  </a:lnTo>
                  <a:lnTo>
                    <a:pt x="32" y="8"/>
                  </a:lnTo>
                  <a:lnTo>
                    <a:pt x="35" y="17"/>
                  </a:lnTo>
                  <a:lnTo>
                    <a:pt x="32" y="26"/>
                  </a:lnTo>
                  <a:lnTo>
                    <a:pt x="26" y="32"/>
                  </a:lnTo>
                  <a:lnTo>
                    <a:pt x="17" y="35"/>
                  </a:lnTo>
                  <a:lnTo>
                    <a:pt x="8" y="32"/>
                  </a:lnTo>
                  <a:lnTo>
                    <a:pt x="2" y="2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9" name="Freeform 151"/>
            <p:cNvSpPr>
              <a:spLocks/>
            </p:cNvSpPr>
            <p:nvPr/>
          </p:nvSpPr>
          <p:spPr bwMode="auto">
            <a:xfrm>
              <a:off x="3806" y="2652"/>
              <a:ext cx="17" cy="18"/>
            </a:xfrm>
            <a:custGeom>
              <a:avLst/>
              <a:gdLst>
                <a:gd name="T0" fmla="*/ 0 w 35"/>
                <a:gd name="T1" fmla="*/ 2 h 35"/>
                <a:gd name="T2" fmla="*/ 0 w 35"/>
                <a:gd name="T3" fmla="*/ 1 h 35"/>
                <a:gd name="T4" fmla="*/ 0 w 35"/>
                <a:gd name="T5" fmla="*/ 1 h 35"/>
                <a:gd name="T6" fmla="*/ 1 w 35"/>
                <a:gd name="T7" fmla="*/ 0 h 35"/>
                <a:gd name="T8" fmla="*/ 1 w 35"/>
                <a:gd name="T9" fmla="*/ 1 h 35"/>
                <a:gd name="T10" fmla="*/ 2 w 35"/>
                <a:gd name="T11" fmla="*/ 1 h 35"/>
                <a:gd name="T12" fmla="*/ 2 w 35"/>
                <a:gd name="T13" fmla="*/ 2 h 35"/>
                <a:gd name="T14" fmla="*/ 2 w 35"/>
                <a:gd name="T15" fmla="*/ 2 h 35"/>
                <a:gd name="T16" fmla="*/ 1 w 35"/>
                <a:gd name="T17" fmla="*/ 3 h 35"/>
                <a:gd name="T18" fmla="*/ 1 w 35"/>
                <a:gd name="T19" fmla="*/ 3 h 35"/>
                <a:gd name="T20" fmla="*/ 0 w 35"/>
                <a:gd name="T21" fmla="*/ 3 h 35"/>
                <a:gd name="T22" fmla="*/ 0 w 35"/>
                <a:gd name="T23" fmla="*/ 2 h 35"/>
                <a:gd name="T24" fmla="*/ 0 w 35"/>
                <a:gd name="T25" fmla="*/ 2 h 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35"/>
                <a:gd name="T41" fmla="*/ 35 w 35"/>
                <a:gd name="T42" fmla="*/ 35 h 3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35">
                  <a:moveTo>
                    <a:pt x="0" y="18"/>
                  </a:moveTo>
                  <a:lnTo>
                    <a:pt x="2" y="9"/>
                  </a:lnTo>
                  <a:lnTo>
                    <a:pt x="8" y="3"/>
                  </a:lnTo>
                  <a:lnTo>
                    <a:pt x="17" y="0"/>
                  </a:lnTo>
                  <a:lnTo>
                    <a:pt x="26" y="3"/>
                  </a:lnTo>
                  <a:lnTo>
                    <a:pt x="32" y="9"/>
                  </a:lnTo>
                  <a:lnTo>
                    <a:pt x="35" y="18"/>
                  </a:lnTo>
                  <a:lnTo>
                    <a:pt x="32" y="27"/>
                  </a:lnTo>
                  <a:lnTo>
                    <a:pt x="26" y="33"/>
                  </a:lnTo>
                  <a:lnTo>
                    <a:pt x="17" y="35"/>
                  </a:lnTo>
                  <a:lnTo>
                    <a:pt x="8" y="33"/>
                  </a:lnTo>
                  <a:lnTo>
                    <a:pt x="2" y="27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0" name="Freeform 152"/>
            <p:cNvSpPr>
              <a:spLocks/>
            </p:cNvSpPr>
            <p:nvPr/>
          </p:nvSpPr>
          <p:spPr bwMode="auto">
            <a:xfrm>
              <a:off x="3994" y="1852"/>
              <a:ext cx="18" cy="17"/>
            </a:xfrm>
            <a:custGeom>
              <a:avLst/>
              <a:gdLst>
                <a:gd name="T0" fmla="*/ 0 w 35"/>
                <a:gd name="T1" fmla="*/ 1 h 35"/>
                <a:gd name="T2" fmla="*/ 1 w 35"/>
                <a:gd name="T3" fmla="*/ 0 h 35"/>
                <a:gd name="T4" fmla="*/ 1 w 35"/>
                <a:gd name="T5" fmla="*/ 0 h 35"/>
                <a:gd name="T6" fmla="*/ 2 w 35"/>
                <a:gd name="T7" fmla="*/ 0 h 35"/>
                <a:gd name="T8" fmla="*/ 2 w 35"/>
                <a:gd name="T9" fmla="*/ 0 h 35"/>
                <a:gd name="T10" fmla="*/ 3 w 35"/>
                <a:gd name="T11" fmla="*/ 0 h 35"/>
                <a:gd name="T12" fmla="*/ 3 w 35"/>
                <a:gd name="T13" fmla="*/ 1 h 35"/>
                <a:gd name="T14" fmla="*/ 3 w 35"/>
                <a:gd name="T15" fmla="*/ 1 h 35"/>
                <a:gd name="T16" fmla="*/ 2 w 35"/>
                <a:gd name="T17" fmla="*/ 2 h 35"/>
                <a:gd name="T18" fmla="*/ 2 w 35"/>
                <a:gd name="T19" fmla="*/ 2 h 35"/>
                <a:gd name="T20" fmla="*/ 1 w 35"/>
                <a:gd name="T21" fmla="*/ 2 h 35"/>
                <a:gd name="T22" fmla="*/ 1 w 35"/>
                <a:gd name="T23" fmla="*/ 1 h 35"/>
                <a:gd name="T24" fmla="*/ 0 w 35"/>
                <a:gd name="T25" fmla="*/ 1 h 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35"/>
                <a:gd name="T41" fmla="*/ 35 w 35"/>
                <a:gd name="T42" fmla="*/ 35 h 3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35">
                  <a:moveTo>
                    <a:pt x="0" y="18"/>
                  </a:moveTo>
                  <a:lnTo>
                    <a:pt x="3" y="9"/>
                  </a:lnTo>
                  <a:lnTo>
                    <a:pt x="9" y="3"/>
                  </a:lnTo>
                  <a:lnTo>
                    <a:pt x="18" y="0"/>
                  </a:lnTo>
                  <a:lnTo>
                    <a:pt x="27" y="3"/>
                  </a:lnTo>
                  <a:lnTo>
                    <a:pt x="33" y="9"/>
                  </a:lnTo>
                  <a:lnTo>
                    <a:pt x="35" y="18"/>
                  </a:lnTo>
                  <a:lnTo>
                    <a:pt x="33" y="27"/>
                  </a:lnTo>
                  <a:lnTo>
                    <a:pt x="27" y="33"/>
                  </a:lnTo>
                  <a:lnTo>
                    <a:pt x="18" y="35"/>
                  </a:lnTo>
                  <a:lnTo>
                    <a:pt x="9" y="33"/>
                  </a:lnTo>
                  <a:lnTo>
                    <a:pt x="3" y="27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1" name="Freeform 153"/>
            <p:cNvSpPr>
              <a:spLocks/>
            </p:cNvSpPr>
            <p:nvPr/>
          </p:nvSpPr>
          <p:spPr bwMode="auto">
            <a:xfrm>
              <a:off x="4182" y="1946"/>
              <a:ext cx="18" cy="17"/>
            </a:xfrm>
            <a:custGeom>
              <a:avLst/>
              <a:gdLst>
                <a:gd name="T0" fmla="*/ 0 w 35"/>
                <a:gd name="T1" fmla="*/ 1 h 35"/>
                <a:gd name="T2" fmla="*/ 1 w 35"/>
                <a:gd name="T3" fmla="*/ 0 h 35"/>
                <a:gd name="T4" fmla="*/ 1 w 35"/>
                <a:gd name="T5" fmla="*/ 0 h 35"/>
                <a:gd name="T6" fmla="*/ 2 w 35"/>
                <a:gd name="T7" fmla="*/ 0 h 35"/>
                <a:gd name="T8" fmla="*/ 2 w 35"/>
                <a:gd name="T9" fmla="*/ 0 h 35"/>
                <a:gd name="T10" fmla="*/ 3 w 35"/>
                <a:gd name="T11" fmla="*/ 0 h 35"/>
                <a:gd name="T12" fmla="*/ 3 w 35"/>
                <a:gd name="T13" fmla="*/ 1 h 35"/>
                <a:gd name="T14" fmla="*/ 3 w 35"/>
                <a:gd name="T15" fmla="*/ 1 h 35"/>
                <a:gd name="T16" fmla="*/ 2 w 35"/>
                <a:gd name="T17" fmla="*/ 2 h 35"/>
                <a:gd name="T18" fmla="*/ 2 w 35"/>
                <a:gd name="T19" fmla="*/ 2 h 35"/>
                <a:gd name="T20" fmla="*/ 1 w 35"/>
                <a:gd name="T21" fmla="*/ 2 h 35"/>
                <a:gd name="T22" fmla="*/ 1 w 35"/>
                <a:gd name="T23" fmla="*/ 1 h 35"/>
                <a:gd name="T24" fmla="*/ 0 w 35"/>
                <a:gd name="T25" fmla="*/ 1 h 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35"/>
                <a:gd name="T41" fmla="*/ 35 w 35"/>
                <a:gd name="T42" fmla="*/ 35 h 3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35">
                  <a:moveTo>
                    <a:pt x="0" y="17"/>
                  </a:moveTo>
                  <a:lnTo>
                    <a:pt x="2" y="8"/>
                  </a:lnTo>
                  <a:lnTo>
                    <a:pt x="9" y="2"/>
                  </a:lnTo>
                  <a:lnTo>
                    <a:pt x="18" y="0"/>
                  </a:lnTo>
                  <a:lnTo>
                    <a:pt x="26" y="2"/>
                  </a:lnTo>
                  <a:lnTo>
                    <a:pt x="33" y="8"/>
                  </a:lnTo>
                  <a:lnTo>
                    <a:pt x="35" y="17"/>
                  </a:lnTo>
                  <a:lnTo>
                    <a:pt x="33" y="26"/>
                  </a:lnTo>
                  <a:lnTo>
                    <a:pt x="26" y="32"/>
                  </a:lnTo>
                  <a:lnTo>
                    <a:pt x="18" y="35"/>
                  </a:lnTo>
                  <a:lnTo>
                    <a:pt x="9" y="32"/>
                  </a:lnTo>
                  <a:lnTo>
                    <a:pt x="2" y="2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2" name="Freeform 154"/>
            <p:cNvSpPr>
              <a:spLocks/>
            </p:cNvSpPr>
            <p:nvPr/>
          </p:nvSpPr>
          <p:spPr bwMode="auto">
            <a:xfrm>
              <a:off x="3994" y="2840"/>
              <a:ext cx="18" cy="18"/>
            </a:xfrm>
            <a:custGeom>
              <a:avLst/>
              <a:gdLst>
                <a:gd name="T0" fmla="*/ 0 w 35"/>
                <a:gd name="T1" fmla="*/ 2 h 35"/>
                <a:gd name="T2" fmla="*/ 1 w 35"/>
                <a:gd name="T3" fmla="*/ 1 h 35"/>
                <a:gd name="T4" fmla="*/ 1 w 35"/>
                <a:gd name="T5" fmla="*/ 1 h 35"/>
                <a:gd name="T6" fmla="*/ 2 w 35"/>
                <a:gd name="T7" fmla="*/ 0 h 35"/>
                <a:gd name="T8" fmla="*/ 2 w 35"/>
                <a:gd name="T9" fmla="*/ 1 h 35"/>
                <a:gd name="T10" fmla="*/ 3 w 35"/>
                <a:gd name="T11" fmla="*/ 1 h 35"/>
                <a:gd name="T12" fmla="*/ 3 w 35"/>
                <a:gd name="T13" fmla="*/ 2 h 35"/>
                <a:gd name="T14" fmla="*/ 3 w 35"/>
                <a:gd name="T15" fmla="*/ 2 h 35"/>
                <a:gd name="T16" fmla="*/ 2 w 35"/>
                <a:gd name="T17" fmla="*/ 2 h 35"/>
                <a:gd name="T18" fmla="*/ 2 w 35"/>
                <a:gd name="T19" fmla="*/ 3 h 35"/>
                <a:gd name="T20" fmla="*/ 1 w 35"/>
                <a:gd name="T21" fmla="*/ 2 h 35"/>
                <a:gd name="T22" fmla="*/ 1 w 35"/>
                <a:gd name="T23" fmla="*/ 2 h 35"/>
                <a:gd name="T24" fmla="*/ 0 w 35"/>
                <a:gd name="T25" fmla="*/ 2 h 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35"/>
                <a:gd name="T41" fmla="*/ 35 w 35"/>
                <a:gd name="T42" fmla="*/ 35 h 3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35">
                  <a:moveTo>
                    <a:pt x="0" y="17"/>
                  </a:moveTo>
                  <a:lnTo>
                    <a:pt x="3" y="9"/>
                  </a:lnTo>
                  <a:lnTo>
                    <a:pt x="9" y="2"/>
                  </a:lnTo>
                  <a:lnTo>
                    <a:pt x="18" y="0"/>
                  </a:lnTo>
                  <a:lnTo>
                    <a:pt x="27" y="2"/>
                  </a:lnTo>
                  <a:lnTo>
                    <a:pt x="33" y="9"/>
                  </a:lnTo>
                  <a:lnTo>
                    <a:pt x="35" y="17"/>
                  </a:lnTo>
                  <a:lnTo>
                    <a:pt x="33" y="26"/>
                  </a:lnTo>
                  <a:lnTo>
                    <a:pt x="27" y="32"/>
                  </a:lnTo>
                  <a:lnTo>
                    <a:pt x="18" y="35"/>
                  </a:lnTo>
                  <a:lnTo>
                    <a:pt x="9" y="32"/>
                  </a:lnTo>
                  <a:lnTo>
                    <a:pt x="3" y="2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3" name="Freeform 155"/>
            <p:cNvSpPr>
              <a:spLocks/>
            </p:cNvSpPr>
            <p:nvPr/>
          </p:nvSpPr>
          <p:spPr bwMode="auto">
            <a:xfrm>
              <a:off x="4182" y="2935"/>
              <a:ext cx="18" cy="17"/>
            </a:xfrm>
            <a:custGeom>
              <a:avLst/>
              <a:gdLst>
                <a:gd name="T0" fmla="*/ 0 w 35"/>
                <a:gd name="T1" fmla="*/ 1 h 35"/>
                <a:gd name="T2" fmla="*/ 1 w 35"/>
                <a:gd name="T3" fmla="*/ 0 h 35"/>
                <a:gd name="T4" fmla="*/ 1 w 35"/>
                <a:gd name="T5" fmla="*/ 0 h 35"/>
                <a:gd name="T6" fmla="*/ 2 w 35"/>
                <a:gd name="T7" fmla="*/ 0 h 35"/>
                <a:gd name="T8" fmla="*/ 2 w 35"/>
                <a:gd name="T9" fmla="*/ 0 h 35"/>
                <a:gd name="T10" fmla="*/ 3 w 35"/>
                <a:gd name="T11" fmla="*/ 0 h 35"/>
                <a:gd name="T12" fmla="*/ 3 w 35"/>
                <a:gd name="T13" fmla="*/ 1 h 35"/>
                <a:gd name="T14" fmla="*/ 3 w 35"/>
                <a:gd name="T15" fmla="*/ 1 h 35"/>
                <a:gd name="T16" fmla="*/ 2 w 35"/>
                <a:gd name="T17" fmla="*/ 2 h 35"/>
                <a:gd name="T18" fmla="*/ 2 w 35"/>
                <a:gd name="T19" fmla="*/ 2 h 35"/>
                <a:gd name="T20" fmla="*/ 1 w 35"/>
                <a:gd name="T21" fmla="*/ 2 h 35"/>
                <a:gd name="T22" fmla="*/ 1 w 35"/>
                <a:gd name="T23" fmla="*/ 1 h 35"/>
                <a:gd name="T24" fmla="*/ 0 w 35"/>
                <a:gd name="T25" fmla="*/ 1 h 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35"/>
                <a:gd name="T41" fmla="*/ 35 w 35"/>
                <a:gd name="T42" fmla="*/ 35 h 3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35">
                  <a:moveTo>
                    <a:pt x="0" y="18"/>
                  </a:moveTo>
                  <a:lnTo>
                    <a:pt x="2" y="9"/>
                  </a:lnTo>
                  <a:lnTo>
                    <a:pt x="9" y="3"/>
                  </a:lnTo>
                  <a:lnTo>
                    <a:pt x="18" y="0"/>
                  </a:lnTo>
                  <a:lnTo>
                    <a:pt x="26" y="3"/>
                  </a:lnTo>
                  <a:lnTo>
                    <a:pt x="33" y="9"/>
                  </a:lnTo>
                  <a:lnTo>
                    <a:pt x="35" y="18"/>
                  </a:lnTo>
                  <a:lnTo>
                    <a:pt x="33" y="27"/>
                  </a:lnTo>
                  <a:lnTo>
                    <a:pt x="26" y="33"/>
                  </a:lnTo>
                  <a:lnTo>
                    <a:pt x="18" y="35"/>
                  </a:lnTo>
                  <a:lnTo>
                    <a:pt x="9" y="33"/>
                  </a:lnTo>
                  <a:lnTo>
                    <a:pt x="2" y="27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3509963" cy="1066800"/>
          </a:xfrm>
          <a:noFill/>
        </p:spPr>
        <p:txBody>
          <a:bodyPr/>
          <a:lstStyle/>
          <a:p>
            <a:pPr algn="l"/>
            <a:r>
              <a:rPr lang="en-US" altLang="en-US" sz="1800" smtClean="0"/>
              <a:t>Interfacing four 256K Memory Chips to </a:t>
            </a:r>
            <a:br>
              <a:rPr lang="en-US" altLang="en-US" sz="1800" smtClean="0"/>
            </a:br>
            <a:r>
              <a:rPr lang="en-US" altLang="en-US" sz="1800" smtClean="0"/>
              <a:t>the 8088 Microprocessor</a:t>
            </a: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3354388" y="328613"/>
          <a:ext cx="5246687" cy="628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6" name="VISIO" r:id="rId4" imgW="8029457" imgH="9620385" progId="Visio.Drawing.5">
                  <p:embed/>
                </p:oleObj>
              </mc:Choice>
              <mc:Fallback>
                <p:oleObj name="VISIO" r:id="rId4" imgW="8029457" imgH="9620385" progId="Visio.Drawing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388" y="328613"/>
                        <a:ext cx="5246687" cy="628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3365500" y="1533525"/>
            <a:ext cx="1270000" cy="3960813"/>
            <a:chOff x="2120" y="966"/>
            <a:chExt cx="800" cy="2495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2120" y="966"/>
              <a:ext cx="800" cy="2495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416" y="2042"/>
              <a:ext cx="256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</a:rPr>
                <a:t>8088</a:t>
              </a:r>
              <a:endParaRPr lang="en-US" altLang="en-US"/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313" y="2155"/>
              <a:ext cx="460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</a:rPr>
                <a:t>Minimum</a:t>
              </a:r>
              <a:endParaRPr lang="en-US" altLang="en-US"/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2397" y="2268"/>
              <a:ext cx="292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</a:rPr>
                <a:t>Mode</a:t>
              </a:r>
              <a:endParaRPr lang="en-US" altLang="en-US"/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2732" y="1248"/>
              <a:ext cx="141" cy="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2741" y="1255"/>
              <a:ext cx="129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A17</a:t>
              </a:r>
              <a:endParaRPr lang="en-US" altLang="en-US"/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2732" y="1437"/>
              <a:ext cx="141" cy="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785" y="1444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A0</a:t>
              </a:r>
              <a:endParaRPr lang="en-US" altLang="en-US"/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2732" y="1343"/>
              <a:ext cx="141" cy="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26" name="Rectangle 14"/>
            <p:cNvSpPr>
              <a:spLocks noChangeArrowheads="1"/>
            </p:cNvSpPr>
            <p:nvPr/>
          </p:nvSpPr>
          <p:spPr bwMode="auto">
            <a:xfrm>
              <a:off x="2835" y="1355"/>
              <a:ext cx="75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38927" name="Rectangle 15"/>
            <p:cNvSpPr>
              <a:spLocks noChangeArrowheads="1"/>
            </p:cNvSpPr>
            <p:nvPr/>
          </p:nvSpPr>
          <p:spPr bwMode="auto">
            <a:xfrm>
              <a:off x="2732" y="1531"/>
              <a:ext cx="141" cy="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28" name="Rectangle 16"/>
            <p:cNvSpPr>
              <a:spLocks noChangeArrowheads="1"/>
            </p:cNvSpPr>
            <p:nvPr/>
          </p:nvSpPr>
          <p:spPr bwMode="auto">
            <a:xfrm>
              <a:off x="2785" y="153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D7</a:t>
              </a:r>
              <a:endParaRPr lang="en-US" altLang="en-US"/>
            </a:p>
          </p:txBody>
        </p:sp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2732" y="1719"/>
              <a:ext cx="141" cy="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30" name="Rectangle 18"/>
            <p:cNvSpPr>
              <a:spLocks noChangeArrowheads="1"/>
            </p:cNvSpPr>
            <p:nvPr/>
          </p:nvSpPr>
          <p:spPr bwMode="auto">
            <a:xfrm>
              <a:off x="2785" y="1726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D0</a:t>
              </a:r>
              <a:endParaRPr lang="en-US" altLang="en-US"/>
            </a:p>
          </p:txBody>
        </p:sp>
        <p:sp>
          <p:nvSpPr>
            <p:cNvPr id="38931" name="Rectangle 19"/>
            <p:cNvSpPr>
              <a:spLocks noChangeArrowheads="1"/>
            </p:cNvSpPr>
            <p:nvPr/>
          </p:nvSpPr>
          <p:spPr bwMode="auto">
            <a:xfrm>
              <a:off x="2732" y="1625"/>
              <a:ext cx="141" cy="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32" name="Rectangle 20"/>
            <p:cNvSpPr>
              <a:spLocks noChangeArrowheads="1"/>
            </p:cNvSpPr>
            <p:nvPr/>
          </p:nvSpPr>
          <p:spPr bwMode="auto">
            <a:xfrm>
              <a:off x="2835" y="1638"/>
              <a:ext cx="75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38933" name="Rectangle 21"/>
            <p:cNvSpPr>
              <a:spLocks noChangeArrowheads="1"/>
            </p:cNvSpPr>
            <p:nvPr/>
          </p:nvSpPr>
          <p:spPr bwMode="auto">
            <a:xfrm>
              <a:off x="2637" y="1813"/>
              <a:ext cx="236" cy="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34" name="Rectangle 22"/>
            <p:cNvSpPr>
              <a:spLocks noChangeArrowheads="1"/>
            </p:cNvSpPr>
            <p:nvPr/>
          </p:nvSpPr>
          <p:spPr bwMode="auto">
            <a:xfrm>
              <a:off x="2697" y="1820"/>
              <a:ext cx="172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MEMR</a:t>
              </a:r>
              <a:endParaRPr lang="en-US" altLang="en-US"/>
            </a:p>
          </p:txBody>
        </p:sp>
        <p:sp>
          <p:nvSpPr>
            <p:cNvPr id="38935" name="Rectangle 23"/>
            <p:cNvSpPr>
              <a:spLocks noChangeArrowheads="1"/>
            </p:cNvSpPr>
            <p:nvPr/>
          </p:nvSpPr>
          <p:spPr bwMode="auto">
            <a:xfrm>
              <a:off x="2637" y="1908"/>
              <a:ext cx="236" cy="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36" name="Rectangle 24"/>
            <p:cNvSpPr>
              <a:spLocks noChangeArrowheads="1"/>
            </p:cNvSpPr>
            <p:nvPr/>
          </p:nvSpPr>
          <p:spPr bwMode="auto">
            <a:xfrm>
              <a:off x="2697" y="1915"/>
              <a:ext cx="172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MEMW</a:t>
              </a:r>
              <a:endParaRPr lang="en-US" altLang="en-US"/>
            </a:p>
          </p:txBody>
        </p:sp>
        <p:sp>
          <p:nvSpPr>
            <p:cNvPr id="38937" name="Line 25"/>
            <p:cNvSpPr>
              <a:spLocks noChangeShapeType="1"/>
            </p:cNvSpPr>
            <p:nvPr/>
          </p:nvSpPr>
          <p:spPr bwMode="auto">
            <a:xfrm>
              <a:off x="2732" y="1813"/>
              <a:ext cx="15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8" name="Line 26"/>
            <p:cNvSpPr>
              <a:spLocks noChangeShapeType="1"/>
            </p:cNvSpPr>
            <p:nvPr/>
          </p:nvSpPr>
          <p:spPr bwMode="auto">
            <a:xfrm>
              <a:off x="2720" y="1908"/>
              <a:ext cx="15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9" name="Rectangle 27"/>
            <p:cNvSpPr>
              <a:spLocks noChangeArrowheads="1"/>
            </p:cNvSpPr>
            <p:nvPr/>
          </p:nvSpPr>
          <p:spPr bwMode="auto">
            <a:xfrm>
              <a:off x="2732" y="1107"/>
              <a:ext cx="141" cy="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40" name="Rectangle 28"/>
            <p:cNvSpPr>
              <a:spLocks noChangeArrowheads="1"/>
            </p:cNvSpPr>
            <p:nvPr/>
          </p:nvSpPr>
          <p:spPr bwMode="auto">
            <a:xfrm>
              <a:off x="2741" y="1114"/>
              <a:ext cx="129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A18</a:t>
              </a:r>
              <a:endParaRPr lang="en-US" altLang="en-US"/>
            </a:p>
          </p:txBody>
        </p:sp>
        <p:sp>
          <p:nvSpPr>
            <p:cNvPr id="38941" name="Rectangle 29"/>
            <p:cNvSpPr>
              <a:spLocks noChangeArrowheads="1"/>
            </p:cNvSpPr>
            <p:nvPr/>
          </p:nvSpPr>
          <p:spPr bwMode="auto">
            <a:xfrm>
              <a:off x="2732" y="1013"/>
              <a:ext cx="141" cy="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42" name="Rectangle 30"/>
            <p:cNvSpPr>
              <a:spLocks noChangeArrowheads="1"/>
            </p:cNvSpPr>
            <p:nvPr/>
          </p:nvSpPr>
          <p:spPr bwMode="auto">
            <a:xfrm>
              <a:off x="2741" y="1020"/>
              <a:ext cx="129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A19</a:t>
              </a:r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Memory chip#__ is mapped to:</a:t>
            </a:r>
          </a:p>
        </p:txBody>
      </p:sp>
      <p:graphicFrame>
        <p:nvGraphicFramePr>
          <p:cNvPr id="358403" name="Group 3"/>
          <p:cNvGraphicFramePr>
            <a:graphicFrameLocks noGrp="1"/>
          </p:cNvGraphicFramePr>
          <p:nvPr>
            <p:ph type="tbl" idx="1"/>
          </p:nvPr>
        </p:nvGraphicFramePr>
        <p:xfrm>
          <a:off x="1066800" y="1828800"/>
          <a:ext cx="7620000" cy="3292475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974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A19 to A0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(HEX)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9876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5432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1198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00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7654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3210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74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-----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----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----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----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----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----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4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-----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----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----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----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----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----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3509963" cy="1066800"/>
          </a:xfrm>
          <a:noFill/>
        </p:spPr>
        <p:txBody>
          <a:bodyPr/>
          <a:lstStyle/>
          <a:p>
            <a:pPr algn="l"/>
            <a:r>
              <a:rPr lang="en-US" altLang="en-US" sz="1800" smtClean="0"/>
              <a:t>Interfacing four 256K Memory Chips to </a:t>
            </a:r>
            <a:br>
              <a:rPr lang="en-US" altLang="en-US" sz="1800" smtClean="0"/>
            </a:br>
            <a:r>
              <a:rPr lang="en-US" altLang="en-US" sz="1800" smtClean="0"/>
              <a:t>the 8088 Microprocessor</a:t>
            </a:r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3354388" y="328613"/>
          <a:ext cx="5246687" cy="628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4" name="VISIO" r:id="rId4" imgW="8029457" imgH="9620385" progId="Visio.Drawing.5">
                  <p:embed/>
                </p:oleObj>
              </mc:Choice>
              <mc:Fallback>
                <p:oleObj name="VISIO" r:id="rId4" imgW="8029457" imgH="9620385" progId="Visio.Drawing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388" y="328613"/>
                        <a:ext cx="5246687" cy="628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3365500" y="1533525"/>
            <a:ext cx="1270000" cy="3960813"/>
            <a:chOff x="2120" y="966"/>
            <a:chExt cx="800" cy="2495"/>
          </a:xfrm>
        </p:grpSpPr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2120" y="966"/>
              <a:ext cx="800" cy="2495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2416" y="2042"/>
              <a:ext cx="256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</a:rPr>
                <a:t>8088</a:t>
              </a:r>
              <a:endParaRPr lang="en-US" altLang="en-US"/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2313" y="2155"/>
              <a:ext cx="460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</a:rPr>
                <a:t>Minimum</a:t>
              </a:r>
              <a:endParaRPr lang="en-US" altLang="en-US"/>
            </a:p>
          </p:txBody>
        </p:sp>
        <p:sp>
          <p:nvSpPr>
            <p:cNvPr id="40968" name="Rectangle 8"/>
            <p:cNvSpPr>
              <a:spLocks noChangeArrowheads="1"/>
            </p:cNvSpPr>
            <p:nvPr/>
          </p:nvSpPr>
          <p:spPr bwMode="auto">
            <a:xfrm>
              <a:off x="2397" y="2268"/>
              <a:ext cx="292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</a:rPr>
                <a:t>Mode</a:t>
              </a:r>
              <a:endParaRPr lang="en-US" altLang="en-US"/>
            </a:p>
          </p:txBody>
        </p:sp>
        <p:sp>
          <p:nvSpPr>
            <p:cNvPr id="40969" name="Rectangle 9"/>
            <p:cNvSpPr>
              <a:spLocks noChangeArrowheads="1"/>
            </p:cNvSpPr>
            <p:nvPr/>
          </p:nvSpPr>
          <p:spPr bwMode="auto">
            <a:xfrm>
              <a:off x="2732" y="1248"/>
              <a:ext cx="141" cy="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970" name="Rectangle 10"/>
            <p:cNvSpPr>
              <a:spLocks noChangeArrowheads="1"/>
            </p:cNvSpPr>
            <p:nvPr/>
          </p:nvSpPr>
          <p:spPr bwMode="auto">
            <a:xfrm>
              <a:off x="2741" y="1255"/>
              <a:ext cx="129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A17</a:t>
              </a:r>
              <a:endParaRPr lang="en-US" altLang="en-US"/>
            </a:p>
          </p:txBody>
        </p:sp>
        <p:sp>
          <p:nvSpPr>
            <p:cNvPr id="40971" name="Rectangle 11"/>
            <p:cNvSpPr>
              <a:spLocks noChangeArrowheads="1"/>
            </p:cNvSpPr>
            <p:nvPr/>
          </p:nvSpPr>
          <p:spPr bwMode="auto">
            <a:xfrm>
              <a:off x="2732" y="1437"/>
              <a:ext cx="141" cy="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972" name="Rectangle 12"/>
            <p:cNvSpPr>
              <a:spLocks noChangeArrowheads="1"/>
            </p:cNvSpPr>
            <p:nvPr/>
          </p:nvSpPr>
          <p:spPr bwMode="auto">
            <a:xfrm>
              <a:off x="2785" y="1444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A0</a:t>
              </a:r>
              <a:endParaRPr lang="en-US" altLang="en-US"/>
            </a:p>
          </p:txBody>
        </p:sp>
        <p:sp>
          <p:nvSpPr>
            <p:cNvPr id="40973" name="Rectangle 13"/>
            <p:cNvSpPr>
              <a:spLocks noChangeArrowheads="1"/>
            </p:cNvSpPr>
            <p:nvPr/>
          </p:nvSpPr>
          <p:spPr bwMode="auto">
            <a:xfrm>
              <a:off x="2732" y="1343"/>
              <a:ext cx="141" cy="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974" name="Rectangle 14"/>
            <p:cNvSpPr>
              <a:spLocks noChangeArrowheads="1"/>
            </p:cNvSpPr>
            <p:nvPr/>
          </p:nvSpPr>
          <p:spPr bwMode="auto">
            <a:xfrm>
              <a:off x="2835" y="1355"/>
              <a:ext cx="75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40975" name="Rectangle 15"/>
            <p:cNvSpPr>
              <a:spLocks noChangeArrowheads="1"/>
            </p:cNvSpPr>
            <p:nvPr/>
          </p:nvSpPr>
          <p:spPr bwMode="auto">
            <a:xfrm>
              <a:off x="2732" y="1531"/>
              <a:ext cx="141" cy="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976" name="Rectangle 16"/>
            <p:cNvSpPr>
              <a:spLocks noChangeArrowheads="1"/>
            </p:cNvSpPr>
            <p:nvPr/>
          </p:nvSpPr>
          <p:spPr bwMode="auto">
            <a:xfrm>
              <a:off x="2785" y="153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D7</a:t>
              </a:r>
              <a:endParaRPr lang="en-US" altLang="en-US"/>
            </a:p>
          </p:txBody>
        </p:sp>
        <p:sp>
          <p:nvSpPr>
            <p:cNvPr id="40977" name="Rectangle 17"/>
            <p:cNvSpPr>
              <a:spLocks noChangeArrowheads="1"/>
            </p:cNvSpPr>
            <p:nvPr/>
          </p:nvSpPr>
          <p:spPr bwMode="auto">
            <a:xfrm>
              <a:off x="2732" y="1719"/>
              <a:ext cx="141" cy="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978" name="Rectangle 18"/>
            <p:cNvSpPr>
              <a:spLocks noChangeArrowheads="1"/>
            </p:cNvSpPr>
            <p:nvPr/>
          </p:nvSpPr>
          <p:spPr bwMode="auto">
            <a:xfrm>
              <a:off x="2785" y="1726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D0</a:t>
              </a:r>
              <a:endParaRPr lang="en-US" altLang="en-US"/>
            </a:p>
          </p:txBody>
        </p:sp>
        <p:sp>
          <p:nvSpPr>
            <p:cNvPr id="40979" name="Rectangle 19"/>
            <p:cNvSpPr>
              <a:spLocks noChangeArrowheads="1"/>
            </p:cNvSpPr>
            <p:nvPr/>
          </p:nvSpPr>
          <p:spPr bwMode="auto">
            <a:xfrm>
              <a:off x="2732" y="1625"/>
              <a:ext cx="141" cy="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980" name="Rectangle 20"/>
            <p:cNvSpPr>
              <a:spLocks noChangeArrowheads="1"/>
            </p:cNvSpPr>
            <p:nvPr/>
          </p:nvSpPr>
          <p:spPr bwMode="auto">
            <a:xfrm>
              <a:off x="2835" y="1638"/>
              <a:ext cx="75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40981" name="Rectangle 21"/>
            <p:cNvSpPr>
              <a:spLocks noChangeArrowheads="1"/>
            </p:cNvSpPr>
            <p:nvPr/>
          </p:nvSpPr>
          <p:spPr bwMode="auto">
            <a:xfrm>
              <a:off x="2637" y="1813"/>
              <a:ext cx="236" cy="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982" name="Rectangle 22"/>
            <p:cNvSpPr>
              <a:spLocks noChangeArrowheads="1"/>
            </p:cNvSpPr>
            <p:nvPr/>
          </p:nvSpPr>
          <p:spPr bwMode="auto">
            <a:xfrm>
              <a:off x="2697" y="1820"/>
              <a:ext cx="172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MEMR</a:t>
              </a:r>
              <a:endParaRPr lang="en-US" altLang="en-US"/>
            </a:p>
          </p:txBody>
        </p:sp>
        <p:sp>
          <p:nvSpPr>
            <p:cNvPr id="40983" name="Rectangle 23"/>
            <p:cNvSpPr>
              <a:spLocks noChangeArrowheads="1"/>
            </p:cNvSpPr>
            <p:nvPr/>
          </p:nvSpPr>
          <p:spPr bwMode="auto">
            <a:xfrm>
              <a:off x="2637" y="1908"/>
              <a:ext cx="236" cy="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984" name="Rectangle 24"/>
            <p:cNvSpPr>
              <a:spLocks noChangeArrowheads="1"/>
            </p:cNvSpPr>
            <p:nvPr/>
          </p:nvSpPr>
          <p:spPr bwMode="auto">
            <a:xfrm>
              <a:off x="2697" y="1915"/>
              <a:ext cx="172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MEMW</a:t>
              </a:r>
              <a:endParaRPr lang="en-US" altLang="en-US"/>
            </a:p>
          </p:txBody>
        </p:sp>
        <p:sp>
          <p:nvSpPr>
            <p:cNvPr id="40985" name="Line 25"/>
            <p:cNvSpPr>
              <a:spLocks noChangeShapeType="1"/>
            </p:cNvSpPr>
            <p:nvPr/>
          </p:nvSpPr>
          <p:spPr bwMode="auto">
            <a:xfrm>
              <a:off x="2732" y="1813"/>
              <a:ext cx="15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6" name="Line 26"/>
            <p:cNvSpPr>
              <a:spLocks noChangeShapeType="1"/>
            </p:cNvSpPr>
            <p:nvPr/>
          </p:nvSpPr>
          <p:spPr bwMode="auto">
            <a:xfrm>
              <a:off x="2720" y="1908"/>
              <a:ext cx="15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7" name="Rectangle 27"/>
            <p:cNvSpPr>
              <a:spLocks noChangeArrowheads="1"/>
            </p:cNvSpPr>
            <p:nvPr/>
          </p:nvSpPr>
          <p:spPr bwMode="auto">
            <a:xfrm>
              <a:off x="2732" y="1107"/>
              <a:ext cx="141" cy="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988" name="Rectangle 28"/>
            <p:cNvSpPr>
              <a:spLocks noChangeArrowheads="1"/>
            </p:cNvSpPr>
            <p:nvPr/>
          </p:nvSpPr>
          <p:spPr bwMode="auto">
            <a:xfrm>
              <a:off x="2741" y="1114"/>
              <a:ext cx="129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A18</a:t>
              </a:r>
              <a:endParaRPr lang="en-US" altLang="en-US"/>
            </a:p>
          </p:txBody>
        </p:sp>
        <p:sp>
          <p:nvSpPr>
            <p:cNvPr id="40989" name="Rectangle 29"/>
            <p:cNvSpPr>
              <a:spLocks noChangeArrowheads="1"/>
            </p:cNvSpPr>
            <p:nvPr/>
          </p:nvSpPr>
          <p:spPr bwMode="auto">
            <a:xfrm>
              <a:off x="2732" y="1013"/>
              <a:ext cx="141" cy="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990" name="Rectangle 30"/>
            <p:cNvSpPr>
              <a:spLocks noChangeArrowheads="1"/>
            </p:cNvSpPr>
            <p:nvPr/>
          </p:nvSpPr>
          <p:spPr bwMode="auto">
            <a:xfrm>
              <a:off x="2741" y="1020"/>
              <a:ext cx="129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A19</a:t>
              </a:r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3509963" cy="1066800"/>
          </a:xfrm>
          <a:noFill/>
        </p:spPr>
        <p:txBody>
          <a:bodyPr/>
          <a:lstStyle/>
          <a:p>
            <a:pPr algn="l"/>
            <a:r>
              <a:rPr lang="en-US" altLang="en-US" sz="1800" smtClean="0"/>
              <a:t>Interfacing four 256K Memory Chips to </a:t>
            </a:r>
            <a:br>
              <a:rPr lang="en-US" altLang="en-US" sz="1800" smtClean="0"/>
            </a:br>
            <a:r>
              <a:rPr lang="en-US" altLang="en-US" sz="1800" smtClean="0"/>
              <a:t>the 8088 Microprocessor</a:t>
            </a: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3354388" y="328613"/>
          <a:ext cx="5164137" cy="628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8" name="VISIO" r:id="rId4" imgW="8029457" imgH="9782243" progId="Visio.Drawing.5">
                  <p:embed/>
                </p:oleObj>
              </mc:Choice>
              <mc:Fallback>
                <p:oleObj name="VISIO" r:id="rId4" imgW="8029457" imgH="9782243" progId="Visio.Drawing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388" y="328613"/>
                        <a:ext cx="5164137" cy="628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88" name="Group 4"/>
          <p:cNvGrpSpPr>
            <a:grpSpLocks/>
          </p:cNvGrpSpPr>
          <p:nvPr/>
        </p:nvGrpSpPr>
        <p:grpSpPr bwMode="auto">
          <a:xfrm>
            <a:off x="3365500" y="1524000"/>
            <a:ext cx="1270000" cy="3970338"/>
            <a:chOff x="2120" y="966"/>
            <a:chExt cx="800" cy="2495"/>
          </a:xfrm>
        </p:grpSpPr>
        <p:sp>
          <p:nvSpPr>
            <p:cNvPr id="41989" name="Rectangle 5"/>
            <p:cNvSpPr>
              <a:spLocks noChangeArrowheads="1"/>
            </p:cNvSpPr>
            <p:nvPr/>
          </p:nvSpPr>
          <p:spPr bwMode="auto">
            <a:xfrm>
              <a:off x="2120" y="966"/>
              <a:ext cx="800" cy="2495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990" name="Rectangle 6"/>
            <p:cNvSpPr>
              <a:spLocks noChangeArrowheads="1"/>
            </p:cNvSpPr>
            <p:nvPr/>
          </p:nvSpPr>
          <p:spPr bwMode="auto">
            <a:xfrm>
              <a:off x="2416" y="2042"/>
              <a:ext cx="21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</a:rPr>
                <a:t>8088</a:t>
              </a:r>
              <a:endParaRPr lang="en-US" altLang="en-US"/>
            </a:p>
          </p:txBody>
        </p:sp>
        <p:sp>
          <p:nvSpPr>
            <p:cNvPr id="41991" name="Rectangle 7"/>
            <p:cNvSpPr>
              <a:spLocks noChangeArrowheads="1"/>
            </p:cNvSpPr>
            <p:nvPr/>
          </p:nvSpPr>
          <p:spPr bwMode="auto">
            <a:xfrm>
              <a:off x="2313" y="2155"/>
              <a:ext cx="4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</a:rPr>
                <a:t>Minimum</a:t>
              </a:r>
              <a:endParaRPr lang="en-US" altLang="en-US"/>
            </a:p>
          </p:txBody>
        </p:sp>
        <p:sp>
          <p:nvSpPr>
            <p:cNvPr id="41992" name="Rectangle 8"/>
            <p:cNvSpPr>
              <a:spLocks noChangeArrowheads="1"/>
            </p:cNvSpPr>
            <p:nvPr/>
          </p:nvSpPr>
          <p:spPr bwMode="auto">
            <a:xfrm>
              <a:off x="2397" y="2268"/>
              <a:ext cx="25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</a:rPr>
                <a:t>Mode</a:t>
              </a:r>
              <a:endParaRPr lang="en-US" altLang="en-US"/>
            </a:p>
          </p:txBody>
        </p:sp>
        <p:sp>
          <p:nvSpPr>
            <p:cNvPr id="41993" name="Rectangle 9"/>
            <p:cNvSpPr>
              <a:spLocks noChangeArrowheads="1"/>
            </p:cNvSpPr>
            <p:nvPr/>
          </p:nvSpPr>
          <p:spPr bwMode="auto">
            <a:xfrm>
              <a:off x="2732" y="1248"/>
              <a:ext cx="141" cy="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994" name="Rectangle 10"/>
            <p:cNvSpPr>
              <a:spLocks noChangeArrowheads="1"/>
            </p:cNvSpPr>
            <p:nvPr/>
          </p:nvSpPr>
          <p:spPr bwMode="auto">
            <a:xfrm>
              <a:off x="2741" y="1255"/>
              <a:ext cx="129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A17</a:t>
              </a:r>
              <a:endParaRPr lang="en-US" altLang="en-US"/>
            </a:p>
          </p:txBody>
        </p:sp>
        <p:sp>
          <p:nvSpPr>
            <p:cNvPr id="41995" name="Rectangle 11"/>
            <p:cNvSpPr>
              <a:spLocks noChangeArrowheads="1"/>
            </p:cNvSpPr>
            <p:nvPr/>
          </p:nvSpPr>
          <p:spPr bwMode="auto">
            <a:xfrm>
              <a:off x="2732" y="1437"/>
              <a:ext cx="141" cy="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996" name="Rectangle 12"/>
            <p:cNvSpPr>
              <a:spLocks noChangeArrowheads="1"/>
            </p:cNvSpPr>
            <p:nvPr/>
          </p:nvSpPr>
          <p:spPr bwMode="auto">
            <a:xfrm>
              <a:off x="2785" y="1444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A0</a:t>
              </a:r>
              <a:endParaRPr lang="en-US" altLang="en-US"/>
            </a:p>
          </p:txBody>
        </p:sp>
        <p:sp>
          <p:nvSpPr>
            <p:cNvPr id="41997" name="Rectangle 13"/>
            <p:cNvSpPr>
              <a:spLocks noChangeArrowheads="1"/>
            </p:cNvSpPr>
            <p:nvPr/>
          </p:nvSpPr>
          <p:spPr bwMode="auto">
            <a:xfrm>
              <a:off x="2732" y="1343"/>
              <a:ext cx="141" cy="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998" name="Rectangle 14"/>
            <p:cNvSpPr>
              <a:spLocks noChangeArrowheads="1"/>
            </p:cNvSpPr>
            <p:nvPr/>
          </p:nvSpPr>
          <p:spPr bwMode="auto">
            <a:xfrm>
              <a:off x="2835" y="1355"/>
              <a:ext cx="3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41999" name="Rectangle 15"/>
            <p:cNvSpPr>
              <a:spLocks noChangeArrowheads="1"/>
            </p:cNvSpPr>
            <p:nvPr/>
          </p:nvSpPr>
          <p:spPr bwMode="auto">
            <a:xfrm>
              <a:off x="2732" y="1531"/>
              <a:ext cx="141" cy="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000" name="Rectangle 16"/>
            <p:cNvSpPr>
              <a:spLocks noChangeArrowheads="1"/>
            </p:cNvSpPr>
            <p:nvPr/>
          </p:nvSpPr>
          <p:spPr bwMode="auto">
            <a:xfrm>
              <a:off x="2785" y="153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D7</a:t>
              </a:r>
              <a:endParaRPr lang="en-US" altLang="en-US"/>
            </a:p>
          </p:txBody>
        </p:sp>
        <p:sp>
          <p:nvSpPr>
            <p:cNvPr id="42001" name="Rectangle 17"/>
            <p:cNvSpPr>
              <a:spLocks noChangeArrowheads="1"/>
            </p:cNvSpPr>
            <p:nvPr/>
          </p:nvSpPr>
          <p:spPr bwMode="auto">
            <a:xfrm>
              <a:off x="2732" y="1719"/>
              <a:ext cx="141" cy="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002" name="Rectangle 18"/>
            <p:cNvSpPr>
              <a:spLocks noChangeArrowheads="1"/>
            </p:cNvSpPr>
            <p:nvPr/>
          </p:nvSpPr>
          <p:spPr bwMode="auto">
            <a:xfrm>
              <a:off x="2785" y="1726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D0</a:t>
              </a:r>
              <a:endParaRPr lang="en-US" altLang="en-US"/>
            </a:p>
          </p:txBody>
        </p:sp>
        <p:sp>
          <p:nvSpPr>
            <p:cNvPr id="42003" name="Rectangle 19"/>
            <p:cNvSpPr>
              <a:spLocks noChangeArrowheads="1"/>
            </p:cNvSpPr>
            <p:nvPr/>
          </p:nvSpPr>
          <p:spPr bwMode="auto">
            <a:xfrm>
              <a:off x="2732" y="1625"/>
              <a:ext cx="141" cy="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004" name="Rectangle 20"/>
            <p:cNvSpPr>
              <a:spLocks noChangeArrowheads="1"/>
            </p:cNvSpPr>
            <p:nvPr/>
          </p:nvSpPr>
          <p:spPr bwMode="auto">
            <a:xfrm>
              <a:off x="2835" y="1638"/>
              <a:ext cx="3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42005" name="Rectangle 21"/>
            <p:cNvSpPr>
              <a:spLocks noChangeArrowheads="1"/>
            </p:cNvSpPr>
            <p:nvPr/>
          </p:nvSpPr>
          <p:spPr bwMode="auto">
            <a:xfrm>
              <a:off x="2637" y="1813"/>
              <a:ext cx="236" cy="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006" name="Rectangle 22"/>
            <p:cNvSpPr>
              <a:spLocks noChangeArrowheads="1"/>
            </p:cNvSpPr>
            <p:nvPr/>
          </p:nvSpPr>
          <p:spPr bwMode="auto">
            <a:xfrm>
              <a:off x="2697" y="1820"/>
              <a:ext cx="172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MEMR</a:t>
              </a:r>
              <a:endParaRPr lang="en-US" altLang="en-US"/>
            </a:p>
          </p:txBody>
        </p:sp>
        <p:sp>
          <p:nvSpPr>
            <p:cNvPr id="42007" name="Rectangle 23"/>
            <p:cNvSpPr>
              <a:spLocks noChangeArrowheads="1"/>
            </p:cNvSpPr>
            <p:nvPr/>
          </p:nvSpPr>
          <p:spPr bwMode="auto">
            <a:xfrm>
              <a:off x="2637" y="1908"/>
              <a:ext cx="236" cy="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008" name="Rectangle 24"/>
            <p:cNvSpPr>
              <a:spLocks noChangeArrowheads="1"/>
            </p:cNvSpPr>
            <p:nvPr/>
          </p:nvSpPr>
          <p:spPr bwMode="auto">
            <a:xfrm>
              <a:off x="2697" y="1915"/>
              <a:ext cx="172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MEMW</a:t>
              </a:r>
              <a:endParaRPr lang="en-US" altLang="en-US"/>
            </a:p>
          </p:txBody>
        </p:sp>
        <p:sp>
          <p:nvSpPr>
            <p:cNvPr id="42009" name="Line 25"/>
            <p:cNvSpPr>
              <a:spLocks noChangeShapeType="1"/>
            </p:cNvSpPr>
            <p:nvPr/>
          </p:nvSpPr>
          <p:spPr bwMode="auto">
            <a:xfrm>
              <a:off x="2732" y="1813"/>
              <a:ext cx="15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0" name="Line 26"/>
            <p:cNvSpPr>
              <a:spLocks noChangeShapeType="1"/>
            </p:cNvSpPr>
            <p:nvPr/>
          </p:nvSpPr>
          <p:spPr bwMode="auto">
            <a:xfrm>
              <a:off x="2720" y="1908"/>
              <a:ext cx="15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1" name="Rectangle 27"/>
            <p:cNvSpPr>
              <a:spLocks noChangeArrowheads="1"/>
            </p:cNvSpPr>
            <p:nvPr/>
          </p:nvSpPr>
          <p:spPr bwMode="auto">
            <a:xfrm>
              <a:off x="2732" y="1107"/>
              <a:ext cx="141" cy="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012" name="Rectangle 28"/>
            <p:cNvSpPr>
              <a:spLocks noChangeArrowheads="1"/>
            </p:cNvSpPr>
            <p:nvPr/>
          </p:nvSpPr>
          <p:spPr bwMode="auto">
            <a:xfrm>
              <a:off x="2741" y="1114"/>
              <a:ext cx="129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A18</a:t>
              </a:r>
              <a:endParaRPr lang="en-US" altLang="en-US"/>
            </a:p>
          </p:txBody>
        </p:sp>
        <p:sp>
          <p:nvSpPr>
            <p:cNvPr id="42013" name="Rectangle 29"/>
            <p:cNvSpPr>
              <a:spLocks noChangeArrowheads="1"/>
            </p:cNvSpPr>
            <p:nvPr/>
          </p:nvSpPr>
          <p:spPr bwMode="auto">
            <a:xfrm>
              <a:off x="2732" y="1013"/>
              <a:ext cx="141" cy="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014" name="Rectangle 30"/>
            <p:cNvSpPr>
              <a:spLocks noChangeArrowheads="1"/>
            </p:cNvSpPr>
            <p:nvPr/>
          </p:nvSpPr>
          <p:spPr bwMode="auto">
            <a:xfrm>
              <a:off x="2741" y="1020"/>
              <a:ext cx="129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A19</a:t>
              </a:r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3509963" cy="1066800"/>
          </a:xfrm>
          <a:noFill/>
        </p:spPr>
        <p:txBody>
          <a:bodyPr/>
          <a:lstStyle/>
          <a:p>
            <a:pPr algn="l"/>
            <a:r>
              <a:rPr lang="en-US" altLang="en-US" sz="1800" smtClean="0"/>
              <a:t>Interfacing four 256K Memory Chips to </a:t>
            </a:r>
            <a:br>
              <a:rPr lang="en-US" altLang="en-US" sz="1800" smtClean="0"/>
            </a:br>
            <a:r>
              <a:rPr lang="en-US" altLang="en-US" sz="1800" smtClean="0"/>
              <a:t>the 8088 Microprocessor</a:t>
            </a: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3354388" y="328613"/>
          <a:ext cx="5164137" cy="628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2" name="VISIO" r:id="rId4" imgW="8029457" imgH="9782243" progId="Visio.Drawing.5">
                  <p:embed/>
                </p:oleObj>
              </mc:Choice>
              <mc:Fallback>
                <p:oleObj name="VISIO" r:id="rId4" imgW="8029457" imgH="9782243" progId="Visio.Drawing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388" y="328613"/>
                        <a:ext cx="5164137" cy="628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3365500" y="1524000"/>
            <a:ext cx="1270000" cy="3970338"/>
            <a:chOff x="2120" y="966"/>
            <a:chExt cx="800" cy="2495"/>
          </a:xfrm>
        </p:grpSpPr>
        <p:sp>
          <p:nvSpPr>
            <p:cNvPr id="43013" name="Rectangle 5"/>
            <p:cNvSpPr>
              <a:spLocks noChangeArrowheads="1"/>
            </p:cNvSpPr>
            <p:nvPr/>
          </p:nvSpPr>
          <p:spPr bwMode="auto">
            <a:xfrm>
              <a:off x="2120" y="966"/>
              <a:ext cx="800" cy="2495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014" name="Rectangle 6"/>
            <p:cNvSpPr>
              <a:spLocks noChangeArrowheads="1"/>
            </p:cNvSpPr>
            <p:nvPr/>
          </p:nvSpPr>
          <p:spPr bwMode="auto">
            <a:xfrm>
              <a:off x="2416" y="2042"/>
              <a:ext cx="21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</a:rPr>
                <a:t>8088</a:t>
              </a:r>
              <a:endParaRPr lang="en-US" altLang="en-US"/>
            </a:p>
          </p:txBody>
        </p:sp>
        <p:sp>
          <p:nvSpPr>
            <p:cNvPr id="43015" name="Rectangle 7"/>
            <p:cNvSpPr>
              <a:spLocks noChangeArrowheads="1"/>
            </p:cNvSpPr>
            <p:nvPr/>
          </p:nvSpPr>
          <p:spPr bwMode="auto">
            <a:xfrm>
              <a:off x="2313" y="2155"/>
              <a:ext cx="4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</a:rPr>
                <a:t>Minimum</a:t>
              </a:r>
              <a:endParaRPr lang="en-US" altLang="en-US"/>
            </a:p>
          </p:txBody>
        </p:sp>
        <p:sp>
          <p:nvSpPr>
            <p:cNvPr id="43016" name="Rectangle 8"/>
            <p:cNvSpPr>
              <a:spLocks noChangeArrowheads="1"/>
            </p:cNvSpPr>
            <p:nvPr/>
          </p:nvSpPr>
          <p:spPr bwMode="auto">
            <a:xfrm>
              <a:off x="2397" y="2268"/>
              <a:ext cx="25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</a:rPr>
                <a:t>Mode</a:t>
              </a:r>
              <a:endParaRPr lang="en-US" altLang="en-US"/>
            </a:p>
          </p:txBody>
        </p:sp>
        <p:sp>
          <p:nvSpPr>
            <p:cNvPr id="43017" name="Rectangle 9"/>
            <p:cNvSpPr>
              <a:spLocks noChangeArrowheads="1"/>
            </p:cNvSpPr>
            <p:nvPr/>
          </p:nvSpPr>
          <p:spPr bwMode="auto">
            <a:xfrm>
              <a:off x="2732" y="1248"/>
              <a:ext cx="141" cy="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018" name="Rectangle 10"/>
            <p:cNvSpPr>
              <a:spLocks noChangeArrowheads="1"/>
            </p:cNvSpPr>
            <p:nvPr/>
          </p:nvSpPr>
          <p:spPr bwMode="auto">
            <a:xfrm>
              <a:off x="2741" y="1255"/>
              <a:ext cx="129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A17</a:t>
              </a:r>
              <a:endParaRPr lang="en-US" altLang="en-US"/>
            </a:p>
          </p:txBody>
        </p:sp>
        <p:sp>
          <p:nvSpPr>
            <p:cNvPr id="43019" name="Rectangle 11"/>
            <p:cNvSpPr>
              <a:spLocks noChangeArrowheads="1"/>
            </p:cNvSpPr>
            <p:nvPr/>
          </p:nvSpPr>
          <p:spPr bwMode="auto">
            <a:xfrm>
              <a:off x="2732" y="1437"/>
              <a:ext cx="141" cy="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020" name="Rectangle 12"/>
            <p:cNvSpPr>
              <a:spLocks noChangeArrowheads="1"/>
            </p:cNvSpPr>
            <p:nvPr/>
          </p:nvSpPr>
          <p:spPr bwMode="auto">
            <a:xfrm>
              <a:off x="2785" y="1444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A0</a:t>
              </a:r>
              <a:endParaRPr lang="en-US" altLang="en-US"/>
            </a:p>
          </p:txBody>
        </p:sp>
        <p:sp>
          <p:nvSpPr>
            <p:cNvPr id="43021" name="Rectangle 13"/>
            <p:cNvSpPr>
              <a:spLocks noChangeArrowheads="1"/>
            </p:cNvSpPr>
            <p:nvPr/>
          </p:nvSpPr>
          <p:spPr bwMode="auto">
            <a:xfrm>
              <a:off x="2732" y="1343"/>
              <a:ext cx="141" cy="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022" name="Rectangle 14"/>
            <p:cNvSpPr>
              <a:spLocks noChangeArrowheads="1"/>
            </p:cNvSpPr>
            <p:nvPr/>
          </p:nvSpPr>
          <p:spPr bwMode="auto">
            <a:xfrm>
              <a:off x="2835" y="1355"/>
              <a:ext cx="3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43023" name="Rectangle 15"/>
            <p:cNvSpPr>
              <a:spLocks noChangeArrowheads="1"/>
            </p:cNvSpPr>
            <p:nvPr/>
          </p:nvSpPr>
          <p:spPr bwMode="auto">
            <a:xfrm>
              <a:off x="2732" y="1531"/>
              <a:ext cx="141" cy="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024" name="Rectangle 16"/>
            <p:cNvSpPr>
              <a:spLocks noChangeArrowheads="1"/>
            </p:cNvSpPr>
            <p:nvPr/>
          </p:nvSpPr>
          <p:spPr bwMode="auto">
            <a:xfrm>
              <a:off x="2785" y="153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D7</a:t>
              </a:r>
              <a:endParaRPr lang="en-US" altLang="en-US"/>
            </a:p>
          </p:txBody>
        </p:sp>
        <p:sp>
          <p:nvSpPr>
            <p:cNvPr id="43025" name="Rectangle 17"/>
            <p:cNvSpPr>
              <a:spLocks noChangeArrowheads="1"/>
            </p:cNvSpPr>
            <p:nvPr/>
          </p:nvSpPr>
          <p:spPr bwMode="auto">
            <a:xfrm>
              <a:off x="2732" y="1719"/>
              <a:ext cx="141" cy="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026" name="Rectangle 18"/>
            <p:cNvSpPr>
              <a:spLocks noChangeArrowheads="1"/>
            </p:cNvSpPr>
            <p:nvPr/>
          </p:nvSpPr>
          <p:spPr bwMode="auto">
            <a:xfrm>
              <a:off x="2785" y="1726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D0</a:t>
              </a:r>
              <a:endParaRPr lang="en-US" altLang="en-US"/>
            </a:p>
          </p:txBody>
        </p:sp>
        <p:sp>
          <p:nvSpPr>
            <p:cNvPr id="43027" name="Rectangle 19"/>
            <p:cNvSpPr>
              <a:spLocks noChangeArrowheads="1"/>
            </p:cNvSpPr>
            <p:nvPr/>
          </p:nvSpPr>
          <p:spPr bwMode="auto">
            <a:xfrm>
              <a:off x="2732" y="1625"/>
              <a:ext cx="141" cy="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028" name="Rectangle 20"/>
            <p:cNvSpPr>
              <a:spLocks noChangeArrowheads="1"/>
            </p:cNvSpPr>
            <p:nvPr/>
          </p:nvSpPr>
          <p:spPr bwMode="auto">
            <a:xfrm>
              <a:off x="2835" y="1638"/>
              <a:ext cx="3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43029" name="Rectangle 21"/>
            <p:cNvSpPr>
              <a:spLocks noChangeArrowheads="1"/>
            </p:cNvSpPr>
            <p:nvPr/>
          </p:nvSpPr>
          <p:spPr bwMode="auto">
            <a:xfrm>
              <a:off x="2637" y="1813"/>
              <a:ext cx="236" cy="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030" name="Rectangle 22"/>
            <p:cNvSpPr>
              <a:spLocks noChangeArrowheads="1"/>
            </p:cNvSpPr>
            <p:nvPr/>
          </p:nvSpPr>
          <p:spPr bwMode="auto">
            <a:xfrm>
              <a:off x="2697" y="1820"/>
              <a:ext cx="172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MEMR</a:t>
              </a:r>
              <a:endParaRPr lang="en-US" altLang="en-US"/>
            </a:p>
          </p:txBody>
        </p:sp>
        <p:sp>
          <p:nvSpPr>
            <p:cNvPr id="43031" name="Rectangle 23"/>
            <p:cNvSpPr>
              <a:spLocks noChangeArrowheads="1"/>
            </p:cNvSpPr>
            <p:nvPr/>
          </p:nvSpPr>
          <p:spPr bwMode="auto">
            <a:xfrm>
              <a:off x="2637" y="1908"/>
              <a:ext cx="236" cy="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032" name="Rectangle 24"/>
            <p:cNvSpPr>
              <a:spLocks noChangeArrowheads="1"/>
            </p:cNvSpPr>
            <p:nvPr/>
          </p:nvSpPr>
          <p:spPr bwMode="auto">
            <a:xfrm>
              <a:off x="2697" y="1915"/>
              <a:ext cx="172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MEMW</a:t>
              </a:r>
              <a:endParaRPr lang="en-US" altLang="en-US"/>
            </a:p>
          </p:txBody>
        </p:sp>
        <p:sp>
          <p:nvSpPr>
            <p:cNvPr id="43033" name="Line 25"/>
            <p:cNvSpPr>
              <a:spLocks noChangeShapeType="1"/>
            </p:cNvSpPr>
            <p:nvPr/>
          </p:nvSpPr>
          <p:spPr bwMode="auto">
            <a:xfrm>
              <a:off x="2732" y="1813"/>
              <a:ext cx="15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4" name="Line 26"/>
            <p:cNvSpPr>
              <a:spLocks noChangeShapeType="1"/>
            </p:cNvSpPr>
            <p:nvPr/>
          </p:nvSpPr>
          <p:spPr bwMode="auto">
            <a:xfrm>
              <a:off x="2720" y="1908"/>
              <a:ext cx="15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5" name="Rectangle 27"/>
            <p:cNvSpPr>
              <a:spLocks noChangeArrowheads="1"/>
            </p:cNvSpPr>
            <p:nvPr/>
          </p:nvSpPr>
          <p:spPr bwMode="auto">
            <a:xfrm>
              <a:off x="2732" y="1107"/>
              <a:ext cx="141" cy="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036" name="Rectangle 28"/>
            <p:cNvSpPr>
              <a:spLocks noChangeArrowheads="1"/>
            </p:cNvSpPr>
            <p:nvPr/>
          </p:nvSpPr>
          <p:spPr bwMode="auto">
            <a:xfrm>
              <a:off x="2741" y="1114"/>
              <a:ext cx="129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A18</a:t>
              </a:r>
              <a:endParaRPr lang="en-US" altLang="en-US"/>
            </a:p>
          </p:txBody>
        </p:sp>
        <p:sp>
          <p:nvSpPr>
            <p:cNvPr id="43037" name="Rectangle 29"/>
            <p:cNvSpPr>
              <a:spLocks noChangeArrowheads="1"/>
            </p:cNvSpPr>
            <p:nvPr/>
          </p:nvSpPr>
          <p:spPr bwMode="auto">
            <a:xfrm>
              <a:off x="2732" y="1013"/>
              <a:ext cx="141" cy="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038" name="Rectangle 30"/>
            <p:cNvSpPr>
              <a:spLocks noChangeArrowheads="1"/>
            </p:cNvSpPr>
            <p:nvPr/>
          </p:nvSpPr>
          <p:spPr bwMode="auto">
            <a:xfrm>
              <a:off x="2741" y="1020"/>
              <a:ext cx="129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A19</a:t>
              </a:r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2435225" cy="1066800"/>
          </a:xfrm>
          <a:noFill/>
        </p:spPr>
        <p:txBody>
          <a:bodyPr/>
          <a:lstStyle/>
          <a:p>
            <a:pPr algn="l"/>
            <a:r>
              <a:rPr lang="en-US" altLang="en-US" sz="1800" smtClean="0"/>
              <a:t>Interfacing several 8K Memory Chips to the 8088 </a:t>
            </a:r>
            <a:r>
              <a:rPr lang="en-US" altLang="en-US" sz="1800" smtClean="0">
                <a:sym typeface="Symbol" panose="05050102010706020507" pitchFamily="18" charset="2"/>
              </a:rPr>
              <a:t>P</a:t>
            </a:r>
            <a:endParaRPr lang="en-US" altLang="en-US" sz="1800" smtClean="0"/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3429000" y="0"/>
          <a:ext cx="5338763" cy="615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name="VISIO" r:id="rId4" imgW="8258192" imgH="9515543" progId="Visio.Drawing.5">
                  <p:embed/>
                </p:oleObj>
              </mc:Choice>
              <mc:Fallback>
                <p:oleObj name="VISIO" r:id="rId4" imgW="8258192" imgH="9515543" progId="Visio.Drawing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0"/>
                        <a:ext cx="5338763" cy="615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3429000" y="0"/>
          <a:ext cx="5338763" cy="615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name="VISIO" r:id="rId4" imgW="8258192" imgH="9515543" progId="Visio.Drawing.5">
                  <p:embed/>
                </p:oleObj>
              </mc:Choice>
              <mc:Fallback>
                <p:oleObj name="VISIO" r:id="rId4" imgW="8258192" imgH="9515543" progId="Visio.Drawing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0"/>
                        <a:ext cx="5338763" cy="615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2435225" cy="1066800"/>
          </a:xfrm>
          <a:noFill/>
        </p:spPr>
        <p:txBody>
          <a:bodyPr/>
          <a:lstStyle/>
          <a:p>
            <a:pPr algn="l"/>
            <a:r>
              <a:rPr lang="en-US" altLang="en-US" sz="1800" smtClean="0"/>
              <a:t>Interfacing 128</a:t>
            </a:r>
            <a:br>
              <a:rPr lang="en-US" altLang="en-US" sz="1800" smtClean="0"/>
            </a:br>
            <a:r>
              <a:rPr lang="en-US" altLang="en-US" sz="1800" smtClean="0"/>
              <a:t>8K Memory Chips to the 8088 </a:t>
            </a:r>
            <a:r>
              <a:rPr lang="en-US" altLang="en-US" sz="1800" smtClean="0">
                <a:sym typeface="Symbol" panose="05050102010706020507" pitchFamily="18" charset="2"/>
              </a:rPr>
              <a:t>P</a:t>
            </a:r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3427413" y="0"/>
          <a:ext cx="5429250" cy="678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name="VISIO" r:id="rId4" imgW="8258192" imgH="10315643" progId="Visio.Drawing.5">
                  <p:embed/>
                </p:oleObj>
              </mc:Choice>
              <mc:Fallback>
                <p:oleObj name="VISIO" r:id="rId4" imgW="8258192" imgH="10315643" progId="Visio.Drawing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413" y="0"/>
                        <a:ext cx="5429250" cy="678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2435225" cy="1066800"/>
          </a:xfrm>
          <a:noFill/>
        </p:spPr>
        <p:txBody>
          <a:bodyPr/>
          <a:lstStyle/>
          <a:p>
            <a:pPr algn="l"/>
            <a:r>
              <a:rPr lang="en-US" altLang="en-US" sz="1800" smtClean="0"/>
              <a:t>Interfacing 128</a:t>
            </a:r>
            <a:br>
              <a:rPr lang="en-US" altLang="en-US" sz="1800" smtClean="0"/>
            </a:br>
            <a:r>
              <a:rPr lang="en-US" altLang="en-US" sz="1800" smtClean="0"/>
              <a:t>8K Memory Chips to the 8088 </a:t>
            </a:r>
            <a:r>
              <a:rPr lang="en-US" altLang="en-US" sz="1800" smtClean="0">
                <a:sym typeface="Symbol" panose="05050102010706020507" pitchFamily="18" charset="2"/>
              </a:rPr>
              <a:t>P</a:t>
            </a:r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457200"/>
          </a:xfrm>
        </p:spPr>
        <p:txBody>
          <a:bodyPr/>
          <a:lstStyle/>
          <a:p>
            <a:r>
              <a:rPr lang="en-US" altLang="en-US" sz="1800" smtClean="0"/>
              <a:t>Minimum Mode</a:t>
            </a: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6958013" y="852488"/>
            <a:ext cx="1684337" cy="5519737"/>
          </a:xfrm>
          <a:prstGeom prst="rect">
            <a:avLst/>
          </a:prstGeom>
          <a:solidFill>
            <a:srgbClr val="FFFF00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7239000" y="3457575"/>
            <a:ext cx="12461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rgbClr val="000000"/>
                </a:solidFill>
              </a:rPr>
              <a:t>MEMORY</a:t>
            </a:r>
            <a:endParaRPr lang="en-US" altLang="en-US"/>
          </a:p>
        </p:txBody>
      </p:sp>
      <p:sp>
        <p:nvSpPr>
          <p:cNvPr id="39941" name="Freeform 6"/>
          <p:cNvSpPr>
            <a:spLocks/>
          </p:cNvSpPr>
          <p:nvPr/>
        </p:nvSpPr>
        <p:spPr bwMode="auto">
          <a:xfrm>
            <a:off x="4105275" y="5435600"/>
            <a:ext cx="468313" cy="374650"/>
          </a:xfrm>
          <a:custGeom>
            <a:avLst/>
            <a:gdLst>
              <a:gd name="T0" fmla="*/ 0 w 589"/>
              <a:gd name="T1" fmla="*/ 0 h 471"/>
              <a:gd name="T2" fmla="*/ 15902 w 589"/>
              <a:gd name="T3" fmla="*/ 44544 h 471"/>
              <a:gd name="T4" fmla="*/ 27828 w 589"/>
              <a:gd name="T5" fmla="*/ 92270 h 471"/>
              <a:gd name="T6" fmla="*/ 34984 w 589"/>
              <a:gd name="T7" fmla="*/ 139997 h 471"/>
              <a:gd name="T8" fmla="*/ 37370 w 589"/>
              <a:gd name="T9" fmla="*/ 187723 h 471"/>
              <a:gd name="T10" fmla="*/ 34984 w 589"/>
              <a:gd name="T11" fmla="*/ 234653 h 471"/>
              <a:gd name="T12" fmla="*/ 27828 w 589"/>
              <a:gd name="T13" fmla="*/ 282380 h 471"/>
              <a:gd name="T14" fmla="*/ 15902 w 589"/>
              <a:gd name="T15" fmla="*/ 330106 h 471"/>
              <a:gd name="T16" fmla="*/ 0 w 589"/>
              <a:gd name="T17" fmla="*/ 374650 h 471"/>
              <a:gd name="T18" fmla="*/ 202750 w 589"/>
              <a:gd name="T19" fmla="*/ 374650 h 471"/>
              <a:gd name="T20" fmla="*/ 243300 w 589"/>
              <a:gd name="T21" fmla="*/ 365900 h 471"/>
              <a:gd name="T22" fmla="*/ 283850 w 589"/>
              <a:gd name="T23" fmla="*/ 352378 h 471"/>
              <a:gd name="T24" fmla="*/ 321220 w 589"/>
              <a:gd name="T25" fmla="*/ 333287 h 471"/>
              <a:gd name="T26" fmla="*/ 356999 w 589"/>
              <a:gd name="T27" fmla="*/ 311015 h 471"/>
              <a:gd name="T28" fmla="*/ 389598 w 589"/>
              <a:gd name="T29" fmla="*/ 286357 h 471"/>
              <a:gd name="T30" fmla="*/ 419812 w 589"/>
              <a:gd name="T31" fmla="*/ 256130 h 471"/>
              <a:gd name="T32" fmla="*/ 446050 w 589"/>
              <a:gd name="T33" fmla="*/ 223517 h 471"/>
              <a:gd name="T34" fmla="*/ 468313 w 589"/>
              <a:gd name="T35" fmla="*/ 187723 h 471"/>
              <a:gd name="T36" fmla="*/ 446050 w 589"/>
              <a:gd name="T37" fmla="*/ 151133 h 471"/>
              <a:gd name="T38" fmla="*/ 419812 w 589"/>
              <a:gd name="T39" fmla="*/ 118520 h 471"/>
              <a:gd name="T40" fmla="*/ 389598 w 589"/>
              <a:gd name="T41" fmla="*/ 88293 h 471"/>
              <a:gd name="T42" fmla="*/ 356999 w 589"/>
              <a:gd name="T43" fmla="*/ 63635 h 471"/>
              <a:gd name="T44" fmla="*/ 321220 w 589"/>
              <a:gd name="T45" fmla="*/ 41363 h 471"/>
              <a:gd name="T46" fmla="*/ 283850 w 589"/>
              <a:gd name="T47" fmla="*/ 22272 h 471"/>
              <a:gd name="T48" fmla="*/ 243300 w 589"/>
              <a:gd name="T49" fmla="*/ 8750 h 471"/>
              <a:gd name="T50" fmla="*/ 202750 w 589"/>
              <a:gd name="T51" fmla="*/ 0 h 471"/>
              <a:gd name="T52" fmla="*/ 0 w 589"/>
              <a:gd name="T53" fmla="*/ 0 h 47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89"/>
              <a:gd name="T82" fmla="*/ 0 h 471"/>
              <a:gd name="T83" fmla="*/ 589 w 589"/>
              <a:gd name="T84" fmla="*/ 471 h 471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89" h="471">
                <a:moveTo>
                  <a:pt x="0" y="0"/>
                </a:moveTo>
                <a:lnTo>
                  <a:pt x="20" y="56"/>
                </a:lnTo>
                <a:lnTo>
                  <a:pt x="35" y="116"/>
                </a:lnTo>
                <a:lnTo>
                  <a:pt x="44" y="176"/>
                </a:lnTo>
                <a:lnTo>
                  <a:pt x="47" y="236"/>
                </a:lnTo>
                <a:lnTo>
                  <a:pt x="44" y="295"/>
                </a:lnTo>
                <a:lnTo>
                  <a:pt x="35" y="355"/>
                </a:lnTo>
                <a:lnTo>
                  <a:pt x="20" y="415"/>
                </a:lnTo>
                <a:lnTo>
                  <a:pt x="0" y="471"/>
                </a:lnTo>
                <a:lnTo>
                  <a:pt x="255" y="471"/>
                </a:lnTo>
                <a:lnTo>
                  <a:pt x="306" y="460"/>
                </a:lnTo>
                <a:lnTo>
                  <a:pt x="357" y="443"/>
                </a:lnTo>
                <a:lnTo>
                  <a:pt x="404" y="419"/>
                </a:lnTo>
                <a:lnTo>
                  <a:pt x="449" y="391"/>
                </a:lnTo>
                <a:lnTo>
                  <a:pt x="490" y="360"/>
                </a:lnTo>
                <a:lnTo>
                  <a:pt x="528" y="322"/>
                </a:lnTo>
                <a:lnTo>
                  <a:pt x="561" y="281"/>
                </a:lnTo>
                <a:lnTo>
                  <a:pt x="589" y="236"/>
                </a:lnTo>
                <a:lnTo>
                  <a:pt x="561" y="190"/>
                </a:lnTo>
                <a:lnTo>
                  <a:pt x="528" y="149"/>
                </a:lnTo>
                <a:lnTo>
                  <a:pt x="490" y="111"/>
                </a:lnTo>
                <a:lnTo>
                  <a:pt x="449" y="80"/>
                </a:lnTo>
                <a:lnTo>
                  <a:pt x="404" y="52"/>
                </a:lnTo>
                <a:lnTo>
                  <a:pt x="357" y="28"/>
                </a:lnTo>
                <a:lnTo>
                  <a:pt x="306" y="11"/>
                </a:lnTo>
                <a:lnTo>
                  <a:pt x="25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2" name="Line 7"/>
          <p:cNvSpPr>
            <a:spLocks noChangeShapeType="1"/>
          </p:cNvSpPr>
          <p:nvPr/>
        </p:nvSpPr>
        <p:spPr bwMode="auto">
          <a:xfrm flipH="1">
            <a:off x="4573588" y="5622925"/>
            <a:ext cx="139700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3" name="Line 8"/>
          <p:cNvSpPr>
            <a:spLocks noChangeShapeType="1"/>
          </p:cNvSpPr>
          <p:nvPr/>
        </p:nvSpPr>
        <p:spPr bwMode="auto">
          <a:xfrm>
            <a:off x="3963988" y="5529263"/>
            <a:ext cx="168275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4" name="Line 9"/>
          <p:cNvSpPr>
            <a:spLocks noChangeShapeType="1"/>
          </p:cNvSpPr>
          <p:nvPr/>
        </p:nvSpPr>
        <p:spPr bwMode="auto">
          <a:xfrm>
            <a:off x="3963988" y="5716588"/>
            <a:ext cx="168275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5" name="Freeform 10"/>
          <p:cNvSpPr>
            <a:spLocks/>
          </p:cNvSpPr>
          <p:nvPr/>
        </p:nvSpPr>
        <p:spPr bwMode="auto">
          <a:xfrm>
            <a:off x="4105275" y="5997575"/>
            <a:ext cx="468313" cy="374650"/>
          </a:xfrm>
          <a:custGeom>
            <a:avLst/>
            <a:gdLst>
              <a:gd name="T0" fmla="*/ 0 w 589"/>
              <a:gd name="T1" fmla="*/ 0 h 471"/>
              <a:gd name="T2" fmla="*/ 15902 w 589"/>
              <a:gd name="T3" fmla="*/ 45340 h 471"/>
              <a:gd name="T4" fmla="*/ 27828 w 589"/>
              <a:gd name="T5" fmla="*/ 92270 h 471"/>
              <a:gd name="T6" fmla="*/ 34984 w 589"/>
              <a:gd name="T7" fmla="*/ 139997 h 471"/>
              <a:gd name="T8" fmla="*/ 37370 w 589"/>
              <a:gd name="T9" fmla="*/ 187723 h 471"/>
              <a:gd name="T10" fmla="*/ 34984 w 589"/>
              <a:gd name="T11" fmla="*/ 234653 h 471"/>
              <a:gd name="T12" fmla="*/ 27828 w 589"/>
              <a:gd name="T13" fmla="*/ 282380 h 471"/>
              <a:gd name="T14" fmla="*/ 15902 w 589"/>
              <a:gd name="T15" fmla="*/ 330106 h 471"/>
              <a:gd name="T16" fmla="*/ 0 w 589"/>
              <a:gd name="T17" fmla="*/ 374650 h 471"/>
              <a:gd name="T18" fmla="*/ 202750 w 589"/>
              <a:gd name="T19" fmla="*/ 374650 h 471"/>
              <a:gd name="T20" fmla="*/ 243300 w 589"/>
              <a:gd name="T21" fmla="*/ 365900 h 471"/>
              <a:gd name="T22" fmla="*/ 283850 w 589"/>
              <a:gd name="T23" fmla="*/ 352378 h 471"/>
              <a:gd name="T24" fmla="*/ 321220 w 589"/>
              <a:gd name="T25" fmla="*/ 333287 h 471"/>
              <a:gd name="T26" fmla="*/ 356999 w 589"/>
              <a:gd name="T27" fmla="*/ 311015 h 471"/>
              <a:gd name="T28" fmla="*/ 389598 w 589"/>
              <a:gd name="T29" fmla="*/ 286357 h 471"/>
              <a:gd name="T30" fmla="*/ 419812 w 589"/>
              <a:gd name="T31" fmla="*/ 256130 h 471"/>
              <a:gd name="T32" fmla="*/ 446050 w 589"/>
              <a:gd name="T33" fmla="*/ 223517 h 471"/>
              <a:gd name="T34" fmla="*/ 468313 w 589"/>
              <a:gd name="T35" fmla="*/ 187723 h 471"/>
              <a:gd name="T36" fmla="*/ 446050 w 589"/>
              <a:gd name="T37" fmla="*/ 151133 h 471"/>
              <a:gd name="T38" fmla="*/ 419812 w 589"/>
              <a:gd name="T39" fmla="*/ 118520 h 471"/>
              <a:gd name="T40" fmla="*/ 389598 w 589"/>
              <a:gd name="T41" fmla="*/ 89089 h 471"/>
              <a:gd name="T42" fmla="*/ 356999 w 589"/>
              <a:gd name="T43" fmla="*/ 63635 h 471"/>
              <a:gd name="T44" fmla="*/ 321220 w 589"/>
              <a:gd name="T45" fmla="*/ 41363 h 471"/>
              <a:gd name="T46" fmla="*/ 283850 w 589"/>
              <a:gd name="T47" fmla="*/ 22272 h 471"/>
              <a:gd name="T48" fmla="*/ 243300 w 589"/>
              <a:gd name="T49" fmla="*/ 8750 h 471"/>
              <a:gd name="T50" fmla="*/ 202750 w 589"/>
              <a:gd name="T51" fmla="*/ 0 h 471"/>
              <a:gd name="T52" fmla="*/ 0 w 589"/>
              <a:gd name="T53" fmla="*/ 0 h 47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89"/>
              <a:gd name="T82" fmla="*/ 0 h 471"/>
              <a:gd name="T83" fmla="*/ 589 w 589"/>
              <a:gd name="T84" fmla="*/ 471 h 471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89" h="471">
                <a:moveTo>
                  <a:pt x="0" y="0"/>
                </a:moveTo>
                <a:lnTo>
                  <a:pt x="20" y="57"/>
                </a:lnTo>
                <a:lnTo>
                  <a:pt x="35" y="116"/>
                </a:lnTo>
                <a:lnTo>
                  <a:pt x="44" y="176"/>
                </a:lnTo>
                <a:lnTo>
                  <a:pt x="47" y="236"/>
                </a:lnTo>
                <a:lnTo>
                  <a:pt x="44" y="295"/>
                </a:lnTo>
                <a:lnTo>
                  <a:pt x="35" y="355"/>
                </a:lnTo>
                <a:lnTo>
                  <a:pt x="20" y="415"/>
                </a:lnTo>
                <a:lnTo>
                  <a:pt x="0" y="471"/>
                </a:lnTo>
                <a:lnTo>
                  <a:pt x="255" y="471"/>
                </a:lnTo>
                <a:lnTo>
                  <a:pt x="306" y="460"/>
                </a:lnTo>
                <a:lnTo>
                  <a:pt x="357" y="443"/>
                </a:lnTo>
                <a:lnTo>
                  <a:pt x="404" y="419"/>
                </a:lnTo>
                <a:lnTo>
                  <a:pt x="449" y="391"/>
                </a:lnTo>
                <a:lnTo>
                  <a:pt x="490" y="360"/>
                </a:lnTo>
                <a:lnTo>
                  <a:pt x="528" y="322"/>
                </a:lnTo>
                <a:lnTo>
                  <a:pt x="561" y="281"/>
                </a:lnTo>
                <a:lnTo>
                  <a:pt x="589" y="236"/>
                </a:lnTo>
                <a:lnTo>
                  <a:pt x="561" y="190"/>
                </a:lnTo>
                <a:lnTo>
                  <a:pt x="528" y="149"/>
                </a:lnTo>
                <a:lnTo>
                  <a:pt x="490" y="112"/>
                </a:lnTo>
                <a:lnTo>
                  <a:pt x="449" y="80"/>
                </a:lnTo>
                <a:lnTo>
                  <a:pt x="404" y="52"/>
                </a:lnTo>
                <a:lnTo>
                  <a:pt x="357" y="28"/>
                </a:lnTo>
                <a:lnTo>
                  <a:pt x="306" y="11"/>
                </a:lnTo>
                <a:lnTo>
                  <a:pt x="25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6" name="Line 11"/>
          <p:cNvSpPr>
            <a:spLocks noChangeShapeType="1"/>
          </p:cNvSpPr>
          <p:nvPr/>
        </p:nvSpPr>
        <p:spPr bwMode="auto">
          <a:xfrm flipH="1">
            <a:off x="4573588" y="6184900"/>
            <a:ext cx="139700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7" name="Line 12"/>
          <p:cNvSpPr>
            <a:spLocks noChangeShapeType="1"/>
          </p:cNvSpPr>
          <p:nvPr/>
        </p:nvSpPr>
        <p:spPr bwMode="auto">
          <a:xfrm>
            <a:off x="3963988" y="6091238"/>
            <a:ext cx="168275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8" name="Line 13"/>
          <p:cNvSpPr>
            <a:spLocks noChangeShapeType="1"/>
          </p:cNvSpPr>
          <p:nvPr/>
        </p:nvSpPr>
        <p:spPr bwMode="auto">
          <a:xfrm>
            <a:off x="3963988" y="6278563"/>
            <a:ext cx="168275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9" name="Line 14"/>
          <p:cNvSpPr>
            <a:spLocks noChangeShapeType="1"/>
          </p:cNvSpPr>
          <p:nvPr/>
        </p:nvSpPr>
        <p:spPr bwMode="auto">
          <a:xfrm>
            <a:off x="3309938" y="5529263"/>
            <a:ext cx="65405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Line 15"/>
          <p:cNvSpPr>
            <a:spLocks noChangeShapeType="1"/>
          </p:cNvSpPr>
          <p:nvPr/>
        </p:nvSpPr>
        <p:spPr bwMode="auto">
          <a:xfrm>
            <a:off x="3216275" y="5903913"/>
            <a:ext cx="74771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1" name="Line 16"/>
          <p:cNvSpPr>
            <a:spLocks noChangeShapeType="1"/>
          </p:cNvSpPr>
          <p:nvPr/>
        </p:nvSpPr>
        <p:spPr bwMode="auto">
          <a:xfrm>
            <a:off x="3963988" y="5716588"/>
            <a:ext cx="1587" cy="3746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2" name="Line 17"/>
          <p:cNvSpPr>
            <a:spLocks noChangeShapeType="1"/>
          </p:cNvSpPr>
          <p:nvPr/>
        </p:nvSpPr>
        <p:spPr bwMode="auto">
          <a:xfrm>
            <a:off x="3309938" y="6278563"/>
            <a:ext cx="65405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3" name="Line 18"/>
          <p:cNvSpPr>
            <a:spLocks noChangeShapeType="1"/>
          </p:cNvSpPr>
          <p:nvPr/>
        </p:nvSpPr>
        <p:spPr bwMode="auto">
          <a:xfrm>
            <a:off x="3216275" y="5156200"/>
            <a:ext cx="384175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4" name="Freeform 23"/>
          <p:cNvSpPr>
            <a:spLocks/>
          </p:cNvSpPr>
          <p:nvPr/>
        </p:nvSpPr>
        <p:spPr bwMode="auto">
          <a:xfrm>
            <a:off x="3946525" y="5886450"/>
            <a:ext cx="34925" cy="34925"/>
          </a:xfrm>
          <a:custGeom>
            <a:avLst/>
            <a:gdLst>
              <a:gd name="T0" fmla="*/ 0 w 44"/>
              <a:gd name="T1" fmla="*/ 17463 h 44"/>
              <a:gd name="T2" fmla="*/ 3175 w 44"/>
              <a:gd name="T3" fmla="*/ 8731 h 44"/>
              <a:gd name="T4" fmla="*/ 8731 w 44"/>
              <a:gd name="T5" fmla="*/ 2381 h 44"/>
              <a:gd name="T6" fmla="*/ 17463 w 44"/>
              <a:gd name="T7" fmla="*/ 0 h 44"/>
              <a:gd name="T8" fmla="*/ 26194 w 44"/>
              <a:gd name="T9" fmla="*/ 2381 h 44"/>
              <a:gd name="T10" fmla="*/ 32544 w 44"/>
              <a:gd name="T11" fmla="*/ 8731 h 44"/>
              <a:gd name="T12" fmla="*/ 34925 w 44"/>
              <a:gd name="T13" fmla="*/ 17463 h 44"/>
              <a:gd name="T14" fmla="*/ 32544 w 44"/>
              <a:gd name="T15" fmla="*/ 26194 h 44"/>
              <a:gd name="T16" fmla="*/ 26194 w 44"/>
              <a:gd name="T17" fmla="*/ 32544 h 44"/>
              <a:gd name="T18" fmla="*/ 17463 w 44"/>
              <a:gd name="T19" fmla="*/ 34925 h 44"/>
              <a:gd name="T20" fmla="*/ 8731 w 44"/>
              <a:gd name="T21" fmla="*/ 32544 h 44"/>
              <a:gd name="T22" fmla="*/ 3175 w 44"/>
              <a:gd name="T23" fmla="*/ 26194 h 44"/>
              <a:gd name="T24" fmla="*/ 0 w 44"/>
              <a:gd name="T25" fmla="*/ 17463 h 4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4"/>
              <a:gd name="T40" fmla="*/ 0 h 44"/>
              <a:gd name="T41" fmla="*/ 44 w 44"/>
              <a:gd name="T42" fmla="*/ 44 h 4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4" h="44">
                <a:moveTo>
                  <a:pt x="0" y="22"/>
                </a:moveTo>
                <a:lnTo>
                  <a:pt x="4" y="11"/>
                </a:lnTo>
                <a:lnTo>
                  <a:pt x="11" y="3"/>
                </a:lnTo>
                <a:lnTo>
                  <a:pt x="22" y="0"/>
                </a:lnTo>
                <a:lnTo>
                  <a:pt x="33" y="3"/>
                </a:lnTo>
                <a:lnTo>
                  <a:pt x="41" y="11"/>
                </a:lnTo>
                <a:lnTo>
                  <a:pt x="44" y="22"/>
                </a:lnTo>
                <a:lnTo>
                  <a:pt x="41" y="33"/>
                </a:lnTo>
                <a:lnTo>
                  <a:pt x="33" y="41"/>
                </a:lnTo>
                <a:lnTo>
                  <a:pt x="22" y="44"/>
                </a:lnTo>
                <a:lnTo>
                  <a:pt x="11" y="41"/>
                </a:lnTo>
                <a:lnTo>
                  <a:pt x="4" y="33"/>
                </a:lnTo>
                <a:lnTo>
                  <a:pt x="0" y="22"/>
                </a:lnTo>
                <a:close/>
              </a:path>
            </a:pathLst>
          </a:custGeom>
          <a:solidFill>
            <a:srgbClr val="000000"/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5" name="Rectangle 24"/>
          <p:cNvSpPr>
            <a:spLocks noChangeArrowheads="1"/>
          </p:cNvSpPr>
          <p:nvPr/>
        </p:nvSpPr>
        <p:spPr bwMode="auto">
          <a:xfrm>
            <a:off x="7051675" y="962025"/>
            <a:ext cx="490538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D7 - D0</a:t>
            </a:r>
            <a:endParaRPr lang="en-US" altLang="en-US"/>
          </a:p>
        </p:txBody>
      </p:sp>
      <p:sp>
        <p:nvSpPr>
          <p:cNvPr id="39956" name="Rectangle 25"/>
          <p:cNvSpPr>
            <a:spLocks noChangeArrowheads="1"/>
          </p:cNvSpPr>
          <p:nvPr/>
        </p:nvSpPr>
        <p:spPr bwMode="auto">
          <a:xfrm>
            <a:off x="7051675" y="2084388"/>
            <a:ext cx="49053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A7 - A0</a:t>
            </a:r>
            <a:endParaRPr lang="en-US" altLang="en-US"/>
          </a:p>
        </p:txBody>
      </p:sp>
      <p:sp>
        <p:nvSpPr>
          <p:cNvPr id="39957" name="Rectangle 26"/>
          <p:cNvSpPr>
            <a:spLocks noChangeArrowheads="1"/>
          </p:cNvSpPr>
          <p:nvPr/>
        </p:nvSpPr>
        <p:spPr bwMode="auto">
          <a:xfrm>
            <a:off x="7051675" y="2271713"/>
            <a:ext cx="5603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A15 - A8</a:t>
            </a:r>
            <a:endParaRPr lang="en-US" altLang="en-US"/>
          </a:p>
        </p:txBody>
      </p:sp>
      <p:sp>
        <p:nvSpPr>
          <p:cNvPr id="39958" name="Rectangle 27"/>
          <p:cNvSpPr>
            <a:spLocks noChangeArrowheads="1"/>
          </p:cNvSpPr>
          <p:nvPr/>
        </p:nvSpPr>
        <p:spPr bwMode="auto">
          <a:xfrm>
            <a:off x="7051675" y="2459038"/>
            <a:ext cx="63023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A19 - A16</a:t>
            </a:r>
            <a:endParaRPr lang="en-US" altLang="en-US"/>
          </a:p>
        </p:txBody>
      </p:sp>
      <p:sp>
        <p:nvSpPr>
          <p:cNvPr id="39959" name="Rectangle 28"/>
          <p:cNvSpPr>
            <a:spLocks noChangeArrowheads="1"/>
          </p:cNvSpPr>
          <p:nvPr/>
        </p:nvSpPr>
        <p:spPr bwMode="auto">
          <a:xfrm>
            <a:off x="7051675" y="5545138"/>
            <a:ext cx="23971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RD</a:t>
            </a:r>
            <a:endParaRPr lang="en-US" altLang="en-US"/>
          </a:p>
        </p:txBody>
      </p:sp>
      <p:sp>
        <p:nvSpPr>
          <p:cNvPr id="39960" name="Rectangle 29"/>
          <p:cNvSpPr>
            <a:spLocks noChangeArrowheads="1"/>
          </p:cNvSpPr>
          <p:nvPr/>
        </p:nvSpPr>
        <p:spPr bwMode="auto">
          <a:xfrm>
            <a:off x="7051675" y="6105525"/>
            <a:ext cx="268288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WR</a:t>
            </a:r>
            <a:endParaRPr lang="en-US" altLang="en-US"/>
          </a:p>
        </p:txBody>
      </p:sp>
      <p:sp>
        <p:nvSpPr>
          <p:cNvPr id="39961" name="Line 30"/>
          <p:cNvSpPr>
            <a:spLocks noChangeShapeType="1"/>
          </p:cNvSpPr>
          <p:nvPr/>
        </p:nvSpPr>
        <p:spPr bwMode="auto">
          <a:xfrm>
            <a:off x="7051675" y="5529263"/>
            <a:ext cx="187325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2" name="Line 31"/>
          <p:cNvSpPr>
            <a:spLocks noChangeShapeType="1"/>
          </p:cNvSpPr>
          <p:nvPr/>
        </p:nvSpPr>
        <p:spPr bwMode="auto">
          <a:xfrm>
            <a:off x="7051675" y="6091238"/>
            <a:ext cx="187325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3" name="Line 36"/>
          <p:cNvSpPr>
            <a:spLocks noChangeShapeType="1"/>
          </p:cNvSpPr>
          <p:nvPr/>
        </p:nvSpPr>
        <p:spPr bwMode="auto">
          <a:xfrm>
            <a:off x="4713288" y="5622925"/>
            <a:ext cx="2244725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4" name="Line 37"/>
          <p:cNvSpPr>
            <a:spLocks noChangeShapeType="1"/>
          </p:cNvSpPr>
          <p:nvPr/>
        </p:nvSpPr>
        <p:spPr bwMode="auto">
          <a:xfrm>
            <a:off x="4713288" y="6184900"/>
            <a:ext cx="2244725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5" name="Rectangle 41"/>
          <p:cNvSpPr>
            <a:spLocks noChangeArrowheads="1"/>
          </p:cNvSpPr>
          <p:nvPr/>
        </p:nvSpPr>
        <p:spPr bwMode="auto">
          <a:xfrm>
            <a:off x="1157288" y="1039813"/>
            <a:ext cx="2058987" cy="5426075"/>
          </a:xfrm>
          <a:prstGeom prst="rect">
            <a:avLst/>
          </a:prstGeom>
          <a:solidFill>
            <a:schemeClr val="accent2"/>
          </a:solidFill>
          <a:ln w="80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9966" name="Rectangle 42"/>
          <p:cNvSpPr>
            <a:spLocks noChangeArrowheads="1"/>
          </p:cNvSpPr>
          <p:nvPr/>
        </p:nvSpPr>
        <p:spPr bwMode="auto">
          <a:xfrm>
            <a:off x="1909763" y="3597275"/>
            <a:ext cx="67786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rgbClr val="000000"/>
                </a:solidFill>
              </a:rPr>
              <a:t>8088</a:t>
            </a:r>
            <a:endParaRPr lang="en-US" altLang="en-US"/>
          </a:p>
        </p:txBody>
      </p:sp>
      <p:sp>
        <p:nvSpPr>
          <p:cNvPr id="39967" name="Rectangle 43"/>
          <p:cNvSpPr>
            <a:spLocks noChangeArrowheads="1"/>
          </p:cNvSpPr>
          <p:nvPr/>
        </p:nvSpPr>
        <p:spPr bwMode="auto">
          <a:xfrm>
            <a:off x="2519363" y="2084388"/>
            <a:ext cx="669925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AD7 - AD0</a:t>
            </a:r>
            <a:endParaRPr lang="en-US" altLang="en-US"/>
          </a:p>
        </p:txBody>
      </p:sp>
      <p:sp>
        <p:nvSpPr>
          <p:cNvPr id="39968" name="Rectangle 44"/>
          <p:cNvSpPr>
            <a:spLocks noChangeArrowheads="1"/>
          </p:cNvSpPr>
          <p:nvPr/>
        </p:nvSpPr>
        <p:spPr bwMode="auto">
          <a:xfrm>
            <a:off x="2630488" y="3206750"/>
            <a:ext cx="560387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A15 - A8</a:t>
            </a:r>
            <a:endParaRPr lang="en-US" altLang="en-US"/>
          </a:p>
        </p:txBody>
      </p:sp>
      <p:sp>
        <p:nvSpPr>
          <p:cNvPr id="39969" name="Rectangle 45"/>
          <p:cNvSpPr>
            <a:spLocks noChangeArrowheads="1"/>
          </p:cNvSpPr>
          <p:nvPr/>
        </p:nvSpPr>
        <p:spPr bwMode="auto">
          <a:xfrm>
            <a:off x="2182813" y="4329113"/>
            <a:ext cx="1006475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A19/S6 - A16/S3</a:t>
            </a:r>
            <a:endParaRPr lang="en-US" altLang="en-US"/>
          </a:p>
        </p:txBody>
      </p:sp>
      <p:sp>
        <p:nvSpPr>
          <p:cNvPr id="39970" name="Rectangle 46"/>
          <p:cNvSpPr>
            <a:spLocks noChangeArrowheads="1"/>
          </p:cNvSpPr>
          <p:nvPr/>
        </p:nvSpPr>
        <p:spPr bwMode="auto">
          <a:xfrm>
            <a:off x="2859088" y="1336675"/>
            <a:ext cx="3222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DEN</a:t>
            </a:r>
            <a:endParaRPr lang="en-US" altLang="en-US"/>
          </a:p>
        </p:txBody>
      </p:sp>
      <p:sp>
        <p:nvSpPr>
          <p:cNvPr id="39971" name="Rectangle 47"/>
          <p:cNvSpPr>
            <a:spLocks noChangeArrowheads="1"/>
          </p:cNvSpPr>
          <p:nvPr/>
        </p:nvSpPr>
        <p:spPr bwMode="auto">
          <a:xfrm>
            <a:off x="2762250" y="1522413"/>
            <a:ext cx="4206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DT / R</a:t>
            </a:r>
            <a:endParaRPr lang="en-US" altLang="en-US"/>
          </a:p>
        </p:txBody>
      </p:sp>
      <p:sp>
        <p:nvSpPr>
          <p:cNvPr id="39972" name="Rectangle 48"/>
          <p:cNvSpPr>
            <a:spLocks noChangeArrowheads="1"/>
          </p:cNvSpPr>
          <p:nvPr/>
        </p:nvSpPr>
        <p:spPr bwMode="auto">
          <a:xfrm>
            <a:off x="2781300" y="5826125"/>
            <a:ext cx="401638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IO / M</a:t>
            </a:r>
            <a:endParaRPr lang="en-US" altLang="en-US"/>
          </a:p>
        </p:txBody>
      </p:sp>
      <p:sp>
        <p:nvSpPr>
          <p:cNvPr id="39973" name="Rectangle 49"/>
          <p:cNvSpPr>
            <a:spLocks noChangeArrowheads="1"/>
          </p:cNvSpPr>
          <p:nvPr/>
        </p:nvSpPr>
        <p:spPr bwMode="auto">
          <a:xfrm>
            <a:off x="2943225" y="5451475"/>
            <a:ext cx="2397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RD</a:t>
            </a:r>
            <a:endParaRPr lang="en-US" altLang="en-US"/>
          </a:p>
        </p:txBody>
      </p:sp>
      <p:sp>
        <p:nvSpPr>
          <p:cNvPr id="39974" name="Rectangle 50"/>
          <p:cNvSpPr>
            <a:spLocks noChangeArrowheads="1"/>
          </p:cNvSpPr>
          <p:nvPr/>
        </p:nvSpPr>
        <p:spPr bwMode="auto">
          <a:xfrm>
            <a:off x="2914650" y="6199188"/>
            <a:ext cx="2682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WR</a:t>
            </a:r>
            <a:endParaRPr lang="en-US" altLang="en-US"/>
          </a:p>
        </p:txBody>
      </p:sp>
      <p:sp>
        <p:nvSpPr>
          <p:cNvPr id="39975" name="Rectangle 51"/>
          <p:cNvSpPr>
            <a:spLocks noChangeArrowheads="1"/>
          </p:cNvSpPr>
          <p:nvPr/>
        </p:nvSpPr>
        <p:spPr bwMode="auto">
          <a:xfrm>
            <a:off x="2876550" y="5076825"/>
            <a:ext cx="309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ALE</a:t>
            </a:r>
            <a:endParaRPr lang="en-US" altLang="en-US"/>
          </a:p>
        </p:txBody>
      </p:sp>
      <p:sp>
        <p:nvSpPr>
          <p:cNvPr id="39976" name="Line 52"/>
          <p:cNvSpPr>
            <a:spLocks noChangeShapeType="1"/>
          </p:cNvSpPr>
          <p:nvPr/>
        </p:nvSpPr>
        <p:spPr bwMode="auto">
          <a:xfrm>
            <a:off x="3028950" y="1508125"/>
            <a:ext cx="9366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7" name="Line 53"/>
          <p:cNvSpPr>
            <a:spLocks noChangeShapeType="1"/>
          </p:cNvSpPr>
          <p:nvPr/>
        </p:nvSpPr>
        <p:spPr bwMode="auto">
          <a:xfrm>
            <a:off x="3028950" y="5810250"/>
            <a:ext cx="9366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8" name="Freeform 54"/>
          <p:cNvSpPr>
            <a:spLocks/>
          </p:cNvSpPr>
          <p:nvPr/>
        </p:nvSpPr>
        <p:spPr bwMode="auto">
          <a:xfrm>
            <a:off x="3216275" y="6232525"/>
            <a:ext cx="93663" cy="93663"/>
          </a:xfrm>
          <a:custGeom>
            <a:avLst/>
            <a:gdLst>
              <a:gd name="T0" fmla="*/ 0 w 117"/>
              <a:gd name="T1" fmla="*/ 46038 h 118"/>
              <a:gd name="T2" fmla="*/ 2402 w 117"/>
              <a:gd name="T3" fmla="*/ 31750 h 118"/>
              <a:gd name="T4" fmla="*/ 8806 w 117"/>
              <a:gd name="T5" fmla="*/ 19050 h 118"/>
              <a:gd name="T6" fmla="*/ 18412 w 117"/>
              <a:gd name="T7" fmla="*/ 8731 h 118"/>
              <a:gd name="T8" fmla="*/ 32022 w 117"/>
              <a:gd name="T9" fmla="*/ 1588 h 118"/>
              <a:gd name="T10" fmla="*/ 47232 w 117"/>
              <a:gd name="T11" fmla="*/ 0 h 118"/>
              <a:gd name="T12" fmla="*/ 61641 w 117"/>
              <a:gd name="T13" fmla="*/ 1588 h 118"/>
              <a:gd name="T14" fmla="*/ 75251 w 117"/>
              <a:gd name="T15" fmla="*/ 8731 h 118"/>
              <a:gd name="T16" fmla="*/ 84857 w 117"/>
              <a:gd name="T17" fmla="*/ 19050 h 118"/>
              <a:gd name="T18" fmla="*/ 91261 w 117"/>
              <a:gd name="T19" fmla="*/ 31750 h 118"/>
              <a:gd name="T20" fmla="*/ 93663 w 117"/>
              <a:gd name="T21" fmla="*/ 46038 h 118"/>
              <a:gd name="T22" fmla="*/ 91261 w 117"/>
              <a:gd name="T23" fmla="*/ 61119 h 118"/>
              <a:gd name="T24" fmla="*/ 84857 w 117"/>
              <a:gd name="T25" fmla="*/ 73819 h 118"/>
              <a:gd name="T26" fmla="*/ 75251 w 117"/>
              <a:gd name="T27" fmla="*/ 84138 h 118"/>
              <a:gd name="T28" fmla="*/ 61641 w 117"/>
              <a:gd name="T29" fmla="*/ 91282 h 118"/>
              <a:gd name="T30" fmla="*/ 47232 w 117"/>
              <a:gd name="T31" fmla="*/ 93663 h 118"/>
              <a:gd name="T32" fmla="*/ 32022 w 117"/>
              <a:gd name="T33" fmla="*/ 91282 h 118"/>
              <a:gd name="T34" fmla="*/ 18412 w 117"/>
              <a:gd name="T35" fmla="*/ 84138 h 118"/>
              <a:gd name="T36" fmla="*/ 8806 w 117"/>
              <a:gd name="T37" fmla="*/ 73819 h 118"/>
              <a:gd name="T38" fmla="*/ 2402 w 117"/>
              <a:gd name="T39" fmla="*/ 61119 h 118"/>
              <a:gd name="T40" fmla="*/ 0 w 117"/>
              <a:gd name="T41" fmla="*/ 46038 h 11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7"/>
              <a:gd name="T64" fmla="*/ 0 h 118"/>
              <a:gd name="T65" fmla="*/ 117 w 117"/>
              <a:gd name="T66" fmla="*/ 118 h 11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7" h="118">
                <a:moveTo>
                  <a:pt x="0" y="58"/>
                </a:moveTo>
                <a:lnTo>
                  <a:pt x="3" y="40"/>
                </a:lnTo>
                <a:lnTo>
                  <a:pt x="11" y="24"/>
                </a:lnTo>
                <a:lnTo>
                  <a:pt x="23" y="11"/>
                </a:lnTo>
                <a:lnTo>
                  <a:pt x="40" y="2"/>
                </a:lnTo>
                <a:lnTo>
                  <a:pt x="59" y="0"/>
                </a:lnTo>
                <a:lnTo>
                  <a:pt x="77" y="2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58"/>
                </a:lnTo>
                <a:lnTo>
                  <a:pt x="114" y="77"/>
                </a:lnTo>
                <a:lnTo>
                  <a:pt x="106" y="93"/>
                </a:lnTo>
                <a:lnTo>
                  <a:pt x="94" y="106"/>
                </a:lnTo>
                <a:lnTo>
                  <a:pt x="77" y="115"/>
                </a:lnTo>
                <a:lnTo>
                  <a:pt x="59" y="118"/>
                </a:lnTo>
                <a:lnTo>
                  <a:pt x="40" y="115"/>
                </a:lnTo>
                <a:lnTo>
                  <a:pt x="23" y="106"/>
                </a:lnTo>
                <a:lnTo>
                  <a:pt x="11" y="93"/>
                </a:lnTo>
                <a:lnTo>
                  <a:pt x="3" y="77"/>
                </a:lnTo>
                <a:lnTo>
                  <a:pt x="0" y="58"/>
                </a:lnTo>
                <a:close/>
              </a:path>
            </a:pathLst>
          </a:cu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79" name="Freeform 55"/>
          <p:cNvSpPr>
            <a:spLocks/>
          </p:cNvSpPr>
          <p:nvPr/>
        </p:nvSpPr>
        <p:spPr bwMode="auto">
          <a:xfrm>
            <a:off x="3216275" y="5483225"/>
            <a:ext cx="93663" cy="93663"/>
          </a:xfrm>
          <a:custGeom>
            <a:avLst/>
            <a:gdLst>
              <a:gd name="T0" fmla="*/ 0 w 117"/>
              <a:gd name="T1" fmla="*/ 46431 h 117"/>
              <a:gd name="T2" fmla="*/ 2402 w 117"/>
              <a:gd name="T3" fmla="*/ 31221 h 117"/>
              <a:gd name="T4" fmla="*/ 8806 w 117"/>
              <a:gd name="T5" fmla="*/ 18412 h 117"/>
              <a:gd name="T6" fmla="*/ 18412 w 117"/>
              <a:gd name="T7" fmla="*/ 8806 h 117"/>
              <a:gd name="T8" fmla="*/ 32022 w 117"/>
              <a:gd name="T9" fmla="*/ 801 h 117"/>
              <a:gd name="T10" fmla="*/ 47232 w 117"/>
              <a:gd name="T11" fmla="*/ 0 h 117"/>
              <a:gd name="T12" fmla="*/ 61641 w 117"/>
              <a:gd name="T13" fmla="*/ 801 h 117"/>
              <a:gd name="T14" fmla="*/ 75251 w 117"/>
              <a:gd name="T15" fmla="*/ 8806 h 117"/>
              <a:gd name="T16" fmla="*/ 84857 w 117"/>
              <a:gd name="T17" fmla="*/ 18412 h 117"/>
              <a:gd name="T18" fmla="*/ 91261 w 117"/>
              <a:gd name="T19" fmla="*/ 31221 h 117"/>
              <a:gd name="T20" fmla="*/ 93663 w 117"/>
              <a:gd name="T21" fmla="*/ 46431 h 117"/>
              <a:gd name="T22" fmla="*/ 91261 w 117"/>
              <a:gd name="T23" fmla="*/ 61641 h 117"/>
              <a:gd name="T24" fmla="*/ 84857 w 117"/>
              <a:gd name="T25" fmla="*/ 73650 h 117"/>
              <a:gd name="T26" fmla="*/ 75251 w 117"/>
              <a:gd name="T27" fmla="*/ 84057 h 117"/>
              <a:gd name="T28" fmla="*/ 61641 w 117"/>
              <a:gd name="T29" fmla="*/ 91261 h 117"/>
              <a:gd name="T30" fmla="*/ 47232 w 117"/>
              <a:gd name="T31" fmla="*/ 93663 h 117"/>
              <a:gd name="T32" fmla="*/ 32022 w 117"/>
              <a:gd name="T33" fmla="*/ 91261 h 117"/>
              <a:gd name="T34" fmla="*/ 18412 w 117"/>
              <a:gd name="T35" fmla="*/ 84057 h 117"/>
              <a:gd name="T36" fmla="*/ 8806 w 117"/>
              <a:gd name="T37" fmla="*/ 73650 h 117"/>
              <a:gd name="T38" fmla="*/ 2402 w 117"/>
              <a:gd name="T39" fmla="*/ 61641 h 117"/>
              <a:gd name="T40" fmla="*/ 0 w 117"/>
              <a:gd name="T41" fmla="*/ 46431 h 11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7"/>
              <a:gd name="T64" fmla="*/ 0 h 117"/>
              <a:gd name="T65" fmla="*/ 117 w 117"/>
              <a:gd name="T66" fmla="*/ 117 h 11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7" h="117">
                <a:moveTo>
                  <a:pt x="0" y="58"/>
                </a:moveTo>
                <a:lnTo>
                  <a:pt x="3" y="39"/>
                </a:lnTo>
                <a:lnTo>
                  <a:pt x="11" y="23"/>
                </a:lnTo>
                <a:lnTo>
                  <a:pt x="23" y="11"/>
                </a:lnTo>
                <a:lnTo>
                  <a:pt x="40" y="1"/>
                </a:lnTo>
                <a:lnTo>
                  <a:pt x="59" y="0"/>
                </a:lnTo>
                <a:lnTo>
                  <a:pt x="77" y="1"/>
                </a:lnTo>
                <a:lnTo>
                  <a:pt x="94" y="11"/>
                </a:lnTo>
                <a:lnTo>
                  <a:pt x="106" y="23"/>
                </a:lnTo>
                <a:lnTo>
                  <a:pt x="114" y="39"/>
                </a:lnTo>
                <a:lnTo>
                  <a:pt x="117" y="58"/>
                </a:lnTo>
                <a:lnTo>
                  <a:pt x="114" y="77"/>
                </a:lnTo>
                <a:lnTo>
                  <a:pt x="106" y="92"/>
                </a:lnTo>
                <a:lnTo>
                  <a:pt x="94" y="105"/>
                </a:lnTo>
                <a:lnTo>
                  <a:pt x="77" y="114"/>
                </a:lnTo>
                <a:lnTo>
                  <a:pt x="59" y="117"/>
                </a:lnTo>
                <a:lnTo>
                  <a:pt x="40" y="114"/>
                </a:lnTo>
                <a:lnTo>
                  <a:pt x="23" y="105"/>
                </a:lnTo>
                <a:lnTo>
                  <a:pt x="11" y="92"/>
                </a:lnTo>
                <a:lnTo>
                  <a:pt x="3" y="77"/>
                </a:lnTo>
                <a:lnTo>
                  <a:pt x="0" y="58"/>
                </a:lnTo>
                <a:close/>
              </a:path>
            </a:pathLst>
          </a:cu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3216275" y="1039813"/>
            <a:ext cx="3748088" cy="3368675"/>
            <a:chOff x="2026" y="655"/>
            <a:chExt cx="2361" cy="2122"/>
          </a:xfrm>
        </p:grpSpPr>
        <p:sp>
          <p:nvSpPr>
            <p:cNvPr id="39981" name="Line 19"/>
            <p:cNvSpPr>
              <a:spLocks noChangeShapeType="1"/>
            </p:cNvSpPr>
            <p:nvPr/>
          </p:nvSpPr>
          <p:spPr bwMode="auto">
            <a:xfrm>
              <a:off x="2026" y="2069"/>
              <a:ext cx="707" cy="1"/>
            </a:xfrm>
            <a:prstGeom prst="line">
              <a:avLst/>
            </a:pr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2" name="Line 20"/>
            <p:cNvSpPr>
              <a:spLocks noChangeShapeType="1"/>
            </p:cNvSpPr>
            <p:nvPr/>
          </p:nvSpPr>
          <p:spPr bwMode="auto">
            <a:xfrm>
              <a:off x="2026" y="1362"/>
              <a:ext cx="707" cy="1"/>
            </a:xfrm>
            <a:prstGeom prst="line">
              <a:avLst/>
            </a:pr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3" name="Line 21"/>
            <p:cNvSpPr>
              <a:spLocks noChangeShapeType="1"/>
            </p:cNvSpPr>
            <p:nvPr/>
          </p:nvSpPr>
          <p:spPr bwMode="auto">
            <a:xfrm>
              <a:off x="2026" y="2776"/>
              <a:ext cx="707" cy="1"/>
            </a:xfrm>
            <a:prstGeom prst="line">
              <a:avLst/>
            </a:pr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4" name="Freeform 22"/>
            <p:cNvSpPr>
              <a:spLocks/>
            </p:cNvSpPr>
            <p:nvPr/>
          </p:nvSpPr>
          <p:spPr bwMode="auto">
            <a:xfrm>
              <a:off x="2490" y="1351"/>
              <a:ext cx="22" cy="22"/>
            </a:xfrm>
            <a:custGeom>
              <a:avLst/>
              <a:gdLst>
                <a:gd name="T0" fmla="*/ 0 w 44"/>
                <a:gd name="T1" fmla="*/ 11 h 44"/>
                <a:gd name="T2" fmla="*/ 1 w 44"/>
                <a:gd name="T3" fmla="*/ 6 h 44"/>
                <a:gd name="T4" fmla="*/ 6 w 44"/>
                <a:gd name="T5" fmla="*/ 1 h 44"/>
                <a:gd name="T6" fmla="*/ 11 w 44"/>
                <a:gd name="T7" fmla="*/ 0 h 44"/>
                <a:gd name="T8" fmla="*/ 17 w 44"/>
                <a:gd name="T9" fmla="*/ 1 h 44"/>
                <a:gd name="T10" fmla="*/ 21 w 44"/>
                <a:gd name="T11" fmla="*/ 6 h 44"/>
                <a:gd name="T12" fmla="*/ 22 w 44"/>
                <a:gd name="T13" fmla="*/ 11 h 44"/>
                <a:gd name="T14" fmla="*/ 21 w 44"/>
                <a:gd name="T15" fmla="*/ 17 h 44"/>
                <a:gd name="T16" fmla="*/ 17 w 44"/>
                <a:gd name="T17" fmla="*/ 20 h 44"/>
                <a:gd name="T18" fmla="*/ 11 w 44"/>
                <a:gd name="T19" fmla="*/ 22 h 44"/>
                <a:gd name="T20" fmla="*/ 6 w 44"/>
                <a:gd name="T21" fmla="*/ 20 h 44"/>
                <a:gd name="T22" fmla="*/ 1 w 44"/>
                <a:gd name="T23" fmla="*/ 17 h 44"/>
                <a:gd name="T24" fmla="*/ 0 w 44"/>
                <a:gd name="T25" fmla="*/ 11 h 4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4"/>
                <a:gd name="T40" fmla="*/ 0 h 44"/>
                <a:gd name="T41" fmla="*/ 44 w 44"/>
                <a:gd name="T42" fmla="*/ 44 h 4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4" h="44">
                  <a:moveTo>
                    <a:pt x="0" y="22"/>
                  </a:moveTo>
                  <a:lnTo>
                    <a:pt x="3" y="11"/>
                  </a:lnTo>
                  <a:lnTo>
                    <a:pt x="11" y="3"/>
                  </a:lnTo>
                  <a:lnTo>
                    <a:pt x="22" y="0"/>
                  </a:lnTo>
                  <a:lnTo>
                    <a:pt x="33" y="3"/>
                  </a:lnTo>
                  <a:lnTo>
                    <a:pt x="41" y="11"/>
                  </a:lnTo>
                  <a:lnTo>
                    <a:pt x="44" y="22"/>
                  </a:lnTo>
                  <a:lnTo>
                    <a:pt x="41" y="33"/>
                  </a:lnTo>
                  <a:lnTo>
                    <a:pt x="33" y="40"/>
                  </a:lnTo>
                  <a:lnTo>
                    <a:pt x="22" y="44"/>
                  </a:lnTo>
                  <a:lnTo>
                    <a:pt x="11" y="40"/>
                  </a:lnTo>
                  <a:lnTo>
                    <a:pt x="3" y="3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1031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5" name="Line 32"/>
            <p:cNvSpPr>
              <a:spLocks noChangeShapeType="1"/>
            </p:cNvSpPr>
            <p:nvPr/>
          </p:nvSpPr>
          <p:spPr bwMode="auto">
            <a:xfrm>
              <a:off x="2501" y="655"/>
              <a:ext cx="1886" cy="1"/>
            </a:xfrm>
            <a:prstGeom prst="line">
              <a:avLst/>
            </a:pr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6" name="Line 33"/>
            <p:cNvSpPr>
              <a:spLocks noChangeShapeType="1"/>
            </p:cNvSpPr>
            <p:nvPr/>
          </p:nvSpPr>
          <p:spPr bwMode="auto">
            <a:xfrm>
              <a:off x="2739" y="1362"/>
              <a:ext cx="1644" cy="1"/>
            </a:xfrm>
            <a:prstGeom prst="line">
              <a:avLst/>
            </a:pr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7" name="Freeform 34"/>
            <p:cNvSpPr>
              <a:spLocks/>
            </p:cNvSpPr>
            <p:nvPr/>
          </p:nvSpPr>
          <p:spPr bwMode="auto">
            <a:xfrm>
              <a:off x="2739" y="1480"/>
              <a:ext cx="1644" cy="589"/>
            </a:xfrm>
            <a:custGeom>
              <a:avLst/>
              <a:gdLst>
                <a:gd name="T0" fmla="*/ 0 w 3288"/>
                <a:gd name="T1" fmla="*/ 589 h 1179"/>
                <a:gd name="T2" fmla="*/ 548 w 3288"/>
                <a:gd name="T3" fmla="*/ 589 h 1179"/>
                <a:gd name="T4" fmla="*/ 548 w 3288"/>
                <a:gd name="T5" fmla="*/ 0 h 1179"/>
                <a:gd name="T6" fmla="*/ 1644 w 3288"/>
                <a:gd name="T7" fmla="*/ 0 h 11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8"/>
                <a:gd name="T13" fmla="*/ 0 h 1179"/>
                <a:gd name="T14" fmla="*/ 3288 w 3288"/>
                <a:gd name="T15" fmla="*/ 1179 h 11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8" h="1179">
                  <a:moveTo>
                    <a:pt x="0" y="1179"/>
                  </a:moveTo>
                  <a:lnTo>
                    <a:pt x="1096" y="1179"/>
                  </a:lnTo>
                  <a:lnTo>
                    <a:pt x="1096" y="0"/>
                  </a:lnTo>
                  <a:lnTo>
                    <a:pt x="3288" y="0"/>
                  </a:lnTo>
                </a:path>
              </a:pathLst>
            </a:cu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8" name="Freeform 35"/>
            <p:cNvSpPr>
              <a:spLocks/>
            </p:cNvSpPr>
            <p:nvPr/>
          </p:nvSpPr>
          <p:spPr bwMode="auto">
            <a:xfrm>
              <a:off x="2739" y="1598"/>
              <a:ext cx="1644" cy="1178"/>
            </a:xfrm>
            <a:custGeom>
              <a:avLst/>
              <a:gdLst>
                <a:gd name="T0" fmla="*/ 0 w 3288"/>
                <a:gd name="T1" fmla="*/ 1178 h 2357"/>
                <a:gd name="T2" fmla="*/ 1097 w 3288"/>
                <a:gd name="T3" fmla="*/ 1178 h 2357"/>
                <a:gd name="T4" fmla="*/ 1097 w 3288"/>
                <a:gd name="T5" fmla="*/ 0 h 2357"/>
                <a:gd name="T6" fmla="*/ 1644 w 3288"/>
                <a:gd name="T7" fmla="*/ 0 h 23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8"/>
                <a:gd name="T13" fmla="*/ 0 h 2357"/>
                <a:gd name="T14" fmla="*/ 3288 w 3288"/>
                <a:gd name="T15" fmla="*/ 2357 h 23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8" h="2357">
                  <a:moveTo>
                    <a:pt x="0" y="2357"/>
                  </a:moveTo>
                  <a:lnTo>
                    <a:pt x="2193" y="2357"/>
                  </a:lnTo>
                  <a:lnTo>
                    <a:pt x="2193" y="0"/>
                  </a:lnTo>
                  <a:lnTo>
                    <a:pt x="3288" y="0"/>
                  </a:lnTo>
                </a:path>
              </a:pathLst>
            </a:cu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9" name="Line 38"/>
            <p:cNvSpPr>
              <a:spLocks noChangeShapeType="1"/>
            </p:cNvSpPr>
            <p:nvPr/>
          </p:nvSpPr>
          <p:spPr bwMode="auto">
            <a:xfrm>
              <a:off x="2089" y="891"/>
              <a:ext cx="176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0" name="Line 39"/>
            <p:cNvSpPr>
              <a:spLocks noChangeShapeType="1"/>
            </p:cNvSpPr>
            <p:nvPr/>
          </p:nvSpPr>
          <p:spPr bwMode="auto">
            <a:xfrm>
              <a:off x="2030" y="1009"/>
              <a:ext cx="235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1" name="Line 40"/>
            <p:cNvSpPr>
              <a:spLocks noChangeShapeType="1"/>
            </p:cNvSpPr>
            <p:nvPr/>
          </p:nvSpPr>
          <p:spPr bwMode="auto">
            <a:xfrm>
              <a:off x="2501" y="655"/>
              <a:ext cx="1" cy="707"/>
            </a:xfrm>
            <a:prstGeom prst="line">
              <a:avLst/>
            </a:pr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2" name="Freeform 56"/>
            <p:cNvSpPr>
              <a:spLocks/>
            </p:cNvSpPr>
            <p:nvPr/>
          </p:nvSpPr>
          <p:spPr bwMode="auto">
            <a:xfrm>
              <a:off x="2026" y="862"/>
              <a:ext cx="59" cy="59"/>
            </a:xfrm>
            <a:custGeom>
              <a:avLst/>
              <a:gdLst>
                <a:gd name="T0" fmla="*/ 0 w 117"/>
                <a:gd name="T1" fmla="*/ 29 h 118"/>
                <a:gd name="T2" fmla="*/ 2 w 117"/>
                <a:gd name="T3" fmla="*/ 20 h 118"/>
                <a:gd name="T4" fmla="*/ 6 w 117"/>
                <a:gd name="T5" fmla="*/ 12 h 118"/>
                <a:gd name="T6" fmla="*/ 12 w 117"/>
                <a:gd name="T7" fmla="*/ 6 h 118"/>
                <a:gd name="T8" fmla="*/ 20 w 117"/>
                <a:gd name="T9" fmla="*/ 1 h 118"/>
                <a:gd name="T10" fmla="*/ 30 w 117"/>
                <a:gd name="T11" fmla="*/ 0 h 118"/>
                <a:gd name="T12" fmla="*/ 39 w 117"/>
                <a:gd name="T13" fmla="*/ 1 h 118"/>
                <a:gd name="T14" fmla="*/ 47 w 117"/>
                <a:gd name="T15" fmla="*/ 6 h 118"/>
                <a:gd name="T16" fmla="*/ 53 w 117"/>
                <a:gd name="T17" fmla="*/ 12 h 118"/>
                <a:gd name="T18" fmla="*/ 57 w 117"/>
                <a:gd name="T19" fmla="*/ 20 h 118"/>
                <a:gd name="T20" fmla="*/ 59 w 117"/>
                <a:gd name="T21" fmla="*/ 29 h 118"/>
                <a:gd name="T22" fmla="*/ 57 w 117"/>
                <a:gd name="T23" fmla="*/ 39 h 118"/>
                <a:gd name="T24" fmla="*/ 53 w 117"/>
                <a:gd name="T25" fmla="*/ 46 h 118"/>
                <a:gd name="T26" fmla="*/ 47 w 117"/>
                <a:gd name="T27" fmla="*/ 53 h 118"/>
                <a:gd name="T28" fmla="*/ 39 w 117"/>
                <a:gd name="T29" fmla="*/ 57 h 118"/>
                <a:gd name="T30" fmla="*/ 30 w 117"/>
                <a:gd name="T31" fmla="*/ 59 h 118"/>
                <a:gd name="T32" fmla="*/ 20 w 117"/>
                <a:gd name="T33" fmla="*/ 57 h 118"/>
                <a:gd name="T34" fmla="*/ 12 w 117"/>
                <a:gd name="T35" fmla="*/ 53 h 118"/>
                <a:gd name="T36" fmla="*/ 6 w 117"/>
                <a:gd name="T37" fmla="*/ 46 h 118"/>
                <a:gd name="T38" fmla="*/ 2 w 117"/>
                <a:gd name="T39" fmla="*/ 39 h 118"/>
                <a:gd name="T40" fmla="*/ 0 w 117"/>
                <a:gd name="T41" fmla="*/ 29 h 11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17"/>
                <a:gd name="T64" fmla="*/ 0 h 118"/>
                <a:gd name="T65" fmla="*/ 117 w 117"/>
                <a:gd name="T66" fmla="*/ 118 h 11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17" h="118">
                  <a:moveTo>
                    <a:pt x="0" y="58"/>
                  </a:moveTo>
                  <a:lnTo>
                    <a:pt x="3" y="39"/>
                  </a:lnTo>
                  <a:lnTo>
                    <a:pt x="11" y="23"/>
                  </a:lnTo>
                  <a:lnTo>
                    <a:pt x="23" y="11"/>
                  </a:lnTo>
                  <a:lnTo>
                    <a:pt x="40" y="1"/>
                  </a:lnTo>
                  <a:lnTo>
                    <a:pt x="59" y="0"/>
                  </a:lnTo>
                  <a:lnTo>
                    <a:pt x="77" y="1"/>
                  </a:lnTo>
                  <a:lnTo>
                    <a:pt x="94" y="11"/>
                  </a:lnTo>
                  <a:lnTo>
                    <a:pt x="106" y="23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4" y="77"/>
                  </a:lnTo>
                  <a:lnTo>
                    <a:pt x="106" y="92"/>
                  </a:lnTo>
                  <a:lnTo>
                    <a:pt x="94" y="105"/>
                  </a:lnTo>
                  <a:lnTo>
                    <a:pt x="77" y="114"/>
                  </a:lnTo>
                  <a:lnTo>
                    <a:pt x="59" y="118"/>
                  </a:lnTo>
                  <a:lnTo>
                    <a:pt x="40" y="114"/>
                  </a:lnTo>
                  <a:lnTo>
                    <a:pt x="23" y="105"/>
                  </a:lnTo>
                  <a:lnTo>
                    <a:pt x="11" y="92"/>
                  </a:lnTo>
                  <a:lnTo>
                    <a:pt x="3" y="77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249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Memory chip#__ is mapped to:</a:t>
            </a:r>
          </a:p>
        </p:txBody>
      </p:sp>
      <p:graphicFrame>
        <p:nvGraphicFramePr>
          <p:cNvPr id="365571" name="Group 3"/>
          <p:cNvGraphicFramePr>
            <a:graphicFrameLocks noGrp="1"/>
          </p:cNvGraphicFramePr>
          <p:nvPr>
            <p:ph type="tbl" idx="1"/>
          </p:nvPr>
        </p:nvGraphicFramePr>
        <p:xfrm>
          <a:off x="1066800" y="1828800"/>
          <a:ext cx="7620000" cy="3292475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974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A19 to A0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(HEX)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9876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5432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1198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00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7654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AAAA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3210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74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-----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----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----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----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----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----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4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-----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----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----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----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----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----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Memory Terms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162800" cy="4419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mtClean="0"/>
              <a:t>Capacity </a:t>
            </a:r>
          </a:p>
          <a:p>
            <a:pPr lvl="1">
              <a:lnSpc>
                <a:spcPct val="110000"/>
              </a:lnSpc>
            </a:pPr>
            <a:r>
              <a:rPr lang="en-US" altLang="en-US" sz="1800" smtClean="0"/>
              <a:t>Kbit, Mbit, Gbit</a:t>
            </a:r>
          </a:p>
          <a:p>
            <a:pPr>
              <a:lnSpc>
                <a:spcPct val="110000"/>
              </a:lnSpc>
            </a:pPr>
            <a:r>
              <a:rPr lang="en-US" altLang="en-US" smtClean="0"/>
              <a:t>Organization</a:t>
            </a:r>
          </a:p>
          <a:p>
            <a:pPr lvl="1">
              <a:lnSpc>
                <a:spcPct val="110000"/>
              </a:lnSpc>
            </a:pPr>
            <a:r>
              <a:rPr lang="en-US" altLang="en-US" sz="1800" smtClean="0"/>
              <a:t>Address lines</a:t>
            </a:r>
          </a:p>
          <a:p>
            <a:pPr lvl="1">
              <a:lnSpc>
                <a:spcPct val="110000"/>
              </a:lnSpc>
            </a:pPr>
            <a:r>
              <a:rPr lang="en-US" altLang="en-US" sz="1800" smtClean="0"/>
              <a:t>Data lines</a:t>
            </a:r>
          </a:p>
          <a:p>
            <a:pPr>
              <a:lnSpc>
                <a:spcPct val="110000"/>
              </a:lnSpc>
            </a:pPr>
            <a:r>
              <a:rPr lang="en-US" altLang="en-US" smtClean="0"/>
              <a:t>Speed / Timing</a:t>
            </a:r>
          </a:p>
          <a:p>
            <a:pPr lvl="1">
              <a:lnSpc>
                <a:spcPct val="110000"/>
              </a:lnSpc>
            </a:pPr>
            <a:r>
              <a:rPr lang="en-US" altLang="en-US" sz="1800" smtClean="0"/>
              <a:t>Access time</a:t>
            </a:r>
          </a:p>
          <a:p>
            <a:pPr>
              <a:lnSpc>
                <a:spcPct val="110000"/>
              </a:lnSpc>
            </a:pPr>
            <a:r>
              <a:rPr lang="en-US" altLang="en-US" smtClean="0"/>
              <a:t>Write ability</a:t>
            </a:r>
          </a:p>
          <a:p>
            <a:pPr lvl="1">
              <a:lnSpc>
                <a:spcPct val="110000"/>
              </a:lnSpc>
            </a:pPr>
            <a:r>
              <a:rPr lang="en-US" altLang="en-US" sz="1800" smtClean="0"/>
              <a:t>ROM</a:t>
            </a:r>
          </a:p>
          <a:p>
            <a:pPr lvl="1">
              <a:lnSpc>
                <a:spcPct val="110000"/>
              </a:lnSpc>
            </a:pPr>
            <a:r>
              <a:rPr lang="en-US" altLang="en-US" sz="1800" smtClean="0"/>
              <a:t>RAM</a:t>
            </a:r>
          </a:p>
          <a:p>
            <a:pPr lvl="1">
              <a:lnSpc>
                <a:spcPct val="110000"/>
              </a:lnSpc>
              <a:buFontTx/>
              <a:buNone/>
            </a:pPr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ROM Variations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mtClean="0"/>
              <a:t>Mask Rom</a:t>
            </a:r>
          </a:p>
          <a:p>
            <a:pPr>
              <a:lnSpc>
                <a:spcPct val="150000"/>
              </a:lnSpc>
            </a:pPr>
            <a:r>
              <a:rPr lang="en-US" altLang="en-US" smtClean="0"/>
              <a:t>PROM – OTP</a:t>
            </a:r>
          </a:p>
          <a:p>
            <a:pPr>
              <a:lnSpc>
                <a:spcPct val="150000"/>
              </a:lnSpc>
            </a:pPr>
            <a:r>
              <a:rPr lang="en-US" altLang="en-US" smtClean="0"/>
              <a:t>EPROM – UV_EPROM</a:t>
            </a:r>
          </a:p>
          <a:p>
            <a:pPr>
              <a:lnSpc>
                <a:spcPct val="150000"/>
              </a:lnSpc>
            </a:pPr>
            <a:r>
              <a:rPr lang="en-US" altLang="en-US" smtClean="0"/>
              <a:t>EEPROM</a:t>
            </a:r>
          </a:p>
          <a:p>
            <a:pPr>
              <a:lnSpc>
                <a:spcPct val="150000"/>
              </a:lnSpc>
            </a:pPr>
            <a:r>
              <a:rPr lang="en-US" altLang="en-US" smtClean="0"/>
              <a:t>Flash memory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RAM Variations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mtClean="0"/>
              <a:t>SRAM</a:t>
            </a:r>
          </a:p>
          <a:p>
            <a:pPr>
              <a:lnSpc>
                <a:spcPct val="150000"/>
              </a:lnSpc>
            </a:pPr>
            <a:r>
              <a:rPr lang="en-US" altLang="en-US" smtClean="0"/>
              <a:t>DRAM</a:t>
            </a:r>
          </a:p>
          <a:p>
            <a:pPr>
              <a:lnSpc>
                <a:spcPct val="150000"/>
              </a:lnSpc>
            </a:pPr>
            <a:r>
              <a:rPr lang="en-US" altLang="en-US" smtClean="0"/>
              <a:t>NV-RAM</a:t>
            </a:r>
          </a:p>
          <a:p>
            <a:pPr lvl="1">
              <a:lnSpc>
                <a:spcPct val="150000"/>
              </a:lnSpc>
            </a:pPr>
            <a:r>
              <a:rPr lang="en-US" altLang="en-US" sz="1800" smtClean="0"/>
              <a:t>SRAM – CMOS</a:t>
            </a:r>
          </a:p>
          <a:p>
            <a:pPr lvl="1">
              <a:lnSpc>
                <a:spcPct val="150000"/>
              </a:lnSpc>
            </a:pPr>
            <a:r>
              <a:rPr lang="en-US" altLang="en-US" sz="1800" smtClean="0"/>
              <a:t>Internal lithium battery</a:t>
            </a:r>
          </a:p>
          <a:p>
            <a:pPr lvl="1">
              <a:lnSpc>
                <a:spcPct val="150000"/>
              </a:lnSpc>
            </a:pPr>
            <a:r>
              <a:rPr lang="en-US" altLang="en-US" sz="1800" smtClean="0"/>
              <a:t>Control circuitry to monitor Vcc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Memory Chip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81200"/>
            <a:ext cx="3222625" cy="4114800"/>
          </a:xfrm>
        </p:spPr>
        <p:txBody>
          <a:bodyPr/>
          <a:lstStyle/>
          <a:p>
            <a:r>
              <a:rPr lang="en-US" altLang="en-US" smtClean="0"/>
              <a:t>8K SRAM</a:t>
            </a:r>
          </a:p>
          <a:p>
            <a:r>
              <a:rPr lang="en-US" altLang="en-US" smtClean="0"/>
              <a:t>to be specific:</a:t>
            </a:r>
          </a:p>
          <a:p>
            <a:pPr lvl="1"/>
            <a:r>
              <a:rPr lang="en-US" altLang="en-US" sz="1800" smtClean="0"/>
              <a:t>8Kx8 bits SRAM</a:t>
            </a: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4889500" y="1754188"/>
          <a:ext cx="3773488" cy="437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8" name="VISIO" r:id="rId4" imgW="3773424" imgH="4379976" progId="Visio.Drawing.5">
                  <p:embed/>
                </p:oleObj>
              </mc:Choice>
              <mc:Fallback>
                <p:oleObj name="VISIO" r:id="rId4" imgW="3773424" imgH="4379976" progId="Visio.Drawing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1754188"/>
                        <a:ext cx="3773488" cy="437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33475"/>
            <a:ext cx="6324600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6264 Block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6264 Function Table</a:t>
            </a: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8686800" cy="267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3427413" y="0"/>
          <a:ext cx="5429250" cy="678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9" name="VISIO" r:id="rId4" imgW="8258192" imgH="10315643" progId="Visio.Drawing.5">
                  <p:embed/>
                </p:oleObj>
              </mc:Choice>
              <mc:Fallback>
                <p:oleObj name="VISIO" r:id="rId4" imgW="8258192" imgH="10315643" progId="Visio.Drawing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413" y="0"/>
                        <a:ext cx="5429250" cy="678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2435225" cy="1066800"/>
          </a:xfrm>
          <a:noFill/>
        </p:spPr>
        <p:txBody>
          <a:bodyPr/>
          <a:lstStyle/>
          <a:p>
            <a:pPr algn="l"/>
            <a:r>
              <a:rPr lang="en-US" altLang="en-US" sz="1800" smtClean="0"/>
              <a:t>Interfacing 128</a:t>
            </a:r>
            <a:br>
              <a:rPr lang="en-US" altLang="en-US" sz="1800" smtClean="0"/>
            </a:br>
            <a:r>
              <a:rPr lang="en-US" altLang="en-US" sz="1800" smtClean="0"/>
              <a:t>8K Memory Chips to the 8088 </a:t>
            </a:r>
            <a:r>
              <a:rPr lang="en-US" altLang="en-US" sz="1800" smtClean="0">
                <a:sym typeface="Symbol" panose="05050102010706020507" pitchFamily="18" charset="2"/>
              </a:rPr>
              <a:t>P</a:t>
            </a:r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8086 Machine Cycles</a:t>
            </a:r>
            <a:endParaRPr lang="en-CA" altLang="en-US" smtClean="0"/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The key difference between the 8088 and the 8086 is the size of the data bus:</a:t>
            </a:r>
          </a:p>
          <a:p>
            <a:pPr lvl="1"/>
            <a:r>
              <a:rPr lang="en-US" altLang="en-US" sz="1800" smtClean="0"/>
              <a:t>8-bit for 8088</a:t>
            </a:r>
          </a:p>
          <a:p>
            <a:pPr lvl="1"/>
            <a:r>
              <a:rPr lang="en-US" altLang="en-US" sz="1800" smtClean="0"/>
              <a:t>16-bit for 8086</a:t>
            </a:r>
          </a:p>
          <a:p>
            <a:pPr lvl="1"/>
            <a:endParaRPr lang="en-US" altLang="en-US" sz="1800" smtClean="0"/>
          </a:p>
          <a:p>
            <a:r>
              <a:rPr lang="en-US" altLang="en-US" smtClean="0"/>
              <a:t>Thus the 8086 can transfer 2 bytes of instruction code or data in each machine cycle.</a:t>
            </a:r>
            <a:endParaRPr lang="en-CA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8088 </a:t>
            </a:r>
            <a:r>
              <a:rPr lang="en-US" altLang="en-US" smtClean="0"/>
              <a:t>Memory Organization</a:t>
            </a:r>
            <a:br>
              <a:rPr lang="en-US" altLang="en-US" smtClean="0"/>
            </a:br>
            <a:r>
              <a:rPr lang="en-US" altLang="en-US" sz="2400" smtClean="0"/>
              <a:t>Physical Implementation</a:t>
            </a:r>
            <a:endParaRPr lang="en-CA" altLang="en-US" sz="2400" smtClean="0"/>
          </a:p>
        </p:txBody>
      </p:sp>
      <p:pic>
        <p:nvPicPr>
          <p:cNvPr id="56323" name="Picture 3" descr="8088 Memory ba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04950"/>
            <a:ext cx="263207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4191000" y="1879600"/>
            <a:ext cx="4187825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echno Heavy" pitchFamily="2" charset="0"/>
              </a:rPr>
              <a:t>Memory in the 8088 is stored</a:t>
            </a:r>
            <a:br>
              <a:rPr lang="en-US" altLang="en-US" sz="2400" b="1">
                <a:latin typeface="Techno Heavy" pitchFamily="2" charset="0"/>
              </a:rPr>
            </a:br>
            <a:r>
              <a:rPr lang="en-US" altLang="en-US" sz="2400" b="1">
                <a:latin typeface="Techno Heavy" pitchFamily="2" charset="0"/>
              </a:rPr>
              <a:t>in one (logical) bank. This bank</a:t>
            </a:r>
            <a:br>
              <a:rPr lang="en-US" altLang="en-US" sz="2400" b="1">
                <a:latin typeface="Techno Heavy" pitchFamily="2" charset="0"/>
              </a:rPr>
            </a:br>
            <a:r>
              <a:rPr lang="en-US" altLang="en-US" sz="2400" b="1">
                <a:latin typeface="Techno Heavy" pitchFamily="2" charset="0"/>
              </a:rPr>
              <a:t>might consist of several ICs.</a:t>
            </a:r>
          </a:p>
          <a:p>
            <a:pPr eaLnBrk="1" hangingPunct="1"/>
            <a:endParaRPr lang="en-US" altLang="en-US" sz="2400" b="1">
              <a:latin typeface="Techno Heavy" pitchFamily="2" charset="0"/>
            </a:endParaRPr>
          </a:p>
          <a:p>
            <a:pPr eaLnBrk="1" hangingPunct="1"/>
            <a:r>
              <a:rPr lang="en-US" altLang="en-US" sz="2400" b="1">
                <a:latin typeface="Techno Heavy" pitchFamily="2" charset="0"/>
              </a:rPr>
              <a:t>All 20 address lines select the</a:t>
            </a:r>
            <a:br>
              <a:rPr lang="en-US" altLang="en-US" sz="2400" b="1">
                <a:latin typeface="Techno Heavy" pitchFamily="2" charset="0"/>
              </a:rPr>
            </a:br>
            <a:r>
              <a:rPr lang="en-US" altLang="en-US" sz="2400" b="1">
                <a:latin typeface="Techno Heavy" pitchFamily="2" charset="0"/>
              </a:rPr>
              <a:t>appropriate byte, either directly</a:t>
            </a:r>
            <a:br>
              <a:rPr lang="en-US" altLang="en-US" sz="2400" b="1">
                <a:latin typeface="Techno Heavy" pitchFamily="2" charset="0"/>
              </a:rPr>
            </a:br>
            <a:r>
              <a:rPr lang="en-US" altLang="en-US" sz="2400" b="1">
                <a:latin typeface="Techno Heavy" pitchFamily="2" charset="0"/>
              </a:rPr>
              <a:t>to the chip, or indirectly through</a:t>
            </a:r>
            <a:br>
              <a:rPr lang="en-US" altLang="en-US" sz="2400" b="1">
                <a:latin typeface="Techno Heavy" pitchFamily="2" charset="0"/>
              </a:rPr>
            </a:br>
            <a:r>
              <a:rPr lang="en-US" altLang="en-US" sz="2400" b="1">
                <a:latin typeface="Techno Heavy" pitchFamily="2" charset="0"/>
              </a:rPr>
              <a:t>chip select circuitry. Unused lines</a:t>
            </a:r>
            <a:br>
              <a:rPr lang="en-US" altLang="en-US" sz="2400" b="1">
                <a:latin typeface="Techno Heavy" pitchFamily="2" charset="0"/>
              </a:rPr>
            </a:br>
            <a:r>
              <a:rPr lang="en-US" altLang="en-US" sz="2400" b="1">
                <a:latin typeface="Techno Heavy" pitchFamily="2" charset="0"/>
              </a:rPr>
              <a:t>lead to mirror images.</a:t>
            </a:r>
            <a:endParaRPr lang="en-CA" altLang="en-US" sz="2400" b="1">
              <a:latin typeface="Techno Heavy" pitchFamily="2" charset="0"/>
            </a:endParaRP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4632325" y="5776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>
              <a:latin typeface="Techno Heav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990600"/>
          </a:xfrm>
        </p:spPr>
        <p:txBody>
          <a:bodyPr/>
          <a:lstStyle/>
          <a:p>
            <a:r>
              <a:rPr lang="en-US" altLang="en-US" sz="1800" smtClean="0"/>
              <a:t>Processor Timing Diagram of 8088 (Minimum Mode)</a:t>
            </a:r>
            <a:br>
              <a:rPr lang="en-US" altLang="en-US" sz="1800" smtClean="0"/>
            </a:br>
            <a:r>
              <a:rPr lang="en-US" altLang="en-US" sz="1800" smtClean="0"/>
              <a:t>for Memory or I/O Read</a:t>
            </a: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1265238" y="2960688"/>
            <a:ext cx="373062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</a:rPr>
              <a:t>ALE</a:t>
            </a:r>
            <a:endParaRPr lang="en-US" altLang="en-US"/>
          </a:p>
        </p:txBody>
      </p:sp>
      <p:sp>
        <p:nvSpPr>
          <p:cNvPr id="40964" name="Line 5"/>
          <p:cNvSpPr>
            <a:spLocks noChangeShapeType="1"/>
          </p:cNvSpPr>
          <p:nvPr/>
        </p:nvSpPr>
        <p:spPr bwMode="auto">
          <a:xfrm flipV="1">
            <a:off x="3094038" y="1570038"/>
            <a:ext cx="1587" cy="5029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5" name="Rectangle 6"/>
          <p:cNvSpPr>
            <a:spLocks noChangeArrowheads="1"/>
          </p:cNvSpPr>
          <p:nvPr/>
        </p:nvSpPr>
        <p:spPr bwMode="auto">
          <a:xfrm>
            <a:off x="3690938" y="1589088"/>
            <a:ext cx="2508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</a:rPr>
              <a:t>T1</a:t>
            </a:r>
            <a:endParaRPr lang="en-US" altLang="en-US"/>
          </a:p>
        </p:txBody>
      </p:sp>
      <p:sp>
        <p:nvSpPr>
          <p:cNvPr id="40966" name="Rectangle 7"/>
          <p:cNvSpPr>
            <a:spLocks noChangeArrowheads="1"/>
          </p:cNvSpPr>
          <p:nvPr/>
        </p:nvSpPr>
        <p:spPr bwMode="auto">
          <a:xfrm>
            <a:off x="1265238" y="2046288"/>
            <a:ext cx="614362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</a:rPr>
              <a:t>CLOCK</a:t>
            </a:r>
            <a:endParaRPr lang="en-US" altLang="en-US"/>
          </a:p>
        </p:txBody>
      </p:sp>
      <p:sp>
        <p:nvSpPr>
          <p:cNvPr id="40967" name="Rectangle 8"/>
          <p:cNvSpPr>
            <a:spLocks noChangeArrowheads="1"/>
          </p:cNvSpPr>
          <p:nvPr/>
        </p:nvSpPr>
        <p:spPr bwMode="auto">
          <a:xfrm>
            <a:off x="5062538" y="1589088"/>
            <a:ext cx="2508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</a:rPr>
              <a:t>T2</a:t>
            </a:r>
            <a:endParaRPr lang="en-US" altLang="en-US"/>
          </a:p>
        </p:txBody>
      </p:sp>
      <p:sp>
        <p:nvSpPr>
          <p:cNvPr id="40968" name="Rectangle 9"/>
          <p:cNvSpPr>
            <a:spLocks noChangeArrowheads="1"/>
          </p:cNvSpPr>
          <p:nvPr/>
        </p:nvSpPr>
        <p:spPr bwMode="auto">
          <a:xfrm>
            <a:off x="6434138" y="1589088"/>
            <a:ext cx="2508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</a:rPr>
              <a:t>T3</a:t>
            </a:r>
            <a:endParaRPr lang="en-US" altLang="en-US"/>
          </a:p>
        </p:txBody>
      </p:sp>
      <p:sp>
        <p:nvSpPr>
          <p:cNvPr id="40969" name="Rectangle 10"/>
          <p:cNvSpPr>
            <a:spLocks noChangeArrowheads="1"/>
          </p:cNvSpPr>
          <p:nvPr/>
        </p:nvSpPr>
        <p:spPr bwMode="auto">
          <a:xfrm>
            <a:off x="7805738" y="1589088"/>
            <a:ext cx="2508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</a:rPr>
              <a:t>T4</a:t>
            </a:r>
            <a:endParaRPr lang="en-US" altLang="en-US"/>
          </a:p>
        </p:txBody>
      </p:sp>
      <p:sp>
        <p:nvSpPr>
          <p:cNvPr id="40970" name="Line 11"/>
          <p:cNvSpPr>
            <a:spLocks noChangeShapeType="1"/>
          </p:cNvSpPr>
          <p:nvPr/>
        </p:nvSpPr>
        <p:spPr bwMode="auto">
          <a:xfrm flipV="1">
            <a:off x="4465638" y="1570038"/>
            <a:ext cx="1587" cy="5029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1" name="Line 12"/>
          <p:cNvSpPr>
            <a:spLocks noChangeShapeType="1"/>
          </p:cNvSpPr>
          <p:nvPr/>
        </p:nvSpPr>
        <p:spPr bwMode="auto">
          <a:xfrm flipV="1">
            <a:off x="5837238" y="1570038"/>
            <a:ext cx="1587" cy="5029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2" name="Line 13"/>
          <p:cNvSpPr>
            <a:spLocks noChangeShapeType="1"/>
          </p:cNvSpPr>
          <p:nvPr/>
        </p:nvSpPr>
        <p:spPr bwMode="auto">
          <a:xfrm flipV="1">
            <a:off x="7208838" y="1570038"/>
            <a:ext cx="1587" cy="5029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3" name="Line 14"/>
          <p:cNvSpPr>
            <a:spLocks noChangeShapeType="1"/>
          </p:cNvSpPr>
          <p:nvPr/>
        </p:nvSpPr>
        <p:spPr bwMode="auto">
          <a:xfrm flipV="1">
            <a:off x="8580438" y="1570038"/>
            <a:ext cx="1587" cy="5029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4" name="Rectangle 15"/>
          <p:cNvSpPr>
            <a:spLocks noChangeArrowheads="1"/>
          </p:cNvSpPr>
          <p:nvPr/>
        </p:nvSpPr>
        <p:spPr bwMode="auto">
          <a:xfrm>
            <a:off x="1265238" y="3417888"/>
            <a:ext cx="8096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</a:rPr>
              <a:t>AD7 - AD0</a:t>
            </a:r>
            <a:endParaRPr lang="en-US" altLang="en-US"/>
          </a:p>
        </p:txBody>
      </p:sp>
      <p:sp>
        <p:nvSpPr>
          <p:cNvPr id="40975" name="Rectangle 16"/>
          <p:cNvSpPr>
            <a:spLocks noChangeArrowheads="1"/>
          </p:cNvSpPr>
          <p:nvPr/>
        </p:nvSpPr>
        <p:spPr bwMode="auto">
          <a:xfrm>
            <a:off x="1265238" y="3875088"/>
            <a:ext cx="674687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</a:rPr>
              <a:t>A15 - A8</a:t>
            </a:r>
            <a:endParaRPr lang="en-US" altLang="en-US"/>
          </a:p>
        </p:txBody>
      </p:sp>
      <p:sp>
        <p:nvSpPr>
          <p:cNvPr id="40976" name="Rectangle 17"/>
          <p:cNvSpPr>
            <a:spLocks noChangeArrowheads="1"/>
          </p:cNvSpPr>
          <p:nvPr/>
        </p:nvSpPr>
        <p:spPr bwMode="auto">
          <a:xfrm>
            <a:off x="1265238" y="4332288"/>
            <a:ext cx="1220787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</a:rPr>
              <a:t>A19/S6 - A16/S3</a:t>
            </a:r>
            <a:endParaRPr lang="en-US" altLang="en-US"/>
          </a:p>
        </p:txBody>
      </p:sp>
      <p:sp>
        <p:nvSpPr>
          <p:cNvPr id="40977" name="Rectangle 18"/>
          <p:cNvSpPr>
            <a:spLocks noChangeArrowheads="1"/>
          </p:cNvSpPr>
          <p:nvPr/>
        </p:nvSpPr>
        <p:spPr bwMode="auto">
          <a:xfrm>
            <a:off x="1265238" y="2503488"/>
            <a:ext cx="4286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</a:rPr>
              <a:t>DT/R</a:t>
            </a:r>
            <a:endParaRPr lang="en-US" altLang="en-US"/>
          </a:p>
        </p:txBody>
      </p:sp>
      <p:sp>
        <p:nvSpPr>
          <p:cNvPr id="40978" name="Rectangle 19"/>
          <p:cNvSpPr>
            <a:spLocks noChangeArrowheads="1"/>
          </p:cNvSpPr>
          <p:nvPr/>
        </p:nvSpPr>
        <p:spPr bwMode="auto">
          <a:xfrm>
            <a:off x="1265238" y="2363788"/>
            <a:ext cx="3937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800" b="1">
                <a:solidFill>
                  <a:srgbClr val="000000"/>
                </a:solidFill>
              </a:rPr>
              <a:t>        __</a:t>
            </a:r>
            <a:endParaRPr lang="en-US" altLang="en-US"/>
          </a:p>
        </p:txBody>
      </p:sp>
      <p:sp>
        <p:nvSpPr>
          <p:cNvPr id="40979" name="Rectangle 20"/>
          <p:cNvSpPr>
            <a:spLocks noChangeArrowheads="1"/>
          </p:cNvSpPr>
          <p:nvPr/>
        </p:nvSpPr>
        <p:spPr bwMode="auto">
          <a:xfrm>
            <a:off x="1265238" y="4789488"/>
            <a:ext cx="4032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</a:rPr>
              <a:t>IO/M</a:t>
            </a:r>
            <a:endParaRPr lang="en-US" altLang="en-US"/>
          </a:p>
        </p:txBody>
      </p:sp>
      <p:sp>
        <p:nvSpPr>
          <p:cNvPr id="40980" name="Rectangle 21"/>
          <p:cNvSpPr>
            <a:spLocks noChangeArrowheads="1"/>
          </p:cNvSpPr>
          <p:nvPr/>
        </p:nvSpPr>
        <p:spPr bwMode="auto">
          <a:xfrm>
            <a:off x="1265238" y="4649788"/>
            <a:ext cx="363537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800" b="1">
                <a:solidFill>
                  <a:srgbClr val="000000"/>
                </a:solidFill>
              </a:rPr>
              <a:t>       __</a:t>
            </a:r>
            <a:endParaRPr lang="en-US" altLang="en-US"/>
          </a:p>
        </p:txBody>
      </p:sp>
      <p:sp>
        <p:nvSpPr>
          <p:cNvPr id="40981" name="Rectangle 22"/>
          <p:cNvSpPr>
            <a:spLocks noChangeArrowheads="1"/>
          </p:cNvSpPr>
          <p:nvPr/>
        </p:nvSpPr>
        <p:spPr bwMode="auto">
          <a:xfrm>
            <a:off x="1265238" y="5106988"/>
            <a:ext cx="274637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800" b="1">
                <a:solidFill>
                  <a:srgbClr val="000000"/>
                </a:solidFill>
              </a:rPr>
              <a:t>____</a:t>
            </a:r>
            <a:endParaRPr lang="en-US" altLang="en-US"/>
          </a:p>
        </p:txBody>
      </p:sp>
      <p:sp>
        <p:nvSpPr>
          <p:cNvPr id="40982" name="Rectangle 23"/>
          <p:cNvSpPr>
            <a:spLocks noChangeArrowheads="1"/>
          </p:cNvSpPr>
          <p:nvPr/>
        </p:nvSpPr>
        <p:spPr bwMode="auto">
          <a:xfrm>
            <a:off x="1265238" y="5246688"/>
            <a:ext cx="2921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</a:rPr>
              <a:t>RD</a:t>
            </a:r>
            <a:endParaRPr lang="en-US" altLang="en-US"/>
          </a:p>
        </p:txBody>
      </p:sp>
      <p:sp>
        <p:nvSpPr>
          <p:cNvPr id="40983" name="Rectangle 24"/>
          <p:cNvSpPr>
            <a:spLocks noChangeArrowheads="1"/>
          </p:cNvSpPr>
          <p:nvPr/>
        </p:nvSpPr>
        <p:spPr bwMode="auto">
          <a:xfrm>
            <a:off x="1265238" y="5703888"/>
            <a:ext cx="395287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</a:rPr>
              <a:t>DEN</a:t>
            </a:r>
            <a:endParaRPr lang="en-US" altLang="en-US"/>
          </a:p>
        </p:txBody>
      </p:sp>
      <p:sp>
        <p:nvSpPr>
          <p:cNvPr id="40984" name="Rectangle 25"/>
          <p:cNvSpPr>
            <a:spLocks noChangeArrowheads="1"/>
          </p:cNvSpPr>
          <p:nvPr/>
        </p:nvSpPr>
        <p:spPr bwMode="auto">
          <a:xfrm>
            <a:off x="1295400" y="5564188"/>
            <a:ext cx="3873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800" b="1">
                <a:solidFill>
                  <a:srgbClr val="000000"/>
                </a:solidFill>
              </a:rPr>
              <a:t>______</a:t>
            </a:r>
            <a:endParaRPr lang="en-US" altLang="en-US"/>
          </a:p>
        </p:txBody>
      </p:sp>
      <p:sp>
        <p:nvSpPr>
          <p:cNvPr id="40985" name="Freeform 26"/>
          <p:cNvSpPr>
            <a:spLocks/>
          </p:cNvSpPr>
          <p:nvPr/>
        </p:nvSpPr>
        <p:spPr bwMode="auto">
          <a:xfrm>
            <a:off x="3038475" y="2027238"/>
            <a:ext cx="1371600" cy="228600"/>
          </a:xfrm>
          <a:custGeom>
            <a:avLst/>
            <a:gdLst>
              <a:gd name="T0" fmla="*/ 0 w 1728"/>
              <a:gd name="T1" fmla="*/ 0 h 288"/>
              <a:gd name="T2" fmla="*/ 114300 w 1728"/>
              <a:gd name="T3" fmla="*/ 228600 h 288"/>
              <a:gd name="T4" fmla="*/ 914400 w 1728"/>
              <a:gd name="T5" fmla="*/ 228600 h 288"/>
              <a:gd name="T6" fmla="*/ 1028700 w 1728"/>
              <a:gd name="T7" fmla="*/ 0 h 288"/>
              <a:gd name="T8" fmla="*/ 1371600 w 172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8"/>
              <a:gd name="T16" fmla="*/ 0 h 288"/>
              <a:gd name="T17" fmla="*/ 1728 w 17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8" h="288">
                <a:moveTo>
                  <a:pt x="0" y="0"/>
                </a:moveTo>
                <a:lnTo>
                  <a:pt x="144" y="288"/>
                </a:lnTo>
                <a:lnTo>
                  <a:pt x="1152" y="288"/>
                </a:lnTo>
                <a:lnTo>
                  <a:pt x="1296" y="0"/>
                </a:lnTo>
                <a:lnTo>
                  <a:pt x="1728" y="0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6" name="Freeform 27"/>
          <p:cNvSpPr>
            <a:spLocks/>
          </p:cNvSpPr>
          <p:nvPr/>
        </p:nvSpPr>
        <p:spPr bwMode="auto">
          <a:xfrm>
            <a:off x="4410075" y="2027238"/>
            <a:ext cx="1370013" cy="228600"/>
          </a:xfrm>
          <a:custGeom>
            <a:avLst/>
            <a:gdLst>
              <a:gd name="T0" fmla="*/ 0 w 1728"/>
              <a:gd name="T1" fmla="*/ 0 h 288"/>
              <a:gd name="T2" fmla="*/ 114168 w 1728"/>
              <a:gd name="T3" fmla="*/ 228600 h 288"/>
              <a:gd name="T4" fmla="*/ 913342 w 1728"/>
              <a:gd name="T5" fmla="*/ 228600 h 288"/>
              <a:gd name="T6" fmla="*/ 1027510 w 1728"/>
              <a:gd name="T7" fmla="*/ 0 h 288"/>
              <a:gd name="T8" fmla="*/ 1370013 w 172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8"/>
              <a:gd name="T16" fmla="*/ 0 h 288"/>
              <a:gd name="T17" fmla="*/ 1728 w 17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8" h="288">
                <a:moveTo>
                  <a:pt x="0" y="0"/>
                </a:moveTo>
                <a:lnTo>
                  <a:pt x="144" y="288"/>
                </a:lnTo>
                <a:lnTo>
                  <a:pt x="1152" y="288"/>
                </a:lnTo>
                <a:lnTo>
                  <a:pt x="1296" y="0"/>
                </a:lnTo>
                <a:lnTo>
                  <a:pt x="1728" y="0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7" name="Freeform 28"/>
          <p:cNvSpPr>
            <a:spLocks/>
          </p:cNvSpPr>
          <p:nvPr/>
        </p:nvSpPr>
        <p:spPr bwMode="auto">
          <a:xfrm>
            <a:off x="5780088" y="2027238"/>
            <a:ext cx="1371600" cy="228600"/>
          </a:xfrm>
          <a:custGeom>
            <a:avLst/>
            <a:gdLst>
              <a:gd name="T0" fmla="*/ 0 w 1728"/>
              <a:gd name="T1" fmla="*/ 0 h 288"/>
              <a:gd name="T2" fmla="*/ 114300 w 1728"/>
              <a:gd name="T3" fmla="*/ 228600 h 288"/>
              <a:gd name="T4" fmla="*/ 914400 w 1728"/>
              <a:gd name="T5" fmla="*/ 228600 h 288"/>
              <a:gd name="T6" fmla="*/ 1028700 w 1728"/>
              <a:gd name="T7" fmla="*/ 0 h 288"/>
              <a:gd name="T8" fmla="*/ 1371600 w 172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8"/>
              <a:gd name="T16" fmla="*/ 0 h 288"/>
              <a:gd name="T17" fmla="*/ 1728 w 17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8" h="288">
                <a:moveTo>
                  <a:pt x="0" y="0"/>
                </a:moveTo>
                <a:lnTo>
                  <a:pt x="144" y="288"/>
                </a:lnTo>
                <a:lnTo>
                  <a:pt x="1152" y="288"/>
                </a:lnTo>
                <a:lnTo>
                  <a:pt x="1296" y="0"/>
                </a:lnTo>
                <a:lnTo>
                  <a:pt x="1728" y="0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8" name="Freeform 29"/>
          <p:cNvSpPr>
            <a:spLocks/>
          </p:cNvSpPr>
          <p:nvPr/>
        </p:nvSpPr>
        <p:spPr bwMode="auto">
          <a:xfrm>
            <a:off x="7151688" y="2027238"/>
            <a:ext cx="1371600" cy="228600"/>
          </a:xfrm>
          <a:custGeom>
            <a:avLst/>
            <a:gdLst>
              <a:gd name="T0" fmla="*/ 0 w 1728"/>
              <a:gd name="T1" fmla="*/ 0 h 288"/>
              <a:gd name="T2" fmla="*/ 114300 w 1728"/>
              <a:gd name="T3" fmla="*/ 228600 h 288"/>
              <a:gd name="T4" fmla="*/ 914400 w 1728"/>
              <a:gd name="T5" fmla="*/ 228600 h 288"/>
              <a:gd name="T6" fmla="*/ 1028700 w 1728"/>
              <a:gd name="T7" fmla="*/ 0 h 288"/>
              <a:gd name="T8" fmla="*/ 1371600 w 172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8"/>
              <a:gd name="T16" fmla="*/ 0 h 288"/>
              <a:gd name="T17" fmla="*/ 1728 w 17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8" h="288">
                <a:moveTo>
                  <a:pt x="0" y="0"/>
                </a:moveTo>
                <a:lnTo>
                  <a:pt x="144" y="288"/>
                </a:lnTo>
                <a:lnTo>
                  <a:pt x="1152" y="288"/>
                </a:lnTo>
                <a:lnTo>
                  <a:pt x="1296" y="0"/>
                </a:lnTo>
                <a:lnTo>
                  <a:pt x="1728" y="0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9" name="Line 30"/>
          <p:cNvSpPr>
            <a:spLocks noChangeShapeType="1"/>
          </p:cNvSpPr>
          <p:nvPr/>
        </p:nvSpPr>
        <p:spPr bwMode="auto">
          <a:xfrm flipH="1" flipV="1">
            <a:off x="2979738" y="2484438"/>
            <a:ext cx="1143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0" name="Line 31"/>
          <p:cNvSpPr>
            <a:spLocks noChangeShapeType="1"/>
          </p:cNvSpPr>
          <p:nvPr/>
        </p:nvSpPr>
        <p:spPr bwMode="auto">
          <a:xfrm flipV="1">
            <a:off x="8123238" y="2484438"/>
            <a:ext cx="1143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1" name="Line 32"/>
          <p:cNvSpPr>
            <a:spLocks noChangeShapeType="1"/>
          </p:cNvSpPr>
          <p:nvPr/>
        </p:nvSpPr>
        <p:spPr bwMode="auto">
          <a:xfrm>
            <a:off x="3094038" y="2713038"/>
            <a:ext cx="50292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2" name="Line 33"/>
          <p:cNvSpPr>
            <a:spLocks noChangeShapeType="1"/>
          </p:cNvSpPr>
          <p:nvPr/>
        </p:nvSpPr>
        <p:spPr bwMode="auto">
          <a:xfrm>
            <a:off x="8237538" y="2484438"/>
            <a:ext cx="28575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3" name="Line 34"/>
          <p:cNvSpPr>
            <a:spLocks noChangeShapeType="1"/>
          </p:cNvSpPr>
          <p:nvPr/>
        </p:nvSpPr>
        <p:spPr bwMode="auto">
          <a:xfrm flipV="1">
            <a:off x="3322638" y="2941638"/>
            <a:ext cx="1143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4" name="Line 35"/>
          <p:cNvSpPr>
            <a:spLocks noChangeShapeType="1"/>
          </p:cNvSpPr>
          <p:nvPr/>
        </p:nvSpPr>
        <p:spPr bwMode="auto">
          <a:xfrm>
            <a:off x="4237038" y="2941638"/>
            <a:ext cx="1143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5" name="Line 36"/>
          <p:cNvSpPr>
            <a:spLocks noChangeShapeType="1"/>
          </p:cNvSpPr>
          <p:nvPr/>
        </p:nvSpPr>
        <p:spPr bwMode="auto">
          <a:xfrm>
            <a:off x="4351338" y="3170238"/>
            <a:ext cx="417195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6" name="Line 37"/>
          <p:cNvSpPr>
            <a:spLocks noChangeShapeType="1"/>
          </p:cNvSpPr>
          <p:nvPr/>
        </p:nvSpPr>
        <p:spPr bwMode="auto">
          <a:xfrm>
            <a:off x="3038475" y="3170238"/>
            <a:ext cx="284163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7" name="Line 38"/>
          <p:cNvSpPr>
            <a:spLocks noChangeShapeType="1"/>
          </p:cNvSpPr>
          <p:nvPr/>
        </p:nvSpPr>
        <p:spPr bwMode="auto">
          <a:xfrm>
            <a:off x="3436938" y="2941638"/>
            <a:ext cx="8001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8" name="Freeform 39"/>
          <p:cNvSpPr>
            <a:spLocks/>
          </p:cNvSpPr>
          <p:nvPr/>
        </p:nvSpPr>
        <p:spPr bwMode="auto">
          <a:xfrm>
            <a:off x="3551238" y="3856038"/>
            <a:ext cx="58737" cy="228600"/>
          </a:xfrm>
          <a:custGeom>
            <a:avLst/>
            <a:gdLst>
              <a:gd name="T0" fmla="*/ 0 w 73"/>
              <a:gd name="T1" fmla="*/ 0 h 288"/>
              <a:gd name="T2" fmla="*/ 58737 w 73"/>
              <a:gd name="T3" fmla="*/ 114300 h 288"/>
              <a:gd name="T4" fmla="*/ 0 w 73"/>
              <a:gd name="T5" fmla="*/ 228600 h 288"/>
              <a:gd name="T6" fmla="*/ 0 60000 65536"/>
              <a:gd name="T7" fmla="*/ 0 60000 65536"/>
              <a:gd name="T8" fmla="*/ 0 60000 65536"/>
              <a:gd name="T9" fmla="*/ 0 w 73"/>
              <a:gd name="T10" fmla="*/ 0 h 288"/>
              <a:gd name="T11" fmla="*/ 73 w 73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" h="288">
                <a:moveTo>
                  <a:pt x="0" y="0"/>
                </a:moveTo>
                <a:lnTo>
                  <a:pt x="73" y="144"/>
                </a:lnTo>
                <a:lnTo>
                  <a:pt x="0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9" name="Freeform 40"/>
          <p:cNvSpPr>
            <a:spLocks/>
          </p:cNvSpPr>
          <p:nvPr/>
        </p:nvSpPr>
        <p:spPr bwMode="auto">
          <a:xfrm>
            <a:off x="3609975" y="3856038"/>
            <a:ext cx="55563" cy="228600"/>
          </a:xfrm>
          <a:custGeom>
            <a:avLst/>
            <a:gdLst>
              <a:gd name="T0" fmla="*/ 55563 w 71"/>
              <a:gd name="T1" fmla="*/ 0 h 288"/>
              <a:gd name="T2" fmla="*/ 0 w 71"/>
              <a:gd name="T3" fmla="*/ 114300 h 288"/>
              <a:gd name="T4" fmla="*/ 55563 w 71"/>
              <a:gd name="T5" fmla="*/ 228600 h 288"/>
              <a:gd name="T6" fmla="*/ 0 60000 65536"/>
              <a:gd name="T7" fmla="*/ 0 60000 65536"/>
              <a:gd name="T8" fmla="*/ 0 60000 65536"/>
              <a:gd name="T9" fmla="*/ 0 w 71"/>
              <a:gd name="T10" fmla="*/ 0 h 288"/>
              <a:gd name="T11" fmla="*/ 71 w 71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" h="288">
                <a:moveTo>
                  <a:pt x="71" y="0"/>
                </a:moveTo>
                <a:lnTo>
                  <a:pt x="0" y="144"/>
                </a:lnTo>
                <a:lnTo>
                  <a:pt x="71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0" name="Freeform 41"/>
          <p:cNvSpPr>
            <a:spLocks/>
          </p:cNvSpPr>
          <p:nvPr/>
        </p:nvSpPr>
        <p:spPr bwMode="auto">
          <a:xfrm>
            <a:off x="8294688" y="3856038"/>
            <a:ext cx="57150" cy="228600"/>
          </a:xfrm>
          <a:custGeom>
            <a:avLst/>
            <a:gdLst>
              <a:gd name="T0" fmla="*/ 0 w 71"/>
              <a:gd name="T1" fmla="*/ 0 h 288"/>
              <a:gd name="T2" fmla="*/ 57150 w 71"/>
              <a:gd name="T3" fmla="*/ 114300 h 288"/>
              <a:gd name="T4" fmla="*/ 0 w 71"/>
              <a:gd name="T5" fmla="*/ 228600 h 288"/>
              <a:gd name="T6" fmla="*/ 0 60000 65536"/>
              <a:gd name="T7" fmla="*/ 0 60000 65536"/>
              <a:gd name="T8" fmla="*/ 0 60000 65536"/>
              <a:gd name="T9" fmla="*/ 0 w 71"/>
              <a:gd name="T10" fmla="*/ 0 h 288"/>
              <a:gd name="T11" fmla="*/ 71 w 71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" h="288">
                <a:moveTo>
                  <a:pt x="0" y="0"/>
                </a:moveTo>
                <a:lnTo>
                  <a:pt x="71" y="144"/>
                </a:lnTo>
                <a:lnTo>
                  <a:pt x="0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1" name="Line 42"/>
          <p:cNvSpPr>
            <a:spLocks noChangeShapeType="1"/>
          </p:cNvSpPr>
          <p:nvPr/>
        </p:nvSpPr>
        <p:spPr bwMode="auto">
          <a:xfrm>
            <a:off x="3038475" y="3856038"/>
            <a:ext cx="512763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2" name="Line 43"/>
          <p:cNvSpPr>
            <a:spLocks noChangeShapeType="1"/>
          </p:cNvSpPr>
          <p:nvPr/>
        </p:nvSpPr>
        <p:spPr bwMode="auto">
          <a:xfrm>
            <a:off x="3038475" y="4084638"/>
            <a:ext cx="512763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3" name="Line 44"/>
          <p:cNvSpPr>
            <a:spLocks noChangeShapeType="1"/>
          </p:cNvSpPr>
          <p:nvPr/>
        </p:nvSpPr>
        <p:spPr bwMode="auto">
          <a:xfrm>
            <a:off x="3665538" y="3856038"/>
            <a:ext cx="462915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4" name="Line 45"/>
          <p:cNvSpPr>
            <a:spLocks noChangeShapeType="1"/>
          </p:cNvSpPr>
          <p:nvPr/>
        </p:nvSpPr>
        <p:spPr bwMode="auto">
          <a:xfrm>
            <a:off x="3665538" y="4084638"/>
            <a:ext cx="462915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5" name="Freeform 46"/>
          <p:cNvSpPr>
            <a:spLocks/>
          </p:cNvSpPr>
          <p:nvPr/>
        </p:nvSpPr>
        <p:spPr bwMode="auto">
          <a:xfrm>
            <a:off x="8351838" y="3856038"/>
            <a:ext cx="57150" cy="228600"/>
          </a:xfrm>
          <a:custGeom>
            <a:avLst/>
            <a:gdLst>
              <a:gd name="T0" fmla="*/ 57150 w 73"/>
              <a:gd name="T1" fmla="*/ 0 h 288"/>
              <a:gd name="T2" fmla="*/ 0 w 73"/>
              <a:gd name="T3" fmla="*/ 114300 h 288"/>
              <a:gd name="T4" fmla="*/ 57150 w 73"/>
              <a:gd name="T5" fmla="*/ 228600 h 288"/>
              <a:gd name="T6" fmla="*/ 0 60000 65536"/>
              <a:gd name="T7" fmla="*/ 0 60000 65536"/>
              <a:gd name="T8" fmla="*/ 0 60000 65536"/>
              <a:gd name="T9" fmla="*/ 0 w 73"/>
              <a:gd name="T10" fmla="*/ 0 h 288"/>
              <a:gd name="T11" fmla="*/ 73 w 73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" h="288">
                <a:moveTo>
                  <a:pt x="73" y="0"/>
                </a:moveTo>
                <a:lnTo>
                  <a:pt x="0" y="144"/>
                </a:lnTo>
                <a:lnTo>
                  <a:pt x="73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6" name="Line 47"/>
          <p:cNvSpPr>
            <a:spLocks noChangeShapeType="1"/>
          </p:cNvSpPr>
          <p:nvPr/>
        </p:nvSpPr>
        <p:spPr bwMode="auto">
          <a:xfrm>
            <a:off x="8408988" y="3856038"/>
            <a:ext cx="1143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7" name="Line 48"/>
          <p:cNvSpPr>
            <a:spLocks noChangeShapeType="1"/>
          </p:cNvSpPr>
          <p:nvPr/>
        </p:nvSpPr>
        <p:spPr bwMode="auto">
          <a:xfrm>
            <a:off x="8408988" y="4084638"/>
            <a:ext cx="1143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8" name="Rectangle 49"/>
          <p:cNvSpPr>
            <a:spLocks noChangeArrowheads="1"/>
          </p:cNvSpPr>
          <p:nvPr/>
        </p:nvSpPr>
        <p:spPr bwMode="auto">
          <a:xfrm>
            <a:off x="5732463" y="3890963"/>
            <a:ext cx="55721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A15 - A8</a:t>
            </a:r>
            <a:endParaRPr lang="en-US" altLang="en-US"/>
          </a:p>
        </p:txBody>
      </p:sp>
      <p:sp>
        <p:nvSpPr>
          <p:cNvPr id="41009" name="Line 50"/>
          <p:cNvSpPr>
            <a:spLocks noChangeShapeType="1"/>
          </p:cNvSpPr>
          <p:nvPr/>
        </p:nvSpPr>
        <p:spPr bwMode="auto">
          <a:xfrm>
            <a:off x="5265738" y="5227638"/>
            <a:ext cx="1143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0" name="Line 51"/>
          <p:cNvSpPr>
            <a:spLocks noChangeShapeType="1"/>
          </p:cNvSpPr>
          <p:nvPr/>
        </p:nvSpPr>
        <p:spPr bwMode="auto">
          <a:xfrm flipH="1">
            <a:off x="7666038" y="5227638"/>
            <a:ext cx="1143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1" name="Line 52"/>
          <p:cNvSpPr>
            <a:spLocks noChangeShapeType="1"/>
          </p:cNvSpPr>
          <p:nvPr/>
        </p:nvSpPr>
        <p:spPr bwMode="auto">
          <a:xfrm>
            <a:off x="5380038" y="5456238"/>
            <a:ext cx="22860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2" name="Line 53"/>
          <p:cNvSpPr>
            <a:spLocks noChangeShapeType="1"/>
          </p:cNvSpPr>
          <p:nvPr/>
        </p:nvSpPr>
        <p:spPr bwMode="auto">
          <a:xfrm>
            <a:off x="7780338" y="5227638"/>
            <a:ext cx="74295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3" name="Line 54"/>
          <p:cNvSpPr>
            <a:spLocks noChangeShapeType="1"/>
          </p:cNvSpPr>
          <p:nvPr/>
        </p:nvSpPr>
        <p:spPr bwMode="auto">
          <a:xfrm>
            <a:off x="3038475" y="5227638"/>
            <a:ext cx="2227263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4" name="Line 55"/>
          <p:cNvSpPr>
            <a:spLocks noChangeShapeType="1"/>
          </p:cNvSpPr>
          <p:nvPr/>
        </p:nvSpPr>
        <p:spPr bwMode="auto">
          <a:xfrm>
            <a:off x="5551488" y="5684838"/>
            <a:ext cx="1143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5" name="Line 56"/>
          <p:cNvSpPr>
            <a:spLocks noChangeShapeType="1"/>
          </p:cNvSpPr>
          <p:nvPr/>
        </p:nvSpPr>
        <p:spPr bwMode="auto">
          <a:xfrm flipH="1">
            <a:off x="7265988" y="5684838"/>
            <a:ext cx="1143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6" name="Line 57"/>
          <p:cNvSpPr>
            <a:spLocks noChangeShapeType="1"/>
          </p:cNvSpPr>
          <p:nvPr/>
        </p:nvSpPr>
        <p:spPr bwMode="auto">
          <a:xfrm>
            <a:off x="3038475" y="5684838"/>
            <a:ext cx="2513013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7" name="Line 58"/>
          <p:cNvSpPr>
            <a:spLocks noChangeShapeType="1"/>
          </p:cNvSpPr>
          <p:nvPr/>
        </p:nvSpPr>
        <p:spPr bwMode="auto">
          <a:xfrm>
            <a:off x="7380288" y="5684838"/>
            <a:ext cx="11430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8" name="Line 59"/>
          <p:cNvSpPr>
            <a:spLocks noChangeShapeType="1"/>
          </p:cNvSpPr>
          <p:nvPr/>
        </p:nvSpPr>
        <p:spPr bwMode="auto">
          <a:xfrm>
            <a:off x="5665788" y="5913438"/>
            <a:ext cx="16002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9" name="Freeform 60"/>
          <p:cNvSpPr>
            <a:spLocks/>
          </p:cNvSpPr>
          <p:nvPr/>
        </p:nvSpPr>
        <p:spPr bwMode="auto">
          <a:xfrm>
            <a:off x="3551238" y="3398838"/>
            <a:ext cx="58737" cy="228600"/>
          </a:xfrm>
          <a:custGeom>
            <a:avLst/>
            <a:gdLst>
              <a:gd name="T0" fmla="*/ 0 w 73"/>
              <a:gd name="T1" fmla="*/ 0 h 288"/>
              <a:gd name="T2" fmla="*/ 58737 w 73"/>
              <a:gd name="T3" fmla="*/ 114300 h 288"/>
              <a:gd name="T4" fmla="*/ 0 w 73"/>
              <a:gd name="T5" fmla="*/ 228600 h 288"/>
              <a:gd name="T6" fmla="*/ 0 60000 65536"/>
              <a:gd name="T7" fmla="*/ 0 60000 65536"/>
              <a:gd name="T8" fmla="*/ 0 60000 65536"/>
              <a:gd name="T9" fmla="*/ 0 w 73"/>
              <a:gd name="T10" fmla="*/ 0 h 288"/>
              <a:gd name="T11" fmla="*/ 73 w 73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" h="288">
                <a:moveTo>
                  <a:pt x="0" y="0"/>
                </a:moveTo>
                <a:lnTo>
                  <a:pt x="73" y="144"/>
                </a:lnTo>
                <a:lnTo>
                  <a:pt x="0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0" name="Freeform 61"/>
          <p:cNvSpPr>
            <a:spLocks/>
          </p:cNvSpPr>
          <p:nvPr/>
        </p:nvSpPr>
        <p:spPr bwMode="auto">
          <a:xfrm>
            <a:off x="3609975" y="3398838"/>
            <a:ext cx="55563" cy="228600"/>
          </a:xfrm>
          <a:custGeom>
            <a:avLst/>
            <a:gdLst>
              <a:gd name="T0" fmla="*/ 55563 w 71"/>
              <a:gd name="T1" fmla="*/ 0 h 288"/>
              <a:gd name="T2" fmla="*/ 0 w 71"/>
              <a:gd name="T3" fmla="*/ 114300 h 288"/>
              <a:gd name="T4" fmla="*/ 55563 w 71"/>
              <a:gd name="T5" fmla="*/ 228600 h 288"/>
              <a:gd name="T6" fmla="*/ 0 60000 65536"/>
              <a:gd name="T7" fmla="*/ 0 60000 65536"/>
              <a:gd name="T8" fmla="*/ 0 60000 65536"/>
              <a:gd name="T9" fmla="*/ 0 w 71"/>
              <a:gd name="T10" fmla="*/ 0 h 288"/>
              <a:gd name="T11" fmla="*/ 71 w 71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" h="288">
                <a:moveTo>
                  <a:pt x="71" y="0"/>
                </a:moveTo>
                <a:lnTo>
                  <a:pt x="0" y="144"/>
                </a:lnTo>
                <a:lnTo>
                  <a:pt x="71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1" name="Freeform 62"/>
          <p:cNvSpPr>
            <a:spLocks/>
          </p:cNvSpPr>
          <p:nvPr/>
        </p:nvSpPr>
        <p:spPr bwMode="auto">
          <a:xfrm>
            <a:off x="4922838" y="3398838"/>
            <a:ext cx="57150" cy="228600"/>
          </a:xfrm>
          <a:custGeom>
            <a:avLst/>
            <a:gdLst>
              <a:gd name="T0" fmla="*/ 0 w 73"/>
              <a:gd name="T1" fmla="*/ 0 h 288"/>
              <a:gd name="T2" fmla="*/ 57150 w 73"/>
              <a:gd name="T3" fmla="*/ 114300 h 288"/>
              <a:gd name="T4" fmla="*/ 0 w 73"/>
              <a:gd name="T5" fmla="*/ 228600 h 288"/>
              <a:gd name="T6" fmla="*/ 0 60000 65536"/>
              <a:gd name="T7" fmla="*/ 0 60000 65536"/>
              <a:gd name="T8" fmla="*/ 0 60000 65536"/>
              <a:gd name="T9" fmla="*/ 0 w 73"/>
              <a:gd name="T10" fmla="*/ 0 h 288"/>
              <a:gd name="T11" fmla="*/ 73 w 73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" h="288">
                <a:moveTo>
                  <a:pt x="0" y="0"/>
                </a:moveTo>
                <a:lnTo>
                  <a:pt x="73" y="144"/>
                </a:lnTo>
                <a:lnTo>
                  <a:pt x="0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2" name="Freeform 63"/>
          <p:cNvSpPr>
            <a:spLocks/>
          </p:cNvSpPr>
          <p:nvPr/>
        </p:nvSpPr>
        <p:spPr bwMode="auto">
          <a:xfrm>
            <a:off x="6122988" y="3398838"/>
            <a:ext cx="57150" cy="228600"/>
          </a:xfrm>
          <a:custGeom>
            <a:avLst/>
            <a:gdLst>
              <a:gd name="T0" fmla="*/ 57150 w 71"/>
              <a:gd name="T1" fmla="*/ 0 h 288"/>
              <a:gd name="T2" fmla="*/ 0 w 71"/>
              <a:gd name="T3" fmla="*/ 114300 h 288"/>
              <a:gd name="T4" fmla="*/ 57150 w 71"/>
              <a:gd name="T5" fmla="*/ 228600 h 288"/>
              <a:gd name="T6" fmla="*/ 0 60000 65536"/>
              <a:gd name="T7" fmla="*/ 0 60000 65536"/>
              <a:gd name="T8" fmla="*/ 0 60000 65536"/>
              <a:gd name="T9" fmla="*/ 0 w 71"/>
              <a:gd name="T10" fmla="*/ 0 h 288"/>
              <a:gd name="T11" fmla="*/ 71 w 71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" h="288">
                <a:moveTo>
                  <a:pt x="71" y="0"/>
                </a:moveTo>
                <a:lnTo>
                  <a:pt x="0" y="144"/>
                </a:lnTo>
                <a:lnTo>
                  <a:pt x="71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3" name="Freeform 64"/>
          <p:cNvSpPr>
            <a:spLocks/>
          </p:cNvSpPr>
          <p:nvPr/>
        </p:nvSpPr>
        <p:spPr bwMode="auto">
          <a:xfrm>
            <a:off x="8008938" y="3398838"/>
            <a:ext cx="57150" cy="228600"/>
          </a:xfrm>
          <a:custGeom>
            <a:avLst/>
            <a:gdLst>
              <a:gd name="T0" fmla="*/ 0 w 73"/>
              <a:gd name="T1" fmla="*/ 0 h 288"/>
              <a:gd name="T2" fmla="*/ 57150 w 73"/>
              <a:gd name="T3" fmla="*/ 114300 h 288"/>
              <a:gd name="T4" fmla="*/ 0 w 73"/>
              <a:gd name="T5" fmla="*/ 228600 h 288"/>
              <a:gd name="T6" fmla="*/ 0 60000 65536"/>
              <a:gd name="T7" fmla="*/ 0 60000 65536"/>
              <a:gd name="T8" fmla="*/ 0 60000 65536"/>
              <a:gd name="T9" fmla="*/ 0 w 73"/>
              <a:gd name="T10" fmla="*/ 0 h 288"/>
              <a:gd name="T11" fmla="*/ 73 w 73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" h="288">
                <a:moveTo>
                  <a:pt x="0" y="0"/>
                </a:moveTo>
                <a:lnTo>
                  <a:pt x="73" y="144"/>
                </a:lnTo>
                <a:lnTo>
                  <a:pt x="0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4" name="Line 65"/>
          <p:cNvSpPr>
            <a:spLocks noChangeShapeType="1"/>
          </p:cNvSpPr>
          <p:nvPr/>
        </p:nvSpPr>
        <p:spPr bwMode="auto">
          <a:xfrm>
            <a:off x="3038475" y="3398838"/>
            <a:ext cx="512763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5" name="Line 66"/>
          <p:cNvSpPr>
            <a:spLocks noChangeShapeType="1"/>
          </p:cNvSpPr>
          <p:nvPr/>
        </p:nvSpPr>
        <p:spPr bwMode="auto">
          <a:xfrm>
            <a:off x="3038475" y="3627438"/>
            <a:ext cx="512763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6" name="Line 67"/>
          <p:cNvSpPr>
            <a:spLocks noChangeShapeType="1"/>
          </p:cNvSpPr>
          <p:nvPr/>
        </p:nvSpPr>
        <p:spPr bwMode="auto">
          <a:xfrm>
            <a:off x="3665538" y="3398838"/>
            <a:ext cx="12573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7" name="Line 68"/>
          <p:cNvSpPr>
            <a:spLocks noChangeShapeType="1"/>
          </p:cNvSpPr>
          <p:nvPr/>
        </p:nvSpPr>
        <p:spPr bwMode="auto">
          <a:xfrm>
            <a:off x="3665538" y="3627438"/>
            <a:ext cx="12573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8" name="Line 69"/>
          <p:cNvSpPr>
            <a:spLocks noChangeShapeType="1"/>
          </p:cNvSpPr>
          <p:nvPr/>
        </p:nvSpPr>
        <p:spPr bwMode="auto">
          <a:xfrm>
            <a:off x="6180138" y="3398838"/>
            <a:ext cx="18288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9" name="Line 70"/>
          <p:cNvSpPr>
            <a:spLocks noChangeShapeType="1"/>
          </p:cNvSpPr>
          <p:nvPr/>
        </p:nvSpPr>
        <p:spPr bwMode="auto">
          <a:xfrm>
            <a:off x="6180138" y="3627438"/>
            <a:ext cx="18288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0" name="Line 71"/>
          <p:cNvSpPr>
            <a:spLocks noChangeShapeType="1"/>
          </p:cNvSpPr>
          <p:nvPr/>
        </p:nvSpPr>
        <p:spPr bwMode="auto">
          <a:xfrm>
            <a:off x="8066088" y="3513138"/>
            <a:ext cx="4572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1" name="Line 72"/>
          <p:cNvSpPr>
            <a:spLocks noChangeShapeType="1"/>
          </p:cNvSpPr>
          <p:nvPr/>
        </p:nvSpPr>
        <p:spPr bwMode="auto">
          <a:xfrm>
            <a:off x="4979988" y="3513138"/>
            <a:ext cx="11430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2" name="Rectangle 73"/>
          <p:cNvSpPr>
            <a:spLocks noChangeArrowheads="1"/>
          </p:cNvSpPr>
          <p:nvPr/>
        </p:nvSpPr>
        <p:spPr bwMode="auto">
          <a:xfrm>
            <a:off x="4081463" y="3433763"/>
            <a:ext cx="48736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A7 - A0</a:t>
            </a:r>
            <a:endParaRPr lang="en-US" altLang="en-US"/>
          </a:p>
        </p:txBody>
      </p:sp>
      <p:sp>
        <p:nvSpPr>
          <p:cNvPr id="41033" name="Rectangle 74"/>
          <p:cNvSpPr>
            <a:spLocks noChangeArrowheads="1"/>
          </p:cNvSpPr>
          <p:nvPr/>
        </p:nvSpPr>
        <p:spPr bwMode="auto">
          <a:xfrm>
            <a:off x="6413500" y="3433763"/>
            <a:ext cx="1425575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D7 - D0 (from memory)</a:t>
            </a:r>
            <a:endParaRPr lang="en-US" altLang="en-US"/>
          </a:p>
        </p:txBody>
      </p:sp>
      <p:sp>
        <p:nvSpPr>
          <p:cNvPr id="41034" name="Freeform 75"/>
          <p:cNvSpPr>
            <a:spLocks/>
          </p:cNvSpPr>
          <p:nvPr/>
        </p:nvSpPr>
        <p:spPr bwMode="auto">
          <a:xfrm>
            <a:off x="3551238" y="4313238"/>
            <a:ext cx="58737" cy="228600"/>
          </a:xfrm>
          <a:custGeom>
            <a:avLst/>
            <a:gdLst>
              <a:gd name="T0" fmla="*/ 0 w 73"/>
              <a:gd name="T1" fmla="*/ 0 h 288"/>
              <a:gd name="T2" fmla="*/ 58737 w 73"/>
              <a:gd name="T3" fmla="*/ 114300 h 288"/>
              <a:gd name="T4" fmla="*/ 0 w 73"/>
              <a:gd name="T5" fmla="*/ 228600 h 288"/>
              <a:gd name="T6" fmla="*/ 0 60000 65536"/>
              <a:gd name="T7" fmla="*/ 0 60000 65536"/>
              <a:gd name="T8" fmla="*/ 0 60000 65536"/>
              <a:gd name="T9" fmla="*/ 0 w 73"/>
              <a:gd name="T10" fmla="*/ 0 h 288"/>
              <a:gd name="T11" fmla="*/ 73 w 73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" h="288">
                <a:moveTo>
                  <a:pt x="0" y="0"/>
                </a:moveTo>
                <a:lnTo>
                  <a:pt x="73" y="144"/>
                </a:lnTo>
                <a:lnTo>
                  <a:pt x="0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5" name="Freeform 76"/>
          <p:cNvSpPr>
            <a:spLocks/>
          </p:cNvSpPr>
          <p:nvPr/>
        </p:nvSpPr>
        <p:spPr bwMode="auto">
          <a:xfrm>
            <a:off x="3609975" y="4313238"/>
            <a:ext cx="55563" cy="228600"/>
          </a:xfrm>
          <a:custGeom>
            <a:avLst/>
            <a:gdLst>
              <a:gd name="T0" fmla="*/ 55563 w 71"/>
              <a:gd name="T1" fmla="*/ 0 h 288"/>
              <a:gd name="T2" fmla="*/ 0 w 71"/>
              <a:gd name="T3" fmla="*/ 114300 h 288"/>
              <a:gd name="T4" fmla="*/ 55563 w 71"/>
              <a:gd name="T5" fmla="*/ 228600 h 288"/>
              <a:gd name="T6" fmla="*/ 0 60000 65536"/>
              <a:gd name="T7" fmla="*/ 0 60000 65536"/>
              <a:gd name="T8" fmla="*/ 0 60000 65536"/>
              <a:gd name="T9" fmla="*/ 0 w 71"/>
              <a:gd name="T10" fmla="*/ 0 h 288"/>
              <a:gd name="T11" fmla="*/ 71 w 71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" h="288">
                <a:moveTo>
                  <a:pt x="71" y="0"/>
                </a:moveTo>
                <a:lnTo>
                  <a:pt x="0" y="144"/>
                </a:lnTo>
                <a:lnTo>
                  <a:pt x="71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6" name="Freeform 77"/>
          <p:cNvSpPr>
            <a:spLocks/>
          </p:cNvSpPr>
          <p:nvPr/>
        </p:nvSpPr>
        <p:spPr bwMode="auto">
          <a:xfrm>
            <a:off x="4922838" y="4313238"/>
            <a:ext cx="57150" cy="228600"/>
          </a:xfrm>
          <a:custGeom>
            <a:avLst/>
            <a:gdLst>
              <a:gd name="T0" fmla="*/ 0 w 73"/>
              <a:gd name="T1" fmla="*/ 0 h 288"/>
              <a:gd name="T2" fmla="*/ 57150 w 73"/>
              <a:gd name="T3" fmla="*/ 114300 h 288"/>
              <a:gd name="T4" fmla="*/ 0 w 73"/>
              <a:gd name="T5" fmla="*/ 228600 h 288"/>
              <a:gd name="T6" fmla="*/ 0 60000 65536"/>
              <a:gd name="T7" fmla="*/ 0 60000 65536"/>
              <a:gd name="T8" fmla="*/ 0 60000 65536"/>
              <a:gd name="T9" fmla="*/ 0 w 73"/>
              <a:gd name="T10" fmla="*/ 0 h 288"/>
              <a:gd name="T11" fmla="*/ 73 w 73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" h="288">
                <a:moveTo>
                  <a:pt x="0" y="0"/>
                </a:moveTo>
                <a:lnTo>
                  <a:pt x="73" y="144"/>
                </a:lnTo>
                <a:lnTo>
                  <a:pt x="0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7" name="Freeform 78"/>
          <p:cNvSpPr>
            <a:spLocks/>
          </p:cNvSpPr>
          <p:nvPr/>
        </p:nvSpPr>
        <p:spPr bwMode="auto">
          <a:xfrm>
            <a:off x="6122988" y="4313238"/>
            <a:ext cx="57150" cy="228600"/>
          </a:xfrm>
          <a:custGeom>
            <a:avLst/>
            <a:gdLst>
              <a:gd name="T0" fmla="*/ 57150 w 71"/>
              <a:gd name="T1" fmla="*/ 0 h 288"/>
              <a:gd name="T2" fmla="*/ 0 w 71"/>
              <a:gd name="T3" fmla="*/ 114300 h 288"/>
              <a:gd name="T4" fmla="*/ 57150 w 71"/>
              <a:gd name="T5" fmla="*/ 228600 h 288"/>
              <a:gd name="T6" fmla="*/ 0 60000 65536"/>
              <a:gd name="T7" fmla="*/ 0 60000 65536"/>
              <a:gd name="T8" fmla="*/ 0 60000 65536"/>
              <a:gd name="T9" fmla="*/ 0 w 71"/>
              <a:gd name="T10" fmla="*/ 0 h 288"/>
              <a:gd name="T11" fmla="*/ 71 w 71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" h="288">
                <a:moveTo>
                  <a:pt x="71" y="0"/>
                </a:moveTo>
                <a:lnTo>
                  <a:pt x="0" y="144"/>
                </a:lnTo>
                <a:lnTo>
                  <a:pt x="71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8" name="Freeform 79"/>
          <p:cNvSpPr>
            <a:spLocks/>
          </p:cNvSpPr>
          <p:nvPr/>
        </p:nvSpPr>
        <p:spPr bwMode="auto">
          <a:xfrm>
            <a:off x="8294688" y="4313238"/>
            <a:ext cx="57150" cy="228600"/>
          </a:xfrm>
          <a:custGeom>
            <a:avLst/>
            <a:gdLst>
              <a:gd name="T0" fmla="*/ 0 w 71"/>
              <a:gd name="T1" fmla="*/ 0 h 288"/>
              <a:gd name="T2" fmla="*/ 57150 w 71"/>
              <a:gd name="T3" fmla="*/ 114300 h 288"/>
              <a:gd name="T4" fmla="*/ 0 w 71"/>
              <a:gd name="T5" fmla="*/ 228600 h 288"/>
              <a:gd name="T6" fmla="*/ 0 60000 65536"/>
              <a:gd name="T7" fmla="*/ 0 60000 65536"/>
              <a:gd name="T8" fmla="*/ 0 60000 65536"/>
              <a:gd name="T9" fmla="*/ 0 w 71"/>
              <a:gd name="T10" fmla="*/ 0 h 288"/>
              <a:gd name="T11" fmla="*/ 71 w 71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" h="288">
                <a:moveTo>
                  <a:pt x="0" y="0"/>
                </a:moveTo>
                <a:lnTo>
                  <a:pt x="71" y="144"/>
                </a:lnTo>
                <a:lnTo>
                  <a:pt x="0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9" name="Line 80"/>
          <p:cNvSpPr>
            <a:spLocks noChangeShapeType="1"/>
          </p:cNvSpPr>
          <p:nvPr/>
        </p:nvSpPr>
        <p:spPr bwMode="auto">
          <a:xfrm>
            <a:off x="3038475" y="4313238"/>
            <a:ext cx="512763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0" name="Line 81"/>
          <p:cNvSpPr>
            <a:spLocks noChangeShapeType="1"/>
          </p:cNvSpPr>
          <p:nvPr/>
        </p:nvSpPr>
        <p:spPr bwMode="auto">
          <a:xfrm>
            <a:off x="3038475" y="4541838"/>
            <a:ext cx="512763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1" name="Line 82"/>
          <p:cNvSpPr>
            <a:spLocks noChangeShapeType="1"/>
          </p:cNvSpPr>
          <p:nvPr/>
        </p:nvSpPr>
        <p:spPr bwMode="auto">
          <a:xfrm>
            <a:off x="3665538" y="4313238"/>
            <a:ext cx="12573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2" name="Line 83"/>
          <p:cNvSpPr>
            <a:spLocks noChangeShapeType="1"/>
          </p:cNvSpPr>
          <p:nvPr/>
        </p:nvSpPr>
        <p:spPr bwMode="auto">
          <a:xfrm>
            <a:off x="3665538" y="4541838"/>
            <a:ext cx="12573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3" name="Line 84"/>
          <p:cNvSpPr>
            <a:spLocks noChangeShapeType="1"/>
          </p:cNvSpPr>
          <p:nvPr/>
        </p:nvSpPr>
        <p:spPr bwMode="auto">
          <a:xfrm>
            <a:off x="6180138" y="4313238"/>
            <a:ext cx="211455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4" name="Line 85"/>
          <p:cNvSpPr>
            <a:spLocks noChangeShapeType="1"/>
          </p:cNvSpPr>
          <p:nvPr/>
        </p:nvSpPr>
        <p:spPr bwMode="auto">
          <a:xfrm>
            <a:off x="6180138" y="4541838"/>
            <a:ext cx="211455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5" name="Line 86"/>
          <p:cNvSpPr>
            <a:spLocks noChangeShapeType="1"/>
          </p:cNvSpPr>
          <p:nvPr/>
        </p:nvSpPr>
        <p:spPr bwMode="auto">
          <a:xfrm>
            <a:off x="4979988" y="4427538"/>
            <a:ext cx="11430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6" name="Freeform 87"/>
          <p:cNvSpPr>
            <a:spLocks/>
          </p:cNvSpPr>
          <p:nvPr/>
        </p:nvSpPr>
        <p:spPr bwMode="auto">
          <a:xfrm>
            <a:off x="8351838" y="4313238"/>
            <a:ext cx="57150" cy="228600"/>
          </a:xfrm>
          <a:custGeom>
            <a:avLst/>
            <a:gdLst>
              <a:gd name="T0" fmla="*/ 57150 w 73"/>
              <a:gd name="T1" fmla="*/ 0 h 288"/>
              <a:gd name="T2" fmla="*/ 0 w 73"/>
              <a:gd name="T3" fmla="*/ 114300 h 288"/>
              <a:gd name="T4" fmla="*/ 57150 w 73"/>
              <a:gd name="T5" fmla="*/ 228600 h 288"/>
              <a:gd name="T6" fmla="*/ 0 60000 65536"/>
              <a:gd name="T7" fmla="*/ 0 60000 65536"/>
              <a:gd name="T8" fmla="*/ 0 60000 65536"/>
              <a:gd name="T9" fmla="*/ 0 w 73"/>
              <a:gd name="T10" fmla="*/ 0 h 288"/>
              <a:gd name="T11" fmla="*/ 73 w 73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" h="288">
                <a:moveTo>
                  <a:pt x="73" y="0"/>
                </a:moveTo>
                <a:lnTo>
                  <a:pt x="0" y="144"/>
                </a:lnTo>
                <a:lnTo>
                  <a:pt x="73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7" name="Line 88"/>
          <p:cNvSpPr>
            <a:spLocks noChangeShapeType="1"/>
          </p:cNvSpPr>
          <p:nvPr/>
        </p:nvSpPr>
        <p:spPr bwMode="auto">
          <a:xfrm>
            <a:off x="8408988" y="4313238"/>
            <a:ext cx="1143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8" name="Line 89"/>
          <p:cNvSpPr>
            <a:spLocks noChangeShapeType="1"/>
          </p:cNvSpPr>
          <p:nvPr/>
        </p:nvSpPr>
        <p:spPr bwMode="auto">
          <a:xfrm>
            <a:off x="8408988" y="4541838"/>
            <a:ext cx="1143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9" name="Rectangle 90"/>
          <p:cNvSpPr>
            <a:spLocks noChangeArrowheads="1"/>
          </p:cNvSpPr>
          <p:nvPr/>
        </p:nvSpPr>
        <p:spPr bwMode="auto">
          <a:xfrm>
            <a:off x="4011613" y="4348163"/>
            <a:ext cx="62706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A19 - A16</a:t>
            </a:r>
            <a:endParaRPr lang="en-US" altLang="en-US"/>
          </a:p>
        </p:txBody>
      </p:sp>
      <p:sp>
        <p:nvSpPr>
          <p:cNvPr id="41050" name="Rectangle 91"/>
          <p:cNvSpPr>
            <a:spLocks noChangeArrowheads="1"/>
          </p:cNvSpPr>
          <p:nvPr/>
        </p:nvSpPr>
        <p:spPr bwMode="auto">
          <a:xfrm>
            <a:off x="7027863" y="4348163"/>
            <a:ext cx="48101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S6 - S3</a:t>
            </a:r>
            <a:endParaRPr lang="en-US" altLang="en-US"/>
          </a:p>
        </p:txBody>
      </p:sp>
      <p:sp>
        <p:nvSpPr>
          <p:cNvPr id="41051" name="Line 92"/>
          <p:cNvSpPr>
            <a:spLocks noChangeShapeType="1"/>
          </p:cNvSpPr>
          <p:nvPr/>
        </p:nvSpPr>
        <p:spPr bwMode="auto">
          <a:xfrm>
            <a:off x="3152775" y="4770438"/>
            <a:ext cx="398463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2" name="Line 93"/>
          <p:cNvSpPr>
            <a:spLocks noChangeShapeType="1"/>
          </p:cNvSpPr>
          <p:nvPr/>
        </p:nvSpPr>
        <p:spPr bwMode="auto">
          <a:xfrm>
            <a:off x="3152775" y="4999038"/>
            <a:ext cx="398463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3" name="Freeform 94"/>
          <p:cNvSpPr>
            <a:spLocks/>
          </p:cNvSpPr>
          <p:nvPr/>
        </p:nvSpPr>
        <p:spPr bwMode="auto">
          <a:xfrm>
            <a:off x="3551238" y="4770438"/>
            <a:ext cx="57150" cy="228600"/>
          </a:xfrm>
          <a:custGeom>
            <a:avLst/>
            <a:gdLst>
              <a:gd name="T0" fmla="*/ 0 w 71"/>
              <a:gd name="T1" fmla="*/ 0 h 288"/>
              <a:gd name="T2" fmla="*/ 57150 w 71"/>
              <a:gd name="T3" fmla="*/ 114300 h 288"/>
              <a:gd name="T4" fmla="*/ 0 w 71"/>
              <a:gd name="T5" fmla="*/ 228600 h 288"/>
              <a:gd name="T6" fmla="*/ 0 60000 65536"/>
              <a:gd name="T7" fmla="*/ 0 60000 65536"/>
              <a:gd name="T8" fmla="*/ 0 60000 65536"/>
              <a:gd name="T9" fmla="*/ 0 w 71"/>
              <a:gd name="T10" fmla="*/ 0 h 288"/>
              <a:gd name="T11" fmla="*/ 71 w 71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" h="288">
                <a:moveTo>
                  <a:pt x="0" y="0"/>
                </a:moveTo>
                <a:lnTo>
                  <a:pt x="71" y="144"/>
                </a:lnTo>
                <a:lnTo>
                  <a:pt x="0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4" name="Freeform 95"/>
          <p:cNvSpPr>
            <a:spLocks/>
          </p:cNvSpPr>
          <p:nvPr/>
        </p:nvSpPr>
        <p:spPr bwMode="auto">
          <a:xfrm>
            <a:off x="3094038" y="4770438"/>
            <a:ext cx="58737" cy="228600"/>
          </a:xfrm>
          <a:custGeom>
            <a:avLst/>
            <a:gdLst>
              <a:gd name="T0" fmla="*/ 58737 w 73"/>
              <a:gd name="T1" fmla="*/ 0 h 288"/>
              <a:gd name="T2" fmla="*/ 0 w 73"/>
              <a:gd name="T3" fmla="*/ 114300 h 288"/>
              <a:gd name="T4" fmla="*/ 58737 w 73"/>
              <a:gd name="T5" fmla="*/ 228600 h 288"/>
              <a:gd name="T6" fmla="*/ 0 60000 65536"/>
              <a:gd name="T7" fmla="*/ 0 60000 65536"/>
              <a:gd name="T8" fmla="*/ 0 60000 65536"/>
              <a:gd name="T9" fmla="*/ 0 w 73"/>
              <a:gd name="T10" fmla="*/ 0 h 288"/>
              <a:gd name="T11" fmla="*/ 73 w 73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" h="288">
                <a:moveTo>
                  <a:pt x="73" y="0"/>
                </a:moveTo>
                <a:lnTo>
                  <a:pt x="0" y="144"/>
                </a:lnTo>
                <a:lnTo>
                  <a:pt x="73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5" name="Freeform 96"/>
          <p:cNvSpPr>
            <a:spLocks/>
          </p:cNvSpPr>
          <p:nvPr/>
        </p:nvSpPr>
        <p:spPr bwMode="auto">
          <a:xfrm>
            <a:off x="3608388" y="4770438"/>
            <a:ext cx="57150" cy="228600"/>
          </a:xfrm>
          <a:custGeom>
            <a:avLst/>
            <a:gdLst>
              <a:gd name="T0" fmla="*/ 57150 w 73"/>
              <a:gd name="T1" fmla="*/ 0 h 288"/>
              <a:gd name="T2" fmla="*/ 0 w 73"/>
              <a:gd name="T3" fmla="*/ 114300 h 288"/>
              <a:gd name="T4" fmla="*/ 57150 w 73"/>
              <a:gd name="T5" fmla="*/ 228600 h 288"/>
              <a:gd name="T6" fmla="*/ 0 60000 65536"/>
              <a:gd name="T7" fmla="*/ 0 60000 65536"/>
              <a:gd name="T8" fmla="*/ 0 60000 65536"/>
              <a:gd name="T9" fmla="*/ 0 w 73"/>
              <a:gd name="T10" fmla="*/ 0 h 288"/>
              <a:gd name="T11" fmla="*/ 73 w 73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" h="288">
                <a:moveTo>
                  <a:pt x="73" y="0"/>
                </a:moveTo>
                <a:lnTo>
                  <a:pt x="0" y="144"/>
                </a:lnTo>
                <a:lnTo>
                  <a:pt x="73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6" name="Line 97"/>
          <p:cNvSpPr>
            <a:spLocks noChangeShapeType="1"/>
          </p:cNvSpPr>
          <p:nvPr/>
        </p:nvSpPr>
        <p:spPr bwMode="auto">
          <a:xfrm>
            <a:off x="3665538" y="4770438"/>
            <a:ext cx="4856162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7" name="Line 98"/>
          <p:cNvSpPr>
            <a:spLocks noChangeShapeType="1"/>
          </p:cNvSpPr>
          <p:nvPr/>
        </p:nvSpPr>
        <p:spPr bwMode="auto">
          <a:xfrm>
            <a:off x="3665538" y="4999038"/>
            <a:ext cx="4856162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8" name="Freeform 99"/>
          <p:cNvSpPr>
            <a:spLocks/>
          </p:cNvSpPr>
          <p:nvPr/>
        </p:nvSpPr>
        <p:spPr bwMode="auto">
          <a:xfrm>
            <a:off x="3036888" y="4770438"/>
            <a:ext cx="57150" cy="228600"/>
          </a:xfrm>
          <a:custGeom>
            <a:avLst/>
            <a:gdLst>
              <a:gd name="T0" fmla="*/ 0 w 73"/>
              <a:gd name="T1" fmla="*/ 0 h 288"/>
              <a:gd name="T2" fmla="*/ 57150 w 73"/>
              <a:gd name="T3" fmla="*/ 114300 h 288"/>
              <a:gd name="T4" fmla="*/ 0 w 73"/>
              <a:gd name="T5" fmla="*/ 228600 h 288"/>
              <a:gd name="T6" fmla="*/ 0 60000 65536"/>
              <a:gd name="T7" fmla="*/ 0 60000 65536"/>
              <a:gd name="T8" fmla="*/ 0 60000 65536"/>
              <a:gd name="T9" fmla="*/ 0 w 73"/>
              <a:gd name="T10" fmla="*/ 0 h 288"/>
              <a:gd name="T11" fmla="*/ 73 w 73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" h="288">
                <a:moveTo>
                  <a:pt x="0" y="0"/>
                </a:moveTo>
                <a:lnTo>
                  <a:pt x="73" y="144"/>
                </a:lnTo>
                <a:lnTo>
                  <a:pt x="0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9" name="Rectangle 100"/>
          <p:cNvSpPr>
            <a:spLocks noChangeArrowheads="1"/>
          </p:cNvSpPr>
          <p:nvPr/>
        </p:nvSpPr>
        <p:spPr bwMode="auto">
          <a:xfrm>
            <a:off x="4318000" y="4805363"/>
            <a:ext cx="3700463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if I/O ACCESS this is HIGH, if MEMORY ACCESS this is LOW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86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Little Endian / Big Endian</a:t>
            </a:r>
          </a:p>
        </p:txBody>
      </p:sp>
      <p:graphicFrame>
        <p:nvGraphicFramePr>
          <p:cNvPr id="396291" name="Object 3"/>
          <p:cNvGraphicFramePr>
            <a:graphicFrameLocks noChangeAspect="1"/>
          </p:cNvGraphicFramePr>
          <p:nvPr/>
        </p:nvGraphicFramePr>
        <p:xfrm>
          <a:off x="1752600" y="3124200"/>
          <a:ext cx="5553075" cy="338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2" name="Bitmap Image" r:id="rId4" imgW="5552381" imgH="3381847" progId="Paint.Picture">
                  <p:embed/>
                </p:oleObj>
              </mc:Choice>
              <mc:Fallback>
                <p:oleObj name="Bitmap Image" r:id="rId4" imgW="5552381" imgH="338184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124200"/>
                        <a:ext cx="5553075" cy="338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28600" y="914400"/>
            <a:ext cx="84137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for the 68000:</a:t>
            </a:r>
          </a:p>
          <a:p>
            <a:r>
              <a:rPr lang="en-US" altLang="en-US"/>
              <a:t>            MOVE.W        #513, D0         ; move value 513 into the lower 16 bits of D0</a:t>
            </a:r>
          </a:p>
          <a:p>
            <a:r>
              <a:rPr lang="en-US" altLang="en-US"/>
              <a:t>            MOVE.W        D0,4                ; store the lower word of D0 into memory 4</a:t>
            </a:r>
          </a:p>
          <a:p>
            <a:endParaRPr lang="en-US" altLang="en-US"/>
          </a:p>
          <a:p>
            <a:r>
              <a:rPr lang="en-US" altLang="en-US"/>
              <a:t>for the 80x86:</a:t>
            </a:r>
          </a:p>
          <a:p>
            <a:r>
              <a:rPr lang="en-US" altLang="en-US"/>
              <a:t>            MOV   AX,513                        ; load AX (16 bits), with the value 513</a:t>
            </a:r>
          </a:p>
          <a:p>
            <a:r>
              <a:rPr lang="en-US" altLang="en-US"/>
              <a:t>            MOV   [4],AX                         ; store AX into memory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80x86 family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162800" cy="464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mtClean="0"/>
              <a:t>16-bit Processors</a:t>
            </a:r>
          </a:p>
          <a:p>
            <a:pPr lvl="1">
              <a:lnSpc>
                <a:spcPct val="100000"/>
              </a:lnSpc>
            </a:pPr>
            <a:r>
              <a:rPr lang="en-US" altLang="en-US" sz="1800" smtClean="0"/>
              <a:t>8088 (8-bit data / 20-bit address)</a:t>
            </a:r>
          </a:p>
          <a:p>
            <a:pPr lvl="1">
              <a:lnSpc>
                <a:spcPct val="100000"/>
              </a:lnSpc>
            </a:pPr>
            <a:r>
              <a:rPr lang="en-US" altLang="en-US" sz="1800" smtClean="0"/>
              <a:t>8086/186 (16-bit data / 20-bit address)</a:t>
            </a:r>
          </a:p>
          <a:p>
            <a:pPr lvl="1">
              <a:lnSpc>
                <a:spcPct val="100000"/>
              </a:lnSpc>
            </a:pPr>
            <a:r>
              <a:rPr lang="en-US" altLang="en-US" sz="1800" smtClean="0"/>
              <a:t>80286 (16-bit data / 24-bit address)</a:t>
            </a:r>
          </a:p>
          <a:p>
            <a:pPr>
              <a:lnSpc>
                <a:spcPct val="100000"/>
              </a:lnSpc>
            </a:pPr>
            <a:r>
              <a:rPr lang="en-US" altLang="en-US" smtClean="0"/>
              <a:t>32-bit Processors</a:t>
            </a:r>
          </a:p>
          <a:p>
            <a:pPr lvl="1">
              <a:lnSpc>
                <a:spcPct val="100000"/>
              </a:lnSpc>
            </a:pPr>
            <a:r>
              <a:rPr lang="en-US" altLang="en-US" sz="1800" smtClean="0"/>
              <a:t>80386 (16/24 or 32/32 common)</a:t>
            </a:r>
          </a:p>
          <a:p>
            <a:pPr lvl="1">
              <a:lnSpc>
                <a:spcPct val="100000"/>
              </a:lnSpc>
            </a:pPr>
            <a:r>
              <a:rPr lang="en-US" altLang="en-US" sz="1800" smtClean="0"/>
              <a:t>80486 (32/32), Pentium, PII (64/32)</a:t>
            </a:r>
          </a:p>
          <a:p>
            <a:pPr lvl="1">
              <a:lnSpc>
                <a:spcPct val="100000"/>
              </a:lnSpc>
            </a:pPr>
            <a:r>
              <a:rPr lang="en-US" altLang="en-US" sz="1800" smtClean="0"/>
              <a:t>Pentium Pro, II, III, IV (64/36)</a:t>
            </a:r>
          </a:p>
          <a:p>
            <a:pPr lvl="1">
              <a:lnSpc>
                <a:spcPct val="100000"/>
              </a:lnSpc>
            </a:pPr>
            <a:r>
              <a:rPr lang="en-US" altLang="en-US" sz="1800" smtClean="0"/>
              <a:t>PPC 60x (32 or 64/32)</a:t>
            </a:r>
          </a:p>
          <a:p>
            <a:pPr>
              <a:lnSpc>
                <a:spcPct val="100000"/>
              </a:lnSpc>
            </a:pPr>
            <a:r>
              <a:rPr lang="en-US" altLang="en-US" smtClean="0"/>
              <a:t>All 80x86 processors use a 16-bit address for i/o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4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4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4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4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4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4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build="p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077200" cy="1143000"/>
          </a:xfrm>
        </p:spPr>
        <p:txBody>
          <a:bodyPr/>
          <a:lstStyle/>
          <a:p>
            <a:r>
              <a:rPr lang="en-US" altLang="en-US" smtClean="0"/>
              <a:t>Memory Alignment in 16-bit Micro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4343400" cy="4114800"/>
          </a:xfrm>
        </p:spPr>
        <p:txBody>
          <a:bodyPr/>
          <a:lstStyle/>
          <a:p>
            <a:r>
              <a:rPr lang="en-US" altLang="en-US" sz="2000" smtClean="0"/>
              <a:t>We have 16-bit data bus</a:t>
            </a:r>
          </a:p>
          <a:p>
            <a:r>
              <a:rPr lang="en-US" altLang="en-US" sz="2000" smtClean="0"/>
              <a:t>Why not use it for memory access.</a:t>
            </a:r>
          </a:p>
          <a:p>
            <a:r>
              <a:rPr lang="en-US" altLang="en-US" sz="2000" smtClean="0"/>
              <a:t>1M byte of memory is organized as:</a:t>
            </a:r>
          </a:p>
          <a:p>
            <a:r>
              <a:rPr lang="en-US" altLang="en-US" sz="2000" smtClean="0"/>
              <a:t>512K * 16 bit</a:t>
            </a:r>
          </a:p>
          <a:p>
            <a:r>
              <a:rPr lang="en-US" altLang="en-US" sz="2000" smtClean="0"/>
              <a:t>The memory is word-aligned </a:t>
            </a:r>
          </a:p>
          <a:p>
            <a:r>
              <a:rPr lang="en-US" altLang="en-US" sz="2000" smtClean="0"/>
              <a:t>Access to even addresses is aligned and simple</a:t>
            </a:r>
          </a:p>
          <a:p>
            <a:r>
              <a:rPr lang="en-US" altLang="en-US" sz="2000" smtClean="0"/>
              <a:t>Example: 0102H and 0304H stored in [4H]</a:t>
            </a:r>
          </a:p>
        </p:txBody>
      </p:sp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4953000" y="2362200"/>
          <a:ext cx="4191000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3" name="Bitmap Image" r:id="rId4" imgW="3715269" imgH="1905266" progId="Paint.Picture">
                  <p:embed/>
                </p:oleObj>
              </mc:Choice>
              <mc:Fallback>
                <p:oleObj name="Bitmap Image" r:id="rId4" imgW="3715269" imgH="1905266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362200"/>
                        <a:ext cx="4191000" cy="250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17" name="Text Box 5"/>
          <p:cNvSpPr txBox="1">
            <a:spLocks noChangeArrowheads="1"/>
          </p:cNvSpPr>
          <p:nvPr/>
        </p:nvSpPr>
        <p:spPr bwMode="auto">
          <a:xfrm>
            <a:off x="5241925" y="4989513"/>
            <a:ext cx="3282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What happens on mov AX,[4]?</a:t>
            </a:r>
          </a:p>
        </p:txBody>
      </p:sp>
      <p:sp>
        <p:nvSpPr>
          <p:cNvPr id="397318" name="Text Box 6"/>
          <p:cNvSpPr txBox="1">
            <a:spLocks noChangeArrowheads="1"/>
          </p:cNvSpPr>
          <p:nvPr/>
        </p:nvSpPr>
        <p:spPr bwMode="auto">
          <a:xfrm>
            <a:off x="5257800" y="5486400"/>
            <a:ext cx="328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What happens on mov AX,[5]?</a:t>
            </a:r>
          </a:p>
        </p:txBody>
      </p:sp>
      <p:sp>
        <p:nvSpPr>
          <p:cNvPr id="397319" name="Text Box 7"/>
          <p:cNvSpPr txBox="1">
            <a:spLocks noChangeArrowheads="1"/>
          </p:cNvSpPr>
          <p:nvPr/>
        </p:nvSpPr>
        <p:spPr bwMode="auto">
          <a:xfrm>
            <a:off x="2952750" y="6019800"/>
            <a:ext cx="6191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cs typeface="Times New Roman" panose="02020603050405020304" pitchFamily="18" charset="0"/>
              </a:rPr>
              <a:t>Motorola family of the MC680x0 </a:t>
            </a:r>
            <a:r>
              <a:rPr lang="en-US" altLang="en-US" u="sng">
                <a:cs typeface="Times New Roman" panose="02020603050405020304" pitchFamily="18" charset="0"/>
              </a:rPr>
              <a:t>forbids</a:t>
            </a:r>
            <a:r>
              <a:rPr lang="en-US" altLang="en-US">
                <a:cs typeface="Times New Roman" panose="02020603050405020304" pitchFamily="18" charset="0"/>
              </a:rPr>
              <a:t> </a:t>
            </a:r>
            <a:r>
              <a:rPr lang="en-US" altLang="en-US" u="sng">
                <a:cs typeface="Times New Roman" panose="02020603050405020304" pitchFamily="18" charset="0"/>
              </a:rPr>
              <a:t>non-aligned access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build="p" autoUpdateAnimBg="0"/>
      <p:bldP spid="397317" grpId="0" autoUpdateAnimBg="0"/>
      <p:bldP spid="397318" grpId="0" autoUpdateAnimBg="0"/>
      <p:bldP spid="397319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457200"/>
          </a:xfrm>
          <a:noFill/>
        </p:spPr>
        <p:txBody>
          <a:bodyPr/>
          <a:lstStyle/>
          <a:p>
            <a:r>
              <a:rPr lang="en-US" altLang="en-US" sz="1800" smtClean="0"/>
              <a:t>Interfacing </a:t>
            </a:r>
            <a:r>
              <a:rPr lang="en-US" altLang="en-US" sz="1800" b="0" smtClean="0"/>
              <a:t>two</a:t>
            </a:r>
            <a:r>
              <a:rPr lang="en-US" altLang="en-US" sz="1800" smtClean="0"/>
              <a:t> 512KB Memory to the 8088 Microprocessor (review)</a:t>
            </a:r>
          </a:p>
        </p:txBody>
      </p:sp>
      <p:grpSp>
        <p:nvGrpSpPr>
          <p:cNvPr id="60419" name="Group 3"/>
          <p:cNvGrpSpPr>
            <a:grpSpLocks/>
          </p:cNvGrpSpPr>
          <p:nvPr/>
        </p:nvGrpSpPr>
        <p:grpSpPr bwMode="auto">
          <a:xfrm>
            <a:off x="1158875" y="930275"/>
            <a:ext cx="7607300" cy="5434013"/>
            <a:chOff x="730" y="586"/>
            <a:chExt cx="4792" cy="3423"/>
          </a:xfrm>
        </p:grpSpPr>
        <p:sp>
          <p:nvSpPr>
            <p:cNvPr id="60519" name="Rectangle 4"/>
            <p:cNvSpPr>
              <a:spLocks noChangeArrowheads="1"/>
            </p:cNvSpPr>
            <p:nvPr/>
          </p:nvSpPr>
          <p:spPr bwMode="auto">
            <a:xfrm>
              <a:off x="730" y="586"/>
              <a:ext cx="1164" cy="3423"/>
            </a:xfrm>
            <a:prstGeom prst="rect">
              <a:avLst/>
            </a:prstGeom>
            <a:solidFill>
              <a:srgbClr val="00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20" name="Rectangle 5"/>
            <p:cNvSpPr>
              <a:spLocks noChangeArrowheads="1"/>
            </p:cNvSpPr>
            <p:nvPr/>
          </p:nvSpPr>
          <p:spPr bwMode="auto">
            <a:xfrm>
              <a:off x="1620" y="791"/>
              <a:ext cx="205" cy="13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21" name="Rectangle 6"/>
            <p:cNvSpPr>
              <a:spLocks noChangeArrowheads="1"/>
            </p:cNvSpPr>
            <p:nvPr/>
          </p:nvSpPr>
          <p:spPr bwMode="auto">
            <a:xfrm>
              <a:off x="1661" y="810"/>
              <a:ext cx="21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A18</a:t>
              </a:r>
              <a:endParaRPr lang="en-US" altLang="en-US"/>
            </a:p>
          </p:txBody>
        </p:sp>
        <p:sp>
          <p:nvSpPr>
            <p:cNvPr id="60522" name="Rectangle 7"/>
            <p:cNvSpPr>
              <a:spLocks noChangeArrowheads="1"/>
            </p:cNvSpPr>
            <p:nvPr/>
          </p:nvSpPr>
          <p:spPr bwMode="auto">
            <a:xfrm>
              <a:off x="1620" y="1065"/>
              <a:ext cx="205" cy="13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23" name="Rectangle 8"/>
            <p:cNvSpPr>
              <a:spLocks noChangeArrowheads="1"/>
            </p:cNvSpPr>
            <p:nvPr/>
          </p:nvSpPr>
          <p:spPr bwMode="auto">
            <a:xfrm>
              <a:off x="1716" y="1084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A0</a:t>
              </a:r>
              <a:endParaRPr lang="en-US" altLang="en-US"/>
            </a:p>
          </p:txBody>
        </p:sp>
        <p:sp>
          <p:nvSpPr>
            <p:cNvPr id="60524" name="Rectangle 9"/>
            <p:cNvSpPr>
              <a:spLocks noChangeArrowheads="1"/>
            </p:cNvSpPr>
            <p:nvPr/>
          </p:nvSpPr>
          <p:spPr bwMode="auto">
            <a:xfrm>
              <a:off x="1620" y="928"/>
              <a:ext cx="205" cy="13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25" name="Rectangle 10"/>
            <p:cNvSpPr>
              <a:spLocks noChangeArrowheads="1"/>
            </p:cNvSpPr>
            <p:nvPr/>
          </p:nvSpPr>
          <p:spPr bwMode="auto">
            <a:xfrm>
              <a:off x="1771" y="947"/>
              <a:ext cx="11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60526" name="Rectangle 11"/>
            <p:cNvSpPr>
              <a:spLocks noChangeArrowheads="1"/>
            </p:cNvSpPr>
            <p:nvPr/>
          </p:nvSpPr>
          <p:spPr bwMode="auto">
            <a:xfrm>
              <a:off x="1620" y="1271"/>
              <a:ext cx="205" cy="13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27" name="Rectangle 12"/>
            <p:cNvSpPr>
              <a:spLocks noChangeArrowheads="1"/>
            </p:cNvSpPr>
            <p:nvPr/>
          </p:nvSpPr>
          <p:spPr bwMode="auto">
            <a:xfrm>
              <a:off x="1716" y="1289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D7</a:t>
              </a:r>
              <a:endParaRPr lang="en-US" altLang="en-US"/>
            </a:p>
          </p:txBody>
        </p:sp>
        <p:sp>
          <p:nvSpPr>
            <p:cNvPr id="60528" name="Rectangle 13"/>
            <p:cNvSpPr>
              <a:spLocks noChangeArrowheads="1"/>
            </p:cNvSpPr>
            <p:nvPr/>
          </p:nvSpPr>
          <p:spPr bwMode="auto">
            <a:xfrm>
              <a:off x="1620" y="1544"/>
              <a:ext cx="205" cy="13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29" name="Rectangle 14"/>
            <p:cNvSpPr>
              <a:spLocks noChangeArrowheads="1"/>
            </p:cNvSpPr>
            <p:nvPr/>
          </p:nvSpPr>
          <p:spPr bwMode="auto">
            <a:xfrm>
              <a:off x="1716" y="1563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D0</a:t>
              </a:r>
              <a:endParaRPr lang="en-US" altLang="en-US"/>
            </a:p>
          </p:txBody>
        </p:sp>
        <p:sp>
          <p:nvSpPr>
            <p:cNvPr id="60530" name="Rectangle 15"/>
            <p:cNvSpPr>
              <a:spLocks noChangeArrowheads="1"/>
            </p:cNvSpPr>
            <p:nvPr/>
          </p:nvSpPr>
          <p:spPr bwMode="auto">
            <a:xfrm>
              <a:off x="1620" y="1407"/>
              <a:ext cx="205" cy="13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31" name="Rectangle 16"/>
            <p:cNvSpPr>
              <a:spLocks noChangeArrowheads="1"/>
            </p:cNvSpPr>
            <p:nvPr/>
          </p:nvSpPr>
          <p:spPr bwMode="auto">
            <a:xfrm>
              <a:off x="1771" y="1426"/>
              <a:ext cx="11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60532" name="Rectangle 17"/>
            <p:cNvSpPr>
              <a:spLocks noChangeArrowheads="1"/>
            </p:cNvSpPr>
            <p:nvPr/>
          </p:nvSpPr>
          <p:spPr bwMode="auto">
            <a:xfrm>
              <a:off x="1586" y="1750"/>
              <a:ext cx="239" cy="13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33" name="Rectangle 18"/>
            <p:cNvSpPr>
              <a:spLocks noChangeArrowheads="1"/>
            </p:cNvSpPr>
            <p:nvPr/>
          </p:nvSpPr>
          <p:spPr bwMode="auto">
            <a:xfrm>
              <a:off x="1606" y="1769"/>
              <a:ext cx="27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MEMR</a:t>
              </a:r>
              <a:endParaRPr lang="en-US" altLang="en-US"/>
            </a:p>
          </p:txBody>
        </p:sp>
        <p:sp>
          <p:nvSpPr>
            <p:cNvPr id="60534" name="Rectangle 19"/>
            <p:cNvSpPr>
              <a:spLocks noChangeArrowheads="1"/>
            </p:cNvSpPr>
            <p:nvPr/>
          </p:nvSpPr>
          <p:spPr bwMode="auto">
            <a:xfrm>
              <a:off x="1586" y="1887"/>
              <a:ext cx="239" cy="13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35" name="Rectangle 20"/>
            <p:cNvSpPr>
              <a:spLocks noChangeArrowheads="1"/>
            </p:cNvSpPr>
            <p:nvPr/>
          </p:nvSpPr>
          <p:spPr bwMode="auto">
            <a:xfrm>
              <a:off x="1606" y="1906"/>
              <a:ext cx="27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MEMW</a:t>
              </a:r>
              <a:endParaRPr lang="en-US" altLang="en-US"/>
            </a:p>
          </p:txBody>
        </p:sp>
        <p:sp>
          <p:nvSpPr>
            <p:cNvPr id="60536" name="Line 21"/>
            <p:cNvSpPr>
              <a:spLocks noChangeShapeType="1"/>
            </p:cNvSpPr>
            <p:nvPr/>
          </p:nvSpPr>
          <p:spPr bwMode="auto">
            <a:xfrm>
              <a:off x="1620" y="1750"/>
              <a:ext cx="22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37" name="Line 22"/>
            <p:cNvSpPr>
              <a:spLocks noChangeShapeType="1"/>
            </p:cNvSpPr>
            <p:nvPr/>
          </p:nvSpPr>
          <p:spPr bwMode="auto">
            <a:xfrm>
              <a:off x="1603" y="1887"/>
              <a:ext cx="2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38" name="Rectangle 23"/>
            <p:cNvSpPr>
              <a:spLocks noChangeArrowheads="1"/>
            </p:cNvSpPr>
            <p:nvPr/>
          </p:nvSpPr>
          <p:spPr bwMode="auto">
            <a:xfrm>
              <a:off x="1004" y="2434"/>
              <a:ext cx="547" cy="137"/>
            </a:xfrm>
            <a:prstGeom prst="rect">
              <a:avLst/>
            </a:prstGeom>
            <a:solidFill>
              <a:srgbClr val="00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39" name="Rectangle 24"/>
            <p:cNvSpPr>
              <a:spLocks noChangeArrowheads="1"/>
            </p:cNvSpPr>
            <p:nvPr/>
          </p:nvSpPr>
          <p:spPr bwMode="auto">
            <a:xfrm>
              <a:off x="1168" y="2453"/>
              <a:ext cx="27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60540" name="Rectangle 25"/>
            <p:cNvSpPr>
              <a:spLocks noChangeArrowheads="1"/>
            </p:cNvSpPr>
            <p:nvPr/>
          </p:nvSpPr>
          <p:spPr bwMode="auto">
            <a:xfrm>
              <a:off x="798" y="2024"/>
              <a:ext cx="137" cy="13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41" name="Rectangle 26"/>
            <p:cNvSpPr>
              <a:spLocks noChangeArrowheads="1"/>
            </p:cNvSpPr>
            <p:nvPr/>
          </p:nvSpPr>
          <p:spPr bwMode="auto">
            <a:xfrm>
              <a:off x="826" y="2042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BP</a:t>
              </a:r>
              <a:endParaRPr lang="en-US" altLang="en-US"/>
            </a:p>
          </p:txBody>
        </p:sp>
        <p:sp>
          <p:nvSpPr>
            <p:cNvPr id="60542" name="Rectangle 27"/>
            <p:cNvSpPr>
              <a:spLocks noChangeArrowheads="1"/>
            </p:cNvSpPr>
            <p:nvPr/>
          </p:nvSpPr>
          <p:spPr bwMode="auto">
            <a:xfrm>
              <a:off x="798" y="1750"/>
              <a:ext cx="137" cy="13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43" name="Rectangle 28"/>
            <p:cNvSpPr>
              <a:spLocks noChangeArrowheads="1"/>
            </p:cNvSpPr>
            <p:nvPr/>
          </p:nvSpPr>
          <p:spPr bwMode="auto">
            <a:xfrm>
              <a:off x="826" y="1769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ES</a:t>
              </a:r>
              <a:endParaRPr lang="en-US" altLang="en-US"/>
            </a:p>
          </p:txBody>
        </p:sp>
        <p:sp>
          <p:nvSpPr>
            <p:cNvPr id="60544" name="Rectangle 29"/>
            <p:cNvSpPr>
              <a:spLocks noChangeArrowheads="1"/>
            </p:cNvSpPr>
            <p:nvPr/>
          </p:nvSpPr>
          <p:spPr bwMode="auto">
            <a:xfrm>
              <a:off x="798" y="1613"/>
              <a:ext cx="137" cy="13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45" name="Rectangle 30"/>
            <p:cNvSpPr>
              <a:spLocks noChangeArrowheads="1"/>
            </p:cNvSpPr>
            <p:nvPr/>
          </p:nvSpPr>
          <p:spPr bwMode="auto">
            <a:xfrm>
              <a:off x="826" y="1632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DS</a:t>
              </a:r>
              <a:endParaRPr lang="en-US" altLang="en-US"/>
            </a:p>
          </p:txBody>
        </p:sp>
        <p:sp>
          <p:nvSpPr>
            <p:cNvPr id="60546" name="Rectangle 31"/>
            <p:cNvSpPr>
              <a:spLocks noChangeArrowheads="1"/>
            </p:cNvSpPr>
            <p:nvPr/>
          </p:nvSpPr>
          <p:spPr bwMode="auto">
            <a:xfrm>
              <a:off x="798" y="1476"/>
              <a:ext cx="137" cy="13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47" name="Rectangle 32"/>
            <p:cNvSpPr>
              <a:spLocks noChangeArrowheads="1"/>
            </p:cNvSpPr>
            <p:nvPr/>
          </p:nvSpPr>
          <p:spPr bwMode="auto">
            <a:xfrm>
              <a:off x="826" y="1495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SS</a:t>
              </a:r>
              <a:endParaRPr lang="en-US" altLang="en-US"/>
            </a:p>
          </p:txBody>
        </p:sp>
        <p:sp>
          <p:nvSpPr>
            <p:cNvPr id="60548" name="Rectangle 33"/>
            <p:cNvSpPr>
              <a:spLocks noChangeArrowheads="1"/>
            </p:cNvSpPr>
            <p:nvPr/>
          </p:nvSpPr>
          <p:spPr bwMode="auto">
            <a:xfrm>
              <a:off x="798" y="928"/>
              <a:ext cx="137" cy="13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49" name="Rectangle 34"/>
            <p:cNvSpPr>
              <a:spLocks noChangeArrowheads="1"/>
            </p:cNvSpPr>
            <p:nvPr/>
          </p:nvSpPr>
          <p:spPr bwMode="auto">
            <a:xfrm>
              <a:off x="826" y="947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CX</a:t>
              </a:r>
              <a:endParaRPr lang="en-US" altLang="en-US"/>
            </a:p>
          </p:txBody>
        </p:sp>
        <p:sp>
          <p:nvSpPr>
            <p:cNvPr id="60550" name="Rectangle 35"/>
            <p:cNvSpPr>
              <a:spLocks noChangeArrowheads="1"/>
            </p:cNvSpPr>
            <p:nvPr/>
          </p:nvSpPr>
          <p:spPr bwMode="auto">
            <a:xfrm>
              <a:off x="798" y="791"/>
              <a:ext cx="137" cy="13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51" name="Rectangle 36"/>
            <p:cNvSpPr>
              <a:spLocks noChangeArrowheads="1"/>
            </p:cNvSpPr>
            <p:nvPr/>
          </p:nvSpPr>
          <p:spPr bwMode="auto">
            <a:xfrm>
              <a:off x="826" y="810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BX</a:t>
              </a:r>
              <a:endParaRPr lang="en-US" altLang="en-US"/>
            </a:p>
          </p:txBody>
        </p:sp>
        <p:sp>
          <p:nvSpPr>
            <p:cNvPr id="60552" name="Rectangle 37"/>
            <p:cNvSpPr>
              <a:spLocks noChangeArrowheads="1"/>
            </p:cNvSpPr>
            <p:nvPr/>
          </p:nvSpPr>
          <p:spPr bwMode="auto">
            <a:xfrm>
              <a:off x="798" y="654"/>
              <a:ext cx="137" cy="13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53" name="Rectangle 38"/>
            <p:cNvSpPr>
              <a:spLocks noChangeArrowheads="1"/>
            </p:cNvSpPr>
            <p:nvPr/>
          </p:nvSpPr>
          <p:spPr bwMode="auto">
            <a:xfrm>
              <a:off x="826" y="673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AX</a:t>
              </a:r>
              <a:endParaRPr lang="en-US" altLang="en-US"/>
            </a:p>
          </p:txBody>
        </p:sp>
        <p:sp>
          <p:nvSpPr>
            <p:cNvPr id="60554" name="Rectangle 39"/>
            <p:cNvSpPr>
              <a:spLocks noChangeArrowheads="1"/>
            </p:cNvSpPr>
            <p:nvPr/>
          </p:nvSpPr>
          <p:spPr bwMode="auto">
            <a:xfrm>
              <a:off x="1004" y="2161"/>
              <a:ext cx="547" cy="137"/>
            </a:xfrm>
            <a:prstGeom prst="rect">
              <a:avLst/>
            </a:prstGeom>
            <a:solidFill>
              <a:srgbClr val="00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55" name="Rectangle 40"/>
            <p:cNvSpPr>
              <a:spLocks noChangeArrowheads="1"/>
            </p:cNvSpPr>
            <p:nvPr/>
          </p:nvSpPr>
          <p:spPr bwMode="auto">
            <a:xfrm>
              <a:off x="1168" y="2179"/>
              <a:ext cx="27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60556" name="Rectangle 41"/>
            <p:cNvSpPr>
              <a:spLocks noChangeArrowheads="1"/>
            </p:cNvSpPr>
            <p:nvPr/>
          </p:nvSpPr>
          <p:spPr bwMode="auto">
            <a:xfrm>
              <a:off x="1004" y="2024"/>
              <a:ext cx="547" cy="137"/>
            </a:xfrm>
            <a:prstGeom prst="rect">
              <a:avLst/>
            </a:prstGeom>
            <a:solidFill>
              <a:srgbClr val="00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57" name="Rectangle 42"/>
            <p:cNvSpPr>
              <a:spLocks noChangeArrowheads="1"/>
            </p:cNvSpPr>
            <p:nvPr/>
          </p:nvSpPr>
          <p:spPr bwMode="auto">
            <a:xfrm>
              <a:off x="1168" y="2042"/>
              <a:ext cx="27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60558" name="Rectangle 43"/>
            <p:cNvSpPr>
              <a:spLocks noChangeArrowheads="1"/>
            </p:cNvSpPr>
            <p:nvPr/>
          </p:nvSpPr>
          <p:spPr bwMode="auto">
            <a:xfrm>
              <a:off x="1004" y="1750"/>
              <a:ext cx="547" cy="137"/>
            </a:xfrm>
            <a:prstGeom prst="rect">
              <a:avLst/>
            </a:prstGeom>
            <a:solidFill>
              <a:srgbClr val="00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59" name="Rectangle 44"/>
            <p:cNvSpPr>
              <a:spLocks noChangeArrowheads="1"/>
            </p:cNvSpPr>
            <p:nvPr/>
          </p:nvSpPr>
          <p:spPr bwMode="auto">
            <a:xfrm>
              <a:off x="1168" y="1769"/>
              <a:ext cx="27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60560" name="Rectangle 45"/>
            <p:cNvSpPr>
              <a:spLocks noChangeArrowheads="1"/>
            </p:cNvSpPr>
            <p:nvPr/>
          </p:nvSpPr>
          <p:spPr bwMode="auto">
            <a:xfrm>
              <a:off x="1004" y="1613"/>
              <a:ext cx="547" cy="137"/>
            </a:xfrm>
            <a:prstGeom prst="rect">
              <a:avLst/>
            </a:prstGeom>
            <a:solidFill>
              <a:srgbClr val="00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61" name="Rectangle 46"/>
            <p:cNvSpPr>
              <a:spLocks noChangeArrowheads="1"/>
            </p:cNvSpPr>
            <p:nvPr/>
          </p:nvSpPr>
          <p:spPr bwMode="auto">
            <a:xfrm>
              <a:off x="1168" y="1632"/>
              <a:ext cx="27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2000</a:t>
              </a:r>
              <a:endParaRPr lang="en-US" altLang="en-US"/>
            </a:p>
          </p:txBody>
        </p:sp>
        <p:sp>
          <p:nvSpPr>
            <p:cNvPr id="60562" name="Rectangle 47"/>
            <p:cNvSpPr>
              <a:spLocks noChangeArrowheads="1"/>
            </p:cNvSpPr>
            <p:nvPr/>
          </p:nvSpPr>
          <p:spPr bwMode="auto">
            <a:xfrm>
              <a:off x="1004" y="928"/>
              <a:ext cx="547" cy="137"/>
            </a:xfrm>
            <a:prstGeom prst="rect">
              <a:avLst/>
            </a:prstGeom>
            <a:solidFill>
              <a:srgbClr val="00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63" name="Rectangle 48"/>
            <p:cNvSpPr>
              <a:spLocks noChangeArrowheads="1"/>
            </p:cNvSpPr>
            <p:nvPr/>
          </p:nvSpPr>
          <p:spPr bwMode="auto">
            <a:xfrm>
              <a:off x="1168" y="947"/>
              <a:ext cx="27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0000</a:t>
              </a:r>
              <a:endParaRPr lang="en-US" altLang="en-US"/>
            </a:p>
          </p:txBody>
        </p:sp>
        <p:sp>
          <p:nvSpPr>
            <p:cNvPr id="60564" name="Rectangle 49"/>
            <p:cNvSpPr>
              <a:spLocks noChangeArrowheads="1"/>
            </p:cNvSpPr>
            <p:nvPr/>
          </p:nvSpPr>
          <p:spPr bwMode="auto">
            <a:xfrm>
              <a:off x="1004" y="791"/>
              <a:ext cx="547" cy="137"/>
            </a:xfrm>
            <a:prstGeom prst="rect">
              <a:avLst/>
            </a:prstGeom>
            <a:solidFill>
              <a:srgbClr val="00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65" name="Rectangle 50"/>
            <p:cNvSpPr>
              <a:spLocks noChangeArrowheads="1"/>
            </p:cNvSpPr>
            <p:nvPr/>
          </p:nvSpPr>
          <p:spPr bwMode="auto">
            <a:xfrm>
              <a:off x="1168" y="810"/>
              <a:ext cx="27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0023</a:t>
              </a:r>
              <a:endParaRPr lang="en-US" altLang="en-US"/>
            </a:p>
          </p:txBody>
        </p:sp>
        <p:sp>
          <p:nvSpPr>
            <p:cNvPr id="60566" name="Rectangle 51"/>
            <p:cNvSpPr>
              <a:spLocks noChangeArrowheads="1"/>
            </p:cNvSpPr>
            <p:nvPr/>
          </p:nvSpPr>
          <p:spPr bwMode="auto">
            <a:xfrm>
              <a:off x="1004" y="654"/>
              <a:ext cx="547" cy="137"/>
            </a:xfrm>
            <a:prstGeom prst="rect">
              <a:avLst/>
            </a:prstGeom>
            <a:solidFill>
              <a:srgbClr val="00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67" name="Rectangle 52"/>
            <p:cNvSpPr>
              <a:spLocks noChangeArrowheads="1"/>
            </p:cNvSpPr>
            <p:nvPr/>
          </p:nvSpPr>
          <p:spPr bwMode="auto">
            <a:xfrm>
              <a:off x="1168" y="673"/>
              <a:ext cx="27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3F1C</a:t>
              </a:r>
              <a:endParaRPr lang="en-US" altLang="en-US"/>
            </a:p>
          </p:txBody>
        </p:sp>
        <p:sp>
          <p:nvSpPr>
            <p:cNvPr id="60568" name="Rectangle 53"/>
            <p:cNvSpPr>
              <a:spLocks noChangeArrowheads="1"/>
            </p:cNvSpPr>
            <p:nvPr/>
          </p:nvSpPr>
          <p:spPr bwMode="auto">
            <a:xfrm>
              <a:off x="1004" y="1065"/>
              <a:ext cx="547" cy="137"/>
            </a:xfrm>
            <a:prstGeom prst="rect">
              <a:avLst/>
            </a:prstGeom>
            <a:solidFill>
              <a:srgbClr val="00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69" name="Rectangle 54"/>
            <p:cNvSpPr>
              <a:spLocks noChangeArrowheads="1"/>
            </p:cNvSpPr>
            <p:nvPr/>
          </p:nvSpPr>
          <p:spPr bwMode="auto">
            <a:xfrm>
              <a:off x="1168" y="1084"/>
              <a:ext cx="27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FCA1</a:t>
              </a:r>
              <a:endParaRPr lang="en-US" altLang="en-US"/>
            </a:p>
          </p:txBody>
        </p:sp>
        <p:sp>
          <p:nvSpPr>
            <p:cNvPr id="60570" name="Rectangle 55"/>
            <p:cNvSpPr>
              <a:spLocks noChangeArrowheads="1"/>
            </p:cNvSpPr>
            <p:nvPr/>
          </p:nvSpPr>
          <p:spPr bwMode="auto">
            <a:xfrm>
              <a:off x="798" y="2161"/>
              <a:ext cx="137" cy="13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71" name="Rectangle 56"/>
            <p:cNvSpPr>
              <a:spLocks noChangeArrowheads="1"/>
            </p:cNvSpPr>
            <p:nvPr/>
          </p:nvSpPr>
          <p:spPr bwMode="auto">
            <a:xfrm>
              <a:off x="826" y="2179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SP</a:t>
              </a:r>
              <a:endParaRPr lang="en-US" altLang="en-US"/>
            </a:p>
          </p:txBody>
        </p:sp>
        <p:sp>
          <p:nvSpPr>
            <p:cNvPr id="60572" name="Rectangle 57"/>
            <p:cNvSpPr>
              <a:spLocks noChangeArrowheads="1"/>
            </p:cNvSpPr>
            <p:nvPr/>
          </p:nvSpPr>
          <p:spPr bwMode="auto">
            <a:xfrm>
              <a:off x="798" y="1065"/>
              <a:ext cx="137" cy="13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73" name="Rectangle 58"/>
            <p:cNvSpPr>
              <a:spLocks noChangeArrowheads="1"/>
            </p:cNvSpPr>
            <p:nvPr/>
          </p:nvSpPr>
          <p:spPr bwMode="auto">
            <a:xfrm>
              <a:off x="826" y="1084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DX</a:t>
              </a:r>
              <a:endParaRPr lang="en-US" altLang="en-US"/>
            </a:p>
          </p:txBody>
        </p:sp>
        <p:sp>
          <p:nvSpPr>
            <p:cNvPr id="60574" name="Rectangle 59"/>
            <p:cNvSpPr>
              <a:spLocks noChangeArrowheads="1"/>
            </p:cNvSpPr>
            <p:nvPr/>
          </p:nvSpPr>
          <p:spPr bwMode="auto">
            <a:xfrm>
              <a:off x="1004" y="1476"/>
              <a:ext cx="547" cy="137"/>
            </a:xfrm>
            <a:prstGeom prst="rect">
              <a:avLst/>
            </a:prstGeom>
            <a:solidFill>
              <a:srgbClr val="00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75" name="Rectangle 60"/>
            <p:cNvSpPr>
              <a:spLocks noChangeArrowheads="1"/>
            </p:cNvSpPr>
            <p:nvPr/>
          </p:nvSpPr>
          <p:spPr bwMode="auto">
            <a:xfrm>
              <a:off x="1168" y="1495"/>
              <a:ext cx="27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60576" name="Rectangle 61"/>
            <p:cNvSpPr>
              <a:spLocks noChangeArrowheads="1"/>
            </p:cNvSpPr>
            <p:nvPr/>
          </p:nvSpPr>
          <p:spPr bwMode="auto">
            <a:xfrm>
              <a:off x="798" y="1339"/>
              <a:ext cx="137" cy="13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77" name="Rectangle 62"/>
            <p:cNvSpPr>
              <a:spLocks noChangeArrowheads="1"/>
            </p:cNvSpPr>
            <p:nvPr/>
          </p:nvSpPr>
          <p:spPr bwMode="auto">
            <a:xfrm>
              <a:off x="826" y="1358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CS</a:t>
              </a:r>
              <a:endParaRPr lang="en-US" altLang="en-US"/>
            </a:p>
          </p:txBody>
        </p:sp>
        <p:sp>
          <p:nvSpPr>
            <p:cNvPr id="60578" name="Rectangle 63"/>
            <p:cNvSpPr>
              <a:spLocks noChangeArrowheads="1"/>
            </p:cNvSpPr>
            <p:nvPr/>
          </p:nvSpPr>
          <p:spPr bwMode="auto">
            <a:xfrm>
              <a:off x="798" y="2434"/>
              <a:ext cx="137" cy="13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79" name="Rectangle 64"/>
            <p:cNvSpPr>
              <a:spLocks noChangeArrowheads="1"/>
            </p:cNvSpPr>
            <p:nvPr/>
          </p:nvSpPr>
          <p:spPr bwMode="auto">
            <a:xfrm>
              <a:off x="826" y="2453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SI</a:t>
              </a:r>
              <a:endParaRPr lang="en-US" altLang="en-US"/>
            </a:p>
          </p:txBody>
        </p:sp>
        <p:sp>
          <p:nvSpPr>
            <p:cNvPr id="60580" name="Rectangle 65"/>
            <p:cNvSpPr>
              <a:spLocks noChangeArrowheads="1"/>
            </p:cNvSpPr>
            <p:nvPr/>
          </p:nvSpPr>
          <p:spPr bwMode="auto">
            <a:xfrm>
              <a:off x="1004" y="1339"/>
              <a:ext cx="547" cy="137"/>
            </a:xfrm>
            <a:prstGeom prst="rect">
              <a:avLst/>
            </a:prstGeom>
            <a:solidFill>
              <a:srgbClr val="00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81" name="Rectangle 66"/>
            <p:cNvSpPr>
              <a:spLocks noChangeArrowheads="1"/>
            </p:cNvSpPr>
            <p:nvPr/>
          </p:nvSpPr>
          <p:spPr bwMode="auto">
            <a:xfrm>
              <a:off x="1168" y="1358"/>
              <a:ext cx="27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60582" name="Rectangle 67"/>
            <p:cNvSpPr>
              <a:spLocks noChangeArrowheads="1"/>
            </p:cNvSpPr>
            <p:nvPr/>
          </p:nvSpPr>
          <p:spPr bwMode="auto">
            <a:xfrm>
              <a:off x="1004" y="2845"/>
              <a:ext cx="547" cy="137"/>
            </a:xfrm>
            <a:prstGeom prst="rect">
              <a:avLst/>
            </a:prstGeom>
            <a:solidFill>
              <a:srgbClr val="00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83" name="Rectangle 68"/>
            <p:cNvSpPr>
              <a:spLocks noChangeArrowheads="1"/>
            </p:cNvSpPr>
            <p:nvPr/>
          </p:nvSpPr>
          <p:spPr bwMode="auto">
            <a:xfrm>
              <a:off x="1168" y="2864"/>
              <a:ext cx="27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60584" name="Rectangle 69"/>
            <p:cNvSpPr>
              <a:spLocks noChangeArrowheads="1"/>
            </p:cNvSpPr>
            <p:nvPr/>
          </p:nvSpPr>
          <p:spPr bwMode="auto">
            <a:xfrm>
              <a:off x="798" y="2845"/>
              <a:ext cx="137" cy="13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85" name="Rectangle 70"/>
            <p:cNvSpPr>
              <a:spLocks noChangeArrowheads="1"/>
            </p:cNvSpPr>
            <p:nvPr/>
          </p:nvSpPr>
          <p:spPr bwMode="auto">
            <a:xfrm>
              <a:off x="826" y="2864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IP</a:t>
              </a:r>
              <a:endParaRPr lang="en-US" altLang="en-US"/>
            </a:p>
          </p:txBody>
        </p:sp>
        <p:sp>
          <p:nvSpPr>
            <p:cNvPr id="60586" name="Rectangle 71"/>
            <p:cNvSpPr>
              <a:spLocks noChangeArrowheads="1"/>
            </p:cNvSpPr>
            <p:nvPr/>
          </p:nvSpPr>
          <p:spPr bwMode="auto">
            <a:xfrm>
              <a:off x="1004" y="2571"/>
              <a:ext cx="547" cy="137"/>
            </a:xfrm>
            <a:prstGeom prst="rect">
              <a:avLst/>
            </a:prstGeom>
            <a:solidFill>
              <a:srgbClr val="00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87" name="Rectangle 72"/>
            <p:cNvSpPr>
              <a:spLocks noChangeArrowheads="1"/>
            </p:cNvSpPr>
            <p:nvPr/>
          </p:nvSpPr>
          <p:spPr bwMode="auto">
            <a:xfrm>
              <a:off x="1168" y="2590"/>
              <a:ext cx="27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60588" name="Rectangle 73"/>
            <p:cNvSpPr>
              <a:spLocks noChangeArrowheads="1"/>
            </p:cNvSpPr>
            <p:nvPr/>
          </p:nvSpPr>
          <p:spPr bwMode="auto">
            <a:xfrm>
              <a:off x="798" y="2571"/>
              <a:ext cx="137" cy="13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89" name="Rectangle 74"/>
            <p:cNvSpPr>
              <a:spLocks noChangeArrowheads="1"/>
            </p:cNvSpPr>
            <p:nvPr/>
          </p:nvSpPr>
          <p:spPr bwMode="auto">
            <a:xfrm>
              <a:off x="826" y="2590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DI</a:t>
              </a:r>
              <a:endParaRPr lang="en-US" altLang="en-US"/>
            </a:p>
          </p:txBody>
        </p:sp>
        <p:sp>
          <p:nvSpPr>
            <p:cNvPr id="60590" name="Line 75"/>
            <p:cNvSpPr>
              <a:spLocks noChangeShapeType="1"/>
            </p:cNvSpPr>
            <p:nvPr/>
          </p:nvSpPr>
          <p:spPr bwMode="auto">
            <a:xfrm flipH="1">
              <a:off x="1894" y="997"/>
              <a:ext cx="219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91" name="Line 76"/>
            <p:cNvSpPr>
              <a:spLocks noChangeShapeType="1"/>
            </p:cNvSpPr>
            <p:nvPr/>
          </p:nvSpPr>
          <p:spPr bwMode="auto">
            <a:xfrm flipH="1">
              <a:off x="1894" y="1955"/>
              <a:ext cx="2190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92" name="Line 77"/>
            <p:cNvSpPr>
              <a:spLocks noChangeShapeType="1"/>
            </p:cNvSpPr>
            <p:nvPr/>
          </p:nvSpPr>
          <p:spPr bwMode="auto">
            <a:xfrm flipH="1">
              <a:off x="1894" y="1818"/>
              <a:ext cx="2190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93" name="Line 78"/>
            <p:cNvSpPr>
              <a:spLocks noChangeShapeType="1"/>
            </p:cNvSpPr>
            <p:nvPr/>
          </p:nvSpPr>
          <p:spPr bwMode="auto">
            <a:xfrm flipH="1">
              <a:off x="1894" y="1476"/>
              <a:ext cx="219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94" name="Rectangle 79"/>
            <p:cNvSpPr>
              <a:spLocks noChangeArrowheads="1"/>
            </p:cNvSpPr>
            <p:nvPr/>
          </p:nvSpPr>
          <p:spPr bwMode="auto">
            <a:xfrm>
              <a:off x="1620" y="654"/>
              <a:ext cx="205" cy="13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95" name="Rectangle 80"/>
            <p:cNvSpPr>
              <a:spLocks noChangeArrowheads="1"/>
            </p:cNvSpPr>
            <p:nvPr/>
          </p:nvSpPr>
          <p:spPr bwMode="auto">
            <a:xfrm>
              <a:off x="1661" y="673"/>
              <a:ext cx="21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A19</a:t>
              </a:r>
              <a:endParaRPr lang="en-US" altLang="en-US"/>
            </a:p>
          </p:txBody>
        </p:sp>
        <p:sp>
          <p:nvSpPr>
            <p:cNvPr id="60596" name="Line 81"/>
            <p:cNvSpPr>
              <a:spLocks noChangeShapeType="1"/>
            </p:cNvSpPr>
            <p:nvPr/>
          </p:nvSpPr>
          <p:spPr bwMode="auto">
            <a:xfrm>
              <a:off x="1894" y="723"/>
              <a:ext cx="27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97" name="Rectangle 82"/>
            <p:cNvSpPr>
              <a:spLocks noChangeArrowheads="1"/>
            </p:cNvSpPr>
            <p:nvPr/>
          </p:nvSpPr>
          <p:spPr bwMode="auto">
            <a:xfrm>
              <a:off x="4084" y="586"/>
              <a:ext cx="1438" cy="1643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98" name="Rectangle 83"/>
            <p:cNvSpPr>
              <a:spLocks noChangeArrowheads="1"/>
            </p:cNvSpPr>
            <p:nvPr/>
          </p:nvSpPr>
          <p:spPr bwMode="auto">
            <a:xfrm>
              <a:off x="4906" y="2024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99" name="Rectangle 84"/>
            <p:cNvSpPr>
              <a:spLocks noChangeArrowheads="1"/>
            </p:cNvSpPr>
            <p:nvPr/>
          </p:nvSpPr>
          <p:spPr bwMode="auto">
            <a:xfrm>
              <a:off x="5125" y="2042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23</a:t>
              </a:r>
              <a:endParaRPr lang="en-US" altLang="en-US"/>
            </a:p>
          </p:txBody>
        </p:sp>
        <p:sp>
          <p:nvSpPr>
            <p:cNvPr id="60600" name="Rectangle 85"/>
            <p:cNvSpPr>
              <a:spLocks noChangeArrowheads="1"/>
            </p:cNvSpPr>
            <p:nvPr/>
          </p:nvSpPr>
          <p:spPr bwMode="auto">
            <a:xfrm>
              <a:off x="4427" y="2024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01" name="Rectangle 86"/>
            <p:cNvSpPr>
              <a:spLocks noChangeArrowheads="1"/>
            </p:cNvSpPr>
            <p:nvPr/>
          </p:nvSpPr>
          <p:spPr bwMode="auto">
            <a:xfrm>
              <a:off x="4564" y="2042"/>
              <a:ext cx="32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00000</a:t>
              </a:r>
              <a:endParaRPr lang="en-US" altLang="en-US"/>
            </a:p>
          </p:txBody>
        </p:sp>
        <p:sp>
          <p:nvSpPr>
            <p:cNvPr id="60602" name="Rectangle 87"/>
            <p:cNvSpPr>
              <a:spLocks noChangeArrowheads="1"/>
            </p:cNvSpPr>
            <p:nvPr/>
          </p:nvSpPr>
          <p:spPr bwMode="auto">
            <a:xfrm>
              <a:off x="4427" y="1887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03" name="Rectangle 88"/>
            <p:cNvSpPr>
              <a:spLocks noChangeArrowheads="1"/>
            </p:cNvSpPr>
            <p:nvPr/>
          </p:nvSpPr>
          <p:spPr bwMode="auto">
            <a:xfrm>
              <a:off x="4564" y="1906"/>
              <a:ext cx="32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00001</a:t>
              </a:r>
              <a:endParaRPr lang="en-US" altLang="en-US"/>
            </a:p>
          </p:txBody>
        </p:sp>
        <p:sp>
          <p:nvSpPr>
            <p:cNvPr id="60604" name="Rectangle 89"/>
            <p:cNvSpPr>
              <a:spLocks noChangeArrowheads="1"/>
            </p:cNvSpPr>
            <p:nvPr/>
          </p:nvSpPr>
          <p:spPr bwMode="auto">
            <a:xfrm>
              <a:off x="4906" y="1887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05" name="Rectangle 90"/>
            <p:cNvSpPr>
              <a:spLocks noChangeArrowheads="1"/>
            </p:cNvSpPr>
            <p:nvPr/>
          </p:nvSpPr>
          <p:spPr bwMode="auto">
            <a:xfrm>
              <a:off x="5125" y="1906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95</a:t>
              </a:r>
              <a:endParaRPr lang="en-US" altLang="en-US"/>
            </a:p>
          </p:txBody>
        </p:sp>
        <p:sp>
          <p:nvSpPr>
            <p:cNvPr id="60606" name="Rectangle 91"/>
            <p:cNvSpPr>
              <a:spLocks noChangeArrowheads="1"/>
            </p:cNvSpPr>
            <p:nvPr/>
          </p:nvSpPr>
          <p:spPr bwMode="auto">
            <a:xfrm>
              <a:off x="4906" y="1750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07" name="Rectangle 92"/>
            <p:cNvSpPr>
              <a:spLocks noChangeArrowheads="1"/>
            </p:cNvSpPr>
            <p:nvPr/>
          </p:nvSpPr>
          <p:spPr bwMode="auto">
            <a:xfrm>
              <a:off x="5152" y="1769"/>
              <a:ext cx="11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60608" name="Rectangle 93"/>
            <p:cNvSpPr>
              <a:spLocks noChangeArrowheads="1"/>
            </p:cNvSpPr>
            <p:nvPr/>
          </p:nvSpPr>
          <p:spPr bwMode="auto">
            <a:xfrm>
              <a:off x="4427" y="1613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09" name="Rectangle 94"/>
            <p:cNvSpPr>
              <a:spLocks noChangeArrowheads="1"/>
            </p:cNvSpPr>
            <p:nvPr/>
          </p:nvSpPr>
          <p:spPr bwMode="auto">
            <a:xfrm>
              <a:off x="4564" y="1632"/>
              <a:ext cx="32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20020</a:t>
              </a:r>
              <a:endParaRPr lang="en-US" altLang="en-US"/>
            </a:p>
          </p:txBody>
        </p:sp>
        <p:sp>
          <p:nvSpPr>
            <p:cNvPr id="60610" name="Rectangle 95"/>
            <p:cNvSpPr>
              <a:spLocks noChangeArrowheads="1"/>
            </p:cNvSpPr>
            <p:nvPr/>
          </p:nvSpPr>
          <p:spPr bwMode="auto">
            <a:xfrm>
              <a:off x="4427" y="1476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11" name="Rectangle 96"/>
            <p:cNvSpPr>
              <a:spLocks noChangeArrowheads="1"/>
            </p:cNvSpPr>
            <p:nvPr/>
          </p:nvSpPr>
          <p:spPr bwMode="auto">
            <a:xfrm>
              <a:off x="4564" y="1495"/>
              <a:ext cx="32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20021</a:t>
              </a:r>
              <a:endParaRPr lang="en-US" altLang="en-US"/>
            </a:p>
          </p:txBody>
        </p:sp>
        <p:sp>
          <p:nvSpPr>
            <p:cNvPr id="60612" name="Rectangle 97"/>
            <p:cNvSpPr>
              <a:spLocks noChangeArrowheads="1"/>
            </p:cNvSpPr>
            <p:nvPr/>
          </p:nvSpPr>
          <p:spPr bwMode="auto">
            <a:xfrm>
              <a:off x="4427" y="1339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13" name="Rectangle 98"/>
            <p:cNvSpPr>
              <a:spLocks noChangeArrowheads="1"/>
            </p:cNvSpPr>
            <p:nvPr/>
          </p:nvSpPr>
          <p:spPr bwMode="auto">
            <a:xfrm>
              <a:off x="4564" y="1358"/>
              <a:ext cx="32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20022</a:t>
              </a:r>
              <a:endParaRPr lang="en-US" altLang="en-US"/>
            </a:p>
          </p:txBody>
        </p:sp>
        <p:sp>
          <p:nvSpPr>
            <p:cNvPr id="60614" name="Rectangle 99"/>
            <p:cNvSpPr>
              <a:spLocks noChangeArrowheads="1"/>
            </p:cNvSpPr>
            <p:nvPr/>
          </p:nvSpPr>
          <p:spPr bwMode="auto">
            <a:xfrm>
              <a:off x="4427" y="1202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15" name="Rectangle 100"/>
            <p:cNvSpPr>
              <a:spLocks noChangeArrowheads="1"/>
            </p:cNvSpPr>
            <p:nvPr/>
          </p:nvSpPr>
          <p:spPr bwMode="auto">
            <a:xfrm>
              <a:off x="4564" y="1221"/>
              <a:ext cx="32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20023</a:t>
              </a:r>
              <a:endParaRPr lang="en-US" altLang="en-US"/>
            </a:p>
          </p:txBody>
        </p:sp>
        <p:sp>
          <p:nvSpPr>
            <p:cNvPr id="60616" name="Rectangle 101"/>
            <p:cNvSpPr>
              <a:spLocks noChangeArrowheads="1"/>
            </p:cNvSpPr>
            <p:nvPr/>
          </p:nvSpPr>
          <p:spPr bwMode="auto">
            <a:xfrm>
              <a:off x="4427" y="928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17" name="Rectangle 102"/>
            <p:cNvSpPr>
              <a:spLocks noChangeArrowheads="1"/>
            </p:cNvSpPr>
            <p:nvPr/>
          </p:nvSpPr>
          <p:spPr bwMode="auto">
            <a:xfrm>
              <a:off x="4564" y="947"/>
              <a:ext cx="32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7FFFD</a:t>
              </a:r>
              <a:endParaRPr lang="en-US" altLang="en-US"/>
            </a:p>
          </p:txBody>
        </p:sp>
        <p:sp>
          <p:nvSpPr>
            <p:cNvPr id="60618" name="Rectangle 103"/>
            <p:cNvSpPr>
              <a:spLocks noChangeArrowheads="1"/>
            </p:cNvSpPr>
            <p:nvPr/>
          </p:nvSpPr>
          <p:spPr bwMode="auto">
            <a:xfrm>
              <a:off x="4427" y="791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19" name="Rectangle 104"/>
            <p:cNvSpPr>
              <a:spLocks noChangeArrowheads="1"/>
            </p:cNvSpPr>
            <p:nvPr/>
          </p:nvSpPr>
          <p:spPr bwMode="auto">
            <a:xfrm>
              <a:off x="4564" y="810"/>
              <a:ext cx="32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7FFFE</a:t>
              </a:r>
              <a:endParaRPr lang="en-US" altLang="en-US"/>
            </a:p>
          </p:txBody>
        </p:sp>
        <p:sp>
          <p:nvSpPr>
            <p:cNvPr id="60620" name="Rectangle 105"/>
            <p:cNvSpPr>
              <a:spLocks noChangeArrowheads="1"/>
            </p:cNvSpPr>
            <p:nvPr/>
          </p:nvSpPr>
          <p:spPr bwMode="auto">
            <a:xfrm>
              <a:off x="4427" y="654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21" name="Rectangle 106"/>
            <p:cNvSpPr>
              <a:spLocks noChangeArrowheads="1"/>
            </p:cNvSpPr>
            <p:nvPr/>
          </p:nvSpPr>
          <p:spPr bwMode="auto">
            <a:xfrm>
              <a:off x="4564" y="673"/>
              <a:ext cx="32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7FFFF</a:t>
              </a:r>
              <a:endParaRPr lang="en-US" altLang="en-US"/>
            </a:p>
          </p:txBody>
        </p:sp>
        <p:sp>
          <p:nvSpPr>
            <p:cNvPr id="60622" name="Rectangle 107"/>
            <p:cNvSpPr>
              <a:spLocks noChangeArrowheads="1"/>
            </p:cNvSpPr>
            <p:nvPr/>
          </p:nvSpPr>
          <p:spPr bwMode="auto">
            <a:xfrm>
              <a:off x="4906" y="1613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23" name="Rectangle 108"/>
            <p:cNvSpPr>
              <a:spLocks noChangeArrowheads="1"/>
            </p:cNvSpPr>
            <p:nvPr/>
          </p:nvSpPr>
          <p:spPr bwMode="auto">
            <a:xfrm>
              <a:off x="5125" y="1632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29</a:t>
              </a:r>
              <a:endParaRPr lang="en-US" altLang="en-US"/>
            </a:p>
          </p:txBody>
        </p:sp>
        <p:sp>
          <p:nvSpPr>
            <p:cNvPr id="60624" name="Rectangle 109"/>
            <p:cNvSpPr>
              <a:spLocks noChangeArrowheads="1"/>
            </p:cNvSpPr>
            <p:nvPr/>
          </p:nvSpPr>
          <p:spPr bwMode="auto">
            <a:xfrm>
              <a:off x="4906" y="1476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25" name="Rectangle 110"/>
            <p:cNvSpPr>
              <a:spLocks noChangeArrowheads="1"/>
            </p:cNvSpPr>
            <p:nvPr/>
          </p:nvSpPr>
          <p:spPr bwMode="auto">
            <a:xfrm>
              <a:off x="5125" y="1495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12</a:t>
              </a:r>
              <a:endParaRPr lang="en-US" altLang="en-US"/>
            </a:p>
          </p:txBody>
        </p:sp>
        <p:sp>
          <p:nvSpPr>
            <p:cNvPr id="60626" name="Rectangle 111"/>
            <p:cNvSpPr>
              <a:spLocks noChangeArrowheads="1"/>
            </p:cNvSpPr>
            <p:nvPr/>
          </p:nvSpPr>
          <p:spPr bwMode="auto">
            <a:xfrm>
              <a:off x="4906" y="1339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27" name="Rectangle 112"/>
            <p:cNvSpPr>
              <a:spLocks noChangeArrowheads="1"/>
            </p:cNvSpPr>
            <p:nvPr/>
          </p:nvSpPr>
          <p:spPr bwMode="auto">
            <a:xfrm>
              <a:off x="5125" y="1358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7D</a:t>
              </a:r>
              <a:endParaRPr lang="en-US" altLang="en-US"/>
            </a:p>
          </p:txBody>
        </p:sp>
        <p:sp>
          <p:nvSpPr>
            <p:cNvPr id="60628" name="Rectangle 113"/>
            <p:cNvSpPr>
              <a:spLocks noChangeArrowheads="1"/>
            </p:cNvSpPr>
            <p:nvPr/>
          </p:nvSpPr>
          <p:spPr bwMode="auto">
            <a:xfrm>
              <a:off x="4906" y="1202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29" name="Rectangle 114"/>
            <p:cNvSpPr>
              <a:spLocks noChangeArrowheads="1"/>
            </p:cNvSpPr>
            <p:nvPr/>
          </p:nvSpPr>
          <p:spPr bwMode="auto">
            <a:xfrm>
              <a:off x="5125" y="1221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13</a:t>
              </a:r>
              <a:endParaRPr lang="en-US" altLang="en-US"/>
            </a:p>
          </p:txBody>
        </p:sp>
        <p:sp>
          <p:nvSpPr>
            <p:cNvPr id="60630" name="Rectangle 115"/>
            <p:cNvSpPr>
              <a:spLocks noChangeArrowheads="1"/>
            </p:cNvSpPr>
            <p:nvPr/>
          </p:nvSpPr>
          <p:spPr bwMode="auto">
            <a:xfrm>
              <a:off x="4906" y="928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31" name="Rectangle 116"/>
            <p:cNvSpPr>
              <a:spLocks noChangeArrowheads="1"/>
            </p:cNvSpPr>
            <p:nvPr/>
          </p:nvSpPr>
          <p:spPr bwMode="auto">
            <a:xfrm>
              <a:off x="5125" y="947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19</a:t>
              </a:r>
              <a:endParaRPr lang="en-US" altLang="en-US"/>
            </a:p>
          </p:txBody>
        </p:sp>
        <p:sp>
          <p:nvSpPr>
            <p:cNvPr id="60632" name="Rectangle 117"/>
            <p:cNvSpPr>
              <a:spLocks noChangeArrowheads="1"/>
            </p:cNvSpPr>
            <p:nvPr/>
          </p:nvSpPr>
          <p:spPr bwMode="auto">
            <a:xfrm>
              <a:off x="4906" y="791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33" name="Rectangle 118"/>
            <p:cNvSpPr>
              <a:spLocks noChangeArrowheads="1"/>
            </p:cNvSpPr>
            <p:nvPr/>
          </p:nvSpPr>
          <p:spPr bwMode="auto">
            <a:xfrm>
              <a:off x="5125" y="810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25</a:t>
              </a:r>
              <a:endParaRPr lang="en-US" altLang="en-US"/>
            </a:p>
          </p:txBody>
        </p:sp>
        <p:sp>
          <p:nvSpPr>
            <p:cNvPr id="60634" name="Rectangle 119"/>
            <p:cNvSpPr>
              <a:spLocks noChangeArrowheads="1"/>
            </p:cNvSpPr>
            <p:nvPr/>
          </p:nvSpPr>
          <p:spPr bwMode="auto">
            <a:xfrm>
              <a:off x="4906" y="654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35" name="Rectangle 120"/>
            <p:cNvSpPr>
              <a:spLocks noChangeArrowheads="1"/>
            </p:cNvSpPr>
            <p:nvPr/>
          </p:nvSpPr>
          <p:spPr bwMode="auto">
            <a:xfrm>
              <a:off x="5125" y="673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36</a:t>
              </a:r>
              <a:endParaRPr lang="en-US" altLang="en-US"/>
            </a:p>
          </p:txBody>
        </p:sp>
        <p:sp>
          <p:nvSpPr>
            <p:cNvPr id="60636" name="Rectangle 121"/>
            <p:cNvSpPr>
              <a:spLocks noChangeArrowheads="1"/>
            </p:cNvSpPr>
            <p:nvPr/>
          </p:nvSpPr>
          <p:spPr bwMode="auto">
            <a:xfrm>
              <a:off x="4906" y="1065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37" name="Rectangle 122"/>
            <p:cNvSpPr>
              <a:spLocks noChangeArrowheads="1"/>
            </p:cNvSpPr>
            <p:nvPr/>
          </p:nvSpPr>
          <p:spPr bwMode="auto">
            <a:xfrm>
              <a:off x="5152" y="1084"/>
              <a:ext cx="11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60638" name="Rectangle 123"/>
            <p:cNvSpPr>
              <a:spLocks noChangeArrowheads="1"/>
            </p:cNvSpPr>
            <p:nvPr/>
          </p:nvSpPr>
          <p:spPr bwMode="auto">
            <a:xfrm>
              <a:off x="4427" y="1750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39" name="Rectangle 124"/>
            <p:cNvSpPr>
              <a:spLocks noChangeArrowheads="1"/>
            </p:cNvSpPr>
            <p:nvPr/>
          </p:nvSpPr>
          <p:spPr bwMode="auto">
            <a:xfrm>
              <a:off x="4783" y="1769"/>
              <a:ext cx="11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60640" name="Rectangle 125"/>
            <p:cNvSpPr>
              <a:spLocks noChangeArrowheads="1"/>
            </p:cNvSpPr>
            <p:nvPr/>
          </p:nvSpPr>
          <p:spPr bwMode="auto">
            <a:xfrm>
              <a:off x="4427" y="1065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41" name="Rectangle 126"/>
            <p:cNvSpPr>
              <a:spLocks noChangeArrowheads="1"/>
            </p:cNvSpPr>
            <p:nvPr/>
          </p:nvSpPr>
          <p:spPr bwMode="auto">
            <a:xfrm>
              <a:off x="4783" y="1084"/>
              <a:ext cx="11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60642" name="Rectangle 127"/>
            <p:cNvSpPr>
              <a:spLocks noChangeArrowheads="1"/>
            </p:cNvSpPr>
            <p:nvPr/>
          </p:nvSpPr>
          <p:spPr bwMode="auto">
            <a:xfrm>
              <a:off x="4153" y="791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43" name="Rectangle 128"/>
            <p:cNvSpPr>
              <a:spLocks noChangeArrowheads="1"/>
            </p:cNvSpPr>
            <p:nvPr/>
          </p:nvSpPr>
          <p:spPr bwMode="auto">
            <a:xfrm>
              <a:off x="4153" y="810"/>
              <a:ext cx="21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A18</a:t>
              </a:r>
              <a:endParaRPr lang="en-US" altLang="en-US"/>
            </a:p>
          </p:txBody>
        </p:sp>
        <p:sp>
          <p:nvSpPr>
            <p:cNvPr id="60644" name="Rectangle 129"/>
            <p:cNvSpPr>
              <a:spLocks noChangeArrowheads="1"/>
            </p:cNvSpPr>
            <p:nvPr/>
          </p:nvSpPr>
          <p:spPr bwMode="auto">
            <a:xfrm>
              <a:off x="4153" y="1065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45" name="Rectangle 130"/>
            <p:cNvSpPr>
              <a:spLocks noChangeArrowheads="1"/>
            </p:cNvSpPr>
            <p:nvPr/>
          </p:nvSpPr>
          <p:spPr bwMode="auto">
            <a:xfrm>
              <a:off x="4153" y="1084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A0</a:t>
              </a:r>
              <a:endParaRPr lang="en-US" altLang="en-US"/>
            </a:p>
          </p:txBody>
        </p:sp>
        <p:sp>
          <p:nvSpPr>
            <p:cNvPr id="60646" name="Rectangle 131"/>
            <p:cNvSpPr>
              <a:spLocks noChangeArrowheads="1"/>
            </p:cNvSpPr>
            <p:nvPr/>
          </p:nvSpPr>
          <p:spPr bwMode="auto">
            <a:xfrm>
              <a:off x="4153" y="928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47" name="Rectangle 132"/>
            <p:cNvSpPr>
              <a:spLocks noChangeArrowheads="1"/>
            </p:cNvSpPr>
            <p:nvPr/>
          </p:nvSpPr>
          <p:spPr bwMode="auto">
            <a:xfrm>
              <a:off x="4153" y="947"/>
              <a:ext cx="11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60648" name="Rectangle 133"/>
            <p:cNvSpPr>
              <a:spLocks noChangeArrowheads="1"/>
            </p:cNvSpPr>
            <p:nvPr/>
          </p:nvSpPr>
          <p:spPr bwMode="auto">
            <a:xfrm>
              <a:off x="4153" y="1271"/>
              <a:ext cx="205" cy="1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49" name="Rectangle 134"/>
            <p:cNvSpPr>
              <a:spLocks noChangeArrowheads="1"/>
            </p:cNvSpPr>
            <p:nvPr/>
          </p:nvSpPr>
          <p:spPr bwMode="auto">
            <a:xfrm>
              <a:off x="4153" y="1289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D7</a:t>
              </a:r>
              <a:endParaRPr lang="en-US" altLang="en-US"/>
            </a:p>
          </p:txBody>
        </p:sp>
        <p:sp>
          <p:nvSpPr>
            <p:cNvPr id="60650" name="Rectangle 135"/>
            <p:cNvSpPr>
              <a:spLocks noChangeArrowheads="1"/>
            </p:cNvSpPr>
            <p:nvPr/>
          </p:nvSpPr>
          <p:spPr bwMode="auto">
            <a:xfrm>
              <a:off x="4153" y="1544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51" name="Rectangle 136"/>
            <p:cNvSpPr>
              <a:spLocks noChangeArrowheads="1"/>
            </p:cNvSpPr>
            <p:nvPr/>
          </p:nvSpPr>
          <p:spPr bwMode="auto">
            <a:xfrm>
              <a:off x="4153" y="1563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D0</a:t>
              </a:r>
              <a:endParaRPr lang="en-US" altLang="en-US"/>
            </a:p>
          </p:txBody>
        </p:sp>
        <p:sp>
          <p:nvSpPr>
            <p:cNvPr id="60652" name="Rectangle 137"/>
            <p:cNvSpPr>
              <a:spLocks noChangeArrowheads="1"/>
            </p:cNvSpPr>
            <p:nvPr/>
          </p:nvSpPr>
          <p:spPr bwMode="auto">
            <a:xfrm>
              <a:off x="4153" y="1407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53" name="Rectangle 138"/>
            <p:cNvSpPr>
              <a:spLocks noChangeArrowheads="1"/>
            </p:cNvSpPr>
            <p:nvPr/>
          </p:nvSpPr>
          <p:spPr bwMode="auto">
            <a:xfrm>
              <a:off x="4153" y="1426"/>
              <a:ext cx="11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60654" name="Rectangle 139"/>
            <p:cNvSpPr>
              <a:spLocks noChangeArrowheads="1"/>
            </p:cNvSpPr>
            <p:nvPr/>
          </p:nvSpPr>
          <p:spPr bwMode="auto">
            <a:xfrm>
              <a:off x="4153" y="1750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55" name="Rectangle 140"/>
            <p:cNvSpPr>
              <a:spLocks noChangeArrowheads="1"/>
            </p:cNvSpPr>
            <p:nvPr/>
          </p:nvSpPr>
          <p:spPr bwMode="auto">
            <a:xfrm>
              <a:off x="4153" y="1769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RD</a:t>
              </a:r>
              <a:endParaRPr lang="en-US" altLang="en-US"/>
            </a:p>
          </p:txBody>
        </p:sp>
        <p:sp>
          <p:nvSpPr>
            <p:cNvPr id="60656" name="Rectangle 141"/>
            <p:cNvSpPr>
              <a:spLocks noChangeArrowheads="1"/>
            </p:cNvSpPr>
            <p:nvPr/>
          </p:nvSpPr>
          <p:spPr bwMode="auto">
            <a:xfrm>
              <a:off x="4153" y="1887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57" name="Rectangle 142"/>
            <p:cNvSpPr>
              <a:spLocks noChangeArrowheads="1"/>
            </p:cNvSpPr>
            <p:nvPr/>
          </p:nvSpPr>
          <p:spPr bwMode="auto">
            <a:xfrm>
              <a:off x="4153" y="1906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WR</a:t>
              </a:r>
              <a:endParaRPr lang="en-US" altLang="en-US"/>
            </a:p>
          </p:txBody>
        </p:sp>
        <p:sp>
          <p:nvSpPr>
            <p:cNvPr id="60658" name="Line 143"/>
            <p:cNvSpPr>
              <a:spLocks noChangeShapeType="1"/>
            </p:cNvSpPr>
            <p:nvPr/>
          </p:nvSpPr>
          <p:spPr bwMode="auto">
            <a:xfrm>
              <a:off x="4153" y="1750"/>
              <a:ext cx="13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659" name="Line 144"/>
            <p:cNvSpPr>
              <a:spLocks noChangeShapeType="1"/>
            </p:cNvSpPr>
            <p:nvPr/>
          </p:nvSpPr>
          <p:spPr bwMode="auto">
            <a:xfrm>
              <a:off x="4153" y="1887"/>
              <a:ext cx="13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660" name="Rectangle 145"/>
            <p:cNvSpPr>
              <a:spLocks noChangeArrowheads="1"/>
            </p:cNvSpPr>
            <p:nvPr/>
          </p:nvSpPr>
          <p:spPr bwMode="auto">
            <a:xfrm>
              <a:off x="4153" y="2024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61" name="Rectangle 146"/>
            <p:cNvSpPr>
              <a:spLocks noChangeArrowheads="1"/>
            </p:cNvSpPr>
            <p:nvPr/>
          </p:nvSpPr>
          <p:spPr bwMode="auto">
            <a:xfrm>
              <a:off x="4153" y="2042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CS</a:t>
              </a:r>
              <a:endParaRPr lang="en-US" altLang="en-US"/>
            </a:p>
          </p:txBody>
        </p:sp>
        <p:sp>
          <p:nvSpPr>
            <p:cNvPr id="60662" name="Line 147"/>
            <p:cNvSpPr>
              <a:spLocks noChangeShapeType="1"/>
            </p:cNvSpPr>
            <p:nvPr/>
          </p:nvSpPr>
          <p:spPr bwMode="auto">
            <a:xfrm>
              <a:off x="4153" y="2024"/>
              <a:ext cx="13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663" name="Line 148"/>
            <p:cNvSpPr>
              <a:spLocks noChangeShapeType="1"/>
            </p:cNvSpPr>
            <p:nvPr/>
          </p:nvSpPr>
          <p:spPr bwMode="auto">
            <a:xfrm flipH="1">
              <a:off x="3811" y="3872"/>
              <a:ext cx="27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664" name="Rectangle 149"/>
            <p:cNvSpPr>
              <a:spLocks noChangeArrowheads="1"/>
            </p:cNvSpPr>
            <p:nvPr/>
          </p:nvSpPr>
          <p:spPr bwMode="auto">
            <a:xfrm>
              <a:off x="4084" y="2366"/>
              <a:ext cx="1438" cy="1643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65" name="Rectangle 150"/>
            <p:cNvSpPr>
              <a:spLocks noChangeArrowheads="1"/>
            </p:cNvSpPr>
            <p:nvPr/>
          </p:nvSpPr>
          <p:spPr bwMode="auto">
            <a:xfrm>
              <a:off x="4906" y="3804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66" name="Rectangle 151"/>
            <p:cNvSpPr>
              <a:spLocks noChangeArrowheads="1"/>
            </p:cNvSpPr>
            <p:nvPr/>
          </p:nvSpPr>
          <p:spPr bwMode="auto">
            <a:xfrm>
              <a:off x="5125" y="3823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97</a:t>
              </a:r>
              <a:endParaRPr lang="en-US" altLang="en-US"/>
            </a:p>
          </p:txBody>
        </p:sp>
        <p:sp>
          <p:nvSpPr>
            <p:cNvPr id="60667" name="Rectangle 152"/>
            <p:cNvSpPr>
              <a:spLocks noChangeArrowheads="1"/>
            </p:cNvSpPr>
            <p:nvPr/>
          </p:nvSpPr>
          <p:spPr bwMode="auto">
            <a:xfrm>
              <a:off x="4427" y="3804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68" name="Rectangle 153"/>
            <p:cNvSpPr>
              <a:spLocks noChangeArrowheads="1"/>
            </p:cNvSpPr>
            <p:nvPr/>
          </p:nvSpPr>
          <p:spPr bwMode="auto">
            <a:xfrm>
              <a:off x="4564" y="3823"/>
              <a:ext cx="32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00000</a:t>
              </a:r>
              <a:endParaRPr lang="en-US" altLang="en-US"/>
            </a:p>
          </p:txBody>
        </p:sp>
        <p:sp>
          <p:nvSpPr>
            <p:cNvPr id="60669" name="Rectangle 154"/>
            <p:cNvSpPr>
              <a:spLocks noChangeArrowheads="1"/>
            </p:cNvSpPr>
            <p:nvPr/>
          </p:nvSpPr>
          <p:spPr bwMode="auto">
            <a:xfrm>
              <a:off x="4427" y="3667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70" name="Rectangle 155"/>
            <p:cNvSpPr>
              <a:spLocks noChangeArrowheads="1"/>
            </p:cNvSpPr>
            <p:nvPr/>
          </p:nvSpPr>
          <p:spPr bwMode="auto">
            <a:xfrm>
              <a:off x="4564" y="3686"/>
              <a:ext cx="32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00001</a:t>
              </a:r>
              <a:endParaRPr lang="en-US" altLang="en-US"/>
            </a:p>
          </p:txBody>
        </p:sp>
        <p:sp>
          <p:nvSpPr>
            <p:cNvPr id="60671" name="Rectangle 156"/>
            <p:cNvSpPr>
              <a:spLocks noChangeArrowheads="1"/>
            </p:cNvSpPr>
            <p:nvPr/>
          </p:nvSpPr>
          <p:spPr bwMode="auto">
            <a:xfrm>
              <a:off x="4906" y="3667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72" name="Rectangle 157"/>
            <p:cNvSpPr>
              <a:spLocks noChangeArrowheads="1"/>
            </p:cNvSpPr>
            <p:nvPr/>
          </p:nvSpPr>
          <p:spPr bwMode="auto">
            <a:xfrm>
              <a:off x="5125" y="3686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D4</a:t>
              </a:r>
              <a:endParaRPr lang="en-US" altLang="en-US"/>
            </a:p>
          </p:txBody>
        </p:sp>
        <p:sp>
          <p:nvSpPr>
            <p:cNvPr id="60673" name="Rectangle 158"/>
            <p:cNvSpPr>
              <a:spLocks noChangeArrowheads="1"/>
            </p:cNvSpPr>
            <p:nvPr/>
          </p:nvSpPr>
          <p:spPr bwMode="auto">
            <a:xfrm>
              <a:off x="4906" y="3530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74" name="Rectangle 159"/>
            <p:cNvSpPr>
              <a:spLocks noChangeArrowheads="1"/>
            </p:cNvSpPr>
            <p:nvPr/>
          </p:nvSpPr>
          <p:spPr bwMode="auto">
            <a:xfrm>
              <a:off x="5152" y="3549"/>
              <a:ext cx="11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60675" name="Rectangle 160"/>
            <p:cNvSpPr>
              <a:spLocks noChangeArrowheads="1"/>
            </p:cNvSpPr>
            <p:nvPr/>
          </p:nvSpPr>
          <p:spPr bwMode="auto">
            <a:xfrm>
              <a:off x="4427" y="3393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76" name="Rectangle 161"/>
            <p:cNvSpPr>
              <a:spLocks noChangeArrowheads="1"/>
            </p:cNvSpPr>
            <p:nvPr/>
          </p:nvSpPr>
          <p:spPr bwMode="auto">
            <a:xfrm>
              <a:off x="4564" y="3412"/>
              <a:ext cx="32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20020</a:t>
              </a:r>
              <a:endParaRPr lang="en-US" altLang="en-US"/>
            </a:p>
          </p:txBody>
        </p:sp>
        <p:sp>
          <p:nvSpPr>
            <p:cNvPr id="60677" name="Rectangle 162"/>
            <p:cNvSpPr>
              <a:spLocks noChangeArrowheads="1"/>
            </p:cNvSpPr>
            <p:nvPr/>
          </p:nvSpPr>
          <p:spPr bwMode="auto">
            <a:xfrm>
              <a:off x="4427" y="3256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78" name="Rectangle 163"/>
            <p:cNvSpPr>
              <a:spLocks noChangeArrowheads="1"/>
            </p:cNvSpPr>
            <p:nvPr/>
          </p:nvSpPr>
          <p:spPr bwMode="auto">
            <a:xfrm>
              <a:off x="4564" y="3275"/>
              <a:ext cx="32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20021</a:t>
              </a:r>
              <a:endParaRPr lang="en-US" altLang="en-US"/>
            </a:p>
          </p:txBody>
        </p:sp>
        <p:sp>
          <p:nvSpPr>
            <p:cNvPr id="60679" name="Rectangle 164"/>
            <p:cNvSpPr>
              <a:spLocks noChangeArrowheads="1"/>
            </p:cNvSpPr>
            <p:nvPr/>
          </p:nvSpPr>
          <p:spPr bwMode="auto">
            <a:xfrm>
              <a:off x="4427" y="3119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80" name="Rectangle 165"/>
            <p:cNvSpPr>
              <a:spLocks noChangeArrowheads="1"/>
            </p:cNvSpPr>
            <p:nvPr/>
          </p:nvSpPr>
          <p:spPr bwMode="auto">
            <a:xfrm>
              <a:off x="4564" y="3138"/>
              <a:ext cx="32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20022</a:t>
              </a:r>
              <a:endParaRPr lang="en-US" altLang="en-US"/>
            </a:p>
          </p:txBody>
        </p:sp>
        <p:sp>
          <p:nvSpPr>
            <p:cNvPr id="60681" name="Rectangle 166"/>
            <p:cNvSpPr>
              <a:spLocks noChangeArrowheads="1"/>
            </p:cNvSpPr>
            <p:nvPr/>
          </p:nvSpPr>
          <p:spPr bwMode="auto">
            <a:xfrm>
              <a:off x="4427" y="2982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82" name="Rectangle 167"/>
            <p:cNvSpPr>
              <a:spLocks noChangeArrowheads="1"/>
            </p:cNvSpPr>
            <p:nvPr/>
          </p:nvSpPr>
          <p:spPr bwMode="auto">
            <a:xfrm>
              <a:off x="4564" y="3001"/>
              <a:ext cx="32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20023</a:t>
              </a:r>
              <a:endParaRPr lang="en-US" altLang="en-US"/>
            </a:p>
          </p:txBody>
        </p:sp>
        <p:sp>
          <p:nvSpPr>
            <p:cNvPr id="60683" name="Rectangle 168"/>
            <p:cNvSpPr>
              <a:spLocks noChangeArrowheads="1"/>
            </p:cNvSpPr>
            <p:nvPr/>
          </p:nvSpPr>
          <p:spPr bwMode="auto">
            <a:xfrm>
              <a:off x="4427" y="2708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84" name="Rectangle 169"/>
            <p:cNvSpPr>
              <a:spLocks noChangeArrowheads="1"/>
            </p:cNvSpPr>
            <p:nvPr/>
          </p:nvSpPr>
          <p:spPr bwMode="auto">
            <a:xfrm>
              <a:off x="4564" y="2727"/>
              <a:ext cx="32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7FFFD</a:t>
              </a:r>
              <a:endParaRPr lang="en-US" altLang="en-US"/>
            </a:p>
          </p:txBody>
        </p:sp>
        <p:sp>
          <p:nvSpPr>
            <p:cNvPr id="60685" name="Rectangle 170"/>
            <p:cNvSpPr>
              <a:spLocks noChangeArrowheads="1"/>
            </p:cNvSpPr>
            <p:nvPr/>
          </p:nvSpPr>
          <p:spPr bwMode="auto">
            <a:xfrm>
              <a:off x="4427" y="2571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86" name="Rectangle 171"/>
            <p:cNvSpPr>
              <a:spLocks noChangeArrowheads="1"/>
            </p:cNvSpPr>
            <p:nvPr/>
          </p:nvSpPr>
          <p:spPr bwMode="auto">
            <a:xfrm>
              <a:off x="4564" y="2590"/>
              <a:ext cx="32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7FFFE</a:t>
              </a:r>
              <a:endParaRPr lang="en-US" altLang="en-US"/>
            </a:p>
          </p:txBody>
        </p:sp>
        <p:sp>
          <p:nvSpPr>
            <p:cNvPr id="60687" name="Rectangle 172"/>
            <p:cNvSpPr>
              <a:spLocks noChangeArrowheads="1"/>
            </p:cNvSpPr>
            <p:nvPr/>
          </p:nvSpPr>
          <p:spPr bwMode="auto">
            <a:xfrm>
              <a:off x="4427" y="2434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88" name="Rectangle 173"/>
            <p:cNvSpPr>
              <a:spLocks noChangeArrowheads="1"/>
            </p:cNvSpPr>
            <p:nvPr/>
          </p:nvSpPr>
          <p:spPr bwMode="auto">
            <a:xfrm>
              <a:off x="4564" y="2453"/>
              <a:ext cx="32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7FFFF</a:t>
              </a:r>
              <a:endParaRPr lang="en-US" altLang="en-US"/>
            </a:p>
          </p:txBody>
        </p:sp>
        <p:sp>
          <p:nvSpPr>
            <p:cNvPr id="60689" name="Rectangle 174"/>
            <p:cNvSpPr>
              <a:spLocks noChangeArrowheads="1"/>
            </p:cNvSpPr>
            <p:nvPr/>
          </p:nvSpPr>
          <p:spPr bwMode="auto">
            <a:xfrm>
              <a:off x="4906" y="3393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90" name="Rectangle 175"/>
            <p:cNvSpPr>
              <a:spLocks noChangeArrowheads="1"/>
            </p:cNvSpPr>
            <p:nvPr/>
          </p:nvSpPr>
          <p:spPr bwMode="auto">
            <a:xfrm>
              <a:off x="5125" y="3412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A3</a:t>
              </a:r>
              <a:endParaRPr lang="en-US" altLang="en-US"/>
            </a:p>
          </p:txBody>
        </p:sp>
        <p:sp>
          <p:nvSpPr>
            <p:cNvPr id="60691" name="Rectangle 176"/>
            <p:cNvSpPr>
              <a:spLocks noChangeArrowheads="1"/>
            </p:cNvSpPr>
            <p:nvPr/>
          </p:nvSpPr>
          <p:spPr bwMode="auto">
            <a:xfrm>
              <a:off x="4906" y="3256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92" name="Rectangle 177"/>
            <p:cNvSpPr>
              <a:spLocks noChangeArrowheads="1"/>
            </p:cNvSpPr>
            <p:nvPr/>
          </p:nvSpPr>
          <p:spPr bwMode="auto">
            <a:xfrm>
              <a:off x="5125" y="3275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92</a:t>
              </a:r>
              <a:endParaRPr lang="en-US" altLang="en-US"/>
            </a:p>
          </p:txBody>
        </p:sp>
        <p:sp>
          <p:nvSpPr>
            <p:cNvPr id="60693" name="Rectangle 178"/>
            <p:cNvSpPr>
              <a:spLocks noChangeArrowheads="1"/>
            </p:cNvSpPr>
            <p:nvPr/>
          </p:nvSpPr>
          <p:spPr bwMode="auto">
            <a:xfrm>
              <a:off x="4906" y="3119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94" name="Rectangle 179"/>
            <p:cNvSpPr>
              <a:spLocks noChangeArrowheads="1"/>
            </p:cNvSpPr>
            <p:nvPr/>
          </p:nvSpPr>
          <p:spPr bwMode="auto">
            <a:xfrm>
              <a:off x="5125" y="3138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45</a:t>
              </a:r>
              <a:endParaRPr lang="en-US" altLang="en-US"/>
            </a:p>
          </p:txBody>
        </p:sp>
        <p:sp>
          <p:nvSpPr>
            <p:cNvPr id="60695" name="Rectangle 180"/>
            <p:cNvSpPr>
              <a:spLocks noChangeArrowheads="1"/>
            </p:cNvSpPr>
            <p:nvPr/>
          </p:nvSpPr>
          <p:spPr bwMode="auto">
            <a:xfrm>
              <a:off x="4906" y="2982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96" name="Rectangle 181"/>
            <p:cNvSpPr>
              <a:spLocks noChangeArrowheads="1"/>
            </p:cNvSpPr>
            <p:nvPr/>
          </p:nvSpPr>
          <p:spPr bwMode="auto">
            <a:xfrm>
              <a:off x="5125" y="3001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33</a:t>
              </a:r>
              <a:endParaRPr lang="en-US" altLang="en-US"/>
            </a:p>
          </p:txBody>
        </p:sp>
        <p:sp>
          <p:nvSpPr>
            <p:cNvPr id="60697" name="Rectangle 182"/>
            <p:cNvSpPr>
              <a:spLocks noChangeArrowheads="1"/>
            </p:cNvSpPr>
            <p:nvPr/>
          </p:nvSpPr>
          <p:spPr bwMode="auto">
            <a:xfrm>
              <a:off x="4906" y="2708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698" name="Rectangle 183"/>
            <p:cNvSpPr>
              <a:spLocks noChangeArrowheads="1"/>
            </p:cNvSpPr>
            <p:nvPr/>
          </p:nvSpPr>
          <p:spPr bwMode="auto">
            <a:xfrm>
              <a:off x="5125" y="2727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2C</a:t>
              </a:r>
              <a:endParaRPr lang="en-US" altLang="en-US"/>
            </a:p>
          </p:txBody>
        </p:sp>
        <p:sp>
          <p:nvSpPr>
            <p:cNvPr id="60699" name="Rectangle 184"/>
            <p:cNvSpPr>
              <a:spLocks noChangeArrowheads="1"/>
            </p:cNvSpPr>
            <p:nvPr/>
          </p:nvSpPr>
          <p:spPr bwMode="auto">
            <a:xfrm>
              <a:off x="4906" y="2571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700" name="Rectangle 185"/>
            <p:cNvSpPr>
              <a:spLocks noChangeArrowheads="1"/>
            </p:cNvSpPr>
            <p:nvPr/>
          </p:nvSpPr>
          <p:spPr bwMode="auto">
            <a:xfrm>
              <a:off x="5125" y="2590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98</a:t>
              </a:r>
              <a:endParaRPr lang="en-US" altLang="en-US"/>
            </a:p>
          </p:txBody>
        </p:sp>
        <p:sp>
          <p:nvSpPr>
            <p:cNvPr id="60701" name="Rectangle 186"/>
            <p:cNvSpPr>
              <a:spLocks noChangeArrowheads="1"/>
            </p:cNvSpPr>
            <p:nvPr/>
          </p:nvSpPr>
          <p:spPr bwMode="auto">
            <a:xfrm>
              <a:off x="4906" y="2434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702" name="Rectangle 187"/>
            <p:cNvSpPr>
              <a:spLocks noChangeArrowheads="1"/>
            </p:cNvSpPr>
            <p:nvPr/>
          </p:nvSpPr>
          <p:spPr bwMode="auto">
            <a:xfrm>
              <a:off x="5125" y="2453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12</a:t>
              </a:r>
              <a:endParaRPr lang="en-US" altLang="en-US"/>
            </a:p>
          </p:txBody>
        </p:sp>
        <p:sp>
          <p:nvSpPr>
            <p:cNvPr id="60703" name="Rectangle 188"/>
            <p:cNvSpPr>
              <a:spLocks noChangeArrowheads="1"/>
            </p:cNvSpPr>
            <p:nvPr/>
          </p:nvSpPr>
          <p:spPr bwMode="auto">
            <a:xfrm>
              <a:off x="4906" y="2845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704" name="Rectangle 189"/>
            <p:cNvSpPr>
              <a:spLocks noChangeArrowheads="1"/>
            </p:cNvSpPr>
            <p:nvPr/>
          </p:nvSpPr>
          <p:spPr bwMode="auto">
            <a:xfrm>
              <a:off x="5152" y="2864"/>
              <a:ext cx="11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60705" name="Rectangle 190"/>
            <p:cNvSpPr>
              <a:spLocks noChangeArrowheads="1"/>
            </p:cNvSpPr>
            <p:nvPr/>
          </p:nvSpPr>
          <p:spPr bwMode="auto">
            <a:xfrm>
              <a:off x="4427" y="3530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706" name="Rectangle 191"/>
            <p:cNvSpPr>
              <a:spLocks noChangeArrowheads="1"/>
            </p:cNvSpPr>
            <p:nvPr/>
          </p:nvSpPr>
          <p:spPr bwMode="auto">
            <a:xfrm>
              <a:off x="4783" y="3549"/>
              <a:ext cx="11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60707" name="Rectangle 192"/>
            <p:cNvSpPr>
              <a:spLocks noChangeArrowheads="1"/>
            </p:cNvSpPr>
            <p:nvPr/>
          </p:nvSpPr>
          <p:spPr bwMode="auto">
            <a:xfrm>
              <a:off x="4427" y="2845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708" name="Rectangle 193"/>
            <p:cNvSpPr>
              <a:spLocks noChangeArrowheads="1"/>
            </p:cNvSpPr>
            <p:nvPr/>
          </p:nvSpPr>
          <p:spPr bwMode="auto">
            <a:xfrm>
              <a:off x="4783" y="2864"/>
              <a:ext cx="11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60709" name="Rectangle 194"/>
            <p:cNvSpPr>
              <a:spLocks noChangeArrowheads="1"/>
            </p:cNvSpPr>
            <p:nvPr/>
          </p:nvSpPr>
          <p:spPr bwMode="auto">
            <a:xfrm>
              <a:off x="4153" y="2571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710" name="Rectangle 195"/>
            <p:cNvSpPr>
              <a:spLocks noChangeArrowheads="1"/>
            </p:cNvSpPr>
            <p:nvPr/>
          </p:nvSpPr>
          <p:spPr bwMode="auto">
            <a:xfrm>
              <a:off x="4153" y="2590"/>
              <a:ext cx="21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A18</a:t>
              </a:r>
              <a:endParaRPr lang="en-US" altLang="en-US"/>
            </a:p>
          </p:txBody>
        </p:sp>
        <p:sp>
          <p:nvSpPr>
            <p:cNvPr id="60711" name="Rectangle 196"/>
            <p:cNvSpPr>
              <a:spLocks noChangeArrowheads="1"/>
            </p:cNvSpPr>
            <p:nvPr/>
          </p:nvSpPr>
          <p:spPr bwMode="auto">
            <a:xfrm>
              <a:off x="4153" y="2845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712" name="Rectangle 197"/>
            <p:cNvSpPr>
              <a:spLocks noChangeArrowheads="1"/>
            </p:cNvSpPr>
            <p:nvPr/>
          </p:nvSpPr>
          <p:spPr bwMode="auto">
            <a:xfrm>
              <a:off x="4153" y="2864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A0</a:t>
              </a:r>
              <a:endParaRPr lang="en-US" altLang="en-US"/>
            </a:p>
          </p:txBody>
        </p:sp>
        <p:sp>
          <p:nvSpPr>
            <p:cNvPr id="60713" name="Rectangle 198"/>
            <p:cNvSpPr>
              <a:spLocks noChangeArrowheads="1"/>
            </p:cNvSpPr>
            <p:nvPr/>
          </p:nvSpPr>
          <p:spPr bwMode="auto">
            <a:xfrm>
              <a:off x="4153" y="2708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714" name="Rectangle 199"/>
            <p:cNvSpPr>
              <a:spLocks noChangeArrowheads="1"/>
            </p:cNvSpPr>
            <p:nvPr/>
          </p:nvSpPr>
          <p:spPr bwMode="auto">
            <a:xfrm>
              <a:off x="4153" y="2727"/>
              <a:ext cx="11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60715" name="Rectangle 200"/>
            <p:cNvSpPr>
              <a:spLocks noChangeArrowheads="1"/>
            </p:cNvSpPr>
            <p:nvPr/>
          </p:nvSpPr>
          <p:spPr bwMode="auto">
            <a:xfrm>
              <a:off x="4153" y="3051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716" name="Rectangle 201"/>
            <p:cNvSpPr>
              <a:spLocks noChangeArrowheads="1"/>
            </p:cNvSpPr>
            <p:nvPr/>
          </p:nvSpPr>
          <p:spPr bwMode="auto">
            <a:xfrm>
              <a:off x="4153" y="3069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D7</a:t>
              </a:r>
              <a:endParaRPr lang="en-US" altLang="en-US"/>
            </a:p>
          </p:txBody>
        </p:sp>
        <p:sp>
          <p:nvSpPr>
            <p:cNvPr id="60717" name="Rectangle 202"/>
            <p:cNvSpPr>
              <a:spLocks noChangeArrowheads="1"/>
            </p:cNvSpPr>
            <p:nvPr/>
          </p:nvSpPr>
          <p:spPr bwMode="auto">
            <a:xfrm>
              <a:off x="4153" y="3324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718" name="Rectangle 203"/>
            <p:cNvSpPr>
              <a:spLocks noChangeArrowheads="1"/>
            </p:cNvSpPr>
            <p:nvPr/>
          </p:nvSpPr>
          <p:spPr bwMode="auto">
            <a:xfrm>
              <a:off x="4153" y="3343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D0</a:t>
              </a:r>
              <a:endParaRPr lang="en-US" altLang="en-US"/>
            </a:p>
          </p:txBody>
        </p:sp>
      </p:grpSp>
      <p:sp>
        <p:nvSpPr>
          <p:cNvPr id="60420" name="Rectangle 204"/>
          <p:cNvSpPr>
            <a:spLocks noChangeArrowheads="1"/>
          </p:cNvSpPr>
          <p:nvPr/>
        </p:nvSpPr>
        <p:spPr bwMode="auto">
          <a:xfrm>
            <a:off x="6592888" y="5060950"/>
            <a:ext cx="325437" cy="2159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0421" name="Rectangle 205"/>
          <p:cNvSpPr>
            <a:spLocks noChangeArrowheads="1"/>
          </p:cNvSpPr>
          <p:nvPr/>
        </p:nvSpPr>
        <p:spPr bwMode="auto">
          <a:xfrm>
            <a:off x="6592888" y="5089525"/>
            <a:ext cx="1746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endParaRPr lang="en-US" altLang="en-US"/>
          </a:p>
        </p:txBody>
      </p:sp>
      <p:sp>
        <p:nvSpPr>
          <p:cNvPr id="60422" name="Rectangle 206"/>
          <p:cNvSpPr>
            <a:spLocks noChangeArrowheads="1"/>
          </p:cNvSpPr>
          <p:nvPr/>
        </p:nvSpPr>
        <p:spPr bwMode="auto">
          <a:xfrm>
            <a:off x="6592888" y="5603875"/>
            <a:ext cx="325437" cy="2174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0423" name="Rectangle 207"/>
          <p:cNvSpPr>
            <a:spLocks noChangeArrowheads="1"/>
          </p:cNvSpPr>
          <p:nvPr/>
        </p:nvSpPr>
        <p:spPr bwMode="auto">
          <a:xfrm>
            <a:off x="6592888" y="5634038"/>
            <a:ext cx="260350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</a:rPr>
              <a:t>RD</a:t>
            </a:r>
            <a:endParaRPr lang="en-US" altLang="en-US"/>
          </a:p>
        </p:txBody>
      </p:sp>
      <p:sp>
        <p:nvSpPr>
          <p:cNvPr id="60424" name="Rectangle 208"/>
          <p:cNvSpPr>
            <a:spLocks noChangeArrowheads="1"/>
          </p:cNvSpPr>
          <p:nvPr/>
        </p:nvSpPr>
        <p:spPr bwMode="auto">
          <a:xfrm>
            <a:off x="6592888" y="5821363"/>
            <a:ext cx="325437" cy="2174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0425" name="Rectangle 209"/>
          <p:cNvSpPr>
            <a:spLocks noChangeArrowheads="1"/>
          </p:cNvSpPr>
          <p:nvPr/>
        </p:nvSpPr>
        <p:spPr bwMode="auto">
          <a:xfrm>
            <a:off x="6592888" y="5851525"/>
            <a:ext cx="260350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</a:rPr>
              <a:t>WR</a:t>
            </a:r>
            <a:endParaRPr lang="en-US" altLang="en-US"/>
          </a:p>
        </p:txBody>
      </p:sp>
      <p:sp>
        <p:nvSpPr>
          <p:cNvPr id="60426" name="Line 210"/>
          <p:cNvSpPr>
            <a:spLocks noChangeShapeType="1"/>
          </p:cNvSpPr>
          <p:nvPr/>
        </p:nvSpPr>
        <p:spPr bwMode="auto">
          <a:xfrm>
            <a:off x="6592888" y="5603875"/>
            <a:ext cx="217487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7" name="Line 211"/>
          <p:cNvSpPr>
            <a:spLocks noChangeShapeType="1"/>
          </p:cNvSpPr>
          <p:nvPr/>
        </p:nvSpPr>
        <p:spPr bwMode="auto">
          <a:xfrm>
            <a:off x="6592888" y="5821363"/>
            <a:ext cx="217487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8" name="Rectangle 212"/>
          <p:cNvSpPr>
            <a:spLocks noChangeArrowheads="1"/>
          </p:cNvSpPr>
          <p:nvPr/>
        </p:nvSpPr>
        <p:spPr bwMode="auto">
          <a:xfrm>
            <a:off x="6592888" y="6038850"/>
            <a:ext cx="325437" cy="2174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0429" name="Rectangle 213"/>
          <p:cNvSpPr>
            <a:spLocks noChangeArrowheads="1"/>
          </p:cNvSpPr>
          <p:nvPr/>
        </p:nvSpPr>
        <p:spPr bwMode="auto">
          <a:xfrm>
            <a:off x="6592888" y="6069013"/>
            <a:ext cx="260350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</a:rPr>
              <a:t>CS</a:t>
            </a:r>
            <a:endParaRPr lang="en-US" altLang="en-US"/>
          </a:p>
        </p:txBody>
      </p:sp>
      <p:sp>
        <p:nvSpPr>
          <p:cNvPr id="60430" name="Line 214"/>
          <p:cNvSpPr>
            <a:spLocks noChangeShapeType="1"/>
          </p:cNvSpPr>
          <p:nvPr/>
        </p:nvSpPr>
        <p:spPr bwMode="auto">
          <a:xfrm>
            <a:off x="6592888" y="6038850"/>
            <a:ext cx="217487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1" name="Freeform 215"/>
          <p:cNvSpPr>
            <a:spLocks/>
          </p:cNvSpPr>
          <p:nvPr/>
        </p:nvSpPr>
        <p:spPr bwMode="auto">
          <a:xfrm>
            <a:off x="3657600" y="3103563"/>
            <a:ext cx="2825750" cy="2825750"/>
          </a:xfrm>
          <a:custGeom>
            <a:avLst/>
            <a:gdLst>
              <a:gd name="T0" fmla="*/ 0 w 3560"/>
              <a:gd name="T1" fmla="*/ 0 h 3560"/>
              <a:gd name="T2" fmla="*/ 0 w 3560"/>
              <a:gd name="T3" fmla="*/ 2147483647 h 3560"/>
              <a:gd name="T4" fmla="*/ 2147483647 w 3560"/>
              <a:gd name="T5" fmla="*/ 2147483647 h 3560"/>
              <a:gd name="T6" fmla="*/ 0 60000 65536"/>
              <a:gd name="T7" fmla="*/ 0 60000 65536"/>
              <a:gd name="T8" fmla="*/ 0 60000 65536"/>
              <a:gd name="T9" fmla="*/ 0 w 3560"/>
              <a:gd name="T10" fmla="*/ 0 h 3560"/>
              <a:gd name="T11" fmla="*/ 3560 w 3560"/>
              <a:gd name="T12" fmla="*/ 3560 h 35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60" h="3560">
                <a:moveTo>
                  <a:pt x="0" y="0"/>
                </a:moveTo>
                <a:lnTo>
                  <a:pt x="0" y="3560"/>
                </a:lnTo>
                <a:lnTo>
                  <a:pt x="3560" y="3560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2" name="Freeform 216"/>
          <p:cNvSpPr>
            <a:spLocks/>
          </p:cNvSpPr>
          <p:nvPr/>
        </p:nvSpPr>
        <p:spPr bwMode="auto">
          <a:xfrm>
            <a:off x="4092575" y="2886075"/>
            <a:ext cx="2390775" cy="2825750"/>
          </a:xfrm>
          <a:custGeom>
            <a:avLst/>
            <a:gdLst>
              <a:gd name="T0" fmla="*/ 0 w 3012"/>
              <a:gd name="T1" fmla="*/ 0 h 3560"/>
              <a:gd name="T2" fmla="*/ 0 w 3012"/>
              <a:gd name="T3" fmla="*/ 2147483647 h 3560"/>
              <a:gd name="T4" fmla="*/ 2147483647 w 3012"/>
              <a:gd name="T5" fmla="*/ 2147483647 h 3560"/>
              <a:gd name="T6" fmla="*/ 0 60000 65536"/>
              <a:gd name="T7" fmla="*/ 0 60000 65536"/>
              <a:gd name="T8" fmla="*/ 0 60000 65536"/>
              <a:gd name="T9" fmla="*/ 0 w 3012"/>
              <a:gd name="T10" fmla="*/ 0 h 3560"/>
              <a:gd name="T11" fmla="*/ 3012 w 3012"/>
              <a:gd name="T12" fmla="*/ 3560 h 35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12" h="3560">
                <a:moveTo>
                  <a:pt x="0" y="0"/>
                </a:moveTo>
                <a:lnTo>
                  <a:pt x="0" y="3560"/>
                </a:lnTo>
                <a:lnTo>
                  <a:pt x="3012" y="3560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3" name="Freeform 217"/>
          <p:cNvSpPr>
            <a:spLocks/>
          </p:cNvSpPr>
          <p:nvPr/>
        </p:nvSpPr>
        <p:spPr bwMode="auto">
          <a:xfrm>
            <a:off x="4527550" y="2343150"/>
            <a:ext cx="1955800" cy="2825750"/>
          </a:xfrm>
          <a:custGeom>
            <a:avLst/>
            <a:gdLst>
              <a:gd name="T0" fmla="*/ 0 w 2465"/>
              <a:gd name="T1" fmla="*/ 0 h 3560"/>
              <a:gd name="T2" fmla="*/ 0 w 2465"/>
              <a:gd name="T3" fmla="*/ 2147483647 h 3560"/>
              <a:gd name="T4" fmla="*/ 2147483647 w 2465"/>
              <a:gd name="T5" fmla="*/ 2147483647 h 3560"/>
              <a:gd name="T6" fmla="*/ 0 60000 65536"/>
              <a:gd name="T7" fmla="*/ 0 60000 65536"/>
              <a:gd name="T8" fmla="*/ 0 60000 65536"/>
              <a:gd name="T9" fmla="*/ 0 w 2465"/>
              <a:gd name="T10" fmla="*/ 0 h 3560"/>
              <a:gd name="T11" fmla="*/ 2465 w 2465"/>
              <a:gd name="T12" fmla="*/ 3560 h 35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65" h="3560">
                <a:moveTo>
                  <a:pt x="0" y="0"/>
                </a:moveTo>
                <a:lnTo>
                  <a:pt x="0" y="3560"/>
                </a:lnTo>
                <a:lnTo>
                  <a:pt x="2465" y="356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4" name="Freeform 218"/>
          <p:cNvSpPr>
            <a:spLocks/>
          </p:cNvSpPr>
          <p:nvPr/>
        </p:nvSpPr>
        <p:spPr bwMode="auto">
          <a:xfrm>
            <a:off x="4962525" y="1582738"/>
            <a:ext cx="1520825" cy="2825750"/>
          </a:xfrm>
          <a:custGeom>
            <a:avLst/>
            <a:gdLst>
              <a:gd name="T0" fmla="*/ 0 w 1917"/>
              <a:gd name="T1" fmla="*/ 0 h 3560"/>
              <a:gd name="T2" fmla="*/ 0 w 1917"/>
              <a:gd name="T3" fmla="*/ 2147483647 h 3560"/>
              <a:gd name="T4" fmla="*/ 2147483647 w 1917"/>
              <a:gd name="T5" fmla="*/ 2147483647 h 3560"/>
              <a:gd name="T6" fmla="*/ 0 60000 65536"/>
              <a:gd name="T7" fmla="*/ 0 60000 65536"/>
              <a:gd name="T8" fmla="*/ 0 60000 65536"/>
              <a:gd name="T9" fmla="*/ 0 w 1917"/>
              <a:gd name="T10" fmla="*/ 0 h 3560"/>
              <a:gd name="T11" fmla="*/ 1917 w 1917"/>
              <a:gd name="T12" fmla="*/ 3560 h 35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7" h="3560">
                <a:moveTo>
                  <a:pt x="0" y="0"/>
                </a:moveTo>
                <a:lnTo>
                  <a:pt x="0" y="3560"/>
                </a:lnTo>
                <a:lnTo>
                  <a:pt x="1917" y="356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5" name="Freeform 219"/>
          <p:cNvSpPr>
            <a:spLocks/>
          </p:cNvSpPr>
          <p:nvPr/>
        </p:nvSpPr>
        <p:spPr bwMode="auto">
          <a:xfrm>
            <a:off x="3638550" y="3082925"/>
            <a:ext cx="39688" cy="41275"/>
          </a:xfrm>
          <a:custGeom>
            <a:avLst/>
            <a:gdLst>
              <a:gd name="T0" fmla="*/ 0 w 52"/>
              <a:gd name="T1" fmla="*/ 2147483647 h 51"/>
              <a:gd name="T2" fmla="*/ 2147483647 w 52"/>
              <a:gd name="T3" fmla="*/ 2147483647 h 51"/>
              <a:gd name="T4" fmla="*/ 2147483647 w 52"/>
              <a:gd name="T5" fmla="*/ 2147483647 h 51"/>
              <a:gd name="T6" fmla="*/ 2147483647 w 52"/>
              <a:gd name="T7" fmla="*/ 0 h 51"/>
              <a:gd name="T8" fmla="*/ 2147483647 w 52"/>
              <a:gd name="T9" fmla="*/ 2147483647 h 51"/>
              <a:gd name="T10" fmla="*/ 2147483647 w 52"/>
              <a:gd name="T11" fmla="*/ 2147483647 h 51"/>
              <a:gd name="T12" fmla="*/ 2147483647 w 52"/>
              <a:gd name="T13" fmla="*/ 2147483647 h 51"/>
              <a:gd name="T14" fmla="*/ 2147483647 w 52"/>
              <a:gd name="T15" fmla="*/ 2147483647 h 51"/>
              <a:gd name="T16" fmla="*/ 2147483647 w 52"/>
              <a:gd name="T17" fmla="*/ 2147483647 h 51"/>
              <a:gd name="T18" fmla="*/ 2147483647 w 52"/>
              <a:gd name="T19" fmla="*/ 2147483647 h 51"/>
              <a:gd name="T20" fmla="*/ 2147483647 w 52"/>
              <a:gd name="T21" fmla="*/ 2147483647 h 51"/>
              <a:gd name="T22" fmla="*/ 2147483647 w 52"/>
              <a:gd name="T23" fmla="*/ 2147483647 h 51"/>
              <a:gd name="T24" fmla="*/ 0 w 52"/>
              <a:gd name="T25" fmla="*/ 2147483647 h 5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2"/>
              <a:gd name="T40" fmla="*/ 0 h 51"/>
              <a:gd name="T41" fmla="*/ 52 w 52"/>
              <a:gd name="T42" fmla="*/ 51 h 5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2" h="51">
                <a:moveTo>
                  <a:pt x="0" y="25"/>
                </a:moveTo>
                <a:lnTo>
                  <a:pt x="4" y="13"/>
                </a:lnTo>
                <a:lnTo>
                  <a:pt x="13" y="3"/>
                </a:lnTo>
                <a:lnTo>
                  <a:pt x="26" y="0"/>
                </a:lnTo>
                <a:lnTo>
                  <a:pt x="39" y="3"/>
                </a:lnTo>
                <a:lnTo>
                  <a:pt x="48" y="13"/>
                </a:lnTo>
                <a:lnTo>
                  <a:pt x="52" y="25"/>
                </a:lnTo>
                <a:lnTo>
                  <a:pt x="48" y="38"/>
                </a:lnTo>
                <a:lnTo>
                  <a:pt x="39" y="47"/>
                </a:lnTo>
                <a:lnTo>
                  <a:pt x="26" y="51"/>
                </a:lnTo>
                <a:lnTo>
                  <a:pt x="13" y="47"/>
                </a:lnTo>
                <a:lnTo>
                  <a:pt x="4" y="38"/>
                </a:lnTo>
                <a:lnTo>
                  <a:pt x="0" y="25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36" name="Freeform 220"/>
          <p:cNvSpPr>
            <a:spLocks/>
          </p:cNvSpPr>
          <p:nvPr/>
        </p:nvSpPr>
        <p:spPr bwMode="auto">
          <a:xfrm>
            <a:off x="4073525" y="2865438"/>
            <a:ext cx="39688" cy="41275"/>
          </a:xfrm>
          <a:custGeom>
            <a:avLst/>
            <a:gdLst>
              <a:gd name="T0" fmla="*/ 0 w 51"/>
              <a:gd name="T1" fmla="*/ 2147483647 h 51"/>
              <a:gd name="T2" fmla="*/ 2147483647 w 51"/>
              <a:gd name="T3" fmla="*/ 2147483647 h 51"/>
              <a:gd name="T4" fmla="*/ 2147483647 w 51"/>
              <a:gd name="T5" fmla="*/ 2147483647 h 51"/>
              <a:gd name="T6" fmla="*/ 2147483647 w 51"/>
              <a:gd name="T7" fmla="*/ 0 h 51"/>
              <a:gd name="T8" fmla="*/ 2147483647 w 51"/>
              <a:gd name="T9" fmla="*/ 2147483647 h 51"/>
              <a:gd name="T10" fmla="*/ 2147483647 w 51"/>
              <a:gd name="T11" fmla="*/ 2147483647 h 51"/>
              <a:gd name="T12" fmla="*/ 2147483647 w 51"/>
              <a:gd name="T13" fmla="*/ 2147483647 h 51"/>
              <a:gd name="T14" fmla="*/ 2147483647 w 51"/>
              <a:gd name="T15" fmla="*/ 2147483647 h 51"/>
              <a:gd name="T16" fmla="*/ 2147483647 w 51"/>
              <a:gd name="T17" fmla="*/ 2147483647 h 51"/>
              <a:gd name="T18" fmla="*/ 2147483647 w 51"/>
              <a:gd name="T19" fmla="*/ 2147483647 h 51"/>
              <a:gd name="T20" fmla="*/ 2147483647 w 51"/>
              <a:gd name="T21" fmla="*/ 2147483647 h 51"/>
              <a:gd name="T22" fmla="*/ 2147483647 w 51"/>
              <a:gd name="T23" fmla="*/ 2147483647 h 51"/>
              <a:gd name="T24" fmla="*/ 0 w 51"/>
              <a:gd name="T25" fmla="*/ 2147483647 h 5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1"/>
              <a:gd name="T40" fmla="*/ 0 h 51"/>
              <a:gd name="T41" fmla="*/ 51 w 51"/>
              <a:gd name="T42" fmla="*/ 51 h 5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1" h="51">
                <a:moveTo>
                  <a:pt x="0" y="26"/>
                </a:moveTo>
                <a:lnTo>
                  <a:pt x="4" y="13"/>
                </a:lnTo>
                <a:lnTo>
                  <a:pt x="13" y="4"/>
                </a:lnTo>
                <a:lnTo>
                  <a:pt x="26" y="0"/>
                </a:lnTo>
                <a:lnTo>
                  <a:pt x="38" y="4"/>
                </a:lnTo>
                <a:lnTo>
                  <a:pt x="48" y="13"/>
                </a:lnTo>
                <a:lnTo>
                  <a:pt x="51" y="26"/>
                </a:lnTo>
                <a:lnTo>
                  <a:pt x="48" y="38"/>
                </a:lnTo>
                <a:lnTo>
                  <a:pt x="38" y="47"/>
                </a:lnTo>
                <a:lnTo>
                  <a:pt x="26" y="51"/>
                </a:lnTo>
                <a:lnTo>
                  <a:pt x="13" y="47"/>
                </a:lnTo>
                <a:lnTo>
                  <a:pt x="4" y="38"/>
                </a:lnTo>
                <a:lnTo>
                  <a:pt x="0" y="26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37" name="Freeform 221"/>
          <p:cNvSpPr>
            <a:spLocks/>
          </p:cNvSpPr>
          <p:nvPr/>
        </p:nvSpPr>
        <p:spPr bwMode="auto">
          <a:xfrm>
            <a:off x="4506913" y="2322513"/>
            <a:ext cx="41275" cy="41275"/>
          </a:xfrm>
          <a:custGeom>
            <a:avLst/>
            <a:gdLst>
              <a:gd name="T0" fmla="*/ 0 w 51"/>
              <a:gd name="T1" fmla="*/ 2147483647 h 51"/>
              <a:gd name="T2" fmla="*/ 2147483647 w 51"/>
              <a:gd name="T3" fmla="*/ 2147483647 h 51"/>
              <a:gd name="T4" fmla="*/ 2147483647 w 51"/>
              <a:gd name="T5" fmla="*/ 2147483647 h 51"/>
              <a:gd name="T6" fmla="*/ 2147483647 w 51"/>
              <a:gd name="T7" fmla="*/ 0 h 51"/>
              <a:gd name="T8" fmla="*/ 2147483647 w 51"/>
              <a:gd name="T9" fmla="*/ 2147483647 h 51"/>
              <a:gd name="T10" fmla="*/ 2147483647 w 51"/>
              <a:gd name="T11" fmla="*/ 2147483647 h 51"/>
              <a:gd name="T12" fmla="*/ 2147483647 w 51"/>
              <a:gd name="T13" fmla="*/ 2147483647 h 51"/>
              <a:gd name="T14" fmla="*/ 2147483647 w 51"/>
              <a:gd name="T15" fmla="*/ 2147483647 h 51"/>
              <a:gd name="T16" fmla="*/ 2147483647 w 51"/>
              <a:gd name="T17" fmla="*/ 2147483647 h 51"/>
              <a:gd name="T18" fmla="*/ 2147483647 w 51"/>
              <a:gd name="T19" fmla="*/ 2147483647 h 51"/>
              <a:gd name="T20" fmla="*/ 2147483647 w 51"/>
              <a:gd name="T21" fmla="*/ 2147483647 h 51"/>
              <a:gd name="T22" fmla="*/ 2147483647 w 51"/>
              <a:gd name="T23" fmla="*/ 2147483647 h 51"/>
              <a:gd name="T24" fmla="*/ 0 w 51"/>
              <a:gd name="T25" fmla="*/ 2147483647 h 5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1"/>
              <a:gd name="T40" fmla="*/ 0 h 51"/>
              <a:gd name="T41" fmla="*/ 51 w 51"/>
              <a:gd name="T42" fmla="*/ 51 h 5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1" h="51">
                <a:moveTo>
                  <a:pt x="0" y="26"/>
                </a:moveTo>
                <a:lnTo>
                  <a:pt x="3" y="13"/>
                </a:lnTo>
                <a:lnTo>
                  <a:pt x="13" y="4"/>
                </a:lnTo>
                <a:lnTo>
                  <a:pt x="25" y="0"/>
                </a:lnTo>
                <a:lnTo>
                  <a:pt x="38" y="4"/>
                </a:lnTo>
                <a:lnTo>
                  <a:pt x="47" y="13"/>
                </a:lnTo>
                <a:lnTo>
                  <a:pt x="51" y="26"/>
                </a:lnTo>
                <a:lnTo>
                  <a:pt x="47" y="39"/>
                </a:lnTo>
                <a:lnTo>
                  <a:pt x="38" y="48"/>
                </a:lnTo>
                <a:lnTo>
                  <a:pt x="25" y="51"/>
                </a:lnTo>
                <a:lnTo>
                  <a:pt x="13" y="48"/>
                </a:lnTo>
                <a:lnTo>
                  <a:pt x="3" y="39"/>
                </a:lnTo>
                <a:lnTo>
                  <a:pt x="0" y="26"/>
                </a:lnTo>
                <a:close/>
              </a:path>
            </a:pathLst>
          </a:custGeom>
          <a:solidFill>
            <a:srgbClr val="000000"/>
          </a:solidFill>
          <a:ln w="492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38" name="Freeform 222"/>
          <p:cNvSpPr>
            <a:spLocks/>
          </p:cNvSpPr>
          <p:nvPr/>
        </p:nvSpPr>
        <p:spPr bwMode="auto">
          <a:xfrm>
            <a:off x="4941888" y="1562100"/>
            <a:ext cx="41275" cy="41275"/>
          </a:xfrm>
          <a:custGeom>
            <a:avLst/>
            <a:gdLst>
              <a:gd name="T0" fmla="*/ 0 w 52"/>
              <a:gd name="T1" fmla="*/ 2147483647 h 51"/>
              <a:gd name="T2" fmla="*/ 2147483647 w 52"/>
              <a:gd name="T3" fmla="*/ 2147483647 h 51"/>
              <a:gd name="T4" fmla="*/ 2147483647 w 52"/>
              <a:gd name="T5" fmla="*/ 2147483647 h 51"/>
              <a:gd name="T6" fmla="*/ 2147483647 w 52"/>
              <a:gd name="T7" fmla="*/ 0 h 51"/>
              <a:gd name="T8" fmla="*/ 2147483647 w 52"/>
              <a:gd name="T9" fmla="*/ 2147483647 h 51"/>
              <a:gd name="T10" fmla="*/ 2147483647 w 52"/>
              <a:gd name="T11" fmla="*/ 2147483647 h 51"/>
              <a:gd name="T12" fmla="*/ 2147483647 w 52"/>
              <a:gd name="T13" fmla="*/ 2147483647 h 51"/>
              <a:gd name="T14" fmla="*/ 2147483647 w 52"/>
              <a:gd name="T15" fmla="*/ 2147483647 h 51"/>
              <a:gd name="T16" fmla="*/ 2147483647 w 52"/>
              <a:gd name="T17" fmla="*/ 2147483647 h 51"/>
              <a:gd name="T18" fmla="*/ 2147483647 w 52"/>
              <a:gd name="T19" fmla="*/ 2147483647 h 51"/>
              <a:gd name="T20" fmla="*/ 2147483647 w 52"/>
              <a:gd name="T21" fmla="*/ 2147483647 h 51"/>
              <a:gd name="T22" fmla="*/ 2147483647 w 52"/>
              <a:gd name="T23" fmla="*/ 2147483647 h 51"/>
              <a:gd name="T24" fmla="*/ 0 w 52"/>
              <a:gd name="T25" fmla="*/ 2147483647 h 5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2"/>
              <a:gd name="T40" fmla="*/ 0 h 51"/>
              <a:gd name="T41" fmla="*/ 52 w 52"/>
              <a:gd name="T42" fmla="*/ 51 h 5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2" h="51">
                <a:moveTo>
                  <a:pt x="0" y="25"/>
                </a:moveTo>
                <a:lnTo>
                  <a:pt x="4" y="13"/>
                </a:lnTo>
                <a:lnTo>
                  <a:pt x="13" y="4"/>
                </a:lnTo>
                <a:lnTo>
                  <a:pt x="26" y="0"/>
                </a:lnTo>
                <a:lnTo>
                  <a:pt x="39" y="4"/>
                </a:lnTo>
                <a:lnTo>
                  <a:pt x="48" y="13"/>
                </a:lnTo>
                <a:lnTo>
                  <a:pt x="52" y="25"/>
                </a:lnTo>
                <a:lnTo>
                  <a:pt x="48" y="38"/>
                </a:lnTo>
                <a:lnTo>
                  <a:pt x="39" y="47"/>
                </a:lnTo>
                <a:lnTo>
                  <a:pt x="26" y="51"/>
                </a:lnTo>
                <a:lnTo>
                  <a:pt x="13" y="47"/>
                </a:lnTo>
                <a:lnTo>
                  <a:pt x="4" y="38"/>
                </a:lnTo>
                <a:lnTo>
                  <a:pt x="0" y="25"/>
                </a:lnTo>
                <a:close/>
              </a:path>
            </a:pathLst>
          </a:custGeom>
          <a:solidFill>
            <a:srgbClr val="000000"/>
          </a:solidFill>
          <a:ln w="492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39" name="Freeform 223"/>
          <p:cNvSpPr>
            <a:spLocks/>
          </p:cNvSpPr>
          <p:nvPr/>
        </p:nvSpPr>
        <p:spPr bwMode="auto">
          <a:xfrm>
            <a:off x="5594350" y="3300413"/>
            <a:ext cx="41275" cy="41275"/>
          </a:xfrm>
          <a:custGeom>
            <a:avLst/>
            <a:gdLst>
              <a:gd name="T0" fmla="*/ 0 w 51"/>
              <a:gd name="T1" fmla="*/ 2147483647 h 51"/>
              <a:gd name="T2" fmla="*/ 2147483647 w 51"/>
              <a:gd name="T3" fmla="*/ 2147483647 h 51"/>
              <a:gd name="T4" fmla="*/ 2147483647 w 51"/>
              <a:gd name="T5" fmla="*/ 2147483647 h 51"/>
              <a:gd name="T6" fmla="*/ 2147483647 w 51"/>
              <a:gd name="T7" fmla="*/ 0 h 51"/>
              <a:gd name="T8" fmla="*/ 2147483647 w 51"/>
              <a:gd name="T9" fmla="*/ 2147483647 h 51"/>
              <a:gd name="T10" fmla="*/ 2147483647 w 51"/>
              <a:gd name="T11" fmla="*/ 2147483647 h 51"/>
              <a:gd name="T12" fmla="*/ 2147483647 w 51"/>
              <a:gd name="T13" fmla="*/ 2147483647 h 51"/>
              <a:gd name="T14" fmla="*/ 2147483647 w 51"/>
              <a:gd name="T15" fmla="*/ 2147483647 h 51"/>
              <a:gd name="T16" fmla="*/ 2147483647 w 51"/>
              <a:gd name="T17" fmla="*/ 2147483647 h 51"/>
              <a:gd name="T18" fmla="*/ 2147483647 w 51"/>
              <a:gd name="T19" fmla="*/ 2147483647 h 51"/>
              <a:gd name="T20" fmla="*/ 2147483647 w 51"/>
              <a:gd name="T21" fmla="*/ 2147483647 h 51"/>
              <a:gd name="T22" fmla="*/ 2147483647 w 51"/>
              <a:gd name="T23" fmla="*/ 2147483647 h 51"/>
              <a:gd name="T24" fmla="*/ 0 w 51"/>
              <a:gd name="T25" fmla="*/ 2147483647 h 5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1"/>
              <a:gd name="T40" fmla="*/ 0 h 51"/>
              <a:gd name="T41" fmla="*/ 51 w 51"/>
              <a:gd name="T42" fmla="*/ 51 h 5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1" h="51">
                <a:moveTo>
                  <a:pt x="0" y="25"/>
                </a:moveTo>
                <a:lnTo>
                  <a:pt x="4" y="12"/>
                </a:lnTo>
                <a:lnTo>
                  <a:pt x="13" y="3"/>
                </a:lnTo>
                <a:lnTo>
                  <a:pt x="26" y="0"/>
                </a:lnTo>
                <a:lnTo>
                  <a:pt x="38" y="3"/>
                </a:lnTo>
                <a:lnTo>
                  <a:pt x="47" y="12"/>
                </a:lnTo>
                <a:lnTo>
                  <a:pt x="51" y="25"/>
                </a:lnTo>
                <a:lnTo>
                  <a:pt x="47" y="38"/>
                </a:lnTo>
                <a:lnTo>
                  <a:pt x="38" y="47"/>
                </a:lnTo>
                <a:lnTo>
                  <a:pt x="26" y="51"/>
                </a:lnTo>
                <a:lnTo>
                  <a:pt x="13" y="47"/>
                </a:lnTo>
                <a:lnTo>
                  <a:pt x="4" y="38"/>
                </a:lnTo>
                <a:lnTo>
                  <a:pt x="0" y="25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224"/>
          <p:cNvGrpSpPr>
            <a:grpSpLocks/>
          </p:cNvGrpSpPr>
          <p:nvPr/>
        </p:nvGrpSpPr>
        <p:grpSpPr bwMode="auto">
          <a:xfrm>
            <a:off x="3441700" y="1147763"/>
            <a:ext cx="3041650" cy="4999037"/>
            <a:chOff x="2168" y="723"/>
            <a:chExt cx="1916" cy="3149"/>
          </a:xfrm>
        </p:grpSpPr>
        <p:sp>
          <p:nvSpPr>
            <p:cNvPr id="60515" name="Freeform 225"/>
            <p:cNvSpPr>
              <a:spLocks noEditPoints="1"/>
            </p:cNvSpPr>
            <p:nvPr/>
          </p:nvSpPr>
          <p:spPr bwMode="auto">
            <a:xfrm>
              <a:off x="3751" y="2024"/>
              <a:ext cx="153" cy="137"/>
            </a:xfrm>
            <a:custGeom>
              <a:avLst/>
              <a:gdLst>
                <a:gd name="T0" fmla="*/ 0 w 304"/>
                <a:gd name="T1" fmla="*/ 17 h 274"/>
                <a:gd name="T2" fmla="*/ 0 w 304"/>
                <a:gd name="T3" fmla="*/ 0 h 274"/>
                <a:gd name="T4" fmla="*/ 15 w 304"/>
                <a:gd name="T5" fmla="*/ 9 h 274"/>
                <a:gd name="T6" fmla="*/ 0 w 304"/>
                <a:gd name="T7" fmla="*/ 17 h 274"/>
                <a:gd name="T8" fmla="*/ 15 w 304"/>
                <a:gd name="T9" fmla="*/ 9 h 274"/>
                <a:gd name="T10" fmla="*/ 16 w 304"/>
                <a:gd name="T11" fmla="*/ 8 h 274"/>
                <a:gd name="T12" fmla="*/ 16 w 304"/>
                <a:gd name="T13" fmla="*/ 7 h 274"/>
                <a:gd name="T14" fmla="*/ 17 w 304"/>
                <a:gd name="T15" fmla="*/ 7 h 274"/>
                <a:gd name="T16" fmla="*/ 18 w 304"/>
                <a:gd name="T17" fmla="*/ 7 h 274"/>
                <a:gd name="T18" fmla="*/ 19 w 304"/>
                <a:gd name="T19" fmla="*/ 7 h 274"/>
                <a:gd name="T20" fmla="*/ 20 w 304"/>
                <a:gd name="T21" fmla="*/ 8 h 274"/>
                <a:gd name="T22" fmla="*/ 20 w 304"/>
                <a:gd name="T23" fmla="*/ 9 h 274"/>
                <a:gd name="T24" fmla="*/ 20 w 304"/>
                <a:gd name="T25" fmla="*/ 10 h 274"/>
                <a:gd name="T26" fmla="*/ 19 w 304"/>
                <a:gd name="T27" fmla="*/ 10 h 274"/>
                <a:gd name="T28" fmla="*/ 18 w 304"/>
                <a:gd name="T29" fmla="*/ 11 h 274"/>
                <a:gd name="T30" fmla="*/ 17 w 304"/>
                <a:gd name="T31" fmla="*/ 11 h 274"/>
                <a:gd name="T32" fmla="*/ 16 w 304"/>
                <a:gd name="T33" fmla="*/ 10 h 274"/>
                <a:gd name="T34" fmla="*/ 16 w 304"/>
                <a:gd name="T35" fmla="*/ 10 h 274"/>
                <a:gd name="T36" fmla="*/ 15 w 304"/>
                <a:gd name="T37" fmla="*/ 9 h 27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4"/>
                <a:gd name="T58" fmla="*/ 0 h 274"/>
                <a:gd name="T59" fmla="*/ 304 w 304"/>
                <a:gd name="T60" fmla="*/ 274 h 27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4" h="274">
                  <a:moveTo>
                    <a:pt x="0" y="274"/>
                  </a:moveTo>
                  <a:lnTo>
                    <a:pt x="0" y="0"/>
                  </a:lnTo>
                  <a:lnTo>
                    <a:pt x="237" y="137"/>
                  </a:lnTo>
                  <a:lnTo>
                    <a:pt x="0" y="274"/>
                  </a:lnTo>
                  <a:close/>
                  <a:moveTo>
                    <a:pt x="237" y="137"/>
                  </a:moveTo>
                  <a:lnTo>
                    <a:pt x="240" y="123"/>
                  </a:lnTo>
                  <a:lnTo>
                    <a:pt x="250" y="110"/>
                  </a:lnTo>
                  <a:lnTo>
                    <a:pt x="264" y="104"/>
                  </a:lnTo>
                  <a:lnTo>
                    <a:pt x="279" y="104"/>
                  </a:lnTo>
                  <a:lnTo>
                    <a:pt x="292" y="110"/>
                  </a:lnTo>
                  <a:lnTo>
                    <a:pt x="303" y="123"/>
                  </a:lnTo>
                  <a:lnTo>
                    <a:pt x="304" y="137"/>
                  </a:lnTo>
                  <a:lnTo>
                    <a:pt x="303" y="152"/>
                  </a:lnTo>
                  <a:lnTo>
                    <a:pt x="292" y="165"/>
                  </a:lnTo>
                  <a:lnTo>
                    <a:pt x="279" y="170"/>
                  </a:lnTo>
                  <a:lnTo>
                    <a:pt x="264" y="170"/>
                  </a:lnTo>
                  <a:lnTo>
                    <a:pt x="250" y="165"/>
                  </a:lnTo>
                  <a:lnTo>
                    <a:pt x="240" y="152"/>
                  </a:lnTo>
                  <a:lnTo>
                    <a:pt x="237" y="137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516" name="Line 226"/>
            <p:cNvSpPr>
              <a:spLocks noChangeShapeType="1"/>
            </p:cNvSpPr>
            <p:nvPr/>
          </p:nvSpPr>
          <p:spPr bwMode="auto">
            <a:xfrm>
              <a:off x="3537" y="2092"/>
              <a:ext cx="214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17" name="Line 227"/>
            <p:cNvSpPr>
              <a:spLocks noChangeShapeType="1"/>
            </p:cNvSpPr>
            <p:nvPr/>
          </p:nvSpPr>
          <p:spPr bwMode="auto">
            <a:xfrm>
              <a:off x="3904" y="2092"/>
              <a:ext cx="18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18" name="Freeform 228"/>
            <p:cNvSpPr>
              <a:spLocks/>
            </p:cNvSpPr>
            <p:nvPr/>
          </p:nvSpPr>
          <p:spPr bwMode="auto">
            <a:xfrm>
              <a:off x="2168" y="723"/>
              <a:ext cx="1643" cy="3149"/>
            </a:xfrm>
            <a:custGeom>
              <a:avLst/>
              <a:gdLst>
                <a:gd name="T0" fmla="*/ 0 w 3286"/>
                <a:gd name="T1" fmla="*/ 0 h 6298"/>
                <a:gd name="T2" fmla="*/ 172 w 3286"/>
                <a:gd name="T3" fmla="*/ 0 h 6298"/>
                <a:gd name="T4" fmla="*/ 172 w 3286"/>
                <a:gd name="T5" fmla="*/ 394 h 6298"/>
                <a:gd name="T6" fmla="*/ 206 w 3286"/>
                <a:gd name="T7" fmla="*/ 394 h 6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6"/>
                <a:gd name="T13" fmla="*/ 0 h 6298"/>
                <a:gd name="T14" fmla="*/ 3286 w 3286"/>
                <a:gd name="T15" fmla="*/ 6298 h 6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6" h="6298">
                  <a:moveTo>
                    <a:pt x="0" y="0"/>
                  </a:moveTo>
                  <a:lnTo>
                    <a:pt x="2739" y="0"/>
                  </a:lnTo>
                  <a:lnTo>
                    <a:pt x="2739" y="6298"/>
                  </a:lnTo>
                  <a:lnTo>
                    <a:pt x="3286" y="6298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441" name="Group 377"/>
          <p:cNvGrpSpPr>
            <a:grpSpLocks/>
          </p:cNvGrpSpPr>
          <p:nvPr/>
        </p:nvGrpSpPr>
        <p:grpSpPr bwMode="auto">
          <a:xfrm>
            <a:off x="1158875" y="930275"/>
            <a:ext cx="1844675" cy="5470525"/>
            <a:chOff x="730" y="586"/>
            <a:chExt cx="1162" cy="3418"/>
          </a:xfrm>
        </p:grpSpPr>
        <p:sp>
          <p:nvSpPr>
            <p:cNvPr id="60442" name="Rectangle 378"/>
            <p:cNvSpPr>
              <a:spLocks noChangeArrowheads="1"/>
            </p:cNvSpPr>
            <p:nvPr/>
          </p:nvSpPr>
          <p:spPr bwMode="auto">
            <a:xfrm>
              <a:off x="730" y="586"/>
              <a:ext cx="1162" cy="3418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43" name="Rectangle 379"/>
            <p:cNvSpPr>
              <a:spLocks noChangeArrowheads="1"/>
            </p:cNvSpPr>
            <p:nvPr/>
          </p:nvSpPr>
          <p:spPr bwMode="auto">
            <a:xfrm>
              <a:off x="1619" y="791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44" name="Rectangle 380"/>
            <p:cNvSpPr>
              <a:spLocks noChangeArrowheads="1"/>
            </p:cNvSpPr>
            <p:nvPr/>
          </p:nvSpPr>
          <p:spPr bwMode="auto">
            <a:xfrm>
              <a:off x="1660" y="810"/>
              <a:ext cx="159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A18</a:t>
              </a:r>
              <a:endParaRPr lang="en-US" altLang="en-US"/>
            </a:p>
          </p:txBody>
        </p:sp>
        <p:sp>
          <p:nvSpPr>
            <p:cNvPr id="60445" name="Rectangle 381"/>
            <p:cNvSpPr>
              <a:spLocks noChangeArrowheads="1"/>
            </p:cNvSpPr>
            <p:nvPr/>
          </p:nvSpPr>
          <p:spPr bwMode="auto">
            <a:xfrm>
              <a:off x="1619" y="1065"/>
              <a:ext cx="205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46" name="Rectangle 382"/>
            <p:cNvSpPr>
              <a:spLocks noChangeArrowheads="1"/>
            </p:cNvSpPr>
            <p:nvPr/>
          </p:nvSpPr>
          <p:spPr bwMode="auto">
            <a:xfrm>
              <a:off x="1715" y="1083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A0</a:t>
              </a:r>
              <a:endParaRPr lang="en-US" altLang="en-US"/>
            </a:p>
          </p:txBody>
        </p:sp>
        <p:sp>
          <p:nvSpPr>
            <p:cNvPr id="60447" name="Rectangle 383"/>
            <p:cNvSpPr>
              <a:spLocks noChangeArrowheads="1"/>
            </p:cNvSpPr>
            <p:nvPr/>
          </p:nvSpPr>
          <p:spPr bwMode="auto">
            <a:xfrm>
              <a:off x="1619" y="928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48" name="Rectangle 384"/>
            <p:cNvSpPr>
              <a:spLocks noChangeArrowheads="1"/>
            </p:cNvSpPr>
            <p:nvPr/>
          </p:nvSpPr>
          <p:spPr bwMode="auto">
            <a:xfrm>
              <a:off x="1769" y="947"/>
              <a:ext cx="5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60449" name="Rectangle 385"/>
            <p:cNvSpPr>
              <a:spLocks noChangeArrowheads="1"/>
            </p:cNvSpPr>
            <p:nvPr/>
          </p:nvSpPr>
          <p:spPr bwMode="auto">
            <a:xfrm>
              <a:off x="1619" y="1270"/>
              <a:ext cx="205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50" name="Rectangle 386"/>
            <p:cNvSpPr>
              <a:spLocks noChangeArrowheads="1"/>
            </p:cNvSpPr>
            <p:nvPr/>
          </p:nvSpPr>
          <p:spPr bwMode="auto">
            <a:xfrm>
              <a:off x="1715" y="1288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D7</a:t>
              </a:r>
              <a:endParaRPr lang="en-US" altLang="en-US"/>
            </a:p>
          </p:txBody>
        </p:sp>
        <p:sp>
          <p:nvSpPr>
            <p:cNvPr id="60451" name="Rectangle 387"/>
            <p:cNvSpPr>
              <a:spLocks noChangeArrowheads="1"/>
            </p:cNvSpPr>
            <p:nvPr/>
          </p:nvSpPr>
          <p:spPr bwMode="auto">
            <a:xfrm>
              <a:off x="1619" y="1543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52" name="Rectangle 388"/>
            <p:cNvSpPr>
              <a:spLocks noChangeArrowheads="1"/>
            </p:cNvSpPr>
            <p:nvPr/>
          </p:nvSpPr>
          <p:spPr bwMode="auto">
            <a:xfrm>
              <a:off x="1715" y="1562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D0</a:t>
              </a:r>
              <a:endParaRPr lang="en-US" altLang="en-US"/>
            </a:p>
          </p:txBody>
        </p:sp>
        <p:sp>
          <p:nvSpPr>
            <p:cNvPr id="60453" name="Rectangle 389"/>
            <p:cNvSpPr>
              <a:spLocks noChangeArrowheads="1"/>
            </p:cNvSpPr>
            <p:nvPr/>
          </p:nvSpPr>
          <p:spPr bwMode="auto">
            <a:xfrm>
              <a:off x="1619" y="1406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54" name="Rectangle 390"/>
            <p:cNvSpPr>
              <a:spLocks noChangeArrowheads="1"/>
            </p:cNvSpPr>
            <p:nvPr/>
          </p:nvSpPr>
          <p:spPr bwMode="auto">
            <a:xfrm>
              <a:off x="1769" y="1425"/>
              <a:ext cx="53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60455" name="Rectangle 391"/>
            <p:cNvSpPr>
              <a:spLocks noChangeArrowheads="1"/>
            </p:cNvSpPr>
            <p:nvPr/>
          </p:nvSpPr>
          <p:spPr bwMode="auto">
            <a:xfrm>
              <a:off x="1585" y="1748"/>
              <a:ext cx="239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56" name="Rectangle 392"/>
            <p:cNvSpPr>
              <a:spLocks noChangeArrowheads="1"/>
            </p:cNvSpPr>
            <p:nvPr/>
          </p:nvSpPr>
          <p:spPr bwMode="auto">
            <a:xfrm>
              <a:off x="1605" y="1767"/>
              <a:ext cx="212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MEMR</a:t>
              </a:r>
              <a:endParaRPr lang="en-US" altLang="en-US"/>
            </a:p>
          </p:txBody>
        </p:sp>
        <p:sp>
          <p:nvSpPr>
            <p:cNvPr id="60457" name="Rectangle 393"/>
            <p:cNvSpPr>
              <a:spLocks noChangeArrowheads="1"/>
            </p:cNvSpPr>
            <p:nvPr/>
          </p:nvSpPr>
          <p:spPr bwMode="auto">
            <a:xfrm>
              <a:off x="1585" y="1885"/>
              <a:ext cx="239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58" name="Rectangle 394"/>
            <p:cNvSpPr>
              <a:spLocks noChangeArrowheads="1"/>
            </p:cNvSpPr>
            <p:nvPr/>
          </p:nvSpPr>
          <p:spPr bwMode="auto">
            <a:xfrm>
              <a:off x="1605" y="1904"/>
              <a:ext cx="212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MEMW</a:t>
              </a:r>
              <a:endParaRPr lang="en-US" altLang="en-US"/>
            </a:p>
          </p:txBody>
        </p:sp>
        <p:sp>
          <p:nvSpPr>
            <p:cNvPr id="60459" name="Line 395"/>
            <p:cNvSpPr>
              <a:spLocks noChangeShapeType="1"/>
            </p:cNvSpPr>
            <p:nvPr/>
          </p:nvSpPr>
          <p:spPr bwMode="auto">
            <a:xfrm>
              <a:off x="1619" y="1748"/>
              <a:ext cx="2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0" name="Line 396"/>
            <p:cNvSpPr>
              <a:spLocks noChangeShapeType="1"/>
            </p:cNvSpPr>
            <p:nvPr/>
          </p:nvSpPr>
          <p:spPr bwMode="auto">
            <a:xfrm>
              <a:off x="1601" y="1885"/>
              <a:ext cx="22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1" name="Rectangle 397"/>
            <p:cNvSpPr>
              <a:spLocks noChangeArrowheads="1"/>
            </p:cNvSpPr>
            <p:nvPr/>
          </p:nvSpPr>
          <p:spPr bwMode="auto">
            <a:xfrm>
              <a:off x="1003" y="2432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62" name="Rectangle 398"/>
            <p:cNvSpPr>
              <a:spLocks noChangeArrowheads="1"/>
            </p:cNvSpPr>
            <p:nvPr/>
          </p:nvSpPr>
          <p:spPr bwMode="auto">
            <a:xfrm>
              <a:off x="1168" y="2451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60463" name="Rectangle 399"/>
            <p:cNvSpPr>
              <a:spLocks noChangeArrowheads="1"/>
            </p:cNvSpPr>
            <p:nvPr/>
          </p:nvSpPr>
          <p:spPr bwMode="auto">
            <a:xfrm>
              <a:off x="798" y="2022"/>
              <a:ext cx="137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64" name="Rectangle 400"/>
            <p:cNvSpPr>
              <a:spLocks noChangeArrowheads="1"/>
            </p:cNvSpPr>
            <p:nvPr/>
          </p:nvSpPr>
          <p:spPr bwMode="auto">
            <a:xfrm>
              <a:off x="826" y="2040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BP</a:t>
              </a:r>
              <a:endParaRPr lang="en-US" altLang="en-US"/>
            </a:p>
          </p:txBody>
        </p:sp>
        <p:sp>
          <p:nvSpPr>
            <p:cNvPr id="60465" name="Rectangle 401"/>
            <p:cNvSpPr>
              <a:spLocks noChangeArrowheads="1"/>
            </p:cNvSpPr>
            <p:nvPr/>
          </p:nvSpPr>
          <p:spPr bwMode="auto">
            <a:xfrm>
              <a:off x="798" y="1748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66" name="Rectangle 402"/>
            <p:cNvSpPr>
              <a:spLocks noChangeArrowheads="1"/>
            </p:cNvSpPr>
            <p:nvPr/>
          </p:nvSpPr>
          <p:spPr bwMode="auto">
            <a:xfrm>
              <a:off x="826" y="1767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ES</a:t>
              </a:r>
              <a:endParaRPr lang="en-US" altLang="en-US"/>
            </a:p>
          </p:txBody>
        </p:sp>
        <p:sp>
          <p:nvSpPr>
            <p:cNvPr id="60467" name="Rectangle 403"/>
            <p:cNvSpPr>
              <a:spLocks noChangeArrowheads="1"/>
            </p:cNvSpPr>
            <p:nvPr/>
          </p:nvSpPr>
          <p:spPr bwMode="auto">
            <a:xfrm>
              <a:off x="798" y="1611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68" name="Rectangle 404"/>
            <p:cNvSpPr>
              <a:spLocks noChangeArrowheads="1"/>
            </p:cNvSpPr>
            <p:nvPr/>
          </p:nvSpPr>
          <p:spPr bwMode="auto">
            <a:xfrm>
              <a:off x="826" y="1630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DS</a:t>
              </a:r>
              <a:endParaRPr lang="en-US" altLang="en-US"/>
            </a:p>
          </p:txBody>
        </p:sp>
        <p:sp>
          <p:nvSpPr>
            <p:cNvPr id="60469" name="Rectangle 405"/>
            <p:cNvSpPr>
              <a:spLocks noChangeArrowheads="1"/>
            </p:cNvSpPr>
            <p:nvPr/>
          </p:nvSpPr>
          <p:spPr bwMode="auto">
            <a:xfrm>
              <a:off x="798" y="1475"/>
              <a:ext cx="137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70" name="Rectangle 406"/>
            <p:cNvSpPr>
              <a:spLocks noChangeArrowheads="1"/>
            </p:cNvSpPr>
            <p:nvPr/>
          </p:nvSpPr>
          <p:spPr bwMode="auto">
            <a:xfrm>
              <a:off x="826" y="1493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SS</a:t>
              </a:r>
              <a:endParaRPr lang="en-US" altLang="en-US"/>
            </a:p>
          </p:txBody>
        </p:sp>
        <p:sp>
          <p:nvSpPr>
            <p:cNvPr id="60471" name="Rectangle 407"/>
            <p:cNvSpPr>
              <a:spLocks noChangeArrowheads="1"/>
            </p:cNvSpPr>
            <p:nvPr/>
          </p:nvSpPr>
          <p:spPr bwMode="auto">
            <a:xfrm>
              <a:off x="798" y="928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72" name="Rectangle 408"/>
            <p:cNvSpPr>
              <a:spLocks noChangeArrowheads="1"/>
            </p:cNvSpPr>
            <p:nvPr/>
          </p:nvSpPr>
          <p:spPr bwMode="auto">
            <a:xfrm>
              <a:off x="826" y="947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CX</a:t>
              </a:r>
              <a:endParaRPr lang="en-US" altLang="en-US"/>
            </a:p>
          </p:txBody>
        </p:sp>
        <p:sp>
          <p:nvSpPr>
            <p:cNvPr id="60473" name="Rectangle 409"/>
            <p:cNvSpPr>
              <a:spLocks noChangeArrowheads="1"/>
            </p:cNvSpPr>
            <p:nvPr/>
          </p:nvSpPr>
          <p:spPr bwMode="auto">
            <a:xfrm>
              <a:off x="798" y="791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74" name="Rectangle 410"/>
            <p:cNvSpPr>
              <a:spLocks noChangeArrowheads="1"/>
            </p:cNvSpPr>
            <p:nvPr/>
          </p:nvSpPr>
          <p:spPr bwMode="auto">
            <a:xfrm>
              <a:off x="826" y="810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BX</a:t>
              </a:r>
              <a:endParaRPr lang="en-US" altLang="en-US"/>
            </a:p>
          </p:txBody>
        </p:sp>
        <p:sp>
          <p:nvSpPr>
            <p:cNvPr id="60475" name="Rectangle 411"/>
            <p:cNvSpPr>
              <a:spLocks noChangeArrowheads="1"/>
            </p:cNvSpPr>
            <p:nvPr/>
          </p:nvSpPr>
          <p:spPr bwMode="auto">
            <a:xfrm>
              <a:off x="798" y="654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76" name="Rectangle 412"/>
            <p:cNvSpPr>
              <a:spLocks noChangeArrowheads="1"/>
            </p:cNvSpPr>
            <p:nvPr/>
          </p:nvSpPr>
          <p:spPr bwMode="auto">
            <a:xfrm>
              <a:off x="826" y="673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AX</a:t>
              </a:r>
              <a:endParaRPr lang="en-US" altLang="en-US"/>
            </a:p>
          </p:txBody>
        </p:sp>
        <p:sp>
          <p:nvSpPr>
            <p:cNvPr id="60477" name="Rectangle 413"/>
            <p:cNvSpPr>
              <a:spLocks noChangeArrowheads="1"/>
            </p:cNvSpPr>
            <p:nvPr/>
          </p:nvSpPr>
          <p:spPr bwMode="auto">
            <a:xfrm>
              <a:off x="1003" y="2158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78" name="Rectangle 414"/>
            <p:cNvSpPr>
              <a:spLocks noChangeArrowheads="1"/>
            </p:cNvSpPr>
            <p:nvPr/>
          </p:nvSpPr>
          <p:spPr bwMode="auto">
            <a:xfrm>
              <a:off x="1168" y="2177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60479" name="Rectangle 415"/>
            <p:cNvSpPr>
              <a:spLocks noChangeArrowheads="1"/>
            </p:cNvSpPr>
            <p:nvPr/>
          </p:nvSpPr>
          <p:spPr bwMode="auto">
            <a:xfrm>
              <a:off x="1003" y="2022"/>
              <a:ext cx="547" cy="136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80" name="Rectangle 416"/>
            <p:cNvSpPr>
              <a:spLocks noChangeArrowheads="1"/>
            </p:cNvSpPr>
            <p:nvPr/>
          </p:nvSpPr>
          <p:spPr bwMode="auto">
            <a:xfrm>
              <a:off x="1168" y="2040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60481" name="Rectangle 417"/>
            <p:cNvSpPr>
              <a:spLocks noChangeArrowheads="1"/>
            </p:cNvSpPr>
            <p:nvPr/>
          </p:nvSpPr>
          <p:spPr bwMode="auto">
            <a:xfrm>
              <a:off x="1003" y="1748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82" name="Rectangle 418"/>
            <p:cNvSpPr>
              <a:spLocks noChangeArrowheads="1"/>
            </p:cNvSpPr>
            <p:nvPr/>
          </p:nvSpPr>
          <p:spPr bwMode="auto">
            <a:xfrm>
              <a:off x="1168" y="1767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60483" name="Rectangle 419"/>
            <p:cNvSpPr>
              <a:spLocks noChangeArrowheads="1"/>
            </p:cNvSpPr>
            <p:nvPr/>
          </p:nvSpPr>
          <p:spPr bwMode="auto">
            <a:xfrm>
              <a:off x="1003" y="1611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84" name="Rectangle 420"/>
            <p:cNvSpPr>
              <a:spLocks noChangeArrowheads="1"/>
            </p:cNvSpPr>
            <p:nvPr/>
          </p:nvSpPr>
          <p:spPr bwMode="auto">
            <a:xfrm>
              <a:off x="1168" y="1630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2000</a:t>
              </a:r>
              <a:endParaRPr lang="en-US" altLang="en-US"/>
            </a:p>
          </p:txBody>
        </p:sp>
        <p:sp>
          <p:nvSpPr>
            <p:cNvPr id="60485" name="Rectangle 421"/>
            <p:cNvSpPr>
              <a:spLocks noChangeArrowheads="1"/>
            </p:cNvSpPr>
            <p:nvPr/>
          </p:nvSpPr>
          <p:spPr bwMode="auto">
            <a:xfrm>
              <a:off x="1003" y="928"/>
              <a:ext cx="547" cy="137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86" name="Rectangle 422"/>
            <p:cNvSpPr>
              <a:spLocks noChangeArrowheads="1"/>
            </p:cNvSpPr>
            <p:nvPr/>
          </p:nvSpPr>
          <p:spPr bwMode="auto">
            <a:xfrm>
              <a:off x="1168" y="947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0000</a:t>
              </a:r>
              <a:endParaRPr lang="en-US" altLang="en-US"/>
            </a:p>
          </p:txBody>
        </p:sp>
        <p:sp>
          <p:nvSpPr>
            <p:cNvPr id="60487" name="Rectangle 423"/>
            <p:cNvSpPr>
              <a:spLocks noChangeArrowheads="1"/>
            </p:cNvSpPr>
            <p:nvPr/>
          </p:nvSpPr>
          <p:spPr bwMode="auto">
            <a:xfrm>
              <a:off x="1003" y="791"/>
              <a:ext cx="547" cy="137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88" name="Rectangle 424"/>
            <p:cNvSpPr>
              <a:spLocks noChangeArrowheads="1"/>
            </p:cNvSpPr>
            <p:nvPr/>
          </p:nvSpPr>
          <p:spPr bwMode="auto">
            <a:xfrm>
              <a:off x="1168" y="810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0023</a:t>
              </a:r>
              <a:endParaRPr lang="en-US" altLang="en-US"/>
            </a:p>
          </p:txBody>
        </p:sp>
        <p:sp>
          <p:nvSpPr>
            <p:cNvPr id="60489" name="Rectangle 425"/>
            <p:cNvSpPr>
              <a:spLocks noChangeArrowheads="1"/>
            </p:cNvSpPr>
            <p:nvPr/>
          </p:nvSpPr>
          <p:spPr bwMode="auto">
            <a:xfrm>
              <a:off x="1003" y="654"/>
              <a:ext cx="547" cy="137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90" name="Rectangle 426"/>
            <p:cNvSpPr>
              <a:spLocks noChangeArrowheads="1"/>
            </p:cNvSpPr>
            <p:nvPr/>
          </p:nvSpPr>
          <p:spPr bwMode="auto">
            <a:xfrm>
              <a:off x="1168" y="673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3F1C</a:t>
              </a:r>
              <a:endParaRPr lang="en-US" altLang="en-US"/>
            </a:p>
          </p:txBody>
        </p:sp>
        <p:sp>
          <p:nvSpPr>
            <p:cNvPr id="60491" name="Rectangle 427"/>
            <p:cNvSpPr>
              <a:spLocks noChangeArrowheads="1"/>
            </p:cNvSpPr>
            <p:nvPr/>
          </p:nvSpPr>
          <p:spPr bwMode="auto">
            <a:xfrm>
              <a:off x="1003" y="1065"/>
              <a:ext cx="547" cy="136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92" name="Rectangle 428"/>
            <p:cNvSpPr>
              <a:spLocks noChangeArrowheads="1"/>
            </p:cNvSpPr>
            <p:nvPr/>
          </p:nvSpPr>
          <p:spPr bwMode="auto">
            <a:xfrm>
              <a:off x="1168" y="1083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FCA1</a:t>
              </a:r>
              <a:endParaRPr lang="en-US" altLang="en-US"/>
            </a:p>
          </p:txBody>
        </p:sp>
        <p:sp>
          <p:nvSpPr>
            <p:cNvPr id="60493" name="Rectangle 429"/>
            <p:cNvSpPr>
              <a:spLocks noChangeArrowheads="1"/>
            </p:cNvSpPr>
            <p:nvPr/>
          </p:nvSpPr>
          <p:spPr bwMode="auto">
            <a:xfrm>
              <a:off x="798" y="2158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94" name="Rectangle 430"/>
            <p:cNvSpPr>
              <a:spLocks noChangeArrowheads="1"/>
            </p:cNvSpPr>
            <p:nvPr/>
          </p:nvSpPr>
          <p:spPr bwMode="auto">
            <a:xfrm>
              <a:off x="826" y="2177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SP</a:t>
              </a:r>
              <a:endParaRPr lang="en-US" altLang="en-US"/>
            </a:p>
          </p:txBody>
        </p:sp>
        <p:sp>
          <p:nvSpPr>
            <p:cNvPr id="60495" name="Rectangle 431"/>
            <p:cNvSpPr>
              <a:spLocks noChangeArrowheads="1"/>
            </p:cNvSpPr>
            <p:nvPr/>
          </p:nvSpPr>
          <p:spPr bwMode="auto">
            <a:xfrm>
              <a:off x="798" y="1065"/>
              <a:ext cx="137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96" name="Rectangle 432"/>
            <p:cNvSpPr>
              <a:spLocks noChangeArrowheads="1"/>
            </p:cNvSpPr>
            <p:nvPr/>
          </p:nvSpPr>
          <p:spPr bwMode="auto">
            <a:xfrm>
              <a:off x="826" y="1083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DX</a:t>
              </a:r>
              <a:endParaRPr lang="en-US" altLang="en-US"/>
            </a:p>
          </p:txBody>
        </p:sp>
        <p:sp>
          <p:nvSpPr>
            <p:cNvPr id="60497" name="Rectangle 433"/>
            <p:cNvSpPr>
              <a:spLocks noChangeArrowheads="1"/>
            </p:cNvSpPr>
            <p:nvPr/>
          </p:nvSpPr>
          <p:spPr bwMode="auto">
            <a:xfrm>
              <a:off x="1003" y="1475"/>
              <a:ext cx="547" cy="136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98" name="Rectangle 434"/>
            <p:cNvSpPr>
              <a:spLocks noChangeArrowheads="1"/>
            </p:cNvSpPr>
            <p:nvPr/>
          </p:nvSpPr>
          <p:spPr bwMode="auto">
            <a:xfrm>
              <a:off x="1168" y="1493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60499" name="Rectangle 435"/>
            <p:cNvSpPr>
              <a:spLocks noChangeArrowheads="1"/>
            </p:cNvSpPr>
            <p:nvPr/>
          </p:nvSpPr>
          <p:spPr bwMode="auto">
            <a:xfrm>
              <a:off x="798" y="1338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00" name="Rectangle 436"/>
            <p:cNvSpPr>
              <a:spLocks noChangeArrowheads="1"/>
            </p:cNvSpPr>
            <p:nvPr/>
          </p:nvSpPr>
          <p:spPr bwMode="auto">
            <a:xfrm>
              <a:off x="826" y="1357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CS</a:t>
              </a:r>
              <a:endParaRPr lang="en-US" altLang="en-US"/>
            </a:p>
          </p:txBody>
        </p:sp>
        <p:sp>
          <p:nvSpPr>
            <p:cNvPr id="60501" name="Rectangle 437"/>
            <p:cNvSpPr>
              <a:spLocks noChangeArrowheads="1"/>
            </p:cNvSpPr>
            <p:nvPr/>
          </p:nvSpPr>
          <p:spPr bwMode="auto">
            <a:xfrm>
              <a:off x="798" y="2432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02" name="Rectangle 438"/>
            <p:cNvSpPr>
              <a:spLocks noChangeArrowheads="1"/>
            </p:cNvSpPr>
            <p:nvPr/>
          </p:nvSpPr>
          <p:spPr bwMode="auto">
            <a:xfrm>
              <a:off x="826" y="2451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SI</a:t>
              </a:r>
              <a:endParaRPr lang="en-US" altLang="en-US"/>
            </a:p>
          </p:txBody>
        </p:sp>
        <p:sp>
          <p:nvSpPr>
            <p:cNvPr id="60503" name="Rectangle 439"/>
            <p:cNvSpPr>
              <a:spLocks noChangeArrowheads="1"/>
            </p:cNvSpPr>
            <p:nvPr/>
          </p:nvSpPr>
          <p:spPr bwMode="auto">
            <a:xfrm>
              <a:off x="1003" y="1338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04" name="Rectangle 440"/>
            <p:cNvSpPr>
              <a:spLocks noChangeArrowheads="1"/>
            </p:cNvSpPr>
            <p:nvPr/>
          </p:nvSpPr>
          <p:spPr bwMode="auto">
            <a:xfrm>
              <a:off x="1168" y="1357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60505" name="Rectangle 441"/>
            <p:cNvSpPr>
              <a:spLocks noChangeArrowheads="1"/>
            </p:cNvSpPr>
            <p:nvPr/>
          </p:nvSpPr>
          <p:spPr bwMode="auto">
            <a:xfrm>
              <a:off x="1003" y="2842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06" name="Rectangle 442"/>
            <p:cNvSpPr>
              <a:spLocks noChangeArrowheads="1"/>
            </p:cNvSpPr>
            <p:nvPr/>
          </p:nvSpPr>
          <p:spPr bwMode="auto">
            <a:xfrm>
              <a:off x="1168" y="2861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60507" name="Rectangle 443"/>
            <p:cNvSpPr>
              <a:spLocks noChangeArrowheads="1"/>
            </p:cNvSpPr>
            <p:nvPr/>
          </p:nvSpPr>
          <p:spPr bwMode="auto">
            <a:xfrm>
              <a:off x="798" y="2842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08" name="Rectangle 444"/>
            <p:cNvSpPr>
              <a:spLocks noChangeArrowheads="1"/>
            </p:cNvSpPr>
            <p:nvPr/>
          </p:nvSpPr>
          <p:spPr bwMode="auto">
            <a:xfrm>
              <a:off x="826" y="2861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IP</a:t>
              </a:r>
              <a:endParaRPr lang="en-US" altLang="en-US"/>
            </a:p>
          </p:txBody>
        </p:sp>
        <p:sp>
          <p:nvSpPr>
            <p:cNvPr id="60509" name="Rectangle 445"/>
            <p:cNvSpPr>
              <a:spLocks noChangeArrowheads="1"/>
            </p:cNvSpPr>
            <p:nvPr/>
          </p:nvSpPr>
          <p:spPr bwMode="auto">
            <a:xfrm>
              <a:off x="1003" y="2569"/>
              <a:ext cx="547" cy="136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10" name="Rectangle 446"/>
            <p:cNvSpPr>
              <a:spLocks noChangeArrowheads="1"/>
            </p:cNvSpPr>
            <p:nvPr/>
          </p:nvSpPr>
          <p:spPr bwMode="auto">
            <a:xfrm>
              <a:off x="1168" y="2587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60511" name="Rectangle 447"/>
            <p:cNvSpPr>
              <a:spLocks noChangeArrowheads="1"/>
            </p:cNvSpPr>
            <p:nvPr/>
          </p:nvSpPr>
          <p:spPr bwMode="auto">
            <a:xfrm>
              <a:off x="798" y="2569"/>
              <a:ext cx="137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12" name="Rectangle 448"/>
            <p:cNvSpPr>
              <a:spLocks noChangeArrowheads="1"/>
            </p:cNvSpPr>
            <p:nvPr/>
          </p:nvSpPr>
          <p:spPr bwMode="auto">
            <a:xfrm>
              <a:off x="826" y="2587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DI</a:t>
              </a:r>
              <a:endParaRPr lang="en-US" altLang="en-US"/>
            </a:p>
          </p:txBody>
        </p:sp>
        <p:sp>
          <p:nvSpPr>
            <p:cNvPr id="60513" name="Rectangle 449"/>
            <p:cNvSpPr>
              <a:spLocks noChangeArrowheads="1"/>
            </p:cNvSpPr>
            <p:nvPr/>
          </p:nvSpPr>
          <p:spPr bwMode="auto">
            <a:xfrm>
              <a:off x="1619" y="654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514" name="Rectangle 450"/>
            <p:cNvSpPr>
              <a:spLocks noChangeArrowheads="1"/>
            </p:cNvSpPr>
            <p:nvPr/>
          </p:nvSpPr>
          <p:spPr bwMode="auto">
            <a:xfrm>
              <a:off x="1660" y="673"/>
              <a:ext cx="159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A19</a:t>
              </a:r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457200"/>
          </a:xfrm>
          <a:noFill/>
        </p:spPr>
        <p:txBody>
          <a:bodyPr/>
          <a:lstStyle/>
          <a:p>
            <a:r>
              <a:rPr lang="en-US" altLang="en-US" sz="1800" smtClean="0"/>
              <a:t>Interfacing </a:t>
            </a:r>
            <a:r>
              <a:rPr lang="en-US" altLang="en-US" sz="1800" b="0" smtClean="0"/>
              <a:t>two</a:t>
            </a:r>
            <a:r>
              <a:rPr lang="en-US" altLang="en-US" sz="1800" smtClean="0"/>
              <a:t> 512KB Memory to the 8086 Microprocessor</a:t>
            </a:r>
          </a:p>
        </p:txBody>
      </p:sp>
      <p:sp>
        <p:nvSpPr>
          <p:cNvPr id="61443" name="Line 3"/>
          <p:cNvSpPr>
            <a:spLocks noChangeShapeType="1"/>
          </p:cNvSpPr>
          <p:nvPr/>
        </p:nvSpPr>
        <p:spPr bwMode="auto">
          <a:xfrm flipH="1">
            <a:off x="3006725" y="3103563"/>
            <a:ext cx="3476625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 flipH="1">
            <a:off x="3006725" y="2886075"/>
            <a:ext cx="3476625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413" name="Line 5"/>
          <p:cNvSpPr>
            <a:spLocks noChangeShapeType="1"/>
          </p:cNvSpPr>
          <p:nvPr/>
        </p:nvSpPr>
        <p:spPr bwMode="auto">
          <a:xfrm flipH="1">
            <a:off x="3006725" y="2343150"/>
            <a:ext cx="3476625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446" name="Group 6"/>
          <p:cNvGrpSpPr>
            <a:grpSpLocks/>
          </p:cNvGrpSpPr>
          <p:nvPr/>
        </p:nvGrpSpPr>
        <p:grpSpPr bwMode="auto">
          <a:xfrm>
            <a:off x="1158875" y="930275"/>
            <a:ext cx="1847850" cy="5434013"/>
            <a:chOff x="730" y="586"/>
            <a:chExt cx="1164" cy="3423"/>
          </a:xfrm>
        </p:grpSpPr>
        <p:sp>
          <p:nvSpPr>
            <p:cNvPr id="61600" name="Rectangle 7"/>
            <p:cNvSpPr>
              <a:spLocks noChangeArrowheads="1"/>
            </p:cNvSpPr>
            <p:nvPr/>
          </p:nvSpPr>
          <p:spPr bwMode="auto">
            <a:xfrm>
              <a:off x="730" y="586"/>
              <a:ext cx="1164" cy="3423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601" name="Rectangle 8"/>
            <p:cNvSpPr>
              <a:spLocks noChangeArrowheads="1"/>
            </p:cNvSpPr>
            <p:nvPr/>
          </p:nvSpPr>
          <p:spPr bwMode="auto">
            <a:xfrm>
              <a:off x="1620" y="791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602" name="Rectangle 9"/>
            <p:cNvSpPr>
              <a:spLocks noChangeArrowheads="1"/>
            </p:cNvSpPr>
            <p:nvPr/>
          </p:nvSpPr>
          <p:spPr bwMode="auto">
            <a:xfrm>
              <a:off x="1661" y="810"/>
              <a:ext cx="159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A19</a:t>
              </a:r>
              <a:endParaRPr lang="en-US" altLang="en-US"/>
            </a:p>
          </p:txBody>
        </p:sp>
        <p:sp>
          <p:nvSpPr>
            <p:cNvPr id="61603" name="Rectangle 10"/>
            <p:cNvSpPr>
              <a:spLocks noChangeArrowheads="1"/>
            </p:cNvSpPr>
            <p:nvPr/>
          </p:nvSpPr>
          <p:spPr bwMode="auto">
            <a:xfrm>
              <a:off x="1620" y="1065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604" name="Rectangle 11"/>
            <p:cNvSpPr>
              <a:spLocks noChangeArrowheads="1"/>
            </p:cNvSpPr>
            <p:nvPr/>
          </p:nvSpPr>
          <p:spPr bwMode="auto">
            <a:xfrm>
              <a:off x="1716" y="1084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</a:t>
              </a:r>
              <a:endParaRPr lang="en-US" altLang="en-US"/>
            </a:p>
          </p:txBody>
        </p:sp>
        <p:sp>
          <p:nvSpPr>
            <p:cNvPr id="61605" name="Rectangle 12"/>
            <p:cNvSpPr>
              <a:spLocks noChangeArrowheads="1"/>
            </p:cNvSpPr>
            <p:nvPr/>
          </p:nvSpPr>
          <p:spPr bwMode="auto">
            <a:xfrm>
              <a:off x="1620" y="928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606" name="Rectangle 13"/>
            <p:cNvSpPr>
              <a:spLocks noChangeArrowheads="1"/>
            </p:cNvSpPr>
            <p:nvPr/>
          </p:nvSpPr>
          <p:spPr bwMode="auto">
            <a:xfrm>
              <a:off x="1771" y="947"/>
              <a:ext cx="5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61607" name="Rectangle 14"/>
            <p:cNvSpPr>
              <a:spLocks noChangeArrowheads="1"/>
            </p:cNvSpPr>
            <p:nvPr/>
          </p:nvSpPr>
          <p:spPr bwMode="auto">
            <a:xfrm>
              <a:off x="1620" y="1271"/>
              <a:ext cx="205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608" name="Rectangle 15"/>
            <p:cNvSpPr>
              <a:spLocks noChangeArrowheads="1"/>
            </p:cNvSpPr>
            <p:nvPr/>
          </p:nvSpPr>
          <p:spPr bwMode="auto">
            <a:xfrm>
              <a:off x="1716" y="1289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D7</a:t>
              </a:r>
              <a:endParaRPr lang="en-US" altLang="en-US"/>
            </a:p>
          </p:txBody>
        </p:sp>
        <p:sp>
          <p:nvSpPr>
            <p:cNvPr id="61609" name="Rectangle 16"/>
            <p:cNvSpPr>
              <a:spLocks noChangeArrowheads="1"/>
            </p:cNvSpPr>
            <p:nvPr/>
          </p:nvSpPr>
          <p:spPr bwMode="auto">
            <a:xfrm>
              <a:off x="1620" y="1544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610" name="Rectangle 17"/>
            <p:cNvSpPr>
              <a:spLocks noChangeArrowheads="1"/>
            </p:cNvSpPr>
            <p:nvPr/>
          </p:nvSpPr>
          <p:spPr bwMode="auto">
            <a:xfrm>
              <a:off x="1716" y="1563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D0</a:t>
              </a:r>
              <a:endParaRPr lang="en-US" altLang="en-US"/>
            </a:p>
          </p:txBody>
        </p:sp>
        <p:sp>
          <p:nvSpPr>
            <p:cNvPr id="61611" name="Rectangle 18"/>
            <p:cNvSpPr>
              <a:spLocks noChangeArrowheads="1"/>
            </p:cNvSpPr>
            <p:nvPr/>
          </p:nvSpPr>
          <p:spPr bwMode="auto">
            <a:xfrm>
              <a:off x="1620" y="1407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612" name="Rectangle 19"/>
            <p:cNvSpPr>
              <a:spLocks noChangeArrowheads="1"/>
            </p:cNvSpPr>
            <p:nvPr/>
          </p:nvSpPr>
          <p:spPr bwMode="auto">
            <a:xfrm>
              <a:off x="1771" y="1426"/>
              <a:ext cx="5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61613" name="Rectangle 20"/>
            <p:cNvSpPr>
              <a:spLocks noChangeArrowheads="1"/>
            </p:cNvSpPr>
            <p:nvPr/>
          </p:nvSpPr>
          <p:spPr bwMode="auto">
            <a:xfrm>
              <a:off x="1586" y="1750"/>
              <a:ext cx="239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614" name="Rectangle 21"/>
            <p:cNvSpPr>
              <a:spLocks noChangeArrowheads="1"/>
            </p:cNvSpPr>
            <p:nvPr/>
          </p:nvSpPr>
          <p:spPr bwMode="auto">
            <a:xfrm>
              <a:off x="1606" y="1769"/>
              <a:ext cx="212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MEMR</a:t>
              </a:r>
              <a:endParaRPr lang="en-US" altLang="en-US"/>
            </a:p>
          </p:txBody>
        </p:sp>
        <p:sp>
          <p:nvSpPr>
            <p:cNvPr id="61615" name="Rectangle 22"/>
            <p:cNvSpPr>
              <a:spLocks noChangeArrowheads="1"/>
            </p:cNvSpPr>
            <p:nvPr/>
          </p:nvSpPr>
          <p:spPr bwMode="auto">
            <a:xfrm>
              <a:off x="1586" y="1887"/>
              <a:ext cx="239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616" name="Rectangle 23"/>
            <p:cNvSpPr>
              <a:spLocks noChangeArrowheads="1"/>
            </p:cNvSpPr>
            <p:nvPr/>
          </p:nvSpPr>
          <p:spPr bwMode="auto">
            <a:xfrm>
              <a:off x="1606" y="1906"/>
              <a:ext cx="212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MEMW</a:t>
              </a:r>
              <a:endParaRPr lang="en-US" altLang="en-US"/>
            </a:p>
          </p:txBody>
        </p:sp>
        <p:sp>
          <p:nvSpPr>
            <p:cNvPr id="61617" name="Line 24"/>
            <p:cNvSpPr>
              <a:spLocks noChangeShapeType="1"/>
            </p:cNvSpPr>
            <p:nvPr/>
          </p:nvSpPr>
          <p:spPr bwMode="auto">
            <a:xfrm>
              <a:off x="1620" y="1750"/>
              <a:ext cx="22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18" name="Line 25"/>
            <p:cNvSpPr>
              <a:spLocks noChangeShapeType="1"/>
            </p:cNvSpPr>
            <p:nvPr/>
          </p:nvSpPr>
          <p:spPr bwMode="auto">
            <a:xfrm>
              <a:off x="1603" y="1887"/>
              <a:ext cx="2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19" name="Rectangle 26"/>
            <p:cNvSpPr>
              <a:spLocks noChangeArrowheads="1"/>
            </p:cNvSpPr>
            <p:nvPr/>
          </p:nvSpPr>
          <p:spPr bwMode="auto">
            <a:xfrm>
              <a:off x="1004" y="2434"/>
              <a:ext cx="547" cy="137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620" name="Rectangle 27"/>
            <p:cNvSpPr>
              <a:spLocks noChangeArrowheads="1"/>
            </p:cNvSpPr>
            <p:nvPr/>
          </p:nvSpPr>
          <p:spPr bwMode="auto">
            <a:xfrm>
              <a:off x="1168" y="2453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61621" name="Rectangle 28"/>
            <p:cNvSpPr>
              <a:spLocks noChangeArrowheads="1"/>
            </p:cNvSpPr>
            <p:nvPr/>
          </p:nvSpPr>
          <p:spPr bwMode="auto">
            <a:xfrm>
              <a:off x="798" y="2024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622" name="Rectangle 29"/>
            <p:cNvSpPr>
              <a:spLocks noChangeArrowheads="1"/>
            </p:cNvSpPr>
            <p:nvPr/>
          </p:nvSpPr>
          <p:spPr bwMode="auto">
            <a:xfrm>
              <a:off x="826" y="2042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BP</a:t>
              </a:r>
              <a:endParaRPr lang="en-US" altLang="en-US"/>
            </a:p>
          </p:txBody>
        </p:sp>
        <p:sp>
          <p:nvSpPr>
            <p:cNvPr id="61623" name="Rectangle 30"/>
            <p:cNvSpPr>
              <a:spLocks noChangeArrowheads="1"/>
            </p:cNvSpPr>
            <p:nvPr/>
          </p:nvSpPr>
          <p:spPr bwMode="auto">
            <a:xfrm>
              <a:off x="798" y="1750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624" name="Rectangle 31"/>
            <p:cNvSpPr>
              <a:spLocks noChangeArrowheads="1"/>
            </p:cNvSpPr>
            <p:nvPr/>
          </p:nvSpPr>
          <p:spPr bwMode="auto">
            <a:xfrm>
              <a:off x="826" y="1769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ES</a:t>
              </a:r>
              <a:endParaRPr lang="en-US" altLang="en-US"/>
            </a:p>
          </p:txBody>
        </p:sp>
        <p:sp>
          <p:nvSpPr>
            <p:cNvPr id="61625" name="Rectangle 32"/>
            <p:cNvSpPr>
              <a:spLocks noChangeArrowheads="1"/>
            </p:cNvSpPr>
            <p:nvPr/>
          </p:nvSpPr>
          <p:spPr bwMode="auto">
            <a:xfrm>
              <a:off x="798" y="1613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626" name="Rectangle 33"/>
            <p:cNvSpPr>
              <a:spLocks noChangeArrowheads="1"/>
            </p:cNvSpPr>
            <p:nvPr/>
          </p:nvSpPr>
          <p:spPr bwMode="auto">
            <a:xfrm>
              <a:off x="826" y="1632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DS</a:t>
              </a:r>
              <a:endParaRPr lang="en-US" altLang="en-US"/>
            </a:p>
          </p:txBody>
        </p:sp>
        <p:sp>
          <p:nvSpPr>
            <p:cNvPr id="61627" name="Rectangle 34"/>
            <p:cNvSpPr>
              <a:spLocks noChangeArrowheads="1"/>
            </p:cNvSpPr>
            <p:nvPr/>
          </p:nvSpPr>
          <p:spPr bwMode="auto">
            <a:xfrm>
              <a:off x="798" y="1476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628" name="Rectangle 35"/>
            <p:cNvSpPr>
              <a:spLocks noChangeArrowheads="1"/>
            </p:cNvSpPr>
            <p:nvPr/>
          </p:nvSpPr>
          <p:spPr bwMode="auto">
            <a:xfrm>
              <a:off x="826" y="1495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SS</a:t>
              </a:r>
              <a:endParaRPr lang="en-US" altLang="en-US"/>
            </a:p>
          </p:txBody>
        </p:sp>
        <p:sp>
          <p:nvSpPr>
            <p:cNvPr id="61629" name="Rectangle 36"/>
            <p:cNvSpPr>
              <a:spLocks noChangeArrowheads="1"/>
            </p:cNvSpPr>
            <p:nvPr/>
          </p:nvSpPr>
          <p:spPr bwMode="auto">
            <a:xfrm>
              <a:off x="798" y="928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630" name="Rectangle 37"/>
            <p:cNvSpPr>
              <a:spLocks noChangeArrowheads="1"/>
            </p:cNvSpPr>
            <p:nvPr/>
          </p:nvSpPr>
          <p:spPr bwMode="auto">
            <a:xfrm>
              <a:off x="826" y="947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CX</a:t>
              </a:r>
              <a:endParaRPr lang="en-US" altLang="en-US"/>
            </a:p>
          </p:txBody>
        </p:sp>
        <p:sp>
          <p:nvSpPr>
            <p:cNvPr id="61631" name="Rectangle 38"/>
            <p:cNvSpPr>
              <a:spLocks noChangeArrowheads="1"/>
            </p:cNvSpPr>
            <p:nvPr/>
          </p:nvSpPr>
          <p:spPr bwMode="auto">
            <a:xfrm>
              <a:off x="798" y="791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632" name="Rectangle 39"/>
            <p:cNvSpPr>
              <a:spLocks noChangeArrowheads="1"/>
            </p:cNvSpPr>
            <p:nvPr/>
          </p:nvSpPr>
          <p:spPr bwMode="auto">
            <a:xfrm>
              <a:off x="826" y="810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BX</a:t>
              </a:r>
              <a:endParaRPr lang="en-US" altLang="en-US"/>
            </a:p>
          </p:txBody>
        </p:sp>
        <p:sp>
          <p:nvSpPr>
            <p:cNvPr id="61633" name="Rectangle 40"/>
            <p:cNvSpPr>
              <a:spLocks noChangeArrowheads="1"/>
            </p:cNvSpPr>
            <p:nvPr/>
          </p:nvSpPr>
          <p:spPr bwMode="auto">
            <a:xfrm>
              <a:off x="798" y="654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634" name="Rectangle 41"/>
            <p:cNvSpPr>
              <a:spLocks noChangeArrowheads="1"/>
            </p:cNvSpPr>
            <p:nvPr/>
          </p:nvSpPr>
          <p:spPr bwMode="auto">
            <a:xfrm>
              <a:off x="826" y="673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AX</a:t>
              </a:r>
              <a:endParaRPr lang="en-US" altLang="en-US"/>
            </a:p>
          </p:txBody>
        </p:sp>
        <p:sp>
          <p:nvSpPr>
            <p:cNvPr id="61635" name="Rectangle 42"/>
            <p:cNvSpPr>
              <a:spLocks noChangeArrowheads="1"/>
            </p:cNvSpPr>
            <p:nvPr/>
          </p:nvSpPr>
          <p:spPr bwMode="auto">
            <a:xfrm>
              <a:off x="1004" y="2161"/>
              <a:ext cx="547" cy="137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636" name="Rectangle 43"/>
            <p:cNvSpPr>
              <a:spLocks noChangeArrowheads="1"/>
            </p:cNvSpPr>
            <p:nvPr/>
          </p:nvSpPr>
          <p:spPr bwMode="auto">
            <a:xfrm>
              <a:off x="1168" y="2179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61637" name="Rectangle 44"/>
            <p:cNvSpPr>
              <a:spLocks noChangeArrowheads="1"/>
            </p:cNvSpPr>
            <p:nvPr/>
          </p:nvSpPr>
          <p:spPr bwMode="auto">
            <a:xfrm>
              <a:off x="1004" y="2024"/>
              <a:ext cx="547" cy="137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638" name="Rectangle 45"/>
            <p:cNvSpPr>
              <a:spLocks noChangeArrowheads="1"/>
            </p:cNvSpPr>
            <p:nvPr/>
          </p:nvSpPr>
          <p:spPr bwMode="auto">
            <a:xfrm>
              <a:off x="1168" y="2042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61639" name="Rectangle 46"/>
            <p:cNvSpPr>
              <a:spLocks noChangeArrowheads="1"/>
            </p:cNvSpPr>
            <p:nvPr/>
          </p:nvSpPr>
          <p:spPr bwMode="auto">
            <a:xfrm>
              <a:off x="1004" y="1750"/>
              <a:ext cx="547" cy="137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640" name="Rectangle 47"/>
            <p:cNvSpPr>
              <a:spLocks noChangeArrowheads="1"/>
            </p:cNvSpPr>
            <p:nvPr/>
          </p:nvSpPr>
          <p:spPr bwMode="auto">
            <a:xfrm>
              <a:off x="1168" y="1769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61641" name="Rectangle 48"/>
            <p:cNvSpPr>
              <a:spLocks noChangeArrowheads="1"/>
            </p:cNvSpPr>
            <p:nvPr/>
          </p:nvSpPr>
          <p:spPr bwMode="auto">
            <a:xfrm>
              <a:off x="1004" y="1613"/>
              <a:ext cx="547" cy="137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642" name="Rectangle 49"/>
            <p:cNvSpPr>
              <a:spLocks noChangeArrowheads="1"/>
            </p:cNvSpPr>
            <p:nvPr/>
          </p:nvSpPr>
          <p:spPr bwMode="auto">
            <a:xfrm>
              <a:off x="1168" y="1632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4000</a:t>
              </a:r>
              <a:endParaRPr lang="en-US" altLang="en-US"/>
            </a:p>
          </p:txBody>
        </p:sp>
        <p:sp>
          <p:nvSpPr>
            <p:cNvPr id="61643" name="Rectangle 50"/>
            <p:cNvSpPr>
              <a:spLocks noChangeArrowheads="1"/>
            </p:cNvSpPr>
            <p:nvPr/>
          </p:nvSpPr>
          <p:spPr bwMode="auto">
            <a:xfrm>
              <a:off x="1004" y="928"/>
              <a:ext cx="547" cy="137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644" name="Rectangle 51"/>
            <p:cNvSpPr>
              <a:spLocks noChangeArrowheads="1"/>
            </p:cNvSpPr>
            <p:nvPr/>
          </p:nvSpPr>
          <p:spPr bwMode="auto">
            <a:xfrm>
              <a:off x="1168" y="947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0000</a:t>
              </a:r>
              <a:endParaRPr lang="en-US" altLang="en-US"/>
            </a:p>
          </p:txBody>
        </p:sp>
        <p:sp>
          <p:nvSpPr>
            <p:cNvPr id="61645" name="Rectangle 52"/>
            <p:cNvSpPr>
              <a:spLocks noChangeArrowheads="1"/>
            </p:cNvSpPr>
            <p:nvPr/>
          </p:nvSpPr>
          <p:spPr bwMode="auto">
            <a:xfrm>
              <a:off x="1004" y="791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646" name="Rectangle 53"/>
            <p:cNvSpPr>
              <a:spLocks noChangeArrowheads="1"/>
            </p:cNvSpPr>
            <p:nvPr/>
          </p:nvSpPr>
          <p:spPr bwMode="auto">
            <a:xfrm>
              <a:off x="1168" y="810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0023</a:t>
              </a:r>
              <a:endParaRPr lang="en-US" altLang="en-US"/>
            </a:p>
          </p:txBody>
        </p:sp>
        <p:sp>
          <p:nvSpPr>
            <p:cNvPr id="61647" name="Rectangle 54"/>
            <p:cNvSpPr>
              <a:spLocks noChangeArrowheads="1"/>
            </p:cNvSpPr>
            <p:nvPr/>
          </p:nvSpPr>
          <p:spPr bwMode="auto">
            <a:xfrm>
              <a:off x="1004" y="654"/>
              <a:ext cx="547" cy="137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648" name="Rectangle 55"/>
            <p:cNvSpPr>
              <a:spLocks noChangeArrowheads="1"/>
            </p:cNvSpPr>
            <p:nvPr/>
          </p:nvSpPr>
          <p:spPr bwMode="auto">
            <a:xfrm>
              <a:off x="1168" y="673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3F1C</a:t>
              </a:r>
              <a:endParaRPr lang="en-US" altLang="en-US"/>
            </a:p>
          </p:txBody>
        </p:sp>
        <p:sp>
          <p:nvSpPr>
            <p:cNvPr id="61649" name="Rectangle 56"/>
            <p:cNvSpPr>
              <a:spLocks noChangeArrowheads="1"/>
            </p:cNvSpPr>
            <p:nvPr/>
          </p:nvSpPr>
          <p:spPr bwMode="auto">
            <a:xfrm>
              <a:off x="1004" y="1065"/>
              <a:ext cx="547" cy="137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650" name="Rectangle 57"/>
            <p:cNvSpPr>
              <a:spLocks noChangeArrowheads="1"/>
            </p:cNvSpPr>
            <p:nvPr/>
          </p:nvSpPr>
          <p:spPr bwMode="auto">
            <a:xfrm>
              <a:off x="1168" y="1084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FCA1</a:t>
              </a:r>
              <a:endParaRPr lang="en-US" altLang="en-US"/>
            </a:p>
          </p:txBody>
        </p:sp>
        <p:sp>
          <p:nvSpPr>
            <p:cNvPr id="61651" name="Rectangle 58"/>
            <p:cNvSpPr>
              <a:spLocks noChangeArrowheads="1"/>
            </p:cNvSpPr>
            <p:nvPr/>
          </p:nvSpPr>
          <p:spPr bwMode="auto">
            <a:xfrm>
              <a:off x="798" y="2161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652" name="Rectangle 59"/>
            <p:cNvSpPr>
              <a:spLocks noChangeArrowheads="1"/>
            </p:cNvSpPr>
            <p:nvPr/>
          </p:nvSpPr>
          <p:spPr bwMode="auto">
            <a:xfrm>
              <a:off x="826" y="2179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SP</a:t>
              </a:r>
              <a:endParaRPr lang="en-US" altLang="en-US"/>
            </a:p>
          </p:txBody>
        </p:sp>
        <p:sp>
          <p:nvSpPr>
            <p:cNvPr id="61653" name="Rectangle 60"/>
            <p:cNvSpPr>
              <a:spLocks noChangeArrowheads="1"/>
            </p:cNvSpPr>
            <p:nvPr/>
          </p:nvSpPr>
          <p:spPr bwMode="auto">
            <a:xfrm>
              <a:off x="798" y="1065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654" name="Rectangle 61"/>
            <p:cNvSpPr>
              <a:spLocks noChangeArrowheads="1"/>
            </p:cNvSpPr>
            <p:nvPr/>
          </p:nvSpPr>
          <p:spPr bwMode="auto">
            <a:xfrm>
              <a:off x="826" y="1084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DX</a:t>
              </a:r>
              <a:endParaRPr lang="en-US" altLang="en-US"/>
            </a:p>
          </p:txBody>
        </p:sp>
        <p:sp>
          <p:nvSpPr>
            <p:cNvPr id="61655" name="Rectangle 62"/>
            <p:cNvSpPr>
              <a:spLocks noChangeArrowheads="1"/>
            </p:cNvSpPr>
            <p:nvPr/>
          </p:nvSpPr>
          <p:spPr bwMode="auto">
            <a:xfrm>
              <a:off x="1004" y="1476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656" name="Rectangle 63"/>
            <p:cNvSpPr>
              <a:spLocks noChangeArrowheads="1"/>
            </p:cNvSpPr>
            <p:nvPr/>
          </p:nvSpPr>
          <p:spPr bwMode="auto">
            <a:xfrm>
              <a:off x="1168" y="1495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61657" name="Rectangle 64"/>
            <p:cNvSpPr>
              <a:spLocks noChangeArrowheads="1"/>
            </p:cNvSpPr>
            <p:nvPr/>
          </p:nvSpPr>
          <p:spPr bwMode="auto">
            <a:xfrm>
              <a:off x="798" y="1339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658" name="Rectangle 65"/>
            <p:cNvSpPr>
              <a:spLocks noChangeArrowheads="1"/>
            </p:cNvSpPr>
            <p:nvPr/>
          </p:nvSpPr>
          <p:spPr bwMode="auto">
            <a:xfrm>
              <a:off x="826" y="1358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CS</a:t>
              </a:r>
              <a:endParaRPr lang="en-US" altLang="en-US"/>
            </a:p>
          </p:txBody>
        </p:sp>
        <p:sp>
          <p:nvSpPr>
            <p:cNvPr id="61659" name="Rectangle 66"/>
            <p:cNvSpPr>
              <a:spLocks noChangeArrowheads="1"/>
            </p:cNvSpPr>
            <p:nvPr/>
          </p:nvSpPr>
          <p:spPr bwMode="auto">
            <a:xfrm>
              <a:off x="798" y="2434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660" name="Rectangle 67"/>
            <p:cNvSpPr>
              <a:spLocks noChangeArrowheads="1"/>
            </p:cNvSpPr>
            <p:nvPr/>
          </p:nvSpPr>
          <p:spPr bwMode="auto">
            <a:xfrm>
              <a:off x="826" y="2453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SI</a:t>
              </a:r>
              <a:endParaRPr lang="en-US" altLang="en-US"/>
            </a:p>
          </p:txBody>
        </p:sp>
        <p:sp>
          <p:nvSpPr>
            <p:cNvPr id="61661" name="Rectangle 68"/>
            <p:cNvSpPr>
              <a:spLocks noChangeArrowheads="1"/>
            </p:cNvSpPr>
            <p:nvPr/>
          </p:nvSpPr>
          <p:spPr bwMode="auto">
            <a:xfrm>
              <a:off x="1004" y="1339"/>
              <a:ext cx="547" cy="137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662" name="Rectangle 69"/>
            <p:cNvSpPr>
              <a:spLocks noChangeArrowheads="1"/>
            </p:cNvSpPr>
            <p:nvPr/>
          </p:nvSpPr>
          <p:spPr bwMode="auto">
            <a:xfrm>
              <a:off x="1168" y="1358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61663" name="Rectangle 70"/>
            <p:cNvSpPr>
              <a:spLocks noChangeArrowheads="1"/>
            </p:cNvSpPr>
            <p:nvPr/>
          </p:nvSpPr>
          <p:spPr bwMode="auto">
            <a:xfrm>
              <a:off x="1004" y="2845"/>
              <a:ext cx="547" cy="137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664" name="Rectangle 71"/>
            <p:cNvSpPr>
              <a:spLocks noChangeArrowheads="1"/>
            </p:cNvSpPr>
            <p:nvPr/>
          </p:nvSpPr>
          <p:spPr bwMode="auto">
            <a:xfrm>
              <a:off x="1168" y="2864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61665" name="Rectangle 72"/>
            <p:cNvSpPr>
              <a:spLocks noChangeArrowheads="1"/>
            </p:cNvSpPr>
            <p:nvPr/>
          </p:nvSpPr>
          <p:spPr bwMode="auto">
            <a:xfrm>
              <a:off x="798" y="2845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666" name="Rectangle 73"/>
            <p:cNvSpPr>
              <a:spLocks noChangeArrowheads="1"/>
            </p:cNvSpPr>
            <p:nvPr/>
          </p:nvSpPr>
          <p:spPr bwMode="auto">
            <a:xfrm>
              <a:off x="826" y="2864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IP</a:t>
              </a:r>
              <a:endParaRPr lang="en-US" altLang="en-US"/>
            </a:p>
          </p:txBody>
        </p:sp>
        <p:sp>
          <p:nvSpPr>
            <p:cNvPr id="61667" name="Rectangle 74"/>
            <p:cNvSpPr>
              <a:spLocks noChangeArrowheads="1"/>
            </p:cNvSpPr>
            <p:nvPr/>
          </p:nvSpPr>
          <p:spPr bwMode="auto">
            <a:xfrm>
              <a:off x="1004" y="2571"/>
              <a:ext cx="547" cy="137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668" name="Rectangle 75"/>
            <p:cNvSpPr>
              <a:spLocks noChangeArrowheads="1"/>
            </p:cNvSpPr>
            <p:nvPr/>
          </p:nvSpPr>
          <p:spPr bwMode="auto">
            <a:xfrm>
              <a:off x="1168" y="2590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61669" name="Rectangle 76"/>
            <p:cNvSpPr>
              <a:spLocks noChangeArrowheads="1"/>
            </p:cNvSpPr>
            <p:nvPr/>
          </p:nvSpPr>
          <p:spPr bwMode="auto">
            <a:xfrm>
              <a:off x="798" y="2571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670" name="Rectangle 77"/>
            <p:cNvSpPr>
              <a:spLocks noChangeArrowheads="1"/>
            </p:cNvSpPr>
            <p:nvPr/>
          </p:nvSpPr>
          <p:spPr bwMode="auto">
            <a:xfrm>
              <a:off x="826" y="2590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DI</a:t>
              </a:r>
              <a:endParaRPr lang="en-US" altLang="en-US"/>
            </a:p>
          </p:txBody>
        </p:sp>
        <p:sp>
          <p:nvSpPr>
            <p:cNvPr id="61671" name="Rectangle 78"/>
            <p:cNvSpPr>
              <a:spLocks noChangeArrowheads="1"/>
            </p:cNvSpPr>
            <p:nvPr/>
          </p:nvSpPr>
          <p:spPr bwMode="auto">
            <a:xfrm>
              <a:off x="1620" y="654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672" name="Rectangle 79"/>
            <p:cNvSpPr>
              <a:spLocks noChangeArrowheads="1"/>
            </p:cNvSpPr>
            <p:nvPr/>
          </p:nvSpPr>
          <p:spPr bwMode="auto">
            <a:xfrm>
              <a:off x="1661" y="673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A0</a:t>
              </a:r>
              <a:endParaRPr lang="en-US" altLang="en-US"/>
            </a:p>
          </p:txBody>
        </p:sp>
      </p:grpSp>
      <p:grpSp>
        <p:nvGrpSpPr>
          <p:cNvPr id="61447" name="Group 80"/>
          <p:cNvGrpSpPr>
            <a:grpSpLocks/>
          </p:cNvGrpSpPr>
          <p:nvPr/>
        </p:nvGrpSpPr>
        <p:grpSpPr bwMode="auto">
          <a:xfrm>
            <a:off x="6483350" y="930275"/>
            <a:ext cx="2282825" cy="2608263"/>
            <a:chOff x="4084" y="586"/>
            <a:chExt cx="1438" cy="1643"/>
          </a:xfrm>
        </p:grpSpPr>
        <p:sp>
          <p:nvSpPr>
            <p:cNvPr id="61534" name="Rectangle 81"/>
            <p:cNvSpPr>
              <a:spLocks noChangeArrowheads="1"/>
            </p:cNvSpPr>
            <p:nvPr/>
          </p:nvSpPr>
          <p:spPr bwMode="auto">
            <a:xfrm>
              <a:off x="4084" y="586"/>
              <a:ext cx="1438" cy="1643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35" name="Rectangle 82"/>
            <p:cNvSpPr>
              <a:spLocks noChangeArrowheads="1"/>
            </p:cNvSpPr>
            <p:nvPr/>
          </p:nvSpPr>
          <p:spPr bwMode="auto">
            <a:xfrm>
              <a:off x="4906" y="2024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36" name="Rectangle 83"/>
            <p:cNvSpPr>
              <a:spLocks noChangeArrowheads="1"/>
            </p:cNvSpPr>
            <p:nvPr/>
          </p:nvSpPr>
          <p:spPr bwMode="auto">
            <a:xfrm>
              <a:off x="5125" y="2042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23</a:t>
              </a:r>
              <a:endParaRPr lang="en-US" altLang="en-US"/>
            </a:p>
          </p:txBody>
        </p:sp>
        <p:sp>
          <p:nvSpPr>
            <p:cNvPr id="61537" name="Rectangle 84"/>
            <p:cNvSpPr>
              <a:spLocks noChangeArrowheads="1"/>
            </p:cNvSpPr>
            <p:nvPr/>
          </p:nvSpPr>
          <p:spPr bwMode="auto">
            <a:xfrm>
              <a:off x="4427" y="2024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38" name="Rectangle 85"/>
            <p:cNvSpPr>
              <a:spLocks noChangeArrowheads="1"/>
            </p:cNvSpPr>
            <p:nvPr/>
          </p:nvSpPr>
          <p:spPr bwMode="auto">
            <a:xfrm>
              <a:off x="4564" y="2042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00000</a:t>
              </a:r>
              <a:endParaRPr lang="en-US" altLang="en-US"/>
            </a:p>
          </p:txBody>
        </p:sp>
        <p:sp>
          <p:nvSpPr>
            <p:cNvPr id="61539" name="Rectangle 86"/>
            <p:cNvSpPr>
              <a:spLocks noChangeArrowheads="1"/>
            </p:cNvSpPr>
            <p:nvPr/>
          </p:nvSpPr>
          <p:spPr bwMode="auto">
            <a:xfrm>
              <a:off x="4427" y="1887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40" name="Rectangle 87"/>
            <p:cNvSpPr>
              <a:spLocks noChangeArrowheads="1"/>
            </p:cNvSpPr>
            <p:nvPr/>
          </p:nvSpPr>
          <p:spPr bwMode="auto">
            <a:xfrm>
              <a:off x="4564" y="1906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00001</a:t>
              </a:r>
              <a:endParaRPr lang="en-US" altLang="en-US"/>
            </a:p>
          </p:txBody>
        </p:sp>
        <p:sp>
          <p:nvSpPr>
            <p:cNvPr id="61541" name="Rectangle 88"/>
            <p:cNvSpPr>
              <a:spLocks noChangeArrowheads="1"/>
            </p:cNvSpPr>
            <p:nvPr/>
          </p:nvSpPr>
          <p:spPr bwMode="auto">
            <a:xfrm>
              <a:off x="4906" y="1887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42" name="Rectangle 89"/>
            <p:cNvSpPr>
              <a:spLocks noChangeArrowheads="1"/>
            </p:cNvSpPr>
            <p:nvPr/>
          </p:nvSpPr>
          <p:spPr bwMode="auto">
            <a:xfrm>
              <a:off x="5125" y="1906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95</a:t>
              </a:r>
              <a:endParaRPr lang="en-US" altLang="en-US"/>
            </a:p>
          </p:txBody>
        </p:sp>
        <p:sp>
          <p:nvSpPr>
            <p:cNvPr id="61543" name="Rectangle 90"/>
            <p:cNvSpPr>
              <a:spLocks noChangeArrowheads="1"/>
            </p:cNvSpPr>
            <p:nvPr/>
          </p:nvSpPr>
          <p:spPr bwMode="auto">
            <a:xfrm>
              <a:off x="4906" y="1750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44" name="Rectangle 91"/>
            <p:cNvSpPr>
              <a:spLocks noChangeArrowheads="1"/>
            </p:cNvSpPr>
            <p:nvPr/>
          </p:nvSpPr>
          <p:spPr bwMode="auto">
            <a:xfrm>
              <a:off x="5152" y="1769"/>
              <a:ext cx="5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61545" name="Rectangle 92"/>
            <p:cNvSpPr>
              <a:spLocks noChangeArrowheads="1"/>
            </p:cNvSpPr>
            <p:nvPr/>
          </p:nvSpPr>
          <p:spPr bwMode="auto">
            <a:xfrm>
              <a:off x="4427" y="1613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46" name="Rectangle 93"/>
            <p:cNvSpPr>
              <a:spLocks noChangeArrowheads="1"/>
            </p:cNvSpPr>
            <p:nvPr/>
          </p:nvSpPr>
          <p:spPr bwMode="auto">
            <a:xfrm>
              <a:off x="4564" y="1632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20020</a:t>
              </a:r>
              <a:endParaRPr lang="en-US" altLang="en-US"/>
            </a:p>
          </p:txBody>
        </p:sp>
        <p:sp>
          <p:nvSpPr>
            <p:cNvPr id="61547" name="Rectangle 94"/>
            <p:cNvSpPr>
              <a:spLocks noChangeArrowheads="1"/>
            </p:cNvSpPr>
            <p:nvPr/>
          </p:nvSpPr>
          <p:spPr bwMode="auto">
            <a:xfrm>
              <a:off x="4427" y="1476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48" name="Rectangle 95"/>
            <p:cNvSpPr>
              <a:spLocks noChangeArrowheads="1"/>
            </p:cNvSpPr>
            <p:nvPr/>
          </p:nvSpPr>
          <p:spPr bwMode="auto">
            <a:xfrm>
              <a:off x="4564" y="1495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20021</a:t>
              </a:r>
              <a:endParaRPr lang="en-US" altLang="en-US"/>
            </a:p>
          </p:txBody>
        </p:sp>
        <p:sp>
          <p:nvSpPr>
            <p:cNvPr id="61549" name="Rectangle 96"/>
            <p:cNvSpPr>
              <a:spLocks noChangeArrowheads="1"/>
            </p:cNvSpPr>
            <p:nvPr/>
          </p:nvSpPr>
          <p:spPr bwMode="auto">
            <a:xfrm>
              <a:off x="4427" y="1339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50" name="Rectangle 97"/>
            <p:cNvSpPr>
              <a:spLocks noChangeArrowheads="1"/>
            </p:cNvSpPr>
            <p:nvPr/>
          </p:nvSpPr>
          <p:spPr bwMode="auto">
            <a:xfrm>
              <a:off x="4564" y="1358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20022</a:t>
              </a:r>
              <a:endParaRPr lang="en-US" altLang="en-US"/>
            </a:p>
          </p:txBody>
        </p:sp>
        <p:sp>
          <p:nvSpPr>
            <p:cNvPr id="61551" name="Rectangle 98"/>
            <p:cNvSpPr>
              <a:spLocks noChangeArrowheads="1"/>
            </p:cNvSpPr>
            <p:nvPr/>
          </p:nvSpPr>
          <p:spPr bwMode="auto">
            <a:xfrm>
              <a:off x="4427" y="1202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52" name="Rectangle 99"/>
            <p:cNvSpPr>
              <a:spLocks noChangeArrowheads="1"/>
            </p:cNvSpPr>
            <p:nvPr/>
          </p:nvSpPr>
          <p:spPr bwMode="auto">
            <a:xfrm>
              <a:off x="4564" y="1221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20023</a:t>
              </a:r>
              <a:endParaRPr lang="en-US" altLang="en-US"/>
            </a:p>
          </p:txBody>
        </p:sp>
        <p:sp>
          <p:nvSpPr>
            <p:cNvPr id="61553" name="Rectangle 100"/>
            <p:cNvSpPr>
              <a:spLocks noChangeArrowheads="1"/>
            </p:cNvSpPr>
            <p:nvPr/>
          </p:nvSpPr>
          <p:spPr bwMode="auto">
            <a:xfrm>
              <a:off x="4427" y="928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54" name="Rectangle 101"/>
            <p:cNvSpPr>
              <a:spLocks noChangeArrowheads="1"/>
            </p:cNvSpPr>
            <p:nvPr/>
          </p:nvSpPr>
          <p:spPr bwMode="auto">
            <a:xfrm>
              <a:off x="4564" y="947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7FFFD</a:t>
              </a:r>
              <a:endParaRPr lang="en-US" altLang="en-US"/>
            </a:p>
          </p:txBody>
        </p:sp>
        <p:sp>
          <p:nvSpPr>
            <p:cNvPr id="61555" name="Rectangle 102"/>
            <p:cNvSpPr>
              <a:spLocks noChangeArrowheads="1"/>
            </p:cNvSpPr>
            <p:nvPr/>
          </p:nvSpPr>
          <p:spPr bwMode="auto">
            <a:xfrm>
              <a:off x="4427" y="791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56" name="Rectangle 103"/>
            <p:cNvSpPr>
              <a:spLocks noChangeArrowheads="1"/>
            </p:cNvSpPr>
            <p:nvPr/>
          </p:nvSpPr>
          <p:spPr bwMode="auto">
            <a:xfrm>
              <a:off x="4564" y="810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7FFFE</a:t>
              </a:r>
              <a:endParaRPr lang="en-US" altLang="en-US"/>
            </a:p>
          </p:txBody>
        </p:sp>
        <p:sp>
          <p:nvSpPr>
            <p:cNvPr id="61557" name="Rectangle 104"/>
            <p:cNvSpPr>
              <a:spLocks noChangeArrowheads="1"/>
            </p:cNvSpPr>
            <p:nvPr/>
          </p:nvSpPr>
          <p:spPr bwMode="auto">
            <a:xfrm>
              <a:off x="4427" y="654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58" name="Rectangle 105"/>
            <p:cNvSpPr>
              <a:spLocks noChangeArrowheads="1"/>
            </p:cNvSpPr>
            <p:nvPr/>
          </p:nvSpPr>
          <p:spPr bwMode="auto">
            <a:xfrm>
              <a:off x="4564" y="673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7FFFF</a:t>
              </a:r>
              <a:endParaRPr lang="en-US" altLang="en-US"/>
            </a:p>
          </p:txBody>
        </p:sp>
        <p:sp>
          <p:nvSpPr>
            <p:cNvPr id="61559" name="Rectangle 106"/>
            <p:cNvSpPr>
              <a:spLocks noChangeArrowheads="1"/>
            </p:cNvSpPr>
            <p:nvPr/>
          </p:nvSpPr>
          <p:spPr bwMode="auto">
            <a:xfrm>
              <a:off x="4906" y="1613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60" name="Rectangle 107"/>
            <p:cNvSpPr>
              <a:spLocks noChangeArrowheads="1"/>
            </p:cNvSpPr>
            <p:nvPr/>
          </p:nvSpPr>
          <p:spPr bwMode="auto">
            <a:xfrm>
              <a:off x="5125" y="1632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29</a:t>
              </a:r>
              <a:endParaRPr lang="en-US" altLang="en-US"/>
            </a:p>
          </p:txBody>
        </p:sp>
        <p:sp>
          <p:nvSpPr>
            <p:cNvPr id="61561" name="Rectangle 108"/>
            <p:cNvSpPr>
              <a:spLocks noChangeArrowheads="1"/>
            </p:cNvSpPr>
            <p:nvPr/>
          </p:nvSpPr>
          <p:spPr bwMode="auto">
            <a:xfrm>
              <a:off x="4906" y="1476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62" name="Rectangle 109"/>
            <p:cNvSpPr>
              <a:spLocks noChangeArrowheads="1"/>
            </p:cNvSpPr>
            <p:nvPr/>
          </p:nvSpPr>
          <p:spPr bwMode="auto">
            <a:xfrm>
              <a:off x="5125" y="1495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12</a:t>
              </a:r>
              <a:endParaRPr lang="en-US" altLang="en-US"/>
            </a:p>
          </p:txBody>
        </p:sp>
        <p:sp>
          <p:nvSpPr>
            <p:cNvPr id="61563" name="Rectangle 110"/>
            <p:cNvSpPr>
              <a:spLocks noChangeArrowheads="1"/>
            </p:cNvSpPr>
            <p:nvPr/>
          </p:nvSpPr>
          <p:spPr bwMode="auto">
            <a:xfrm>
              <a:off x="4906" y="1339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64" name="Rectangle 111"/>
            <p:cNvSpPr>
              <a:spLocks noChangeArrowheads="1"/>
            </p:cNvSpPr>
            <p:nvPr/>
          </p:nvSpPr>
          <p:spPr bwMode="auto">
            <a:xfrm>
              <a:off x="5125" y="1358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7D</a:t>
              </a:r>
              <a:endParaRPr lang="en-US" altLang="en-US"/>
            </a:p>
          </p:txBody>
        </p:sp>
        <p:sp>
          <p:nvSpPr>
            <p:cNvPr id="61565" name="Rectangle 112"/>
            <p:cNvSpPr>
              <a:spLocks noChangeArrowheads="1"/>
            </p:cNvSpPr>
            <p:nvPr/>
          </p:nvSpPr>
          <p:spPr bwMode="auto">
            <a:xfrm>
              <a:off x="4906" y="1202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66" name="Rectangle 113"/>
            <p:cNvSpPr>
              <a:spLocks noChangeArrowheads="1"/>
            </p:cNvSpPr>
            <p:nvPr/>
          </p:nvSpPr>
          <p:spPr bwMode="auto">
            <a:xfrm>
              <a:off x="5125" y="1221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13</a:t>
              </a:r>
              <a:endParaRPr lang="en-US" altLang="en-US"/>
            </a:p>
          </p:txBody>
        </p:sp>
        <p:sp>
          <p:nvSpPr>
            <p:cNvPr id="61567" name="Rectangle 114"/>
            <p:cNvSpPr>
              <a:spLocks noChangeArrowheads="1"/>
            </p:cNvSpPr>
            <p:nvPr/>
          </p:nvSpPr>
          <p:spPr bwMode="auto">
            <a:xfrm>
              <a:off x="4906" y="928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68" name="Rectangle 115"/>
            <p:cNvSpPr>
              <a:spLocks noChangeArrowheads="1"/>
            </p:cNvSpPr>
            <p:nvPr/>
          </p:nvSpPr>
          <p:spPr bwMode="auto">
            <a:xfrm>
              <a:off x="5125" y="947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19</a:t>
              </a:r>
              <a:endParaRPr lang="en-US" altLang="en-US"/>
            </a:p>
          </p:txBody>
        </p:sp>
        <p:sp>
          <p:nvSpPr>
            <p:cNvPr id="61569" name="Rectangle 116"/>
            <p:cNvSpPr>
              <a:spLocks noChangeArrowheads="1"/>
            </p:cNvSpPr>
            <p:nvPr/>
          </p:nvSpPr>
          <p:spPr bwMode="auto">
            <a:xfrm>
              <a:off x="4906" y="791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70" name="Rectangle 117"/>
            <p:cNvSpPr>
              <a:spLocks noChangeArrowheads="1"/>
            </p:cNvSpPr>
            <p:nvPr/>
          </p:nvSpPr>
          <p:spPr bwMode="auto">
            <a:xfrm>
              <a:off x="5125" y="810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25</a:t>
              </a:r>
              <a:endParaRPr lang="en-US" altLang="en-US"/>
            </a:p>
          </p:txBody>
        </p:sp>
        <p:sp>
          <p:nvSpPr>
            <p:cNvPr id="61571" name="Rectangle 118"/>
            <p:cNvSpPr>
              <a:spLocks noChangeArrowheads="1"/>
            </p:cNvSpPr>
            <p:nvPr/>
          </p:nvSpPr>
          <p:spPr bwMode="auto">
            <a:xfrm>
              <a:off x="4906" y="654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72" name="Rectangle 119"/>
            <p:cNvSpPr>
              <a:spLocks noChangeArrowheads="1"/>
            </p:cNvSpPr>
            <p:nvPr/>
          </p:nvSpPr>
          <p:spPr bwMode="auto">
            <a:xfrm>
              <a:off x="5125" y="673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36</a:t>
              </a:r>
              <a:endParaRPr lang="en-US" altLang="en-US"/>
            </a:p>
          </p:txBody>
        </p:sp>
        <p:sp>
          <p:nvSpPr>
            <p:cNvPr id="61573" name="Rectangle 120"/>
            <p:cNvSpPr>
              <a:spLocks noChangeArrowheads="1"/>
            </p:cNvSpPr>
            <p:nvPr/>
          </p:nvSpPr>
          <p:spPr bwMode="auto">
            <a:xfrm>
              <a:off x="4906" y="1065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74" name="Rectangle 121"/>
            <p:cNvSpPr>
              <a:spLocks noChangeArrowheads="1"/>
            </p:cNvSpPr>
            <p:nvPr/>
          </p:nvSpPr>
          <p:spPr bwMode="auto">
            <a:xfrm>
              <a:off x="5152" y="1084"/>
              <a:ext cx="5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61575" name="Rectangle 122"/>
            <p:cNvSpPr>
              <a:spLocks noChangeArrowheads="1"/>
            </p:cNvSpPr>
            <p:nvPr/>
          </p:nvSpPr>
          <p:spPr bwMode="auto">
            <a:xfrm>
              <a:off x="4427" y="1750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76" name="Rectangle 123"/>
            <p:cNvSpPr>
              <a:spLocks noChangeArrowheads="1"/>
            </p:cNvSpPr>
            <p:nvPr/>
          </p:nvSpPr>
          <p:spPr bwMode="auto">
            <a:xfrm>
              <a:off x="4783" y="1769"/>
              <a:ext cx="5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61577" name="Rectangle 124"/>
            <p:cNvSpPr>
              <a:spLocks noChangeArrowheads="1"/>
            </p:cNvSpPr>
            <p:nvPr/>
          </p:nvSpPr>
          <p:spPr bwMode="auto">
            <a:xfrm>
              <a:off x="4427" y="1065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78" name="Rectangle 125"/>
            <p:cNvSpPr>
              <a:spLocks noChangeArrowheads="1"/>
            </p:cNvSpPr>
            <p:nvPr/>
          </p:nvSpPr>
          <p:spPr bwMode="auto">
            <a:xfrm>
              <a:off x="4783" y="1084"/>
              <a:ext cx="5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61579" name="Rectangle 126"/>
            <p:cNvSpPr>
              <a:spLocks noChangeArrowheads="1"/>
            </p:cNvSpPr>
            <p:nvPr/>
          </p:nvSpPr>
          <p:spPr bwMode="auto">
            <a:xfrm>
              <a:off x="4153" y="791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80" name="Rectangle 127"/>
            <p:cNvSpPr>
              <a:spLocks noChangeArrowheads="1"/>
            </p:cNvSpPr>
            <p:nvPr/>
          </p:nvSpPr>
          <p:spPr bwMode="auto">
            <a:xfrm>
              <a:off x="4153" y="810"/>
              <a:ext cx="15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A18</a:t>
              </a:r>
              <a:endParaRPr lang="en-US" altLang="en-US"/>
            </a:p>
          </p:txBody>
        </p:sp>
        <p:sp>
          <p:nvSpPr>
            <p:cNvPr id="61581" name="Rectangle 128"/>
            <p:cNvSpPr>
              <a:spLocks noChangeArrowheads="1"/>
            </p:cNvSpPr>
            <p:nvPr/>
          </p:nvSpPr>
          <p:spPr bwMode="auto">
            <a:xfrm>
              <a:off x="4153" y="1065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82" name="Rectangle 129"/>
            <p:cNvSpPr>
              <a:spLocks noChangeArrowheads="1"/>
            </p:cNvSpPr>
            <p:nvPr/>
          </p:nvSpPr>
          <p:spPr bwMode="auto">
            <a:xfrm>
              <a:off x="4153" y="1084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A0</a:t>
              </a:r>
              <a:endParaRPr lang="en-US" altLang="en-US"/>
            </a:p>
          </p:txBody>
        </p:sp>
        <p:sp>
          <p:nvSpPr>
            <p:cNvPr id="61583" name="Rectangle 130"/>
            <p:cNvSpPr>
              <a:spLocks noChangeArrowheads="1"/>
            </p:cNvSpPr>
            <p:nvPr/>
          </p:nvSpPr>
          <p:spPr bwMode="auto">
            <a:xfrm>
              <a:off x="4153" y="928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84" name="Rectangle 131"/>
            <p:cNvSpPr>
              <a:spLocks noChangeArrowheads="1"/>
            </p:cNvSpPr>
            <p:nvPr/>
          </p:nvSpPr>
          <p:spPr bwMode="auto">
            <a:xfrm>
              <a:off x="4153" y="947"/>
              <a:ext cx="5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61585" name="Rectangle 132"/>
            <p:cNvSpPr>
              <a:spLocks noChangeArrowheads="1"/>
            </p:cNvSpPr>
            <p:nvPr/>
          </p:nvSpPr>
          <p:spPr bwMode="auto">
            <a:xfrm>
              <a:off x="4153" y="1271"/>
              <a:ext cx="205" cy="1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86" name="Rectangle 133"/>
            <p:cNvSpPr>
              <a:spLocks noChangeArrowheads="1"/>
            </p:cNvSpPr>
            <p:nvPr/>
          </p:nvSpPr>
          <p:spPr bwMode="auto">
            <a:xfrm>
              <a:off x="4153" y="1289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D7</a:t>
              </a:r>
              <a:endParaRPr lang="en-US" altLang="en-US"/>
            </a:p>
          </p:txBody>
        </p:sp>
        <p:sp>
          <p:nvSpPr>
            <p:cNvPr id="61587" name="Rectangle 134"/>
            <p:cNvSpPr>
              <a:spLocks noChangeArrowheads="1"/>
            </p:cNvSpPr>
            <p:nvPr/>
          </p:nvSpPr>
          <p:spPr bwMode="auto">
            <a:xfrm>
              <a:off x="4153" y="1544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88" name="Rectangle 135"/>
            <p:cNvSpPr>
              <a:spLocks noChangeArrowheads="1"/>
            </p:cNvSpPr>
            <p:nvPr/>
          </p:nvSpPr>
          <p:spPr bwMode="auto">
            <a:xfrm>
              <a:off x="4153" y="1563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D0</a:t>
              </a:r>
              <a:endParaRPr lang="en-US" altLang="en-US"/>
            </a:p>
          </p:txBody>
        </p:sp>
        <p:sp>
          <p:nvSpPr>
            <p:cNvPr id="61589" name="Rectangle 136"/>
            <p:cNvSpPr>
              <a:spLocks noChangeArrowheads="1"/>
            </p:cNvSpPr>
            <p:nvPr/>
          </p:nvSpPr>
          <p:spPr bwMode="auto">
            <a:xfrm>
              <a:off x="4153" y="1407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90" name="Rectangle 137"/>
            <p:cNvSpPr>
              <a:spLocks noChangeArrowheads="1"/>
            </p:cNvSpPr>
            <p:nvPr/>
          </p:nvSpPr>
          <p:spPr bwMode="auto">
            <a:xfrm>
              <a:off x="4153" y="1426"/>
              <a:ext cx="5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61591" name="Rectangle 138"/>
            <p:cNvSpPr>
              <a:spLocks noChangeArrowheads="1"/>
            </p:cNvSpPr>
            <p:nvPr/>
          </p:nvSpPr>
          <p:spPr bwMode="auto">
            <a:xfrm>
              <a:off x="4153" y="1750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92" name="Rectangle 139"/>
            <p:cNvSpPr>
              <a:spLocks noChangeArrowheads="1"/>
            </p:cNvSpPr>
            <p:nvPr/>
          </p:nvSpPr>
          <p:spPr bwMode="auto">
            <a:xfrm>
              <a:off x="4153" y="1769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RD</a:t>
              </a:r>
              <a:endParaRPr lang="en-US" altLang="en-US"/>
            </a:p>
          </p:txBody>
        </p:sp>
        <p:sp>
          <p:nvSpPr>
            <p:cNvPr id="61593" name="Rectangle 140"/>
            <p:cNvSpPr>
              <a:spLocks noChangeArrowheads="1"/>
            </p:cNvSpPr>
            <p:nvPr/>
          </p:nvSpPr>
          <p:spPr bwMode="auto">
            <a:xfrm>
              <a:off x="4153" y="1887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94" name="Rectangle 141"/>
            <p:cNvSpPr>
              <a:spLocks noChangeArrowheads="1"/>
            </p:cNvSpPr>
            <p:nvPr/>
          </p:nvSpPr>
          <p:spPr bwMode="auto">
            <a:xfrm>
              <a:off x="4153" y="1906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WR</a:t>
              </a:r>
              <a:endParaRPr lang="en-US" altLang="en-US"/>
            </a:p>
          </p:txBody>
        </p:sp>
        <p:sp>
          <p:nvSpPr>
            <p:cNvPr id="61595" name="Line 142"/>
            <p:cNvSpPr>
              <a:spLocks noChangeShapeType="1"/>
            </p:cNvSpPr>
            <p:nvPr/>
          </p:nvSpPr>
          <p:spPr bwMode="auto">
            <a:xfrm>
              <a:off x="4153" y="1750"/>
              <a:ext cx="13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96" name="Line 143"/>
            <p:cNvSpPr>
              <a:spLocks noChangeShapeType="1"/>
            </p:cNvSpPr>
            <p:nvPr/>
          </p:nvSpPr>
          <p:spPr bwMode="auto">
            <a:xfrm>
              <a:off x="4153" y="1887"/>
              <a:ext cx="13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97" name="Rectangle 144"/>
            <p:cNvSpPr>
              <a:spLocks noChangeArrowheads="1"/>
            </p:cNvSpPr>
            <p:nvPr/>
          </p:nvSpPr>
          <p:spPr bwMode="auto">
            <a:xfrm>
              <a:off x="4153" y="2024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98" name="Rectangle 145"/>
            <p:cNvSpPr>
              <a:spLocks noChangeArrowheads="1"/>
            </p:cNvSpPr>
            <p:nvPr/>
          </p:nvSpPr>
          <p:spPr bwMode="auto">
            <a:xfrm>
              <a:off x="4153" y="2042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CS</a:t>
              </a:r>
              <a:endParaRPr lang="en-US" altLang="en-US"/>
            </a:p>
          </p:txBody>
        </p:sp>
        <p:sp>
          <p:nvSpPr>
            <p:cNvPr id="61599" name="Line 146"/>
            <p:cNvSpPr>
              <a:spLocks noChangeShapeType="1"/>
            </p:cNvSpPr>
            <p:nvPr/>
          </p:nvSpPr>
          <p:spPr bwMode="auto">
            <a:xfrm>
              <a:off x="4153" y="2024"/>
              <a:ext cx="13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448" name="Group 148"/>
          <p:cNvGrpSpPr>
            <a:grpSpLocks/>
          </p:cNvGrpSpPr>
          <p:nvPr/>
        </p:nvGrpSpPr>
        <p:grpSpPr bwMode="auto">
          <a:xfrm>
            <a:off x="6483350" y="3756025"/>
            <a:ext cx="2282825" cy="2608263"/>
            <a:chOff x="4084" y="2366"/>
            <a:chExt cx="1438" cy="1643"/>
          </a:xfrm>
        </p:grpSpPr>
        <p:sp>
          <p:nvSpPr>
            <p:cNvPr id="61471" name="Rectangle 149"/>
            <p:cNvSpPr>
              <a:spLocks noChangeArrowheads="1"/>
            </p:cNvSpPr>
            <p:nvPr/>
          </p:nvSpPr>
          <p:spPr bwMode="auto">
            <a:xfrm>
              <a:off x="4084" y="2366"/>
              <a:ext cx="1438" cy="1643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472" name="Rectangle 150"/>
            <p:cNvSpPr>
              <a:spLocks noChangeArrowheads="1"/>
            </p:cNvSpPr>
            <p:nvPr/>
          </p:nvSpPr>
          <p:spPr bwMode="auto">
            <a:xfrm>
              <a:off x="4906" y="3804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473" name="Rectangle 151"/>
            <p:cNvSpPr>
              <a:spLocks noChangeArrowheads="1"/>
            </p:cNvSpPr>
            <p:nvPr/>
          </p:nvSpPr>
          <p:spPr bwMode="auto">
            <a:xfrm>
              <a:off x="5125" y="3823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97</a:t>
              </a:r>
              <a:endParaRPr lang="en-US" altLang="en-US"/>
            </a:p>
          </p:txBody>
        </p:sp>
        <p:sp>
          <p:nvSpPr>
            <p:cNvPr id="61474" name="Rectangle 152"/>
            <p:cNvSpPr>
              <a:spLocks noChangeArrowheads="1"/>
            </p:cNvSpPr>
            <p:nvPr/>
          </p:nvSpPr>
          <p:spPr bwMode="auto">
            <a:xfrm>
              <a:off x="4427" y="3804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475" name="Rectangle 153"/>
            <p:cNvSpPr>
              <a:spLocks noChangeArrowheads="1"/>
            </p:cNvSpPr>
            <p:nvPr/>
          </p:nvSpPr>
          <p:spPr bwMode="auto">
            <a:xfrm>
              <a:off x="4564" y="3823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00000</a:t>
              </a:r>
              <a:endParaRPr lang="en-US" altLang="en-US"/>
            </a:p>
          </p:txBody>
        </p:sp>
        <p:sp>
          <p:nvSpPr>
            <p:cNvPr id="61476" name="Rectangle 154"/>
            <p:cNvSpPr>
              <a:spLocks noChangeArrowheads="1"/>
            </p:cNvSpPr>
            <p:nvPr/>
          </p:nvSpPr>
          <p:spPr bwMode="auto">
            <a:xfrm>
              <a:off x="4427" y="3667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477" name="Rectangle 155"/>
            <p:cNvSpPr>
              <a:spLocks noChangeArrowheads="1"/>
            </p:cNvSpPr>
            <p:nvPr/>
          </p:nvSpPr>
          <p:spPr bwMode="auto">
            <a:xfrm>
              <a:off x="4564" y="3686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00001</a:t>
              </a:r>
              <a:endParaRPr lang="en-US" altLang="en-US"/>
            </a:p>
          </p:txBody>
        </p:sp>
        <p:sp>
          <p:nvSpPr>
            <p:cNvPr id="61478" name="Rectangle 156"/>
            <p:cNvSpPr>
              <a:spLocks noChangeArrowheads="1"/>
            </p:cNvSpPr>
            <p:nvPr/>
          </p:nvSpPr>
          <p:spPr bwMode="auto">
            <a:xfrm>
              <a:off x="4906" y="3667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479" name="Rectangle 157"/>
            <p:cNvSpPr>
              <a:spLocks noChangeArrowheads="1"/>
            </p:cNvSpPr>
            <p:nvPr/>
          </p:nvSpPr>
          <p:spPr bwMode="auto">
            <a:xfrm>
              <a:off x="5125" y="3686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D4</a:t>
              </a:r>
              <a:endParaRPr lang="en-US" altLang="en-US"/>
            </a:p>
          </p:txBody>
        </p:sp>
        <p:sp>
          <p:nvSpPr>
            <p:cNvPr id="61480" name="Rectangle 158"/>
            <p:cNvSpPr>
              <a:spLocks noChangeArrowheads="1"/>
            </p:cNvSpPr>
            <p:nvPr/>
          </p:nvSpPr>
          <p:spPr bwMode="auto">
            <a:xfrm>
              <a:off x="4906" y="3530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481" name="Rectangle 159"/>
            <p:cNvSpPr>
              <a:spLocks noChangeArrowheads="1"/>
            </p:cNvSpPr>
            <p:nvPr/>
          </p:nvSpPr>
          <p:spPr bwMode="auto">
            <a:xfrm>
              <a:off x="5152" y="3549"/>
              <a:ext cx="5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61482" name="Rectangle 160"/>
            <p:cNvSpPr>
              <a:spLocks noChangeArrowheads="1"/>
            </p:cNvSpPr>
            <p:nvPr/>
          </p:nvSpPr>
          <p:spPr bwMode="auto">
            <a:xfrm>
              <a:off x="4427" y="3393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483" name="Rectangle 161"/>
            <p:cNvSpPr>
              <a:spLocks noChangeArrowheads="1"/>
            </p:cNvSpPr>
            <p:nvPr/>
          </p:nvSpPr>
          <p:spPr bwMode="auto">
            <a:xfrm>
              <a:off x="4564" y="3412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20020</a:t>
              </a:r>
              <a:endParaRPr lang="en-US" altLang="en-US"/>
            </a:p>
          </p:txBody>
        </p:sp>
        <p:sp>
          <p:nvSpPr>
            <p:cNvPr id="61484" name="Rectangle 162"/>
            <p:cNvSpPr>
              <a:spLocks noChangeArrowheads="1"/>
            </p:cNvSpPr>
            <p:nvPr/>
          </p:nvSpPr>
          <p:spPr bwMode="auto">
            <a:xfrm>
              <a:off x="4427" y="3256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485" name="Rectangle 163"/>
            <p:cNvSpPr>
              <a:spLocks noChangeArrowheads="1"/>
            </p:cNvSpPr>
            <p:nvPr/>
          </p:nvSpPr>
          <p:spPr bwMode="auto">
            <a:xfrm>
              <a:off x="4564" y="3275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20021</a:t>
              </a:r>
              <a:endParaRPr lang="en-US" altLang="en-US"/>
            </a:p>
          </p:txBody>
        </p:sp>
        <p:sp>
          <p:nvSpPr>
            <p:cNvPr id="61486" name="Rectangle 164"/>
            <p:cNvSpPr>
              <a:spLocks noChangeArrowheads="1"/>
            </p:cNvSpPr>
            <p:nvPr/>
          </p:nvSpPr>
          <p:spPr bwMode="auto">
            <a:xfrm>
              <a:off x="4427" y="3119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487" name="Rectangle 165"/>
            <p:cNvSpPr>
              <a:spLocks noChangeArrowheads="1"/>
            </p:cNvSpPr>
            <p:nvPr/>
          </p:nvSpPr>
          <p:spPr bwMode="auto">
            <a:xfrm>
              <a:off x="4564" y="3138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20022</a:t>
              </a:r>
              <a:endParaRPr lang="en-US" altLang="en-US"/>
            </a:p>
          </p:txBody>
        </p:sp>
        <p:sp>
          <p:nvSpPr>
            <p:cNvPr id="61488" name="Rectangle 166"/>
            <p:cNvSpPr>
              <a:spLocks noChangeArrowheads="1"/>
            </p:cNvSpPr>
            <p:nvPr/>
          </p:nvSpPr>
          <p:spPr bwMode="auto">
            <a:xfrm>
              <a:off x="4427" y="2982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489" name="Rectangle 167"/>
            <p:cNvSpPr>
              <a:spLocks noChangeArrowheads="1"/>
            </p:cNvSpPr>
            <p:nvPr/>
          </p:nvSpPr>
          <p:spPr bwMode="auto">
            <a:xfrm>
              <a:off x="4564" y="3001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20023</a:t>
              </a:r>
              <a:endParaRPr lang="en-US" altLang="en-US"/>
            </a:p>
          </p:txBody>
        </p:sp>
        <p:sp>
          <p:nvSpPr>
            <p:cNvPr id="61490" name="Rectangle 168"/>
            <p:cNvSpPr>
              <a:spLocks noChangeArrowheads="1"/>
            </p:cNvSpPr>
            <p:nvPr/>
          </p:nvSpPr>
          <p:spPr bwMode="auto">
            <a:xfrm>
              <a:off x="4427" y="2708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491" name="Rectangle 169"/>
            <p:cNvSpPr>
              <a:spLocks noChangeArrowheads="1"/>
            </p:cNvSpPr>
            <p:nvPr/>
          </p:nvSpPr>
          <p:spPr bwMode="auto">
            <a:xfrm>
              <a:off x="4564" y="2727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7FFFD</a:t>
              </a:r>
              <a:endParaRPr lang="en-US" altLang="en-US"/>
            </a:p>
          </p:txBody>
        </p:sp>
        <p:sp>
          <p:nvSpPr>
            <p:cNvPr id="61492" name="Rectangle 170"/>
            <p:cNvSpPr>
              <a:spLocks noChangeArrowheads="1"/>
            </p:cNvSpPr>
            <p:nvPr/>
          </p:nvSpPr>
          <p:spPr bwMode="auto">
            <a:xfrm>
              <a:off x="4427" y="2571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493" name="Rectangle 171"/>
            <p:cNvSpPr>
              <a:spLocks noChangeArrowheads="1"/>
            </p:cNvSpPr>
            <p:nvPr/>
          </p:nvSpPr>
          <p:spPr bwMode="auto">
            <a:xfrm>
              <a:off x="4564" y="2590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7FFFE</a:t>
              </a:r>
              <a:endParaRPr lang="en-US" altLang="en-US"/>
            </a:p>
          </p:txBody>
        </p:sp>
        <p:sp>
          <p:nvSpPr>
            <p:cNvPr id="61494" name="Rectangle 172"/>
            <p:cNvSpPr>
              <a:spLocks noChangeArrowheads="1"/>
            </p:cNvSpPr>
            <p:nvPr/>
          </p:nvSpPr>
          <p:spPr bwMode="auto">
            <a:xfrm>
              <a:off x="4427" y="2434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495" name="Rectangle 173"/>
            <p:cNvSpPr>
              <a:spLocks noChangeArrowheads="1"/>
            </p:cNvSpPr>
            <p:nvPr/>
          </p:nvSpPr>
          <p:spPr bwMode="auto">
            <a:xfrm>
              <a:off x="4564" y="2453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7FFFF</a:t>
              </a:r>
              <a:endParaRPr lang="en-US" altLang="en-US"/>
            </a:p>
          </p:txBody>
        </p:sp>
        <p:sp>
          <p:nvSpPr>
            <p:cNvPr id="61496" name="Rectangle 174"/>
            <p:cNvSpPr>
              <a:spLocks noChangeArrowheads="1"/>
            </p:cNvSpPr>
            <p:nvPr/>
          </p:nvSpPr>
          <p:spPr bwMode="auto">
            <a:xfrm>
              <a:off x="4906" y="3393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497" name="Rectangle 175"/>
            <p:cNvSpPr>
              <a:spLocks noChangeArrowheads="1"/>
            </p:cNvSpPr>
            <p:nvPr/>
          </p:nvSpPr>
          <p:spPr bwMode="auto">
            <a:xfrm>
              <a:off x="5125" y="3412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A3</a:t>
              </a:r>
              <a:endParaRPr lang="en-US" altLang="en-US"/>
            </a:p>
          </p:txBody>
        </p:sp>
        <p:sp>
          <p:nvSpPr>
            <p:cNvPr id="61498" name="Rectangle 176"/>
            <p:cNvSpPr>
              <a:spLocks noChangeArrowheads="1"/>
            </p:cNvSpPr>
            <p:nvPr/>
          </p:nvSpPr>
          <p:spPr bwMode="auto">
            <a:xfrm>
              <a:off x="4906" y="3256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499" name="Rectangle 177"/>
            <p:cNvSpPr>
              <a:spLocks noChangeArrowheads="1"/>
            </p:cNvSpPr>
            <p:nvPr/>
          </p:nvSpPr>
          <p:spPr bwMode="auto">
            <a:xfrm>
              <a:off x="5125" y="3275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92</a:t>
              </a:r>
              <a:endParaRPr lang="en-US" altLang="en-US"/>
            </a:p>
          </p:txBody>
        </p:sp>
        <p:sp>
          <p:nvSpPr>
            <p:cNvPr id="61500" name="Rectangle 178"/>
            <p:cNvSpPr>
              <a:spLocks noChangeArrowheads="1"/>
            </p:cNvSpPr>
            <p:nvPr/>
          </p:nvSpPr>
          <p:spPr bwMode="auto">
            <a:xfrm>
              <a:off x="4906" y="3119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01" name="Rectangle 179"/>
            <p:cNvSpPr>
              <a:spLocks noChangeArrowheads="1"/>
            </p:cNvSpPr>
            <p:nvPr/>
          </p:nvSpPr>
          <p:spPr bwMode="auto">
            <a:xfrm>
              <a:off x="5125" y="3138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45</a:t>
              </a:r>
              <a:endParaRPr lang="en-US" altLang="en-US"/>
            </a:p>
          </p:txBody>
        </p:sp>
        <p:sp>
          <p:nvSpPr>
            <p:cNvPr id="61502" name="Rectangle 180"/>
            <p:cNvSpPr>
              <a:spLocks noChangeArrowheads="1"/>
            </p:cNvSpPr>
            <p:nvPr/>
          </p:nvSpPr>
          <p:spPr bwMode="auto">
            <a:xfrm>
              <a:off x="4906" y="2982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03" name="Rectangle 181"/>
            <p:cNvSpPr>
              <a:spLocks noChangeArrowheads="1"/>
            </p:cNvSpPr>
            <p:nvPr/>
          </p:nvSpPr>
          <p:spPr bwMode="auto">
            <a:xfrm>
              <a:off x="5125" y="3001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33</a:t>
              </a:r>
              <a:endParaRPr lang="en-US" altLang="en-US"/>
            </a:p>
          </p:txBody>
        </p:sp>
        <p:sp>
          <p:nvSpPr>
            <p:cNvPr id="61504" name="Rectangle 182"/>
            <p:cNvSpPr>
              <a:spLocks noChangeArrowheads="1"/>
            </p:cNvSpPr>
            <p:nvPr/>
          </p:nvSpPr>
          <p:spPr bwMode="auto">
            <a:xfrm>
              <a:off x="4906" y="2708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05" name="Rectangle 183"/>
            <p:cNvSpPr>
              <a:spLocks noChangeArrowheads="1"/>
            </p:cNvSpPr>
            <p:nvPr/>
          </p:nvSpPr>
          <p:spPr bwMode="auto">
            <a:xfrm>
              <a:off x="5125" y="2727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2C</a:t>
              </a:r>
              <a:endParaRPr lang="en-US" altLang="en-US"/>
            </a:p>
          </p:txBody>
        </p:sp>
        <p:sp>
          <p:nvSpPr>
            <p:cNvPr id="61506" name="Rectangle 184"/>
            <p:cNvSpPr>
              <a:spLocks noChangeArrowheads="1"/>
            </p:cNvSpPr>
            <p:nvPr/>
          </p:nvSpPr>
          <p:spPr bwMode="auto">
            <a:xfrm>
              <a:off x="4906" y="2571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07" name="Rectangle 185"/>
            <p:cNvSpPr>
              <a:spLocks noChangeArrowheads="1"/>
            </p:cNvSpPr>
            <p:nvPr/>
          </p:nvSpPr>
          <p:spPr bwMode="auto">
            <a:xfrm>
              <a:off x="5125" y="2590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98</a:t>
              </a:r>
              <a:endParaRPr lang="en-US" altLang="en-US"/>
            </a:p>
          </p:txBody>
        </p:sp>
        <p:sp>
          <p:nvSpPr>
            <p:cNvPr id="61508" name="Rectangle 186"/>
            <p:cNvSpPr>
              <a:spLocks noChangeArrowheads="1"/>
            </p:cNvSpPr>
            <p:nvPr/>
          </p:nvSpPr>
          <p:spPr bwMode="auto">
            <a:xfrm>
              <a:off x="4906" y="2434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09" name="Rectangle 187"/>
            <p:cNvSpPr>
              <a:spLocks noChangeArrowheads="1"/>
            </p:cNvSpPr>
            <p:nvPr/>
          </p:nvSpPr>
          <p:spPr bwMode="auto">
            <a:xfrm>
              <a:off x="5125" y="2453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12</a:t>
              </a:r>
              <a:endParaRPr lang="en-US" altLang="en-US"/>
            </a:p>
          </p:txBody>
        </p:sp>
        <p:sp>
          <p:nvSpPr>
            <p:cNvPr id="61510" name="Rectangle 188"/>
            <p:cNvSpPr>
              <a:spLocks noChangeArrowheads="1"/>
            </p:cNvSpPr>
            <p:nvPr/>
          </p:nvSpPr>
          <p:spPr bwMode="auto">
            <a:xfrm>
              <a:off x="4906" y="2845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11" name="Rectangle 189"/>
            <p:cNvSpPr>
              <a:spLocks noChangeArrowheads="1"/>
            </p:cNvSpPr>
            <p:nvPr/>
          </p:nvSpPr>
          <p:spPr bwMode="auto">
            <a:xfrm>
              <a:off x="5152" y="2864"/>
              <a:ext cx="5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61512" name="Rectangle 190"/>
            <p:cNvSpPr>
              <a:spLocks noChangeArrowheads="1"/>
            </p:cNvSpPr>
            <p:nvPr/>
          </p:nvSpPr>
          <p:spPr bwMode="auto">
            <a:xfrm>
              <a:off x="4427" y="3530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13" name="Rectangle 191"/>
            <p:cNvSpPr>
              <a:spLocks noChangeArrowheads="1"/>
            </p:cNvSpPr>
            <p:nvPr/>
          </p:nvSpPr>
          <p:spPr bwMode="auto">
            <a:xfrm>
              <a:off x="4783" y="3549"/>
              <a:ext cx="5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61514" name="Rectangle 192"/>
            <p:cNvSpPr>
              <a:spLocks noChangeArrowheads="1"/>
            </p:cNvSpPr>
            <p:nvPr/>
          </p:nvSpPr>
          <p:spPr bwMode="auto">
            <a:xfrm>
              <a:off x="4427" y="2845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15" name="Rectangle 193"/>
            <p:cNvSpPr>
              <a:spLocks noChangeArrowheads="1"/>
            </p:cNvSpPr>
            <p:nvPr/>
          </p:nvSpPr>
          <p:spPr bwMode="auto">
            <a:xfrm>
              <a:off x="4783" y="2864"/>
              <a:ext cx="5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61516" name="Rectangle 194"/>
            <p:cNvSpPr>
              <a:spLocks noChangeArrowheads="1"/>
            </p:cNvSpPr>
            <p:nvPr/>
          </p:nvSpPr>
          <p:spPr bwMode="auto">
            <a:xfrm>
              <a:off x="4153" y="2571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17" name="Rectangle 195"/>
            <p:cNvSpPr>
              <a:spLocks noChangeArrowheads="1"/>
            </p:cNvSpPr>
            <p:nvPr/>
          </p:nvSpPr>
          <p:spPr bwMode="auto">
            <a:xfrm>
              <a:off x="4153" y="2590"/>
              <a:ext cx="15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A18</a:t>
              </a:r>
              <a:endParaRPr lang="en-US" altLang="en-US"/>
            </a:p>
          </p:txBody>
        </p:sp>
        <p:sp>
          <p:nvSpPr>
            <p:cNvPr id="61518" name="Rectangle 196"/>
            <p:cNvSpPr>
              <a:spLocks noChangeArrowheads="1"/>
            </p:cNvSpPr>
            <p:nvPr/>
          </p:nvSpPr>
          <p:spPr bwMode="auto">
            <a:xfrm>
              <a:off x="4153" y="2845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19" name="Rectangle 197"/>
            <p:cNvSpPr>
              <a:spLocks noChangeArrowheads="1"/>
            </p:cNvSpPr>
            <p:nvPr/>
          </p:nvSpPr>
          <p:spPr bwMode="auto">
            <a:xfrm>
              <a:off x="4153" y="2864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A0</a:t>
              </a:r>
              <a:endParaRPr lang="en-US" altLang="en-US"/>
            </a:p>
          </p:txBody>
        </p:sp>
        <p:sp>
          <p:nvSpPr>
            <p:cNvPr id="61520" name="Rectangle 198"/>
            <p:cNvSpPr>
              <a:spLocks noChangeArrowheads="1"/>
            </p:cNvSpPr>
            <p:nvPr/>
          </p:nvSpPr>
          <p:spPr bwMode="auto">
            <a:xfrm>
              <a:off x="4153" y="2708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21" name="Rectangle 199"/>
            <p:cNvSpPr>
              <a:spLocks noChangeArrowheads="1"/>
            </p:cNvSpPr>
            <p:nvPr/>
          </p:nvSpPr>
          <p:spPr bwMode="auto">
            <a:xfrm>
              <a:off x="4153" y="2727"/>
              <a:ext cx="5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61522" name="Rectangle 200"/>
            <p:cNvSpPr>
              <a:spLocks noChangeArrowheads="1"/>
            </p:cNvSpPr>
            <p:nvPr/>
          </p:nvSpPr>
          <p:spPr bwMode="auto">
            <a:xfrm>
              <a:off x="4153" y="3051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23" name="Rectangle 201"/>
            <p:cNvSpPr>
              <a:spLocks noChangeArrowheads="1"/>
            </p:cNvSpPr>
            <p:nvPr/>
          </p:nvSpPr>
          <p:spPr bwMode="auto">
            <a:xfrm>
              <a:off x="4153" y="3324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24" name="Rectangle 202"/>
            <p:cNvSpPr>
              <a:spLocks noChangeArrowheads="1"/>
            </p:cNvSpPr>
            <p:nvPr/>
          </p:nvSpPr>
          <p:spPr bwMode="auto">
            <a:xfrm>
              <a:off x="4153" y="3188"/>
              <a:ext cx="205" cy="1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25" name="Rectangle 203"/>
            <p:cNvSpPr>
              <a:spLocks noChangeArrowheads="1"/>
            </p:cNvSpPr>
            <p:nvPr/>
          </p:nvSpPr>
          <p:spPr bwMode="auto">
            <a:xfrm>
              <a:off x="4153" y="3530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26" name="Rectangle 204"/>
            <p:cNvSpPr>
              <a:spLocks noChangeArrowheads="1"/>
            </p:cNvSpPr>
            <p:nvPr/>
          </p:nvSpPr>
          <p:spPr bwMode="auto">
            <a:xfrm>
              <a:off x="4153" y="3549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RD</a:t>
              </a:r>
              <a:endParaRPr lang="en-US" altLang="en-US"/>
            </a:p>
          </p:txBody>
        </p:sp>
        <p:sp>
          <p:nvSpPr>
            <p:cNvPr id="61527" name="Rectangle 205"/>
            <p:cNvSpPr>
              <a:spLocks noChangeArrowheads="1"/>
            </p:cNvSpPr>
            <p:nvPr/>
          </p:nvSpPr>
          <p:spPr bwMode="auto">
            <a:xfrm>
              <a:off x="4153" y="3667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28" name="Rectangle 206"/>
            <p:cNvSpPr>
              <a:spLocks noChangeArrowheads="1"/>
            </p:cNvSpPr>
            <p:nvPr/>
          </p:nvSpPr>
          <p:spPr bwMode="auto">
            <a:xfrm>
              <a:off x="4153" y="3686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WR</a:t>
              </a:r>
              <a:endParaRPr lang="en-US" altLang="en-US"/>
            </a:p>
          </p:txBody>
        </p:sp>
        <p:sp>
          <p:nvSpPr>
            <p:cNvPr id="61529" name="Line 207"/>
            <p:cNvSpPr>
              <a:spLocks noChangeShapeType="1"/>
            </p:cNvSpPr>
            <p:nvPr/>
          </p:nvSpPr>
          <p:spPr bwMode="auto">
            <a:xfrm>
              <a:off x="4153" y="3530"/>
              <a:ext cx="13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30" name="Line 208"/>
            <p:cNvSpPr>
              <a:spLocks noChangeShapeType="1"/>
            </p:cNvSpPr>
            <p:nvPr/>
          </p:nvSpPr>
          <p:spPr bwMode="auto">
            <a:xfrm>
              <a:off x="4153" y="3667"/>
              <a:ext cx="13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31" name="Rectangle 209"/>
            <p:cNvSpPr>
              <a:spLocks noChangeArrowheads="1"/>
            </p:cNvSpPr>
            <p:nvPr/>
          </p:nvSpPr>
          <p:spPr bwMode="auto">
            <a:xfrm>
              <a:off x="4153" y="3804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32" name="Rectangle 210"/>
            <p:cNvSpPr>
              <a:spLocks noChangeArrowheads="1"/>
            </p:cNvSpPr>
            <p:nvPr/>
          </p:nvSpPr>
          <p:spPr bwMode="auto">
            <a:xfrm>
              <a:off x="4153" y="3823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CS</a:t>
              </a:r>
              <a:endParaRPr lang="en-US" altLang="en-US"/>
            </a:p>
          </p:txBody>
        </p:sp>
        <p:sp>
          <p:nvSpPr>
            <p:cNvPr id="61533" name="Line 211"/>
            <p:cNvSpPr>
              <a:spLocks noChangeShapeType="1"/>
            </p:cNvSpPr>
            <p:nvPr/>
          </p:nvSpPr>
          <p:spPr bwMode="auto">
            <a:xfrm>
              <a:off x="4153" y="3804"/>
              <a:ext cx="13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49" name="Freeform 212"/>
          <p:cNvSpPr>
            <a:spLocks/>
          </p:cNvSpPr>
          <p:nvPr/>
        </p:nvSpPr>
        <p:spPr bwMode="auto">
          <a:xfrm>
            <a:off x="3657600" y="3103563"/>
            <a:ext cx="2825750" cy="2825750"/>
          </a:xfrm>
          <a:custGeom>
            <a:avLst/>
            <a:gdLst>
              <a:gd name="T0" fmla="*/ 0 w 3560"/>
              <a:gd name="T1" fmla="*/ 0 h 3560"/>
              <a:gd name="T2" fmla="*/ 0 w 3560"/>
              <a:gd name="T3" fmla="*/ 2147483647 h 3560"/>
              <a:gd name="T4" fmla="*/ 2147483647 w 3560"/>
              <a:gd name="T5" fmla="*/ 2147483647 h 3560"/>
              <a:gd name="T6" fmla="*/ 0 60000 65536"/>
              <a:gd name="T7" fmla="*/ 0 60000 65536"/>
              <a:gd name="T8" fmla="*/ 0 60000 65536"/>
              <a:gd name="T9" fmla="*/ 0 w 3560"/>
              <a:gd name="T10" fmla="*/ 0 h 3560"/>
              <a:gd name="T11" fmla="*/ 3560 w 3560"/>
              <a:gd name="T12" fmla="*/ 3560 h 35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60" h="3560">
                <a:moveTo>
                  <a:pt x="0" y="0"/>
                </a:moveTo>
                <a:lnTo>
                  <a:pt x="0" y="3560"/>
                </a:lnTo>
                <a:lnTo>
                  <a:pt x="3560" y="3560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0" name="Freeform 213"/>
          <p:cNvSpPr>
            <a:spLocks/>
          </p:cNvSpPr>
          <p:nvPr/>
        </p:nvSpPr>
        <p:spPr bwMode="auto">
          <a:xfrm>
            <a:off x="4092575" y="2886075"/>
            <a:ext cx="2390775" cy="2825750"/>
          </a:xfrm>
          <a:custGeom>
            <a:avLst/>
            <a:gdLst>
              <a:gd name="T0" fmla="*/ 0 w 3012"/>
              <a:gd name="T1" fmla="*/ 0 h 3560"/>
              <a:gd name="T2" fmla="*/ 0 w 3012"/>
              <a:gd name="T3" fmla="*/ 2147483647 h 3560"/>
              <a:gd name="T4" fmla="*/ 2147483647 w 3012"/>
              <a:gd name="T5" fmla="*/ 2147483647 h 3560"/>
              <a:gd name="T6" fmla="*/ 0 60000 65536"/>
              <a:gd name="T7" fmla="*/ 0 60000 65536"/>
              <a:gd name="T8" fmla="*/ 0 60000 65536"/>
              <a:gd name="T9" fmla="*/ 0 w 3012"/>
              <a:gd name="T10" fmla="*/ 0 h 3560"/>
              <a:gd name="T11" fmla="*/ 3012 w 3012"/>
              <a:gd name="T12" fmla="*/ 3560 h 35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12" h="3560">
                <a:moveTo>
                  <a:pt x="0" y="0"/>
                </a:moveTo>
                <a:lnTo>
                  <a:pt x="0" y="3560"/>
                </a:lnTo>
                <a:lnTo>
                  <a:pt x="3012" y="3560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1" name="Freeform 217"/>
          <p:cNvSpPr>
            <a:spLocks/>
          </p:cNvSpPr>
          <p:nvPr/>
        </p:nvSpPr>
        <p:spPr bwMode="auto">
          <a:xfrm>
            <a:off x="3638550" y="3082925"/>
            <a:ext cx="39688" cy="41275"/>
          </a:xfrm>
          <a:custGeom>
            <a:avLst/>
            <a:gdLst>
              <a:gd name="T0" fmla="*/ 0 w 52"/>
              <a:gd name="T1" fmla="*/ 2147483647 h 51"/>
              <a:gd name="T2" fmla="*/ 2147483647 w 52"/>
              <a:gd name="T3" fmla="*/ 2147483647 h 51"/>
              <a:gd name="T4" fmla="*/ 2147483647 w 52"/>
              <a:gd name="T5" fmla="*/ 2147483647 h 51"/>
              <a:gd name="T6" fmla="*/ 2147483647 w 52"/>
              <a:gd name="T7" fmla="*/ 0 h 51"/>
              <a:gd name="T8" fmla="*/ 2147483647 w 52"/>
              <a:gd name="T9" fmla="*/ 2147483647 h 51"/>
              <a:gd name="T10" fmla="*/ 2147483647 w 52"/>
              <a:gd name="T11" fmla="*/ 2147483647 h 51"/>
              <a:gd name="T12" fmla="*/ 2147483647 w 52"/>
              <a:gd name="T13" fmla="*/ 2147483647 h 51"/>
              <a:gd name="T14" fmla="*/ 2147483647 w 52"/>
              <a:gd name="T15" fmla="*/ 2147483647 h 51"/>
              <a:gd name="T16" fmla="*/ 2147483647 w 52"/>
              <a:gd name="T17" fmla="*/ 2147483647 h 51"/>
              <a:gd name="T18" fmla="*/ 2147483647 w 52"/>
              <a:gd name="T19" fmla="*/ 2147483647 h 51"/>
              <a:gd name="T20" fmla="*/ 2147483647 w 52"/>
              <a:gd name="T21" fmla="*/ 2147483647 h 51"/>
              <a:gd name="T22" fmla="*/ 2147483647 w 52"/>
              <a:gd name="T23" fmla="*/ 2147483647 h 51"/>
              <a:gd name="T24" fmla="*/ 0 w 52"/>
              <a:gd name="T25" fmla="*/ 2147483647 h 5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2"/>
              <a:gd name="T40" fmla="*/ 0 h 51"/>
              <a:gd name="T41" fmla="*/ 52 w 52"/>
              <a:gd name="T42" fmla="*/ 51 h 5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2" h="51">
                <a:moveTo>
                  <a:pt x="0" y="25"/>
                </a:moveTo>
                <a:lnTo>
                  <a:pt x="4" y="13"/>
                </a:lnTo>
                <a:lnTo>
                  <a:pt x="13" y="3"/>
                </a:lnTo>
                <a:lnTo>
                  <a:pt x="26" y="0"/>
                </a:lnTo>
                <a:lnTo>
                  <a:pt x="39" y="3"/>
                </a:lnTo>
                <a:lnTo>
                  <a:pt x="48" y="13"/>
                </a:lnTo>
                <a:lnTo>
                  <a:pt x="52" y="25"/>
                </a:lnTo>
                <a:lnTo>
                  <a:pt x="48" y="38"/>
                </a:lnTo>
                <a:lnTo>
                  <a:pt x="39" y="47"/>
                </a:lnTo>
                <a:lnTo>
                  <a:pt x="26" y="51"/>
                </a:lnTo>
                <a:lnTo>
                  <a:pt x="13" y="47"/>
                </a:lnTo>
                <a:lnTo>
                  <a:pt x="4" y="38"/>
                </a:lnTo>
                <a:lnTo>
                  <a:pt x="0" y="25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2" name="Freeform 218"/>
          <p:cNvSpPr>
            <a:spLocks/>
          </p:cNvSpPr>
          <p:nvPr/>
        </p:nvSpPr>
        <p:spPr bwMode="auto">
          <a:xfrm>
            <a:off x="4073525" y="2865438"/>
            <a:ext cx="39688" cy="41275"/>
          </a:xfrm>
          <a:custGeom>
            <a:avLst/>
            <a:gdLst>
              <a:gd name="T0" fmla="*/ 0 w 51"/>
              <a:gd name="T1" fmla="*/ 2147483647 h 51"/>
              <a:gd name="T2" fmla="*/ 2147483647 w 51"/>
              <a:gd name="T3" fmla="*/ 2147483647 h 51"/>
              <a:gd name="T4" fmla="*/ 2147483647 w 51"/>
              <a:gd name="T5" fmla="*/ 2147483647 h 51"/>
              <a:gd name="T6" fmla="*/ 2147483647 w 51"/>
              <a:gd name="T7" fmla="*/ 0 h 51"/>
              <a:gd name="T8" fmla="*/ 2147483647 w 51"/>
              <a:gd name="T9" fmla="*/ 2147483647 h 51"/>
              <a:gd name="T10" fmla="*/ 2147483647 w 51"/>
              <a:gd name="T11" fmla="*/ 2147483647 h 51"/>
              <a:gd name="T12" fmla="*/ 2147483647 w 51"/>
              <a:gd name="T13" fmla="*/ 2147483647 h 51"/>
              <a:gd name="T14" fmla="*/ 2147483647 w 51"/>
              <a:gd name="T15" fmla="*/ 2147483647 h 51"/>
              <a:gd name="T16" fmla="*/ 2147483647 w 51"/>
              <a:gd name="T17" fmla="*/ 2147483647 h 51"/>
              <a:gd name="T18" fmla="*/ 2147483647 w 51"/>
              <a:gd name="T19" fmla="*/ 2147483647 h 51"/>
              <a:gd name="T20" fmla="*/ 2147483647 w 51"/>
              <a:gd name="T21" fmla="*/ 2147483647 h 51"/>
              <a:gd name="T22" fmla="*/ 2147483647 w 51"/>
              <a:gd name="T23" fmla="*/ 2147483647 h 51"/>
              <a:gd name="T24" fmla="*/ 0 w 51"/>
              <a:gd name="T25" fmla="*/ 2147483647 h 5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1"/>
              <a:gd name="T40" fmla="*/ 0 h 51"/>
              <a:gd name="T41" fmla="*/ 51 w 51"/>
              <a:gd name="T42" fmla="*/ 51 h 5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1" h="51">
                <a:moveTo>
                  <a:pt x="0" y="26"/>
                </a:moveTo>
                <a:lnTo>
                  <a:pt x="4" y="13"/>
                </a:lnTo>
                <a:lnTo>
                  <a:pt x="13" y="4"/>
                </a:lnTo>
                <a:lnTo>
                  <a:pt x="26" y="0"/>
                </a:lnTo>
                <a:lnTo>
                  <a:pt x="38" y="4"/>
                </a:lnTo>
                <a:lnTo>
                  <a:pt x="48" y="13"/>
                </a:lnTo>
                <a:lnTo>
                  <a:pt x="51" y="26"/>
                </a:lnTo>
                <a:lnTo>
                  <a:pt x="48" y="38"/>
                </a:lnTo>
                <a:lnTo>
                  <a:pt x="38" y="47"/>
                </a:lnTo>
                <a:lnTo>
                  <a:pt x="26" y="51"/>
                </a:lnTo>
                <a:lnTo>
                  <a:pt x="13" y="47"/>
                </a:lnTo>
                <a:lnTo>
                  <a:pt x="4" y="38"/>
                </a:lnTo>
                <a:lnTo>
                  <a:pt x="0" y="26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453" name="Group 2"/>
          <p:cNvGrpSpPr>
            <a:grpSpLocks/>
          </p:cNvGrpSpPr>
          <p:nvPr/>
        </p:nvGrpSpPr>
        <p:grpSpPr bwMode="auto">
          <a:xfrm>
            <a:off x="2587625" y="4800600"/>
            <a:ext cx="404813" cy="650875"/>
            <a:chOff x="2587625" y="4800600"/>
            <a:chExt cx="404813" cy="650876"/>
          </a:xfrm>
        </p:grpSpPr>
        <p:sp>
          <p:nvSpPr>
            <p:cNvPr id="61465" name="Rectangle 220"/>
            <p:cNvSpPr>
              <a:spLocks noChangeArrowheads="1"/>
            </p:cNvSpPr>
            <p:nvPr/>
          </p:nvSpPr>
          <p:spPr bwMode="auto">
            <a:xfrm>
              <a:off x="2587625" y="4800600"/>
              <a:ext cx="325438" cy="215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466" name="Rectangle 221"/>
            <p:cNvSpPr>
              <a:spLocks noChangeArrowheads="1"/>
            </p:cNvSpPr>
            <p:nvPr/>
          </p:nvSpPr>
          <p:spPr bwMode="auto">
            <a:xfrm>
              <a:off x="2740025" y="4829175"/>
              <a:ext cx="252413" cy="1682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D15</a:t>
              </a:r>
              <a:endParaRPr lang="en-US" altLang="en-US"/>
            </a:p>
          </p:txBody>
        </p:sp>
        <p:sp>
          <p:nvSpPr>
            <p:cNvPr id="61467" name="Rectangle 222"/>
            <p:cNvSpPr>
              <a:spLocks noChangeArrowheads="1"/>
            </p:cNvSpPr>
            <p:nvPr/>
          </p:nvSpPr>
          <p:spPr bwMode="auto">
            <a:xfrm>
              <a:off x="2587625" y="5233988"/>
              <a:ext cx="325438" cy="2174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468" name="Rectangle 223"/>
            <p:cNvSpPr>
              <a:spLocks noChangeArrowheads="1"/>
            </p:cNvSpPr>
            <p:nvPr/>
          </p:nvSpPr>
          <p:spPr bwMode="auto">
            <a:xfrm>
              <a:off x="2740025" y="5264150"/>
              <a:ext cx="168275" cy="1682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D8</a:t>
              </a:r>
              <a:endParaRPr lang="en-US" altLang="en-US"/>
            </a:p>
          </p:txBody>
        </p:sp>
        <p:sp>
          <p:nvSpPr>
            <p:cNvPr id="61469" name="Rectangle 224"/>
            <p:cNvSpPr>
              <a:spLocks noChangeArrowheads="1"/>
            </p:cNvSpPr>
            <p:nvPr/>
          </p:nvSpPr>
          <p:spPr bwMode="auto">
            <a:xfrm>
              <a:off x="2587625" y="5016500"/>
              <a:ext cx="325438" cy="2174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470" name="Rectangle 225"/>
            <p:cNvSpPr>
              <a:spLocks noChangeArrowheads="1"/>
            </p:cNvSpPr>
            <p:nvPr/>
          </p:nvSpPr>
          <p:spPr bwMode="auto">
            <a:xfrm>
              <a:off x="2827338" y="5046663"/>
              <a:ext cx="84138" cy="1682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</p:grpSp>
      <p:sp>
        <p:nvSpPr>
          <p:cNvPr id="63521" name="Line 226"/>
          <p:cNvSpPr>
            <a:spLocks noChangeShapeType="1"/>
          </p:cNvSpPr>
          <p:nvPr/>
        </p:nvSpPr>
        <p:spPr bwMode="auto">
          <a:xfrm flipH="1">
            <a:off x="3022600" y="5126038"/>
            <a:ext cx="3476625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455" name="Group 1"/>
          <p:cNvGrpSpPr>
            <a:grpSpLocks/>
          </p:cNvGrpSpPr>
          <p:nvPr/>
        </p:nvGrpSpPr>
        <p:grpSpPr bwMode="auto">
          <a:xfrm>
            <a:off x="6608763" y="4800600"/>
            <a:ext cx="325437" cy="650875"/>
            <a:chOff x="6608763" y="4800600"/>
            <a:chExt cx="325438" cy="650876"/>
          </a:xfrm>
        </p:grpSpPr>
        <p:sp>
          <p:nvSpPr>
            <p:cNvPr id="61459" name="Rectangle 227"/>
            <p:cNvSpPr>
              <a:spLocks noChangeArrowheads="1"/>
            </p:cNvSpPr>
            <p:nvPr/>
          </p:nvSpPr>
          <p:spPr bwMode="auto">
            <a:xfrm>
              <a:off x="6608763" y="4800600"/>
              <a:ext cx="325438" cy="2159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460" name="Rectangle 228"/>
            <p:cNvSpPr>
              <a:spLocks noChangeArrowheads="1"/>
            </p:cNvSpPr>
            <p:nvPr/>
          </p:nvSpPr>
          <p:spPr bwMode="auto">
            <a:xfrm>
              <a:off x="6608763" y="4829175"/>
              <a:ext cx="168275" cy="16827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D7</a:t>
              </a:r>
              <a:endParaRPr lang="en-US" altLang="en-US"/>
            </a:p>
          </p:txBody>
        </p:sp>
        <p:sp>
          <p:nvSpPr>
            <p:cNvPr id="61461" name="Rectangle 229"/>
            <p:cNvSpPr>
              <a:spLocks noChangeArrowheads="1"/>
            </p:cNvSpPr>
            <p:nvPr/>
          </p:nvSpPr>
          <p:spPr bwMode="auto">
            <a:xfrm>
              <a:off x="6608763" y="5233988"/>
              <a:ext cx="325438" cy="2174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462" name="Rectangle 230"/>
            <p:cNvSpPr>
              <a:spLocks noChangeArrowheads="1"/>
            </p:cNvSpPr>
            <p:nvPr/>
          </p:nvSpPr>
          <p:spPr bwMode="auto">
            <a:xfrm>
              <a:off x="6608763" y="5264150"/>
              <a:ext cx="168275" cy="16827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D0</a:t>
              </a:r>
              <a:endParaRPr lang="en-US" altLang="en-US"/>
            </a:p>
          </p:txBody>
        </p:sp>
        <p:sp>
          <p:nvSpPr>
            <p:cNvPr id="61463" name="Rectangle 231"/>
            <p:cNvSpPr>
              <a:spLocks noChangeArrowheads="1"/>
            </p:cNvSpPr>
            <p:nvPr/>
          </p:nvSpPr>
          <p:spPr bwMode="auto">
            <a:xfrm>
              <a:off x="6608763" y="5016500"/>
              <a:ext cx="325438" cy="2174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464" name="Rectangle 232"/>
            <p:cNvSpPr>
              <a:spLocks noChangeArrowheads="1"/>
            </p:cNvSpPr>
            <p:nvPr/>
          </p:nvSpPr>
          <p:spPr bwMode="auto">
            <a:xfrm>
              <a:off x="6608763" y="5046663"/>
              <a:ext cx="84138" cy="16827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</p:grpSp>
      <p:sp>
        <p:nvSpPr>
          <p:cNvPr id="61456" name="Rectangle 234"/>
          <p:cNvSpPr>
            <a:spLocks noChangeArrowheads="1"/>
          </p:cNvSpPr>
          <p:nvPr/>
        </p:nvSpPr>
        <p:spPr bwMode="auto">
          <a:xfrm>
            <a:off x="2622550" y="6096000"/>
            <a:ext cx="336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</a:rPr>
              <a:t>BHE#</a:t>
            </a:r>
            <a:endParaRPr lang="en-US" altLang="en-US"/>
          </a:p>
        </p:txBody>
      </p:sp>
      <p:sp>
        <p:nvSpPr>
          <p:cNvPr id="401643" name="Text Box 235"/>
          <p:cNvSpPr txBox="1">
            <a:spLocks noChangeArrowheads="1"/>
          </p:cNvSpPr>
          <p:nvPr/>
        </p:nvSpPr>
        <p:spPr bwMode="auto">
          <a:xfrm>
            <a:off x="3244850" y="417513"/>
            <a:ext cx="292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How to connect data lines?</a:t>
            </a:r>
          </a:p>
        </p:txBody>
      </p:sp>
      <p:sp>
        <p:nvSpPr>
          <p:cNvPr id="401644" name="Text Box 236"/>
          <p:cNvSpPr txBox="1">
            <a:spLocks noChangeArrowheads="1"/>
          </p:cNvSpPr>
          <p:nvPr/>
        </p:nvSpPr>
        <p:spPr bwMode="auto">
          <a:xfrm>
            <a:off x="3257550" y="609600"/>
            <a:ext cx="329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How to connect address lines?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1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1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1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1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643" grpId="0" autoUpdateAnimBg="0"/>
      <p:bldP spid="401644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Address lines in 8086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Byte addressability should be considered.</a:t>
            </a:r>
          </a:p>
          <a:p>
            <a:r>
              <a:rPr lang="en-US" altLang="en-US" smtClean="0"/>
              <a:t>Bytes in address 0 and 1 form a word.</a:t>
            </a:r>
          </a:p>
          <a:p>
            <a:r>
              <a:rPr lang="en-US" altLang="en-US" smtClean="0"/>
              <a:t>This word could be accessed in one memory cycle.</a:t>
            </a:r>
          </a:p>
          <a:p>
            <a:r>
              <a:rPr lang="en-US" altLang="en-US" smtClean="0"/>
              <a:t>Every even address (byte) with the corresponding odd address (byte) form a 16-bit word.</a:t>
            </a:r>
          </a:p>
          <a:p>
            <a:r>
              <a:rPr lang="en-US" altLang="en-US" smtClean="0"/>
              <a:t>Address 0 and 1 from processor map to word 0 (row 0). Address 2 , 3 map to word 1. …</a:t>
            </a:r>
          </a:p>
          <a:p>
            <a:r>
              <a:rPr lang="en-US" altLang="en-US" smtClean="0"/>
              <a:t>Address 2n and 2n+1 map to word n.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457200"/>
          </a:xfrm>
          <a:noFill/>
        </p:spPr>
        <p:txBody>
          <a:bodyPr/>
          <a:lstStyle/>
          <a:p>
            <a:r>
              <a:rPr lang="en-US" altLang="en-US" sz="1800" smtClean="0"/>
              <a:t>Interfacing </a:t>
            </a:r>
            <a:r>
              <a:rPr lang="en-US" altLang="en-US" sz="1800" b="0" smtClean="0"/>
              <a:t>two</a:t>
            </a:r>
            <a:r>
              <a:rPr lang="en-US" altLang="en-US" sz="1800" smtClean="0"/>
              <a:t> 512KB Memory to the 8086 Microprocessor</a:t>
            </a:r>
          </a:p>
        </p:txBody>
      </p:sp>
      <p:sp>
        <p:nvSpPr>
          <p:cNvPr id="63491" name="Line 3"/>
          <p:cNvSpPr>
            <a:spLocks noChangeShapeType="1"/>
          </p:cNvSpPr>
          <p:nvPr/>
        </p:nvSpPr>
        <p:spPr bwMode="auto">
          <a:xfrm flipH="1">
            <a:off x="3006725" y="3103563"/>
            <a:ext cx="3476625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2" name="Line 4"/>
          <p:cNvSpPr>
            <a:spLocks noChangeShapeType="1"/>
          </p:cNvSpPr>
          <p:nvPr/>
        </p:nvSpPr>
        <p:spPr bwMode="auto">
          <a:xfrm flipH="1">
            <a:off x="3006725" y="2886075"/>
            <a:ext cx="3476625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 flipH="1">
            <a:off x="3006725" y="2343150"/>
            <a:ext cx="3476625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494" name="Group 6"/>
          <p:cNvGrpSpPr>
            <a:grpSpLocks/>
          </p:cNvGrpSpPr>
          <p:nvPr/>
        </p:nvGrpSpPr>
        <p:grpSpPr bwMode="auto">
          <a:xfrm>
            <a:off x="1158875" y="930275"/>
            <a:ext cx="1847850" cy="5434013"/>
            <a:chOff x="730" y="586"/>
            <a:chExt cx="1164" cy="3423"/>
          </a:xfrm>
        </p:grpSpPr>
        <p:sp>
          <p:nvSpPr>
            <p:cNvPr id="63659" name="Rectangle 7"/>
            <p:cNvSpPr>
              <a:spLocks noChangeArrowheads="1"/>
            </p:cNvSpPr>
            <p:nvPr/>
          </p:nvSpPr>
          <p:spPr bwMode="auto">
            <a:xfrm>
              <a:off x="730" y="586"/>
              <a:ext cx="1164" cy="3423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660" name="Rectangle 8"/>
            <p:cNvSpPr>
              <a:spLocks noChangeArrowheads="1"/>
            </p:cNvSpPr>
            <p:nvPr/>
          </p:nvSpPr>
          <p:spPr bwMode="auto">
            <a:xfrm>
              <a:off x="1620" y="791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661" name="Rectangle 9"/>
            <p:cNvSpPr>
              <a:spLocks noChangeArrowheads="1"/>
            </p:cNvSpPr>
            <p:nvPr/>
          </p:nvSpPr>
          <p:spPr bwMode="auto">
            <a:xfrm>
              <a:off x="1661" y="810"/>
              <a:ext cx="159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A19</a:t>
              </a:r>
              <a:endParaRPr lang="en-US" altLang="en-US"/>
            </a:p>
          </p:txBody>
        </p:sp>
        <p:sp>
          <p:nvSpPr>
            <p:cNvPr id="63662" name="Rectangle 10"/>
            <p:cNvSpPr>
              <a:spLocks noChangeArrowheads="1"/>
            </p:cNvSpPr>
            <p:nvPr/>
          </p:nvSpPr>
          <p:spPr bwMode="auto">
            <a:xfrm>
              <a:off x="1620" y="1065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663" name="Rectangle 11"/>
            <p:cNvSpPr>
              <a:spLocks noChangeArrowheads="1"/>
            </p:cNvSpPr>
            <p:nvPr/>
          </p:nvSpPr>
          <p:spPr bwMode="auto">
            <a:xfrm>
              <a:off x="1716" y="1084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</a:t>
              </a:r>
              <a:endParaRPr lang="en-US" altLang="en-US"/>
            </a:p>
          </p:txBody>
        </p:sp>
        <p:sp>
          <p:nvSpPr>
            <p:cNvPr id="63664" name="Rectangle 12"/>
            <p:cNvSpPr>
              <a:spLocks noChangeArrowheads="1"/>
            </p:cNvSpPr>
            <p:nvPr/>
          </p:nvSpPr>
          <p:spPr bwMode="auto">
            <a:xfrm>
              <a:off x="1620" y="928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665" name="Rectangle 13"/>
            <p:cNvSpPr>
              <a:spLocks noChangeArrowheads="1"/>
            </p:cNvSpPr>
            <p:nvPr/>
          </p:nvSpPr>
          <p:spPr bwMode="auto">
            <a:xfrm>
              <a:off x="1771" y="947"/>
              <a:ext cx="5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63666" name="Rectangle 14"/>
            <p:cNvSpPr>
              <a:spLocks noChangeArrowheads="1"/>
            </p:cNvSpPr>
            <p:nvPr/>
          </p:nvSpPr>
          <p:spPr bwMode="auto">
            <a:xfrm>
              <a:off x="1620" y="1271"/>
              <a:ext cx="205" cy="1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667" name="Rectangle 15"/>
            <p:cNvSpPr>
              <a:spLocks noChangeArrowheads="1"/>
            </p:cNvSpPr>
            <p:nvPr/>
          </p:nvSpPr>
          <p:spPr bwMode="auto">
            <a:xfrm>
              <a:off x="1716" y="1289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D7</a:t>
              </a:r>
              <a:endParaRPr lang="en-US" altLang="en-US"/>
            </a:p>
          </p:txBody>
        </p:sp>
        <p:sp>
          <p:nvSpPr>
            <p:cNvPr id="63668" name="Rectangle 16"/>
            <p:cNvSpPr>
              <a:spLocks noChangeArrowheads="1"/>
            </p:cNvSpPr>
            <p:nvPr/>
          </p:nvSpPr>
          <p:spPr bwMode="auto">
            <a:xfrm>
              <a:off x="1620" y="1544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669" name="Rectangle 17"/>
            <p:cNvSpPr>
              <a:spLocks noChangeArrowheads="1"/>
            </p:cNvSpPr>
            <p:nvPr/>
          </p:nvSpPr>
          <p:spPr bwMode="auto">
            <a:xfrm>
              <a:off x="1716" y="1563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D0</a:t>
              </a:r>
              <a:endParaRPr lang="en-US" altLang="en-US"/>
            </a:p>
          </p:txBody>
        </p:sp>
        <p:sp>
          <p:nvSpPr>
            <p:cNvPr id="63670" name="Rectangle 18"/>
            <p:cNvSpPr>
              <a:spLocks noChangeArrowheads="1"/>
            </p:cNvSpPr>
            <p:nvPr/>
          </p:nvSpPr>
          <p:spPr bwMode="auto">
            <a:xfrm>
              <a:off x="1620" y="1407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671" name="Rectangle 19"/>
            <p:cNvSpPr>
              <a:spLocks noChangeArrowheads="1"/>
            </p:cNvSpPr>
            <p:nvPr/>
          </p:nvSpPr>
          <p:spPr bwMode="auto">
            <a:xfrm>
              <a:off x="1771" y="1426"/>
              <a:ext cx="5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63672" name="Rectangle 20"/>
            <p:cNvSpPr>
              <a:spLocks noChangeArrowheads="1"/>
            </p:cNvSpPr>
            <p:nvPr/>
          </p:nvSpPr>
          <p:spPr bwMode="auto">
            <a:xfrm>
              <a:off x="1586" y="1750"/>
              <a:ext cx="239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673" name="Rectangle 21"/>
            <p:cNvSpPr>
              <a:spLocks noChangeArrowheads="1"/>
            </p:cNvSpPr>
            <p:nvPr/>
          </p:nvSpPr>
          <p:spPr bwMode="auto">
            <a:xfrm>
              <a:off x="1606" y="1769"/>
              <a:ext cx="212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MEMR</a:t>
              </a:r>
              <a:endParaRPr lang="en-US" altLang="en-US"/>
            </a:p>
          </p:txBody>
        </p:sp>
        <p:sp>
          <p:nvSpPr>
            <p:cNvPr id="63674" name="Rectangle 22"/>
            <p:cNvSpPr>
              <a:spLocks noChangeArrowheads="1"/>
            </p:cNvSpPr>
            <p:nvPr/>
          </p:nvSpPr>
          <p:spPr bwMode="auto">
            <a:xfrm>
              <a:off x="1586" y="1887"/>
              <a:ext cx="239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675" name="Rectangle 23"/>
            <p:cNvSpPr>
              <a:spLocks noChangeArrowheads="1"/>
            </p:cNvSpPr>
            <p:nvPr/>
          </p:nvSpPr>
          <p:spPr bwMode="auto">
            <a:xfrm>
              <a:off x="1606" y="1906"/>
              <a:ext cx="212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MEMW</a:t>
              </a:r>
              <a:endParaRPr lang="en-US" altLang="en-US"/>
            </a:p>
          </p:txBody>
        </p:sp>
        <p:sp>
          <p:nvSpPr>
            <p:cNvPr id="63676" name="Line 24"/>
            <p:cNvSpPr>
              <a:spLocks noChangeShapeType="1"/>
            </p:cNvSpPr>
            <p:nvPr/>
          </p:nvSpPr>
          <p:spPr bwMode="auto">
            <a:xfrm>
              <a:off x="1620" y="1750"/>
              <a:ext cx="22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77" name="Line 25"/>
            <p:cNvSpPr>
              <a:spLocks noChangeShapeType="1"/>
            </p:cNvSpPr>
            <p:nvPr/>
          </p:nvSpPr>
          <p:spPr bwMode="auto">
            <a:xfrm>
              <a:off x="1603" y="1887"/>
              <a:ext cx="2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78" name="Rectangle 26"/>
            <p:cNvSpPr>
              <a:spLocks noChangeArrowheads="1"/>
            </p:cNvSpPr>
            <p:nvPr/>
          </p:nvSpPr>
          <p:spPr bwMode="auto">
            <a:xfrm>
              <a:off x="1004" y="2434"/>
              <a:ext cx="547" cy="137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679" name="Rectangle 27"/>
            <p:cNvSpPr>
              <a:spLocks noChangeArrowheads="1"/>
            </p:cNvSpPr>
            <p:nvPr/>
          </p:nvSpPr>
          <p:spPr bwMode="auto">
            <a:xfrm>
              <a:off x="1168" y="2453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63680" name="Rectangle 28"/>
            <p:cNvSpPr>
              <a:spLocks noChangeArrowheads="1"/>
            </p:cNvSpPr>
            <p:nvPr/>
          </p:nvSpPr>
          <p:spPr bwMode="auto">
            <a:xfrm>
              <a:off x="798" y="2024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681" name="Rectangle 29"/>
            <p:cNvSpPr>
              <a:spLocks noChangeArrowheads="1"/>
            </p:cNvSpPr>
            <p:nvPr/>
          </p:nvSpPr>
          <p:spPr bwMode="auto">
            <a:xfrm>
              <a:off x="826" y="2042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BP</a:t>
              </a:r>
              <a:endParaRPr lang="en-US" altLang="en-US"/>
            </a:p>
          </p:txBody>
        </p:sp>
        <p:sp>
          <p:nvSpPr>
            <p:cNvPr id="63682" name="Rectangle 30"/>
            <p:cNvSpPr>
              <a:spLocks noChangeArrowheads="1"/>
            </p:cNvSpPr>
            <p:nvPr/>
          </p:nvSpPr>
          <p:spPr bwMode="auto">
            <a:xfrm>
              <a:off x="798" y="1750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683" name="Rectangle 31"/>
            <p:cNvSpPr>
              <a:spLocks noChangeArrowheads="1"/>
            </p:cNvSpPr>
            <p:nvPr/>
          </p:nvSpPr>
          <p:spPr bwMode="auto">
            <a:xfrm>
              <a:off x="826" y="1769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ES</a:t>
              </a:r>
              <a:endParaRPr lang="en-US" altLang="en-US"/>
            </a:p>
          </p:txBody>
        </p:sp>
        <p:sp>
          <p:nvSpPr>
            <p:cNvPr id="63684" name="Rectangle 32"/>
            <p:cNvSpPr>
              <a:spLocks noChangeArrowheads="1"/>
            </p:cNvSpPr>
            <p:nvPr/>
          </p:nvSpPr>
          <p:spPr bwMode="auto">
            <a:xfrm>
              <a:off x="798" y="1613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685" name="Rectangle 33"/>
            <p:cNvSpPr>
              <a:spLocks noChangeArrowheads="1"/>
            </p:cNvSpPr>
            <p:nvPr/>
          </p:nvSpPr>
          <p:spPr bwMode="auto">
            <a:xfrm>
              <a:off x="826" y="1632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DS</a:t>
              </a:r>
              <a:endParaRPr lang="en-US" altLang="en-US"/>
            </a:p>
          </p:txBody>
        </p:sp>
        <p:sp>
          <p:nvSpPr>
            <p:cNvPr id="63686" name="Rectangle 34"/>
            <p:cNvSpPr>
              <a:spLocks noChangeArrowheads="1"/>
            </p:cNvSpPr>
            <p:nvPr/>
          </p:nvSpPr>
          <p:spPr bwMode="auto">
            <a:xfrm>
              <a:off x="798" y="1476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687" name="Rectangle 35"/>
            <p:cNvSpPr>
              <a:spLocks noChangeArrowheads="1"/>
            </p:cNvSpPr>
            <p:nvPr/>
          </p:nvSpPr>
          <p:spPr bwMode="auto">
            <a:xfrm>
              <a:off x="826" y="1495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SS</a:t>
              </a:r>
              <a:endParaRPr lang="en-US" altLang="en-US"/>
            </a:p>
          </p:txBody>
        </p:sp>
        <p:sp>
          <p:nvSpPr>
            <p:cNvPr id="63688" name="Rectangle 36"/>
            <p:cNvSpPr>
              <a:spLocks noChangeArrowheads="1"/>
            </p:cNvSpPr>
            <p:nvPr/>
          </p:nvSpPr>
          <p:spPr bwMode="auto">
            <a:xfrm>
              <a:off x="798" y="928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689" name="Rectangle 37"/>
            <p:cNvSpPr>
              <a:spLocks noChangeArrowheads="1"/>
            </p:cNvSpPr>
            <p:nvPr/>
          </p:nvSpPr>
          <p:spPr bwMode="auto">
            <a:xfrm>
              <a:off x="826" y="947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CX</a:t>
              </a:r>
              <a:endParaRPr lang="en-US" altLang="en-US"/>
            </a:p>
          </p:txBody>
        </p:sp>
        <p:sp>
          <p:nvSpPr>
            <p:cNvPr id="63690" name="Rectangle 38"/>
            <p:cNvSpPr>
              <a:spLocks noChangeArrowheads="1"/>
            </p:cNvSpPr>
            <p:nvPr/>
          </p:nvSpPr>
          <p:spPr bwMode="auto">
            <a:xfrm>
              <a:off x="798" y="791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691" name="Rectangle 39"/>
            <p:cNvSpPr>
              <a:spLocks noChangeArrowheads="1"/>
            </p:cNvSpPr>
            <p:nvPr/>
          </p:nvSpPr>
          <p:spPr bwMode="auto">
            <a:xfrm>
              <a:off x="826" y="810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BX</a:t>
              </a:r>
              <a:endParaRPr lang="en-US" altLang="en-US"/>
            </a:p>
          </p:txBody>
        </p:sp>
        <p:sp>
          <p:nvSpPr>
            <p:cNvPr id="63692" name="Rectangle 40"/>
            <p:cNvSpPr>
              <a:spLocks noChangeArrowheads="1"/>
            </p:cNvSpPr>
            <p:nvPr/>
          </p:nvSpPr>
          <p:spPr bwMode="auto">
            <a:xfrm>
              <a:off x="798" y="654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693" name="Rectangle 41"/>
            <p:cNvSpPr>
              <a:spLocks noChangeArrowheads="1"/>
            </p:cNvSpPr>
            <p:nvPr/>
          </p:nvSpPr>
          <p:spPr bwMode="auto">
            <a:xfrm>
              <a:off x="826" y="673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AX</a:t>
              </a:r>
              <a:endParaRPr lang="en-US" altLang="en-US"/>
            </a:p>
          </p:txBody>
        </p:sp>
        <p:sp>
          <p:nvSpPr>
            <p:cNvPr id="63694" name="Rectangle 42"/>
            <p:cNvSpPr>
              <a:spLocks noChangeArrowheads="1"/>
            </p:cNvSpPr>
            <p:nvPr/>
          </p:nvSpPr>
          <p:spPr bwMode="auto">
            <a:xfrm>
              <a:off x="1004" y="2161"/>
              <a:ext cx="547" cy="137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695" name="Rectangle 43"/>
            <p:cNvSpPr>
              <a:spLocks noChangeArrowheads="1"/>
            </p:cNvSpPr>
            <p:nvPr/>
          </p:nvSpPr>
          <p:spPr bwMode="auto">
            <a:xfrm>
              <a:off x="1168" y="2179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63696" name="Rectangle 44"/>
            <p:cNvSpPr>
              <a:spLocks noChangeArrowheads="1"/>
            </p:cNvSpPr>
            <p:nvPr/>
          </p:nvSpPr>
          <p:spPr bwMode="auto">
            <a:xfrm>
              <a:off x="1004" y="2024"/>
              <a:ext cx="547" cy="137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697" name="Rectangle 45"/>
            <p:cNvSpPr>
              <a:spLocks noChangeArrowheads="1"/>
            </p:cNvSpPr>
            <p:nvPr/>
          </p:nvSpPr>
          <p:spPr bwMode="auto">
            <a:xfrm>
              <a:off x="1168" y="2042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63698" name="Rectangle 46"/>
            <p:cNvSpPr>
              <a:spLocks noChangeArrowheads="1"/>
            </p:cNvSpPr>
            <p:nvPr/>
          </p:nvSpPr>
          <p:spPr bwMode="auto">
            <a:xfrm>
              <a:off x="1004" y="1750"/>
              <a:ext cx="547" cy="137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699" name="Rectangle 47"/>
            <p:cNvSpPr>
              <a:spLocks noChangeArrowheads="1"/>
            </p:cNvSpPr>
            <p:nvPr/>
          </p:nvSpPr>
          <p:spPr bwMode="auto">
            <a:xfrm>
              <a:off x="1168" y="1769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63700" name="Rectangle 48"/>
            <p:cNvSpPr>
              <a:spLocks noChangeArrowheads="1"/>
            </p:cNvSpPr>
            <p:nvPr/>
          </p:nvSpPr>
          <p:spPr bwMode="auto">
            <a:xfrm>
              <a:off x="1004" y="1613"/>
              <a:ext cx="547" cy="137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701" name="Rectangle 49"/>
            <p:cNvSpPr>
              <a:spLocks noChangeArrowheads="1"/>
            </p:cNvSpPr>
            <p:nvPr/>
          </p:nvSpPr>
          <p:spPr bwMode="auto">
            <a:xfrm>
              <a:off x="1168" y="1632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4000</a:t>
              </a:r>
              <a:endParaRPr lang="en-US" altLang="en-US"/>
            </a:p>
          </p:txBody>
        </p:sp>
        <p:sp>
          <p:nvSpPr>
            <p:cNvPr id="63702" name="Rectangle 50"/>
            <p:cNvSpPr>
              <a:spLocks noChangeArrowheads="1"/>
            </p:cNvSpPr>
            <p:nvPr/>
          </p:nvSpPr>
          <p:spPr bwMode="auto">
            <a:xfrm>
              <a:off x="1004" y="928"/>
              <a:ext cx="547" cy="137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703" name="Rectangle 51"/>
            <p:cNvSpPr>
              <a:spLocks noChangeArrowheads="1"/>
            </p:cNvSpPr>
            <p:nvPr/>
          </p:nvSpPr>
          <p:spPr bwMode="auto">
            <a:xfrm>
              <a:off x="1168" y="947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0000</a:t>
              </a:r>
              <a:endParaRPr lang="en-US" altLang="en-US"/>
            </a:p>
          </p:txBody>
        </p:sp>
        <p:sp>
          <p:nvSpPr>
            <p:cNvPr id="63704" name="Rectangle 52"/>
            <p:cNvSpPr>
              <a:spLocks noChangeArrowheads="1"/>
            </p:cNvSpPr>
            <p:nvPr/>
          </p:nvSpPr>
          <p:spPr bwMode="auto">
            <a:xfrm>
              <a:off x="1004" y="791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705" name="Rectangle 53"/>
            <p:cNvSpPr>
              <a:spLocks noChangeArrowheads="1"/>
            </p:cNvSpPr>
            <p:nvPr/>
          </p:nvSpPr>
          <p:spPr bwMode="auto">
            <a:xfrm>
              <a:off x="1168" y="810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0023</a:t>
              </a:r>
              <a:endParaRPr lang="en-US" altLang="en-US"/>
            </a:p>
          </p:txBody>
        </p:sp>
        <p:sp>
          <p:nvSpPr>
            <p:cNvPr id="63706" name="Rectangle 54"/>
            <p:cNvSpPr>
              <a:spLocks noChangeArrowheads="1"/>
            </p:cNvSpPr>
            <p:nvPr/>
          </p:nvSpPr>
          <p:spPr bwMode="auto">
            <a:xfrm>
              <a:off x="1004" y="654"/>
              <a:ext cx="547" cy="137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707" name="Rectangle 55"/>
            <p:cNvSpPr>
              <a:spLocks noChangeArrowheads="1"/>
            </p:cNvSpPr>
            <p:nvPr/>
          </p:nvSpPr>
          <p:spPr bwMode="auto">
            <a:xfrm>
              <a:off x="1168" y="673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3F1C</a:t>
              </a:r>
              <a:endParaRPr lang="en-US" altLang="en-US"/>
            </a:p>
          </p:txBody>
        </p:sp>
        <p:sp>
          <p:nvSpPr>
            <p:cNvPr id="63708" name="Rectangle 56"/>
            <p:cNvSpPr>
              <a:spLocks noChangeArrowheads="1"/>
            </p:cNvSpPr>
            <p:nvPr/>
          </p:nvSpPr>
          <p:spPr bwMode="auto">
            <a:xfrm>
              <a:off x="1004" y="1065"/>
              <a:ext cx="547" cy="137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709" name="Rectangle 57"/>
            <p:cNvSpPr>
              <a:spLocks noChangeArrowheads="1"/>
            </p:cNvSpPr>
            <p:nvPr/>
          </p:nvSpPr>
          <p:spPr bwMode="auto">
            <a:xfrm>
              <a:off x="1168" y="1084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FCA1</a:t>
              </a:r>
              <a:endParaRPr lang="en-US" altLang="en-US"/>
            </a:p>
          </p:txBody>
        </p:sp>
        <p:sp>
          <p:nvSpPr>
            <p:cNvPr id="63710" name="Rectangle 58"/>
            <p:cNvSpPr>
              <a:spLocks noChangeArrowheads="1"/>
            </p:cNvSpPr>
            <p:nvPr/>
          </p:nvSpPr>
          <p:spPr bwMode="auto">
            <a:xfrm>
              <a:off x="798" y="2161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711" name="Rectangle 59"/>
            <p:cNvSpPr>
              <a:spLocks noChangeArrowheads="1"/>
            </p:cNvSpPr>
            <p:nvPr/>
          </p:nvSpPr>
          <p:spPr bwMode="auto">
            <a:xfrm>
              <a:off x="826" y="2179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SP</a:t>
              </a:r>
              <a:endParaRPr lang="en-US" altLang="en-US"/>
            </a:p>
          </p:txBody>
        </p:sp>
        <p:sp>
          <p:nvSpPr>
            <p:cNvPr id="63712" name="Rectangle 60"/>
            <p:cNvSpPr>
              <a:spLocks noChangeArrowheads="1"/>
            </p:cNvSpPr>
            <p:nvPr/>
          </p:nvSpPr>
          <p:spPr bwMode="auto">
            <a:xfrm>
              <a:off x="798" y="1065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713" name="Rectangle 61"/>
            <p:cNvSpPr>
              <a:spLocks noChangeArrowheads="1"/>
            </p:cNvSpPr>
            <p:nvPr/>
          </p:nvSpPr>
          <p:spPr bwMode="auto">
            <a:xfrm>
              <a:off x="826" y="1084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DX</a:t>
              </a:r>
              <a:endParaRPr lang="en-US" altLang="en-US"/>
            </a:p>
          </p:txBody>
        </p:sp>
        <p:sp>
          <p:nvSpPr>
            <p:cNvPr id="63714" name="Rectangle 62"/>
            <p:cNvSpPr>
              <a:spLocks noChangeArrowheads="1"/>
            </p:cNvSpPr>
            <p:nvPr/>
          </p:nvSpPr>
          <p:spPr bwMode="auto">
            <a:xfrm>
              <a:off x="1004" y="1476"/>
              <a:ext cx="547" cy="137"/>
            </a:xfrm>
            <a:prstGeom prst="rect">
              <a:avLst/>
            </a:prstGeom>
            <a:solidFill>
              <a:schemeClr val="accent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715" name="Rectangle 63"/>
            <p:cNvSpPr>
              <a:spLocks noChangeArrowheads="1"/>
            </p:cNvSpPr>
            <p:nvPr/>
          </p:nvSpPr>
          <p:spPr bwMode="auto">
            <a:xfrm>
              <a:off x="1168" y="1495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63716" name="Rectangle 64"/>
            <p:cNvSpPr>
              <a:spLocks noChangeArrowheads="1"/>
            </p:cNvSpPr>
            <p:nvPr/>
          </p:nvSpPr>
          <p:spPr bwMode="auto">
            <a:xfrm>
              <a:off x="798" y="1339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717" name="Rectangle 65"/>
            <p:cNvSpPr>
              <a:spLocks noChangeArrowheads="1"/>
            </p:cNvSpPr>
            <p:nvPr/>
          </p:nvSpPr>
          <p:spPr bwMode="auto">
            <a:xfrm>
              <a:off x="826" y="1358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CS</a:t>
              </a:r>
              <a:endParaRPr lang="en-US" altLang="en-US"/>
            </a:p>
          </p:txBody>
        </p:sp>
        <p:sp>
          <p:nvSpPr>
            <p:cNvPr id="63718" name="Rectangle 66"/>
            <p:cNvSpPr>
              <a:spLocks noChangeArrowheads="1"/>
            </p:cNvSpPr>
            <p:nvPr/>
          </p:nvSpPr>
          <p:spPr bwMode="auto">
            <a:xfrm>
              <a:off x="798" y="2434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719" name="Rectangle 67"/>
            <p:cNvSpPr>
              <a:spLocks noChangeArrowheads="1"/>
            </p:cNvSpPr>
            <p:nvPr/>
          </p:nvSpPr>
          <p:spPr bwMode="auto">
            <a:xfrm>
              <a:off x="826" y="2453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SI</a:t>
              </a:r>
              <a:endParaRPr lang="en-US" altLang="en-US"/>
            </a:p>
          </p:txBody>
        </p:sp>
        <p:sp>
          <p:nvSpPr>
            <p:cNvPr id="63720" name="Rectangle 68"/>
            <p:cNvSpPr>
              <a:spLocks noChangeArrowheads="1"/>
            </p:cNvSpPr>
            <p:nvPr/>
          </p:nvSpPr>
          <p:spPr bwMode="auto">
            <a:xfrm>
              <a:off x="1004" y="1339"/>
              <a:ext cx="547" cy="137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721" name="Rectangle 69"/>
            <p:cNvSpPr>
              <a:spLocks noChangeArrowheads="1"/>
            </p:cNvSpPr>
            <p:nvPr/>
          </p:nvSpPr>
          <p:spPr bwMode="auto">
            <a:xfrm>
              <a:off x="1168" y="1358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63722" name="Rectangle 70"/>
            <p:cNvSpPr>
              <a:spLocks noChangeArrowheads="1"/>
            </p:cNvSpPr>
            <p:nvPr/>
          </p:nvSpPr>
          <p:spPr bwMode="auto">
            <a:xfrm>
              <a:off x="1004" y="2845"/>
              <a:ext cx="547" cy="137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723" name="Rectangle 71"/>
            <p:cNvSpPr>
              <a:spLocks noChangeArrowheads="1"/>
            </p:cNvSpPr>
            <p:nvPr/>
          </p:nvSpPr>
          <p:spPr bwMode="auto">
            <a:xfrm>
              <a:off x="1168" y="2864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63724" name="Rectangle 72"/>
            <p:cNvSpPr>
              <a:spLocks noChangeArrowheads="1"/>
            </p:cNvSpPr>
            <p:nvPr/>
          </p:nvSpPr>
          <p:spPr bwMode="auto">
            <a:xfrm>
              <a:off x="798" y="2845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725" name="Rectangle 73"/>
            <p:cNvSpPr>
              <a:spLocks noChangeArrowheads="1"/>
            </p:cNvSpPr>
            <p:nvPr/>
          </p:nvSpPr>
          <p:spPr bwMode="auto">
            <a:xfrm>
              <a:off x="826" y="2864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IP</a:t>
              </a:r>
              <a:endParaRPr lang="en-US" altLang="en-US"/>
            </a:p>
          </p:txBody>
        </p:sp>
        <p:sp>
          <p:nvSpPr>
            <p:cNvPr id="63726" name="Rectangle 74"/>
            <p:cNvSpPr>
              <a:spLocks noChangeArrowheads="1"/>
            </p:cNvSpPr>
            <p:nvPr/>
          </p:nvSpPr>
          <p:spPr bwMode="auto">
            <a:xfrm>
              <a:off x="1004" y="2571"/>
              <a:ext cx="547" cy="137"/>
            </a:xfrm>
            <a:prstGeom prst="rect">
              <a:avLst/>
            </a:prstGeom>
            <a:solidFill>
              <a:schemeClr val="accent2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727" name="Rectangle 75"/>
            <p:cNvSpPr>
              <a:spLocks noChangeArrowheads="1"/>
            </p:cNvSpPr>
            <p:nvPr/>
          </p:nvSpPr>
          <p:spPr bwMode="auto">
            <a:xfrm>
              <a:off x="1168" y="2590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XXXX</a:t>
              </a:r>
              <a:endParaRPr lang="en-US" altLang="en-US"/>
            </a:p>
          </p:txBody>
        </p:sp>
        <p:sp>
          <p:nvSpPr>
            <p:cNvPr id="63728" name="Rectangle 76"/>
            <p:cNvSpPr>
              <a:spLocks noChangeArrowheads="1"/>
            </p:cNvSpPr>
            <p:nvPr/>
          </p:nvSpPr>
          <p:spPr bwMode="auto">
            <a:xfrm>
              <a:off x="798" y="2571"/>
              <a:ext cx="137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729" name="Rectangle 77"/>
            <p:cNvSpPr>
              <a:spLocks noChangeArrowheads="1"/>
            </p:cNvSpPr>
            <p:nvPr/>
          </p:nvSpPr>
          <p:spPr bwMode="auto">
            <a:xfrm>
              <a:off x="826" y="2590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DI</a:t>
              </a:r>
              <a:endParaRPr lang="en-US" altLang="en-US"/>
            </a:p>
          </p:txBody>
        </p:sp>
        <p:sp>
          <p:nvSpPr>
            <p:cNvPr id="63730" name="Rectangle 78"/>
            <p:cNvSpPr>
              <a:spLocks noChangeArrowheads="1"/>
            </p:cNvSpPr>
            <p:nvPr/>
          </p:nvSpPr>
          <p:spPr bwMode="auto">
            <a:xfrm>
              <a:off x="1620" y="654"/>
              <a:ext cx="205" cy="1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731" name="Rectangle 79"/>
            <p:cNvSpPr>
              <a:spLocks noChangeArrowheads="1"/>
            </p:cNvSpPr>
            <p:nvPr/>
          </p:nvSpPr>
          <p:spPr bwMode="auto">
            <a:xfrm>
              <a:off x="1661" y="673"/>
              <a:ext cx="106" cy="1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A0</a:t>
              </a:r>
              <a:endParaRPr lang="en-US" altLang="en-US"/>
            </a:p>
          </p:txBody>
        </p:sp>
      </p:grpSp>
      <p:grpSp>
        <p:nvGrpSpPr>
          <p:cNvPr id="63495" name="Group 80"/>
          <p:cNvGrpSpPr>
            <a:grpSpLocks/>
          </p:cNvGrpSpPr>
          <p:nvPr/>
        </p:nvGrpSpPr>
        <p:grpSpPr bwMode="auto">
          <a:xfrm>
            <a:off x="6483350" y="930275"/>
            <a:ext cx="2282825" cy="2608263"/>
            <a:chOff x="4084" y="586"/>
            <a:chExt cx="1438" cy="1643"/>
          </a:xfrm>
        </p:grpSpPr>
        <p:sp>
          <p:nvSpPr>
            <p:cNvPr id="63593" name="Rectangle 81"/>
            <p:cNvSpPr>
              <a:spLocks noChangeArrowheads="1"/>
            </p:cNvSpPr>
            <p:nvPr/>
          </p:nvSpPr>
          <p:spPr bwMode="auto">
            <a:xfrm>
              <a:off x="4084" y="586"/>
              <a:ext cx="1438" cy="1643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594" name="Rectangle 82"/>
            <p:cNvSpPr>
              <a:spLocks noChangeArrowheads="1"/>
            </p:cNvSpPr>
            <p:nvPr/>
          </p:nvSpPr>
          <p:spPr bwMode="auto">
            <a:xfrm>
              <a:off x="4906" y="2024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595" name="Rectangle 83"/>
            <p:cNvSpPr>
              <a:spLocks noChangeArrowheads="1"/>
            </p:cNvSpPr>
            <p:nvPr/>
          </p:nvSpPr>
          <p:spPr bwMode="auto">
            <a:xfrm>
              <a:off x="5125" y="2042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23</a:t>
              </a:r>
              <a:endParaRPr lang="en-US" altLang="en-US"/>
            </a:p>
          </p:txBody>
        </p:sp>
        <p:sp>
          <p:nvSpPr>
            <p:cNvPr id="63596" name="Rectangle 84"/>
            <p:cNvSpPr>
              <a:spLocks noChangeArrowheads="1"/>
            </p:cNvSpPr>
            <p:nvPr/>
          </p:nvSpPr>
          <p:spPr bwMode="auto">
            <a:xfrm>
              <a:off x="4427" y="2024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597" name="Rectangle 85"/>
            <p:cNvSpPr>
              <a:spLocks noChangeArrowheads="1"/>
            </p:cNvSpPr>
            <p:nvPr/>
          </p:nvSpPr>
          <p:spPr bwMode="auto">
            <a:xfrm>
              <a:off x="4564" y="2042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00000</a:t>
              </a:r>
              <a:endParaRPr lang="en-US" altLang="en-US"/>
            </a:p>
          </p:txBody>
        </p:sp>
        <p:sp>
          <p:nvSpPr>
            <p:cNvPr id="63598" name="Rectangle 86"/>
            <p:cNvSpPr>
              <a:spLocks noChangeArrowheads="1"/>
            </p:cNvSpPr>
            <p:nvPr/>
          </p:nvSpPr>
          <p:spPr bwMode="auto">
            <a:xfrm>
              <a:off x="4427" y="1887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599" name="Rectangle 87"/>
            <p:cNvSpPr>
              <a:spLocks noChangeArrowheads="1"/>
            </p:cNvSpPr>
            <p:nvPr/>
          </p:nvSpPr>
          <p:spPr bwMode="auto">
            <a:xfrm>
              <a:off x="4564" y="1906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00001</a:t>
              </a:r>
              <a:endParaRPr lang="en-US" altLang="en-US"/>
            </a:p>
          </p:txBody>
        </p:sp>
        <p:sp>
          <p:nvSpPr>
            <p:cNvPr id="63600" name="Rectangle 88"/>
            <p:cNvSpPr>
              <a:spLocks noChangeArrowheads="1"/>
            </p:cNvSpPr>
            <p:nvPr/>
          </p:nvSpPr>
          <p:spPr bwMode="auto">
            <a:xfrm>
              <a:off x="4906" y="1887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601" name="Rectangle 89"/>
            <p:cNvSpPr>
              <a:spLocks noChangeArrowheads="1"/>
            </p:cNvSpPr>
            <p:nvPr/>
          </p:nvSpPr>
          <p:spPr bwMode="auto">
            <a:xfrm>
              <a:off x="5125" y="1906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95</a:t>
              </a:r>
              <a:endParaRPr lang="en-US" altLang="en-US"/>
            </a:p>
          </p:txBody>
        </p:sp>
        <p:sp>
          <p:nvSpPr>
            <p:cNvPr id="63602" name="Rectangle 90"/>
            <p:cNvSpPr>
              <a:spLocks noChangeArrowheads="1"/>
            </p:cNvSpPr>
            <p:nvPr/>
          </p:nvSpPr>
          <p:spPr bwMode="auto">
            <a:xfrm>
              <a:off x="4906" y="1750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603" name="Rectangle 91"/>
            <p:cNvSpPr>
              <a:spLocks noChangeArrowheads="1"/>
            </p:cNvSpPr>
            <p:nvPr/>
          </p:nvSpPr>
          <p:spPr bwMode="auto">
            <a:xfrm>
              <a:off x="5152" y="1769"/>
              <a:ext cx="5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63604" name="Rectangle 92"/>
            <p:cNvSpPr>
              <a:spLocks noChangeArrowheads="1"/>
            </p:cNvSpPr>
            <p:nvPr/>
          </p:nvSpPr>
          <p:spPr bwMode="auto">
            <a:xfrm>
              <a:off x="4427" y="1613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605" name="Rectangle 93"/>
            <p:cNvSpPr>
              <a:spLocks noChangeArrowheads="1"/>
            </p:cNvSpPr>
            <p:nvPr/>
          </p:nvSpPr>
          <p:spPr bwMode="auto">
            <a:xfrm>
              <a:off x="4564" y="1632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20020</a:t>
              </a:r>
              <a:endParaRPr lang="en-US" altLang="en-US"/>
            </a:p>
          </p:txBody>
        </p:sp>
        <p:sp>
          <p:nvSpPr>
            <p:cNvPr id="63606" name="Rectangle 94"/>
            <p:cNvSpPr>
              <a:spLocks noChangeArrowheads="1"/>
            </p:cNvSpPr>
            <p:nvPr/>
          </p:nvSpPr>
          <p:spPr bwMode="auto">
            <a:xfrm>
              <a:off x="4427" y="1476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607" name="Rectangle 95"/>
            <p:cNvSpPr>
              <a:spLocks noChangeArrowheads="1"/>
            </p:cNvSpPr>
            <p:nvPr/>
          </p:nvSpPr>
          <p:spPr bwMode="auto">
            <a:xfrm>
              <a:off x="4564" y="1495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20021</a:t>
              </a:r>
              <a:endParaRPr lang="en-US" altLang="en-US"/>
            </a:p>
          </p:txBody>
        </p:sp>
        <p:sp>
          <p:nvSpPr>
            <p:cNvPr id="63608" name="Rectangle 96"/>
            <p:cNvSpPr>
              <a:spLocks noChangeArrowheads="1"/>
            </p:cNvSpPr>
            <p:nvPr/>
          </p:nvSpPr>
          <p:spPr bwMode="auto">
            <a:xfrm>
              <a:off x="4427" y="1339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609" name="Rectangle 97"/>
            <p:cNvSpPr>
              <a:spLocks noChangeArrowheads="1"/>
            </p:cNvSpPr>
            <p:nvPr/>
          </p:nvSpPr>
          <p:spPr bwMode="auto">
            <a:xfrm>
              <a:off x="4564" y="1358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20022</a:t>
              </a:r>
              <a:endParaRPr lang="en-US" altLang="en-US"/>
            </a:p>
          </p:txBody>
        </p:sp>
        <p:sp>
          <p:nvSpPr>
            <p:cNvPr id="63610" name="Rectangle 98"/>
            <p:cNvSpPr>
              <a:spLocks noChangeArrowheads="1"/>
            </p:cNvSpPr>
            <p:nvPr/>
          </p:nvSpPr>
          <p:spPr bwMode="auto">
            <a:xfrm>
              <a:off x="4427" y="1202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611" name="Rectangle 99"/>
            <p:cNvSpPr>
              <a:spLocks noChangeArrowheads="1"/>
            </p:cNvSpPr>
            <p:nvPr/>
          </p:nvSpPr>
          <p:spPr bwMode="auto">
            <a:xfrm>
              <a:off x="4564" y="1221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20023</a:t>
              </a:r>
              <a:endParaRPr lang="en-US" altLang="en-US"/>
            </a:p>
          </p:txBody>
        </p:sp>
        <p:sp>
          <p:nvSpPr>
            <p:cNvPr id="63612" name="Rectangle 100"/>
            <p:cNvSpPr>
              <a:spLocks noChangeArrowheads="1"/>
            </p:cNvSpPr>
            <p:nvPr/>
          </p:nvSpPr>
          <p:spPr bwMode="auto">
            <a:xfrm>
              <a:off x="4427" y="928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613" name="Rectangle 101"/>
            <p:cNvSpPr>
              <a:spLocks noChangeArrowheads="1"/>
            </p:cNvSpPr>
            <p:nvPr/>
          </p:nvSpPr>
          <p:spPr bwMode="auto">
            <a:xfrm>
              <a:off x="4564" y="947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7FFFD</a:t>
              </a:r>
              <a:endParaRPr lang="en-US" altLang="en-US"/>
            </a:p>
          </p:txBody>
        </p:sp>
        <p:sp>
          <p:nvSpPr>
            <p:cNvPr id="63614" name="Rectangle 102"/>
            <p:cNvSpPr>
              <a:spLocks noChangeArrowheads="1"/>
            </p:cNvSpPr>
            <p:nvPr/>
          </p:nvSpPr>
          <p:spPr bwMode="auto">
            <a:xfrm>
              <a:off x="4427" y="791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615" name="Rectangle 103"/>
            <p:cNvSpPr>
              <a:spLocks noChangeArrowheads="1"/>
            </p:cNvSpPr>
            <p:nvPr/>
          </p:nvSpPr>
          <p:spPr bwMode="auto">
            <a:xfrm>
              <a:off x="4564" y="810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7FFFE</a:t>
              </a:r>
              <a:endParaRPr lang="en-US" altLang="en-US"/>
            </a:p>
          </p:txBody>
        </p:sp>
        <p:sp>
          <p:nvSpPr>
            <p:cNvPr id="63616" name="Rectangle 104"/>
            <p:cNvSpPr>
              <a:spLocks noChangeArrowheads="1"/>
            </p:cNvSpPr>
            <p:nvPr/>
          </p:nvSpPr>
          <p:spPr bwMode="auto">
            <a:xfrm>
              <a:off x="4427" y="654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617" name="Rectangle 105"/>
            <p:cNvSpPr>
              <a:spLocks noChangeArrowheads="1"/>
            </p:cNvSpPr>
            <p:nvPr/>
          </p:nvSpPr>
          <p:spPr bwMode="auto">
            <a:xfrm>
              <a:off x="4564" y="673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7FFFF</a:t>
              </a:r>
              <a:endParaRPr lang="en-US" altLang="en-US"/>
            </a:p>
          </p:txBody>
        </p:sp>
        <p:sp>
          <p:nvSpPr>
            <p:cNvPr id="63618" name="Rectangle 106"/>
            <p:cNvSpPr>
              <a:spLocks noChangeArrowheads="1"/>
            </p:cNvSpPr>
            <p:nvPr/>
          </p:nvSpPr>
          <p:spPr bwMode="auto">
            <a:xfrm>
              <a:off x="4906" y="1613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619" name="Rectangle 107"/>
            <p:cNvSpPr>
              <a:spLocks noChangeArrowheads="1"/>
            </p:cNvSpPr>
            <p:nvPr/>
          </p:nvSpPr>
          <p:spPr bwMode="auto">
            <a:xfrm>
              <a:off x="5125" y="1632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29</a:t>
              </a:r>
              <a:endParaRPr lang="en-US" altLang="en-US"/>
            </a:p>
          </p:txBody>
        </p:sp>
        <p:sp>
          <p:nvSpPr>
            <p:cNvPr id="63620" name="Rectangle 108"/>
            <p:cNvSpPr>
              <a:spLocks noChangeArrowheads="1"/>
            </p:cNvSpPr>
            <p:nvPr/>
          </p:nvSpPr>
          <p:spPr bwMode="auto">
            <a:xfrm>
              <a:off x="4906" y="1476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621" name="Rectangle 109"/>
            <p:cNvSpPr>
              <a:spLocks noChangeArrowheads="1"/>
            </p:cNvSpPr>
            <p:nvPr/>
          </p:nvSpPr>
          <p:spPr bwMode="auto">
            <a:xfrm>
              <a:off x="5125" y="1495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12</a:t>
              </a:r>
              <a:endParaRPr lang="en-US" altLang="en-US"/>
            </a:p>
          </p:txBody>
        </p:sp>
        <p:sp>
          <p:nvSpPr>
            <p:cNvPr id="63622" name="Rectangle 110"/>
            <p:cNvSpPr>
              <a:spLocks noChangeArrowheads="1"/>
            </p:cNvSpPr>
            <p:nvPr/>
          </p:nvSpPr>
          <p:spPr bwMode="auto">
            <a:xfrm>
              <a:off x="4906" y="1339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623" name="Rectangle 111"/>
            <p:cNvSpPr>
              <a:spLocks noChangeArrowheads="1"/>
            </p:cNvSpPr>
            <p:nvPr/>
          </p:nvSpPr>
          <p:spPr bwMode="auto">
            <a:xfrm>
              <a:off x="5125" y="1358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7D</a:t>
              </a:r>
              <a:endParaRPr lang="en-US" altLang="en-US"/>
            </a:p>
          </p:txBody>
        </p:sp>
        <p:sp>
          <p:nvSpPr>
            <p:cNvPr id="63624" name="Rectangle 112"/>
            <p:cNvSpPr>
              <a:spLocks noChangeArrowheads="1"/>
            </p:cNvSpPr>
            <p:nvPr/>
          </p:nvSpPr>
          <p:spPr bwMode="auto">
            <a:xfrm>
              <a:off x="4906" y="1202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625" name="Rectangle 113"/>
            <p:cNvSpPr>
              <a:spLocks noChangeArrowheads="1"/>
            </p:cNvSpPr>
            <p:nvPr/>
          </p:nvSpPr>
          <p:spPr bwMode="auto">
            <a:xfrm>
              <a:off x="5125" y="1221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13</a:t>
              </a:r>
              <a:endParaRPr lang="en-US" altLang="en-US"/>
            </a:p>
          </p:txBody>
        </p:sp>
        <p:sp>
          <p:nvSpPr>
            <p:cNvPr id="63626" name="Rectangle 114"/>
            <p:cNvSpPr>
              <a:spLocks noChangeArrowheads="1"/>
            </p:cNvSpPr>
            <p:nvPr/>
          </p:nvSpPr>
          <p:spPr bwMode="auto">
            <a:xfrm>
              <a:off x="4906" y="928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627" name="Rectangle 115"/>
            <p:cNvSpPr>
              <a:spLocks noChangeArrowheads="1"/>
            </p:cNvSpPr>
            <p:nvPr/>
          </p:nvSpPr>
          <p:spPr bwMode="auto">
            <a:xfrm>
              <a:off x="5125" y="947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19</a:t>
              </a:r>
              <a:endParaRPr lang="en-US" altLang="en-US"/>
            </a:p>
          </p:txBody>
        </p:sp>
        <p:sp>
          <p:nvSpPr>
            <p:cNvPr id="63628" name="Rectangle 116"/>
            <p:cNvSpPr>
              <a:spLocks noChangeArrowheads="1"/>
            </p:cNvSpPr>
            <p:nvPr/>
          </p:nvSpPr>
          <p:spPr bwMode="auto">
            <a:xfrm>
              <a:off x="4906" y="791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629" name="Rectangle 117"/>
            <p:cNvSpPr>
              <a:spLocks noChangeArrowheads="1"/>
            </p:cNvSpPr>
            <p:nvPr/>
          </p:nvSpPr>
          <p:spPr bwMode="auto">
            <a:xfrm>
              <a:off x="5125" y="810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25</a:t>
              </a:r>
              <a:endParaRPr lang="en-US" altLang="en-US"/>
            </a:p>
          </p:txBody>
        </p:sp>
        <p:sp>
          <p:nvSpPr>
            <p:cNvPr id="63630" name="Rectangle 118"/>
            <p:cNvSpPr>
              <a:spLocks noChangeArrowheads="1"/>
            </p:cNvSpPr>
            <p:nvPr/>
          </p:nvSpPr>
          <p:spPr bwMode="auto">
            <a:xfrm>
              <a:off x="4906" y="654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631" name="Rectangle 119"/>
            <p:cNvSpPr>
              <a:spLocks noChangeArrowheads="1"/>
            </p:cNvSpPr>
            <p:nvPr/>
          </p:nvSpPr>
          <p:spPr bwMode="auto">
            <a:xfrm>
              <a:off x="5125" y="673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36</a:t>
              </a:r>
              <a:endParaRPr lang="en-US" altLang="en-US"/>
            </a:p>
          </p:txBody>
        </p:sp>
        <p:sp>
          <p:nvSpPr>
            <p:cNvPr id="63632" name="Rectangle 120"/>
            <p:cNvSpPr>
              <a:spLocks noChangeArrowheads="1"/>
            </p:cNvSpPr>
            <p:nvPr/>
          </p:nvSpPr>
          <p:spPr bwMode="auto">
            <a:xfrm>
              <a:off x="4906" y="1065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633" name="Rectangle 121"/>
            <p:cNvSpPr>
              <a:spLocks noChangeArrowheads="1"/>
            </p:cNvSpPr>
            <p:nvPr/>
          </p:nvSpPr>
          <p:spPr bwMode="auto">
            <a:xfrm>
              <a:off x="5152" y="1084"/>
              <a:ext cx="5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63634" name="Rectangle 122"/>
            <p:cNvSpPr>
              <a:spLocks noChangeArrowheads="1"/>
            </p:cNvSpPr>
            <p:nvPr/>
          </p:nvSpPr>
          <p:spPr bwMode="auto">
            <a:xfrm>
              <a:off x="4427" y="1750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635" name="Rectangle 123"/>
            <p:cNvSpPr>
              <a:spLocks noChangeArrowheads="1"/>
            </p:cNvSpPr>
            <p:nvPr/>
          </p:nvSpPr>
          <p:spPr bwMode="auto">
            <a:xfrm>
              <a:off x="4783" y="1769"/>
              <a:ext cx="5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63636" name="Rectangle 124"/>
            <p:cNvSpPr>
              <a:spLocks noChangeArrowheads="1"/>
            </p:cNvSpPr>
            <p:nvPr/>
          </p:nvSpPr>
          <p:spPr bwMode="auto">
            <a:xfrm>
              <a:off x="4427" y="1065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637" name="Rectangle 125"/>
            <p:cNvSpPr>
              <a:spLocks noChangeArrowheads="1"/>
            </p:cNvSpPr>
            <p:nvPr/>
          </p:nvSpPr>
          <p:spPr bwMode="auto">
            <a:xfrm>
              <a:off x="4783" y="1084"/>
              <a:ext cx="5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63638" name="Rectangle 126"/>
            <p:cNvSpPr>
              <a:spLocks noChangeArrowheads="1"/>
            </p:cNvSpPr>
            <p:nvPr/>
          </p:nvSpPr>
          <p:spPr bwMode="auto">
            <a:xfrm>
              <a:off x="4153" y="791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639" name="Rectangle 127"/>
            <p:cNvSpPr>
              <a:spLocks noChangeArrowheads="1"/>
            </p:cNvSpPr>
            <p:nvPr/>
          </p:nvSpPr>
          <p:spPr bwMode="auto">
            <a:xfrm>
              <a:off x="4153" y="810"/>
              <a:ext cx="15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A18</a:t>
              </a:r>
              <a:endParaRPr lang="en-US" altLang="en-US"/>
            </a:p>
          </p:txBody>
        </p:sp>
        <p:sp>
          <p:nvSpPr>
            <p:cNvPr id="63640" name="Rectangle 128"/>
            <p:cNvSpPr>
              <a:spLocks noChangeArrowheads="1"/>
            </p:cNvSpPr>
            <p:nvPr/>
          </p:nvSpPr>
          <p:spPr bwMode="auto">
            <a:xfrm>
              <a:off x="4153" y="1065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641" name="Rectangle 129"/>
            <p:cNvSpPr>
              <a:spLocks noChangeArrowheads="1"/>
            </p:cNvSpPr>
            <p:nvPr/>
          </p:nvSpPr>
          <p:spPr bwMode="auto">
            <a:xfrm>
              <a:off x="4153" y="1084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A0</a:t>
              </a:r>
              <a:endParaRPr lang="en-US" altLang="en-US"/>
            </a:p>
          </p:txBody>
        </p:sp>
        <p:sp>
          <p:nvSpPr>
            <p:cNvPr id="63642" name="Rectangle 130"/>
            <p:cNvSpPr>
              <a:spLocks noChangeArrowheads="1"/>
            </p:cNvSpPr>
            <p:nvPr/>
          </p:nvSpPr>
          <p:spPr bwMode="auto">
            <a:xfrm>
              <a:off x="4153" y="928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643" name="Rectangle 131"/>
            <p:cNvSpPr>
              <a:spLocks noChangeArrowheads="1"/>
            </p:cNvSpPr>
            <p:nvPr/>
          </p:nvSpPr>
          <p:spPr bwMode="auto">
            <a:xfrm>
              <a:off x="4153" y="947"/>
              <a:ext cx="5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63644" name="Rectangle 132"/>
            <p:cNvSpPr>
              <a:spLocks noChangeArrowheads="1"/>
            </p:cNvSpPr>
            <p:nvPr/>
          </p:nvSpPr>
          <p:spPr bwMode="auto">
            <a:xfrm>
              <a:off x="4153" y="1271"/>
              <a:ext cx="205" cy="1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645" name="Rectangle 133"/>
            <p:cNvSpPr>
              <a:spLocks noChangeArrowheads="1"/>
            </p:cNvSpPr>
            <p:nvPr/>
          </p:nvSpPr>
          <p:spPr bwMode="auto">
            <a:xfrm>
              <a:off x="4153" y="1289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D7</a:t>
              </a:r>
              <a:endParaRPr lang="en-US" altLang="en-US"/>
            </a:p>
          </p:txBody>
        </p:sp>
        <p:sp>
          <p:nvSpPr>
            <p:cNvPr id="63646" name="Rectangle 134"/>
            <p:cNvSpPr>
              <a:spLocks noChangeArrowheads="1"/>
            </p:cNvSpPr>
            <p:nvPr/>
          </p:nvSpPr>
          <p:spPr bwMode="auto">
            <a:xfrm>
              <a:off x="4153" y="1544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647" name="Rectangle 135"/>
            <p:cNvSpPr>
              <a:spLocks noChangeArrowheads="1"/>
            </p:cNvSpPr>
            <p:nvPr/>
          </p:nvSpPr>
          <p:spPr bwMode="auto">
            <a:xfrm>
              <a:off x="4153" y="1563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D0</a:t>
              </a:r>
              <a:endParaRPr lang="en-US" altLang="en-US"/>
            </a:p>
          </p:txBody>
        </p:sp>
        <p:sp>
          <p:nvSpPr>
            <p:cNvPr id="63648" name="Rectangle 136"/>
            <p:cNvSpPr>
              <a:spLocks noChangeArrowheads="1"/>
            </p:cNvSpPr>
            <p:nvPr/>
          </p:nvSpPr>
          <p:spPr bwMode="auto">
            <a:xfrm>
              <a:off x="4153" y="1407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649" name="Rectangle 137"/>
            <p:cNvSpPr>
              <a:spLocks noChangeArrowheads="1"/>
            </p:cNvSpPr>
            <p:nvPr/>
          </p:nvSpPr>
          <p:spPr bwMode="auto">
            <a:xfrm>
              <a:off x="4153" y="1426"/>
              <a:ext cx="5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63650" name="Rectangle 138"/>
            <p:cNvSpPr>
              <a:spLocks noChangeArrowheads="1"/>
            </p:cNvSpPr>
            <p:nvPr/>
          </p:nvSpPr>
          <p:spPr bwMode="auto">
            <a:xfrm>
              <a:off x="4153" y="1750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651" name="Rectangle 139"/>
            <p:cNvSpPr>
              <a:spLocks noChangeArrowheads="1"/>
            </p:cNvSpPr>
            <p:nvPr/>
          </p:nvSpPr>
          <p:spPr bwMode="auto">
            <a:xfrm>
              <a:off x="4153" y="1769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RD</a:t>
              </a:r>
              <a:endParaRPr lang="en-US" altLang="en-US"/>
            </a:p>
          </p:txBody>
        </p:sp>
        <p:sp>
          <p:nvSpPr>
            <p:cNvPr id="63652" name="Rectangle 140"/>
            <p:cNvSpPr>
              <a:spLocks noChangeArrowheads="1"/>
            </p:cNvSpPr>
            <p:nvPr/>
          </p:nvSpPr>
          <p:spPr bwMode="auto">
            <a:xfrm>
              <a:off x="4153" y="1887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653" name="Rectangle 141"/>
            <p:cNvSpPr>
              <a:spLocks noChangeArrowheads="1"/>
            </p:cNvSpPr>
            <p:nvPr/>
          </p:nvSpPr>
          <p:spPr bwMode="auto">
            <a:xfrm>
              <a:off x="4153" y="1906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WR</a:t>
              </a:r>
              <a:endParaRPr lang="en-US" altLang="en-US"/>
            </a:p>
          </p:txBody>
        </p:sp>
        <p:sp>
          <p:nvSpPr>
            <p:cNvPr id="63654" name="Line 142"/>
            <p:cNvSpPr>
              <a:spLocks noChangeShapeType="1"/>
            </p:cNvSpPr>
            <p:nvPr/>
          </p:nvSpPr>
          <p:spPr bwMode="auto">
            <a:xfrm>
              <a:off x="4153" y="1750"/>
              <a:ext cx="13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55" name="Line 143"/>
            <p:cNvSpPr>
              <a:spLocks noChangeShapeType="1"/>
            </p:cNvSpPr>
            <p:nvPr/>
          </p:nvSpPr>
          <p:spPr bwMode="auto">
            <a:xfrm>
              <a:off x="4153" y="1887"/>
              <a:ext cx="13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56" name="Rectangle 144"/>
            <p:cNvSpPr>
              <a:spLocks noChangeArrowheads="1"/>
            </p:cNvSpPr>
            <p:nvPr/>
          </p:nvSpPr>
          <p:spPr bwMode="auto">
            <a:xfrm>
              <a:off x="4153" y="2024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657" name="Rectangle 145"/>
            <p:cNvSpPr>
              <a:spLocks noChangeArrowheads="1"/>
            </p:cNvSpPr>
            <p:nvPr/>
          </p:nvSpPr>
          <p:spPr bwMode="auto">
            <a:xfrm>
              <a:off x="4153" y="2042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CS</a:t>
              </a:r>
              <a:endParaRPr lang="en-US" altLang="en-US"/>
            </a:p>
          </p:txBody>
        </p:sp>
        <p:sp>
          <p:nvSpPr>
            <p:cNvPr id="63658" name="Line 146"/>
            <p:cNvSpPr>
              <a:spLocks noChangeShapeType="1"/>
            </p:cNvSpPr>
            <p:nvPr/>
          </p:nvSpPr>
          <p:spPr bwMode="auto">
            <a:xfrm>
              <a:off x="4153" y="2024"/>
              <a:ext cx="13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1555" name="Line 147"/>
          <p:cNvSpPr>
            <a:spLocks noChangeShapeType="1"/>
          </p:cNvSpPr>
          <p:nvPr/>
        </p:nvSpPr>
        <p:spPr bwMode="auto">
          <a:xfrm flipH="1" flipV="1">
            <a:off x="2971800" y="6172200"/>
            <a:ext cx="3505200" cy="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497" name="Group 148"/>
          <p:cNvGrpSpPr>
            <a:grpSpLocks/>
          </p:cNvGrpSpPr>
          <p:nvPr/>
        </p:nvGrpSpPr>
        <p:grpSpPr bwMode="auto">
          <a:xfrm>
            <a:off x="6483350" y="3756025"/>
            <a:ext cx="2282825" cy="2608263"/>
            <a:chOff x="4084" y="2366"/>
            <a:chExt cx="1438" cy="1643"/>
          </a:xfrm>
        </p:grpSpPr>
        <p:sp>
          <p:nvSpPr>
            <p:cNvPr id="63530" name="Rectangle 149"/>
            <p:cNvSpPr>
              <a:spLocks noChangeArrowheads="1"/>
            </p:cNvSpPr>
            <p:nvPr/>
          </p:nvSpPr>
          <p:spPr bwMode="auto">
            <a:xfrm>
              <a:off x="4084" y="2366"/>
              <a:ext cx="1438" cy="1643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531" name="Rectangle 150"/>
            <p:cNvSpPr>
              <a:spLocks noChangeArrowheads="1"/>
            </p:cNvSpPr>
            <p:nvPr/>
          </p:nvSpPr>
          <p:spPr bwMode="auto">
            <a:xfrm>
              <a:off x="4906" y="3804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532" name="Rectangle 151"/>
            <p:cNvSpPr>
              <a:spLocks noChangeArrowheads="1"/>
            </p:cNvSpPr>
            <p:nvPr/>
          </p:nvSpPr>
          <p:spPr bwMode="auto">
            <a:xfrm>
              <a:off x="5125" y="3823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97</a:t>
              </a:r>
              <a:endParaRPr lang="en-US" altLang="en-US"/>
            </a:p>
          </p:txBody>
        </p:sp>
        <p:sp>
          <p:nvSpPr>
            <p:cNvPr id="63533" name="Rectangle 152"/>
            <p:cNvSpPr>
              <a:spLocks noChangeArrowheads="1"/>
            </p:cNvSpPr>
            <p:nvPr/>
          </p:nvSpPr>
          <p:spPr bwMode="auto">
            <a:xfrm>
              <a:off x="4427" y="3804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534" name="Rectangle 153"/>
            <p:cNvSpPr>
              <a:spLocks noChangeArrowheads="1"/>
            </p:cNvSpPr>
            <p:nvPr/>
          </p:nvSpPr>
          <p:spPr bwMode="auto">
            <a:xfrm>
              <a:off x="4564" y="3823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00000</a:t>
              </a:r>
              <a:endParaRPr lang="en-US" altLang="en-US"/>
            </a:p>
          </p:txBody>
        </p:sp>
        <p:sp>
          <p:nvSpPr>
            <p:cNvPr id="63535" name="Rectangle 154"/>
            <p:cNvSpPr>
              <a:spLocks noChangeArrowheads="1"/>
            </p:cNvSpPr>
            <p:nvPr/>
          </p:nvSpPr>
          <p:spPr bwMode="auto">
            <a:xfrm>
              <a:off x="4427" y="3667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536" name="Rectangle 155"/>
            <p:cNvSpPr>
              <a:spLocks noChangeArrowheads="1"/>
            </p:cNvSpPr>
            <p:nvPr/>
          </p:nvSpPr>
          <p:spPr bwMode="auto">
            <a:xfrm>
              <a:off x="4564" y="3686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00001</a:t>
              </a:r>
              <a:endParaRPr lang="en-US" altLang="en-US"/>
            </a:p>
          </p:txBody>
        </p:sp>
        <p:sp>
          <p:nvSpPr>
            <p:cNvPr id="63537" name="Rectangle 156"/>
            <p:cNvSpPr>
              <a:spLocks noChangeArrowheads="1"/>
            </p:cNvSpPr>
            <p:nvPr/>
          </p:nvSpPr>
          <p:spPr bwMode="auto">
            <a:xfrm>
              <a:off x="4906" y="3667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538" name="Rectangle 157"/>
            <p:cNvSpPr>
              <a:spLocks noChangeArrowheads="1"/>
            </p:cNvSpPr>
            <p:nvPr/>
          </p:nvSpPr>
          <p:spPr bwMode="auto">
            <a:xfrm>
              <a:off x="5125" y="3686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D4</a:t>
              </a:r>
              <a:endParaRPr lang="en-US" altLang="en-US"/>
            </a:p>
          </p:txBody>
        </p:sp>
        <p:sp>
          <p:nvSpPr>
            <p:cNvPr id="63539" name="Rectangle 158"/>
            <p:cNvSpPr>
              <a:spLocks noChangeArrowheads="1"/>
            </p:cNvSpPr>
            <p:nvPr/>
          </p:nvSpPr>
          <p:spPr bwMode="auto">
            <a:xfrm>
              <a:off x="4906" y="3530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540" name="Rectangle 159"/>
            <p:cNvSpPr>
              <a:spLocks noChangeArrowheads="1"/>
            </p:cNvSpPr>
            <p:nvPr/>
          </p:nvSpPr>
          <p:spPr bwMode="auto">
            <a:xfrm>
              <a:off x="5152" y="3549"/>
              <a:ext cx="5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63541" name="Rectangle 160"/>
            <p:cNvSpPr>
              <a:spLocks noChangeArrowheads="1"/>
            </p:cNvSpPr>
            <p:nvPr/>
          </p:nvSpPr>
          <p:spPr bwMode="auto">
            <a:xfrm>
              <a:off x="4427" y="3393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542" name="Rectangle 161"/>
            <p:cNvSpPr>
              <a:spLocks noChangeArrowheads="1"/>
            </p:cNvSpPr>
            <p:nvPr/>
          </p:nvSpPr>
          <p:spPr bwMode="auto">
            <a:xfrm>
              <a:off x="4564" y="3412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20020</a:t>
              </a:r>
              <a:endParaRPr lang="en-US" altLang="en-US"/>
            </a:p>
          </p:txBody>
        </p:sp>
        <p:sp>
          <p:nvSpPr>
            <p:cNvPr id="63543" name="Rectangle 162"/>
            <p:cNvSpPr>
              <a:spLocks noChangeArrowheads="1"/>
            </p:cNvSpPr>
            <p:nvPr/>
          </p:nvSpPr>
          <p:spPr bwMode="auto">
            <a:xfrm>
              <a:off x="4427" y="3256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544" name="Rectangle 163"/>
            <p:cNvSpPr>
              <a:spLocks noChangeArrowheads="1"/>
            </p:cNvSpPr>
            <p:nvPr/>
          </p:nvSpPr>
          <p:spPr bwMode="auto">
            <a:xfrm>
              <a:off x="4564" y="3275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20021</a:t>
              </a:r>
              <a:endParaRPr lang="en-US" altLang="en-US"/>
            </a:p>
          </p:txBody>
        </p:sp>
        <p:sp>
          <p:nvSpPr>
            <p:cNvPr id="63545" name="Rectangle 164"/>
            <p:cNvSpPr>
              <a:spLocks noChangeArrowheads="1"/>
            </p:cNvSpPr>
            <p:nvPr/>
          </p:nvSpPr>
          <p:spPr bwMode="auto">
            <a:xfrm>
              <a:off x="4427" y="3119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546" name="Rectangle 165"/>
            <p:cNvSpPr>
              <a:spLocks noChangeArrowheads="1"/>
            </p:cNvSpPr>
            <p:nvPr/>
          </p:nvSpPr>
          <p:spPr bwMode="auto">
            <a:xfrm>
              <a:off x="4564" y="3138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20022</a:t>
              </a:r>
              <a:endParaRPr lang="en-US" altLang="en-US"/>
            </a:p>
          </p:txBody>
        </p:sp>
        <p:sp>
          <p:nvSpPr>
            <p:cNvPr id="63547" name="Rectangle 166"/>
            <p:cNvSpPr>
              <a:spLocks noChangeArrowheads="1"/>
            </p:cNvSpPr>
            <p:nvPr/>
          </p:nvSpPr>
          <p:spPr bwMode="auto">
            <a:xfrm>
              <a:off x="4427" y="2982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548" name="Rectangle 167"/>
            <p:cNvSpPr>
              <a:spLocks noChangeArrowheads="1"/>
            </p:cNvSpPr>
            <p:nvPr/>
          </p:nvSpPr>
          <p:spPr bwMode="auto">
            <a:xfrm>
              <a:off x="4564" y="3001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20023</a:t>
              </a:r>
              <a:endParaRPr lang="en-US" altLang="en-US"/>
            </a:p>
          </p:txBody>
        </p:sp>
        <p:sp>
          <p:nvSpPr>
            <p:cNvPr id="63549" name="Rectangle 168"/>
            <p:cNvSpPr>
              <a:spLocks noChangeArrowheads="1"/>
            </p:cNvSpPr>
            <p:nvPr/>
          </p:nvSpPr>
          <p:spPr bwMode="auto">
            <a:xfrm>
              <a:off x="4427" y="2708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550" name="Rectangle 169"/>
            <p:cNvSpPr>
              <a:spLocks noChangeArrowheads="1"/>
            </p:cNvSpPr>
            <p:nvPr/>
          </p:nvSpPr>
          <p:spPr bwMode="auto">
            <a:xfrm>
              <a:off x="4564" y="2727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7FFFD</a:t>
              </a:r>
              <a:endParaRPr lang="en-US" altLang="en-US"/>
            </a:p>
          </p:txBody>
        </p:sp>
        <p:sp>
          <p:nvSpPr>
            <p:cNvPr id="63551" name="Rectangle 170"/>
            <p:cNvSpPr>
              <a:spLocks noChangeArrowheads="1"/>
            </p:cNvSpPr>
            <p:nvPr/>
          </p:nvSpPr>
          <p:spPr bwMode="auto">
            <a:xfrm>
              <a:off x="4427" y="2571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552" name="Rectangle 171"/>
            <p:cNvSpPr>
              <a:spLocks noChangeArrowheads="1"/>
            </p:cNvSpPr>
            <p:nvPr/>
          </p:nvSpPr>
          <p:spPr bwMode="auto">
            <a:xfrm>
              <a:off x="4564" y="2590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7FFFE</a:t>
              </a:r>
              <a:endParaRPr lang="en-US" altLang="en-US"/>
            </a:p>
          </p:txBody>
        </p:sp>
        <p:sp>
          <p:nvSpPr>
            <p:cNvPr id="63553" name="Rectangle 172"/>
            <p:cNvSpPr>
              <a:spLocks noChangeArrowheads="1"/>
            </p:cNvSpPr>
            <p:nvPr/>
          </p:nvSpPr>
          <p:spPr bwMode="auto">
            <a:xfrm>
              <a:off x="4427" y="2434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554" name="Rectangle 173"/>
            <p:cNvSpPr>
              <a:spLocks noChangeArrowheads="1"/>
            </p:cNvSpPr>
            <p:nvPr/>
          </p:nvSpPr>
          <p:spPr bwMode="auto">
            <a:xfrm>
              <a:off x="4564" y="2453"/>
              <a:ext cx="26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7FFFF</a:t>
              </a:r>
              <a:endParaRPr lang="en-US" altLang="en-US"/>
            </a:p>
          </p:txBody>
        </p:sp>
        <p:sp>
          <p:nvSpPr>
            <p:cNvPr id="63555" name="Rectangle 174"/>
            <p:cNvSpPr>
              <a:spLocks noChangeArrowheads="1"/>
            </p:cNvSpPr>
            <p:nvPr/>
          </p:nvSpPr>
          <p:spPr bwMode="auto">
            <a:xfrm>
              <a:off x="4906" y="3393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556" name="Rectangle 175"/>
            <p:cNvSpPr>
              <a:spLocks noChangeArrowheads="1"/>
            </p:cNvSpPr>
            <p:nvPr/>
          </p:nvSpPr>
          <p:spPr bwMode="auto">
            <a:xfrm>
              <a:off x="5125" y="3412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A3</a:t>
              </a:r>
              <a:endParaRPr lang="en-US" altLang="en-US"/>
            </a:p>
          </p:txBody>
        </p:sp>
        <p:sp>
          <p:nvSpPr>
            <p:cNvPr id="63557" name="Rectangle 176"/>
            <p:cNvSpPr>
              <a:spLocks noChangeArrowheads="1"/>
            </p:cNvSpPr>
            <p:nvPr/>
          </p:nvSpPr>
          <p:spPr bwMode="auto">
            <a:xfrm>
              <a:off x="4906" y="3256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558" name="Rectangle 177"/>
            <p:cNvSpPr>
              <a:spLocks noChangeArrowheads="1"/>
            </p:cNvSpPr>
            <p:nvPr/>
          </p:nvSpPr>
          <p:spPr bwMode="auto">
            <a:xfrm>
              <a:off x="5125" y="3275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92</a:t>
              </a:r>
              <a:endParaRPr lang="en-US" altLang="en-US"/>
            </a:p>
          </p:txBody>
        </p:sp>
        <p:sp>
          <p:nvSpPr>
            <p:cNvPr id="63559" name="Rectangle 178"/>
            <p:cNvSpPr>
              <a:spLocks noChangeArrowheads="1"/>
            </p:cNvSpPr>
            <p:nvPr/>
          </p:nvSpPr>
          <p:spPr bwMode="auto">
            <a:xfrm>
              <a:off x="4906" y="3119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560" name="Rectangle 179"/>
            <p:cNvSpPr>
              <a:spLocks noChangeArrowheads="1"/>
            </p:cNvSpPr>
            <p:nvPr/>
          </p:nvSpPr>
          <p:spPr bwMode="auto">
            <a:xfrm>
              <a:off x="5125" y="3138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45</a:t>
              </a:r>
              <a:endParaRPr lang="en-US" altLang="en-US"/>
            </a:p>
          </p:txBody>
        </p:sp>
        <p:sp>
          <p:nvSpPr>
            <p:cNvPr id="63561" name="Rectangle 180"/>
            <p:cNvSpPr>
              <a:spLocks noChangeArrowheads="1"/>
            </p:cNvSpPr>
            <p:nvPr/>
          </p:nvSpPr>
          <p:spPr bwMode="auto">
            <a:xfrm>
              <a:off x="4906" y="2982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562" name="Rectangle 181"/>
            <p:cNvSpPr>
              <a:spLocks noChangeArrowheads="1"/>
            </p:cNvSpPr>
            <p:nvPr/>
          </p:nvSpPr>
          <p:spPr bwMode="auto">
            <a:xfrm>
              <a:off x="5125" y="3001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33</a:t>
              </a:r>
              <a:endParaRPr lang="en-US" altLang="en-US"/>
            </a:p>
          </p:txBody>
        </p:sp>
        <p:sp>
          <p:nvSpPr>
            <p:cNvPr id="63563" name="Rectangle 182"/>
            <p:cNvSpPr>
              <a:spLocks noChangeArrowheads="1"/>
            </p:cNvSpPr>
            <p:nvPr/>
          </p:nvSpPr>
          <p:spPr bwMode="auto">
            <a:xfrm>
              <a:off x="4906" y="2708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564" name="Rectangle 183"/>
            <p:cNvSpPr>
              <a:spLocks noChangeArrowheads="1"/>
            </p:cNvSpPr>
            <p:nvPr/>
          </p:nvSpPr>
          <p:spPr bwMode="auto">
            <a:xfrm>
              <a:off x="5125" y="2727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2C</a:t>
              </a:r>
              <a:endParaRPr lang="en-US" altLang="en-US"/>
            </a:p>
          </p:txBody>
        </p:sp>
        <p:sp>
          <p:nvSpPr>
            <p:cNvPr id="63565" name="Rectangle 184"/>
            <p:cNvSpPr>
              <a:spLocks noChangeArrowheads="1"/>
            </p:cNvSpPr>
            <p:nvPr/>
          </p:nvSpPr>
          <p:spPr bwMode="auto">
            <a:xfrm>
              <a:off x="4906" y="2571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566" name="Rectangle 185"/>
            <p:cNvSpPr>
              <a:spLocks noChangeArrowheads="1"/>
            </p:cNvSpPr>
            <p:nvPr/>
          </p:nvSpPr>
          <p:spPr bwMode="auto">
            <a:xfrm>
              <a:off x="5125" y="2590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98</a:t>
              </a:r>
              <a:endParaRPr lang="en-US" altLang="en-US"/>
            </a:p>
          </p:txBody>
        </p:sp>
        <p:sp>
          <p:nvSpPr>
            <p:cNvPr id="63567" name="Rectangle 186"/>
            <p:cNvSpPr>
              <a:spLocks noChangeArrowheads="1"/>
            </p:cNvSpPr>
            <p:nvPr/>
          </p:nvSpPr>
          <p:spPr bwMode="auto">
            <a:xfrm>
              <a:off x="4906" y="2434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568" name="Rectangle 187"/>
            <p:cNvSpPr>
              <a:spLocks noChangeArrowheads="1"/>
            </p:cNvSpPr>
            <p:nvPr/>
          </p:nvSpPr>
          <p:spPr bwMode="auto">
            <a:xfrm>
              <a:off x="5125" y="2453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12</a:t>
              </a:r>
              <a:endParaRPr lang="en-US" altLang="en-US"/>
            </a:p>
          </p:txBody>
        </p:sp>
        <p:sp>
          <p:nvSpPr>
            <p:cNvPr id="63569" name="Rectangle 188"/>
            <p:cNvSpPr>
              <a:spLocks noChangeArrowheads="1"/>
            </p:cNvSpPr>
            <p:nvPr/>
          </p:nvSpPr>
          <p:spPr bwMode="auto">
            <a:xfrm>
              <a:off x="4906" y="2845"/>
              <a:ext cx="548" cy="137"/>
            </a:xfrm>
            <a:prstGeom prst="rect">
              <a:avLst/>
            </a:prstGeom>
            <a:solidFill>
              <a:srgbClr val="FFFF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570" name="Rectangle 189"/>
            <p:cNvSpPr>
              <a:spLocks noChangeArrowheads="1"/>
            </p:cNvSpPr>
            <p:nvPr/>
          </p:nvSpPr>
          <p:spPr bwMode="auto">
            <a:xfrm>
              <a:off x="5152" y="2864"/>
              <a:ext cx="5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63571" name="Rectangle 190"/>
            <p:cNvSpPr>
              <a:spLocks noChangeArrowheads="1"/>
            </p:cNvSpPr>
            <p:nvPr/>
          </p:nvSpPr>
          <p:spPr bwMode="auto">
            <a:xfrm>
              <a:off x="4427" y="3530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572" name="Rectangle 191"/>
            <p:cNvSpPr>
              <a:spLocks noChangeArrowheads="1"/>
            </p:cNvSpPr>
            <p:nvPr/>
          </p:nvSpPr>
          <p:spPr bwMode="auto">
            <a:xfrm>
              <a:off x="4783" y="3549"/>
              <a:ext cx="5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63573" name="Rectangle 192"/>
            <p:cNvSpPr>
              <a:spLocks noChangeArrowheads="1"/>
            </p:cNvSpPr>
            <p:nvPr/>
          </p:nvSpPr>
          <p:spPr bwMode="auto">
            <a:xfrm>
              <a:off x="4427" y="2845"/>
              <a:ext cx="410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574" name="Rectangle 193"/>
            <p:cNvSpPr>
              <a:spLocks noChangeArrowheads="1"/>
            </p:cNvSpPr>
            <p:nvPr/>
          </p:nvSpPr>
          <p:spPr bwMode="auto">
            <a:xfrm>
              <a:off x="4783" y="2864"/>
              <a:ext cx="5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63575" name="Rectangle 194"/>
            <p:cNvSpPr>
              <a:spLocks noChangeArrowheads="1"/>
            </p:cNvSpPr>
            <p:nvPr/>
          </p:nvSpPr>
          <p:spPr bwMode="auto">
            <a:xfrm>
              <a:off x="4153" y="2571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576" name="Rectangle 195"/>
            <p:cNvSpPr>
              <a:spLocks noChangeArrowheads="1"/>
            </p:cNvSpPr>
            <p:nvPr/>
          </p:nvSpPr>
          <p:spPr bwMode="auto">
            <a:xfrm>
              <a:off x="4153" y="2590"/>
              <a:ext cx="15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A18</a:t>
              </a:r>
              <a:endParaRPr lang="en-US" altLang="en-US"/>
            </a:p>
          </p:txBody>
        </p:sp>
        <p:sp>
          <p:nvSpPr>
            <p:cNvPr id="63577" name="Rectangle 196"/>
            <p:cNvSpPr>
              <a:spLocks noChangeArrowheads="1"/>
            </p:cNvSpPr>
            <p:nvPr/>
          </p:nvSpPr>
          <p:spPr bwMode="auto">
            <a:xfrm>
              <a:off x="4153" y="2845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578" name="Rectangle 197"/>
            <p:cNvSpPr>
              <a:spLocks noChangeArrowheads="1"/>
            </p:cNvSpPr>
            <p:nvPr/>
          </p:nvSpPr>
          <p:spPr bwMode="auto">
            <a:xfrm>
              <a:off x="4153" y="2864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A0</a:t>
              </a:r>
              <a:endParaRPr lang="en-US" altLang="en-US"/>
            </a:p>
          </p:txBody>
        </p:sp>
        <p:sp>
          <p:nvSpPr>
            <p:cNvPr id="63579" name="Rectangle 198"/>
            <p:cNvSpPr>
              <a:spLocks noChangeArrowheads="1"/>
            </p:cNvSpPr>
            <p:nvPr/>
          </p:nvSpPr>
          <p:spPr bwMode="auto">
            <a:xfrm>
              <a:off x="4153" y="2708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580" name="Rectangle 199"/>
            <p:cNvSpPr>
              <a:spLocks noChangeArrowheads="1"/>
            </p:cNvSpPr>
            <p:nvPr/>
          </p:nvSpPr>
          <p:spPr bwMode="auto">
            <a:xfrm>
              <a:off x="4153" y="2727"/>
              <a:ext cx="5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  <p:sp>
          <p:nvSpPr>
            <p:cNvPr id="63581" name="Rectangle 200"/>
            <p:cNvSpPr>
              <a:spLocks noChangeArrowheads="1"/>
            </p:cNvSpPr>
            <p:nvPr/>
          </p:nvSpPr>
          <p:spPr bwMode="auto">
            <a:xfrm>
              <a:off x="4153" y="3051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582" name="Rectangle 201"/>
            <p:cNvSpPr>
              <a:spLocks noChangeArrowheads="1"/>
            </p:cNvSpPr>
            <p:nvPr/>
          </p:nvSpPr>
          <p:spPr bwMode="auto">
            <a:xfrm>
              <a:off x="4153" y="3324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583" name="Rectangle 202"/>
            <p:cNvSpPr>
              <a:spLocks noChangeArrowheads="1"/>
            </p:cNvSpPr>
            <p:nvPr/>
          </p:nvSpPr>
          <p:spPr bwMode="auto">
            <a:xfrm>
              <a:off x="4153" y="3188"/>
              <a:ext cx="205" cy="1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584" name="Rectangle 203"/>
            <p:cNvSpPr>
              <a:spLocks noChangeArrowheads="1"/>
            </p:cNvSpPr>
            <p:nvPr/>
          </p:nvSpPr>
          <p:spPr bwMode="auto">
            <a:xfrm>
              <a:off x="4153" y="3530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585" name="Rectangle 204"/>
            <p:cNvSpPr>
              <a:spLocks noChangeArrowheads="1"/>
            </p:cNvSpPr>
            <p:nvPr/>
          </p:nvSpPr>
          <p:spPr bwMode="auto">
            <a:xfrm>
              <a:off x="4153" y="3549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RD</a:t>
              </a:r>
              <a:endParaRPr lang="en-US" altLang="en-US"/>
            </a:p>
          </p:txBody>
        </p:sp>
        <p:sp>
          <p:nvSpPr>
            <p:cNvPr id="63586" name="Rectangle 205"/>
            <p:cNvSpPr>
              <a:spLocks noChangeArrowheads="1"/>
            </p:cNvSpPr>
            <p:nvPr/>
          </p:nvSpPr>
          <p:spPr bwMode="auto">
            <a:xfrm>
              <a:off x="4153" y="3667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587" name="Rectangle 206"/>
            <p:cNvSpPr>
              <a:spLocks noChangeArrowheads="1"/>
            </p:cNvSpPr>
            <p:nvPr/>
          </p:nvSpPr>
          <p:spPr bwMode="auto">
            <a:xfrm>
              <a:off x="4153" y="3686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WR</a:t>
              </a:r>
              <a:endParaRPr lang="en-US" altLang="en-US"/>
            </a:p>
          </p:txBody>
        </p:sp>
        <p:sp>
          <p:nvSpPr>
            <p:cNvPr id="63588" name="Line 207"/>
            <p:cNvSpPr>
              <a:spLocks noChangeShapeType="1"/>
            </p:cNvSpPr>
            <p:nvPr/>
          </p:nvSpPr>
          <p:spPr bwMode="auto">
            <a:xfrm>
              <a:off x="4153" y="3530"/>
              <a:ext cx="13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9" name="Line 208"/>
            <p:cNvSpPr>
              <a:spLocks noChangeShapeType="1"/>
            </p:cNvSpPr>
            <p:nvPr/>
          </p:nvSpPr>
          <p:spPr bwMode="auto">
            <a:xfrm>
              <a:off x="4153" y="3667"/>
              <a:ext cx="13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0" name="Rectangle 209"/>
            <p:cNvSpPr>
              <a:spLocks noChangeArrowheads="1"/>
            </p:cNvSpPr>
            <p:nvPr/>
          </p:nvSpPr>
          <p:spPr bwMode="auto">
            <a:xfrm>
              <a:off x="4153" y="3804"/>
              <a:ext cx="205" cy="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591" name="Rectangle 210"/>
            <p:cNvSpPr>
              <a:spLocks noChangeArrowheads="1"/>
            </p:cNvSpPr>
            <p:nvPr/>
          </p:nvSpPr>
          <p:spPr bwMode="auto">
            <a:xfrm>
              <a:off x="4153" y="3823"/>
              <a:ext cx="1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CS</a:t>
              </a:r>
              <a:endParaRPr lang="en-US" altLang="en-US"/>
            </a:p>
          </p:txBody>
        </p:sp>
        <p:sp>
          <p:nvSpPr>
            <p:cNvPr id="63592" name="Line 211"/>
            <p:cNvSpPr>
              <a:spLocks noChangeShapeType="1"/>
            </p:cNvSpPr>
            <p:nvPr/>
          </p:nvSpPr>
          <p:spPr bwMode="auto">
            <a:xfrm>
              <a:off x="4153" y="3804"/>
              <a:ext cx="13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8" name="Freeform 212"/>
          <p:cNvSpPr>
            <a:spLocks/>
          </p:cNvSpPr>
          <p:nvPr/>
        </p:nvSpPr>
        <p:spPr bwMode="auto">
          <a:xfrm>
            <a:off x="3657600" y="3103563"/>
            <a:ext cx="2825750" cy="2825750"/>
          </a:xfrm>
          <a:custGeom>
            <a:avLst/>
            <a:gdLst>
              <a:gd name="T0" fmla="*/ 0 w 3560"/>
              <a:gd name="T1" fmla="*/ 0 h 3560"/>
              <a:gd name="T2" fmla="*/ 0 w 3560"/>
              <a:gd name="T3" fmla="*/ 2147483647 h 3560"/>
              <a:gd name="T4" fmla="*/ 2147483647 w 3560"/>
              <a:gd name="T5" fmla="*/ 2147483647 h 3560"/>
              <a:gd name="T6" fmla="*/ 0 60000 65536"/>
              <a:gd name="T7" fmla="*/ 0 60000 65536"/>
              <a:gd name="T8" fmla="*/ 0 60000 65536"/>
              <a:gd name="T9" fmla="*/ 0 w 3560"/>
              <a:gd name="T10" fmla="*/ 0 h 3560"/>
              <a:gd name="T11" fmla="*/ 3560 w 3560"/>
              <a:gd name="T12" fmla="*/ 3560 h 35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60" h="3560">
                <a:moveTo>
                  <a:pt x="0" y="0"/>
                </a:moveTo>
                <a:lnTo>
                  <a:pt x="0" y="3560"/>
                </a:lnTo>
                <a:lnTo>
                  <a:pt x="3560" y="3560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9" name="Freeform 213"/>
          <p:cNvSpPr>
            <a:spLocks/>
          </p:cNvSpPr>
          <p:nvPr/>
        </p:nvSpPr>
        <p:spPr bwMode="auto">
          <a:xfrm>
            <a:off x="4092575" y="2886075"/>
            <a:ext cx="2390775" cy="2825750"/>
          </a:xfrm>
          <a:custGeom>
            <a:avLst/>
            <a:gdLst>
              <a:gd name="T0" fmla="*/ 0 w 3012"/>
              <a:gd name="T1" fmla="*/ 0 h 3560"/>
              <a:gd name="T2" fmla="*/ 0 w 3012"/>
              <a:gd name="T3" fmla="*/ 2147483647 h 3560"/>
              <a:gd name="T4" fmla="*/ 2147483647 w 3012"/>
              <a:gd name="T5" fmla="*/ 2147483647 h 3560"/>
              <a:gd name="T6" fmla="*/ 0 60000 65536"/>
              <a:gd name="T7" fmla="*/ 0 60000 65536"/>
              <a:gd name="T8" fmla="*/ 0 60000 65536"/>
              <a:gd name="T9" fmla="*/ 0 w 3012"/>
              <a:gd name="T10" fmla="*/ 0 h 3560"/>
              <a:gd name="T11" fmla="*/ 3012 w 3012"/>
              <a:gd name="T12" fmla="*/ 3560 h 35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12" h="3560">
                <a:moveTo>
                  <a:pt x="0" y="0"/>
                </a:moveTo>
                <a:lnTo>
                  <a:pt x="0" y="3560"/>
                </a:lnTo>
                <a:lnTo>
                  <a:pt x="3012" y="3560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214"/>
          <p:cNvGrpSpPr>
            <a:grpSpLocks/>
          </p:cNvGrpSpPr>
          <p:nvPr/>
        </p:nvGrpSpPr>
        <p:grpSpPr bwMode="auto">
          <a:xfrm>
            <a:off x="3006725" y="1582738"/>
            <a:ext cx="3476625" cy="2825750"/>
            <a:chOff x="1894" y="997"/>
            <a:chExt cx="2190" cy="1780"/>
          </a:xfrm>
        </p:grpSpPr>
        <p:sp>
          <p:nvSpPr>
            <p:cNvPr id="63528" name="Line 215"/>
            <p:cNvSpPr>
              <a:spLocks noChangeShapeType="1"/>
            </p:cNvSpPr>
            <p:nvPr/>
          </p:nvSpPr>
          <p:spPr bwMode="auto">
            <a:xfrm flipH="1">
              <a:off x="1894" y="997"/>
              <a:ext cx="219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9" name="Freeform 216"/>
            <p:cNvSpPr>
              <a:spLocks/>
            </p:cNvSpPr>
            <p:nvPr/>
          </p:nvSpPr>
          <p:spPr bwMode="auto">
            <a:xfrm>
              <a:off x="3126" y="997"/>
              <a:ext cx="958" cy="1780"/>
            </a:xfrm>
            <a:custGeom>
              <a:avLst/>
              <a:gdLst>
                <a:gd name="T0" fmla="*/ 0 w 1917"/>
                <a:gd name="T1" fmla="*/ 0 h 3560"/>
                <a:gd name="T2" fmla="*/ 0 w 1917"/>
                <a:gd name="T3" fmla="*/ 223 h 3560"/>
                <a:gd name="T4" fmla="*/ 119 w 1917"/>
                <a:gd name="T5" fmla="*/ 223 h 3560"/>
                <a:gd name="T6" fmla="*/ 0 60000 65536"/>
                <a:gd name="T7" fmla="*/ 0 60000 65536"/>
                <a:gd name="T8" fmla="*/ 0 60000 65536"/>
                <a:gd name="T9" fmla="*/ 0 w 1917"/>
                <a:gd name="T10" fmla="*/ 0 h 3560"/>
                <a:gd name="T11" fmla="*/ 1917 w 1917"/>
                <a:gd name="T12" fmla="*/ 3560 h 35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17" h="3560">
                  <a:moveTo>
                    <a:pt x="0" y="0"/>
                  </a:moveTo>
                  <a:lnTo>
                    <a:pt x="0" y="3560"/>
                  </a:lnTo>
                  <a:lnTo>
                    <a:pt x="1917" y="356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01" name="Freeform 217"/>
          <p:cNvSpPr>
            <a:spLocks/>
          </p:cNvSpPr>
          <p:nvPr/>
        </p:nvSpPr>
        <p:spPr bwMode="auto">
          <a:xfrm>
            <a:off x="3638550" y="3082925"/>
            <a:ext cx="39688" cy="41275"/>
          </a:xfrm>
          <a:custGeom>
            <a:avLst/>
            <a:gdLst>
              <a:gd name="T0" fmla="*/ 0 w 52"/>
              <a:gd name="T1" fmla="*/ 2147483647 h 51"/>
              <a:gd name="T2" fmla="*/ 2147483647 w 52"/>
              <a:gd name="T3" fmla="*/ 2147483647 h 51"/>
              <a:gd name="T4" fmla="*/ 2147483647 w 52"/>
              <a:gd name="T5" fmla="*/ 2147483647 h 51"/>
              <a:gd name="T6" fmla="*/ 2147483647 w 52"/>
              <a:gd name="T7" fmla="*/ 0 h 51"/>
              <a:gd name="T8" fmla="*/ 2147483647 w 52"/>
              <a:gd name="T9" fmla="*/ 2147483647 h 51"/>
              <a:gd name="T10" fmla="*/ 2147483647 w 52"/>
              <a:gd name="T11" fmla="*/ 2147483647 h 51"/>
              <a:gd name="T12" fmla="*/ 2147483647 w 52"/>
              <a:gd name="T13" fmla="*/ 2147483647 h 51"/>
              <a:gd name="T14" fmla="*/ 2147483647 w 52"/>
              <a:gd name="T15" fmla="*/ 2147483647 h 51"/>
              <a:gd name="T16" fmla="*/ 2147483647 w 52"/>
              <a:gd name="T17" fmla="*/ 2147483647 h 51"/>
              <a:gd name="T18" fmla="*/ 2147483647 w 52"/>
              <a:gd name="T19" fmla="*/ 2147483647 h 51"/>
              <a:gd name="T20" fmla="*/ 2147483647 w 52"/>
              <a:gd name="T21" fmla="*/ 2147483647 h 51"/>
              <a:gd name="T22" fmla="*/ 2147483647 w 52"/>
              <a:gd name="T23" fmla="*/ 2147483647 h 51"/>
              <a:gd name="T24" fmla="*/ 0 w 52"/>
              <a:gd name="T25" fmla="*/ 2147483647 h 5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2"/>
              <a:gd name="T40" fmla="*/ 0 h 51"/>
              <a:gd name="T41" fmla="*/ 52 w 52"/>
              <a:gd name="T42" fmla="*/ 51 h 5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2" h="51">
                <a:moveTo>
                  <a:pt x="0" y="25"/>
                </a:moveTo>
                <a:lnTo>
                  <a:pt x="4" y="13"/>
                </a:lnTo>
                <a:lnTo>
                  <a:pt x="13" y="3"/>
                </a:lnTo>
                <a:lnTo>
                  <a:pt x="26" y="0"/>
                </a:lnTo>
                <a:lnTo>
                  <a:pt x="39" y="3"/>
                </a:lnTo>
                <a:lnTo>
                  <a:pt x="48" y="13"/>
                </a:lnTo>
                <a:lnTo>
                  <a:pt x="52" y="25"/>
                </a:lnTo>
                <a:lnTo>
                  <a:pt x="48" y="38"/>
                </a:lnTo>
                <a:lnTo>
                  <a:pt x="39" y="47"/>
                </a:lnTo>
                <a:lnTo>
                  <a:pt x="26" y="51"/>
                </a:lnTo>
                <a:lnTo>
                  <a:pt x="13" y="47"/>
                </a:lnTo>
                <a:lnTo>
                  <a:pt x="4" y="38"/>
                </a:lnTo>
                <a:lnTo>
                  <a:pt x="0" y="25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2" name="Freeform 218"/>
          <p:cNvSpPr>
            <a:spLocks/>
          </p:cNvSpPr>
          <p:nvPr/>
        </p:nvSpPr>
        <p:spPr bwMode="auto">
          <a:xfrm>
            <a:off x="4073525" y="2865438"/>
            <a:ext cx="39688" cy="41275"/>
          </a:xfrm>
          <a:custGeom>
            <a:avLst/>
            <a:gdLst>
              <a:gd name="T0" fmla="*/ 0 w 51"/>
              <a:gd name="T1" fmla="*/ 2147483647 h 51"/>
              <a:gd name="T2" fmla="*/ 2147483647 w 51"/>
              <a:gd name="T3" fmla="*/ 2147483647 h 51"/>
              <a:gd name="T4" fmla="*/ 2147483647 w 51"/>
              <a:gd name="T5" fmla="*/ 2147483647 h 51"/>
              <a:gd name="T6" fmla="*/ 2147483647 w 51"/>
              <a:gd name="T7" fmla="*/ 0 h 51"/>
              <a:gd name="T8" fmla="*/ 2147483647 w 51"/>
              <a:gd name="T9" fmla="*/ 2147483647 h 51"/>
              <a:gd name="T10" fmla="*/ 2147483647 w 51"/>
              <a:gd name="T11" fmla="*/ 2147483647 h 51"/>
              <a:gd name="T12" fmla="*/ 2147483647 w 51"/>
              <a:gd name="T13" fmla="*/ 2147483647 h 51"/>
              <a:gd name="T14" fmla="*/ 2147483647 w 51"/>
              <a:gd name="T15" fmla="*/ 2147483647 h 51"/>
              <a:gd name="T16" fmla="*/ 2147483647 w 51"/>
              <a:gd name="T17" fmla="*/ 2147483647 h 51"/>
              <a:gd name="T18" fmla="*/ 2147483647 w 51"/>
              <a:gd name="T19" fmla="*/ 2147483647 h 51"/>
              <a:gd name="T20" fmla="*/ 2147483647 w 51"/>
              <a:gd name="T21" fmla="*/ 2147483647 h 51"/>
              <a:gd name="T22" fmla="*/ 2147483647 w 51"/>
              <a:gd name="T23" fmla="*/ 2147483647 h 51"/>
              <a:gd name="T24" fmla="*/ 0 w 51"/>
              <a:gd name="T25" fmla="*/ 2147483647 h 5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1"/>
              <a:gd name="T40" fmla="*/ 0 h 51"/>
              <a:gd name="T41" fmla="*/ 51 w 51"/>
              <a:gd name="T42" fmla="*/ 51 h 5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1" h="51">
                <a:moveTo>
                  <a:pt x="0" y="26"/>
                </a:moveTo>
                <a:lnTo>
                  <a:pt x="4" y="13"/>
                </a:lnTo>
                <a:lnTo>
                  <a:pt x="13" y="4"/>
                </a:lnTo>
                <a:lnTo>
                  <a:pt x="26" y="0"/>
                </a:lnTo>
                <a:lnTo>
                  <a:pt x="38" y="4"/>
                </a:lnTo>
                <a:lnTo>
                  <a:pt x="48" y="13"/>
                </a:lnTo>
                <a:lnTo>
                  <a:pt x="51" y="26"/>
                </a:lnTo>
                <a:lnTo>
                  <a:pt x="48" y="38"/>
                </a:lnTo>
                <a:lnTo>
                  <a:pt x="38" y="47"/>
                </a:lnTo>
                <a:lnTo>
                  <a:pt x="26" y="51"/>
                </a:lnTo>
                <a:lnTo>
                  <a:pt x="13" y="47"/>
                </a:lnTo>
                <a:lnTo>
                  <a:pt x="4" y="38"/>
                </a:lnTo>
                <a:lnTo>
                  <a:pt x="0" y="26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3503" name="Group 2"/>
          <p:cNvGrpSpPr>
            <a:grpSpLocks/>
          </p:cNvGrpSpPr>
          <p:nvPr/>
        </p:nvGrpSpPr>
        <p:grpSpPr bwMode="auto">
          <a:xfrm>
            <a:off x="2587625" y="4800600"/>
            <a:ext cx="404813" cy="650875"/>
            <a:chOff x="2587625" y="4800600"/>
            <a:chExt cx="404813" cy="650876"/>
          </a:xfrm>
        </p:grpSpPr>
        <p:sp>
          <p:nvSpPr>
            <p:cNvPr id="63522" name="Rectangle 220"/>
            <p:cNvSpPr>
              <a:spLocks noChangeArrowheads="1"/>
            </p:cNvSpPr>
            <p:nvPr/>
          </p:nvSpPr>
          <p:spPr bwMode="auto">
            <a:xfrm>
              <a:off x="2587625" y="4800600"/>
              <a:ext cx="325438" cy="215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523" name="Rectangle 221"/>
            <p:cNvSpPr>
              <a:spLocks noChangeArrowheads="1"/>
            </p:cNvSpPr>
            <p:nvPr/>
          </p:nvSpPr>
          <p:spPr bwMode="auto">
            <a:xfrm>
              <a:off x="2740025" y="4829175"/>
              <a:ext cx="252413" cy="1682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D15</a:t>
              </a:r>
              <a:endParaRPr lang="en-US" altLang="en-US"/>
            </a:p>
          </p:txBody>
        </p:sp>
        <p:sp>
          <p:nvSpPr>
            <p:cNvPr id="63524" name="Rectangle 222"/>
            <p:cNvSpPr>
              <a:spLocks noChangeArrowheads="1"/>
            </p:cNvSpPr>
            <p:nvPr/>
          </p:nvSpPr>
          <p:spPr bwMode="auto">
            <a:xfrm>
              <a:off x="2587625" y="5233988"/>
              <a:ext cx="325438" cy="2174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525" name="Rectangle 223"/>
            <p:cNvSpPr>
              <a:spLocks noChangeArrowheads="1"/>
            </p:cNvSpPr>
            <p:nvPr/>
          </p:nvSpPr>
          <p:spPr bwMode="auto">
            <a:xfrm>
              <a:off x="2740025" y="5264150"/>
              <a:ext cx="168275" cy="1682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D8</a:t>
              </a:r>
              <a:endParaRPr lang="en-US" altLang="en-US"/>
            </a:p>
          </p:txBody>
        </p:sp>
        <p:sp>
          <p:nvSpPr>
            <p:cNvPr id="63526" name="Rectangle 224"/>
            <p:cNvSpPr>
              <a:spLocks noChangeArrowheads="1"/>
            </p:cNvSpPr>
            <p:nvPr/>
          </p:nvSpPr>
          <p:spPr bwMode="auto">
            <a:xfrm>
              <a:off x="2587625" y="5016500"/>
              <a:ext cx="325438" cy="2174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527" name="Rectangle 225"/>
            <p:cNvSpPr>
              <a:spLocks noChangeArrowheads="1"/>
            </p:cNvSpPr>
            <p:nvPr/>
          </p:nvSpPr>
          <p:spPr bwMode="auto">
            <a:xfrm>
              <a:off x="2827338" y="5046663"/>
              <a:ext cx="84138" cy="1682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</p:grpSp>
      <p:sp>
        <p:nvSpPr>
          <p:cNvPr id="63504" name="Line 226"/>
          <p:cNvSpPr>
            <a:spLocks noChangeShapeType="1"/>
          </p:cNvSpPr>
          <p:nvPr/>
        </p:nvSpPr>
        <p:spPr bwMode="auto">
          <a:xfrm flipH="1">
            <a:off x="3022600" y="5126038"/>
            <a:ext cx="3476625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505" name="Group 1"/>
          <p:cNvGrpSpPr>
            <a:grpSpLocks/>
          </p:cNvGrpSpPr>
          <p:nvPr/>
        </p:nvGrpSpPr>
        <p:grpSpPr bwMode="auto">
          <a:xfrm>
            <a:off x="6608763" y="4800600"/>
            <a:ext cx="325437" cy="650875"/>
            <a:chOff x="6608763" y="4800600"/>
            <a:chExt cx="325438" cy="650876"/>
          </a:xfrm>
        </p:grpSpPr>
        <p:sp>
          <p:nvSpPr>
            <p:cNvPr id="63516" name="Rectangle 227"/>
            <p:cNvSpPr>
              <a:spLocks noChangeArrowheads="1"/>
            </p:cNvSpPr>
            <p:nvPr/>
          </p:nvSpPr>
          <p:spPr bwMode="auto">
            <a:xfrm>
              <a:off x="6608763" y="4800600"/>
              <a:ext cx="325438" cy="2159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517" name="Rectangle 228"/>
            <p:cNvSpPr>
              <a:spLocks noChangeArrowheads="1"/>
            </p:cNvSpPr>
            <p:nvPr/>
          </p:nvSpPr>
          <p:spPr bwMode="auto">
            <a:xfrm>
              <a:off x="6608763" y="4829175"/>
              <a:ext cx="168275" cy="16827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D7</a:t>
              </a:r>
              <a:endParaRPr lang="en-US" altLang="en-US"/>
            </a:p>
          </p:txBody>
        </p:sp>
        <p:sp>
          <p:nvSpPr>
            <p:cNvPr id="63518" name="Rectangle 229"/>
            <p:cNvSpPr>
              <a:spLocks noChangeArrowheads="1"/>
            </p:cNvSpPr>
            <p:nvPr/>
          </p:nvSpPr>
          <p:spPr bwMode="auto">
            <a:xfrm>
              <a:off x="6608763" y="5233988"/>
              <a:ext cx="325438" cy="2174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519" name="Rectangle 230"/>
            <p:cNvSpPr>
              <a:spLocks noChangeArrowheads="1"/>
            </p:cNvSpPr>
            <p:nvPr/>
          </p:nvSpPr>
          <p:spPr bwMode="auto">
            <a:xfrm>
              <a:off x="6608763" y="5264150"/>
              <a:ext cx="168275" cy="16827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D0</a:t>
              </a:r>
              <a:endParaRPr lang="en-US" altLang="en-US"/>
            </a:p>
          </p:txBody>
        </p:sp>
        <p:sp>
          <p:nvSpPr>
            <p:cNvPr id="63520" name="Rectangle 231"/>
            <p:cNvSpPr>
              <a:spLocks noChangeArrowheads="1"/>
            </p:cNvSpPr>
            <p:nvPr/>
          </p:nvSpPr>
          <p:spPr bwMode="auto">
            <a:xfrm>
              <a:off x="6608763" y="5016500"/>
              <a:ext cx="325438" cy="2174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521" name="Rectangle 232"/>
            <p:cNvSpPr>
              <a:spLocks noChangeArrowheads="1"/>
            </p:cNvSpPr>
            <p:nvPr/>
          </p:nvSpPr>
          <p:spPr bwMode="auto">
            <a:xfrm>
              <a:off x="6608763" y="5046663"/>
              <a:ext cx="84138" cy="16827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000000"/>
                  </a:solidFill>
                  <a:latin typeface="Courier New" panose="02070309020205020404" pitchFamily="49" charset="0"/>
                </a:rPr>
                <a:t>:</a:t>
              </a:r>
              <a:endParaRPr lang="en-US" altLang="en-US"/>
            </a:p>
          </p:txBody>
        </p:sp>
      </p:grpSp>
      <p:sp>
        <p:nvSpPr>
          <p:cNvPr id="63506" name="Rectangle 234"/>
          <p:cNvSpPr>
            <a:spLocks noChangeArrowheads="1"/>
          </p:cNvSpPr>
          <p:nvPr/>
        </p:nvSpPr>
        <p:spPr bwMode="auto">
          <a:xfrm>
            <a:off x="2622550" y="6096000"/>
            <a:ext cx="336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</a:rPr>
              <a:t>BHE#</a:t>
            </a:r>
            <a:endParaRPr lang="en-US" altLang="en-US"/>
          </a:p>
        </p:txBody>
      </p:sp>
      <p:sp>
        <p:nvSpPr>
          <p:cNvPr id="401644" name="Text Box 236"/>
          <p:cNvSpPr txBox="1">
            <a:spLocks noChangeArrowheads="1"/>
          </p:cNvSpPr>
          <p:nvPr/>
        </p:nvSpPr>
        <p:spPr bwMode="auto">
          <a:xfrm>
            <a:off x="3257550" y="609600"/>
            <a:ext cx="329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How to connect address lines?</a:t>
            </a:r>
          </a:p>
        </p:txBody>
      </p:sp>
      <p:sp>
        <p:nvSpPr>
          <p:cNvPr id="401645" name="Text Box 237"/>
          <p:cNvSpPr txBox="1">
            <a:spLocks noChangeArrowheads="1"/>
          </p:cNvSpPr>
          <p:nvPr/>
        </p:nvSpPr>
        <p:spPr bwMode="auto">
          <a:xfrm>
            <a:off x="3276600" y="776288"/>
            <a:ext cx="3840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What about chip select? (</a:t>
            </a:r>
            <a:r>
              <a:rPr lang="en-US" altLang="en-US">
                <a:hlinkClick r:id="rId3" action="ppaction://hlinksldjump"/>
              </a:rPr>
              <a:t>next slide</a:t>
            </a:r>
            <a:r>
              <a:rPr lang="en-US" altLang="en-US"/>
              <a:t>)</a:t>
            </a:r>
          </a:p>
        </p:txBody>
      </p:sp>
      <p:sp>
        <p:nvSpPr>
          <p:cNvPr id="401650" name="Text Box 242"/>
          <p:cNvSpPr txBox="1">
            <a:spLocks noChangeArrowheads="1"/>
          </p:cNvSpPr>
          <p:nvPr/>
        </p:nvSpPr>
        <p:spPr bwMode="auto">
          <a:xfrm>
            <a:off x="565150" y="5334000"/>
            <a:ext cx="20256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MOV </a:t>
            </a:r>
            <a:r>
              <a:rPr lang="en-US" altLang="en-US" b="1">
                <a:solidFill>
                  <a:schemeClr val="bg1"/>
                </a:solidFill>
              </a:rPr>
              <a:t>[0040], AL?</a:t>
            </a:r>
          </a:p>
          <a:p>
            <a:r>
              <a:rPr lang="en-US" altLang="en-US" b="1"/>
              <a:t>MOV </a:t>
            </a:r>
            <a:r>
              <a:rPr lang="en-US" altLang="en-US" b="1">
                <a:solidFill>
                  <a:schemeClr val="bg1"/>
                </a:solidFill>
              </a:rPr>
              <a:t>[0041], AH?</a:t>
            </a:r>
          </a:p>
          <a:p>
            <a:r>
              <a:rPr lang="en-US" altLang="en-US" b="1"/>
              <a:t>MOV </a:t>
            </a:r>
            <a:r>
              <a:rPr lang="en-US" altLang="en-US" b="1">
                <a:solidFill>
                  <a:schemeClr val="bg1"/>
                </a:solidFill>
              </a:rPr>
              <a:t>[0040], AX?</a:t>
            </a:r>
          </a:p>
        </p:txBody>
      </p:sp>
      <p:sp>
        <p:nvSpPr>
          <p:cNvPr id="401651" name="Text Box 243"/>
          <p:cNvSpPr txBox="1">
            <a:spLocks noChangeArrowheads="1"/>
          </p:cNvSpPr>
          <p:nvPr/>
        </p:nvSpPr>
        <p:spPr bwMode="auto">
          <a:xfrm>
            <a:off x="8077200" y="2514600"/>
            <a:ext cx="346075" cy="244475"/>
          </a:xfrm>
          <a:prstGeom prst="rect">
            <a:avLst/>
          </a:prstGeom>
          <a:solidFill>
            <a:srgbClr val="00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/>
              <a:t>1C</a:t>
            </a:r>
          </a:p>
        </p:txBody>
      </p:sp>
      <p:sp>
        <p:nvSpPr>
          <p:cNvPr id="401652" name="Text Box 244"/>
          <p:cNvSpPr txBox="1">
            <a:spLocks noChangeArrowheads="1"/>
          </p:cNvSpPr>
          <p:nvPr/>
        </p:nvSpPr>
        <p:spPr bwMode="auto">
          <a:xfrm>
            <a:off x="8077200" y="5394325"/>
            <a:ext cx="331788" cy="244475"/>
          </a:xfrm>
          <a:prstGeom prst="rect">
            <a:avLst/>
          </a:prstGeom>
          <a:solidFill>
            <a:srgbClr val="00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/>
              <a:t>3F</a:t>
            </a:r>
          </a:p>
        </p:txBody>
      </p:sp>
      <p:grpSp>
        <p:nvGrpSpPr>
          <p:cNvPr id="7" name="Group 238"/>
          <p:cNvGrpSpPr>
            <a:grpSpLocks/>
          </p:cNvGrpSpPr>
          <p:nvPr/>
        </p:nvGrpSpPr>
        <p:grpSpPr bwMode="auto">
          <a:xfrm>
            <a:off x="2971800" y="1143000"/>
            <a:ext cx="3505200" cy="2209800"/>
            <a:chOff x="1872" y="720"/>
            <a:chExt cx="2208" cy="1392"/>
          </a:xfrm>
        </p:grpSpPr>
        <p:sp>
          <p:nvSpPr>
            <p:cNvPr id="63513" name="Line 239"/>
            <p:cNvSpPr>
              <a:spLocks noChangeShapeType="1"/>
            </p:cNvSpPr>
            <p:nvPr/>
          </p:nvSpPr>
          <p:spPr bwMode="auto">
            <a:xfrm>
              <a:off x="1872" y="72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4" name="Line 240"/>
            <p:cNvSpPr>
              <a:spLocks noChangeShapeType="1"/>
            </p:cNvSpPr>
            <p:nvPr/>
          </p:nvSpPr>
          <p:spPr bwMode="auto">
            <a:xfrm>
              <a:off x="3792" y="720"/>
              <a:ext cx="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5" name="Line 241"/>
            <p:cNvSpPr>
              <a:spLocks noChangeShapeType="1"/>
            </p:cNvSpPr>
            <p:nvPr/>
          </p:nvSpPr>
          <p:spPr bwMode="auto">
            <a:xfrm>
              <a:off x="3792" y="211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1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1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1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1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1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1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1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1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1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1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01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01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01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01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01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01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644" grpId="0" autoUpdateAnimBg="0"/>
      <p:bldP spid="401645" grpId="0" autoUpdateAnimBg="0"/>
      <p:bldP spid="401650" grpId="0" autoUpdateAnimBg="0"/>
      <p:bldP spid="401651" grpId="0" animBg="1" autoUpdateAnimBg="0"/>
      <p:bldP spid="401652" grpId="0" animBg="1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Memory Bank Select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smtClean="0"/>
              <a:t>8086/186/286/386SX has 16 Data Lines D15-D0</a:t>
            </a:r>
          </a:p>
          <a:p>
            <a:pPr>
              <a:lnSpc>
                <a:spcPct val="80000"/>
              </a:lnSpc>
            </a:pPr>
            <a:r>
              <a:rPr lang="en-US" altLang="en-US" sz="2000" smtClean="0"/>
              <a:t>6264 Only has 8 I/O7 – I/O0</a:t>
            </a:r>
          </a:p>
          <a:p>
            <a:pPr>
              <a:lnSpc>
                <a:spcPct val="80000"/>
              </a:lnSpc>
            </a:pPr>
            <a:r>
              <a:rPr lang="en-US" altLang="en-US" sz="2000" smtClean="0"/>
              <a:t>Must Use a “Memory Bank”</a:t>
            </a:r>
          </a:p>
          <a:p>
            <a:pPr lvl="1">
              <a:lnSpc>
                <a:spcPct val="80000"/>
              </a:lnSpc>
            </a:pPr>
            <a:r>
              <a:rPr lang="en-US" altLang="en-US" sz="1600" smtClean="0"/>
              <a:t>1 SRAM for Storing Bytes with “Even Addresses” (… 0 2 )</a:t>
            </a:r>
          </a:p>
          <a:p>
            <a:pPr lvl="1">
              <a:lnSpc>
                <a:spcPct val="80000"/>
              </a:lnSpc>
            </a:pPr>
            <a:r>
              <a:rPr lang="en-US" altLang="en-US" sz="1600" smtClean="0"/>
              <a:t>1 SRAM for Storing Bytes with “Odd” Addresses” (… 1 3 )</a:t>
            </a:r>
          </a:p>
          <a:p>
            <a:pPr>
              <a:lnSpc>
                <a:spcPct val="80000"/>
              </a:lnSpc>
            </a:pPr>
            <a:r>
              <a:rPr lang="en-US" altLang="en-US" sz="2000" smtClean="0"/>
              <a:t>8086 has BHE Control Signal – (Bank High Enable)</a:t>
            </a:r>
          </a:p>
          <a:p>
            <a:pPr>
              <a:lnSpc>
                <a:spcPct val="80000"/>
              </a:lnSpc>
            </a:pPr>
            <a:r>
              <a:rPr lang="en-US" altLang="en-US" sz="2000" smtClean="0"/>
              <a:t>Can Use Combination of A0 and BHE to Determine Type of Access</a:t>
            </a:r>
          </a:p>
          <a:p>
            <a:pPr lvl="1">
              <a:lnSpc>
                <a:spcPct val="80000"/>
              </a:lnSpc>
            </a:pPr>
            <a:r>
              <a:rPr lang="en-US" altLang="en-US" sz="1600" smtClean="0"/>
              <a:t>BHE 	A0 	Access Type</a:t>
            </a:r>
          </a:p>
          <a:p>
            <a:pPr lvl="1">
              <a:lnSpc>
                <a:spcPct val="80000"/>
              </a:lnSpc>
            </a:pPr>
            <a:r>
              <a:rPr lang="en-US" altLang="en-US" sz="1600" smtClean="0"/>
              <a:t>0 		0 	1 word (16-bits)</a:t>
            </a:r>
          </a:p>
          <a:p>
            <a:pPr lvl="1">
              <a:lnSpc>
                <a:spcPct val="80000"/>
              </a:lnSpc>
            </a:pPr>
            <a:r>
              <a:rPr lang="en-US" altLang="en-US" sz="1600" smtClean="0"/>
              <a:t>0 		1 	Odd Byte (D15-D8)</a:t>
            </a:r>
          </a:p>
          <a:p>
            <a:pPr lvl="1">
              <a:lnSpc>
                <a:spcPct val="80000"/>
              </a:lnSpc>
            </a:pPr>
            <a:r>
              <a:rPr lang="en-US" altLang="en-US" sz="1600" smtClean="0"/>
              <a:t>1	 	0 	Even Byte (D7-D0)</a:t>
            </a:r>
          </a:p>
          <a:p>
            <a:pPr lvl="1">
              <a:lnSpc>
                <a:spcPct val="80000"/>
              </a:lnSpc>
            </a:pPr>
            <a:r>
              <a:rPr lang="en-US" altLang="en-US" sz="1600" smtClean="0"/>
              <a:t>1 		1 	No Access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9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9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9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9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9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9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9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9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9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9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smtClean="0"/>
              <a:t>BHE</a:t>
            </a:r>
            <a:r>
              <a:rPr lang="en-US" altLang="en-US" smtClean="0"/>
              <a:t> - Bus High Enable</a:t>
            </a:r>
            <a:endParaRPr lang="en-CA" altLang="en-US" u="sng" smtClean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u="sng" smtClean="0"/>
              <a:t>BHE</a:t>
            </a:r>
            <a:r>
              <a:rPr lang="en-US" altLang="en-US" smtClean="0"/>
              <a:t> pin (#34) is the only physical difference between the 8088 and the 8086.</a:t>
            </a:r>
          </a:p>
          <a:p>
            <a:r>
              <a:rPr lang="en-US" altLang="en-US" smtClean="0"/>
              <a:t>It is active low, which corresponds to most of the enable lines of memory devices (they are usually active low).</a:t>
            </a:r>
            <a:endParaRPr lang="en-CA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Physical Selection</a:t>
            </a:r>
            <a:endParaRPr lang="en-CA" altLang="en-US" smtClean="0"/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1595438" y="2957513"/>
            <a:ext cx="23241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echno Heavy" pitchFamily="2" charset="0"/>
              </a:rPr>
              <a:t>BHE		A</a:t>
            </a:r>
            <a:r>
              <a:rPr lang="en-US" altLang="en-US" sz="2400" baseline="-25000">
                <a:latin typeface="Techno Heavy" pitchFamily="2" charset="0"/>
              </a:rPr>
              <a:t>0</a:t>
            </a:r>
            <a:endParaRPr lang="en-US" altLang="en-US" sz="2400">
              <a:latin typeface="Techno Heavy" pitchFamily="2" charset="0"/>
            </a:endParaRPr>
          </a:p>
          <a:p>
            <a:pPr eaLnBrk="1" hangingPunct="1"/>
            <a:endParaRPr lang="en-US" altLang="en-US" sz="2400">
              <a:latin typeface="Techno Heavy" pitchFamily="2" charset="0"/>
            </a:endParaRPr>
          </a:p>
          <a:p>
            <a:pPr eaLnBrk="1" hangingPunct="1"/>
            <a:r>
              <a:rPr lang="en-US" altLang="en-US" sz="2400">
                <a:latin typeface="Techno Heavy" pitchFamily="2" charset="0"/>
              </a:rPr>
              <a:t>0		0</a:t>
            </a:r>
          </a:p>
          <a:p>
            <a:pPr eaLnBrk="1" hangingPunct="1"/>
            <a:r>
              <a:rPr lang="en-US" altLang="en-US" sz="2400">
                <a:latin typeface="Techno Heavy" pitchFamily="2" charset="0"/>
              </a:rPr>
              <a:t>0		1</a:t>
            </a:r>
          </a:p>
          <a:p>
            <a:pPr eaLnBrk="1" hangingPunct="1"/>
            <a:r>
              <a:rPr lang="en-US" altLang="en-US" sz="2400">
                <a:latin typeface="Techno Heavy" pitchFamily="2" charset="0"/>
              </a:rPr>
              <a:t>1		0</a:t>
            </a:r>
          </a:p>
          <a:p>
            <a:pPr eaLnBrk="1" hangingPunct="1"/>
            <a:r>
              <a:rPr lang="en-US" altLang="en-US" sz="2400">
                <a:latin typeface="Techno Heavy" pitchFamily="2" charset="0"/>
              </a:rPr>
              <a:t>1		1</a:t>
            </a:r>
            <a:endParaRPr lang="en-CA" altLang="en-US" sz="2400">
              <a:latin typeface="Techno Heavy" pitchFamily="2" charset="0"/>
            </a:endParaRP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4697413" y="2974975"/>
            <a:ext cx="2770187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echno Heavy" pitchFamily="2" charset="0"/>
              </a:rPr>
              <a:t>Memory Access</a:t>
            </a:r>
          </a:p>
          <a:p>
            <a:pPr eaLnBrk="1" hangingPunct="1"/>
            <a:endParaRPr lang="en-US" altLang="en-US" sz="2400">
              <a:latin typeface="Techno Heavy" pitchFamily="2" charset="0"/>
            </a:endParaRPr>
          </a:p>
          <a:p>
            <a:pPr eaLnBrk="1" hangingPunct="1"/>
            <a:r>
              <a:rPr lang="en-US" altLang="en-US" sz="2400">
                <a:latin typeface="Techno Heavy" pitchFamily="2" charset="0"/>
              </a:rPr>
              <a:t>Word		D</a:t>
            </a:r>
            <a:r>
              <a:rPr lang="en-US" altLang="en-US" sz="2400" baseline="-25000">
                <a:latin typeface="Techno Heavy" pitchFamily="2" charset="0"/>
              </a:rPr>
              <a:t>0</a:t>
            </a:r>
            <a:r>
              <a:rPr lang="en-US" altLang="en-US" sz="2400">
                <a:latin typeface="Techno Heavy" pitchFamily="2" charset="0"/>
              </a:rPr>
              <a:t>-D</a:t>
            </a:r>
            <a:r>
              <a:rPr lang="en-US" altLang="en-US" sz="2400" baseline="-25000">
                <a:latin typeface="Techno Heavy" pitchFamily="2" charset="0"/>
              </a:rPr>
              <a:t>15</a:t>
            </a:r>
            <a:endParaRPr lang="en-US" altLang="en-US" sz="2400">
              <a:latin typeface="Techno Heavy" pitchFamily="2" charset="0"/>
            </a:endParaRPr>
          </a:p>
          <a:p>
            <a:pPr eaLnBrk="1" hangingPunct="1"/>
            <a:r>
              <a:rPr lang="en-US" altLang="en-US" sz="2400">
                <a:latin typeface="Techno Heavy" pitchFamily="2" charset="0"/>
              </a:rPr>
              <a:t>Odd byte	D</a:t>
            </a:r>
            <a:r>
              <a:rPr lang="en-US" altLang="en-US" sz="2400" baseline="-25000">
                <a:latin typeface="Techno Heavy" pitchFamily="2" charset="0"/>
              </a:rPr>
              <a:t>8</a:t>
            </a:r>
            <a:r>
              <a:rPr lang="en-US" altLang="en-US" sz="2400">
                <a:latin typeface="Techno Heavy" pitchFamily="2" charset="0"/>
              </a:rPr>
              <a:t>-D</a:t>
            </a:r>
            <a:r>
              <a:rPr lang="en-US" altLang="en-US" sz="2400" baseline="-25000">
                <a:latin typeface="Techno Heavy" pitchFamily="2" charset="0"/>
              </a:rPr>
              <a:t>15</a:t>
            </a:r>
            <a:endParaRPr lang="en-US" altLang="en-US" sz="2400">
              <a:latin typeface="Techno Heavy" pitchFamily="2" charset="0"/>
            </a:endParaRPr>
          </a:p>
          <a:p>
            <a:pPr eaLnBrk="1" hangingPunct="1"/>
            <a:r>
              <a:rPr lang="en-US" altLang="en-US" sz="2400">
                <a:latin typeface="Techno Heavy" pitchFamily="2" charset="0"/>
              </a:rPr>
              <a:t>Even byte	D</a:t>
            </a:r>
            <a:r>
              <a:rPr lang="en-US" altLang="en-US" sz="2400" baseline="-25000">
                <a:latin typeface="Techno Heavy" pitchFamily="2" charset="0"/>
              </a:rPr>
              <a:t>0</a:t>
            </a:r>
            <a:r>
              <a:rPr lang="en-US" altLang="en-US" sz="2400">
                <a:latin typeface="Techno Heavy" pitchFamily="2" charset="0"/>
              </a:rPr>
              <a:t>-D</a:t>
            </a:r>
            <a:r>
              <a:rPr lang="en-US" altLang="en-US" sz="2400" baseline="-25000">
                <a:latin typeface="Techno Heavy" pitchFamily="2" charset="0"/>
              </a:rPr>
              <a:t>7</a:t>
            </a:r>
            <a:endParaRPr lang="en-US" altLang="en-US" sz="2400">
              <a:latin typeface="Techno Heavy" pitchFamily="2" charset="0"/>
            </a:endParaRPr>
          </a:p>
          <a:p>
            <a:pPr eaLnBrk="1" hangingPunct="1"/>
            <a:r>
              <a:rPr lang="en-US" altLang="en-US" sz="2400">
                <a:latin typeface="Techno Heavy" pitchFamily="2" charset="0"/>
              </a:rPr>
              <a:t>NONE</a:t>
            </a:r>
            <a:endParaRPr lang="en-CA" altLang="en-US" sz="2400">
              <a:latin typeface="Techno Heavy" pitchFamily="2" charset="0"/>
            </a:endParaRPr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>
            <a:off x="1535113" y="3429000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>
            <a:off x="4202113" y="30480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1687513" y="2971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1633538" y="1447800"/>
            <a:ext cx="56054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latin typeface="Techno Heavy" pitchFamily="2" charset="0"/>
              </a:rPr>
              <a:t>The A</a:t>
            </a:r>
            <a:r>
              <a:rPr lang="en-US" altLang="en-US" sz="2800" b="1" baseline="-25000">
                <a:latin typeface="Techno Heavy" pitchFamily="2" charset="0"/>
              </a:rPr>
              <a:t>0</a:t>
            </a:r>
            <a:r>
              <a:rPr lang="en-US" altLang="en-US" sz="2800" b="1">
                <a:latin typeface="Techno Heavy" pitchFamily="2" charset="0"/>
              </a:rPr>
              <a:t> line and the </a:t>
            </a:r>
            <a:r>
              <a:rPr lang="en-US" altLang="en-US" sz="2800" b="1" u="sng">
                <a:latin typeface="Techno Heavy" pitchFamily="2" charset="0"/>
              </a:rPr>
              <a:t>BHE</a:t>
            </a:r>
            <a:r>
              <a:rPr lang="en-US" altLang="en-US" sz="2800" b="1">
                <a:latin typeface="Techno Heavy" pitchFamily="2" charset="0"/>
              </a:rPr>
              <a:t> pin determine </a:t>
            </a:r>
            <a:br>
              <a:rPr lang="en-US" altLang="en-US" sz="2800" b="1">
                <a:latin typeface="Techno Heavy" pitchFamily="2" charset="0"/>
              </a:rPr>
            </a:br>
            <a:r>
              <a:rPr lang="en-US" altLang="en-US" sz="2800" b="1">
                <a:latin typeface="Techno Heavy" pitchFamily="2" charset="0"/>
              </a:rPr>
              <a:t>which bank is selected.</a:t>
            </a:r>
            <a:endParaRPr lang="en-CA" altLang="en-US" sz="2800" b="1">
              <a:latin typeface="Techno Heav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Will the circuit be able to perform memory read?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;assume that initially the values 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;of the registers are: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;BX = 1234, DS = 9000</a:t>
            </a:r>
          </a:p>
          <a:p>
            <a:pPr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MOV AL, [BX]</a:t>
            </a:r>
          </a:p>
        </p:txBody>
      </p:sp>
    </p:spTree>
    <p:extLst>
      <p:ext uri="{BB962C8B-B14F-4D97-AF65-F5344CB8AC3E}">
        <p14:creationId xmlns:p14="http://schemas.microsoft.com/office/powerpoint/2010/main" val="234868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Decoding Circuit with Bank Select</a:t>
            </a:r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858000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8086</a:t>
            </a:r>
            <a:r>
              <a:rPr lang="en-US" altLang="en-US" smtClean="0"/>
              <a:t> Memory Organization </a:t>
            </a:r>
            <a:br>
              <a:rPr lang="en-US" altLang="en-US" smtClean="0"/>
            </a:br>
            <a:r>
              <a:rPr lang="en-US" altLang="en-US" sz="2400" smtClean="0"/>
              <a:t>Physical Implementation (Chapter 3.2)</a:t>
            </a:r>
            <a:endParaRPr lang="en-CA" altLang="en-US" sz="2400" smtClean="0"/>
          </a:p>
        </p:txBody>
      </p:sp>
      <p:sp>
        <p:nvSpPr>
          <p:cNvPr id="385027" name="Text Box 3"/>
          <p:cNvSpPr txBox="1">
            <a:spLocks noChangeArrowheads="1"/>
          </p:cNvSpPr>
          <p:nvPr/>
        </p:nvSpPr>
        <p:spPr bwMode="auto">
          <a:xfrm>
            <a:off x="5181600" y="1828800"/>
            <a:ext cx="4043363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echno Heavy" pitchFamily="2" charset="0"/>
              </a:rPr>
              <a:t>In 8086-based systems,</a:t>
            </a:r>
            <a:br>
              <a:rPr lang="en-US" altLang="en-US" sz="2400" b="1">
                <a:latin typeface="Techno Heavy" pitchFamily="2" charset="0"/>
              </a:rPr>
            </a:br>
            <a:r>
              <a:rPr lang="en-US" altLang="en-US" sz="2400" b="1">
                <a:latin typeface="Techno Heavy" pitchFamily="2" charset="0"/>
              </a:rPr>
              <a:t>memory is organized into</a:t>
            </a:r>
            <a:br>
              <a:rPr lang="en-US" altLang="en-US" sz="2400" b="1">
                <a:latin typeface="Techno Heavy" pitchFamily="2" charset="0"/>
              </a:rPr>
            </a:br>
            <a:r>
              <a:rPr lang="en-US" altLang="en-US" sz="2400" b="1">
                <a:latin typeface="Techno Heavy" pitchFamily="2" charset="0"/>
              </a:rPr>
              <a:t>2 banks. Lines D</a:t>
            </a:r>
            <a:r>
              <a:rPr lang="en-US" altLang="en-US" sz="2400" b="1" baseline="-25000">
                <a:latin typeface="Techno Heavy" pitchFamily="2" charset="0"/>
              </a:rPr>
              <a:t>0</a:t>
            </a:r>
            <a:r>
              <a:rPr lang="en-US" altLang="en-US" sz="2400" b="1">
                <a:latin typeface="Techno Heavy" pitchFamily="2" charset="0"/>
              </a:rPr>
              <a:t>-D</a:t>
            </a:r>
            <a:r>
              <a:rPr lang="en-US" altLang="en-US" sz="2400" b="1" baseline="-25000">
                <a:latin typeface="Techno Heavy" pitchFamily="2" charset="0"/>
              </a:rPr>
              <a:t>7</a:t>
            </a:r>
            <a:r>
              <a:rPr lang="en-US" altLang="en-US" sz="2400" b="1">
                <a:latin typeface="Techno Heavy" pitchFamily="2" charset="0"/>
              </a:rPr>
              <a:t> are</a:t>
            </a:r>
            <a:br>
              <a:rPr lang="en-US" altLang="en-US" sz="2400" b="1">
                <a:latin typeface="Techno Heavy" pitchFamily="2" charset="0"/>
              </a:rPr>
            </a:br>
            <a:r>
              <a:rPr lang="en-US" altLang="en-US" sz="2400" b="1">
                <a:latin typeface="Techno Heavy" pitchFamily="2" charset="0"/>
              </a:rPr>
              <a:t>connected to one, and</a:t>
            </a:r>
            <a:br>
              <a:rPr lang="en-US" altLang="en-US" sz="2400" b="1">
                <a:latin typeface="Techno Heavy" pitchFamily="2" charset="0"/>
              </a:rPr>
            </a:br>
            <a:r>
              <a:rPr lang="en-US" altLang="en-US" sz="2400" b="1">
                <a:latin typeface="Techno Heavy" pitchFamily="2" charset="0"/>
              </a:rPr>
              <a:t>lines D</a:t>
            </a:r>
            <a:r>
              <a:rPr lang="en-US" altLang="en-US" sz="2400" b="1" baseline="-25000">
                <a:latin typeface="Techno Heavy" pitchFamily="2" charset="0"/>
              </a:rPr>
              <a:t>8</a:t>
            </a:r>
            <a:r>
              <a:rPr lang="en-US" altLang="en-US" sz="2400" b="1">
                <a:latin typeface="Techno Heavy" pitchFamily="2" charset="0"/>
              </a:rPr>
              <a:t>-D</a:t>
            </a:r>
            <a:r>
              <a:rPr lang="en-US" altLang="en-US" sz="2400" b="1" baseline="-25000">
                <a:latin typeface="Techno Heavy" pitchFamily="2" charset="0"/>
              </a:rPr>
              <a:t>15</a:t>
            </a:r>
            <a:r>
              <a:rPr lang="en-US" altLang="en-US" sz="2400" b="1">
                <a:latin typeface="Techno Heavy" pitchFamily="2" charset="0"/>
              </a:rPr>
              <a:t> to the other.</a:t>
            </a:r>
          </a:p>
          <a:p>
            <a:pPr eaLnBrk="1" hangingPunct="1"/>
            <a:endParaRPr lang="en-US" altLang="en-US" sz="2400" b="1">
              <a:latin typeface="Techno Heavy" pitchFamily="2" charset="0"/>
            </a:endParaRPr>
          </a:p>
          <a:p>
            <a:pPr eaLnBrk="1" hangingPunct="1"/>
            <a:r>
              <a:rPr lang="en-US" altLang="en-US" sz="2400" b="1">
                <a:latin typeface="Techno Heavy" pitchFamily="2" charset="0"/>
              </a:rPr>
              <a:t>The A</a:t>
            </a:r>
            <a:r>
              <a:rPr lang="en-US" altLang="en-US" sz="2400" b="1" baseline="-25000">
                <a:latin typeface="Techno Heavy" pitchFamily="2" charset="0"/>
              </a:rPr>
              <a:t>0</a:t>
            </a:r>
            <a:r>
              <a:rPr lang="en-US" altLang="en-US" sz="2400" b="1">
                <a:latin typeface="Techno Heavy" pitchFamily="2" charset="0"/>
              </a:rPr>
              <a:t> and </a:t>
            </a:r>
            <a:r>
              <a:rPr lang="en-US" altLang="en-US" sz="2400" b="1" u="sng">
                <a:latin typeface="Techno Heavy" pitchFamily="2" charset="0"/>
              </a:rPr>
              <a:t>BHE</a:t>
            </a:r>
            <a:r>
              <a:rPr lang="en-US" altLang="en-US" sz="2400" b="1">
                <a:latin typeface="Techno Heavy" pitchFamily="2" charset="0"/>
              </a:rPr>
              <a:t> lines</a:t>
            </a:r>
            <a:br>
              <a:rPr lang="en-US" altLang="en-US" sz="2400" b="1">
                <a:latin typeface="Techno Heavy" pitchFamily="2" charset="0"/>
              </a:rPr>
            </a:br>
            <a:r>
              <a:rPr lang="en-US" altLang="en-US" sz="2400" b="1">
                <a:latin typeface="Techno Heavy" pitchFamily="2" charset="0"/>
              </a:rPr>
              <a:t>select which bank to </a:t>
            </a:r>
            <a:br>
              <a:rPr lang="en-US" altLang="en-US" sz="2400" b="1">
                <a:latin typeface="Techno Heavy" pitchFamily="2" charset="0"/>
              </a:rPr>
            </a:br>
            <a:r>
              <a:rPr lang="en-US" altLang="en-US" sz="2400" b="1">
                <a:latin typeface="Techno Heavy" pitchFamily="2" charset="0"/>
              </a:rPr>
              <a:t>enable.</a:t>
            </a:r>
          </a:p>
          <a:p>
            <a:pPr eaLnBrk="1" hangingPunct="1"/>
            <a:endParaRPr lang="en-US" altLang="en-US" sz="2400" b="1">
              <a:latin typeface="Techno Heavy" pitchFamily="2" charset="0"/>
            </a:endParaRPr>
          </a:p>
          <a:p>
            <a:pPr eaLnBrk="1" hangingPunct="1"/>
            <a:r>
              <a:rPr lang="en-US" altLang="en-US" sz="2400" b="1">
                <a:latin typeface="Techno Heavy" pitchFamily="2" charset="0"/>
              </a:rPr>
              <a:t>Both banks have identical</a:t>
            </a:r>
            <a:br>
              <a:rPr lang="en-US" altLang="en-US" sz="2400" b="1">
                <a:latin typeface="Techno Heavy" pitchFamily="2" charset="0"/>
              </a:rPr>
            </a:br>
            <a:r>
              <a:rPr lang="en-US" altLang="en-US" sz="2400" b="1">
                <a:latin typeface="Techno Heavy" pitchFamily="2" charset="0"/>
              </a:rPr>
              <a:t>address decoding circuits.</a:t>
            </a:r>
            <a:endParaRPr lang="en-CA" altLang="en-US" sz="2400" b="1" u="sng">
              <a:latin typeface="Techno Heavy" pitchFamily="2" charset="0"/>
            </a:endParaRPr>
          </a:p>
        </p:txBody>
      </p:sp>
      <p:pic>
        <p:nvPicPr>
          <p:cNvPr id="686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38400"/>
            <a:ext cx="419100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Dual Memory Banks</a:t>
            </a:r>
            <a:endParaRPr lang="en-CA" altLang="en-US" smtClean="0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One consequence of the dual memory bank is that a </a:t>
            </a:r>
            <a:r>
              <a:rPr lang="en-US" altLang="en-US" b="0" smtClean="0"/>
              <a:t>word</a:t>
            </a:r>
            <a:r>
              <a:rPr lang="en-US" altLang="en-US" smtClean="0"/>
              <a:t> of data/instructions can only be loaded in one machine cycle if it starts on an even address.</a:t>
            </a:r>
          </a:p>
          <a:p>
            <a:pPr lvl="1"/>
            <a:r>
              <a:rPr lang="en-US" altLang="en-US" sz="1800" smtClean="0"/>
              <a:t>This affects how you store data in the computer</a:t>
            </a:r>
          </a:p>
          <a:p>
            <a:pPr lvl="1"/>
            <a:r>
              <a:rPr lang="en-US" altLang="en-US" sz="1800" smtClean="0"/>
              <a:t>Choosing a wrong address could lead to code that is almost 50% slower!</a:t>
            </a:r>
          </a:p>
          <a:p>
            <a:r>
              <a:rPr lang="en-US" altLang="en-US" smtClean="0"/>
              <a:t>8-bit wide memory must be added in equal sized pairs.</a:t>
            </a:r>
            <a:r>
              <a:rPr lang="en-US" altLang="en-US" smtClean="0">
                <a:solidFill>
                  <a:srgbClr val="FF0000"/>
                </a:solidFill>
              </a:rPr>
              <a:t>			</a:t>
            </a:r>
            <a:endParaRPr lang="en-CA" altLang="en-US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5" grpId="0" build="p" bldLvl="2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077200" cy="1143000"/>
          </a:xfrm>
        </p:spPr>
        <p:txBody>
          <a:bodyPr/>
          <a:lstStyle/>
          <a:p>
            <a:r>
              <a:rPr lang="en-US" altLang="en-US" smtClean="0"/>
              <a:t>Memory Alignment in 16-bit Micro</a:t>
            </a:r>
            <a:br>
              <a:rPr lang="en-US" altLang="en-US" smtClean="0"/>
            </a:br>
            <a:r>
              <a:rPr lang="en-US" altLang="en-US" smtClean="0"/>
              <a:t>(Summary)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4343400" cy="4114800"/>
          </a:xfrm>
        </p:spPr>
        <p:txBody>
          <a:bodyPr/>
          <a:lstStyle/>
          <a:p>
            <a:r>
              <a:rPr lang="en-US" altLang="en-US" sz="2000" smtClean="0"/>
              <a:t>We have 16-bit data bus</a:t>
            </a:r>
          </a:p>
          <a:p>
            <a:r>
              <a:rPr lang="en-US" altLang="en-US" sz="2000" smtClean="0"/>
              <a:t>Why not use it for memory access.</a:t>
            </a:r>
          </a:p>
          <a:p>
            <a:r>
              <a:rPr lang="en-US" altLang="en-US" sz="2000" smtClean="0"/>
              <a:t>1M byte of memory is organized as:</a:t>
            </a:r>
          </a:p>
          <a:p>
            <a:r>
              <a:rPr lang="en-US" altLang="en-US" sz="2000" smtClean="0"/>
              <a:t>512K * 16 bit</a:t>
            </a:r>
          </a:p>
          <a:p>
            <a:r>
              <a:rPr lang="en-US" altLang="en-US" sz="2000" smtClean="0"/>
              <a:t>The memory is word-aligned </a:t>
            </a:r>
          </a:p>
          <a:p>
            <a:r>
              <a:rPr lang="en-US" altLang="en-US" sz="2000" smtClean="0"/>
              <a:t>Access to even addresses is aligned and simple</a:t>
            </a:r>
          </a:p>
          <a:p>
            <a:r>
              <a:rPr lang="en-US" altLang="en-US" sz="2000" smtClean="0"/>
              <a:t>Example: 0102H and 0304H stored in [4H]</a:t>
            </a:r>
          </a:p>
        </p:txBody>
      </p:sp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4953000" y="2362200"/>
          <a:ext cx="4191000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7" name="Bitmap Image" r:id="rId4" imgW="3715269" imgH="1905266" progId="Paint.Picture">
                  <p:embed/>
                </p:oleObj>
              </mc:Choice>
              <mc:Fallback>
                <p:oleObj name="Bitmap Image" r:id="rId4" imgW="3715269" imgH="1905266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362200"/>
                        <a:ext cx="4191000" cy="250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61" name="Text Box 5"/>
          <p:cNvSpPr txBox="1">
            <a:spLocks noChangeArrowheads="1"/>
          </p:cNvSpPr>
          <p:nvPr/>
        </p:nvSpPr>
        <p:spPr bwMode="auto">
          <a:xfrm>
            <a:off x="5241925" y="4989513"/>
            <a:ext cx="3282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What happens on mov AX,[4]?</a:t>
            </a:r>
          </a:p>
        </p:txBody>
      </p:sp>
      <p:sp>
        <p:nvSpPr>
          <p:cNvPr id="377862" name="Text Box 6"/>
          <p:cNvSpPr txBox="1">
            <a:spLocks noChangeArrowheads="1"/>
          </p:cNvSpPr>
          <p:nvPr/>
        </p:nvSpPr>
        <p:spPr bwMode="auto">
          <a:xfrm>
            <a:off x="5257800" y="5486400"/>
            <a:ext cx="328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What happens on mov AX,[5]?</a:t>
            </a:r>
          </a:p>
        </p:txBody>
      </p:sp>
      <p:sp>
        <p:nvSpPr>
          <p:cNvPr id="377863" name="Text Box 7"/>
          <p:cNvSpPr txBox="1">
            <a:spLocks noChangeArrowheads="1"/>
          </p:cNvSpPr>
          <p:nvPr/>
        </p:nvSpPr>
        <p:spPr bwMode="auto">
          <a:xfrm>
            <a:off x="2952750" y="6019800"/>
            <a:ext cx="6191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cs typeface="Times New Roman" panose="02020603050405020304" pitchFamily="18" charset="0"/>
              </a:rPr>
              <a:t>Motorola family of the MC680x0 </a:t>
            </a:r>
            <a:r>
              <a:rPr lang="en-US" altLang="en-US" u="sng">
                <a:cs typeface="Times New Roman" panose="02020603050405020304" pitchFamily="18" charset="0"/>
              </a:rPr>
              <a:t>forbids</a:t>
            </a:r>
            <a:r>
              <a:rPr lang="en-US" altLang="en-US">
                <a:cs typeface="Times New Roman" panose="02020603050405020304" pitchFamily="18" charset="0"/>
              </a:rPr>
              <a:t> </a:t>
            </a:r>
            <a:r>
              <a:rPr lang="en-US" altLang="en-US" u="sng">
                <a:cs typeface="Times New Roman" panose="02020603050405020304" pitchFamily="18" charset="0"/>
              </a:rPr>
              <a:t>non-aligned access</a:t>
            </a:r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 build="p" autoUpdateAnimBg="0"/>
      <p:bldP spid="377861" grpId="0" autoUpdateAnimBg="0"/>
      <p:bldP spid="377862" grpId="0" autoUpdateAnimBg="0"/>
      <p:bldP spid="377863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Memory Chip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81200"/>
            <a:ext cx="3509963" cy="4114800"/>
          </a:xfrm>
        </p:spPr>
        <p:txBody>
          <a:bodyPr/>
          <a:lstStyle/>
          <a:p>
            <a:r>
              <a:rPr lang="en-US" altLang="en-US" smtClean="0"/>
              <a:t>8K EPROM</a:t>
            </a:r>
          </a:p>
          <a:p>
            <a:r>
              <a:rPr lang="en-US" altLang="en-US" smtClean="0"/>
              <a:t>to be specific:</a:t>
            </a:r>
          </a:p>
          <a:p>
            <a:pPr lvl="1"/>
            <a:r>
              <a:rPr lang="en-US" altLang="en-US" sz="1800" smtClean="0"/>
              <a:t>8Kx8 bits EPROM</a:t>
            </a:r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4876800" y="1752600"/>
          <a:ext cx="3773488" cy="437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8" name="VISIO" r:id="rId4" imgW="3773424" imgH="4379976" progId="Visio.Drawing.5">
                  <p:embed/>
                </p:oleObj>
              </mc:Choice>
              <mc:Fallback>
                <p:oleObj name="VISIO" r:id="rId4" imgW="3773424" imgH="4379976" progId="Visio.Drawing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752600"/>
                        <a:ext cx="3773488" cy="437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2764 Block Diagram</a:t>
            </a: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1333500"/>
            <a:ext cx="39433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1203325" y="3617913"/>
            <a:ext cx="1403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Chip enable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1279525" y="4075113"/>
            <a:ext cx="161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Output enable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Operating Modes</a:t>
            </a:r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957388"/>
            <a:ext cx="894397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Programming 2764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after each erasure for UV-EPROM):</a:t>
            </a:r>
          </a:p>
          <a:p>
            <a:pPr lvl="1"/>
            <a:r>
              <a:rPr lang="en-US" altLang="en-US" sz="1800" smtClean="0"/>
              <a:t>all bits of the M2764A are in the “1" state.</a:t>
            </a:r>
          </a:p>
          <a:p>
            <a:r>
              <a:rPr lang="en-US" altLang="en-US" smtClean="0"/>
              <a:t>The only way to change a “0" to a ”1" is by ultraviolet light erasure.</a:t>
            </a:r>
          </a:p>
          <a:p>
            <a:r>
              <a:rPr lang="en-US" altLang="en-US" smtClean="0"/>
              <a:t>Programming mode when:</a:t>
            </a:r>
          </a:p>
          <a:p>
            <a:pPr lvl="1"/>
            <a:r>
              <a:rPr lang="en-US" altLang="en-US" sz="1800" smtClean="0"/>
              <a:t>VPP input is at 12.5V</a:t>
            </a:r>
          </a:p>
          <a:p>
            <a:pPr lvl="1"/>
            <a:r>
              <a:rPr lang="en-US" altLang="en-US" sz="1800" smtClean="0"/>
              <a:t>E and P are at TTL low.</a:t>
            </a:r>
          </a:p>
          <a:p>
            <a:r>
              <a:rPr lang="en-US" altLang="en-US" smtClean="0"/>
              <a:t>The data to the data output pins. </a:t>
            </a:r>
          </a:p>
          <a:p>
            <a:r>
              <a:rPr lang="en-US" altLang="en-US" smtClean="0"/>
              <a:t>The levels required for the address and data inputs are TTL.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0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0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0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0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0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990600"/>
          </a:xfrm>
        </p:spPr>
        <p:txBody>
          <a:bodyPr/>
          <a:lstStyle/>
          <a:p>
            <a:r>
              <a:rPr lang="en-US" altLang="en-US" sz="1800" smtClean="0"/>
              <a:t>Processor Timing Diagram of 8088 (Minimum Mode)</a:t>
            </a:r>
            <a:br>
              <a:rPr lang="en-US" altLang="en-US" sz="1800" smtClean="0"/>
            </a:br>
            <a:r>
              <a:rPr lang="en-US" altLang="en-US" sz="1800" smtClean="0"/>
              <a:t>for Memory or I/O Read</a:t>
            </a:r>
          </a:p>
        </p:txBody>
      </p:sp>
      <p:sp>
        <p:nvSpPr>
          <p:cNvPr id="43011" name="Rectangle 8"/>
          <p:cNvSpPr>
            <a:spLocks noChangeArrowheads="1"/>
          </p:cNvSpPr>
          <p:nvPr/>
        </p:nvSpPr>
        <p:spPr bwMode="auto">
          <a:xfrm>
            <a:off x="1265238" y="2960688"/>
            <a:ext cx="373062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</a:rPr>
              <a:t>ALE</a:t>
            </a:r>
            <a:endParaRPr lang="en-US" altLang="en-US"/>
          </a:p>
        </p:txBody>
      </p:sp>
      <p:sp>
        <p:nvSpPr>
          <p:cNvPr id="43012" name="Line 9"/>
          <p:cNvSpPr>
            <a:spLocks noChangeShapeType="1"/>
          </p:cNvSpPr>
          <p:nvPr/>
        </p:nvSpPr>
        <p:spPr bwMode="auto">
          <a:xfrm flipV="1">
            <a:off x="3094038" y="1570038"/>
            <a:ext cx="1587" cy="5029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3" name="Rectangle 10"/>
          <p:cNvSpPr>
            <a:spLocks noChangeArrowheads="1"/>
          </p:cNvSpPr>
          <p:nvPr/>
        </p:nvSpPr>
        <p:spPr bwMode="auto">
          <a:xfrm>
            <a:off x="3690938" y="1589088"/>
            <a:ext cx="2508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</a:rPr>
              <a:t>T1</a:t>
            </a:r>
            <a:endParaRPr lang="en-US" altLang="en-US"/>
          </a:p>
        </p:txBody>
      </p:sp>
      <p:sp>
        <p:nvSpPr>
          <p:cNvPr id="43014" name="Rectangle 11"/>
          <p:cNvSpPr>
            <a:spLocks noChangeArrowheads="1"/>
          </p:cNvSpPr>
          <p:nvPr/>
        </p:nvSpPr>
        <p:spPr bwMode="auto">
          <a:xfrm>
            <a:off x="1265238" y="2046288"/>
            <a:ext cx="614362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</a:rPr>
              <a:t>CLOCK</a:t>
            </a:r>
            <a:endParaRPr lang="en-US" altLang="en-US"/>
          </a:p>
        </p:txBody>
      </p:sp>
      <p:sp>
        <p:nvSpPr>
          <p:cNvPr id="43015" name="Rectangle 12"/>
          <p:cNvSpPr>
            <a:spLocks noChangeArrowheads="1"/>
          </p:cNvSpPr>
          <p:nvPr/>
        </p:nvSpPr>
        <p:spPr bwMode="auto">
          <a:xfrm>
            <a:off x="5062538" y="1589088"/>
            <a:ext cx="2508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</a:rPr>
              <a:t>T2</a:t>
            </a:r>
            <a:endParaRPr lang="en-US" altLang="en-US"/>
          </a:p>
        </p:txBody>
      </p:sp>
      <p:sp>
        <p:nvSpPr>
          <p:cNvPr id="43016" name="Rectangle 13"/>
          <p:cNvSpPr>
            <a:spLocks noChangeArrowheads="1"/>
          </p:cNvSpPr>
          <p:nvPr/>
        </p:nvSpPr>
        <p:spPr bwMode="auto">
          <a:xfrm>
            <a:off x="6434138" y="1589088"/>
            <a:ext cx="2508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</a:rPr>
              <a:t>T3</a:t>
            </a:r>
            <a:endParaRPr lang="en-US" altLang="en-US"/>
          </a:p>
        </p:txBody>
      </p:sp>
      <p:sp>
        <p:nvSpPr>
          <p:cNvPr id="43017" name="Rectangle 14"/>
          <p:cNvSpPr>
            <a:spLocks noChangeArrowheads="1"/>
          </p:cNvSpPr>
          <p:nvPr/>
        </p:nvSpPr>
        <p:spPr bwMode="auto">
          <a:xfrm>
            <a:off x="7805738" y="1589088"/>
            <a:ext cx="2508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</a:rPr>
              <a:t>T4</a:t>
            </a:r>
            <a:endParaRPr lang="en-US" altLang="en-US"/>
          </a:p>
        </p:txBody>
      </p:sp>
      <p:sp>
        <p:nvSpPr>
          <p:cNvPr id="43018" name="Line 15"/>
          <p:cNvSpPr>
            <a:spLocks noChangeShapeType="1"/>
          </p:cNvSpPr>
          <p:nvPr/>
        </p:nvSpPr>
        <p:spPr bwMode="auto">
          <a:xfrm flipV="1">
            <a:off x="4465638" y="1570038"/>
            <a:ext cx="1587" cy="5029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9" name="Line 16"/>
          <p:cNvSpPr>
            <a:spLocks noChangeShapeType="1"/>
          </p:cNvSpPr>
          <p:nvPr/>
        </p:nvSpPr>
        <p:spPr bwMode="auto">
          <a:xfrm flipV="1">
            <a:off x="5837238" y="1570038"/>
            <a:ext cx="1587" cy="5029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0" name="Line 17"/>
          <p:cNvSpPr>
            <a:spLocks noChangeShapeType="1"/>
          </p:cNvSpPr>
          <p:nvPr/>
        </p:nvSpPr>
        <p:spPr bwMode="auto">
          <a:xfrm flipV="1">
            <a:off x="7208838" y="1570038"/>
            <a:ext cx="1587" cy="5029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1" name="Line 18"/>
          <p:cNvSpPr>
            <a:spLocks noChangeShapeType="1"/>
          </p:cNvSpPr>
          <p:nvPr/>
        </p:nvSpPr>
        <p:spPr bwMode="auto">
          <a:xfrm flipV="1">
            <a:off x="8580438" y="1570038"/>
            <a:ext cx="1587" cy="5029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2" name="Rectangle 19"/>
          <p:cNvSpPr>
            <a:spLocks noChangeArrowheads="1"/>
          </p:cNvSpPr>
          <p:nvPr/>
        </p:nvSpPr>
        <p:spPr bwMode="auto">
          <a:xfrm>
            <a:off x="1265238" y="3417888"/>
            <a:ext cx="8096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</a:rPr>
              <a:t>AD7 - AD0</a:t>
            </a:r>
            <a:endParaRPr lang="en-US" altLang="en-US"/>
          </a:p>
        </p:txBody>
      </p:sp>
      <p:sp>
        <p:nvSpPr>
          <p:cNvPr id="43023" name="Rectangle 20"/>
          <p:cNvSpPr>
            <a:spLocks noChangeArrowheads="1"/>
          </p:cNvSpPr>
          <p:nvPr/>
        </p:nvSpPr>
        <p:spPr bwMode="auto">
          <a:xfrm>
            <a:off x="1265238" y="3875088"/>
            <a:ext cx="674687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</a:rPr>
              <a:t>A15 - A8</a:t>
            </a:r>
            <a:endParaRPr lang="en-US" altLang="en-US"/>
          </a:p>
        </p:txBody>
      </p:sp>
      <p:sp>
        <p:nvSpPr>
          <p:cNvPr id="43024" name="Rectangle 21"/>
          <p:cNvSpPr>
            <a:spLocks noChangeArrowheads="1"/>
          </p:cNvSpPr>
          <p:nvPr/>
        </p:nvSpPr>
        <p:spPr bwMode="auto">
          <a:xfrm>
            <a:off x="1265238" y="4332288"/>
            <a:ext cx="1220787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</a:rPr>
              <a:t>A19/S6 - A16/S3</a:t>
            </a:r>
            <a:endParaRPr lang="en-US" altLang="en-US"/>
          </a:p>
        </p:txBody>
      </p:sp>
      <p:sp>
        <p:nvSpPr>
          <p:cNvPr id="43025" name="Rectangle 22"/>
          <p:cNvSpPr>
            <a:spLocks noChangeArrowheads="1"/>
          </p:cNvSpPr>
          <p:nvPr/>
        </p:nvSpPr>
        <p:spPr bwMode="auto">
          <a:xfrm>
            <a:off x="1265238" y="2503488"/>
            <a:ext cx="4286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</a:rPr>
              <a:t>DT/R</a:t>
            </a:r>
            <a:endParaRPr lang="en-US" altLang="en-US"/>
          </a:p>
        </p:txBody>
      </p:sp>
      <p:sp>
        <p:nvSpPr>
          <p:cNvPr id="43026" name="Rectangle 23"/>
          <p:cNvSpPr>
            <a:spLocks noChangeArrowheads="1"/>
          </p:cNvSpPr>
          <p:nvPr/>
        </p:nvSpPr>
        <p:spPr bwMode="auto">
          <a:xfrm>
            <a:off x="1265238" y="2363788"/>
            <a:ext cx="3937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800" b="1">
                <a:solidFill>
                  <a:srgbClr val="000000"/>
                </a:solidFill>
              </a:rPr>
              <a:t>        __</a:t>
            </a:r>
            <a:endParaRPr lang="en-US" altLang="en-US"/>
          </a:p>
        </p:txBody>
      </p:sp>
      <p:sp>
        <p:nvSpPr>
          <p:cNvPr id="43027" name="Rectangle 24"/>
          <p:cNvSpPr>
            <a:spLocks noChangeArrowheads="1"/>
          </p:cNvSpPr>
          <p:nvPr/>
        </p:nvSpPr>
        <p:spPr bwMode="auto">
          <a:xfrm>
            <a:off x="1265238" y="4789488"/>
            <a:ext cx="4032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</a:rPr>
              <a:t>IO/M</a:t>
            </a:r>
            <a:endParaRPr lang="en-US" altLang="en-US"/>
          </a:p>
        </p:txBody>
      </p:sp>
      <p:sp>
        <p:nvSpPr>
          <p:cNvPr id="43028" name="Rectangle 25"/>
          <p:cNvSpPr>
            <a:spLocks noChangeArrowheads="1"/>
          </p:cNvSpPr>
          <p:nvPr/>
        </p:nvSpPr>
        <p:spPr bwMode="auto">
          <a:xfrm>
            <a:off x="1265238" y="4649788"/>
            <a:ext cx="363537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800" b="1">
                <a:solidFill>
                  <a:srgbClr val="000000"/>
                </a:solidFill>
              </a:rPr>
              <a:t>       __</a:t>
            </a:r>
            <a:endParaRPr lang="en-US" altLang="en-US"/>
          </a:p>
        </p:txBody>
      </p:sp>
      <p:sp>
        <p:nvSpPr>
          <p:cNvPr id="43029" name="Rectangle 26"/>
          <p:cNvSpPr>
            <a:spLocks noChangeArrowheads="1"/>
          </p:cNvSpPr>
          <p:nvPr/>
        </p:nvSpPr>
        <p:spPr bwMode="auto">
          <a:xfrm>
            <a:off x="1265238" y="5106988"/>
            <a:ext cx="274637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800" b="1">
                <a:solidFill>
                  <a:srgbClr val="000000"/>
                </a:solidFill>
              </a:rPr>
              <a:t>____</a:t>
            </a:r>
            <a:endParaRPr lang="en-US" altLang="en-US"/>
          </a:p>
        </p:txBody>
      </p:sp>
      <p:sp>
        <p:nvSpPr>
          <p:cNvPr id="43030" name="Rectangle 27"/>
          <p:cNvSpPr>
            <a:spLocks noChangeArrowheads="1"/>
          </p:cNvSpPr>
          <p:nvPr/>
        </p:nvSpPr>
        <p:spPr bwMode="auto">
          <a:xfrm>
            <a:off x="1265238" y="5246688"/>
            <a:ext cx="2921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</a:rPr>
              <a:t>RD</a:t>
            </a:r>
            <a:endParaRPr lang="en-US" altLang="en-US"/>
          </a:p>
        </p:txBody>
      </p:sp>
      <p:sp>
        <p:nvSpPr>
          <p:cNvPr id="43031" name="Rectangle 28"/>
          <p:cNvSpPr>
            <a:spLocks noChangeArrowheads="1"/>
          </p:cNvSpPr>
          <p:nvPr/>
        </p:nvSpPr>
        <p:spPr bwMode="auto">
          <a:xfrm>
            <a:off x="1265238" y="5703888"/>
            <a:ext cx="395287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solidFill>
                  <a:srgbClr val="000000"/>
                </a:solidFill>
              </a:rPr>
              <a:t>DEN</a:t>
            </a:r>
            <a:endParaRPr lang="en-US" altLang="en-US"/>
          </a:p>
        </p:txBody>
      </p:sp>
      <p:sp>
        <p:nvSpPr>
          <p:cNvPr id="43032" name="Rectangle 29"/>
          <p:cNvSpPr>
            <a:spLocks noChangeArrowheads="1"/>
          </p:cNvSpPr>
          <p:nvPr/>
        </p:nvSpPr>
        <p:spPr bwMode="auto">
          <a:xfrm>
            <a:off x="1295400" y="5564188"/>
            <a:ext cx="3873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800" b="1">
                <a:solidFill>
                  <a:srgbClr val="000000"/>
                </a:solidFill>
              </a:rPr>
              <a:t>______</a:t>
            </a:r>
            <a:endParaRPr lang="en-US" altLang="en-US"/>
          </a:p>
        </p:txBody>
      </p:sp>
      <p:sp>
        <p:nvSpPr>
          <p:cNvPr id="43033" name="Freeform 30"/>
          <p:cNvSpPr>
            <a:spLocks/>
          </p:cNvSpPr>
          <p:nvPr/>
        </p:nvSpPr>
        <p:spPr bwMode="auto">
          <a:xfrm>
            <a:off x="3038475" y="2027238"/>
            <a:ext cx="1371600" cy="228600"/>
          </a:xfrm>
          <a:custGeom>
            <a:avLst/>
            <a:gdLst>
              <a:gd name="T0" fmla="*/ 0 w 1728"/>
              <a:gd name="T1" fmla="*/ 0 h 288"/>
              <a:gd name="T2" fmla="*/ 114300 w 1728"/>
              <a:gd name="T3" fmla="*/ 228600 h 288"/>
              <a:gd name="T4" fmla="*/ 914400 w 1728"/>
              <a:gd name="T5" fmla="*/ 228600 h 288"/>
              <a:gd name="T6" fmla="*/ 1028700 w 1728"/>
              <a:gd name="T7" fmla="*/ 0 h 288"/>
              <a:gd name="T8" fmla="*/ 1371600 w 172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8"/>
              <a:gd name="T16" fmla="*/ 0 h 288"/>
              <a:gd name="T17" fmla="*/ 1728 w 17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8" h="288">
                <a:moveTo>
                  <a:pt x="0" y="0"/>
                </a:moveTo>
                <a:lnTo>
                  <a:pt x="144" y="288"/>
                </a:lnTo>
                <a:lnTo>
                  <a:pt x="1152" y="288"/>
                </a:lnTo>
                <a:lnTo>
                  <a:pt x="1296" y="0"/>
                </a:lnTo>
                <a:lnTo>
                  <a:pt x="1728" y="0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4" name="Freeform 31"/>
          <p:cNvSpPr>
            <a:spLocks/>
          </p:cNvSpPr>
          <p:nvPr/>
        </p:nvSpPr>
        <p:spPr bwMode="auto">
          <a:xfrm>
            <a:off x="4410075" y="2027238"/>
            <a:ext cx="1370013" cy="228600"/>
          </a:xfrm>
          <a:custGeom>
            <a:avLst/>
            <a:gdLst>
              <a:gd name="T0" fmla="*/ 0 w 1728"/>
              <a:gd name="T1" fmla="*/ 0 h 288"/>
              <a:gd name="T2" fmla="*/ 114168 w 1728"/>
              <a:gd name="T3" fmla="*/ 228600 h 288"/>
              <a:gd name="T4" fmla="*/ 913342 w 1728"/>
              <a:gd name="T5" fmla="*/ 228600 h 288"/>
              <a:gd name="T6" fmla="*/ 1027510 w 1728"/>
              <a:gd name="T7" fmla="*/ 0 h 288"/>
              <a:gd name="T8" fmla="*/ 1370013 w 172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8"/>
              <a:gd name="T16" fmla="*/ 0 h 288"/>
              <a:gd name="T17" fmla="*/ 1728 w 17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8" h="288">
                <a:moveTo>
                  <a:pt x="0" y="0"/>
                </a:moveTo>
                <a:lnTo>
                  <a:pt x="144" y="288"/>
                </a:lnTo>
                <a:lnTo>
                  <a:pt x="1152" y="288"/>
                </a:lnTo>
                <a:lnTo>
                  <a:pt x="1296" y="0"/>
                </a:lnTo>
                <a:lnTo>
                  <a:pt x="1728" y="0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5" name="Freeform 32"/>
          <p:cNvSpPr>
            <a:spLocks/>
          </p:cNvSpPr>
          <p:nvPr/>
        </p:nvSpPr>
        <p:spPr bwMode="auto">
          <a:xfrm>
            <a:off x="5780088" y="2027238"/>
            <a:ext cx="1371600" cy="228600"/>
          </a:xfrm>
          <a:custGeom>
            <a:avLst/>
            <a:gdLst>
              <a:gd name="T0" fmla="*/ 0 w 1728"/>
              <a:gd name="T1" fmla="*/ 0 h 288"/>
              <a:gd name="T2" fmla="*/ 114300 w 1728"/>
              <a:gd name="T3" fmla="*/ 228600 h 288"/>
              <a:gd name="T4" fmla="*/ 914400 w 1728"/>
              <a:gd name="T5" fmla="*/ 228600 h 288"/>
              <a:gd name="T6" fmla="*/ 1028700 w 1728"/>
              <a:gd name="T7" fmla="*/ 0 h 288"/>
              <a:gd name="T8" fmla="*/ 1371600 w 172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8"/>
              <a:gd name="T16" fmla="*/ 0 h 288"/>
              <a:gd name="T17" fmla="*/ 1728 w 17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8" h="288">
                <a:moveTo>
                  <a:pt x="0" y="0"/>
                </a:moveTo>
                <a:lnTo>
                  <a:pt x="144" y="288"/>
                </a:lnTo>
                <a:lnTo>
                  <a:pt x="1152" y="288"/>
                </a:lnTo>
                <a:lnTo>
                  <a:pt x="1296" y="0"/>
                </a:lnTo>
                <a:lnTo>
                  <a:pt x="1728" y="0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6" name="Freeform 33"/>
          <p:cNvSpPr>
            <a:spLocks/>
          </p:cNvSpPr>
          <p:nvPr/>
        </p:nvSpPr>
        <p:spPr bwMode="auto">
          <a:xfrm>
            <a:off x="7151688" y="2027238"/>
            <a:ext cx="1371600" cy="228600"/>
          </a:xfrm>
          <a:custGeom>
            <a:avLst/>
            <a:gdLst>
              <a:gd name="T0" fmla="*/ 0 w 1728"/>
              <a:gd name="T1" fmla="*/ 0 h 288"/>
              <a:gd name="T2" fmla="*/ 114300 w 1728"/>
              <a:gd name="T3" fmla="*/ 228600 h 288"/>
              <a:gd name="T4" fmla="*/ 914400 w 1728"/>
              <a:gd name="T5" fmla="*/ 228600 h 288"/>
              <a:gd name="T6" fmla="*/ 1028700 w 1728"/>
              <a:gd name="T7" fmla="*/ 0 h 288"/>
              <a:gd name="T8" fmla="*/ 1371600 w 172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8"/>
              <a:gd name="T16" fmla="*/ 0 h 288"/>
              <a:gd name="T17" fmla="*/ 1728 w 17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8" h="288">
                <a:moveTo>
                  <a:pt x="0" y="0"/>
                </a:moveTo>
                <a:lnTo>
                  <a:pt x="144" y="288"/>
                </a:lnTo>
                <a:lnTo>
                  <a:pt x="1152" y="288"/>
                </a:lnTo>
                <a:lnTo>
                  <a:pt x="1296" y="0"/>
                </a:lnTo>
                <a:lnTo>
                  <a:pt x="1728" y="0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7" name="Line 34"/>
          <p:cNvSpPr>
            <a:spLocks noChangeShapeType="1"/>
          </p:cNvSpPr>
          <p:nvPr/>
        </p:nvSpPr>
        <p:spPr bwMode="auto">
          <a:xfrm flipH="1" flipV="1">
            <a:off x="2979738" y="2484438"/>
            <a:ext cx="1143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8" name="Line 35"/>
          <p:cNvSpPr>
            <a:spLocks noChangeShapeType="1"/>
          </p:cNvSpPr>
          <p:nvPr/>
        </p:nvSpPr>
        <p:spPr bwMode="auto">
          <a:xfrm flipV="1">
            <a:off x="8123238" y="2484438"/>
            <a:ext cx="1143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9" name="Line 36"/>
          <p:cNvSpPr>
            <a:spLocks noChangeShapeType="1"/>
          </p:cNvSpPr>
          <p:nvPr/>
        </p:nvSpPr>
        <p:spPr bwMode="auto">
          <a:xfrm>
            <a:off x="3094038" y="2713038"/>
            <a:ext cx="50292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0" name="Line 37"/>
          <p:cNvSpPr>
            <a:spLocks noChangeShapeType="1"/>
          </p:cNvSpPr>
          <p:nvPr/>
        </p:nvSpPr>
        <p:spPr bwMode="auto">
          <a:xfrm>
            <a:off x="8237538" y="2484438"/>
            <a:ext cx="28575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1" name="Line 38"/>
          <p:cNvSpPr>
            <a:spLocks noChangeShapeType="1"/>
          </p:cNvSpPr>
          <p:nvPr/>
        </p:nvSpPr>
        <p:spPr bwMode="auto">
          <a:xfrm flipV="1">
            <a:off x="3322638" y="2941638"/>
            <a:ext cx="1143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2" name="Line 39"/>
          <p:cNvSpPr>
            <a:spLocks noChangeShapeType="1"/>
          </p:cNvSpPr>
          <p:nvPr/>
        </p:nvSpPr>
        <p:spPr bwMode="auto">
          <a:xfrm>
            <a:off x="4237038" y="2941638"/>
            <a:ext cx="1143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3" name="Line 40"/>
          <p:cNvSpPr>
            <a:spLocks noChangeShapeType="1"/>
          </p:cNvSpPr>
          <p:nvPr/>
        </p:nvSpPr>
        <p:spPr bwMode="auto">
          <a:xfrm>
            <a:off x="4351338" y="3170238"/>
            <a:ext cx="417195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4" name="Line 41"/>
          <p:cNvSpPr>
            <a:spLocks noChangeShapeType="1"/>
          </p:cNvSpPr>
          <p:nvPr/>
        </p:nvSpPr>
        <p:spPr bwMode="auto">
          <a:xfrm>
            <a:off x="3038475" y="3170238"/>
            <a:ext cx="284163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5" name="Line 42"/>
          <p:cNvSpPr>
            <a:spLocks noChangeShapeType="1"/>
          </p:cNvSpPr>
          <p:nvPr/>
        </p:nvSpPr>
        <p:spPr bwMode="auto">
          <a:xfrm>
            <a:off x="3436938" y="2941638"/>
            <a:ext cx="8001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6" name="Freeform 43"/>
          <p:cNvSpPr>
            <a:spLocks/>
          </p:cNvSpPr>
          <p:nvPr/>
        </p:nvSpPr>
        <p:spPr bwMode="auto">
          <a:xfrm>
            <a:off x="3551238" y="3856038"/>
            <a:ext cx="58737" cy="228600"/>
          </a:xfrm>
          <a:custGeom>
            <a:avLst/>
            <a:gdLst>
              <a:gd name="T0" fmla="*/ 0 w 73"/>
              <a:gd name="T1" fmla="*/ 0 h 288"/>
              <a:gd name="T2" fmla="*/ 58737 w 73"/>
              <a:gd name="T3" fmla="*/ 114300 h 288"/>
              <a:gd name="T4" fmla="*/ 0 w 73"/>
              <a:gd name="T5" fmla="*/ 228600 h 288"/>
              <a:gd name="T6" fmla="*/ 0 60000 65536"/>
              <a:gd name="T7" fmla="*/ 0 60000 65536"/>
              <a:gd name="T8" fmla="*/ 0 60000 65536"/>
              <a:gd name="T9" fmla="*/ 0 w 73"/>
              <a:gd name="T10" fmla="*/ 0 h 288"/>
              <a:gd name="T11" fmla="*/ 73 w 73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" h="288">
                <a:moveTo>
                  <a:pt x="0" y="0"/>
                </a:moveTo>
                <a:lnTo>
                  <a:pt x="73" y="144"/>
                </a:lnTo>
                <a:lnTo>
                  <a:pt x="0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7" name="Freeform 44"/>
          <p:cNvSpPr>
            <a:spLocks/>
          </p:cNvSpPr>
          <p:nvPr/>
        </p:nvSpPr>
        <p:spPr bwMode="auto">
          <a:xfrm>
            <a:off x="3609975" y="3856038"/>
            <a:ext cx="55563" cy="228600"/>
          </a:xfrm>
          <a:custGeom>
            <a:avLst/>
            <a:gdLst>
              <a:gd name="T0" fmla="*/ 55563 w 71"/>
              <a:gd name="T1" fmla="*/ 0 h 288"/>
              <a:gd name="T2" fmla="*/ 0 w 71"/>
              <a:gd name="T3" fmla="*/ 114300 h 288"/>
              <a:gd name="T4" fmla="*/ 55563 w 71"/>
              <a:gd name="T5" fmla="*/ 228600 h 288"/>
              <a:gd name="T6" fmla="*/ 0 60000 65536"/>
              <a:gd name="T7" fmla="*/ 0 60000 65536"/>
              <a:gd name="T8" fmla="*/ 0 60000 65536"/>
              <a:gd name="T9" fmla="*/ 0 w 71"/>
              <a:gd name="T10" fmla="*/ 0 h 288"/>
              <a:gd name="T11" fmla="*/ 71 w 71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" h="288">
                <a:moveTo>
                  <a:pt x="71" y="0"/>
                </a:moveTo>
                <a:lnTo>
                  <a:pt x="0" y="144"/>
                </a:lnTo>
                <a:lnTo>
                  <a:pt x="71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8" name="Freeform 45"/>
          <p:cNvSpPr>
            <a:spLocks/>
          </p:cNvSpPr>
          <p:nvPr/>
        </p:nvSpPr>
        <p:spPr bwMode="auto">
          <a:xfrm>
            <a:off x="8294688" y="3856038"/>
            <a:ext cx="57150" cy="228600"/>
          </a:xfrm>
          <a:custGeom>
            <a:avLst/>
            <a:gdLst>
              <a:gd name="T0" fmla="*/ 0 w 71"/>
              <a:gd name="T1" fmla="*/ 0 h 288"/>
              <a:gd name="T2" fmla="*/ 57150 w 71"/>
              <a:gd name="T3" fmla="*/ 114300 h 288"/>
              <a:gd name="T4" fmla="*/ 0 w 71"/>
              <a:gd name="T5" fmla="*/ 228600 h 288"/>
              <a:gd name="T6" fmla="*/ 0 60000 65536"/>
              <a:gd name="T7" fmla="*/ 0 60000 65536"/>
              <a:gd name="T8" fmla="*/ 0 60000 65536"/>
              <a:gd name="T9" fmla="*/ 0 w 71"/>
              <a:gd name="T10" fmla="*/ 0 h 288"/>
              <a:gd name="T11" fmla="*/ 71 w 71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" h="288">
                <a:moveTo>
                  <a:pt x="0" y="0"/>
                </a:moveTo>
                <a:lnTo>
                  <a:pt x="71" y="144"/>
                </a:lnTo>
                <a:lnTo>
                  <a:pt x="0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9" name="Line 46"/>
          <p:cNvSpPr>
            <a:spLocks noChangeShapeType="1"/>
          </p:cNvSpPr>
          <p:nvPr/>
        </p:nvSpPr>
        <p:spPr bwMode="auto">
          <a:xfrm>
            <a:off x="3038475" y="3856038"/>
            <a:ext cx="512763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0" name="Line 47"/>
          <p:cNvSpPr>
            <a:spLocks noChangeShapeType="1"/>
          </p:cNvSpPr>
          <p:nvPr/>
        </p:nvSpPr>
        <p:spPr bwMode="auto">
          <a:xfrm>
            <a:off x="3038475" y="4084638"/>
            <a:ext cx="512763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1" name="Line 48"/>
          <p:cNvSpPr>
            <a:spLocks noChangeShapeType="1"/>
          </p:cNvSpPr>
          <p:nvPr/>
        </p:nvSpPr>
        <p:spPr bwMode="auto">
          <a:xfrm>
            <a:off x="3665538" y="3856038"/>
            <a:ext cx="462915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2" name="Line 49"/>
          <p:cNvSpPr>
            <a:spLocks noChangeShapeType="1"/>
          </p:cNvSpPr>
          <p:nvPr/>
        </p:nvSpPr>
        <p:spPr bwMode="auto">
          <a:xfrm>
            <a:off x="3665538" y="4084638"/>
            <a:ext cx="462915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3" name="Freeform 50"/>
          <p:cNvSpPr>
            <a:spLocks/>
          </p:cNvSpPr>
          <p:nvPr/>
        </p:nvSpPr>
        <p:spPr bwMode="auto">
          <a:xfrm>
            <a:off x="8351838" y="3856038"/>
            <a:ext cx="57150" cy="228600"/>
          </a:xfrm>
          <a:custGeom>
            <a:avLst/>
            <a:gdLst>
              <a:gd name="T0" fmla="*/ 57150 w 73"/>
              <a:gd name="T1" fmla="*/ 0 h 288"/>
              <a:gd name="T2" fmla="*/ 0 w 73"/>
              <a:gd name="T3" fmla="*/ 114300 h 288"/>
              <a:gd name="T4" fmla="*/ 57150 w 73"/>
              <a:gd name="T5" fmla="*/ 228600 h 288"/>
              <a:gd name="T6" fmla="*/ 0 60000 65536"/>
              <a:gd name="T7" fmla="*/ 0 60000 65536"/>
              <a:gd name="T8" fmla="*/ 0 60000 65536"/>
              <a:gd name="T9" fmla="*/ 0 w 73"/>
              <a:gd name="T10" fmla="*/ 0 h 288"/>
              <a:gd name="T11" fmla="*/ 73 w 73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" h="288">
                <a:moveTo>
                  <a:pt x="73" y="0"/>
                </a:moveTo>
                <a:lnTo>
                  <a:pt x="0" y="144"/>
                </a:lnTo>
                <a:lnTo>
                  <a:pt x="73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4" name="Line 51"/>
          <p:cNvSpPr>
            <a:spLocks noChangeShapeType="1"/>
          </p:cNvSpPr>
          <p:nvPr/>
        </p:nvSpPr>
        <p:spPr bwMode="auto">
          <a:xfrm>
            <a:off x="8408988" y="3856038"/>
            <a:ext cx="1143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5" name="Line 52"/>
          <p:cNvSpPr>
            <a:spLocks noChangeShapeType="1"/>
          </p:cNvSpPr>
          <p:nvPr/>
        </p:nvSpPr>
        <p:spPr bwMode="auto">
          <a:xfrm>
            <a:off x="8408988" y="4084638"/>
            <a:ext cx="1143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6" name="Rectangle 53"/>
          <p:cNvSpPr>
            <a:spLocks noChangeArrowheads="1"/>
          </p:cNvSpPr>
          <p:nvPr/>
        </p:nvSpPr>
        <p:spPr bwMode="auto">
          <a:xfrm>
            <a:off x="5732463" y="3890963"/>
            <a:ext cx="55721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A15 - A8</a:t>
            </a:r>
            <a:endParaRPr lang="en-US" altLang="en-US"/>
          </a:p>
        </p:txBody>
      </p:sp>
      <p:sp>
        <p:nvSpPr>
          <p:cNvPr id="43057" name="Line 54"/>
          <p:cNvSpPr>
            <a:spLocks noChangeShapeType="1"/>
          </p:cNvSpPr>
          <p:nvPr/>
        </p:nvSpPr>
        <p:spPr bwMode="auto">
          <a:xfrm>
            <a:off x="5265738" y="5227638"/>
            <a:ext cx="1143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8" name="Line 55"/>
          <p:cNvSpPr>
            <a:spLocks noChangeShapeType="1"/>
          </p:cNvSpPr>
          <p:nvPr/>
        </p:nvSpPr>
        <p:spPr bwMode="auto">
          <a:xfrm flipH="1">
            <a:off x="7666038" y="5227638"/>
            <a:ext cx="1143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9" name="Line 56"/>
          <p:cNvSpPr>
            <a:spLocks noChangeShapeType="1"/>
          </p:cNvSpPr>
          <p:nvPr/>
        </p:nvSpPr>
        <p:spPr bwMode="auto">
          <a:xfrm>
            <a:off x="5380038" y="5456238"/>
            <a:ext cx="22860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0" name="Line 57"/>
          <p:cNvSpPr>
            <a:spLocks noChangeShapeType="1"/>
          </p:cNvSpPr>
          <p:nvPr/>
        </p:nvSpPr>
        <p:spPr bwMode="auto">
          <a:xfrm>
            <a:off x="7780338" y="5227638"/>
            <a:ext cx="74295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1" name="Line 58"/>
          <p:cNvSpPr>
            <a:spLocks noChangeShapeType="1"/>
          </p:cNvSpPr>
          <p:nvPr/>
        </p:nvSpPr>
        <p:spPr bwMode="auto">
          <a:xfrm>
            <a:off x="3038475" y="5227638"/>
            <a:ext cx="2227263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2" name="Line 59"/>
          <p:cNvSpPr>
            <a:spLocks noChangeShapeType="1"/>
          </p:cNvSpPr>
          <p:nvPr/>
        </p:nvSpPr>
        <p:spPr bwMode="auto">
          <a:xfrm>
            <a:off x="5551488" y="5684838"/>
            <a:ext cx="1143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3" name="Line 60"/>
          <p:cNvSpPr>
            <a:spLocks noChangeShapeType="1"/>
          </p:cNvSpPr>
          <p:nvPr/>
        </p:nvSpPr>
        <p:spPr bwMode="auto">
          <a:xfrm flipH="1">
            <a:off x="7265988" y="5684838"/>
            <a:ext cx="114300" cy="2286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4" name="Line 61"/>
          <p:cNvSpPr>
            <a:spLocks noChangeShapeType="1"/>
          </p:cNvSpPr>
          <p:nvPr/>
        </p:nvSpPr>
        <p:spPr bwMode="auto">
          <a:xfrm>
            <a:off x="3038475" y="5684838"/>
            <a:ext cx="2513013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5" name="Line 62"/>
          <p:cNvSpPr>
            <a:spLocks noChangeShapeType="1"/>
          </p:cNvSpPr>
          <p:nvPr/>
        </p:nvSpPr>
        <p:spPr bwMode="auto">
          <a:xfrm>
            <a:off x="7380288" y="5684838"/>
            <a:ext cx="11430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6" name="Line 63"/>
          <p:cNvSpPr>
            <a:spLocks noChangeShapeType="1"/>
          </p:cNvSpPr>
          <p:nvPr/>
        </p:nvSpPr>
        <p:spPr bwMode="auto">
          <a:xfrm>
            <a:off x="5665788" y="5913438"/>
            <a:ext cx="16002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7" name="Freeform 64"/>
          <p:cNvSpPr>
            <a:spLocks/>
          </p:cNvSpPr>
          <p:nvPr/>
        </p:nvSpPr>
        <p:spPr bwMode="auto">
          <a:xfrm>
            <a:off x="3551238" y="3398838"/>
            <a:ext cx="58737" cy="228600"/>
          </a:xfrm>
          <a:custGeom>
            <a:avLst/>
            <a:gdLst>
              <a:gd name="T0" fmla="*/ 0 w 73"/>
              <a:gd name="T1" fmla="*/ 0 h 288"/>
              <a:gd name="T2" fmla="*/ 58737 w 73"/>
              <a:gd name="T3" fmla="*/ 114300 h 288"/>
              <a:gd name="T4" fmla="*/ 0 w 73"/>
              <a:gd name="T5" fmla="*/ 228600 h 288"/>
              <a:gd name="T6" fmla="*/ 0 60000 65536"/>
              <a:gd name="T7" fmla="*/ 0 60000 65536"/>
              <a:gd name="T8" fmla="*/ 0 60000 65536"/>
              <a:gd name="T9" fmla="*/ 0 w 73"/>
              <a:gd name="T10" fmla="*/ 0 h 288"/>
              <a:gd name="T11" fmla="*/ 73 w 73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" h="288">
                <a:moveTo>
                  <a:pt x="0" y="0"/>
                </a:moveTo>
                <a:lnTo>
                  <a:pt x="73" y="144"/>
                </a:lnTo>
                <a:lnTo>
                  <a:pt x="0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8" name="Freeform 65"/>
          <p:cNvSpPr>
            <a:spLocks/>
          </p:cNvSpPr>
          <p:nvPr/>
        </p:nvSpPr>
        <p:spPr bwMode="auto">
          <a:xfrm>
            <a:off x="3609975" y="3398838"/>
            <a:ext cx="55563" cy="228600"/>
          </a:xfrm>
          <a:custGeom>
            <a:avLst/>
            <a:gdLst>
              <a:gd name="T0" fmla="*/ 55563 w 71"/>
              <a:gd name="T1" fmla="*/ 0 h 288"/>
              <a:gd name="T2" fmla="*/ 0 w 71"/>
              <a:gd name="T3" fmla="*/ 114300 h 288"/>
              <a:gd name="T4" fmla="*/ 55563 w 71"/>
              <a:gd name="T5" fmla="*/ 228600 h 288"/>
              <a:gd name="T6" fmla="*/ 0 60000 65536"/>
              <a:gd name="T7" fmla="*/ 0 60000 65536"/>
              <a:gd name="T8" fmla="*/ 0 60000 65536"/>
              <a:gd name="T9" fmla="*/ 0 w 71"/>
              <a:gd name="T10" fmla="*/ 0 h 288"/>
              <a:gd name="T11" fmla="*/ 71 w 71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" h="288">
                <a:moveTo>
                  <a:pt x="71" y="0"/>
                </a:moveTo>
                <a:lnTo>
                  <a:pt x="0" y="144"/>
                </a:lnTo>
                <a:lnTo>
                  <a:pt x="71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9" name="Freeform 66"/>
          <p:cNvSpPr>
            <a:spLocks/>
          </p:cNvSpPr>
          <p:nvPr/>
        </p:nvSpPr>
        <p:spPr bwMode="auto">
          <a:xfrm>
            <a:off x="4922838" y="3398838"/>
            <a:ext cx="57150" cy="228600"/>
          </a:xfrm>
          <a:custGeom>
            <a:avLst/>
            <a:gdLst>
              <a:gd name="T0" fmla="*/ 0 w 73"/>
              <a:gd name="T1" fmla="*/ 0 h 288"/>
              <a:gd name="T2" fmla="*/ 57150 w 73"/>
              <a:gd name="T3" fmla="*/ 114300 h 288"/>
              <a:gd name="T4" fmla="*/ 0 w 73"/>
              <a:gd name="T5" fmla="*/ 228600 h 288"/>
              <a:gd name="T6" fmla="*/ 0 60000 65536"/>
              <a:gd name="T7" fmla="*/ 0 60000 65536"/>
              <a:gd name="T8" fmla="*/ 0 60000 65536"/>
              <a:gd name="T9" fmla="*/ 0 w 73"/>
              <a:gd name="T10" fmla="*/ 0 h 288"/>
              <a:gd name="T11" fmla="*/ 73 w 73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" h="288">
                <a:moveTo>
                  <a:pt x="0" y="0"/>
                </a:moveTo>
                <a:lnTo>
                  <a:pt x="73" y="144"/>
                </a:lnTo>
                <a:lnTo>
                  <a:pt x="0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0" name="Freeform 67"/>
          <p:cNvSpPr>
            <a:spLocks/>
          </p:cNvSpPr>
          <p:nvPr/>
        </p:nvSpPr>
        <p:spPr bwMode="auto">
          <a:xfrm>
            <a:off x="6122988" y="3398838"/>
            <a:ext cx="57150" cy="228600"/>
          </a:xfrm>
          <a:custGeom>
            <a:avLst/>
            <a:gdLst>
              <a:gd name="T0" fmla="*/ 57150 w 71"/>
              <a:gd name="T1" fmla="*/ 0 h 288"/>
              <a:gd name="T2" fmla="*/ 0 w 71"/>
              <a:gd name="T3" fmla="*/ 114300 h 288"/>
              <a:gd name="T4" fmla="*/ 57150 w 71"/>
              <a:gd name="T5" fmla="*/ 228600 h 288"/>
              <a:gd name="T6" fmla="*/ 0 60000 65536"/>
              <a:gd name="T7" fmla="*/ 0 60000 65536"/>
              <a:gd name="T8" fmla="*/ 0 60000 65536"/>
              <a:gd name="T9" fmla="*/ 0 w 71"/>
              <a:gd name="T10" fmla="*/ 0 h 288"/>
              <a:gd name="T11" fmla="*/ 71 w 71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" h="288">
                <a:moveTo>
                  <a:pt x="71" y="0"/>
                </a:moveTo>
                <a:lnTo>
                  <a:pt x="0" y="144"/>
                </a:lnTo>
                <a:lnTo>
                  <a:pt x="71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1" name="Freeform 68"/>
          <p:cNvSpPr>
            <a:spLocks/>
          </p:cNvSpPr>
          <p:nvPr/>
        </p:nvSpPr>
        <p:spPr bwMode="auto">
          <a:xfrm>
            <a:off x="8008938" y="3398838"/>
            <a:ext cx="57150" cy="228600"/>
          </a:xfrm>
          <a:custGeom>
            <a:avLst/>
            <a:gdLst>
              <a:gd name="T0" fmla="*/ 0 w 73"/>
              <a:gd name="T1" fmla="*/ 0 h 288"/>
              <a:gd name="T2" fmla="*/ 57150 w 73"/>
              <a:gd name="T3" fmla="*/ 114300 h 288"/>
              <a:gd name="T4" fmla="*/ 0 w 73"/>
              <a:gd name="T5" fmla="*/ 228600 h 288"/>
              <a:gd name="T6" fmla="*/ 0 60000 65536"/>
              <a:gd name="T7" fmla="*/ 0 60000 65536"/>
              <a:gd name="T8" fmla="*/ 0 60000 65536"/>
              <a:gd name="T9" fmla="*/ 0 w 73"/>
              <a:gd name="T10" fmla="*/ 0 h 288"/>
              <a:gd name="T11" fmla="*/ 73 w 73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" h="288">
                <a:moveTo>
                  <a:pt x="0" y="0"/>
                </a:moveTo>
                <a:lnTo>
                  <a:pt x="73" y="144"/>
                </a:lnTo>
                <a:lnTo>
                  <a:pt x="0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2" name="Line 69"/>
          <p:cNvSpPr>
            <a:spLocks noChangeShapeType="1"/>
          </p:cNvSpPr>
          <p:nvPr/>
        </p:nvSpPr>
        <p:spPr bwMode="auto">
          <a:xfrm>
            <a:off x="3038475" y="3398838"/>
            <a:ext cx="512763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3" name="Line 70"/>
          <p:cNvSpPr>
            <a:spLocks noChangeShapeType="1"/>
          </p:cNvSpPr>
          <p:nvPr/>
        </p:nvSpPr>
        <p:spPr bwMode="auto">
          <a:xfrm>
            <a:off x="3038475" y="3627438"/>
            <a:ext cx="512763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4" name="Line 71"/>
          <p:cNvSpPr>
            <a:spLocks noChangeShapeType="1"/>
          </p:cNvSpPr>
          <p:nvPr/>
        </p:nvSpPr>
        <p:spPr bwMode="auto">
          <a:xfrm>
            <a:off x="3665538" y="3398838"/>
            <a:ext cx="12573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5" name="Line 72"/>
          <p:cNvSpPr>
            <a:spLocks noChangeShapeType="1"/>
          </p:cNvSpPr>
          <p:nvPr/>
        </p:nvSpPr>
        <p:spPr bwMode="auto">
          <a:xfrm>
            <a:off x="3665538" y="3627438"/>
            <a:ext cx="12573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6" name="Line 73"/>
          <p:cNvSpPr>
            <a:spLocks noChangeShapeType="1"/>
          </p:cNvSpPr>
          <p:nvPr/>
        </p:nvSpPr>
        <p:spPr bwMode="auto">
          <a:xfrm>
            <a:off x="6180138" y="3398838"/>
            <a:ext cx="18288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7" name="Line 74"/>
          <p:cNvSpPr>
            <a:spLocks noChangeShapeType="1"/>
          </p:cNvSpPr>
          <p:nvPr/>
        </p:nvSpPr>
        <p:spPr bwMode="auto">
          <a:xfrm>
            <a:off x="6180138" y="3627438"/>
            <a:ext cx="18288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8" name="Line 75"/>
          <p:cNvSpPr>
            <a:spLocks noChangeShapeType="1"/>
          </p:cNvSpPr>
          <p:nvPr/>
        </p:nvSpPr>
        <p:spPr bwMode="auto">
          <a:xfrm>
            <a:off x="8066088" y="3513138"/>
            <a:ext cx="4572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9" name="Line 76"/>
          <p:cNvSpPr>
            <a:spLocks noChangeShapeType="1"/>
          </p:cNvSpPr>
          <p:nvPr/>
        </p:nvSpPr>
        <p:spPr bwMode="auto">
          <a:xfrm>
            <a:off x="4979988" y="3513138"/>
            <a:ext cx="11430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0" name="Rectangle 77"/>
          <p:cNvSpPr>
            <a:spLocks noChangeArrowheads="1"/>
          </p:cNvSpPr>
          <p:nvPr/>
        </p:nvSpPr>
        <p:spPr bwMode="auto">
          <a:xfrm>
            <a:off x="4081463" y="3433763"/>
            <a:ext cx="48736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A7 - A0</a:t>
            </a:r>
            <a:endParaRPr lang="en-US" altLang="en-US"/>
          </a:p>
        </p:txBody>
      </p:sp>
      <p:sp>
        <p:nvSpPr>
          <p:cNvPr id="43081" name="Rectangle 78"/>
          <p:cNvSpPr>
            <a:spLocks noChangeArrowheads="1"/>
          </p:cNvSpPr>
          <p:nvPr/>
        </p:nvSpPr>
        <p:spPr bwMode="auto">
          <a:xfrm>
            <a:off x="6413500" y="3433763"/>
            <a:ext cx="1425575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D7 - D0 (from memory)</a:t>
            </a:r>
            <a:endParaRPr lang="en-US" altLang="en-US"/>
          </a:p>
        </p:txBody>
      </p:sp>
      <p:sp>
        <p:nvSpPr>
          <p:cNvPr id="43082" name="Freeform 79"/>
          <p:cNvSpPr>
            <a:spLocks/>
          </p:cNvSpPr>
          <p:nvPr/>
        </p:nvSpPr>
        <p:spPr bwMode="auto">
          <a:xfrm>
            <a:off x="3551238" y="4313238"/>
            <a:ext cx="58737" cy="228600"/>
          </a:xfrm>
          <a:custGeom>
            <a:avLst/>
            <a:gdLst>
              <a:gd name="T0" fmla="*/ 0 w 73"/>
              <a:gd name="T1" fmla="*/ 0 h 288"/>
              <a:gd name="T2" fmla="*/ 58737 w 73"/>
              <a:gd name="T3" fmla="*/ 114300 h 288"/>
              <a:gd name="T4" fmla="*/ 0 w 73"/>
              <a:gd name="T5" fmla="*/ 228600 h 288"/>
              <a:gd name="T6" fmla="*/ 0 60000 65536"/>
              <a:gd name="T7" fmla="*/ 0 60000 65536"/>
              <a:gd name="T8" fmla="*/ 0 60000 65536"/>
              <a:gd name="T9" fmla="*/ 0 w 73"/>
              <a:gd name="T10" fmla="*/ 0 h 288"/>
              <a:gd name="T11" fmla="*/ 73 w 73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" h="288">
                <a:moveTo>
                  <a:pt x="0" y="0"/>
                </a:moveTo>
                <a:lnTo>
                  <a:pt x="73" y="144"/>
                </a:lnTo>
                <a:lnTo>
                  <a:pt x="0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3" name="Freeform 80"/>
          <p:cNvSpPr>
            <a:spLocks/>
          </p:cNvSpPr>
          <p:nvPr/>
        </p:nvSpPr>
        <p:spPr bwMode="auto">
          <a:xfrm>
            <a:off x="3609975" y="4313238"/>
            <a:ext cx="55563" cy="228600"/>
          </a:xfrm>
          <a:custGeom>
            <a:avLst/>
            <a:gdLst>
              <a:gd name="T0" fmla="*/ 55563 w 71"/>
              <a:gd name="T1" fmla="*/ 0 h 288"/>
              <a:gd name="T2" fmla="*/ 0 w 71"/>
              <a:gd name="T3" fmla="*/ 114300 h 288"/>
              <a:gd name="T4" fmla="*/ 55563 w 71"/>
              <a:gd name="T5" fmla="*/ 228600 h 288"/>
              <a:gd name="T6" fmla="*/ 0 60000 65536"/>
              <a:gd name="T7" fmla="*/ 0 60000 65536"/>
              <a:gd name="T8" fmla="*/ 0 60000 65536"/>
              <a:gd name="T9" fmla="*/ 0 w 71"/>
              <a:gd name="T10" fmla="*/ 0 h 288"/>
              <a:gd name="T11" fmla="*/ 71 w 71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" h="288">
                <a:moveTo>
                  <a:pt x="71" y="0"/>
                </a:moveTo>
                <a:lnTo>
                  <a:pt x="0" y="144"/>
                </a:lnTo>
                <a:lnTo>
                  <a:pt x="71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4" name="Freeform 81"/>
          <p:cNvSpPr>
            <a:spLocks/>
          </p:cNvSpPr>
          <p:nvPr/>
        </p:nvSpPr>
        <p:spPr bwMode="auto">
          <a:xfrm>
            <a:off x="4922838" y="4313238"/>
            <a:ext cx="57150" cy="228600"/>
          </a:xfrm>
          <a:custGeom>
            <a:avLst/>
            <a:gdLst>
              <a:gd name="T0" fmla="*/ 0 w 73"/>
              <a:gd name="T1" fmla="*/ 0 h 288"/>
              <a:gd name="T2" fmla="*/ 57150 w 73"/>
              <a:gd name="T3" fmla="*/ 114300 h 288"/>
              <a:gd name="T4" fmla="*/ 0 w 73"/>
              <a:gd name="T5" fmla="*/ 228600 h 288"/>
              <a:gd name="T6" fmla="*/ 0 60000 65536"/>
              <a:gd name="T7" fmla="*/ 0 60000 65536"/>
              <a:gd name="T8" fmla="*/ 0 60000 65536"/>
              <a:gd name="T9" fmla="*/ 0 w 73"/>
              <a:gd name="T10" fmla="*/ 0 h 288"/>
              <a:gd name="T11" fmla="*/ 73 w 73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" h="288">
                <a:moveTo>
                  <a:pt x="0" y="0"/>
                </a:moveTo>
                <a:lnTo>
                  <a:pt x="73" y="144"/>
                </a:lnTo>
                <a:lnTo>
                  <a:pt x="0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5" name="Freeform 82"/>
          <p:cNvSpPr>
            <a:spLocks/>
          </p:cNvSpPr>
          <p:nvPr/>
        </p:nvSpPr>
        <p:spPr bwMode="auto">
          <a:xfrm>
            <a:off x="6122988" y="4313238"/>
            <a:ext cx="57150" cy="228600"/>
          </a:xfrm>
          <a:custGeom>
            <a:avLst/>
            <a:gdLst>
              <a:gd name="T0" fmla="*/ 57150 w 71"/>
              <a:gd name="T1" fmla="*/ 0 h 288"/>
              <a:gd name="T2" fmla="*/ 0 w 71"/>
              <a:gd name="T3" fmla="*/ 114300 h 288"/>
              <a:gd name="T4" fmla="*/ 57150 w 71"/>
              <a:gd name="T5" fmla="*/ 228600 h 288"/>
              <a:gd name="T6" fmla="*/ 0 60000 65536"/>
              <a:gd name="T7" fmla="*/ 0 60000 65536"/>
              <a:gd name="T8" fmla="*/ 0 60000 65536"/>
              <a:gd name="T9" fmla="*/ 0 w 71"/>
              <a:gd name="T10" fmla="*/ 0 h 288"/>
              <a:gd name="T11" fmla="*/ 71 w 71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" h="288">
                <a:moveTo>
                  <a:pt x="71" y="0"/>
                </a:moveTo>
                <a:lnTo>
                  <a:pt x="0" y="144"/>
                </a:lnTo>
                <a:lnTo>
                  <a:pt x="71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6" name="Freeform 83"/>
          <p:cNvSpPr>
            <a:spLocks/>
          </p:cNvSpPr>
          <p:nvPr/>
        </p:nvSpPr>
        <p:spPr bwMode="auto">
          <a:xfrm>
            <a:off x="8294688" y="4313238"/>
            <a:ext cx="57150" cy="228600"/>
          </a:xfrm>
          <a:custGeom>
            <a:avLst/>
            <a:gdLst>
              <a:gd name="T0" fmla="*/ 0 w 71"/>
              <a:gd name="T1" fmla="*/ 0 h 288"/>
              <a:gd name="T2" fmla="*/ 57150 w 71"/>
              <a:gd name="T3" fmla="*/ 114300 h 288"/>
              <a:gd name="T4" fmla="*/ 0 w 71"/>
              <a:gd name="T5" fmla="*/ 228600 h 288"/>
              <a:gd name="T6" fmla="*/ 0 60000 65536"/>
              <a:gd name="T7" fmla="*/ 0 60000 65536"/>
              <a:gd name="T8" fmla="*/ 0 60000 65536"/>
              <a:gd name="T9" fmla="*/ 0 w 71"/>
              <a:gd name="T10" fmla="*/ 0 h 288"/>
              <a:gd name="T11" fmla="*/ 71 w 71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" h="288">
                <a:moveTo>
                  <a:pt x="0" y="0"/>
                </a:moveTo>
                <a:lnTo>
                  <a:pt x="71" y="144"/>
                </a:lnTo>
                <a:lnTo>
                  <a:pt x="0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7" name="Line 84"/>
          <p:cNvSpPr>
            <a:spLocks noChangeShapeType="1"/>
          </p:cNvSpPr>
          <p:nvPr/>
        </p:nvSpPr>
        <p:spPr bwMode="auto">
          <a:xfrm>
            <a:off x="3038475" y="4313238"/>
            <a:ext cx="512763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8" name="Line 85"/>
          <p:cNvSpPr>
            <a:spLocks noChangeShapeType="1"/>
          </p:cNvSpPr>
          <p:nvPr/>
        </p:nvSpPr>
        <p:spPr bwMode="auto">
          <a:xfrm>
            <a:off x="3038475" y="4541838"/>
            <a:ext cx="512763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9" name="Line 86"/>
          <p:cNvSpPr>
            <a:spLocks noChangeShapeType="1"/>
          </p:cNvSpPr>
          <p:nvPr/>
        </p:nvSpPr>
        <p:spPr bwMode="auto">
          <a:xfrm>
            <a:off x="3665538" y="4313238"/>
            <a:ext cx="12573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90" name="Line 87"/>
          <p:cNvSpPr>
            <a:spLocks noChangeShapeType="1"/>
          </p:cNvSpPr>
          <p:nvPr/>
        </p:nvSpPr>
        <p:spPr bwMode="auto">
          <a:xfrm>
            <a:off x="3665538" y="4541838"/>
            <a:ext cx="12573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91" name="Line 88"/>
          <p:cNvSpPr>
            <a:spLocks noChangeShapeType="1"/>
          </p:cNvSpPr>
          <p:nvPr/>
        </p:nvSpPr>
        <p:spPr bwMode="auto">
          <a:xfrm>
            <a:off x="6180138" y="4313238"/>
            <a:ext cx="211455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92" name="Line 89"/>
          <p:cNvSpPr>
            <a:spLocks noChangeShapeType="1"/>
          </p:cNvSpPr>
          <p:nvPr/>
        </p:nvSpPr>
        <p:spPr bwMode="auto">
          <a:xfrm>
            <a:off x="6180138" y="4541838"/>
            <a:ext cx="211455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93" name="Line 90"/>
          <p:cNvSpPr>
            <a:spLocks noChangeShapeType="1"/>
          </p:cNvSpPr>
          <p:nvPr/>
        </p:nvSpPr>
        <p:spPr bwMode="auto">
          <a:xfrm>
            <a:off x="4979988" y="4427538"/>
            <a:ext cx="11430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94" name="Freeform 91"/>
          <p:cNvSpPr>
            <a:spLocks/>
          </p:cNvSpPr>
          <p:nvPr/>
        </p:nvSpPr>
        <p:spPr bwMode="auto">
          <a:xfrm>
            <a:off x="8351838" y="4313238"/>
            <a:ext cx="57150" cy="228600"/>
          </a:xfrm>
          <a:custGeom>
            <a:avLst/>
            <a:gdLst>
              <a:gd name="T0" fmla="*/ 57150 w 73"/>
              <a:gd name="T1" fmla="*/ 0 h 288"/>
              <a:gd name="T2" fmla="*/ 0 w 73"/>
              <a:gd name="T3" fmla="*/ 114300 h 288"/>
              <a:gd name="T4" fmla="*/ 57150 w 73"/>
              <a:gd name="T5" fmla="*/ 228600 h 288"/>
              <a:gd name="T6" fmla="*/ 0 60000 65536"/>
              <a:gd name="T7" fmla="*/ 0 60000 65536"/>
              <a:gd name="T8" fmla="*/ 0 60000 65536"/>
              <a:gd name="T9" fmla="*/ 0 w 73"/>
              <a:gd name="T10" fmla="*/ 0 h 288"/>
              <a:gd name="T11" fmla="*/ 73 w 73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" h="288">
                <a:moveTo>
                  <a:pt x="73" y="0"/>
                </a:moveTo>
                <a:lnTo>
                  <a:pt x="0" y="144"/>
                </a:lnTo>
                <a:lnTo>
                  <a:pt x="73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95" name="Line 92"/>
          <p:cNvSpPr>
            <a:spLocks noChangeShapeType="1"/>
          </p:cNvSpPr>
          <p:nvPr/>
        </p:nvSpPr>
        <p:spPr bwMode="auto">
          <a:xfrm>
            <a:off x="8408988" y="4313238"/>
            <a:ext cx="1143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96" name="Line 93"/>
          <p:cNvSpPr>
            <a:spLocks noChangeShapeType="1"/>
          </p:cNvSpPr>
          <p:nvPr/>
        </p:nvSpPr>
        <p:spPr bwMode="auto">
          <a:xfrm>
            <a:off x="8408988" y="4541838"/>
            <a:ext cx="114300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97" name="Rectangle 94"/>
          <p:cNvSpPr>
            <a:spLocks noChangeArrowheads="1"/>
          </p:cNvSpPr>
          <p:nvPr/>
        </p:nvSpPr>
        <p:spPr bwMode="auto">
          <a:xfrm>
            <a:off x="4011613" y="4348163"/>
            <a:ext cx="62706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A19 - A16</a:t>
            </a:r>
            <a:endParaRPr lang="en-US" altLang="en-US"/>
          </a:p>
        </p:txBody>
      </p:sp>
      <p:sp>
        <p:nvSpPr>
          <p:cNvPr id="43098" name="Rectangle 95"/>
          <p:cNvSpPr>
            <a:spLocks noChangeArrowheads="1"/>
          </p:cNvSpPr>
          <p:nvPr/>
        </p:nvSpPr>
        <p:spPr bwMode="auto">
          <a:xfrm>
            <a:off x="7027863" y="4348163"/>
            <a:ext cx="48101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S6 - S3</a:t>
            </a:r>
            <a:endParaRPr lang="en-US" altLang="en-US"/>
          </a:p>
        </p:txBody>
      </p:sp>
      <p:sp>
        <p:nvSpPr>
          <p:cNvPr id="43099" name="Line 96"/>
          <p:cNvSpPr>
            <a:spLocks noChangeShapeType="1"/>
          </p:cNvSpPr>
          <p:nvPr/>
        </p:nvSpPr>
        <p:spPr bwMode="auto">
          <a:xfrm>
            <a:off x="3152775" y="4770438"/>
            <a:ext cx="398463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00" name="Line 97"/>
          <p:cNvSpPr>
            <a:spLocks noChangeShapeType="1"/>
          </p:cNvSpPr>
          <p:nvPr/>
        </p:nvSpPr>
        <p:spPr bwMode="auto">
          <a:xfrm>
            <a:off x="3152775" y="4999038"/>
            <a:ext cx="398463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01" name="Freeform 98"/>
          <p:cNvSpPr>
            <a:spLocks/>
          </p:cNvSpPr>
          <p:nvPr/>
        </p:nvSpPr>
        <p:spPr bwMode="auto">
          <a:xfrm>
            <a:off x="3551238" y="4770438"/>
            <a:ext cx="57150" cy="228600"/>
          </a:xfrm>
          <a:custGeom>
            <a:avLst/>
            <a:gdLst>
              <a:gd name="T0" fmla="*/ 0 w 71"/>
              <a:gd name="T1" fmla="*/ 0 h 288"/>
              <a:gd name="T2" fmla="*/ 57150 w 71"/>
              <a:gd name="T3" fmla="*/ 114300 h 288"/>
              <a:gd name="T4" fmla="*/ 0 w 71"/>
              <a:gd name="T5" fmla="*/ 228600 h 288"/>
              <a:gd name="T6" fmla="*/ 0 60000 65536"/>
              <a:gd name="T7" fmla="*/ 0 60000 65536"/>
              <a:gd name="T8" fmla="*/ 0 60000 65536"/>
              <a:gd name="T9" fmla="*/ 0 w 71"/>
              <a:gd name="T10" fmla="*/ 0 h 288"/>
              <a:gd name="T11" fmla="*/ 71 w 71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" h="288">
                <a:moveTo>
                  <a:pt x="0" y="0"/>
                </a:moveTo>
                <a:lnTo>
                  <a:pt x="71" y="144"/>
                </a:lnTo>
                <a:lnTo>
                  <a:pt x="0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02" name="Freeform 99"/>
          <p:cNvSpPr>
            <a:spLocks/>
          </p:cNvSpPr>
          <p:nvPr/>
        </p:nvSpPr>
        <p:spPr bwMode="auto">
          <a:xfrm>
            <a:off x="3094038" y="4770438"/>
            <a:ext cx="58737" cy="228600"/>
          </a:xfrm>
          <a:custGeom>
            <a:avLst/>
            <a:gdLst>
              <a:gd name="T0" fmla="*/ 58737 w 73"/>
              <a:gd name="T1" fmla="*/ 0 h 288"/>
              <a:gd name="T2" fmla="*/ 0 w 73"/>
              <a:gd name="T3" fmla="*/ 114300 h 288"/>
              <a:gd name="T4" fmla="*/ 58737 w 73"/>
              <a:gd name="T5" fmla="*/ 228600 h 288"/>
              <a:gd name="T6" fmla="*/ 0 60000 65536"/>
              <a:gd name="T7" fmla="*/ 0 60000 65536"/>
              <a:gd name="T8" fmla="*/ 0 60000 65536"/>
              <a:gd name="T9" fmla="*/ 0 w 73"/>
              <a:gd name="T10" fmla="*/ 0 h 288"/>
              <a:gd name="T11" fmla="*/ 73 w 73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" h="288">
                <a:moveTo>
                  <a:pt x="73" y="0"/>
                </a:moveTo>
                <a:lnTo>
                  <a:pt x="0" y="144"/>
                </a:lnTo>
                <a:lnTo>
                  <a:pt x="73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03" name="Freeform 100"/>
          <p:cNvSpPr>
            <a:spLocks/>
          </p:cNvSpPr>
          <p:nvPr/>
        </p:nvSpPr>
        <p:spPr bwMode="auto">
          <a:xfrm>
            <a:off x="3608388" y="4770438"/>
            <a:ext cx="57150" cy="228600"/>
          </a:xfrm>
          <a:custGeom>
            <a:avLst/>
            <a:gdLst>
              <a:gd name="T0" fmla="*/ 57150 w 73"/>
              <a:gd name="T1" fmla="*/ 0 h 288"/>
              <a:gd name="T2" fmla="*/ 0 w 73"/>
              <a:gd name="T3" fmla="*/ 114300 h 288"/>
              <a:gd name="T4" fmla="*/ 57150 w 73"/>
              <a:gd name="T5" fmla="*/ 228600 h 288"/>
              <a:gd name="T6" fmla="*/ 0 60000 65536"/>
              <a:gd name="T7" fmla="*/ 0 60000 65536"/>
              <a:gd name="T8" fmla="*/ 0 60000 65536"/>
              <a:gd name="T9" fmla="*/ 0 w 73"/>
              <a:gd name="T10" fmla="*/ 0 h 288"/>
              <a:gd name="T11" fmla="*/ 73 w 73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" h="288">
                <a:moveTo>
                  <a:pt x="73" y="0"/>
                </a:moveTo>
                <a:lnTo>
                  <a:pt x="0" y="144"/>
                </a:lnTo>
                <a:lnTo>
                  <a:pt x="73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04" name="Line 101"/>
          <p:cNvSpPr>
            <a:spLocks noChangeShapeType="1"/>
          </p:cNvSpPr>
          <p:nvPr/>
        </p:nvSpPr>
        <p:spPr bwMode="auto">
          <a:xfrm>
            <a:off x="3665538" y="4770438"/>
            <a:ext cx="4856162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05" name="Line 102"/>
          <p:cNvSpPr>
            <a:spLocks noChangeShapeType="1"/>
          </p:cNvSpPr>
          <p:nvPr/>
        </p:nvSpPr>
        <p:spPr bwMode="auto">
          <a:xfrm>
            <a:off x="3665538" y="4999038"/>
            <a:ext cx="4856162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06" name="Freeform 103"/>
          <p:cNvSpPr>
            <a:spLocks/>
          </p:cNvSpPr>
          <p:nvPr/>
        </p:nvSpPr>
        <p:spPr bwMode="auto">
          <a:xfrm>
            <a:off x="3036888" y="4770438"/>
            <a:ext cx="57150" cy="228600"/>
          </a:xfrm>
          <a:custGeom>
            <a:avLst/>
            <a:gdLst>
              <a:gd name="T0" fmla="*/ 0 w 73"/>
              <a:gd name="T1" fmla="*/ 0 h 288"/>
              <a:gd name="T2" fmla="*/ 57150 w 73"/>
              <a:gd name="T3" fmla="*/ 114300 h 288"/>
              <a:gd name="T4" fmla="*/ 0 w 73"/>
              <a:gd name="T5" fmla="*/ 228600 h 288"/>
              <a:gd name="T6" fmla="*/ 0 60000 65536"/>
              <a:gd name="T7" fmla="*/ 0 60000 65536"/>
              <a:gd name="T8" fmla="*/ 0 60000 65536"/>
              <a:gd name="T9" fmla="*/ 0 w 73"/>
              <a:gd name="T10" fmla="*/ 0 h 288"/>
              <a:gd name="T11" fmla="*/ 73 w 73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" h="288">
                <a:moveTo>
                  <a:pt x="0" y="0"/>
                </a:moveTo>
                <a:lnTo>
                  <a:pt x="73" y="144"/>
                </a:lnTo>
                <a:lnTo>
                  <a:pt x="0" y="288"/>
                </a:ln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07" name="Rectangle 104"/>
          <p:cNvSpPr>
            <a:spLocks noChangeArrowheads="1"/>
          </p:cNvSpPr>
          <p:nvPr/>
        </p:nvSpPr>
        <p:spPr bwMode="auto">
          <a:xfrm>
            <a:off x="4318000" y="4805363"/>
            <a:ext cx="3700463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</a:rPr>
              <a:t>if I/O ACCESS this is HIGH, if MEMORY ACCESS this is LOW</a:t>
            </a:r>
            <a:endParaRPr lang="en-US" altLang="en-US"/>
          </a:p>
        </p:txBody>
      </p:sp>
      <p:sp>
        <p:nvSpPr>
          <p:cNvPr id="227332" name="Line 4"/>
          <p:cNvSpPr>
            <a:spLocks noChangeShapeType="1"/>
          </p:cNvSpPr>
          <p:nvPr/>
        </p:nvSpPr>
        <p:spPr bwMode="auto">
          <a:xfrm>
            <a:off x="3581400" y="1600200"/>
            <a:ext cx="0" cy="5029200"/>
          </a:xfrm>
          <a:prstGeom prst="line">
            <a:avLst/>
          </a:prstGeom>
          <a:noFill/>
          <a:ln w="28575" cap="rnd">
            <a:solidFill>
              <a:srgbClr val="FF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7333" name="Line 5"/>
          <p:cNvSpPr>
            <a:spLocks noChangeShapeType="1"/>
          </p:cNvSpPr>
          <p:nvPr/>
        </p:nvSpPr>
        <p:spPr bwMode="auto">
          <a:xfrm>
            <a:off x="5334000" y="1600200"/>
            <a:ext cx="0" cy="5029200"/>
          </a:xfrm>
          <a:prstGeom prst="line">
            <a:avLst/>
          </a:prstGeom>
          <a:noFill/>
          <a:ln w="28575" cap="rnd">
            <a:solidFill>
              <a:srgbClr val="FF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7334" name="Line 6"/>
          <p:cNvSpPr>
            <a:spLocks noChangeShapeType="1"/>
          </p:cNvSpPr>
          <p:nvPr/>
        </p:nvSpPr>
        <p:spPr bwMode="auto">
          <a:xfrm>
            <a:off x="6629400" y="1600200"/>
            <a:ext cx="0" cy="5029200"/>
          </a:xfrm>
          <a:prstGeom prst="line">
            <a:avLst/>
          </a:prstGeom>
          <a:noFill/>
          <a:ln w="28575" cap="rnd">
            <a:solidFill>
              <a:srgbClr val="FF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7335" name="Line 7"/>
          <p:cNvSpPr>
            <a:spLocks noChangeShapeType="1"/>
          </p:cNvSpPr>
          <p:nvPr/>
        </p:nvSpPr>
        <p:spPr bwMode="auto">
          <a:xfrm>
            <a:off x="7772400" y="1600200"/>
            <a:ext cx="0" cy="5029200"/>
          </a:xfrm>
          <a:prstGeom prst="line">
            <a:avLst/>
          </a:prstGeom>
          <a:noFill/>
          <a:ln w="28575" cap="rnd">
            <a:solidFill>
              <a:srgbClr val="FF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4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5995</TotalTime>
  <Pages>78</Pages>
  <Words>3491</Words>
  <Application>Microsoft Office PowerPoint</Application>
  <PresentationFormat>Letter Paper (8.5x11 in)</PresentationFormat>
  <Paragraphs>1843</Paragraphs>
  <Slides>87</Slides>
  <Notes>86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87</vt:i4>
      </vt:variant>
    </vt:vector>
  </HeadingPairs>
  <TitlesOfParts>
    <vt:vector size="95" baseType="lpstr">
      <vt:lpstr>Arial</vt:lpstr>
      <vt:lpstr>Times New Roman</vt:lpstr>
      <vt:lpstr>Courier New</vt:lpstr>
      <vt:lpstr>Symbol</vt:lpstr>
      <vt:lpstr>Techno Heavy</vt:lpstr>
      <vt:lpstr>Default Design</vt:lpstr>
      <vt:lpstr>VISIO 5 Drawing</vt:lpstr>
      <vt:lpstr>Bitmap Image</vt:lpstr>
      <vt:lpstr>Microprocessor System Design</vt:lpstr>
      <vt:lpstr>Outline</vt:lpstr>
      <vt:lpstr>Minimum Mode</vt:lpstr>
      <vt:lpstr>A Memory Module</vt:lpstr>
      <vt:lpstr>Minimum Mode</vt:lpstr>
      <vt:lpstr>Minimum Mode</vt:lpstr>
      <vt:lpstr>Processor Timing Diagram of 8088 (Minimum Mode) for Memory or I/O Read</vt:lpstr>
      <vt:lpstr>Will the circuit be able to perform memory read?</vt:lpstr>
      <vt:lpstr>Processor Timing Diagram of 8088 (Minimum Mode) for Memory or I/O Read</vt:lpstr>
      <vt:lpstr>Minimum Mode</vt:lpstr>
      <vt:lpstr>Minimum Mode</vt:lpstr>
      <vt:lpstr>Octal Transparent Latch with 3-State Output</vt:lpstr>
      <vt:lpstr>Processor Timing Diagram of 8088 (Minimum Mode) for Memory or I/O Read (with 74373)</vt:lpstr>
      <vt:lpstr>Minimum Mode</vt:lpstr>
      <vt:lpstr>Minimum Mode</vt:lpstr>
      <vt:lpstr>Processor Timing Diagram of 8088 (Minimum Mode) for Memory or I/O Read (with 74245)</vt:lpstr>
      <vt:lpstr>Minimum Mode</vt:lpstr>
      <vt:lpstr>Minimum Mode</vt:lpstr>
      <vt:lpstr>Minimum Mode</vt:lpstr>
      <vt:lpstr>Minimum Mode</vt:lpstr>
      <vt:lpstr>Minimum Mode</vt:lpstr>
      <vt:lpstr>What are the memory locations of a  1MB (220 bytes) Memory?</vt:lpstr>
      <vt:lpstr>Interfacing a 1MB Memory to the 8088 Microprocessor</vt:lpstr>
      <vt:lpstr>Instead of Interfacing 1MB, what will happen if you interface a 512KB Memory?</vt:lpstr>
      <vt:lpstr>What are the memory locations of a 512KB (219 bytes) Memory?</vt:lpstr>
      <vt:lpstr>Interfacing a 512KB Memory to the 8088 Microprocessor</vt:lpstr>
      <vt:lpstr>What if you want to read physical address A0023?</vt:lpstr>
      <vt:lpstr>What if you want to read physical address A0023?</vt:lpstr>
      <vt:lpstr>What if you want to read physical address 20023?</vt:lpstr>
      <vt:lpstr>Interfacing two 512KB Memory to the 8088 Microprocessor</vt:lpstr>
      <vt:lpstr>Interfacing two 512KB Memory to the 8088 Microprocessor</vt:lpstr>
      <vt:lpstr>Interfacing two 512KB Memory to the 8088 Microprocessor</vt:lpstr>
      <vt:lpstr>What are the memory locations of two consecutive 512KB (219 bytes) Memory?</vt:lpstr>
      <vt:lpstr>Interfacing two 512KB Memory to the 8088 Microprocessor</vt:lpstr>
      <vt:lpstr>Interfacing two 512KB Memory to the 8088 Microprocessor</vt:lpstr>
      <vt:lpstr>Interfacing two 512KB Memory to the 8088 Microprocessor</vt:lpstr>
      <vt:lpstr>What if we remove the lower memory?</vt:lpstr>
      <vt:lpstr>What if we remove the lower memory?</vt:lpstr>
      <vt:lpstr>Full and Partial Decoding</vt:lpstr>
      <vt:lpstr>Full Decoding</vt:lpstr>
      <vt:lpstr>Full Decoding</vt:lpstr>
      <vt:lpstr>Full Decoding</vt:lpstr>
      <vt:lpstr>Partial Decoding</vt:lpstr>
      <vt:lpstr>Partial Decoding</vt:lpstr>
      <vt:lpstr>Partial Decoding</vt:lpstr>
      <vt:lpstr>Partial Decoding</vt:lpstr>
      <vt:lpstr>Interfacing two 512K Memory Chips to  the 8088 Microprocessor</vt:lpstr>
      <vt:lpstr>Interfacing one 512K Memory Chips to  the 8088 Microprocessor</vt:lpstr>
      <vt:lpstr>Interfacing one 512K Memory Chips to  the 8088 Microprocessor (version 2)</vt:lpstr>
      <vt:lpstr>Interfacing one 512K Memory Chips to  the 8088 Microprocessor (version 3)</vt:lpstr>
      <vt:lpstr>Interfacing Four 256K Memory Chips to  the 8088 Microprocessor</vt:lpstr>
      <vt:lpstr>Interfacing four 256K Memory Chips to  the 8088 Microprocessor</vt:lpstr>
      <vt:lpstr>Memory chip#__ is mapped to:</vt:lpstr>
      <vt:lpstr>Interfacing four 256K Memory Chips to  the 8088 Microprocessor</vt:lpstr>
      <vt:lpstr>Interfacing four 256K Memory Chips to  the 8088 Microprocessor</vt:lpstr>
      <vt:lpstr>Interfacing four 256K Memory Chips to  the 8088 Microprocessor</vt:lpstr>
      <vt:lpstr>Interfacing several 8K Memory Chips to the 8088 P</vt:lpstr>
      <vt:lpstr>Interfacing 128 8K Memory Chips to the 8088 P</vt:lpstr>
      <vt:lpstr>Interfacing 128 8K Memory Chips to the 8088 P</vt:lpstr>
      <vt:lpstr>Memory chip#__ is mapped to:</vt:lpstr>
      <vt:lpstr>Memory Terms</vt:lpstr>
      <vt:lpstr>ROM Variations</vt:lpstr>
      <vt:lpstr>RAM Variations</vt:lpstr>
      <vt:lpstr>Memory Chip</vt:lpstr>
      <vt:lpstr>6264 Block Diagram</vt:lpstr>
      <vt:lpstr>6264 Function Table</vt:lpstr>
      <vt:lpstr>Interfacing 128 8K Memory Chips to the 8088 P</vt:lpstr>
      <vt:lpstr>8086 Machine Cycles</vt:lpstr>
      <vt:lpstr>8088 Memory Organization Physical Implementation</vt:lpstr>
      <vt:lpstr>Little Endian / Big Endian</vt:lpstr>
      <vt:lpstr>80x86 family</vt:lpstr>
      <vt:lpstr>Memory Alignment in 16-bit Micro</vt:lpstr>
      <vt:lpstr>Interfacing two 512KB Memory to the 8088 Microprocessor (review)</vt:lpstr>
      <vt:lpstr>Interfacing two 512KB Memory to the 8086 Microprocessor</vt:lpstr>
      <vt:lpstr>Address lines in 8086</vt:lpstr>
      <vt:lpstr>Interfacing two 512KB Memory to the 8086 Microprocessor</vt:lpstr>
      <vt:lpstr>Memory Bank Select</vt:lpstr>
      <vt:lpstr>BHE - Bus High Enable</vt:lpstr>
      <vt:lpstr>Physical Selection</vt:lpstr>
      <vt:lpstr>Decoding Circuit with Bank Select</vt:lpstr>
      <vt:lpstr>8086 Memory Organization  Physical Implementation (Chapter 3.2)</vt:lpstr>
      <vt:lpstr>Dual Memory Banks</vt:lpstr>
      <vt:lpstr>Memory Alignment in 16-bit Micro (Summary)</vt:lpstr>
      <vt:lpstr>Memory Chip</vt:lpstr>
      <vt:lpstr>2764 Block Diagram</vt:lpstr>
      <vt:lpstr>Operating Modes</vt:lpstr>
      <vt:lpstr>Programming 2764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</dc:title>
  <dc:creator>Omid Fatemi</dc:creator>
  <cp:lastModifiedBy>S. Omid Fatemi</cp:lastModifiedBy>
  <cp:revision>210</cp:revision>
  <cp:lastPrinted>1998-01-22T21:50:54Z</cp:lastPrinted>
  <dcterms:created xsi:type="dcterms:W3CDTF">1995-08-12T11:37:26Z</dcterms:created>
  <dcterms:modified xsi:type="dcterms:W3CDTF">2017-10-06T10:35:26Z</dcterms:modified>
</cp:coreProperties>
</file>