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9" r:id="rId4"/>
    <p:sldId id="260" r:id="rId5"/>
    <p:sldId id="261" r:id="rId6"/>
    <p:sldId id="316" r:id="rId7"/>
    <p:sldId id="317" r:id="rId8"/>
    <p:sldId id="318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319" r:id="rId20"/>
    <p:sldId id="320" r:id="rId21"/>
  </p:sldIdLst>
  <p:sldSz cx="9144000" cy="6858000" type="letter"/>
  <p:notesSz cx="10223500" cy="7086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5436" autoAdjust="0"/>
  </p:normalViewPr>
  <p:slideViewPr>
    <p:cSldViewPr>
      <p:cViewPr varScale="1">
        <p:scale>
          <a:sx n="88" d="100"/>
          <a:sy n="88" d="100"/>
        </p:scale>
        <p:origin x="121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8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689475" y="6738938"/>
            <a:ext cx="846138" cy="261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446" tIns="48082" rIns="94446" bIns="48082">
            <a:spAutoFit/>
          </a:bodyPr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/>
              <a:t>Page </a:t>
            </a:r>
            <a:fld id="{33511C78-CC78-49D5-9474-86C757E003EF}" type="slidenum">
              <a:rPr lang="en-US" altLang="en-US" sz="1300">
                <a:cs typeface="Arial" panose="020B0604020202020204" pitchFamily="34" charset="0"/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3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689475" y="6738938"/>
            <a:ext cx="846138" cy="261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446" tIns="48082" rIns="94446" bIns="48082">
            <a:spAutoFit/>
          </a:bodyPr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/>
              <a:t>Page </a:t>
            </a:r>
            <a:fld id="{B6B0DD0D-21A1-47E0-8777-43C7B263F052}" type="slidenum">
              <a:rPr lang="en-US" altLang="en-US" sz="1300">
                <a:cs typeface="Arial" panose="020B0604020202020204" pitchFamily="34" charset="0"/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300"/>
          </a:p>
        </p:txBody>
      </p:sp>
      <p:sp>
        <p:nvSpPr>
          <p:cNvPr id="2253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340100" y="531813"/>
            <a:ext cx="3543300" cy="26574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65500"/>
            <a:ext cx="7496175" cy="3189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7881" tIns="48082" rIns="97881" bIns="480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3555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6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76200"/>
            <a:ext cx="17907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"/>
            <a:ext cx="52197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0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698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2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9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1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39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08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092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7620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007225" y="6296025"/>
            <a:ext cx="1770063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200"/>
              <a:t>University of Tehran </a:t>
            </a:r>
            <a:fld id="{E6CB6B11-5BD3-4035-A9D4-2B88AC4008FD}" type="slidenum">
              <a:rPr lang="en-US" altLang="en-US" sz="1200">
                <a:cs typeface="Arial" panose="020B0604020202020204" pitchFamily="34" charset="0"/>
              </a:rPr>
              <a:pPr algn="r"/>
              <a:t>‹#›</a:t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400"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/>
          <a:p>
            <a:r>
              <a:rPr lang="en-US" altLang="en-US" smtClean="0"/>
              <a:t>Microprocessor System Design</a:t>
            </a:r>
            <a:br>
              <a:rPr lang="en-US" altLang="en-US" smtClean="0"/>
            </a:br>
            <a:r>
              <a:rPr lang="en-US" altLang="en-US" smtClean="0"/>
              <a:t>Input / Output</a:t>
            </a:r>
            <a:br>
              <a:rPr lang="en-US" altLang="en-US" smtClean="0"/>
            </a:br>
            <a:r>
              <a:rPr lang="en-US" altLang="en-US" smtClean="0"/>
              <a:t>Peripheral Interfacing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marL="285750" indent="-285750"/>
            <a:r>
              <a:rPr lang="en-US" altLang="en-US" smtClean="0"/>
              <a:t>Omid Fatemi</a:t>
            </a:r>
            <a:endParaRPr lang="fa-IR" altLang="en-US" smtClean="0">
              <a:cs typeface="Arial" panose="020B0604020202020204" pitchFamily="34" charset="0"/>
            </a:endParaRPr>
          </a:p>
          <a:p>
            <a:pPr marL="285750" indent="-285750"/>
            <a:r>
              <a:rPr lang="en-US" altLang="en-US" smtClean="0">
                <a:cs typeface="Arial" panose="020B0604020202020204" pitchFamily="34" charset="0"/>
              </a:rPr>
              <a:t>(omid@fatemi.net)</a:t>
            </a:r>
          </a:p>
          <a:p>
            <a:pPr marL="285750" indent="-285750"/>
            <a:endParaRPr lang="en-US" altLang="en-US" smtClean="0"/>
          </a:p>
          <a:p>
            <a:pPr marL="285750" indent="-285750"/>
            <a:endParaRPr lang="en-US" alt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457200"/>
          </a:xfrm>
        </p:spPr>
        <p:txBody>
          <a:bodyPr/>
          <a:lstStyle/>
          <a:p>
            <a:r>
              <a:rPr lang="en-US" altLang="en-US" sz="1800" smtClean="0"/>
              <a:t>Use 8 LED’s</a:t>
            </a:r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1162050" y="781050"/>
            <a:ext cx="1941513" cy="5713413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1879600" y="3221038"/>
            <a:ext cx="61595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</a:rPr>
              <a:t>8088</a:t>
            </a:r>
            <a:endParaRPr lang="en-US" altLang="en-US"/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1630363" y="3495675"/>
            <a:ext cx="111442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</a:rPr>
              <a:t>Minimum</a:t>
            </a:r>
            <a:endParaRPr lang="en-US" altLang="en-US"/>
          </a:p>
        </p:txBody>
      </p:sp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1835150" y="3768725"/>
            <a:ext cx="706438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</a:rPr>
              <a:t>Mode</a:t>
            </a:r>
            <a:endParaRPr lang="en-US" altLang="en-US"/>
          </a:p>
        </p:txBody>
      </p:sp>
      <p:sp>
        <p:nvSpPr>
          <p:cNvPr id="11271" name="Rectangle 9"/>
          <p:cNvSpPr>
            <a:spLocks noChangeArrowheads="1"/>
          </p:cNvSpPr>
          <p:nvPr/>
        </p:nvSpPr>
        <p:spPr bwMode="auto">
          <a:xfrm>
            <a:off x="2646363" y="1123950"/>
            <a:ext cx="34290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72" name="Rectangle 10"/>
          <p:cNvSpPr>
            <a:spLocks noChangeArrowheads="1"/>
          </p:cNvSpPr>
          <p:nvPr/>
        </p:nvSpPr>
        <p:spPr bwMode="auto">
          <a:xfrm>
            <a:off x="2714625" y="1154113"/>
            <a:ext cx="3651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A18</a:t>
            </a:r>
            <a:endParaRPr lang="en-US" altLang="en-US"/>
          </a:p>
        </p:txBody>
      </p:sp>
      <p:sp>
        <p:nvSpPr>
          <p:cNvPr id="11273" name="Rectangle 11"/>
          <p:cNvSpPr>
            <a:spLocks noChangeArrowheads="1"/>
          </p:cNvSpPr>
          <p:nvPr/>
        </p:nvSpPr>
        <p:spPr bwMode="auto">
          <a:xfrm>
            <a:off x="2646363" y="1581150"/>
            <a:ext cx="34290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74" name="Rectangle 12"/>
          <p:cNvSpPr>
            <a:spLocks noChangeArrowheads="1"/>
          </p:cNvSpPr>
          <p:nvPr/>
        </p:nvSpPr>
        <p:spPr bwMode="auto">
          <a:xfrm>
            <a:off x="2806700" y="1611313"/>
            <a:ext cx="274638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A0</a:t>
            </a:r>
            <a:endParaRPr lang="en-US" altLang="en-US"/>
          </a:p>
        </p:txBody>
      </p:sp>
      <p:sp>
        <p:nvSpPr>
          <p:cNvPr id="11275" name="Rectangle 13"/>
          <p:cNvSpPr>
            <a:spLocks noChangeArrowheads="1"/>
          </p:cNvSpPr>
          <p:nvPr/>
        </p:nvSpPr>
        <p:spPr bwMode="auto">
          <a:xfrm>
            <a:off x="2646363" y="1352550"/>
            <a:ext cx="34290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76" name="Rectangle 14"/>
          <p:cNvSpPr>
            <a:spLocks noChangeArrowheads="1"/>
          </p:cNvSpPr>
          <p:nvPr/>
        </p:nvSpPr>
        <p:spPr bwMode="auto">
          <a:xfrm>
            <a:off x="2898775" y="1382713"/>
            <a:ext cx="18256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endParaRPr lang="en-US" altLang="en-US"/>
          </a:p>
        </p:txBody>
      </p:sp>
      <p:sp>
        <p:nvSpPr>
          <p:cNvPr id="11277" name="Rectangle 15"/>
          <p:cNvSpPr>
            <a:spLocks noChangeArrowheads="1"/>
          </p:cNvSpPr>
          <p:nvPr/>
        </p:nvSpPr>
        <p:spPr bwMode="auto">
          <a:xfrm>
            <a:off x="2646363" y="1924050"/>
            <a:ext cx="34290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78" name="Rectangle 16"/>
          <p:cNvSpPr>
            <a:spLocks noChangeArrowheads="1"/>
          </p:cNvSpPr>
          <p:nvPr/>
        </p:nvSpPr>
        <p:spPr bwMode="auto">
          <a:xfrm>
            <a:off x="2806700" y="1954213"/>
            <a:ext cx="274638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D7</a:t>
            </a:r>
            <a:endParaRPr lang="en-US" altLang="en-US"/>
          </a:p>
        </p:txBody>
      </p:sp>
      <p:sp>
        <p:nvSpPr>
          <p:cNvPr id="11279" name="Rectangle 17"/>
          <p:cNvSpPr>
            <a:spLocks noChangeArrowheads="1"/>
          </p:cNvSpPr>
          <p:nvPr/>
        </p:nvSpPr>
        <p:spPr bwMode="auto">
          <a:xfrm>
            <a:off x="2646363" y="2152650"/>
            <a:ext cx="34290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80" name="Rectangle 18"/>
          <p:cNvSpPr>
            <a:spLocks noChangeArrowheads="1"/>
          </p:cNvSpPr>
          <p:nvPr/>
        </p:nvSpPr>
        <p:spPr bwMode="auto">
          <a:xfrm>
            <a:off x="2806700" y="2182813"/>
            <a:ext cx="274638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D6</a:t>
            </a:r>
            <a:endParaRPr lang="en-US" altLang="en-US"/>
          </a:p>
        </p:txBody>
      </p:sp>
      <p:sp>
        <p:nvSpPr>
          <p:cNvPr id="11281" name="Rectangle 19"/>
          <p:cNvSpPr>
            <a:spLocks noChangeArrowheads="1"/>
          </p:cNvSpPr>
          <p:nvPr/>
        </p:nvSpPr>
        <p:spPr bwMode="auto">
          <a:xfrm>
            <a:off x="2560638" y="4437063"/>
            <a:ext cx="40005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82" name="Rectangle 20"/>
          <p:cNvSpPr>
            <a:spLocks noChangeArrowheads="1"/>
          </p:cNvSpPr>
          <p:nvPr/>
        </p:nvSpPr>
        <p:spPr bwMode="auto">
          <a:xfrm>
            <a:off x="2686050" y="4468813"/>
            <a:ext cx="3651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IOR</a:t>
            </a:r>
            <a:endParaRPr lang="en-US" altLang="en-US"/>
          </a:p>
        </p:txBody>
      </p:sp>
      <p:sp>
        <p:nvSpPr>
          <p:cNvPr id="11283" name="Rectangle 21"/>
          <p:cNvSpPr>
            <a:spLocks noChangeArrowheads="1"/>
          </p:cNvSpPr>
          <p:nvPr/>
        </p:nvSpPr>
        <p:spPr bwMode="auto">
          <a:xfrm>
            <a:off x="2560638" y="4665663"/>
            <a:ext cx="40005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84" name="Rectangle 22"/>
          <p:cNvSpPr>
            <a:spLocks noChangeArrowheads="1"/>
          </p:cNvSpPr>
          <p:nvPr/>
        </p:nvSpPr>
        <p:spPr bwMode="auto">
          <a:xfrm>
            <a:off x="2686050" y="4697413"/>
            <a:ext cx="3651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IOW</a:t>
            </a:r>
            <a:endParaRPr lang="en-US" altLang="en-US"/>
          </a:p>
        </p:txBody>
      </p:sp>
      <p:sp>
        <p:nvSpPr>
          <p:cNvPr id="11285" name="Line 23"/>
          <p:cNvSpPr>
            <a:spLocks noChangeShapeType="1"/>
          </p:cNvSpPr>
          <p:nvPr/>
        </p:nvSpPr>
        <p:spPr bwMode="auto">
          <a:xfrm>
            <a:off x="2674938" y="4437063"/>
            <a:ext cx="3143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6" name="Line 24"/>
          <p:cNvSpPr>
            <a:spLocks noChangeShapeType="1"/>
          </p:cNvSpPr>
          <p:nvPr/>
        </p:nvSpPr>
        <p:spPr bwMode="auto">
          <a:xfrm>
            <a:off x="2674938" y="4665663"/>
            <a:ext cx="2857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7" name="Rectangle 25"/>
          <p:cNvSpPr>
            <a:spLocks noChangeArrowheads="1"/>
          </p:cNvSpPr>
          <p:nvPr/>
        </p:nvSpPr>
        <p:spPr bwMode="auto">
          <a:xfrm>
            <a:off x="2646363" y="895350"/>
            <a:ext cx="34290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88" name="Rectangle 26"/>
          <p:cNvSpPr>
            <a:spLocks noChangeArrowheads="1"/>
          </p:cNvSpPr>
          <p:nvPr/>
        </p:nvSpPr>
        <p:spPr bwMode="auto">
          <a:xfrm>
            <a:off x="2714625" y="925513"/>
            <a:ext cx="3651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A19</a:t>
            </a:r>
            <a:endParaRPr lang="en-US" altLang="en-US"/>
          </a:p>
        </p:txBody>
      </p:sp>
      <p:sp>
        <p:nvSpPr>
          <p:cNvPr id="11289" name="Rectangle 27"/>
          <p:cNvSpPr>
            <a:spLocks noChangeArrowheads="1"/>
          </p:cNvSpPr>
          <p:nvPr/>
        </p:nvSpPr>
        <p:spPr bwMode="auto">
          <a:xfrm>
            <a:off x="2646363" y="2381250"/>
            <a:ext cx="34290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90" name="Rectangle 28"/>
          <p:cNvSpPr>
            <a:spLocks noChangeArrowheads="1"/>
          </p:cNvSpPr>
          <p:nvPr/>
        </p:nvSpPr>
        <p:spPr bwMode="auto">
          <a:xfrm>
            <a:off x="2806700" y="2411413"/>
            <a:ext cx="274638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D5</a:t>
            </a:r>
            <a:endParaRPr lang="en-US" altLang="en-US"/>
          </a:p>
        </p:txBody>
      </p:sp>
      <p:sp>
        <p:nvSpPr>
          <p:cNvPr id="11291" name="Rectangle 29"/>
          <p:cNvSpPr>
            <a:spLocks noChangeArrowheads="1"/>
          </p:cNvSpPr>
          <p:nvPr/>
        </p:nvSpPr>
        <p:spPr bwMode="auto">
          <a:xfrm>
            <a:off x="2646363" y="2609850"/>
            <a:ext cx="34290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92" name="Rectangle 30"/>
          <p:cNvSpPr>
            <a:spLocks noChangeArrowheads="1"/>
          </p:cNvSpPr>
          <p:nvPr/>
        </p:nvSpPr>
        <p:spPr bwMode="auto">
          <a:xfrm>
            <a:off x="2806700" y="2640013"/>
            <a:ext cx="274638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D4</a:t>
            </a:r>
            <a:endParaRPr lang="en-US" altLang="en-US"/>
          </a:p>
        </p:txBody>
      </p:sp>
      <p:sp>
        <p:nvSpPr>
          <p:cNvPr id="11293" name="Rectangle 31"/>
          <p:cNvSpPr>
            <a:spLocks noChangeArrowheads="1"/>
          </p:cNvSpPr>
          <p:nvPr/>
        </p:nvSpPr>
        <p:spPr bwMode="auto">
          <a:xfrm>
            <a:off x="2646363" y="2838450"/>
            <a:ext cx="34290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94" name="Rectangle 32"/>
          <p:cNvSpPr>
            <a:spLocks noChangeArrowheads="1"/>
          </p:cNvSpPr>
          <p:nvPr/>
        </p:nvSpPr>
        <p:spPr bwMode="auto">
          <a:xfrm>
            <a:off x="2806700" y="2868613"/>
            <a:ext cx="274638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D3</a:t>
            </a:r>
            <a:endParaRPr lang="en-US" altLang="en-US"/>
          </a:p>
        </p:txBody>
      </p:sp>
      <p:sp>
        <p:nvSpPr>
          <p:cNvPr id="11295" name="Rectangle 33"/>
          <p:cNvSpPr>
            <a:spLocks noChangeArrowheads="1"/>
          </p:cNvSpPr>
          <p:nvPr/>
        </p:nvSpPr>
        <p:spPr bwMode="auto">
          <a:xfrm>
            <a:off x="2646363" y="3067050"/>
            <a:ext cx="34290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96" name="Rectangle 34"/>
          <p:cNvSpPr>
            <a:spLocks noChangeArrowheads="1"/>
          </p:cNvSpPr>
          <p:nvPr/>
        </p:nvSpPr>
        <p:spPr bwMode="auto">
          <a:xfrm>
            <a:off x="2806700" y="3097213"/>
            <a:ext cx="274638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D2</a:t>
            </a:r>
            <a:endParaRPr lang="en-US" altLang="en-US"/>
          </a:p>
        </p:txBody>
      </p:sp>
      <p:sp>
        <p:nvSpPr>
          <p:cNvPr id="11297" name="Rectangle 35"/>
          <p:cNvSpPr>
            <a:spLocks noChangeArrowheads="1"/>
          </p:cNvSpPr>
          <p:nvPr/>
        </p:nvSpPr>
        <p:spPr bwMode="auto">
          <a:xfrm>
            <a:off x="2646363" y="3295650"/>
            <a:ext cx="34290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98" name="Rectangle 36"/>
          <p:cNvSpPr>
            <a:spLocks noChangeArrowheads="1"/>
          </p:cNvSpPr>
          <p:nvPr/>
        </p:nvSpPr>
        <p:spPr bwMode="auto">
          <a:xfrm>
            <a:off x="2806700" y="3325813"/>
            <a:ext cx="274638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D1</a:t>
            </a:r>
            <a:endParaRPr lang="en-US" altLang="en-US"/>
          </a:p>
        </p:txBody>
      </p:sp>
      <p:sp>
        <p:nvSpPr>
          <p:cNvPr id="11299" name="Rectangle 37"/>
          <p:cNvSpPr>
            <a:spLocks noChangeArrowheads="1"/>
          </p:cNvSpPr>
          <p:nvPr/>
        </p:nvSpPr>
        <p:spPr bwMode="auto">
          <a:xfrm>
            <a:off x="2646363" y="3524250"/>
            <a:ext cx="342900" cy="227013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300" name="Rectangle 38"/>
          <p:cNvSpPr>
            <a:spLocks noChangeArrowheads="1"/>
          </p:cNvSpPr>
          <p:nvPr/>
        </p:nvSpPr>
        <p:spPr bwMode="auto">
          <a:xfrm>
            <a:off x="2806700" y="3554413"/>
            <a:ext cx="274638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D0</a:t>
            </a:r>
            <a:endParaRPr lang="en-US" altLang="en-US"/>
          </a:p>
        </p:txBody>
      </p:sp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3962400" y="1952625"/>
            <a:ext cx="1543050" cy="2486025"/>
            <a:chOff x="2459" y="1230"/>
            <a:chExt cx="972" cy="1566"/>
          </a:xfrm>
        </p:grpSpPr>
        <p:sp>
          <p:nvSpPr>
            <p:cNvPr id="11312" name="Freeform 39"/>
            <p:cNvSpPr>
              <a:spLocks/>
            </p:cNvSpPr>
            <p:nvPr/>
          </p:nvSpPr>
          <p:spPr bwMode="auto">
            <a:xfrm>
              <a:off x="2639" y="1230"/>
              <a:ext cx="108" cy="107"/>
            </a:xfrm>
            <a:custGeom>
              <a:avLst/>
              <a:gdLst>
                <a:gd name="T0" fmla="*/ 0 w 215"/>
                <a:gd name="T1" fmla="*/ 0 h 215"/>
                <a:gd name="T2" fmla="*/ 0 w 215"/>
                <a:gd name="T3" fmla="*/ 53 h 215"/>
                <a:gd name="T4" fmla="*/ 54 w 215"/>
                <a:gd name="T5" fmla="*/ 26 h 215"/>
                <a:gd name="T6" fmla="*/ 0 w 215"/>
                <a:gd name="T7" fmla="*/ 0 h 2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5"/>
                <a:gd name="T13" fmla="*/ 0 h 215"/>
                <a:gd name="T14" fmla="*/ 215 w 215"/>
                <a:gd name="T15" fmla="*/ 215 h 2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5" h="215">
                  <a:moveTo>
                    <a:pt x="0" y="0"/>
                  </a:moveTo>
                  <a:lnTo>
                    <a:pt x="0" y="215"/>
                  </a:lnTo>
                  <a:lnTo>
                    <a:pt x="215" y="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13" name="Line 40"/>
            <p:cNvSpPr>
              <a:spLocks noChangeShapeType="1"/>
            </p:cNvSpPr>
            <p:nvPr/>
          </p:nvSpPr>
          <p:spPr bwMode="auto">
            <a:xfrm>
              <a:off x="2747" y="1230"/>
              <a:ext cx="1" cy="10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4" name="Line 41"/>
            <p:cNvSpPr>
              <a:spLocks noChangeShapeType="1"/>
            </p:cNvSpPr>
            <p:nvPr/>
          </p:nvSpPr>
          <p:spPr bwMode="auto">
            <a:xfrm flipH="1">
              <a:off x="2459" y="1284"/>
              <a:ext cx="177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5" name="Line 42"/>
            <p:cNvSpPr>
              <a:spLocks noChangeShapeType="1"/>
            </p:cNvSpPr>
            <p:nvPr/>
          </p:nvSpPr>
          <p:spPr bwMode="auto">
            <a:xfrm>
              <a:off x="2747" y="1284"/>
              <a:ext cx="144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6" name="Line 43"/>
            <p:cNvSpPr>
              <a:spLocks noChangeShapeType="1"/>
            </p:cNvSpPr>
            <p:nvPr/>
          </p:nvSpPr>
          <p:spPr bwMode="auto">
            <a:xfrm>
              <a:off x="3179" y="1284"/>
              <a:ext cx="108" cy="1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7" name="Line 44"/>
            <p:cNvSpPr>
              <a:spLocks noChangeShapeType="1"/>
            </p:cNvSpPr>
            <p:nvPr/>
          </p:nvSpPr>
          <p:spPr bwMode="auto">
            <a:xfrm>
              <a:off x="2864" y="1284"/>
              <a:ext cx="99" cy="1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8" name="Freeform 45"/>
            <p:cNvSpPr>
              <a:spLocks/>
            </p:cNvSpPr>
            <p:nvPr/>
          </p:nvSpPr>
          <p:spPr bwMode="auto">
            <a:xfrm>
              <a:off x="2963" y="1248"/>
              <a:ext cx="216" cy="72"/>
            </a:xfrm>
            <a:custGeom>
              <a:avLst/>
              <a:gdLst>
                <a:gd name="T0" fmla="*/ 0 w 432"/>
                <a:gd name="T1" fmla="*/ 18 h 144"/>
                <a:gd name="T2" fmla="*/ 9 w 432"/>
                <a:gd name="T3" fmla="*/ 0 h 144"/>
                <a:gd name="T4" fmla="*/ 27 w 432"/>
                <a:gd name="T5" fmla="*/ 36 h 144"/>
                <a:gd name="T6" fmla="*/ 45 w 432"/>
                <a:gd name="T7" fmla="*/ 0 h 144"/>
                <a:gd name="T8" fmla="*/ 62 w 432"/>
                <a:gd name="T9" fmla="*/ 36 h 144"/>
                <a:gd name="T10" fmla="*/ 81 w 432"/>
                <a:gd name="T11" fmla="*/ 0 h 144"/>
                <a:gd name="T12" fmla="*/ 99 w 432"/>
                <a:gd name="T13" fmla="*/ 36 h 144"/>
                <a:gd name="T14" fmla="*/ 108 w 432"/>
                <a:gd name="T15" fmla="*/ 18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32"/>
                <a:gd name="T25" fmla="*/ 0 h 144"/>
                <a:gd name="T26" fmla="*/ 432 w 432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32" h="144">
                  <a:moveTo>
                    <a:pt x="0" y="71"/>
                  </a:moveTo>
                  <a:lnTo>
                    <a:pt x="36" y="0"/>
                  </a:lnTo>
                  <a:lnTo>
                    <a:pt x="107" y="144"/>
                  </a:lnTo>
                  <a:lnTo>
                    <a:pt x="180" y="0"/>
                  </a:lnTo>
                  <a:lnTo>
                    <a:pt x="251" y="144"/>
                  </a:lnTo>
                  <a:lnTo>
                    <a:pt x="324" y="0"/>
                  </a:lnTo>
                  <a:lnTo>
                    <a:pt x="395" y="144"/>
                  </a:lnTo>
                  <a:lnTo>
                    <a:pt x="432" y="71"/>
                  </a:lnTo>
                </a:path>
              </a:pathLst>
            </a:cu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19" name="Line 46"/>
            <p:cNvSpPr>
              <a:spLocks noChangeShapeType="1"/>
            </p:cNvSpPr>
            <p:nvPr/>
          </p:nvSpPr>
          <p:spPr bwMode="auto">
            <a:xfrm>
              <a:off x="3179" y="1428"/>
              <a:ext cx="108" cy="1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0" name="Line 47"/>
            <p:cNvSpPr>
              <a:spLocks noChangeShapeType="1"/>
            </p:cNvSpPr>
            <p:nvPr/>
          </p:nvSpPr>
          <p:spPr bwMode="auto">
            <a:xfrm>
              <a:off x="2864" y="1428"/>
              <a:ext cx="99" cy="1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1" name="Freeform 48"/>
            <p:cNvSpPr>
              <a:spLocks/>
            </p:cNvSpPr>
            <p:nvPr/>
          </p:nvSpPr>
          <p:spPr bwMode="auto">
            <a:xfrm>
              <a:off x="2963" y="1392"/>
              <a:ext cx="216" cy="72"/>
            </a:xfrm>
            <a:custGeom>
              <a:avLst/>
              <a:gdLst>
                <a:gd name="T0" fmla="*/ 0 w 432"/>
                <a:gd name="T1" fmla="*/ 18 h 144"/>
                <a:gd name="T2" fmla="*/ 9 w 432"/>
                <a:gd name="T3" fmla="*/ 0 h 144"/>
                <a:gd name="T4" fmla="*/ 27 w 432"/>
                <a:gd name="T5" fmla="*/ 36 h 144"/>
                <a:gd name="T6" fmla="*/ 45 w 432"/>
                <a:gd name="T7" fmla="*/ 0 h 144"/>
                <a:gd name="T8" fmla="*/ 62 w 432"/>
                <a:gd name="T9" fmla="*/ 36 h 144"/>
                <a:gd name="T10" fmla="*/ 81 w 432"/>
                <a:gd name="T11" fmla="*/ 0 h 144"/>
                <a:gd name="T12" fmla="*/ 99 w 432"/>
                <a:gd name="T13" fmla="*/ 36 h 144"/>
                <a:gd name="T14" fmla="*/ 108 w 432"/>
                <a:gd name="T15" fmla="*/ 18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32"/>
                <a:gd name="T25" fmla="*/ 0 h 144"/>
                <a:gd name="T26" fmla="*/ 432 w 432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32" h="144">
                  <a:moveTo>
                    <a:pt x="0" y="71"/>
                  </a:moveTo>
                  <a:lnTo>
                    <a:pt x="36" y="0"/>
                  </a:lnTo>
                  <a:lnTo>
                    <a:pt x="107" y="144"/>
                  </a:lnTo>
                  <a:lnTo>
                    <a:pt x="180" y="0"/>
                  </a:lnTo>
                  <a:lnTo>
                    <a:pt x="251" y="144"/>
                  </a:lnTo>
                  <a:lnTo>
                    <a:pt x="324" y="0"/>
                  </a:lnTo>
                  <a:lnTo>
                    <a:pt x="395" y="144"/>
                  </a:lnTo>
                  <a:lnTo>
                    <a:pt x="432" y="71"/>
                  </a:lnTo>
                </a:path>
              </a:pathLst>
            </a:cu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22" name="Freeform 49"/>
            <p:cNvSpPr>
              <a:spLocks/>
            </p:cNvSpPr>
            <p:nvPr/>
          </p:nvSpPr>
          <p:spPr bwMode="auto">
            <a:xfrm>
              <a:off x="2639" y="1374"/>
              <a:ext cx="108" cy="107"/>
            </a:xfrm>
            <a:custGeom>
              <a:avLst/>
              <a:gdLst>
                <a:gd name="T0" fmla="*/ 0 w 215"/>
                <a:gd name="T1" fmla="*/ 0 h 215"/>
                <a:gd name="T2" fmla="*/ 0 w 215"/>
                <a:gd name="T3" fmla="*/ 53 h 215"/>
                <a:gd name="T4" fmla="*/ 54 w 215"/>
                <a:gd name="T5" fmla="*/ 26 h 215"/>
                <a:gd name="T6" fmla="*/ 0 w 215"/>
                <a:gd name="T7" fmla="*/ 0 h 2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5"/>
                <a:gd name="T13" fmla="*/ 0 h 215"/>
                <a:gd name="T14" fmla="*/ 215 w 215"/>
                <a:gd name="T15" fmla="*/ 215 h 2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5" h="215">
                  <a:moveTo>
                    <a:pt x="0" y="0"/>
                  </a:moveTo>
                  <a:lnTo>
                    <a:pt x="0" y="215"/>
                  </a:lnTo>
                  <a:lnTo>
                    <a:pt x="215" y="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23" name="Line 50"/>
            <p:cNvSpPr>
              <a:spLocks noChangeShapeType="1"/>
            </p:cNvSpPr>
            <p:nvPr/>
          </p:nvSpPr>
          <p:spPr bwMode="auto">
            <a:xfrm>
              <a:off x="2747" y="1374"/>
              <a:ext cx="1" cy="10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4" name="Line 51"/>
            <p:cNvSpPr>
              <a:spLocks noChangeShapeType="1"/>
            </p:cNvSpPr>
            <p:nvPr/>
          </p:nvSpPr>
          <p:spPr bwMode="auto">
            <a:xfrm flipH="1">
              <a:off x="2459" y="1428"/>
              <a:ext cx="177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5" name="Line 52"/>
            <p:cNvSpPr>
              <a:spLocks noChangeShapeType="1"/>
            </p:cNvSpPr>
            <p:nvPr/>
          </p:nvSpPr>
          <p:spPr bwMode="auto">
            <a:xfrm>
              <a:off x="2747" y="1428"/>
              <a:ext cx="144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6" name="Freeform 53"/>
            <p:cNvSpPr>
              <a:spLocks/>
            </p:cNvSpPr>
            <p:nvPr/>
          </p:nvSpPr>
          <p:spPr bwMode="auto">
            <a:xfrm>
              <a:off x="2639" y="1518"/>
              <a:ext cx="108" cy="107"/>
            </a:xfrm>
            <a:custGeom>
              <a:avLst/>
              <a:gdLst>
                <a:gd name="T0" fmla="*/ 0 w 215"/>
                <a:gd name="T1" fmla="*/ 0 h 216"/>
                <a:gd name="T2" fmla="*/ 0 w 215"/>
                <a:gd name="T3" fmla="*/ 53 h 216"/>
                <a:gd name="T4" fmla="*/ 54 w 215"/>
                <a:gd name="T5" fmla="*/ 27 h 216"/>
                <a:gd name="T6" fmla="*/ 0 w 215"/>
                <a:gd name="T7" fmla="*/ 0 h 2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5"/>
                <a:gd name="T13" fmla="*/ 0 h 216"/>
                <a:gd name="T14" fmla="*/ 215 w 215"/>
                <a:gd name="T15" fmla="*/ 216 h 2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5" h="216">
                  <a:moveTo>
                    <a:pt x="0" y="0"/>
                  </a:moveTo>
                  <a:lnTo>
                    <a:pt x="0" y="216"/>
                  </a:lnTo>
                  <a:lnTo>
                    <a:pt x="215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27" name="Line 54"/>
            <p:cNvSpPr>
              <a:spLocks noChangeShapeType="1"/>
            </p:cNvSpPr>
            <p:nvPr/>
          </p:nvSpPr>
          <p:spPr bwMode="auto">
            <a:xfrm>
              <a:off x="2747" y="1518"/>
              <a:ext cx="1" cy="10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8" name="Line 55"/>
            <p:cNvSpPr>
              <a:spLocks noChangeShapeType="1"/>
            </p:cNvSpPr>
            <p:nvPr/>
          </p:nvSpPr>
          <p:spPr bwMode="auto">
            <a:xfrm flipH="1">
              <a:off x="2459" y="1572"/>
              <a:ext cx="177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9" name="Line 56"/>
            <p:cNvSpPr>
              <a:spLocks noChangeShapeType="1"/>
            </p:cNvSpPr>
            <p:nvPr/>
          </p:nvSpPr>
          <p:spPr bwMode="auto">
            <a:xfrm>
              <a:off x="2747" y="1572"/>
              <a:ext cx="144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0" name="Line 57"/>
            <p:cNvSpPr>
              <a:spLocks noChangeShapeType="1"/>
            </p:cNvSpPr>
            <p:nvPr/>
          </p:nvSpPr>
          <p:spPr bwMode="auto">
            <a:xfrm>
              <a:off x="3179" y="1572"/>
              <a:ext cx="108" cy="1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1" name="Line 58"/>
            <p:cNvSpPr>
              <a:spLocks noChangeShapeType="1"/>
            </p:cNvSpPr>
            <p:nvPr/>
          </p:nvSpPr>
          <p:spPr bwMode="auto">
            <a:xfrm>
              <a:off x="2864" y="1572"/>
              <a:ext cx="99" cy="1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2" name="Freeform 59"/>
            <p:cNvSpPr>
              <a:spLocks/>
            </p:cNvSpPr>
            <p:nvPr/>
          </p:nvSpPr>
          <p:spPr bwMode="auto">
            <a:xfrm>
              <a:off x="2963" y="1536"/>
              <a:ext cx="216" cy="72"/>
            </a:xfrm>
            <a:custGeom>
              <a:avLst/>
              <a:gdLst>
                <a:gd name="T0" fmla="*/ 0 w 432"/>
                <a:gd name="T1" fmla="*/ 18 h 144"/>
                <a:gd name="T2" fmla="*/ 9 w 432"/>
                <a:gd name="T3" fmla="*/ 0 h 144"/>
                <a:gd name="T4" fmla="*/ 27 w 432"/>
                <a:gd name="T5" fmla="*/ 36 h 144"/>
                <a:gd name="T6" fmla="*/ 45 w 432"/>
                <a:gd name="T7" fmla="*/ 0 h 144"/>
                <a:gd name="T8" fmla="*/ 62 w 432"/>
                <a:gd name="T9" fmla="*/ 36 h 144"/>
                <a:gd name="T10" fmla="*/ 81 w 432"/>
                <a:gd name="T11" fmla="*/ 0 h 144"/>
                <a:gd name="T12" fmla="*/ 99 w 432"/>
                <a:gd name="T13" fmla="*/ 36 h 144"/>
                <a:gd name="T14" fmla="*/ 108 w 432"/>
                <a:gd name="T15" fmla="*/ 18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32"/>
                <a:gd name="T25" fmla="*/ 0 h 144"/>
                <a:gd name="T26" fmla="*/ 432 w 432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32" h="144">
                  <a:moveTo>
                    <a:pt x="0" y="71"/>
                  </a:moveTo>
                  <a:lnTo>
                    <a:pt x="36" y="0"/>
                  </a:lnTo>
                  <a:lnTo>
                    <a:pt x="107" y="144"/>
                  </a:lnTo>
                  <a:lnTo>
                    <a:pt x="180" y="0"/>
                  </a:lnTo>
                  <a:lnTo>
                    <a:pt x="251" y="144"/>
                  </a:lnTo>
                  <a:lnTo>
                    <a:pt x="324" y="0"/>
                  </a:lnTo>
                  <a:lnTo>
                    <a:pt x="395" y="144"/>
                  </a:lnTo>
                  <a:lnTo>
                    <a:pt x="432" y="71"/>
                  </a:lnTo>
                </a:path>
              </a:pathLst>
            </a:cu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33" name="Line 60"/>
            <p:cNvSpPr>
              <a:spLocks noChangeShapeType="1"/>
            </p:cNvSpPr>
            <p:nvPr/>
          </p:nvSpPr>
          <p:spPr bwMode="auto">
            <a:xfrm>
              <a:off x="3179" y="1716"/>
              <a:ext cx="108" cy="1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4" name="Line 61"/>
            <p:cNvSpPr>
              <a:spLocks noChangeShapeType="1"/>
            </p:cNvSpPr>
            <p:nvPr/>
          </p:nvSpPr>
          <p:spPr bwMode="auto">
            <a:xfrm>
              <a:off x="2864" y="1716"/>
              <a:ext cx="99" cy="1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5" name="Freeform 62"/>
            <p:cNvSpPr>
              <a:spLocks/>
            </p:cNvSpPr>
            <p:nvPr/>
          </p:nvSpPr>
          <p:spPr bwMode="auto">
            <a:xfrm>
              <a:off x="2963" y="1680"/>
              <a:ext cx="216" cy="72"/>
            </a:xfrm>
            <a:custGeom>
              <a:avLst/>
              <a:gdLst>
                <a:gd name="T0" fmla="*/ 0 w 432"/>
                <a:gd name="T1" fmla="*/ 18 h 144"/>
                <a:gd name="T2" fmla="*/ 9 w 432"/>
                <a:gd name="T3" fmla="*/ 0 h 144"/>
                <a:gd name="T4" fmla="*/ 27 w 432"/>
                <a:gd name="T5" fmla="*/ 36 h 144"/>
                <a:gd name="T6" fmla="*/ 45 w 432"/>
                <a:gd name="T7" fmla="*/ 0 h 144"/>
                <a:gd name="T8" fmla="*/ 62 w 432"/>
                <a:gd name="T9" fmla="*/ 36 h 144"/>
                <a:gd name="T10" fmla="*/ 81 w 432"/>
                <a:gd name="T11" fmla="*/ 0 h 144"/>
                <a:gd name="T12" fmla="*/ 99 w 432"/>
                <a:gd name="T13" fmla="*/ 36 h 144"/>
                <a:gd name="T14" fmla="*/ 108 w 432"/>
                <a:gd name="T15" fmla="*/ 18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32"/>
                <a:gd name="T25" fmla="*/ 0 h 144"/>
                <a:gd name="T26" fmla="*/ 432 w 432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32" h="144">
                  <a:moveTo>
                    <a:pt x="0" y="71"/>
                  </a:moveTo>
                  <a:lnTo>
                    <a:pt x="36" y="0"/>
                  </a:lnTo>
                  <a:lnTo>
                    <a:pt x="107" y="144"/>
                  </a:lnTo>
                  <a:lnTo>
                    <a:pt x="180" y="0"/>
                  </a:lnTo>
                  <a:lnTo>
                    <a:pt x="251" y="144"/>
                  </a:lnTo>
                  <a:lnTo>
                    <a:pt x="324" y="0"/>
                  </a:lnTo>
                  <a:lnTo>
                    <a:pt x="395" y="144"/>
                  </a:lnTo>
                  <a:lnTo>
                    <a:pt x="432" y="71"/>
                  </a:lnTo>
                </a:path>
              </a:pathLst>
            </a:cu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36" name="Freeform 63"/>
            <p:cNvSpPr>
              <a:spLocks/>
            </p:cNvSpPr>
            <p:nvPr/>
          </p:nvSpPr>
          <p:spPr bwMode="auto">
            <a:xfrm>
              <a:off x="2639" y="1662"/>
              <a:ext cx="108" cy="107"/>
            </a:xfrm>
            <a:custGeom>
              <a:avLst/>
              <a:gdLst>
                <a:gd name="T0" fmla="*/ 0 w 215"/>
                <a:gd name="T1" fmla="*/ 0 h 216"/>
                <a:gd name="T2" fmla="*/ 0 w 215"/>
                <a:gd name="T3" fmla="*/ 53 h 216"/>
                <a:gd name="T4" fmla="*/ 54 w 215"/>
                <a:gd name="T5" fmla="*/ 27 h 216"/>
                <a:gd name="T6" fmla="*/ 0 w 215"/>
                <a:gd name="T7" fmla="*/ 0 h 2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5"/>
                <a:gd name="T13" fmla="*/ 0 h 216"/>
                <a:gd name="T14" fmla="*/ 215 w 215"/>
                <a:gd name="T15" fmla="*/ 216 h 2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5" h="216">
                  <a:moveTo>
                    <a:pt x="0" y="0"/>
                  </a:moveTo>
                  <a:lnTo>
                    <a:pt x="0" y="216"/>
                  </a:lnTo>
                  <a:lnTo>
                    <a:pt x="215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37" name="Line 64"/>
            <p:cNvSpPr>
              <a:spLocks noChangeShapeType="1"/>
            </p:cNvSpPr>
            <p:nvPr/>
          </p:nvSpPr>
          <p:spPr bwMode="auto">
            <a:xfrm>
              <a:off x="2747" y="1662"/>
              <a:ext cx="1" cy="10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8" name="Line 65"/>
            <p:cNvSpPr>
              <a:spLocks noChangeShapeType="1"/>
            </p:cNvSpPr>
            <p:nvPr/>
          </p:nvSpPr>
          <p:spPr bwMode="auto">
            <a:xfrm flipH="1">
              <a:off x="2459" y="1716"/>
              <a:ext cx="177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9" name="Line 66"/>
            <p:cNvSpPr>
              <a:spLocks noChangeShapeType="1"/>
            </p:cNvSpPr>
            <p:nvPr/>
          </p:nvSpPr>
          <p:spPr bwMode="auto">
            <a:xfrm>
              <a:off x="2747" y="1716"/>
              <a:ext cx="144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40" name="Freeform 67"/>
            <p:cNvSpPr>
              <a:spLocks/>
            </p:cNvSpPr>
            <p:nvPr/>
          </p:nvSpPr>
          <p:spPr bwMode="auto">
            <a:xfrm>
              <a:off x="2639" y="1806"/>
              <a:ext cx="108" cy="107"/>
            </a:xfrm>
            <a:custGeom>
              <a:avLst/>
              <a:gdLst>
                <a:gd name="T0" fmla="*/ 0 w 215"/>
                <a:gd name="T1" fmla="*/ 0 h 216"/>
                <a:gd name="T2" fmla="*/ 0 w 215"/>
                <a:gd name="T3" fmla="*/ 53 h 216"/>
                <a:gd name="T4" fmla="*/ 54 w 215"/>
                <a:gd name="T5" fmla="*/ 27 h 216"/>
                <a:gd name="T6" fmla="*/ 0 w 215"/>
                <a:gd name="T7" fmla="*/ 0 h 2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5"/>
                <a:gd name="T13" fmla="*/ 0 h 216"/>
                <a:gd name="T14" fmla="*/ 215 w 215"/>
                <a:gd name="T15" fmla="*/ 216 h 2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5" h="216">
                  <a:moveTo>
                    <a:pt x="0" y="0"/>
                  </a:moveTo>
                  <a:lnTo>
                    <a:pt x="0" y="216"/>
                  </a:lnTo>
                  <a:lnTo>
                    <a:pt x="215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41" name="Line 68"/>
            <p:cNvSpPr>
              <a:spLocks noChangeShapeType="1"/>
            </p:cNvSpPr>
            <p:nvPr/>
          </p:nvSpPr>
          <p:spPr bwMode="auto">
            <a:xfrm>
              <a:off x="2747" y="1806"/>
              <a:ext cx="1" cy="10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42" name="Line 69"/>
            <p:cNvSpPr>
              <a:spLocks noChangeShapeType="1"/>
            </p:cNvSpPr>
            <p:nvPr/>
          </p:nvSpPr>
          <p:spPr bwMode="auto">
            <a:xfrm flipH="1">
              <a:off x="2459" y="1860"/>
              <a:ext cx="177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43" name="Line 70"/>
            <p:cNvSpPr>
              <a:spLocks noChangeShapeType="1"/>
            </p:cNvSpPr>
            <p:nvPr/>
          </p:nvSpPr>
          <p:spPr bwMode="auto">
            <a:xfrm>
              <a:off x="2747" y="1860"/>
              <a:ext cx="144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44" name="Line 71"/>
            <p:cNvSpPr>
              <a:spLocks noChangeShapeType="1"/>
            </p:cNvSpPr>
            <p:nvPr/>
          </p:nvSpPr>
          <p:spPr bwMode="auto">
            <a:xfrm>
              <a:off x="3179" y="1860"/>
              <a:ext cx="108" cy="1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45" name="Line 72"/>
            <p:cNvSpPr>
              <a:spLocks noChangeShapeType="1"/>
            </p:cNvSpPr>
            <p:nvPr/>
          </p:nvSpPr>
          <p:spPr bwMode="auto">
            <a:xfrm>
              <a:off x="2864" y="1860"/>
              <a:ext cx="99" cy="1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46" name="Freeform 73"/>
            <p:cNvSpPr>
              <a:spLocks/>
            </p:cNvSpPr>
            <p:nvPr/>
          </p:nvSpPr>
          <p:spPr bwMode="auto">
            <a:xfrm>
              <a:off x="2963" y="1824"/>
              <a:ext cx="216" cy="72"/>
            </a:xfrm>
            <a:custGeom>
              <a:avLst/>
              <a:gdLst>
                <a:gd name="T0" fmla="*/ 0 w 432"/>
                <a:gd name="T1" fmla="*/ 18 h 144"/>
                <a:gd name="T2" fmla="*/ 9 w 432"/>
                <a:gd name="T3" fmla="*/ 0 h 144"/>
                <a:gd name="T4" fmla="*/ 27 w 432"/>
                <a:gd name="T5" fmla="*/ 36 h 144"/>
                <a:gd name="T6" fmla="*/ 45 w 432"/>
                <a:gd name="T7" fmla="*/ 0 h 144"/>
                <a:gd name="T8" fmla="*/ 62 w 432"/>
                <a:gd name="T9" fmla="*/ 36 h 144"/>
                <a:gd name="T10" fmla="*/ 81 w 432"/>
                <a:gd name="T11" fmla="*/ 0 h 144"/>
                <a:gd name="T12" fmla="*/ 99 w 432"/>
                <a:gd name="T13" fmla="*/ 36 h 144"/>
                <a:gd name="T14" fmla="*/ 108 w 432"/>
                <a:gd name="T15" fmla="*/ 18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32"/>
                <a:gd name="T25" fmla="*/ 0 h 144"/>
                <a:gd name="T26" fmla="*/ 432 w 432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32" h="144">
                  <a:moveTo>
                    <a:pt x="0" y="71"/>
                  </a:moveTo>
                  <a:lnTo>
                    <a:pt x="36" y="0"/>
                  </a:lnTo>
                  <a:lnTo>
                    <a:pt x="107" y="144"/>
                  </a:lnTo>
                  <a:lnTo>
                    <a:pt x="180" y="0"/>
                  </a:lnTo>
                  <a:lnTo>
                    <a:pt x="251" y="144"/>
                  </a:lnTo>
                  <a:lnTo>
                    <a:pt x="324" y="0"/>
                  </a:lnTo>
                  <a:lnTo>
                    <a:pt x="395" y="144"/>
                  </a:lnTo>
                  <a:lnTo>
                    <a:pt x="432" y="71"/>
                  </a:lnTo>
                </a:path>
              </a:pathLst>
            </a:cu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47" name="Line 74"/>
            <p:cNvSpPr>
              <a:spLocks noChangeShapeType="1"/>
            </p:cNvSpPr>
            <p:nvPr/>
          </p:nvSpPr>
          <p:spPr bwMode="auto">
            <a:xfrm>
              <a:off x="3179" y="2004"/>
              <a:ext cx="108" cy="1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48" name="Line 75"/>
            <p:cNvSpPr>
              <a:spLocks noChangeShapeType="1"/>
            </p:cNvSpPr>
            <p:nvPr/>
          </p:nvSpPr>
          <p:spPr bwMode="auto">
            <a:xfrm>
              <a:off x="2864" y="2004"/>
              <a:ext cx="99" cy="1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49" name="Freeform 76"/>
            <p:cNvSpPr>
              <a:spLocks/>
            </p:cNvSpPr>
            <p:nvPr/>
          </p:nvSpPr>
          <p:spPr bwMode="auto">
            <a:xfrm>
              <a:off x="2963" y="1968"/>
              <a:ext cx="216" cy="72"/>
            </a:xfrm>
            <a:custGeom>
              <a:avLst/>
              <a:gdLst>
                <a:gd name="T0" fmla="*/ 0 w 432"/>
                <a:gd name="T1" fmla="*/ 18 h 144"/>
                <a:gd name="T2" fmla="*/ 9 w 432"/>
                <a:gd name="T3" fmla="*/ 0 h 144"/>
                <a:gd name="T4" fmla="*/ 27 w 432"/>
                <a:gd name="T5" fmla="*/ 36 h 144"/>
                <a:gd name="T6" fmla="*/ 45 w 432"/>
                <a:gd name="T7" fmla="*/ 0 h 144"/>
                <a:gd name="T8" fmla="*/ 62 w 432"/>
                <a:gd name="T9" fmla="*/ 36 h 144"/>
                <a:gd name="T10" fmla="*/ 81 w 432"/>
                <a:gd name="T11" fmla="*/ 0 h 144"/>
                <a:gd name="T12" fmla="*/ 99 w 432"/>
                <a:gd name="T13" fmla="*/ 36 h 144"/>
                <a:gd name="T14" fmla="*/ 108 w 432"/>
                <a:gd name="T15" fmla="*/ 18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32"/>
                <a:gd name="T25" fmla="*/ 0 h 144"/>
                <a:gd name="T26" fmla="*/ 432 w 432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32" h="144">
                  <a:moveTo>
                    <a:pt x="0" y="71"/>
                  </a:moveTo>
                  <a:lnTo>
                    <a:pt x="36" y="0"/>
                  </a:lnTo>
                  <a:lnTo>
                    <a:pt x="107" y="144"/>
                  </a:lnTo>
                  <a:lnTo>
                    <a:pt x="180" y="0"/>
                  </a:lnTo>
                  <a:lnTo>
                    <a:pt x="251" y="144"/>
                  </a:lnTo>
                  <a:lnTo>
                    <a:pt x="324" y="0"/>
                  </a:lnTo>
                  <a:lnTo>
                    <a:pt x="395" y="144"/>
                  </a:lnTo>
                  <a:lnTo>
                    <a:pt x="432" y="71"/>
                  </a:lnTo>
                </a:path>
              </a:pathLst>
            </a:cu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50" name="Freeform 77"/>
            <p:cNvSpPr>
              <a:spLocks/>
            </p:cNvSpPr>
            <p:nvPr/>
          </p:nvSpPr>
          <p:spPr bwMode="auto">
            <a:xfrm>
              <a:off x="2639" y="1950"/>
              <a:ext cx="108" cy="107"/>
            </a:xfrm>
            <a:custGeom>
              <a:avLst/>
              <a:gdLst>
                <a:gd name="T0" fmla="*/ 0 w 215"/>
                <a:gd name="T1" fmla="*/ 0 h 216"/>
                <a:gd name="T2" fmla="*/ 0 w 215"/>
                <a:gd name="T3" fmla="*/ 53 h 216"/>
                <a:gd name="T4" fmla="*/ 54 w 215"/>
                <a:gd name="T5" fmla="*/ 27 h 216"/>
                <a:gd name="T6" fmla="*/ 0 w 215"/>
                <a:gd name="T7" fmla="*/ 0 h 2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5"/>
                <a:gd name="T13" fmla="*/ 0 h 216"/>
                <a:gd name="T14" fmla="*/ 215 w 215"/>
                <a:gd name="T15" fmla="*/ 216 h 2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5" h="216">
                  <a:moveTo>
                    <a:pt x="0" y="0"/>
                  </a:moveTo>
                  <a:lnTo>
                    <a:pt x="0" y="216"/>
                  </a:lnTo>
                  <a:lnTo>
                    <a:pt x="215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51" name="Line 78"/>
            <p:cNvSpPr>
              <a:spLocks noChangeShapeType="1"/>
            </p:cNvSpPr>
            <p:nvPr/>
          </p:nvSpPr>
          <p:spPr bwMode="auto">
            <a:xfrm>
              <a:off x="2747" y="1950"/>
              <a:ext cx="1" cy="10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2" name="Line 79"/>
            <p:cNvSpPr>
              <a:spLocks noChangeShapeType="1"/>
            </p:cNvSpPr>
            <p:nvPr/>
          </p:nvSpPr>
          <p:spPr bwMode="auto">
            <a:xfrm flipH="1">
              <a:off x="2459" y="2004"/>
              <a:ext cx="177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3" name="Line 80"/>
            <p:cNvSpPr>
              <a:spLocks noChangeShapeType="1"/>
            </p:cNvSpPr>
            <p:nvPr/>
          </p:nvSpPr>
          <p:spPr bwMode="auto">
            <a:xfrm>
              <a:off x="2747" y="2004"/>
              <a:ext cx="144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4" name="Freeform 81"/>
            <p:cNvSpPr>
              <a:spLocks/>
            </p:cNvSpPr>
            <p:nvPr/>
          </p:nvSpPr>
          <p:spPr bwMode="auto">
            <a:xfrm>
              <a:off x="2639" y="2094"/>
              <a:ext cx="108" cy="107"/>
            </a:xfrm>
            <a:custGeom>
              <a:avLst/>
              <a:gdLst>
                <a:gd name="T0" fmla="*/ 0 w 215"/>
                <a:gd name="T1" fmla="*/ 0 h 216"/>
                <a:gd name="T2" fmla="*/ 0 w 215"/>
                <a:gd name="T3" fmla="*/ 53 h 216"/>
                <a:gd name="T4" fmla="*/ 54 w 215"/>
                <a:gd name="T5" fmla="*/ 27 h 216"/>
                <a:gd name="T6" fmla="*/ 0 w 215"/>
                <a:gd name="T7" fmla="*/ 0 h 2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5"/>
                <a:gd name="T13" fmla="*/ 0 h 216"/>
                <a:gd name="T14" fmla="*/ 215 w 215"/>
                <a:gd name="T15" fmla="*/ 216 h 2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5" h="216">
                  <a:moveTo>
                    <a:pt x="0" y="0"/>
                  </a:moveTo>
                  <a:lnTo>
                    <a:pt x="0" y="216"/>
                  </a:lnTo>
                  <a:lnTo>
                    <a:pt x="215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55" name="Line 82"/>
            <p:cNvSpPr>
              <a:spLocks noChangeShapeType="1"/>
            </p:cNvSpPr>
            <p:nvPr/>
          </p:nvSpPr>
          <p:spPr bwMode="auto">
            <a:xfrm>
              <a:off x="2747" y="2094"/>
              <a:ext cx="1" cy="10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6" name="Line 83"/>
            <p:cNvSpPr>
              <a:spLocks noChangeShapeType="1"/>
            </p:cNvSpPr>
            <p:nvPr/>
          </p:nvSpPr>
          <p:spPr bwMode="auto">
            <a:xfrm flipH="1">
              <a:off x="2459" y="2148"/>
              <a:ext cx="177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7" name="Line 84"/>
            <p:cNvSpPr>
              <a:spLocks noChangeShapeType="1"/>
            </p:cNvSpPr>
            <p:nvPr/>
          </p:nvSpPr>
          <p:spPr bwMode="auto">
            <a:xfrm>
              <a:off x="2747" y="2148"/>
              <a:ext cx="144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8" name="Line 85"/>
            <p:cNvSpPr>
              <a:spLocks noChangeShapeType="1"/>
            </p:cNvSpPr>
            <p:nvPr/>
          </p:nvSpPr>
          <p:spPr bwMode="auto">
            <a:xfrm>
              <a:off x="3179" y="2148"/>
              <a:ext cx="108" cy="1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9" name="Line 86"/>
            <p:cNvSpPr>
              <a:spLocks noChangeShapeType="1"/>
            </p:cNvSpPr>
            <p:nvPr/>
          </p:nvSpPr>
          <p:spPr bwMode="auto">
            <a:xfrm>
              <a:off x="2864" y="2148"/>
              <a:ext cx="99" cy="1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0" name="Freeform 87"/>
            <p:cNvSpPr>
              <a:spLocks/>
            </p:cNvSpPr>
            <p:nvPr/>
          </p:nvSpPr>
          <p:spPr bwMode="auto">
            <a:xfrm>
              <a:off x="2963" y="2112"/>
              <a:ext cx="216" cy="72"/>
            </a:xfrm>
            <a:custGeom>
              <a:avLst/>
              <a:gdLst>
                <a:gd name="T0" fmla="*/ 0 w 432"/>
                <a:gd name="T1" fmla="*/ 18 h 144"/>
                <a:gd name="T2" fmla="*/ 9 w 432"/>
                <a:gd name="T3" fmla="*/ 0 h 144"/>
                <a:gd name="T4" fmla="*/ 27 w 432"/>
                <a:gd name="T5" fmla="*/ 36 h 144"/>
                <a:gd name="T6" fmla="*/ 45 w 432"/>
                <a:gd name="T7" fmla="*/ 0 h 144"/>
                <a:gd name="T8" fmla="*/ 62 w 432"/>
                <a:gd name="T9" fmla="*/ 36 h 144"/>
                <a:gd name="T10" fmla="*/ 81 w 432"/>
                <a:gd name="T11" fmla="*/ 0 h 144"/>
                <a:gd name="T12" fmla="*/ 99 w 432"/>
                <a:gd name="T13" fmla="*/ 36 h 144"/>
                <a:gd name="T14" fmla="*/ 108 w 432"/>
                <a:gd name="T15" fmla="*/ 18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32"/>
                <a:gd name="T25" fmla="*/ 0 h 144"/>
                <a:gd name="T26" fmla="*/ 432 w 432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32" h="144">
                  <a:moveTo>
                    <a:pt x="0" y="71"/>
                  </a:moveTo>
                  <a:lnTo>
                    <a:pt x="36" y="0"/>
                  </a:lnTo>
                  <a:lnTo>
                    <a:pt x="107" y="144"/>
                  </a:lnTo>
                  <a:lnTo>
                    <a:pt x="180" y="0"/>
                  </a:lnTo>
                  <a:lnTo>
                    <a:pt x="251" y="144"/>
                  </a:lnTo>
                  <a:lnTo>
                    <a:pt x="324" y="0"/>
                  </a:lnTo>
                  <a:lnTo>
                    <a:pt x="395" y="144"/>
                  </a:lnTo>
                  <a:lnTo>
                    <a:pt x="432" y="71"/>
                  </a:lnTo>
                </a:path>
              </a:pathLst>
            </a:cu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61" name="Line 88"/>
            <p:cNvSpPr>
              <a:spLocks noChangeShapeType="1"/>
            </p:cNvSpPr>
            <p:nvPr/>
          </p:nvSpPr>
          <p:spPr bwMode="auto">
            <a:xfrm>
              <a:off x="3179" y="2292"/>
              <a:ext cx="108" cy="1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2" name="Line 89"/>
            <p:cNvSpPr>
              <a:spLocks noChangeShapeType="1"/>
            </p:cNvSpPr>
            <p:nvPr/>
          </p:nvSpPr>
          <p:spPr bwMode="auto">
            <a:xfrm>
              <a:off x="2864" y="2292"/>
              <a:ext cx="99" cy="1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3" name="Freeform 90"/>
            <p:cNvSpPr>
              <a:spLocks/>
            </p:cNvSpPr>
            <p:nvPr/>
          </p:nvSpPr>
          <p:spPr bwMode="auto">
            <a:xfrm>
              <a:off x="2963" y="2256"/>
              <a:ext cx="216" cy="72"/>
            </a:xfrm>
            <a:custGeom>
              <a:avLst/>
              <a:gdLst>
                <a:gd name="T0" fmla="*/ 0 w 432"/>
                <a:gd name="T1" fmla="*/ 18 h 144"/>
                <a:gd name="T2" fmla="*/ 9 w 432"/>
                <a:gd name="T3" fmla="*/ 0 h 144"/>
                <a:gd name="T4" fmla="*/ 27 w 432"/>
                <a:gd name="T5" fmla="*/ 36 h 144"/>
                <a:gd name="T6" fmla="*/ 45 w 432"/>
                <a:gd name="T7" fmla="*/ 0 h 144"/>
                <a:gd name="T8" fmla="*/ 62 w 432"/>
                <a:gd name="T9" fmla="*/ 36 h 144"/>
                <a:gd name="T10" fmla="*/ 81 w 432"/>
                <a:gd name="T11" fmla="*/ 0 h 144"/>
                <a:gd name="T12" fmla="*/ 99 w 432"/>
                <a:gd name="T13" fmla="*/ 36 h 144"/>
                <a:gd name="T14" fmla="*/ 108 w 432"/>
                <a:gd name="T15" fmla="*/ 18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32"/>
                <a:gd name="T25" fmla="*/ 0 h 144"/>
                <a:gd name="T26" fmla="*/ 432 w 432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32" h="144">
                  <a:moveTo>
                    <a:pt x="0" y="71"/>
                  </a:moveTo>
                  <a:lnTo>
                    <a:pt x="36" y="0"/>
                  </a:lnTo>
                  <a:lnTo>
                    <a:pt x="107" y="144"/>
                  </a:lnTo>
                  <a:lnTo>
                    <a:pt x="180" y="0"/>
                  </a:lnTo>
                  <a:lnTo>
                    <a:pt x="251" y="144"/>
                  </a:lnTo>
                  <a:lnTo>
                    <a:pt x="324" y="0"/>
                  </a:lnTo>
                  <a:lnTo>
                    <a:pt x="395" y="144"/>
                  </a:lnTo>
                  <a:lnTo>
                    <a:pt x="432" y="71"/>
                  </a:lnTo>
                </a:path>
              </a:pathLst>
            </a:cu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64" name="Freeform 91"/>
            <p:cNvSpPr>
              <a:spLocks/>
            </p:cNvSpPr>
            <p:nvPr/>
          </p:nvSpPr>
          <p:spPr bwMode="auto">
            <a:xfrm>
              <a:off x="2639" y="2238"/>
              <a:ext cx="108" cy="107"/>
            </a:xfrm>
            <a:custGeom>
              <a:avLst/>
              <a:gdLst>
                <a:gd name="T0" fmla="*/ 0 w 215"/>
                <a:gd name="T1" fmla="*/ 0 h 216"/>
                <a:gd name="T2" fmla="*/ 0 w 215"/>
                <a:gd name="T3" fmla="*/ 53 h 216"/>
                <a:gd name="T4" fmla="*/ 54 w 215"/>
                <a:gd name="T5" fmla="*/ 27 h 216"/>
                <a:gd name="T6" fmla="*/ 0 w 215"/>
                <a:gd name="T7" fmla="*/ 0 h 2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5"/>
                <a:gd name="T13" fmla="*/ 0 h 216"/>
                <a:gd name="T14" fmla="*/ 215 w 215"/>
                <a:gd name="T15" fmla="*/ 216 h 2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5" h="216">
                  <a:moveTo>
                    <a:pt x="0" y="0"/>
                  </a:moveTo>
                  <a:lnTo>
                    <a:pt x="0" y="216"/>
                  </a:lnTo>
                  <a:lnTo>
                    <a:pt x="215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65" name="Line 92"/>
            <p:cNvSpPr>
              <a:spLocks noChangeShapeType="1"/>
            </p:cNvSpPr>
            <p:nvPr/>
          </p:nvSpPr>
          <p:spPr bwMode="auto">
            <a:xfrm>
              <a:off x="2747" y="2238"/>
              <a:ext cx="1" cy="10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6" name="Line 93"/>
            <p:cNvSpPr>
              <a:spLocks noChangeShapeType="1"/>
            </p:cNvSpPr>
            <p:nvPr/>
          </p:nvSpPr>
          <p:spPr bwMode="auto">
            <a:xfrm flipH="1">
              <a:off x="2459" y="2292"/>
              <a:ext cx="177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7" name="Line 94"/>
            <p:cNvSpPr>
              <a:spLocks noChangeShapeType="1"/>
            </p:cNvSpPr>
            <p:nvPr/>
          </p:nvSpPr>
          <p:spPr bwMode="auto">
            <a:xfrm>
              <a:off x="2747" y="2292"/>
              <a:ext cx="144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8" name="Line 95"/>
            <p:cNvSpPr>
              <a:spLocks noChangeShapeType="1"/>
            </p:cNvSpPr>
            <p:nvPr/>
          </p:nvSpPr>
          <p:spPr bwMode="auto">
            <a:xfrm>
              <a:off x="3287" y="1284"/>
              <a:ext cx="1" cy="122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9" name="Line 96"/>
            <p:cNvSpPr>
              <a:spLocks noChangeShapeType="1"/>
            </p:cNvSpPr>
            <p:nvPr/>
          </p:nvSpPr>
          <p:spPr bwMode="auto">
            <a:xfrm>
              <a:off x="3239" y="2795"/>
              <a:ext cx="96" cy="1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0" name="Line 97"/>
            <p:cNvSpPr>
              <a:spLocks noChangeShapeType="1"/>
            </p:cNvSpPr>
            <p:nvPr/>
          </p:nvSpPr>
          <p:spPr bwMode="auto">
            <a:xfrm>
              <a:off x="3191" y="2747"/>
              <a:ext cx="192" cy="1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1" name="Line 98"/>
            <p:cNvSpPr>
              <a:spLocks noChangeShapeType="1"/>
            </p:cNvSpPr>
            <p:nvPr/>
          </p:nvSpPr>
          <p:spPr bwMode="auto">
            <a:xfrm>
              <a:off x="3143" y="2699"/>
              <a:ext cx="288" cy="1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2" name="Line 99"/>
            <p:cNvSpPr>
              <a:spLocks noChangeShapeType="1"/>
            </p:cNvSpPr>
            <p:nvPr/>
          </p:nvSpPr>
          <p:spPr bwMode="auto">
            <a:xfrm>
              <a:off x="3287" y="2507"/>
              <a:ext cx="1" cy="192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3" name="Freeform 100"/>
            <p:cNvSpPr>
              <a:spLocks/>
            </p:cNvSpPr>
            <p:nvPr/>
          </p:nvSpPr>
          <p:spPr bwMode="auto">
            <a:xfrm>
              <a:off x="3273" y="1414"/>
              <a:ext cx="28" cy="27"/>
            </a:xfrm>
            <a:custGeom>
              <a:avLst/>
              <a:gdLst>
                <a:gd name="T0" fmla="*/ 0 w 55"/>
                <a:gd name="T1" fmla="*/ 7 h 54"/>
                <a:gd name="T2" fmla="*/ 1 w 55"/>
                <a:gd name="T3" fmla="*/ 3 h 54"/>
                <a:gd name="T4" fmla="*/ 4 w 55"/>
                <a:gd name="T5" fmla="*/ 1 h 54"/>
                <a:gd name="T6" fmla="*/ 7 w 55"/>
                <a:gd name="T7" fmla="*/ 0 h 54"/>
                <a:gd name="T8" fmla="*/ 11 w 55"/>
                <a:gd name="T9" fmla="*/ 1 h 54"/>
                <a:gd name="T10" fmla="*/ 13 w 55"/>
                <a:gd name="T11" fmla="*/ 3 h 54"/>
                <a:gd name="T12" fmla="*/ 14 w 55"/>
                <a:gd name="T13" fmla="*/ 7 h 54"/>
                <a:gd name="T14" fmla="*/ 13 w 55"/>
                <a:gd name="T15" fmla="*/ 10 h 54"/>
                <a:gd name="T16" fmla="*/ 11 w 55"/>
                <a:gd name="T17" fmla="*/ 13 h 54"/>
                <a:gd name="T18" fmla="*/ 7 w 55"/>
                <a:gd name="T19" fmla="*/ 14 h 54"/>
                <a:gd name="T20" fmla="*/ 4 w 55"/>
                <a:gd name="T21" fmla="*/ 13 h 54"/>
                <a:gd name="T22" fmla="*/ 1 w 55"/>
                <a:gd name="T23" fmla="*/ 10 h 54"/>
                <a:gd name="T24" fmla="*/ 0 w 55"/>
                <a:gd name="T25" fmla="*/ 7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5"/>
                <a:gd name="T40" fmla="*/ 0 h 54"/>
                <a:gd name="T41" fmla="*/ 55 w 55"/>
                <a:gd name="T42" fmla="*/ 54 h 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5" h="54">
                  <a:moveTo>
                    <a:pt x="0" y="27"/>
                  </a:moveTo>
                  <a:lnTo>
                    <a:pt x="3" y="14"/>
                  </a:lnTo>
                  <a:lnTo>
                    <a:pt x="13" y="4"/>
                  </a:lnTo>
                  <a:lnTo>
                    <a:pt x="28" y="0"/>
                  </a:lnTo>
                  <a:lnTo>
                    <a:pt x="42" y="4"/>
                  </a:lnTo>
                  <a:lnTo>
                    <a:pt x="51" y="14"/>
                  </a:lnTo>
                  <a:lnTo>
                    <a:pt x="55" y="27"/>
                  </a:lnTo>
                  <a:lnTo>
                    <a:pt x="51" y="40"/>
                  </a:lnTo>
                  <a:lnTo>
                    <a:pt x="42" y="50"/>
                  </a:lnTo>
                  <a:lnTo>
                    <a:pt x="28" y="54"/>
                  </a:lnTo>
                  <a:lnTo>
                    <a:pt x="13" y="50"/>
                  </a:lnTo>
                  <a:lnTo>
                    <a:pt x="3" y="4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74" name="Freeform 101"/>
            <p:cNvSpPr>
              <a:spLocks/>
            </p:cNvSpPr>
            <p:nvPr/>
          </p:nvSpPr>
          <p:spPr bwMode="auto">
            <a:xfrm>
              <a:off x="3273" y="1558"/>
              <a:ext cx="28" cy="27"/>
            </a:xfrm>
            <a:custGeom>
              <a:avLst/>
              <a:gdLst>
                <a:gd name="T0" fmla="*/ 0 w 55"/>
                <a:gd name="T1" fmla="*/ 7 h 54"/>
                <a:gd name="T2" fmla="*/ 1 w 55"/>
                <a:gd name="T3" fmla="*/ 3 h 54"/>
                <a:gd name="T4" fmla="*/ 4 w 55"/>
                <a:gd name="T5" fmla="*/ 1 h 54"/>
                <a:gd name="T6" fmla="*/ 7 w 55"/>
                <a:gd name="T7" fmla="*/ 0 h 54"/>
                <a:gd name="T8" fmla="*/ 11 w 55"/>
                <a:gd name="T9" fmla="*/ 1 h 54"/>
                <a:gd name="T10" fmla="*/ 13 w 55"/>
                <a:gd name="T11" fmla="*/ 3 h 54"/>
                <a:gd name="T12" fmla="*/ 14 w 55"/>
                <a:gd name="T13" fmla="*/ 7 h 54"/>
                <a:gd name="T14" fmla="*/ 13 w 55"/>
                <a:gd name="T15" fmla="*/ 10 h 54"/>
                <a:gd name="T16" fmla="*/ 11 w 55"/>
                <a:gd name="T17" fmla="*/ 13 h 54"/>
                <a:gd name="T18" fmla="*/ 7 w 55"/>
                <a:gd name="T19" fmla="*/ 14 h 54"/>
                <a:gd name="T20" fmla="*/ 4 w 55"/>
                <a:gd name="T21" fmla="*/ 13 h 54"/>
                <a:gd name="T22" fmla="*/ 1 w 55"/>
                <a:gd name="T23" fmla="*/ 10 h 54"/>
                <a:gd name="T24" fmla="*/ 0 w 55"/>
                <a:gd name="T25" fmla="*/ 7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5"/>
                <a:gd name="T40" fmla="*/ 0 h 54"/>
                <a:gd name="T41" fmla="*/ 55 w 55"/>
                <a:gd name="T42" fmla="*/ 54 h 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5" h="54">
                  <a:moveTo>
                    <a:pt x="0" y="27"/>
                  </a:moveTo>
                  <a:lnTo>
                    <a:pt x="3" y="14"/>
                  </a:lnTo>
                  <a:lnTo>
                    <a:pt x="13" y="4"/>
                  </a:lnTo>
                  <a:lnTo>
                    <a:pt x="28" y="0"/>
                  </a:lnTo>
                  <a:lnTo>
                    <a:pt x="42" y="4"/>
                  </a:lnTo>
                  <a:lnTo>
                    <a:pt x="51" y="14"/>
                  </a:lnTo>
                  <a:lnTo>
                    <a:pt x="55" y="27"/>
                  </a:lnTo>
                  <a:lnTo>
                    <a:pt x="51" y="40"/>
                  </a:lnTo>
                  <a:lnTo>
                    <a:pt x="42" y="50"/>
                  </a:lnTo>
                  <a:lnTo>
                    <a:pt x="28" y="54"/>
                  </a:lnTo>
                  <a:lnTo>
                    <a:pt x="13" y="50"/>
                  </a:lnTo>
                  <a:lnTo>
                    <a:pt x="3" y="4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75" name="Freeform 102"/>
            <p:cNvSpPr>
              <a:spLocks/>
            </p:cNvSpPr>
            <p:nvPr/>
          </p:nvSpPr>
          <p:spPr bwMode="auto">
            <a:xfrm>
              <a:off x="3273" y="1702"/>
              <a:ext cx="28" cy="27"/>
            </a:xfrm>
            <a:custGeom>
              <a:avLst/>
              <a:gdLst>
                <a:gd name="T0" fmla="*/ 0 w 55"/>
                <a:gd name="T1" fmla="*/ 7 h 54"/>
                <a:gd name="T2" fmla="*/ 1 w 55"/>
                <a:gd name="T3" fmla="*/ 3 h 54"/>
                <a:gd name="T4" fmla="*/ 4 w 55"/>
                <a:gd name="T5" fmla="*/ 1 h 54"/>
                <a:gd name="T6" fmla="*/ 7 w 55"/>
                <a:gd name="T7" fmla="*/ 0 h 54"/>
                <a:gd name="T8" fmla="*/ 11 w 55"/>
                <a:gd name="T9" fmla="*/ 1 h 54"/>
                <a:gd name="T10" fmla="*/ 13 w 55"/>
                <a:gd name="T11" fmla="*/ 3 h 54"/>
                <a:gd name="T12" fmla="*/ 14 w 55"/>
                <a:gd name="T13" fmla="*/ 7 h 54"/>
                <a:gd name="T14" fmla="*/ 13 w 55"/>
                <a:gd name="T15" fmla="*/ 10 h 54"/>
                <a:gd name="T16" fmla="*/ 11 w 55"/>
                <a:gd name="T17" fmla="*/ 13 h 54"/>
                <a:gd name="T18" fmla="*/ 7 w 55"/>
                <a:gd name="T19" fmla="*/ 14 h 54"/>
                <a:gd name="T20" fmla="*/ 4 w 55"/>
                <a:gd name="T21" fmla="*/ 13 h 54"/>
                <a:gd name="T22" fmla="*/ 1 w 55"/>
                <a:gd name="T23" fmla="*/ 10 h 54"/>
                <a:gd name="T24" fmla="*/ 0 w 55"/>
                <a:gd name="T25" fmla="*/ 7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5"/>
                <a:gd name="T40" fmla="*/ 0 h 54"/>
                <a:gd name="T41" fmla="*/ 55 w 55"/>
                <a:gd name="T42" fmla="*/ 54 h 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5" h="54">
                  <a:moveTo>
                    <a:pt x="0" y="27"/>
                  </a:moveTo>
                  <a:lnTo>
                    <a:pt x="3" y="14"/>
                  </a:lnTo>
                  <a:lnTo>
                    <a:pt x="13" y="4"/>
                  </a:lnTo>
                  <a:lnTo>
                    <a:pt x="28" y="0"/>
                  </a:lnTo>
                  <a:lnTo>
                    <a:pt x="42" y="4"/>
                  </a:lnTo>
                  <a:lnTo>
                    <a:pt x="51" y="14"/>
                  </a:lnTo>
                  <a:lnTo>
                    <a:pt x="55" y="27"/>
                  </a:lnTo>
                  <a:lnTo>
                    <a:pt x="51" y="40"/>
                  </a:lnTo>
                  <a:lnTo>
                    <a:pt x="42" y="50"/>
                  </a:lnTo>
                  <a:lnTo>
                    <a:pt x="28" y="54"/>
                  </a:lnTo>
                  <a:lnTo>
                    <a:pt x="13" y="50"/>
                  </a:lnTo>
                  <a:lnTo>
                    <a:pt x="3" y="4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76" name="Freeform 103"/>
            <p:cNvSpPr>
              <a:spLocks/>
            </p:cNvSpPr>
            <p:nvPr/>
          </p:nvSpPr>
          <p:spPr bwMode="auto">
            <a:xfrm>
              <a:off x="3273" y="1846"/>
              <a:ext cx="28" cy="27"/>
            </a:xfrm>
            <a:custGeom>
              <a:avLst/>
              <a:gdLst>
                <a:gd name="T0" fmla="*/ 0 w 55"/>
                <a:gd name="T1" fmla="*/ 7 h 54"/>
                <a:gd name="T2" fmla="*/ 1 w 55"/>
                <a:gd name="T3" fmla="*/ 3 h 54"/>
                <a:gd name="T4" fmla="*/ 4 w 55"/>
                <a:gd name="T5" fmla="*/ 1 h 54"/>
                <a:gd name="T6" fmla="*/ 7 w 55"/>
                <a:gd name="T7" fmla="*/ 0 h 54"/>
                <a:gd name="T8" fmla="*/ 11 w 55"/>
                <a:gd name="T9" fmla="*/ 1 h 54"/>
                <a:gd name="T10" fmla="*/ 13 w 55"/>
                <a:gd name="T11" fmla="*/ 3 h 54"/>
                <a:gd name="T12" fmla="*/ 14 w 55"/>
                <a:gd name="T13" fmla="*/ 7 h 54"/>
                <a:gd name="T14" fmla="*/ 13 w 55"/>
                <a:gd name="T15" fmla="*/ 10 h 54"/>
                <a:gd name="T16" fmla="*/ 11 w 55"/>
                <a:gd name="T17" fmla="*/ 13 h 54"/>
                <a:gd name="T18" fmla="*/ 7 w 55"/>
                <a:gd name="T19" fmla="*/ 14 h 54"/>
                <a:gd name="T20" fmla="*/ 4 w 55"/>
                <a:gd name="T21" fmla="*/ 13 h 54"/>
                <a:gd name="T22" fmla="*/ 1 w 55"/>
                <a:gd name="T23" fmla="*/ 10 h 54"/>
                <a:gd name="T24" fmla="*/ 0 w 55"/>
                <a:gd name="T25" fmla="*/ 7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5"/>
                <a:gd name="T40" fmla="*/ 0 h 54"/>
                <a:gd name="T41" fmla="*/ 55 w 55"/>
                <a:gd name="T42" fmla="*/ 54 h 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5" h="54">
                  <a:moveTo>
                    <a:pt x="0" y="27"/>
                  </a:moveTo>
                  <a:lnTo>
                    <a:pt x="3" y="14"/>
                  </a:lnTo>
                  <a:lnTo>
                    <a:pt x="13" y="4"/>
                  </a:lnTo>
                  <a:lnTo>
                    <a:pt x="28" y="0"/>
                  </a:lnTo>
                  <a:lnTo>
                    <a:pt x="42" y="4"/>
                  </a:lnTo>
                  <a:lnTo>
                    <a:pt x="51" y="14"/>
                  </a:lnTo>
                  <a:lnTo>
                    <a:pt x="55" y="27"/>
                  </a:lnTo>
                  <a:lnTo>
                    <a:pt x="51" y="40"/>
                  </a:lnTo>
                  <a:lnTo>
                    <a:pt x="42" y="50"/>
                  </a:lnTo>
                  <a:lnTo>
                    <a:pt x="28" y="54"/>
                  </a:lnTo>
                  <a:lnTo>
                    <a:pt x="13" y="50"/>
                  </a:lnTo>
                  <a:lnTo>
                    <a:pt x="3" y="4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77" name="Freeform 104"/>
            <p:cNvSpPr>
              <a:spLocks/>
            </p:cNvSpPr>
            <p:nvPr/>
          </p:nvSpPr>
          <p:spPr bwMode="auto">
            <a:xfrm>
              <a:off x="3273" y="1990"/>
              <a:ext cx="28" cy="27"/>
            </a:xfrm>
            <a:custGeom>
              <a:avLst/>
              <a:gdLst>
                <a:gd name="T0" fmla="*/ 0 w 55"/>
                <a:gd name="T1" fmla="*/ 7 h 54"/>
                <a:gd name="T2" fmla="*/ 1 w 55"/>
                <a:gd name="T3" fmla="*/ 3 h 54"/>
                <a:gd name="T4" fmla="*/ 4 w 55"/>
                <a:gd name="T5" fmla="*/ 1 h 54"/>
                <a:gd name="T6" fmla="*/ 7 w 55"/>
                <a:gd name="T7" fmla="*/ 0 h 54"/>
                <a:gd name="T8" fmla="*/ 11 w 55"/>
                <a:gd name="T9" fmla="*/ 1 h 54"/>
                <a:gd name="T10" fmla="*/ 13 w 55"/>
                <a:gd name="T11" fmla="*/ 3 h 54"/>
                <a:gd name="T12" fmla="*/ 14 w 55"/>
                <a:gd name="T13" fmla="*/ 7 h 54"/>
                <a:gd name="T14" fmla="*/ 13 w 55"/>
                <a:gd name="T15" fmla="*/ 10 h 54"/>
                <a:gd name="T16" fmla="*/ 11 w 55"/>
                <a:gd name="T17" fmla="*/ 13 h 54"/>
                <a:gd name="T18" fmla="*/ 7 w 55"/>
                <a:gd name="T19" fmla="*/ 14 h 54"/>
                <a:gd name="T20" fmla="*/ 4 w 55"/>
                <a:gd name="T21" fmla="*/ 13 h 54"/>
                <a:gd name="T22" fmla="*/ 1 w 55"/>
                <a:gd name="T23" fmla="*/ 10 h 54"/>
                <a:gd name="T24" fmla="*/ 0 w 55"/>
                <a:gd name="T25" fmla="*/ 7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5"/>
                <a:gd name="T40" fmla="*/ 0 h 54"/>
                <a:gd name="T41" fmla="*/ 55 w 55"/>
                <a:gd name="T42" fmla="*/ 54 h 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5" h="54">
                  <a:moveTo>
                    <a:pt x="0" y="27"/>
                  </a:moveTo>
                  <a:lnTo>
                    <a:pt x="3" y="14"/>
                  </a:lnTo>
                  <a:lnTo>
                    <a:pt x="13" y="4"/>
                  </a:lnTo>
                  <a:lnTo>
                    <a:pt x="28" y="0"/>
                  </a:lnTo>
                  <a:lnTo>
                    <a:pt x="42" y="4"/>
                  </a:lnTo>
                  <a:lnTo>
                    <a:pt x="51" y="14"/>
                  </a:lnTo>
                  <a:lnTo>
                    <a:pt x="55" y="27"/>
                  </a:lnTo>
                  <a:lnTo>
                    <a:pt x="51" y="40"/>
                  </a:lnTo>
                  <a:lnTo>
                    <a:pt x="42" y="50"/>
                  </a:lnTo>
                  <a:lnTo>
                    <a:pt x="28" y="54"/>
                  </a:lnTo>
                  <a:lnTo>
                    <a:pt x="13" y="50"/>
                  </a:lnTo>
                  <a:lnTo>
                    <a:pt x="3" y="4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78" name="Freeform 105"/>
            <p:cNvSpPr>
              <a:spLocks/>
            </p:cNvSpPr>
            <p:nvPr/>
          </p:nvSpPr>
          <p:spPr bwMode="auto">
            <a:xfrm>
              <a:off x="3273" y="2134"/>
              <a:ext cx="28" cy="27"/>
            </a:xfrm>
            <a:custGeom>
              <a:avLst/>
              <a:gdLst>
                <a:gd name="T0" fmla="*/ 0 w 55"/>
                <a:gd name="T1" fmla="*/ 7 h 54"/>
                <a:gd name="T2" fmla="*/ 1 w 55"/>
                <a:gd name="T3" fmla="*/ 3 h 54"/>
                <a:gd name="T4" fmla="*/ 4 w 55"/>
                <a:gd name="T5" fmla="*/ 1 h 54"/>
                <a:gd name="T6" fmla="*/ 7 w 55"/>
                <a:gd name="T7" fmla="*/ 0 h 54"/>
                <a:gd name="T8" fmla="*/ 11 w 55"/>
                <a:gd name="T9" fmla="*/ 1 h 54"/>
                <a:gd name="T10" fmla="*/ 13 w 55"/>
                <a:gd name="T11" fmla="*/ 3 h 54"/>
                <a:gd name="T12" fmla="*/ 14 w 55"/>
                <a:gd name="T13" fmla="*/ 7 h 54"/>
                <a:gd name="T14" fmla="*/ 13 w 55"/>
                <a:gd name="T15" fmla="*/ 10 h 54"/>
                <a:gd name="T16" fmla="*/ 11 w 55"/>
                <a:gd name="T17" fmla="*/ 13 h 54"/>
                <a:gd name="T18" fmla="*/ 7 w 55"/>
                <a:gd name="T19" fmla="*/ 14 h 54"/>
                <a:gd name="T20" fmla="*/ 4 w 55"/>
                <a:gd name="T21" fmla="*/ 13 h 54"/>
                <a:gd name="T22" fmla="*/ 1 w 55"/>
                <a:gd name="T23" fmla="*/ 10 h 54"/>
                <a:gd name="T24" fmla="*/ 0 w 55"/>
                <a:gd name="T25" fmla="*/ 7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5"/>
                <a:gd name="T40" fmla="*/ 0 h 54"/>
                <a:gd name="T41" fmla="*/ 55 w 55"/>
                <a:gd name="T42" fmla="*/ 54 h 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5" h="54">
                  <a:moveTo>
                    <a:pt x="0" y="27"/>
                  </a:moveTo>
                  <a:lnTo>
                    <a:pt x="3" y="14"/>
                  </a:lnTo>
                  <a:lnTo>
                    <a:pt x="13" y="4"/>
                  </a:lnTo>
                  <a:lnTo>
                    <a:pt x="28" y="0"/>
                  </a:lnTo>
                  <a:lnTo>
                    <a:pt x="42" y="4"/>
                  </a:lnTo>
                  <a:lnTo>
                    <a:pt x="51" y="14"/>
                  </a:lnTo>
                  <a:lnTo>
                    <a:pt x="55" y="27"/>
                  </a:lnTo>
                  <a:lnTo>
                    <a:pt x="51" y="40"/>
                  </a:lnTo>
                  <a:lnTo>
                    <a:pt x="42" y="50"/>
                  </a:lnTo>
                  <a:lnTo>
                    <a:pt x="28" y="54"/>
                  </a:lnTo>
                  <a:lnTo>
                    <a:pt x="13" y="50"/>
                  </a:lnTo>
                  <a:lnTo>
                    <a:pt x="3" y="4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79" name="Freeform 106"/>
            <p:cNvSpPr>
              <a:spLocks/>
            </p:cNvSpPr>
            <p:nvPr/>
          </p:nvSpPr>
          <p:spPr bwMode="auto">
            <a:xfrm>
              <a:off x="3273" y="2278"/>
              <a:ext cx="28" cy="27"/>
            </a:xfrm>
            <a:custGeom>
              <a:avLst/>
              <a:gdLst>
                <a:gd name="T0" fmla="*/ 0 w 55"/>
                <a:gd name="T1" fmla="*/ 7 h 54"/>
                <a:gd name="T2" fmla="*/ 1 w 55"/>
                <a:gd name="T3" fmla="*/ 3 h 54"/>
                <a:gd name="T4" fmla="*/ 4 w 55"/>
                <a:gd name="T5" fmla="*/ 1 h 54"/>
                <a:gd name="T6" fmla="*/ 7 w 55"/>
                <a:gd name="T7" fmla="*/ 0 h 54"/>
                <a:gd name="T8" fmla="*/ 11 w 55"/>
                <a:gd name="T9" fmla="*/ 1 h 54"/>
                <a:gd name="T10" fmla="*/ 13 w 55"/>
                <a:gd name="T11" fmla="*/ 3 h 54"/>
                <a:gd name="T12" fmla="*/ 14 w 55"/>
                <a:gd name="T13" fmla="*/ 7 h 54"/>
                <a:gd name="T14" fmla="*/ 13 w 55"/>
                <a:gd name="T15" fmla="*/ 10 h 54"/>
                <a:gd name="T16" fmla="*/ 11 w 55"/>
                <a:gd name="T17" fmla="*/ 13 h 54"/>
                <a:gd name="T18" fmla="*/ 7 w 55"/>
                <a:gd name="T19" fmla="*/ 14 h 54"/>
                <a:gd name="T20" fmla="*/ 4 w 55"/>
                <a:gd name="T21" fmla="*/ 13 h 54"/>
                <a:gd name="T22" fmla="*/ 1 w 55"/>
                <a:gd name="T23" fmla="*/ 10 h 54"/>
                <a:gd name="T24" fmla="*/ 0 w 55"/>
                <a:gd name="T25" fmla="*/ 7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5"/>
                <a:gd name="T40" fmla="*/ 0 h 54"/>
                <a:gd name="T41" fmla="*/ 55 w 55"/>
                <a:gd name="T42" fmla="*/ 54 h 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5" h="54">
                  <a:moveTo>
                    <a:pt x="0" y="27"/>
                  </a:moveTo>
                  <a:lnTo>
                    <a:pt x="3" y="14"/>
                  </a:lnTo>
                  <a:lnTo>
                    <a:pt x="13" y="4"/>
                  </a:lnTo>
                  <a:lnTo>
                    <a:pt x="28" y="0"/>
                  </a:lnTo>
                  <a:lnTo>
                    <a:pt x="42" y="4"/>
                  </a:lnTo>
                  <a:lnTo>
                    <a:pt x="51" y="14"/>
                  </a:lnTo>
                  <a:lnTo>
                    <a:pt x="55" y="27"/>
                  </a:lnTo>
                  <a:lnTo>
                    <a:pt x="51" y="40"/>
                  </a:lnTo>
                  <a:lnTo>
                    <a:pt x="42" y="50"/>
                  </a:lnTo>
                  <a:lnTo>
                    <a:pt x="28" y="54"/>
                  </a:lnTo>
                  <a:lnTo>
                    <a:pt x="13" y="50"/>
                  </a:lnTo>
                  <a:lnTo>
                    <a:pt x="3" y="4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" name="Group 116"/>
          <p:cNvGrpSpPr>
            <a:grpSpLocks/>
          </p:cNvGrpSpPr>
          <p:nvPr/>
        </p:nvGrpSpPr>
        <p:grpSpPr bwMode="auto">
          <a:xfrm>
            <a:off x="3103563" y="2038350"/>
            <a:ext cx="914400" cy="1601788"/>
            <a:chOff x="1955" y="1284"/>
            <a:chExt cx="576" cy="1009"/>
          </a:xfrm>
        </p:grpSpPr>
        <p:sp>
          <p:nvSpPr>
            <p:cNvPr id="11304" name="Line 107"/>
            <p:cNvSpPr>
              <a:spLocks noChangeShapeType="1"/>
            </p:cNvSpPr>
            <p:nvPr/>
          </p:nvSpPr>
          <p:spPr bwMode="auto">
            <a:xfrm>
              <a:off x="1955" y="1284"/>
              <a:ext cx="576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5" name="Line 108"/>
            <p:cNvSpPr>
              <a:spLocks noChangeShapeType="1"/>
            </p:cNvSpPr>
            <p:nvPr/>
          </p:nvSpPr>
          <p:spPr bwMode="auto">
            <a:xfrm>
              <a:off x="1955" y="1428"/>
              <a:ext cx="576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6" name="Line 109"/>
            <p:cNvSpPr>
              <a:spLocks noChangeShapeType="1"/>
            </p:cNvSpPr>
            <p:nvPr/>
          </p:nvSpPr>
          <p:spPr bwMode="auto">
            <a:xfrm>
              <a:off x="1955" y="1572"/>
              <a:ext cx="576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7" name="Line 110"/>
            <p:cNvSpPr>
              <a:spLocks noChangeShapeType="1"/>
            </p:cNvSpPr>
            <p:nvPr/>
          </p:nvSpPr>
          <p:spPr bwMode="auto">
            <a:xfrm>
              <a:off x="1955" y="1716"/>
              <a:ext cx="576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8" name="Line 111"/>
            <p:cNvSpPr>
              <a:spLocks noChangeShapeType="1"/>
            </p:cNvSpPr>
            <p:nvPr/>
          </p:nvSpPr>
          <p:spPr bwMode="auto">
            <a:xfrm>
              <a:off x="1955" y="1860"/>
              <a:ext cx="576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9" name="Line 112"/>
            <p:cNvSpPr>
              <a:spLocks noChangeShapeType="1"/>
            </p:cNvSpPr>
            <p:nvPr/>
          </p:nvSpPr>
          <p:spPr bwMode="auto">
            <a:xfrm>
              <a:off x="1955" y="2004"/>
              <a:ext cx="576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0" name="Line 113"/>
            <p:cNvSpPr>
              <a:spLocks noChangeShapeType="1"/>
            </p:cNvSpPr>
            <p:nvPr/>
          </p:nvSpPr>
          <p:spPr bwMode="auto">
            <a:xfrm>
              <a:off x="1955" y="2148"/>
              <a:ext cx="576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1" name="Line 114"/>
            <p:cNvSpPr>
              <a:spLocks noChangeShapeType="1"/>
            </p:cNvSpPr>
            <p:nvPr/>
          </p:nvSpPr>
          <p:spPr bwMode="auto">
            <a:xfrm>
              <a:off x="1955" y="2292"/>
              <a:ext cx="576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03" name="Rectangle 4"/>
          <p:cNvSpPr>
            <a:spLocks noChangeArrowheads="1"/>
          </p:cNvSpPr>
          <p:nvPr/>
        </p:nvSpPr>
        <p:spPr bwMode="auto">
          <a:xfrm>
            <a:off x="6400800" y="1752600"/>
            <a:ext cx="2667000" cy="41148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>
                <a:latin typeface="Courier New" panose="02070309020205020404" pitchFamily="49" charset="0"/>
              </a:rPr>
              <a:t>     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3200">
                <a:latin typeface="Courier New" panose="02070309020205020404" pitchFamily="49" charset="0"/>
              </a:rPr>
              <a:t>mov al, 55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3200">
                <a:latin typeface="Courier New" panose="02070309020205020404" pitchFamily="49" charset="0"/>
              </a:rPr>
              <a:t>out dx, al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3200">
                <a:latin typeface="Courier New" panose="02070309020205020404" pitchFamily="49" charset="0"/>
              </a:rPr>
              <a:t>     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3200">
                <a:latin typeface="Courier New" panose="02070309020205020404" pitchFamily="49" charset="0"/>
              </a:rPr>
              <a:t>     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3200">
                <a:latin typeface="Courier New" panose="02070309020205020404" pitchFamily="49" charset="0"/>
              </a:rPr>
              <a:t>     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a Simple </a:t>
            </a:r>
            <a:br>
              <a:rPr lang="en-US" altLang="en-US" smtClean="0"/>
            </a:br>
            <a:r>
              <a:rPr lang="en-US" altLang="en-US" smtClean="0"/>
              <a:t>Output Device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Use 8-LED’s</a:t>
            </a:r>
          </a:p>
          <a:p>
            <a:r>
              <a:rPr lang="en-US" altLang="en-US" smtClean="0"/>
              <a:t>Use a chip and an address decoder such that the LED’s will respond only to the command </a:t>
            </a:r>
            <a:r>
              <a:rPr lang="en-US" altLang="en-US" smtClean="0">
                <a:latin typeface="Courier New" panose="02070309020205020404" pitchFamily="49" charset="0"/>
              </a:rPr>
              <a:t>out</a:t>
            </a:r>
            <a:r>
              <a:rPr lang="en-US" altLang="en-US" smtClean="0"/>
              <a:t> and a specific address (let’s assume that the address is </a:t>
            </a:r>
            <a:r>
              <a:rPr lang="en-US" altLang="en-US" smtClean="0">
                <a:latin typeface="Courier New" panose="02070309020205020404" pitchFamily="49" charset="0"/>
              </a:rPr>
              <a:t>F000</a:t>
            </a:r>
            <a:r>
              <a:rPr lang="en-US" altLang="en-US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457200"/>
          </a:xfrm>
        </p:spPr>
        <p:txBody>
          <a:bodyPr/>
          <a:lstStyle/>
          <a:p>
            <a:r>
              <a:rPr lang="en-US" altLang="en-US" sz="1800" smtClean="0"/>
              <a:t>Use of 74LS245 and Address Decoder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5943600" y="4495800"/>
            <a:ext cx="2743200" cy="20574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     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mov al, 55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mov dx, F000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out dx, al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     :</a:t>
            </a:r>
          </a:p>
        </p:txBody>
      </p:sp>
      <p:sp>
        <p:nvSpPr>
          <p:cNvPr id="13316" name="Rectangle 8"/>
          <p:cNvSpPr>
            <a:spLocks noChangeArrowheads="1"/>
          </p:cNvSpPr>
          <p:nvPr/>
        </p:nvSpPr>
        <p:spPr bwMode="auto">
          <a:xfrm>
            <a:off x="1085850" y="744538"/>
            <a:ext cx="1941513" cy="5713412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17" name="Rectangle 9"/>
          <p:cNvSpPr>
            <a:spLocks noChangeArrowheads="1"/>
          </p:cNvSpPr>
          <p:nvPr/>
        </p:nvSpPr>
        <p:spPr bwMode="auto">
          <a:xfrm>
            <a:off x="1804988" y="3184525"/>
            <a:ext cx="50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</a:rPr>
              <a:t>8088</a:t>
            </a:r>
            <a:endParaRPr lang="en-US" altLang="en-US"/>
          </a:p>
        </p:txBody>
      </p:sp>
      <p:sp>
        <p:nvSpPr>
          <p:cNvPr id="13318" name="Rectangle 10"/>
          <p:cNvSpPr>
            <a:spLocks noChangeArrowheads="1"/>
          </p:cNvSpPr>
          <p:nvPr/>
        </p:nvSpPr>
        <p:spPr bwMode="auto">
          <a:xfrm>
            <a:off x="1554163" y="3459163"/>
            <a:ext cx="1003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</a:rPr>
              <a:t>Minimum</a:t>
            </a:r>
            <a:endParaRPr lang="en-US" altLang="en-US"/>
          </a:p>
        </p:txBody>
      </p:sp>
      <p:sp>
        <p:nvSpPr>
          <p:cNvPr id="13319" name="Rectangle 11"/>
          <p:cNvSpPr>
            <a:spLocks noChangeArrowheads="1"/>
          </p:cNvSpPr>
          <p:nvPr/>
        </p:nvSpPr>
        <p:spPr bwMode="auto">
          <a:xfrm>
            <a:off x="1758950" y="3732213"/>
            <a:ext cx="596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</a:rPr>
              <a:t>Mode</a:t>
            </a:r>
            <a:endParaRPr lang="en-US" altLang="en-US"/>
          </a:p>
        </p:txBody>
      </p:sp>
      <p:sp>
        <p:nvSpPr>
          <p:cNvPr id="13320" name="Rectangle 12"/>
          <p:cNvSpPr>
            <a:spLocks noChangeArrowheads="1"/>
          </p:cNvSpPr>
          <p:nvPr/>
        </p:nvSpPr>
        <p:spPr bwMode="auto">
          <a:xfrm>
            <a:off x="2570163" y="1087438"/>
            <a:ext cx="34290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21" name="Rectangle 13"/>
          <p:cNvSpPr>
            <a:spLocks noChangeArrowheads="1"/>
          </p:cNvSpPr>
          <p:nvPr/>
        </p:nvSpPr>
        <p:spPr bwMode="auto">
          <a:xfrm>
            <a:off x="2640013" y="1117600"/>
            <a:ext cx="2762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A18</a:t>
            </a:r>
            <a:endParaRPr lang="en-US" altLang="en-US"/>
          </a:p>
        </p:txBody>
      </p:sp>
      <p:sp>
        <p:nvSpPr>
          <p:cNvPr id="13322" name="Rectangle 14"/>
          <p:cNvSpPr>
            <a:spLocks noChangeArrowheads="1"/>
          </p:cNvSpPr>
          <p:nvPr/>
        </p:nvSpPr>
        <p:spPr bwMode="auto">
          <a:xfrm>
            <a:off x="2570163" y="1544638"/>
            <a:ext cx="34290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23" name="Rectangle 15"/>
          <p:cNvSpPr>
            <a:spLocks noChangeArrowheads="1"/>
          </p:cNvSpPr>
          <p:nvPr/>
        </p:nvSpPr>
        <p:spPr bwMode="auto">
          <a:xfrm>
            <a:off x="2730500" y="1574800"/>
            <a:ext cx="1841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A0</a:t>
            </a:r>
            <a:endParaRPr lang="en-US" altLang="en-US"/>
          </a:p>
        </p:txBody>
      </p:sp>
      <p:sp>
        <p:nvSpPr>
          <p:cNvPr id="13324" name="Rectangle 16"/>
          <p:cNvSpPr>
            <a:spLocks noChangeArrowheads="1"/>
          </p:cNvSpPr>
          <p:nvPr/>
        </p:nvSpPr>
        <p:spPr bwMode="auto">
          <a:xfrm>
            <a:off x="2570163" y="1316038"/>
            <a:ext cx="34290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25" name="Rectangle 17"/>
          <p:cNvSpPr>
            <a:spLocks noChangeArrowheads="1"/>
          </p:cNvSpPr>
          <p:nvPr/>
        </p:nvSpPr>
        <p:spPr bwMode="auto">
          <a:xfrm>
            <a:off x="2822575" y="1346200"/>
            <a:ext cx="920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endParaRPr lang="en-US" altLang="en-US"/>
          </a:p>
        </p:txBody>
      </p:sp>
      <p:sp>
        <p:nvSpPr>
          <p:cNvPr id="13326" name="Rectangle 18"/>
          <p:cNvSpPr>
            <a:spLocks noChangeArrowheads="1"/>
          </p:cNvSpPr>
          <p:nvPr/>
        </p:nvSpPr>
        <p:spPr bwMode="auto">
          <a:xfrm>
            <a:off x="2570163" y="1887538"/>
            <a:ext cx="34290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27" name="Rectangle 19"/>
          <p:cNvSpPr>
            <a:spLocks noChangeArrowheads="1"/>
          </p:cNvSpPr>
          <p:nvPr/>
        </p:nvSpPr>
        <p:spPr bwMode="auto">
          <a:xfrm>
            <a:off x="2730500" y="1917700"/>
            <a:ext cx="1841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D7</a:t>
            </a:r>
            <a:endParaRPr lang="en-US" altLang="en-US"/>
          </a:p>
        </p:txBody>
      </p:sp>
      <p:sp>
        <p:nvSpPr>
          <p:cNvPr id="13328" name="Rectangle 20"/>
          <p:cNvSpPr>
            <a:spLocks noChangeArrowheads="1"/>
          </p:cNvSpPr>
          <p:nvPr/>
        </p:nvSpPr>
        <p:spPr bwMode="auto">
          <a:xfrm>
            <a:off x="2570163" y="2116138"/>
            <a:ext cx="34290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29" name="Rectangle 21"/>
          <p:cNvSpPr>
            <a:spLocks noChangeArrowheads="1"/>
          </p:cNvSpPr>
          <p:nvPr/>
        </p:nvSpPr>
        <p:spPr bwMode="auto">
          <a:xfrm>
            <a:off x="2730500" y="2146300"/>
            <a:ext cx="1841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D6</a:t>
            </a:r>
            <a:endParaRPr lang="en-US" altLang="en-US"/>
          </a:p>
        </p:txBody>
      </p:sp>
      <p:sp>
        <p:nvSpPr>
          <p:cNvPr id="13330" name="Rectangle 22"/>
          <p:cNvSpPr>
            <a:spLocks noChangeArrowheads="1"/>
          </p:cNvSpPr>
          <p:nvPr/>
        </p:nvSpPr>
        <p:spPr bwMode="auto">
          <a:xfrm>
            <a:off x="2486025" y="4400550"/>
            <a:ext cx="398463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31" name="Rectangle 23"/>
          <p:cNvSpPr>
            <a:spLocks noChangeArrowheads="1"/>
          </p:cNvSpPr>
          <p:nvPr/>
        </p:nvSpPr>
        <p:spPr bwMode="auto">
          <a:xfrm>
            <a:off x="2609850" y="4432300"/>
            <a:ext cx="2762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IOR</a:t>
            </a:r>
            <a:endParaRPr lang="en-US" altLang="en-US"/>
          </a:p>
        </p:txBody>
      </p:sp>
      <p:sp>
        <p:nvSpPr>
          <p:cNvPr id="13332" name="Rectangle 24"/>
          <p:cNvSpPr>
            <a:spLocks noChangeArrowheads="1"/>
          </p:cNvSpPr>
          <p:nvPr/>
        </p:nvSpPr>
        <p:spPr bwMode="auto">
          <a:xfrm>
            <a:off x="2486025" y="4629150"/>
            <a:ext cx="398463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33" name="Rectangle 25"/>
          <p:cNvSpPr>
            <a:spLocks noChangeArrowheads="1"/>
          </p:cNvSpPr>
          <p:nvPr/>
        </p:nvSpPr>
        <p:spPr bwMode="auto">
          <a:xfrm>
            <a:off x="2609850" y="4660900"/>
            <a:ext cx="2762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IOW</a:t>
            </a:r>
            <a:endParaRPr lang="en-US" altLang="en-US"/>
          </a:p>
        </p:txBody>
      </p:sp>
      <p:sp>
        <p:nvSpPr>
          <p:cNvPr id="13334" name="Line 26"/>
          <p:cNvSpPr>
            <a:spLocks noChangeShapeType="1"/>
          </p:cNvSpPr>
          <p:nvPr/>
        </p:nvSpPr>
        <p:spPr bwMode="auto">
          <a:xfrm>
            <a:off x="2600325" y="4400550"/>
            <a:ext cx="3127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Line 27"/>
          <p:cNvSpPr>
            <a:spLocks noChangeShapeType="1"/>
          </p:cNvSpPr>
          <p:nvPr/>
        </p:nvSpPr>
        <p:spPr bwMode="auto">
          <a:xfrm>
            <a:off x="2600325" y="4629150"/>
            <a:ext cx="28416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6" name="Rectangle 28"/>
          <p:cNvSpPr>
            <a:spLocks noChangeArrowheads="1"/>
          </p:cNvSpPr>
          <p:nvPr/>
        </p:nvSpPr>
        <p:spPr bwMode="auto">
          <a:xfrm>
            <a:off x="2570163" y="858838"/>
            <a:ext cx="34290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37" name="Rectangle 29"/>
          <p:cNvSpPr>
            <a:spLocks noChangeArrowheads="1"/>
          </p:cNvSpPr>
          <p:nvPr/>
        </p:nvSpPr>
        <p:spPr bwMode="auto">
          <a:xfrm>
            <a:off x="2640013" y="889000"/>
            <a:ext cx="2762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A19</a:t>
            </a:r>
            <a:endParaRPr lang="en-US" altLang="en-US"/>
          </a:p>
        </p:txBody>
      </p:sp>
      <p:sp>
        <p:nvSpPr>
          <p:cNvPr id="13338" name="Rectangle 30"/>
          <p:cNvSpPr>
            <a:spLocks noChangeArrowheads="1"/>
          </p:cNvSpPr>
          <p:nvPr/>
        </p:nvSpPr>
        <p:spPr bwMode="auto">
          <a:xfrm>
            <a:off x="2570163" y="2344738"/>
            <a:ext cx="34290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39" name="Rectangle 31"/>
          <p:cNvSpPr>
            <a:spLocks noChangeArrowheads="1"/>
          </p:cNvSpPr>
          <p:nvPr/>
        </p:nvSpPr>
        <p:spPr bwMode="auto">
          <a:xfrm>
            <a:off x="2730500" y="2374900"/>
            <a:ext cx="1841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D5</a:t>
            </a:r>
            <a:endParaRPr lang="en-US" altLang="en-US"/>
          </a:p>
        </p:txBody>
      </p:sp>
      <p:sp>
        <p:nvSpPr>
          <p:cNvPr id="13340" name="Rectangle 32"/>
          <p:cNvSpPr>
            <a:spLocks noChangeArrowheads="1"/>
          </p:cNvSpPr>
          <p:nvPr/>
        </p:nvSpPr>
        <p:spPr bwMode="auto">
          <a:xfrm>
            <a:off x="2570163" y="2573338"/>
            <a:ext cx="34290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41" name="Rectangle 33"/>
          <p:cNvSpPr>
            <a:spLocks noChangeArrowheads="1"/>
          </p:cNvSpPr>
          <p:nvPr/>
        </p:nvSpPr>
        <p:spPr bwMode="auto">
          <a:xfrm>
            <a:off x="2730500" y="2603500"/>
            <a:ext cx="1841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D4</a:t>
            </a:r>
            <a:endParaRPr lang="en-US" altLang="en-US"/>
          </a:p>
        </p:txBody>
      </p:sp>
      <p:sp>
        <p:nvSpPr>
          <p:cNvPr id="13342" name="Rectangle 34"/>
          <p:cNvSpPr>
            <a:spLocks noChangeArrowheads="1"/>
          </p:cNvSpPr>
          <p:nvPr/>
        </p:nvSpPr>
        <p:spPr bwMode="auto">
          <a:xfrm>
            <a:off x="2570163" y="2801938"/>
            <a:ext cx="34290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43" name="Rectangle 35"/>
          <p:cNvSpPr>
            <a:spLocks noChangeArrowheads="1"/>
          </p:cNvSpPr>
          <p:nvPr/>
        </p:nvSpPr>
        <p:spPr bwMode="auto">
          <a:xfrm>
            <a:off x="2730500" y="2832100"/>
            <a:ext cx="1841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D3</a:t>
            </a:r>
            <a:endParaRPr lang="en-US" altLang="en-US"/>
          </a:p>
        </p:txBody>
      </p:sp>
      <p:sp>
        <p:nvSpPr>
          <p:cNvPr id="13344" name="Rectangle 36"/>
          <p:cNvSpPr>
            <a:spLocks noChangeArrowheads="1"/>
          </p:cNvSpPr>
          <p:nvPr/>
        </p:nvSpPr>
        <p:spPr bwMode="auto">
          <a:xfrm>
            <a:off x="2570163" y="3030538"/>
            <a:ext cx="34290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45" name="Rectangle 37"/>
          <p:cNvSpPr>
            <a:spLocks noChangeArrowheads="1"/>
          </p:cNvSpPr>
          <p:nvPr/>
        </p:nvSpPr>
        <p:spPr bwMode="auto">
          <a:xfrm>
            <a:off x="2730500" y="3060700"/>
            <a:ext cx="1841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D2</a:t>
            </a:r>
            <a:endParaRPr lang="en-US" altLang="en-US"/>
          </a:p>
        </p:txBody>
      </p:sp>
      <p:sp>
        <p:nvSpPr>
          <p:cNvPr id="13346" name="Rectangle 38"/>
          <p:cNvSpPr>
            <a:spLocks noChangeArrowheads="1"/>
          </p:cNvSpPr>
          <p:nvPr/>
        </p:nvSpPr>
        <p:spPr bwMode="auto">
          <a:xfrm>
            <a:off x="2570163" y="3259138"/>
            <a:ext cx="34290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47" name="Rectangle 39"/>
          <p:cNvSpPr>
            <a:spLocks noChangeArrowheads="1"/>
          </p:cNvSpPr>
          <p:nvPr/>
        </p:nvSpPr>
        <p:spPr bwMode="auto">
          <a:xfrm>
            <a:off x="2730500" y="3289300"/>
            <a:ext cx="1841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D1</a:t>
            </a:r>
            <a:endParaRPr lang="en-US" altLang="en-US"/>
          </a:p>
        </p:txBody>
      </p:sp>
      <p:sp>
        <p:nvSpPr>
          <p:cNvPr id="13348" name="Rectangle 40"/>
          <p:cNvSpPr>
            <a:spLocks noChangeArrowheads="1"/>
          </p:cNvSpPr>
          <p:nvPr/>
        </p:nvSpPr>
        <p:spPr bwMode="auto">
          <a:xfrm>
            <a:off x="2570163" y="3487738"/>
            <a:ext cx="342900" cy="227012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49" name="Rectangle 41"/>
          <p:cNvSpPr>
            <a:spLocks noChangeArrowheads="1"/>
          </p:cNvSpPr>
          <p:nvPr/>
        </p:nvSpPr>
        <p:spPr bwMode="auto">
          <a:xfrm>
            <a:off x="2730500" y="3517900"/>
            <a:ext cx="1841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D0</a:t>
            </a:r>
            <a:endParaRPr lang="en-US" altLang="en-US"/>
          </a:p>
        </p:txBody>
      </p:sp>
      <p:sp>
        <p:nvSpPr>
          <p:cNvPr id="13350" name="Freeform 42"/>
          <p:cNvSpPr>
            <a:spLocks/>
          </p:cNvSpPr>
          <p:nvPr/>
        </p:nvSpPr>
        <p:spPr bwMode="auto">
          <a:xfrm>
            <a:off x="6399213" y="1916113"/>
            <a:ext cx="171450" cy="169862"/>
          </a:xfrm>
          <a:custGeom>
            <a:avLst/>
            <a:gdLst>
              <a:gd name="T0" fmla="*/ 0 w 215"/>
              <a:gd name="T1" fmla="*/ 0 h 215"/>
              <a:gd name="T2" fmla="*/ 0 w 215"/>
              <a:gd name="T3" fmla="*/ 134200472 h 215"/>
              <a:gd name="T4" fmla="*/ 136721418 w 215"/>
              <a:gd name="T5" fmla="*/ 66788164 h 215"/>
              <a:gd name="T6" fmla="*/ 0 w 215"/>
              <a:gd name="T7" fmla="*/ 0 h 215"/>
              <a:gd name="T8" fmla="*/ 0 60000 65536"/>
              <a:gd name="T9" fmla="*/ 0 60000 65536"/>
              <a:gd name="T10" fmla="*/ 0 60000 65536"/>
              <a:gd name="T11" fmla="*/ 0 60000 65536"/>
              <a:gd name="T12" fmla="*/ 0 w 215"/>
              <a:gd name="T13" fmla="*/ 0 h 215"/>
              <a:gd name="T14" fmla="*/ 215 w 215"/>
              <a:gd name="T15" fmla="*/ 215 h 2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5" h="215">
                <a:moveTo>
                  <a:pt x="0" y="0"/>
                </a:moveTo>
                <a:lnTo>
                  <a:pt x="0" y="215"/>
                </a:lnTo>
                <a:lnTo>
                  <a:pt x="215" y="1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51" name="Line 43"/>
          <p:cNvSpPr>
            <a:spLocks noChangeShapeType="1"/>
          </p:cNvSpPr>
          <p:nvPr/>
        </p:nvSpPr>
        <p:spPr bwMode="auto">
          <a:xfrm>
            <a:off x="6570663" y="1916113"/>
            <a:ext cx="1587" cy="1698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2" name="Line 45"/>
          <p:cNvSpPr>
            <a:spLocks noChangeShapeType="1"/>
          </p:cNvSpPr>
          <p:nvPr/>
        </p:nvSpPr>
        <p:spPr bwMode="auto">
          <a:xfrm>
            <a:off x="6570663" y="2001838"/>
            <a:ext cx="228600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3" name="Line 46"/>
          <p:cNvSpPr>
            <a:spLocks noChangeShapeType="1"/>
          </p:cNvSpPr>
          <p:nvPr/>
        </p:nvSpPr>
        <p:spPr bwMode="auto">
          <a:xfrm>
            <a:off x="7256463" y="2001838"/>
            <a:ext cx="171450" cy="1587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4" name="Line 47"/>
          <p:cNvSpPr>
            <a:spLocks noChangeShapeType="1"/>
          </p:cNvSpPr>
          <p:nvPr/>
        </p:nvSpPr>
        <p:spPr bwMode="auto">
          <a:xfrm>
            <a:off x="6756400" y="2001838"/>
            <a:ext cx="157163" cy="1587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5" name="Freeform 48"/>
          <p:cNvSpPr>
            <a:spLocks/>
          </p:cNvSpPr>
          <p:nvPr/>
        </p:nvSpPr>
        <p:spPr bwMode="auto">
          <a:xfrm>
            <a:off x="6913563" y="1944688"/>
            <a:ext cx="342900" cy="114300"/>
          </a:xfrm>
          <a:custGeom>
            <a:avLst/>
            <a:gdLst>
              <a:gd name="T0" fmla="*/ 0 w 431"/>
              <a:gd name="T1" fmla="*/ 44732568 h 144"/>
              <a:gd name="T2" fmla="*/ 22786540 w 431"/>
              <a:gd name="T3" fmla="*/ 0 h 144"/>
              <a:gd name="T4" fmla="*/ 67727131 w 431"/>
              <a:gd name="T5" fmla="*/ 90725611 h 144"/>
              <a:gd name="T6" fmla="*/ 113934310 w 431"/>
              <a:gd name="T7" fmla="*/ 0 h 144"/>
              <a:gd name="T8" fmla="*/ 158874088 w 431"/>
              <a:gd name="T9" fmla="*/ 90725611 h 144"/>
              <a:gd name="T10" fmla="*/ 205081242 w 431"/>
              <a:gd name="T11" fmla="*/ 0 h 144"/>
              <a:gd name="T12" fmla="*/ 250021864 w 431"/>
              <a:gd name="T13" fmla="*/ 90725611 h 144"/>
              <a:gd name="T14" fmla="*/ 272808398 w 431"/>
              <a:gd name="T15" fmla="*/ 44732568 h 1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"/>
              <a:gd name="T25" fmla="*/ 0 h 144"/>
              <a:gd name="T26" fmla="*/ 431 w 431"/>
              <a:gd name="T27" fmla="*/ 144 h 1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" h="144">
                <a:moveTo>
                  <a:pt x="0" y="71"/>
                </a:moveTo>
                <a:lnTo>
                  <a:pt x="36" y="0"/>
                </a:lnTo>
                <a:lnTo>
                  <a:pt x="107" y="144"/>
                </a:lnTo>
                <a:lnTo>
                  <a:pt x="180" y="0"/>
                </a:lnTo>
                <a:lnTo>
                  <a:pt x="251" y="144"/>
                </a:lnTo>
                <a:lnTo>
                  <a:pt x="324" y="0"/>
                </a:lnTo>
                <a:lnTo>
                  <a:pt x="395" y="144"/>
                </a:lnTo>
                <a:lnTo>
                  <a:pt x="431" y="71"/>
                </a:lnTo>
              </a:path>
            </a:pathLst>
          </a:cu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56" name="Line 49"/>
          <p:cNvSpPr>
            <a:spLocks noChangeShapeType="1"/>
          </p:cNvSpPr>
          <p:nvPr/>
        </p:nvSpPr>
        <p:spPr bwMode="auto">
          <a:xfrm>
            <a:off x="7256463" y="2230438"/>
            <a:ext cx="171450" cy="1587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7" name="Line 50"/>
          <p:cNvSpPr>
            <a:spLocks noChangeShapeType="1"/>
          </p:cNvSpPr>
          <p:nvPr/>
        </p:nvSpPr>
        <p:spPr bwMode="auto">
          <a:xfrm>
            <a:off x="6756400" y="2230438"/>
            <a:ext cx="157163" cy="1587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8" name="Freeform 51"/>
          <p:cNvSpPr>
            <a:spLocks/>
          </p:cNvSpPr>
          <p:nvPr/>
        </p:nvSpPr>
        <p:spPr bwMode="auto">
          <a:xfrm>
            <a:off x="6913563" y="2173288"/>
            <a:ext cx="342900" cy="114300"/>
          </a:xfrm>
          <a:custGeom>
            <a:avLst/>
            <a:gdLst>
              <a:gd name="T0" fmla="*/ 0 w 431"/>
              <a:gd name="T1" fmla="*/ 44732568 h 144"/>
              <a:gd name="T2" fmla="*/ 22786540 w 431"/>
              <a:gd name="T3" fmla="*/ 0 h 144"/>
              <a:gd name="T4" fmla="*/ 67727131 w 431"/>
              <a:gd name="T5" fmla="*/ 90725611 h 144"/>
              <a:gd name="T6" fmla="*/ 113934310 w 431"/>
              <a:gd name="T7" fmla="*/ 0 h 144"/>
              <a:gd name="T8" fmla="*/ 158874088 w 431"/>
              <a:gd name="T9" fmla="*/ 90725611 h 144"/>
              <a:gd name="T10" fmla="*/ 205081242 w 431"/>
              <a:gd name="T11" fmla="*/ 0 h 144"/>
              <a:gd name="T12" fmla="*/ 250021864 w 431"/>
              <a:gd name="T13" fmla="*/ 90725611 h 144"/>
              <a:gd name="T14" fmla="*/ 272808398 w 431"/>
              <a:gd name="T15" fmla="*/ 44732568 h 1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"/>
              <a:gd name="T25" fmla="*/ 0 h 144"/>
              <a:gd name="T26" fmla="*/ 431 w 431"/>
              <a:gd name="T27" fmla="*/ 144 h 1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" h="144">
                <a:moveTo>
                  <a:pt x="0" y="71"/>
                </a:moveTo>
                <a:lnTo>
                  <a:pt x="36" y="0"/>
                </a:lnTo>
                <a:lnTo>
                  <a:pt x="107" y="144"/>
                </a:lnTo>
                <a:lnTo>
                  <a:pt x="180" y="0"/>
                </a:lnTo>
                <a:lnTo>
                  <a:pt x="251" y="144"/>
                </a:lnTo>
                <a:lnTo>
                  <a:pt x="324" y="0"/>
                </a:lnTo>
                <a:lnTo>
                  <a:pt x="395" y="144"/>
                </a:lnTo>
                <a:lnTo>
                  <a:pt x="431" y="71"/>
                </a:lnTo>
              </a:path>
            </a:pathLst>
          </a:cu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59" name="Freeform 52"/>
          <p:cNvSpPr>
            <a:spLocks/>
          </p:cNvSpPr>
          <p:nvPr/>
        </p:nvSpPr>
        <p:spPr bwMode="auto">
          <a:xfrm>
            <a:off x="6399213" y="2144713"/>
            <a:ext cx="171450" cy="169862"/>
          </a:xfrm>
          <a:custGeom>
            <a:avLst/>
            <a:gdLst>
              <a:gd name="T0" fmla="*/ 0 w 215"/>
              <a:gd name="T1" fmla="*/ 0 h 215"/>
              <a:gd name="T2" fmla="*/ 0 w 215"/>
              <a:gd name="T3" fmla="*/ 134200472 h 215"/>
              <a:gd name="T4" fmla="*/ 136721418 w 215"/>
              <a:gd name="T5" fmla="*/ 66788164 h 215"/>
              <a:gd name="T6" fmla="*/ 0 w 215"/>
              <a:gd name="T7" fmla="*/ 0 h 215"/>
              <a:gd name="T8" fmla="*/ 0 60000 65536"/>
              <a:gd name="T9" fmla="*/ 0 60000 65536"/>
              <a:gd name="T10" fmla="*/ 0 60000 65536"/>
              <a:gd name="T11" fmla="*/ 0 60000 65536"/>
              <a:gd name="T12" fmla="*/ 0 w 215"/>
              <a:gd name="T13" fmla="*/ 0 h 215"/>
              <a:gd name="T14" fmla="*/ 215 w 215"/>
              <a:gd name="T15" fmla="*/ 215 h 2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5" h="215">
                <a:moveTo>
                  <a:pt x="0" y="0"/>
                </a:moveTo>
                <a:lnTo>
                  <a:pt x="0" y="215"/>
                </a:lnTo>
                <a:lnTo>
                  <a:pt x="215" y="1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60" name="Line 53"/>
          <p:cNvSpPr>
            <a:spLocks noChangeShapeType="1"/>
          </p:cNvSpPr>
          <p:nvPr/>
        </p:nvSpPr>
        <p:spPr bwMode="auto">
          <a:xfrm>
            <a:off x="6570663" y="2144713"/>
            <a:ext cx="1587" cy="1698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1" name="Line 55"/>
          <p:cNvSpPr>
            <a:spLocks noChangeShapeType="1"/>
          </p:cNvSpPr>
          <p:nvPr/>
        </p:nvSpPr>
        <p:spPr bwMode="auto">
          <a:xfrm>
            <a:off x="6570663" y="2230438"/>
            <a:ext cx="228600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2" name="Freeform 56"/>
          <p:cNvSpPr>
            <a:spLocks/>
          </p:cNvSpPr>
          <p:nvPr/>
        </p:nvSpPr>
        <p:spPr bwMode="auto">
          <a:xfrm>
            <a:off x="6399213" y="2373313"/>
            <a:ext cx="171450" cy="169862"/>
          </a:xfrm>
          <a:custGeom>
            <a:avLst/>
            <a:gdLst>
              <a:gd name="T0" fmla="*/ 0 w 215"/>
              <a:gd name="T1" fmla="*/ 0 h 216"/>
              <a:gd name="T2" fmla="*/ 0 w 215"/>
              <a:gd name="T3" fmla="*/ 133579174 h 216"/>
              <a:gd name="T4" fmla="*/ 136721418 w 215"/>
              <a:gd name="T5" fmla="*/ 66789587 h 216"/>
              <a:gd name="T6" fmla="*/ 0 w 215"/>
              <a:gd name="T7" fmla="*/ 0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215"/>
              <a:gd name="T13" fmla="*/ 0 h 216"/>
              <a:gd name="T14" fmla="*/ 215 w 215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5" h="216">
                <a:moveTo>
                  <a:pt x="0" y="0"/>
                </a:moveTo>
                <a:lnTo>
                  <a:pt x="0" y="216"/>
                </a:lnTo>
                <a:lnTo>
                  <a:pt x="215" y="10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63" name="Line 57"/>
          <p:cNvSpPr>
            <a:spLocks noChangeShapeType="1"/>
          </p:cNvSpPr>
          <p:nvPr/>
        </p:nvSpPr>
        <p:spPr bwMode="auto">
          <a:xfrm>
            <a:off x="6570663" y="2373313"/>
            <a:ext cx="1587" cy="1698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4" name="Line 59"/>
          <p:cNvSpPr>
            <a:spLocks noChangeShapeType="1"/>
          </p:cNvSpPr>
          <p:nvPr/>
        </p:nvSpPr>
        <p:spPr bwMode="auto">
          <a:xfrm>
            <a:off x="6570663" y="2459038"/>
            <a:ext cx="228600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5" name="Line 60"/>
          <p:cNvSpPr>
            <a:spLocks noChangeShapeType="1"/>
          </p:cNvSpPr>
          <p:nvPr/>
        </p:nvSpPr>
        <p:spPr bwMode="auto">
          <a:xfrm>
            <a:off x="7256463" y="2459038"/>
            <a:ext cx="171450" cy="1587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6" name="Line 61"/>
          <p:cNvSpPr>
            <a:spLocks noChangeShapeType="1"/>
          </p:cNvSpPr>
          <p:nvPr/>
        </p:nvSpPr>
        <p:spPr bwMode="auto">
          <a:xfrm>
            <a:off x="6756400" y="2459038"/>
            <a:ext cx="157163" cy="1587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7" name="Freeform 62"/>
          <p:cNvSpPr>
            <a:spLocks/>
          </p:cNvSpPr>
          <p:nvPr/>
        </p:nvSpPr>
        <p:spPr bwMode="auto">
          <a:xfrm>
            <a:off x="6913563" y="2401888"/>
            <a:ext cx="342900" cy="114300"/>
          </a:xfrm>
          <a:custGeom>
            <a:avLst/>
            <a:gdLst>
              <a:gd name="T0" fmla="*/ 0 w 431"/>
              <a:gd name="T1" fmla="*/ 44732568 h 144"/>
              <a:gd name="T2" fmla="*/ 22786540 w 431"/>
              <a:gd name="T3" fmla="*/ 0 h 144"/>
              <a:gd name="T4" fmla="*/ 67727131 w 431"/>
              <a:gd name="T5" fmla="*/ 90725611 h 144"/>
              <a:gd name="T6" fmla="*/ 113934310 w 431"/>
              <a:gd name="T7" fmla="*/ 0 h 144"/>
              <a:gd name="T8" fmla="*/ 158874088 w 431"/>
              <a:gd name="T9" fmla="*/ 90725611 h 144"/>
              <a:gd name="T10" fmla="*/ 205081242 w 431"/>
              <a:gd name="T11" fmla="*/ 0 h 144"/>
              <a:gd name="T12" fmla="*/ 250021864 w 431"/>
              <a:gd name="T13" fmla="*/ 90725611 h 144"/>
              <a:gd name="T14" fmla="*/ 272808398 w 431"/>
              <a:gd name="T15" fmla="*/ 44732568 h 1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"/>
              <a:gd name="T25" fmla="*/ 0 h 144"/>
              <a:gd name="T26" fmla="*/ 431 w 431"/>
              <a:gd name="T27" fmla="*/ 144 h 1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" h="144">
                <a:moveTo>
                  <a:pt x="0" y="71"/>
                </a:moveTo>
                <a:lnTo>
                  <a:pt x="36" y="0"/>
                </a:lnTo>
                <a:lnTo>
                  <a:pt x="107" y="144"/>
                </a:lnTo>
                <a:lnTo>
                  <a:pt x="180" y="0"/>
                </a:lnTo>
                <a:lnTo>
                  <a:pt x="251" y="144"/>
                </a:lnTo>
                <a:lnTo>
                  <a:pt x="324" y="0"/>
                </a:lnTo>
                <a:lnTo>
                  <a:pt x="395" y="144"/>
                </a:lnTo>
                <a:lnTo>
                  <a:pt x="431" y="71"/>
                </a:lnTo>
              </a:path>
            </a:pathLst>
          </a:cu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68" name="Line 63"/>
          <p:cNvSpPr>
            <a:spLocks noChangeShapeType="1"/>
          </p:cNvSpPr>
          <p:nvPr/>
        </p:nvSpPr>
        <p:spPr bwMode="auto">
          <a:xfrm>
            <a:off x="7256463" y="2687638"/>
            <a:ext cx="171450" cy="1587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9" name="Line 64"/>
          <p:cNvSpPr>
            <a:spLocks noChangeShapeType="1"/>
          </p:cNvSpPr>
          <p:nvPr/>
        </p:nvSpPr>
        <p:spPr bwMode="auto">
          <a:xfrm>
            <a:off x="6756400" y="2687638"/>
            <a:ext cx="157163" cy="1587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0" name="Freeform 65"/>
          <p:cNvSpPr>
            <a:spLocks/>
          </p:cNvSpPr>
          <p:nvPr/>
        </p:nvSpPr>
        <p:spPr bwMode="auto">
          <a:xfrm>
            <a:off x="6913563" y="2630488"/>
            <a:ext cx="342900" cy="114300"/>
          </a:xfrm>
          <a:custGeom>
            <a:avLst/>
            <a:gdLst>
              <a:gd name="T0" fmla="*/ 0 w 431"/>
              <a:gd name="T1" fmla="*/ 44732568 h 144"/>
              <a:gd name="T2" fmla="*/ 22786540 w 431"/>
              <a:gd name="T3" fmla="*/ 0 h 144"/>
              <a:gd name="T4" fmla="*/ 67727131 w 431"/>
              <a:gd name="T5" fmla="*/ 90725611 h 144"/>
              <a:gd name="T6" fmla="*/ 113934310 w 431"/>
              <a:gd name="T7" fmla="*/ 0 h 144"/>
              <a:gd name="T8" fmla="*/ 158874088 w 431"/>
              <a:gd name="T9" fmla="*/ 90725611 h 144"/>
              <a:gd name="T10" fmla="*/ 205081242 w 431"/>
              <a:gd name="T11" fmla="*/ 0 h 144"/>
              <a:gd name="T12" fmla="*/ 250021864 w 431"/>
              <a:gd name="T13" fmla="*/ 90725611 h 144"/>
              <a:gd name="T14" fmla="*/ 272808398 w 431"/>
              <a:gd name="T15" fmla="*/ 44732568 h 1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"/>
              <a:gd name="T25" fmla="*/ 0 h 144"/>
              <a:gd name="T26" fmla="*/ 431 w 431"/>
              <a:gd name="T27" fmla="*/ 144 h 1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" h="144">
                <a:moveTo>
                  <a:pt x="0" y="71"/>
                </a:moveTo>
                <a:lnTo>
                  <a:pt x="36" y="0"/>
                </a:lnTo>
                <a:lnTo>
                  <a:pt x="107" y="144"/>
                </a:lnTo>
                <a:lnTo>
                  <a:pt x="180" y="0"/>
                </a:lnTo>
                <a:lnTo>
                  <a:pt x="251" y="144"/>
                </a:lnTo>
                <a:lnTo>
                  <a:pt x="324" y="0"/>
                </a:lnTo>
                <a:lnTo>
                  <a:pt x="395" y="144"/>
                </a:lnTo>
                <a:lnTo>
                  <a:pt x="431" y="71"/>
                </a:lnTo>
              </a:path>
            </a:pathLst>
          </a:cu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71" name="Freeform 66"/>
          <p:cNvSpPr>
            <a:spLocks/>
          </p:cNvSpPr>
          <p:nvPr/>
        </p:nvSpPr>
        <p:spPr bwMode="auto">
          <a:xfrm>
            <a:off x="6399213" y="2601913"/>
            <a:ext cx="171450" cy="169862"/>
          </a:xfrm>
          <a:custGeom>
            <a:avLst/>
            <a:gdLst>
              <a:gd name="T0" fmla="*/ 0 w 215"/>
              <a:gd name="T1" fmla="*/ 0 h 216"/>
              <a:gd name="T2" fmla="*/ 0 w 215"/>
              <a:gd name="T3" fmla="*/ 133579174 h 216"/>
              <a:gd name="T4" fmla="*/ 136721418 w 215"/>
              <a:gd name="T5" fmla="*/ 66789587 h 216"/>
              <a:gd name="T6" fmla="*/ 0 w 215"/>
              <a:gd name="T7" fmla="*/ 0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215"/>
              <a:gd name="T13" fmla="*/ 0 h 216"/>
              <a:gd name="T14" fmla="*/ 215 w 215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5" h="216">
                <a:moveTo>
                  <a:pt x="0" y="0"/>
                </a:moveTo>
                <a:lnTo>
                  <a:pt x="0" y="216"/>
                </a:lnTo>
                <a:lnTo>
                  <a:pt x="215" y="10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72" name="Line 67"/>
          <p:cNvSpPr>
            <a:spLocks noChangeShapeType="1"/>
          </p:cNvSpPr>
          <p:nvPr/>
        </p:nvSpPr>
        <p:spPr bwMode="auto">
          <a:xfrm>
            <a:off x="6570663" y="2601913"/>
            <a:ext cx="1587" cy="1698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3" name="Line 69"/>
          <p:cNvSpPr>
            <a:spLocks noChangeShapeType="1"/>
          </p:cNvSpPr>
          <p:nvPr/>
        </p:nvSpPr>
        <p:spPr bwMode="auto">
          <a:xfrm>
            <a:off x="6570663" y="2687638"/>
            <a:ext cx="228600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4" name="Freeform 70"/>
          <p:cNvSpPr>
            <a:spLocks/>
          </p:cNvSpPr>
          <p:nvPr/>
        </p:nvSpPr>
        <p:spPr bwMode="auto">
          <a:xfrm>
            <a:off x="6399213" y="2830513"/>
            <a:ext cx="171450" cy="169862"/>
          </a:xfrm>
          <a:custGeom>
            <a:avLst/>
            <a:gdLst>
              <a:gd name="T0" fmla="*/ 0 w 215"/>
              <a:gd name="T1" fmla="*/ 0 h 216"/>
              <a:gd name="T2" fmla="*/ 0 w 215"/>
              <a:gd name="T3" fmla="*/ 133579174 h 216"/>
              <a:gd name="T4" fmla="*/ 136721418 w 215"/>
              <a:gd name="T5" fmla="*/ 66789587 h 216"/>
              <a:gd name="T6" fmla="*/ 0 w 215"/>
              <a:gd name="T7" fmla="*/ 0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215"/>
              <a:gd name="T13" fmla="*/ 0 h 216"/>
              <a:gd name="T14" fmla="*/ 215 w 215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5" h="216">
                <a:moveTo>
                  <a:pt x="0" y="0"/>
                </a:moveTo>
                <a:lnTo>
                  <a:pt x="0" y="216"/>
                </a:lnTo>
                <a:lnTo>
                  <a:pt x="215" y="10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75" name="Line 71"/>
          <p:cNvSpPr>
            <a:spLocks noChangeShapeType="1"/>
          </p:cNvSpPr>
          <p:nvPr/>
        </p:nvSpPr>
        <p:spPr bwMode="auto">
          <a:xfrm>
            <a:off x="6570663" y="2830513"/>
            <a:ext cx="1587" cy="1698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6" name="Line 73"/>
          <p:cNvSpPr>
            <a:spLocks noChangeShapeType="1"/>
          </p:cNvSpPr>
          <p:nvPr/>
        </p:nvSpPr>
        <p:spPr bwMode="auto">
          <a:xfrm>
            <a:off x="6570663" y="2916238"/>
            <a:ext cx="228600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7" name="Line 74"/>
          <p:cNvSpPr>
            <a:spLocks noChangeShapeType="1"/>
          </p:cNvSpPr>
          <p:nvPr/>
        </p:nvSpPr>
        <p:spPr bwMode="auto">
          <a:xfrm>
            <a:off x="7256463" y="2916238"/>
            <a:ext cx="171450" cy="1587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8" name="Line 75"/>
          <p:cNvSpPr>
            <a:spLocks noChangeShapeType="1"/>
          </p:cNvSpPr>
          <p:nvPr/>
        </p:nvSpPr>
        <p:spPr bwMode="auto">
          <a:xfrm>
            <a:off x="6756400" y="2916238"/>
            <a:ext cx="157163" cy="1587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9" name="Freeform 76"/>
          <p:cNvSpPr>
            <a:spLocks/>
          </p:cNvSpPr>
          <p:nvPr/>
        </p:nvSpPr>
        <p:spPr bwMode="auto">
          <a:xfrm>
            <a:off x="6913563" y="2859088"/>
            <a:ext cx="342900" cy="114300"/>
          </a:xfrm>
          <a:custGeom>
            <a:avLst/>
            <a:gdLst>
              <a:gd name="T0" fmla="*/ 0 w 431"/>
              <a:gd name="T1" fmla="*/ 44732568 h 144"/>
              <a:gd name="T2" fmla="*/ 22786540 w 431"/>
              <a:gd name="T3" fmla="*/ 0 h 144"/>
              <a:gd name="T4" fmla="*/ 67727131 w 431"/>
              <a:gd name="T5" fmla="*/ 90725611 h 144"/>
              <a:gd name="T6" fmla="*/ 113934310 w 431"/>
              <a:gd name="T7" fmla="*/ 0 h 144"/>
              <a:gd name="T8" fmla="*/ 158874088 w 431"/>
              <a:gd name="T9" fmla="*/ 90725611 h 144"/>
              <a:gd name="T10" fmla="*/ 205081242 w 431"/>
              <a:gd name="T11" fmla="*/ 0 h 144"/>
              <a:gd name="T12" fmla="*/ 250021864 w 431"/>
              <a:gd name="T13" fmla="*/ 90725611 h 144"/>
              <a:gd name="T14" fmla="*/ 272808398 w 431"/>
              <a:gd name="T15" fmla="*/ 44732568 h 1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"/>
              <a:gd name="T25" fmla="*/ 0 h 144"/>
              <a:gd name="T26" fmla="*/ 431 w 431"/>
              <a:gd name="T27" fmla="*/ 144 h 1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" h="144">
                <a:moveTo>
                  <a:pt x="0" y="71"/>
                </a:moveTo>
                <a:lnTo>
                  <a:pt x="36" y="0"/>
                </a:lnTo>
                <a:lnTo>
                  <a:pt x="107" y="144"/>
                </a:lnTo>
                <a:lnTo>
                  <a:pt x="180" y="0"/>
                </a:lnTo>
                <a:lnTo>
                  <a:pt x="251" y="144"/>
                </a:lnTo>
                <a:lnTo>
                  <a:pt x="324" y="0"/>
                </a:lnTo>
                <a:lnTo>
                  <a:pt x="395" y="144"/>
                </a:lnTo>
                <a:lnTo>
                  <a:pt x="431" y="71"/>
                </a:lnTo>
              </a:path>
            </a:pathLst>
          </a:cu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80" name="Line 77"/>
          <p:cNvSpPr>
            <a:spLocks noChangeShapeType="1"/>
          </p:cNvSpPr>
          <p:nvPr/>
        </p:nvSpPr>
        <p:spPr bwMode="auto">
          <a:xfrm>
            <a:off x="7256463" y="3144838"/>
            <a:ext cx="171450" cy="1587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81" name="Line 78"/>
          <p:cNvSpPr>
            <a:spLocks noChangeShapeType="1"/>
          </p:cNvSpPr>
          <p:nvPr/>
        </p:nvSpPr>
        <p:spPr bwMode="auto">
          <a:xfrm>
            <a:off x="6756400" y="3144838"/>
            <a:ext cx="157163" cy="1587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82" name="Freeform 79"/>
          <p:cNvSpPr>
            <a:spLocks/>
          </p:cNvSpPr>
          <p:nvPr/>
        </p:nvSpPr>
        <p:spPr bwMode="auto">
          <a:xfrm>
            <a:off x="6913563" y="3087688"/>
            <a:ext cx="342900" cy="114300"/>
          </a:xfrm>
          <a:custGeom>
            <a:avLst/>
            <a:gdLst>
              <a:gd name="T0" fmla="*/ 0 w 431"/>
              <a:gd name="T1" fmla="*/ 44732568 h 144"/>
              <a:gd name="T2" fmla="*/ 22786540 w 431"/>
              <a:gd name="T3" fmla="*/ 0 h 144"/>
              <a:gd name="T4" fmla="*/ 67727131 w 431"/>
              <a:gd name="T5" fmla="*/ 90725611 h 144"/>
              <a:gd name="T6" fmla="*/ 113934310 w 431"/>
              <a:gd name="T7" fmla="*/ 0 h 144"/>
              <a:gd name="T8" fmla="*/ 158874088 w 431"/>
              <a:gd name="T9" fmla="*/ 90725611 h 144"/>
              <a:gd name="T10" fmla="*/ 205081242 w 431"/>
              <a:gd name="T11" fmla="*/ 0 h 144"/>
              <a:gd name="T12" fmla="*/ 250021864 w 431"/>
              <a:gd name="T13" fmla="*/ 90725611 h 144"/>
              <a:gd name="T14" fmla="*/ 272808398 w 431"/>
              <a:gd name="T15" fmla="*/ 44732568 h 1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"/>
              <a:gd name="T25" fmla="*/ 0 h 144"/>
              <a:gd name="T26" fmla="*/ 431 w 431"/>
              <a:gd name="T27" fmla="*/ 144 h 1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" h="144">
                <a:moveTo>
                  <a:pt x="0" y="71"/>
                </a:moveTo>
                <a:lnTo>
                  <a:pt x="36" y="0"/>
                </a:lnTo>
                <a:lnTo>
                  <a:pt x="107" y="144"/>
                </a:lnTo>
                <a:lnTo>
                  <a:pt x="180" y="0"/>
                </a:lnTo>
                <a:lnTo>
                  <a:pt x="251" y="144"/>
                </a:lnTo>
                <a:lnTo>
                  <a:pt x="324" y="0"/>
                </a:lnTo>
                <a:lnTo>
                  <a:pt x="395" y="144"/>
                </a:lnTo>
                <a:lnTo>
                  <a:pt x="431" y="71"/>
                </a:lnTo>
              </a:path>
            </a:pathLst>
          </a:cu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83" name="Freeform 80"/>
          <p:cNvSpPr>
            <a:spLocks/>
          </p:cNvSpPr>
          <p:nvPr/>
        </p:nvSpPr>
        <p:spPr bwMode="auto">
          <a:xfrm>
            <a:off x="6399213" y="3059113"/>
            <a:ext cx="171450" cy="169862"/>
          </a:xfrm>
          <a:custGeom>
            <a:avLst/>
            <a:gdLst>
              <a:gd name="T0" fmla="*/ 0 w 215"/>
              <a:gd name="T1" fmla="*/ 0 h 216"/>
              <a:gd name="T2" fmla="*/ 0 w 215"/>
              <a:gd name="T3" fmla="*/ 133579174 h 216"/>
              <a:gd name="T4" fmla="*/ 136721418 w 215"/>
              <a:gd name="T5" fmla="*/ 66789587 h 216"/>
              <a:gd name="T6" fmla="*/ 0 w 215"/>
              <a:gd name="T7" fmla="*/ 0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215"/>
              <a:gd name="T13" fmla="*/ 0 h 216"/>
              <a:gd name="T14" fmla="*/ 215 w 215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5" h="216">
                <a:moveTo>
                  <a:pt x="0" y="0"/>
                </a:moveTo>
                <a:lnTo>
                  <a:pt x="0" y="216"/>
                </a:lnTo>
                <a:lnTo>
                  <a:pt x="215" y="10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84" name="Line 81"/>
          <p:cNvSpPr>
            <a:spLocks noChangeShapeType="1"/>
          </p:cNvSpPr>
          <p:nvPr/>
        </p:nvSpPr>
        <p:spPr bwMode="auto">
          <a:xfrm>
            <a:off x="6570663" y="3059113"/>
            <a:ext cx="1587" cy="1698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85" name="Line 83"/>
          <p:cNvSpPr>
            <a:spLocks noChangeShapeType="1"/>
          </p:cNvSpPr>
          <p:nvPr/>
        </p:nvSpPr>
        <p:spPr bwMode="auto">
          <a:xfrm>
            <a:off x="6570663" y="3144838"/>
            <a:ext cx="228600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86" name="Freeform 84"/>
          <p:cNvSpPr>
            <a:spLocks/>
          </p:cNvSpPr>
          <p:nvPr/>
        </p:nvSpPr>
        <p:spPr bwMode="auto">
          <a:xfrm>
            <a:off x="6399213" y="3287713"/>
            <a:ext cx="171450" cy="169862"/>
          </a:xfrm>
          <a:custGeom>
            <a:avLst/>
            <a:gdLst>
              <a:gd name="T0" fmla="*/ 0 w 215"/>
              <a:gd name="T1" fmla="*/ 0 h 216"/>
              <a:gd name="T2" fmla="*/ 0 w 215"/>
              <a:gd name="T3" fmla="*/ 133579174 h 216"/>
              <a:gd name="T4" fmla="*/ 136721418 w 215"/>
              <a:gd name="T5" fmla="*/ 66789587 h 216"/>
              <a:gd name="T6" fmla="*/ 0 w 215"/>
              <a:gd name="T7" fmla="*/ 0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215"/>
              <a:gd name="T13" fmla="*/ 0 h 216"/>
              <a:gd name="T14" fmla="*/ 215 w 215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5" h="216">
                <a:moveTo>
                  <a:pt x="0" y="0"/>
                </a:moveTo>
                <a:lnTo>
                  <a:pt x="0" y="216"/>
                </a:lnTo>
                <a:lnTo>
                  <a:pt x="215" y="10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87" name="Line 85"/>
          <p:cNvSpPr>
            <a:spLocks noChangeShapeType="1"/>
          </p:cNvSpPr>
          <p:nvPr/>
        </p:nvSpPr>
        <p:spPr bwMode="auto">
          <a:xfrm>
            <a:off x="6570663" y="3287713"/>
            <a:ext cx="1587" cy="1698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88" name="Line 87"/>
          <p:cNvSpPr>
            <a:spLocks noChangeShapeType="1"/>
          </p:cNvSpPr>
          <p:nvPr/>
        </p:nvSpPr>
        <p:spPr bwMode="auto">
          <a:xfrm>
            <a:off x="6570663" y="3373438"/>
            <a:ext cx="228600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89" name="Line 88"/>
          <p:cNvSpPr>
            <a:spLocks noChangeShapeType="1"/>
          </p:cNvSpPr>
          <p:nvPr/>
        </p:nvSpPr>
        <p:spPr bwMode="auto">
          <a:xfrm>
            <a:off x="7256463" y="3373438"/>
            <a:ext cx="171450" cy="1587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90" name="Line 89"/>
          <p:cNvSpPr>
            <a:spLocks noChangeShapeType="1"/>
          </p:cNvSpPr>
          <p:nvPr/>
        </p:nvSpPr>
        <p:spPr bwMode="auto">
          <a:xfrm>
            <a:off x="6756400" y="3373438"/>
            <a:ext cx="157163" cy="1587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91" name="Freeform 90"/>
          <p:cNvSpPr>
            <a:spLocks/>
          </p:cNvSpPr>
          <p:nvPr/>
        </p:nvSpPr>
        <p:spPr bwMode="auto">
          <a:xfrm>
            <a:off x="6913563" y="3316288"/>
            <a:ext cx="342900" cy="114300"/>
          </a:xfrm>
          <a:custGeom>
            <a:avLst/>
            <a:gdLst>
              <a:gd name="T0" fmla="*/ 0 w 431"/>
              <a:gd name="T1" fmla="*/ 44732568 h 144"/>
              <a:gd name="T2" fmla="*/ 22786540 w 431"/>
              <a:gd name="T3" fmla="*/ 0 h 144"/>
              <a:gd name="T4" fmla="*/ 67727131 w 431"/>
              <a:gd name="T5" fmla="*/ 90725611 h 144"/>
              <a:gd name="T6" fmla="*/ 113934310 w 431"/>
              <a:gd name="T7" fmla="*/ 0 h 144"/>
              <a:gd name="T8" fmla="*/ 158874088 w 431"/>
              <a:gd name="T9" fmla="*/ 90725611 h 144"/>
              <a:gd name="T10" fmla="*/ 205081242 w 431"/>
              <a:gd name="T11" fmla="*/ 0 h 144"/>
              <a:gd name="T12" fmla="*/ 250021864 w 431"/>
              <a:gd name="T13" fmla="*/ 90725611 h 144"/>
              <a:gd name="T14" fmla="*/ 272808398 w 431"/>
              <a:gd name="T15" fmla="*/ 44732568 h 1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"/>
              <a:gd name="T25" fmla="*/ 0 h 144"/>
              <a:gd name="T26" fmla="*/ 431 w 431"/>
              <a:gd name="T27" fmla="*/ 144 h 1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" h="144">
                <a:moveTo>
                  <a:pt x="0" y="71"/>
                </a:moveTo>
                <a:lnTo>
                  <a:pt x="36" y="0"/>
                </a:lnTo>
                <a:lnTo>
                  <a:pt x="107" y="144"/>
                </a:lnTo>
                <a:lnTo>
                  <a:pt x="180" y="0"/>
                </a:lnTo>
                <a:lnTo>
                  <a:pt x="251" y="144"/>
                </a:lnTo>
                <a:lnTo>
                  <a:pt x="324" y="0"/>
                </a:lnTo>
                <a:lnTo>
                  <a:pt x="395" y="144"/>
                </a:lnTo>
                <a:lnTo>
                  <a:pt x="431" y="71"/>
                </a:lnTo>
              </a:path>
            </a:pathLst>
          </a:cu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92" name="Line 91"/>
          <p:cNvSpPr>
            <a:spLocks noChangeShapeType="1"/>
          </p:cNvSpPr>
          <p:nvPr/>
        </p:nvSpPr>
        <p:spPr bwMode="auto">
          <a:xfrm>
            <a:off x="7256463" y="3602038"/>
            <a:ext cx="171450" cy="1587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93" name="Line 92"/>
          <p:cNvSpPr>
            <a:spLocks noChangeShapeType="1"/>
          </p:cNvSpPr>
          <p:nvPr/>
        </p:nvSpPr>
        <p:spPr bwMode="auto">
          <a:xfrm>
            <a:off x="6756400" y="3602038"/>
            <a:ext cx="157163" cy="1587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94" name="Freeform 93"/>
          <p:cNvSpPr>
            <a:spLocks/>
          </p:cNvSpPr>
          <p:nvPr/>
        </p:nvSpPr>
        <p:spPr bwMode="auto">
          <a:xfrm>
            <a:off x="6913563" y="3544888"/>
            <a:ext cx="342900" cy="114300"/>
          </a:xfrm>
          <a:custGeom>
            <a:avLst/>
            <a:gdLst>
              <a:gd name="T0" fmla="*/ 0 w 431"/>
              <a:gd name="T1" fmla="*/ 44732568 h 144"/>
              <a:gd name="T2" fmla="*/ 22786540 w 431"/>
              <a:gd name="T3" fmla="*/ 0 h 144"/>
              <a:gd name="T4" fmla="*/ 67727131 w 431"/>
              <a:gd name="T5" fmla="*/ 90725611 h 144"/>
              <a:gd name="T6" fmla="*/ 113934310 w 431"/>
              <a:gd name="T7" fmla="*/ 0 h 144"/>
              <a:gd name="T8" fmla="*/ 158874088 w 431"/>
              <a:gd name="T9" fmla="*/ 90725611 h 144"/>
              <a:gd name="T10" fmla="*/ 205081242 w 431"/>
              <a:gd name="T11" fmla="*/ 0 h 144"/>
              <a:gd name="T12" fmla="*/ 250021864 w 431"/>
              <a:gd name="T13" fmla="*/ 90725611 h 144"/>
              <a:gd name="T14" fmla="*/ 272808398 w 431"/>
              <a:gd name="T15" fmla="*/ 44732568 h 1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"/>
              <a:gd name="T25" fmla="*/ 0 h 144"/>
              <a:gd name="T26" fmla="*/ 431 w 431"/>
              <a:gd name="T27" fmla="*/ 144 h 1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" h="144">
                <a:moveTo>
                  <a:pt x="0" y="71"/>
                </a:moveTo>
                <a:lnTo>
                  <a:pt x="36" y="0"/>
                </a:lnTo>
                <a:lnTo>
                  <a:pt x="107" y="144"/>
                </a:lnTo>
                <a:lnTo>
                  <a:pt x="180" y="0"/>
                </a:lnTo>
                <a:lnTo>
                  <a:pt x="251" y="144"/>
                </a:lnTo>
                <a:lnTo>
                  <a:pt x="324" y="0"/>
                </a:lnTo>
                <a:lnTo>
                  <a:pt x="395" y="144"/>
                </a:lnTo>
                <a:lnTo>
                  <a:pt x="431" y="71"/>
                </a:lnTo>
              </a:path>
            </a:pathLst>
          </a:cu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95" name="Freeform 94"/>
          <p:cNvSpPr>
            <a:spLocks/>
          </p:cNvSpPr>
          <p:nvPr/>
        </p:nvSpPr>
        <p:spPr bwMode="auto">
          <a:xfrm>
            <a:off x="6399213" y="3516313"/>
            <a:ext cx="171450" cy="169862"/>
          </a:xfrm>
          <a:custGeom>
            <a:avLst/>
            <a:gdLst>
              <a:gd name="T0" fmla="*/ 0 w 215"/>
              <a:gd name="T1" fmla="*/ 0 h 216"/>
              <a:gd name="T2" fmla="*/ 0 w 215"/>
              <a:gd name="T3" fmla="*/ 133579174 h 216"/>
              <a:gd name="T4" fmla="*/ 136721418 w 215"/>
              <a:gd name="T5" fmla="*/ 66789587 h 216"/>
              <a:gd name="T6" fmla="*/ 0 w 215"/>
              <a:gd name="T7" fmla="*/ 0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215"/>
              <a:gd name="T13" fmla="*/ 0 h 216"/>
              <a:gd name="T14" fmla="*/ 215 w 215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5" h="216">
                <a:moveTo>
                  <a:pt x="0" y="0"/>
                </a:moveTo>
                <a:lnTo>
                  <a:pt x="0" y="216"/>
                </a:lnTo>
                <a:lnTo>
                  <a:pt x="215" y="10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96" name="Line 95"/>
          <p:cNvSpPr>
            <a:spLocks noChangeShapeType="1"/>
          </p:cNvSpPr>
          <p:nvPr/>
        </p:nvSpPr>
        <p:spPr bwMode="auto">
          <a:xfrm>
            <a:off x="6570663" y="3516313"/>
            <a:ext cx="1587" cy="1698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97" name="Line 97"/>
          <p:cNvSpPr>
            <a:spLocks noChangeShapeType="1"/>
          </p:cNvSpPr>
          <p:nvPr/>
        </p:nvSpPr>
        <p:spPr bwMode="auto">
          <a:xfrm>
            <a:off x="6570663" y="3602038"/>
            <a:ext cx="228600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98" name="Line 98"/>
          <p:cNvSpPr>
            <a:spLocks noChangeShapeType="1"/>
          </p:cNvSpPr>
          <p:nvPr/>
        </p:nvSpPr>
        <p:spPr bwMode="auto">
          <a:xfrm>
            <a:off x="7427913" y="2001838"/>
            <a:ext cx="1587" cy="19415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99" name="Line 99"/>
          <p:cNvSpPr>
            <a:spLocks noChangeShapeType="1"/>
          </p:cNvSpPr>
          <p:nvPr/>
        </p:nvSpPr>
        <p:spPr bwMode="auto">
          <a:xfrm>
            <a:off x="7351713" y="4400550"/>
            <a:ext cx="152400" cy="1588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00" name="Line 100"/>
          <p:cNvSpPr>
            <a:spLocks noChangeShapeType="1"/>
          </p:cNvSpPr>
          <p:nvPr/>
        </p:nvSpPr>
        <p:spPr bwMode="auto">
          <a:xfrm>
            <a:off x="7275513" y="4324350"/>
            <a:ext cx="304800" cy="1588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01" name="Line 101"/>
          <p:cNvSpPr>
            <a:spLocks noChangeShapeType="1"/>
          </p:cNvSpPr>
          <p:nvPr/>
        </p:nvSpPr>
        <p:spPr bwMode="auto">
          <a:xfrm>
            <a:off x="7199313" y="4248150"/>
            <a:ext cx="457200" cy="1588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02" name="Line 102"/>
          <p:cNvSpPr>
            <a:spLocks noChangeShapeType="1"/>
          </p:cNvSpPr>
          <p:nvPr/>
        </p:nvSpPr>
        <p:spPr bwMode="auto">
          <a:xfrm>
            <a:off x="7427913" y="3943350"/>
            <a:ext cx="1587" cy="30480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03" name="Freeform 103"/>
          <p:cNvSpPr>
            <a:spLocks/>
          </p:cNvSpPr>
          <p:nvPr/>
        </p:nvSpPr>
        <p:spPr bwMode="auto">
          <a:xfrm>
            <a:off x="7405688" y="2208213"/>
            <a:ext cx="44450" cy="42862"/>
          </a:xfrm>
          <a:custGeom>
            <a:avLst/>
            <a:gdLst>
              <a:gd name="T0" fmla="*/ 0 w 55"/>
              <a:gd name="T1" fmla="*/ 17010659 h 54"/>
              <a:gd name="T2" fmla="*/ 1959841 w 55"/>
              <a:gd name="T3" fmla="*/ 8820048 h 54"/>
              <a:gd name="T4" fmla="*/ 8490759 w 55"/>
              <a:gd name="T5" fmla="*/ 2520127 h 54"/>
              <a:gd name="T6" fmla="*/ 18288348 w 55"/>
              <a:gd name="T7" fmla="*/ 0 h 54"/>
              <a:gd name="T8" fmla="*/ 27432929 w 55"/>
              <a:gd name="T9" fmla="*/ 2520127 h 54"/>
              <a:gd name="T10" fmla="*/ 33310833 w 55"/>
              <a:gd name="T11" fmla="*/ 8820048 h 54"/>
              <a:gd name="T12" fmla="*/ 35923684 w 55"/>
              <a:gd name="T13" fmla="*/ 17010659 h 54"/>
              <a:gd name="T14" fmla="*/ 33310833 w 55"/>
              <a:gd name="T15" fmla="*/ 25201268 h 54"/>
              <a:gd name="T16" fmla="*/ 27432929 w 55"/>
              <a:gd name="T17" fmla="*/ 31501192 h 54"/>
              <a:gd name="T18" fmla="*/ 18288348 w 55"/>
              <a:gd name="T19" fmla="*/ 34021318 h 54"/>
              <a:gd name="T20" fmla="*/ 8490759 w 55"/>
              <a:gd name="T21" fmla="*/ 31501192 h 54"/>
              <a:gd name="T22" fmla="*/ 1959841 w 55"/>
              <a:gd name="T23" fmla="*/ 25201268 h 54"/>
              <a:gd name="T24" fmla="*/ 0 w 55"/>
              <a:gd name="T25" fmla="*/ 17010659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5"/>
              <a:gd name="T40" fmla="*/ 0 h 54"/>
              <a:gd name="T41" fmla="*/ 55 w 55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5" h="54">
                <a:moveTo>
                  <a:pt x="0" y="27"/>
                </a:moveTo>
                <a:lnTo>
                  <a:pt x="3" y="14"/>
                </a:lnTo>
                <a:lnTo>
                  <a:pt x="13" y="4"/>
                </a:lnTo>
                <a:lnTo>
                  <a:pt x="28" y="0"/>
                </a:lnTo>
                <a:lnTo>
                  <a:pt x="42" y="4"/>
                </a:lnTo>
                <a:lnTo>
                  <a:pt x="51" y="14"/>
                </a:lnTo>
                <a:lnTo>
                  <a:pt x="55" y="27"/>
                </a:lnTo>
                <a:lnTo>
                  <a:pt x="51" y="40"/>
                </a:lnTo>
                <a:lnTo>
                  <a:pt x="42" y="50"/>
                </a:lnTo>
                <a:lnTo>
                  <a:pt x="28" y="54"/>
                </a:lnTo>
                <a:lnTo>
                  <a:pt x="13" y="50"/>
                </a:lnTo>
                <a:lnTo>
                  <a:pt x="3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04" name="Freeform 104"/>
          <p:cNvSpPr>
            <a:spLocks/>
          </p:cNvSpPr>
          <p:nvPr/>
        </p:nvSpPr>
        <p:spPr bwMode="auto">
          <a:xfrm>
            <a:off x="7405688" y="2436813"/>
            <a:ext cx="44450" cy="42862"/>
          </a:xfrm>
          <a:custGeom>
            <a:avLst/>
            <a:gdLst>
              <a:gd name="T0" fmla="*/ 0 w 55"/>
              <a:gd name="T1" fmla="*/ 17010659 h 54"/>
              <a:gd name="T2" fmla="*/ 1959841 w 55"/>
              <a:gd name="T3" fmla="*/ 8820048 h 54"/>
              <a:gd name="T4" fmla="*/ 8490759 w 55"/>
              <a:gd name="T5" fmla="*/ 2520127 h 54"/>
              <a:gd name="T6" fmla="*/ 18288348 w 55"/>
              <a:gd name="T7" fmla="*/ 0 h 54"/>
              <a:gd name="T8" fmla="*/ 27432929 w 55"/>
              <a:gd name="T9" fmla="*/ 2520127 h 54"/>
              <a:gd name="T10" fmla="*/ 33310833 w 55"/>
              <a:gd name="T11" fmla="*/ 8820048 h 54"/>
              <a:gd name="T12" fmla="*/ 35923684 w 55"/>
              <a:gd name="T13" fmla="*/ 17010659 h 54"/>
              <a:gd name="T14" fmla="*/ 33310833 w 55"/>
              <a:gd name="T15" fmla="*/ 25201268 h 54"/>
              <a:gd name="T16" fmla="*/ 27432929 w 55"/>
              <a:gd name="T17" fmla="*/ 31501192 h 54"/>
              <a:gd name="T18" fmla="*/ 18288348 w 55"/>
              <a:gd name="T19" fmla="*/ 34021318 h 54"/>
              <a:gd name="T20" fmla="*/ 8490759 w 55"/>
              <a:gd name="T21" fmla="*/ 31501192 h 54"/>
              <a:gd name="T22" fmla="*/ 1959841 w 55"/>
              <a:gd name="T23" fmla="*/ 25201268 h 54"/>
              <a:gd name="T24" fmla="*/ 0 w 55"/>
              <a:gd name="T25" fmla="*/ 17010659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5"/>
              <a:gd name="T40" fmla="*/ 0 h 54"/>
              <a:gd name="T41" fmla="*/ 55 w 55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5" h="54">
                <a:moveTo>
                  <a:pt x="0" y="27"/>
                </a:moveTo>
                <a:lnTo>
                  <a:pt x="3" y="14"/>
                </a:lnTo>
                <a:lnTo>
                  <a:pt x="13" y="4"/>
                </a:lnTo>
                <a:lnTo>
                  <a:pt x="28" y="0"/>
                </a:lnTo>
                <a:lnTo>
                  <a:pt x="42" y="4"/>
                </a:lnTo>
                <a:lnTo>
                  <a:pt x="51" y="14"/>
                </a:lnTo>
                <a:lnTo>
                  <a:pt x="55" y="27"/>
                </a:lnTo>
                <a:lnTo>
                  <a:pt x="51" y="40"/>
                </a:lnTo>
                <a:lnTo>
                  <a:pt x="42" y="50"/>
                </a:lnTo>
                <a:lnTo>
                  <a:pt x="28" y="54"/>
                </a:lnTo>
                <a:lnTo>
                  <a:pt x="13" y="50"/>
                </a:lnTo>
                <a:lnTo>
                  <a:pt x="3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05" name="Freeform 105"/>
          <p:cNvSpPr>
            <a:spLocks/>
          </p:cNvSpPr>
          <p:nvPr/>
        </p:nvSpPr>
        <p:spPr bwMode="auto">
          <a:xfrm>
            <a:off x="7405688" y="2665413"/>
            <a:ext cx="44450" cy="42862"/>
          </a:xfrm>
          <a:custGeom>
            <a:avLst/>
            <a:gdLst>
              <a:gd name="T0" fmla="*/ 0 w 55"/>
              <a:gd name="T1" fmla="*/ 17010659 h 54"/>
              <a:gd name="T2" fmla="*/ 1959841 w 55"/>
              <a:gd name="T3" fmla="*/ 8820048 h 54"/>
              <a:gd name="T4" fmla="*/ 8490759 w 55"/>
              <a:gd name="T5" fmla="*/ 2520127 h 54"/>
              <a:gd name="T6" fmla="*/ 18288348 w 55"/>
              <a:gd name="T7" fmla="*/ 0 h 54"/>
              <a:gd name="T8" fmla="*/ 27432929 w 55"/>
              <a:gd name="T9" fmla="*/ 2520127 h 54"/>
              <a:gd name="T10" fmla="*/ 33310833 w 55"/>
              <a:gd name="T11" fmla="*/ 8820048 h 54"/>
              <a:gd name="T12" fmla="*/ 35923684 w 55"/>
              <a:gd name="T13" fmla="*/ 17010659 h 54"/>
              <a:gd name="T14" fmla="*/ 33310833 w 55"/>
              <a:gd name="T15" fmla="*/ 25201268 h 54"/>
              <a:gd name="T16" fmla="*/ 27432929 w 55"/>
              <a:gd name="T17" fmla="*/ 31501192 h 54"/>
              <a:gd name="T18" fmla="*/ 18288348 w 55"/>
              <a:gd name="T19" fmla="*/ 34021318 h 54"/>
              <a:gd name="T20" fmla="*/ 8490759 w 55"/>
              <a:gd name="T21" fmla="*/ 31501192 h 54"/>
              <a:gd name="T22" fmla="*/ 1959841 w 55"/>
              <a:gd name="T23" fmla="*/ 25201268 h 54"/>
              <a:gd name="T24" fmla="*/ 0 w 55"/>
              <a:gd name="T25" fmla="*/ 17010659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5"/>
              <a:gd name="T40" fmla="*/ 0 h 54"/>
              <a:gd name="T41" fmla="*/ 55 w 55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5" h="54">
                <a:moveTo>
                  <a:pt x="0" y="27"/>
                </a:moveTo>
                <a:lnTo>
                  <a:pt x="3" y="14"/>
                </a:lnTo>
                <a:lnTo>
                  <a:pt x="13" y="4"/>
                </a:lnTo>
                <a:lnTo>
                  <a:pt x="28" y="0"/>
                </a:lnTo>
                <a:lnTo>
                  <a:pt x="42" y="4"/>
                </a:lnTo>
                <a:lnTo>
                  <a:pt x="51" y="14"/>
                </a:lnTo>
                <a:lnTo>
                  <a:pt x="55" y="27"/>
                </a:lnTo>
                <a:lnTo>
                  <a:pt x="51" y="40"/>
                </a:lnTo>
                <a:lnTo>
                  <a:pt x="42" y="50"/>
                </a:lnTo>
                <a:lnTo>
                  <a:pt x="28" y="54"/>
                </a:lnTo>
                <a:lnTo>
                  <a:pt x="13" y="50"/>
                </a:lnTo>
                <a:lnTo>
                  <a:pt x="3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06" name="Freeform 106"/>
          <p:cNvSpPr>
            <a:spLocks/>
          </p:cNvSpPr>
          <p:nvPr/>
        </p:nvSpPr>
        <p:spPr bwMode="auto">
          <a:xfrm>
            <a:off x="7405688" y="2894013"/>
            <a:ext cx="44450" cy="42862"/>
          </a:xfrm>
          <a:custGeom>
            <a:avLst/>
            <a:gdLst>
              <a:gd name="T0" fmla="*/ 0 w 55"/>
              <a:gd name="T1" fmla="*/ 17010659 h 54"/>
              <a:gd name="T2" fmla="*/ 1959841 w 55"/>
              <a:gd name="T3" fmla="*/ 8820048 h 54"/>
              <a:gd name="T4" fmla="*/ 8490759 w 55"/>
              <a:gd name="T5" fmla="*/ 2520127 h 54"/>
              <a:gd name="T6" fmla="*/ 18288348 w 55"/>
              <a:gd name="T7" fmla="*/ 0 h 54"/>
              <a:gd name="T8" fmla="*/ 27432929 w 55"/>
              <a:gd name="T9" fmla="*/ 2520127 h 54"/>
              <a:gd name="T10" fmla="*/ 33310833 w 55"/>
              <a:gd name="T11" fmla="*/ 8820048 h 54"/>
              <a:gd name="T12" fmla="*/ 35923684 w 55"/>
              <a:gd name="T13" fmla="*/ 17010659 h 54"/>
              <a:gd name="T14" fmla="*/ 33310833 w 55"/>
              <a:gd name="T15" fmla="*/ 25201268 h 54"/>
              <a:gd name="T16" fmla="*/ 27432929 w 55"/>
              <a:gd name="T17" fmla="*/ 31501192 h 54"/>
              <a:gd name="T18" fmla="*/ 18288348 w 55"/>
              <a:gd name="T19" fmla="*/ 34021318 h 54"/>
              <a:gd name="T20" fmla="*/ 8490759 w 55"/>
              <a:gd name="T21" fmla="*/ 31501192 h 54"/>
              <a:gd name="T22" fmla="*/ 1959841 w 55"/>
              <a:gd name="T23" fmla="*/ 25201268 h 54"/>
              <a:gd name="T24" fmla="*/ 0 w 55"/>
              <a:gd name="T25" fmla="*/ 17010659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5"/>
              <a:gd name="T40" fmla="*/ 0 h 54"/>
              <a:gd name="T41" fmla="*/ 55 w 55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5" h="54">
                <a:moveTo>
                  <a:pt x="0" y="27"/>
                </a:moveTo>
                <a:lnTo>
                  <a:pt x="3" y="14"/>
                </a:lnTo>
                <a:lnTo>
                  <a:pt x="13" y="4"/>
                </a:lnTo>
                <a:lnTo>
                  <a:pt x="28" y="0"/>
                </a:lnTo>
                <a:lnTo>
                  <a:pt x="42" y="4"/>
                </a:lnTo>
                <a:lnTo>
                  <a:pt x="51" y="14"/>
                </a:lnTo>
                <a:lnTo>
                  <a:pt x="55" y="27"/>
                </a:lnTo>
                <a:lnTo>
                  <a:pt x="51" y="40"/>
                </a:lnTo>
                <a:lnTo>
                  <a:pt x="42" y="50"/>
                </a:lnTo>
                <a:lnTo>
                  <a:pt x="28" y="54"/>
                </a:lnTo>
                <a:lnTo>
                  <a:pt x="13" y="50"/>
                </a:lnTo>
                <a:lnTo>
                  <a:pt x="3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07" name="Freeform 107"/>
          <p:cNvSpPr>
            <a:spLocks/>
          </p:cNvSpPr>
          <p:nvPr/>
        </p:nvSpPr>
        <p:spPr bwMode="auto">
          <a:xfrm>
            <a:off x="7405688" y="3122613"/>
            <a:ext cx="44450" cy="42862"/>
          </a:xfrm>
          <a:custGeom>
            <a:avLst/>
            <a:gdLst>
              <a:gd name="T0" fmla="*/ 0 w 55"/>
              <a:gd name="T1" fmla="*/ 17010659 h 54"/>
              <a:gd name="T2" fmla="*/ 1959841 w 55"/>
              <a:gd name="T3" fmla="*/ 8820048 h 54"/>
              <a:gd name="T4" fmla="*/ 8490759 w 55"/>
              <a:gd name="T5" fmla="*/ 2520127 h 54"/>
              <a:gd name="T6" fmla="*/ 18288348 w 55"/>
              <a:gd name="T7" fmla="*/ 0 h 54"/>
              <a:gd name="T8" fmla="*/ 27432929 w 55"/>
              <a:gd name="T9" fmla="*/ 2520127 h 54"/>
              <a:gd name="T10" fmla="*/ 33310833 w 55"/>
              <a:gd name="T11" fmla="*/ 8820048 h 54"/>
              <a:gd name="T12" fmla="*/ 35923684 w 55"/>
              <a:gd name="T13" fmla="*/ 17010659 h 54"/>
              <a:gd name="T14" fmla="*/ 33310833 w 55"/>
              <a:gd name="T15" fmla="*/ 25201268 h 54"/>
              <a:gd name="T16" fmla="*/ 27432929 w 55"/>
              <a:gd name="T17" fmla="*/ 31501192 h 54"/>
              <a:gd name="T18" fmla="*/ 18288348 w 55"/>
              <a:gd name="T19" fmla="*/ 34021318 h 54"/>
              <a:gd name="T20" fmla="*/ 8490759 w 55"/>
              <a:gd name="T21" fmla="*/ 31501192 h 54"/>
              <a:gd name="T22" fmla="*/ 1959841 w 55"/>
              <a:gd name="T23" fmla="*/ 25201268 h 54"/>
              <a:gd name="T24" fmla="*/ 0 w 55"/>
              <a:gd name="T25" fmla="*/ 17010659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5"/>
              <a:gd name="T40" fmla="*/ 0 h 54"/>
              <a:gd name="T41" fmla="*/ 55 w 55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5" h="54">
                <a:moveTo>
                  <a:pt x="0" y="27"/>
                </a:moveTo>
                <a:lnTo>
                  <a:pt x="3" y="14"/>
                </a:lnTo>
                <a:lnTo>
                  <a:pt x="13" y="4"/>
                </a:lnTo>
                <a:lnTo>
                  <a:pt x="28" y="0"/>
                </a:lnTo>
                <a:lnTo>
                  <a:pt x="42" y="4"/>
                </a:lnTo>
                <a:lnTo>
                  <a:pt x="51" y="14"/>
                </a:lnTo>
                <a:lnTo>
                  <a:pt x="55" y="27"/>
                </a:lnTo>
                <a:lnTo>
                  <a:pt x="51" y="40"/>
                </a:lnTo>
                <a:lnTo>
                  <a:pt x="42" y="50"/>
                </a:lnTo>
                <a:lnTo>
                  <a:pt x="28" y="54"/>
                </a:lnTo>
                <a:lnTo>
                  <a:pt x="13" y="50"/>
                </a:lnTo>
                <a:lnTo>
                  <a:pt x="3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08" name="Freeform 108"/>
          <p:cNvSpPr>
            <a:spLocks/>
          </p:cNvSpPr>
          <p:nvPr/>
        </p:nvSpPr>
        <p:spPr bwMode="auto">
          <a:xfrm>
            <a:off x="7405688" y="3351213"/>
            <a:ext cx="44450" cy="42862"/>
          </a:xfrm>
          <a:custGeom>
            <a:avLst/>
            <a:gdLst>
              <a:gd name="T0" fmla="*/ 0 w 55"/>
              <a:gd name="T1" fmla="*/ 17010659 h 54"/>
              <a:gd name="T2" fmla="*/ 1959841 w 55"/>
              <a:gd name="T3" fmla="*/ 8820048 h 54"/>
              <a:gd name="T4" fmla="*/ 8490759 w 55"/>
              <a:gd name="T5" fmla="*/ 2520127 h 54"/>
              <a:gd name="T6" fmla="*/ 18288348 w 55"/>
              <a:gd name="T7" fmla="*/ 0 h 54"/>
              <a:gd name="T8" fmla="*/ 27432929 w 55"/>
              <a:gd name="T9" fmla="*/ 2520127 h 54"/>
              <a:gd name="T10" fmla="*/ 33310833 w 55"/>
              <a:gd name="T11" fmla="*/ 8820048 h 54"/>
              <a:gd name="T12" fmla="*/ 35923684 w 55"/>
              <a:gd name="T13" fmla="*/ 17010659 h 54"/>
              <a:gd name="T14" fmla="*/ 33310833 w 55"/>
              <a:gd name="T15" fmla="*/ 25201268 h 54"/>
              <a:gd name="T16" fmla="*/ 27432929 w 55"/>
              <a:gd name="T17" fmla="*/ 31501192 h 54"/>
              <a:gd name="T18" fmla="*/ 18288348 w 55"/>
              <a:gd name="T19" fmla="*/ 34021318 h 54"/>
              <a:gd name="T20" fmla="*/ 8490759 w 55"/>
              <a:gd name="T21" fmla="*/ 31501192 h 54"/>
              <a:gd name="T22" fmla="*/ 1959841 w 55"/>
              <a:gd name="T23" fmla="*/ 25201268 h 54"/>
              <a:gd name="T24" fmla="*/ 0 w 55"/>
              <a:gd name="T25" fmla="*/ 17010659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5"/>
              <a:gd name="T40" fmla="*/ 0 h 54"/>
              <a:gd name="T41" fmla="*/ 55 w 55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5" h="54">
                <a:moveTo>
                  <a:pt x="0" y="27"/>
                </a:moveTo>
                <a:lnTo>
                  <a:pt x="3" y="14"/>
                </a:lnTo>
                <a:lnTo>
                  <a:pt x="13" y="4"/>
                </a:lnTo>
                <a:lnTo>
                  <a:pt x="28" y="0"/>
                </a:lnTo>
                <a:lnTo>
                  <a:pt x="42" y="4"/>
                </a:lnTo>
                <a:lnTo>
                  <a:pt x="51" y="14"/>
                </a:lnTo>
                <a:lnTo>
                  <a:pt x="55" y="27"/>
                </a:lnTo>
                <a:lnTo>
                  <a:pt x="51" y="40"/>
                </a:lnTo>
                <a:lnTo>
                  <a:pt x="42" y="50"/>
                </a:lnTo>
                <a:lnTo>
                  <a:pt x="28" y="54"/>
                </a:lnTo>
                <a:lnTo>
                  <a:pt x="13" y="50"/>
                </a:lnTo>
                <a:lnTo>
                  <a:pt x="3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09" name="Freeform 109"/>
          <p:cNvSpPr>
            <a:spLocks/>
          </p:cNvSpPr>
          <p:nvPr/>
        </p:nvSpPr>
        <p:spPr bwMode="auto">
          <a:xfrm>
            <a:off x="7405688" y="3579813"/>
            <a:ext cx="44450" cy="42862"/>
          </a:xfrm>
          <a:custGeom>
            <a:avLst/>
            <a:gdLst>
              <a:gd name="T0" fmla="*/ 0 w 55"/>
              <a:gd name="T1" fmla="*/ 17010659 h 54"/>
              <a:gd name="T2" fmla="*/ 1959841 w 55"/>
              <a:gd name="T3" fmla="*/ 8820048 h 54"/>
              <a:gd name="T4" fmla="*/ 8490759 w 55"/>
              <a:gd name="T5" fmla="*/ 2520127 h 54"/>
              <a:gd name="T6" fmla="*/ 18288348 w 55"/>
              <a:gd name="T7" fmla="*/ 0 h 54"/>
              <a:gd name="T8" fmla="*/ 27432929 w 55"/>
              <a:gd name="T9" fmla="*/ 2520127 h 54"/>
              <a:gd name="T10" fmla="*/ 33310833 w 55"/>
              <a:gd name="T11" fmla="*/ 8820048 h 54"/>
              <a:gd name="T12" fmla="*/ 35923684 w 55"/>
              <a:gd name="T13" fmla="*/ 17010659 h 54"/>
              <a:gd name="T14" fmla="*/ 33310833 w 55"/>
              <a:gd name="T15" fmla="*/ 25201268 h 54"/>
              <a:gd name="T16" fmla="*/ 27432929 w 55"/>
              <a:gd name="T17" fmla="*/ 31501192 h 54"/>
              <a:gd name="T18" fmla="*/ 18288348 w 55"/>
              <a:gd name="T19" fmla="*/ 34021318 h 54"/>
              <a:gd name="T20" fmla="*/ 8490759 w 55"/>
              <a:gd name="T21" fmla="*/ 31501192 h 54"/>
              <a:gd name="T22" fmla="*/ 1959841 w 55"/>
              <a:gd name="T23" fmla="*/ 25201268 h 54"/>
              <a:gd name="T24" fmla="*/ 0 w 55"/>
              <a:gd name="T25" fmla="*/ 17010659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5"/>
              <a:gd name="T40" fmla="*/ 0 h 54"/>
              <a:gd name="T41" fmla="*/ 55 w 55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5" h="54">
                <a:moveTo>
                  <a:pt x="0" y="27"/>
                </a:moveTo>
                <a:lnTo>
                  <a:pt x="3" y="14"/>
                </a:lnTo>
                <a:lnTo>
                  <a:pt x="13" y="4"/>
                </a:lnTo>
                <a:lnTo>
                  <a:pt x="28" y="0"/>
                </a:lnTo>
                <a:lnTo>
                  <a:pt x="42" y="4"/>
                </a:lnTo>
                <a:lnTo>
                  <a:pt x="51" y="14"/>
                </a:lnTo>
                <a:lnTo>
                  <a:pt x="55" y="27"/>
                </a:lnTo>
                <a:lnTo>
                  <a:pt x="51" y="40"/>
                </a:lnTo>
                <a:lnTo>
                  <a:pt x="42" y="50"/>
                </a:lnTo>
                <a:lnTo>
                  <a:pt x="28" y="54"/>
                </a:lnTo>
                <a:lnTo>
                  <a:pt x="13" y="50"/>
                </a:lnTo>
                <a:lnTo>
                  <a:pt x="3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10" name="Line 110"/>
          <p:cNvSpPr>
            <a:spLocks noChangeShapeType="1"/>
          </p:cNvSpPr>
          <p:nvPr/>
        </p:nvSpPr>
        <p:spPr bwMode="auto">
          <a:xfrm>
            <a:off x="3027363" y="2001838"/>
            <a:ext cx="914400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1" name="Line 111"/>
          <p:cNvSpPr>
            <a:spLocks noChangeShapeType="1"/>
          </p:cNvSpPr>
          <p:nvPr/>
        </p:nvSpPr>
        <p:spPr bwMode="auto">
          <a:xfrm>
            <a:off x="3027363" y="2230438"/>
            <a:ext cx="914400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2" name="Line 112"/>
          <p:cNvSpPr>
            <a:spLocks noChangeShapeType="1"/>
          </p:cNvSpPr>
          <p:nvPr/>
        </p:nvSpPr>
        <p:spPr bwMode="auto">
          <a:xfrm>
            <a:off x="3027363" y="2459038"/>
            <a:ext cx="914400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3" name="Line 113"/>
          <p:cNvSpPr>
            <a:spLocks noChangeShapeType="1"/>
          </p:cNvSpPr>
          <p:nvPr/>
        </p:nvSpPr>
        <p:spPr bwMode="auto">
          <a:xfrm>
            <a:off x="3027363" y="2687638"/>
            <a:ext cx="914400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4" name="Line 114"/>
          <p:cNvSpPr>
            <a:spLocks noChangeShapeType="1"/>
          </p:cNvSpPr>
          <p:nvPr/>
        </p:nvSpPr>
        <p:spPr bwMode="auto">
          <a:xfrm>
            <a:off x="3027363" y="2916238"/>
            <a:ext cx="914400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5" name="Line 115"/>
          <p:cNvSpPr>
            <a:spLocks noChangeShapeType="1"/>
          </p:cNvSpPr>
          <p:nvPr/>
        </p:nvSpPr>
        <p:spPr bwMode="auto">
          <a:xfrm>
            <a:off x="3027363" y="3144838"/>
            <a:ext cx="914400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6" name="Line 116"/>
          <p:cNvSpPr>
            <a:spLocks noChangeShapeType="1"/>
          </p:cNvSpPr>
          <p:nvPr/>
        </p:nvSpPr>
        <p:spPr bwMode="auto">
          <a:xfrm>
            <a:off x="3027363" y="3373438"/>
            <a:ext cx="914400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7" name="Line 117"/>
          <p:cNvSpPr>
            <a:spLocks noChangeShapeType="1"/>
          </p:cNvSpPr>
          <p:nvPr/>
        </p:nvSpPr>
        <p:spPr bwMode="auto">
          <a:xfrm>
            <a:off x="3027363" y="3602038"/>
            <a:ext cx="914400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8" name="Line 44"/>
          <p:cNvSpPr>
            <a:spLocks noChangeShapeType="1"/>
          </p:cNvSpPr>
          <p:nvPr/>
        </p:nvSpPr>
        <p:spPr bwMode="auto">
          <a:xfrm flipH="1">
            <a:off x="6113463" y="2001838"/>
            <a:ext cx="279400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9" name="Line 54"/>
          <p:cNvSpPr>
            <a:spLocks noChangeShapeType="1"/>
          </p:cNvSpPr>
          <p:nvPr/>
        </p:nvSpPr>
        <p:spPr bwMode="auto">
          <a:xfrm flipH="1">
            <a:off x="6113463" y="2230438"/>
            <a:ext cx="279400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20" name="Line 58"/>
          <p:cNvSpPr>
            <a:spLocks noChangeShapeType="1"/>
          </p:cNvSpPr>
          <p:nvPr/>
        </p:nvSpPr>
        <p:spPr bwMode="auto">
          <a:xfrm flipH="1">
            <a:off x="6113463" y="2459038"/>
            <a:ext cx="279400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21" name="Line 68"/>
          <p:cNvSpPr>
            <a:spLocks noChangeShapeType="1"/>
          </p:cNvSpPr>
          <p:nvPr/>
        </p:nvSpPr>
        <p:spPr bwMode="auto">
          <a:xfrm flipH="1">
            <a:off x="6113463" y="2687638"/>
            <a:ext cx="279400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22" name="Line 72"/>
          <p:cNvSpPr>
            <a:spLocks noChangeShapeType="1"/>
          </p:cNvSpPr>
          <p:nvPr/>
        </p:nvSpPr>
        <p:spPr bwMode="auto">
          <a:xfrm flipH="1">
            <a:off x="6113463" y="2916238"/>
            <a:ext cx="279400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23" name="Line 82"/>
          <p:cNvSpPr>
            <a:spLocks noChangeShapeType="1"/>
          </p:cNvSpPr>
          <p:nvPr/>
        </p:nvSpPr>
        <p:spPr bwMode="auto">
          <a:xfrm flipH="1">
            <a:off x="6113463" y="3144838"/>
            <a:ext cx="279400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24" name="Line 86"/>
          <p:cNvSpPr>
            <a:spLocks noChangeShapeType="1"/>
          </p:cNvSpPr>
          <p:nvPr/>
        </p:nvSpPr>
        <p:spPr bwMode="auto">
          <a:xfrm flipH="1">
            <a:off x="6113463" y="3373438"/>
            <a:ext cx="279400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25" name="Line 96"/>
          <p:cNvSpPr>
            <a:spLocks noChangeShapeType="1"/>
          </p:cNvSpPr>
          <p:nvPr/>
        </p:nvSpPr>
        <p:spPr bwMode="auto">
          <a:xfrm flipH="1">
            <a:off x="6113463" y="3602038"/>
            <a:ext cx="279400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26" name="Rectangle 118"/>
          <p:cNvSpPr>
            <a:spLocks noChangeArrowheads="1"/>
          </p:cNvSpPr>
          <p:nvPr/>
        </p:nvSpPr>
        <p:spPr bwMode="auto">
          <a:xfrm>
            <a:off x="4284663" y="1773238"/>
            <a:ext cx="1600200" cy="2513012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27" name="Rectangle 119"/>
          <p:cNvSpPr>
            <a:spLocks noChangeArrowheads="1"/>
          </p:cNvSpPr>
          <p:nvPr/>
        </p:nvSpPr>
        <p:spPr bwMode="auto">
          <a:xfrm>
            <a:off x="4629150" y="2892425"/>
            <a:ext cx="914400" cy="27463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74LS245</a:t>
            </a:r>
            <a:endParaRPr lang="en-US" altLang="en-US"/>
          </a:p>
        </p:txBody>
      </p:sp>
      <p:sp>
        <p:nvSpPr>
          <p:cNvPr id="13428" name="Rectangle 120"/>
          <p:cNvSpPr>
            <a:spLocks noChangeArrowheads="1"/>
          </p:cNvSpPr>
          <p:nvPr/>
        </p:nvSpPr>
        <p:spPr bwMode="auto">
          <a:xfrm>
            <a:off x="5583238" y="1909763"/>
            <a:ext cx="185737" cy="182562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B0</a:t>
            </a:r>
            <a:endParaRPr lang="en-US" altLang="en-US"/>
          </a:p>
        </p:txBody>
      </p:sp>
      <p:sp>
        <p:nvSpPr>
          <p:cNvPr id="13429" name="Line 121"/>
          <p:cNvSpPr>
            <a:spLocks noChangeShapeType="1"/>
          </p:cNvSpPr>
          <p:nvPr/>
        </p:nvSpPr>
        <p:spPr bwMode="auto">
          <a:xfrm>
            <a:off x="5884863" y="4057650"/>
            <a:ext cx="3429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30" name="Rectangle 122"/>
          <p:cNvSpPr>
            <a:spLocks noChangeArrowheads="1"/>
          </p:cNvSpPr>
          <p:nvPr/>
        </p:nvSpPr>
        <p:spPr bwMode="auto">
          <a:xfrm>
            <a:off x="5583238" y="2138363"/>
            <a:ext cx="185737" cy="182562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B1</a:t>
            </a:r>
            <a:endParaRPr lang="en-US" altLang="en-US"/>
          </a:p>
        </p:txBody>
      </p:sp>
      <p:sp>
        <p:nvSpPr>
          <p:cNvPr id="13431" name="Rectangle 123"/>
          <p:cNvSpPr>
            <a:spLocks noChangeArrowheads="1"/>
          </p:cNvSpPr>
          <p:nvPr/>
        </p:nvSpPr>
        <p:spPr bwMode="auto">
          <a:xfrm>
            <a:off x="5583238" y="2366963"/>
            <a:ext cx="185737" cy="182562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B2</a:t>
            </a:r>
            <a:endParaRPr lang="en-US" altLang="en-US"/>
          </a:p>
        </p:txBody>
      </p:sp>
      <p:sp>
        <p:nvSpPr>
          <p:cNvPr id="13432" name="Rectangle 124"/>
          <p:cNvSpPr>
            <a:spLocks noChangeArrowheads="1"/>
          </p:cNvSpPr>
          <p:nvPr/>
        </p:nvSpPr>
        <p:spPr bwMode="auto">
          <a:xfrm>
            <a:off x="5583238" y="2595563"/>
            <a:ext cx="185737" cy="182562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B3</a:t>
            </a:r>
            <a:endParaRPr lang="en-US" altLang="en-US"/>
          </a:p>
        </p:txBody>
      </p:sp>
      <p:sp>
        <p:nvSpPr>
          <p:cNvPr id="13433" name="Rectangle 125"/>
          <p:cNvSpPr>
            <a:spLocks noChangeArrowheads="1"/>
          </p:cNvSpPr>
          <p:nvPr/>
        </p:nvSpPr>
        <p:spPr bwMode="auto">
          <a:xfrm>
            <a:off x="5583238" y="2824163"/>
            <a:ext cx="185737" cy="182562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B4</a:t>
            </a:r>
            <a:endParaRPr lang="en-US" altLang="en-US"/>
          </a:p>
        </p:txBody>
      </p:sp>
      <p:sp>
        <p:nvSpPr>
          <p:cNvPr id="13434" name="Rectangle 126"/>
          <p:cNvSpPr>
            <a:spLocks noChangeArrowheads="1"/>
          </p:cNvSpPr>
          <p:nvPr/>
        </p:nvSpPr>
        <p:spPr bwMode="auto">
          <a:xfrm>
            <a:off x="5583238" y="3052763"/>
            <a:ext cx="185737" cy="182562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B5</a:t>
            </a:r>
            <a:endParaRPr lang="en-US" altLang="en-US"/>
          </a:p>
        </p:txBody>
      </p:sp>
      <p:sp>
        <p:nvSpPr>
          <p:cNvPr id="13435" name="Rectangle 127"/>
          <p:cNvSpPr>
            <a:spLocks noChangeArrowheads="1"/>
          </p:cNvSpPr>
          <p:nvPr/>
        </p:nvSpPr>
        <p:spPr bwMode="auto">
          <a:xfrm>
            <a:off x="5583238" y="3281363"/>
            <a:ext cx="185737" cy="182562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B6</a:t>
            </a:r>
            <a:endParaRPr lang="en-US" altLang="en-US"/>
          </a:p>
        </p:txBody>
      </p:sp>
      <p:sp>
        <p:nvSpPr>
          <p:cNvPr id="13436" name="Rectangle 128"/>
          <p:cNvSpPr>
            <a:spLocks noChangeArrowheads="1"/>
          </p:cNvSpPr>
          <p:nvPr/>
        </p:nvSpPr>
        <p:spPr bwMode="auto">
          <a:xfrm>
            <a:off x="5583238" y="3509963"/>
            <a:ext cx="185737" cy="182562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B7</a:t>
            </a:r>
            <a:endParaRPr lang="en-US" altLang="en-US"/>
          </a:p>
        </p:txBody>
      </p:sp>
      <p:sp>
        <p:nvSpPr>
          <p:cNvPr id="13437" name="Rectangle 129"/>
          <p:cNvSpPr>
            <a:spLocks noChangeArrowheads="1"/>
          </p:cNvSpPr>
          <p:nvPr/>
        </p:nvSpPr>
        <p:spPr bwMode="auto">
          <a:xfrm>
            <a:off x="4398963" y="1909763"/>
            <a:ext cx="185737" cy="182562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A0</a:t>
            </a:r>
            <a:endParaRPr lang="en-US" altLang="en-US"/>
          </a:p>
        </p:txBody>
      </p:sp>
      <p:sp>
        <p:nvSpPr>
          <p:cNvPr id="13438" name="Rectangle 130"/>
          <p:cNvSpPr>
            <a:spLocks noChangeArrowheads="1"/>
          </p:cNvSpPr>
          <p:nvPr/>
        </p:nvSpPr>
        <p:spPr bwMode="auto">
          <a:xfrm>
            <a:off x="4398963" y="2138363"/>
            <a:ext cx="185737" cy="182562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A1</a:t>
            </a:r>
            <a:endParaRPr lang="en-US" altLang="en-US"/>
          </a:p>
        </p:txBody>
      </p:sp>
      <p:sp>
        <p:nvSpPr>
          <p:cNvPr id="13439" name="Rectangle 131"/>
          <p:cNvSpPr>
            <a:spLocks noChangeArrowheads="1"/>
          </p:cNvSpPr>
          <p:nvPr/>
        </p:nvSpPr>
        <p:spPr bwMode="auto">
          <a:xfrm>
            <a:off x="4398963" y="2366963"/>
            <a:ext cx="185737" cy="182562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A2</a:t>
            </a:r>
            <a:endParaRPr lang="en-US" altLang="en-US"/>
          </a:p>
        </p:txBody>
      </p:sp>
      <p:sp>
        <p:nvSpPr>
          <p:cNvPr id="13440" name="Rectangle 132"/>
          <p:cNvSpPr>
            <a:spLocks noChangeArrowheads="1"/>
          </p:cNvSpPr>
          <p:nvPr/>
        </p:nvSpPr>
        <p:spPr bwMode="auto">
          <a:xfrm>
            <a:off x="4398963" y="2595563"/>
            <a:ext cx="185737" cy="182562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A3</a:t>
            </a:r>
            <a:endParaRPr lang="en-US" altLang="en-US"/>
          </a:p>
        </p:txBody>
      </p:sp>
      <p:sp>
        <p:nvSpPr>
          <p:cNvPr id="13441" name="Rectangle 133"/>
          <p:cNvSpPr>
            <a:spLocks noChangeArrowheads="1"/>
          </p:cNvSpPr>
          <p:nvPr/>
        </p:nvSpPr>
        <p:spPr bwMode="auto">
          <a:xfrm>
            <a:off x="4398963" y="2824163"/>
            <a:ext cx="185737" cy="182562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A4</a:t>
            </a:r>
            <a:endParaRPr lang="en-US" altLang="en-US"/>
          </a:p>
        </p:txBody>
      </p:sp>
      <p:sp>
        <p:nvSpPr>
          <p:cNvPr id="13442" name="Rectangle 134"/>
          <p:cNvSpPr>
            <a:spLocks noChangeArrowheads="1"/>
          </p:cNvSpPr>
          <p:nvPr/>
        </p:nvSpPr>
        <p:spPr bwMode="auto">
          <a:xfrm>
            <a:off x="4398963" y="3052763"/>
            <a:ext cx="185737" cy="182562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A5</a:t>
            </a:r>
            <a:endParaRPr lang="en-US" altLang="en-US"/>
          </a:p>
        </p:txBody>
      </p:sp>
      <p:sp>
        <p:nvSpPr>
          <p:cNvPr id="13443" name="Rectangle 135"/>
          <p:cNvSpPr>
            <a:spLocks noChangeArrowheads="1"/>
          </p:cNvSpPr>
          <p:nvPr/>
        </p:nvSpPr>
        <p:spPr bwMode="auto">
          <a:xfrm>
            <a:off x="4398963" y="3281363"/>
            <a:ext cx="185737" cy="182562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A6</a:t>
            </a:r>
            <a:endParaRPr lang="en-US" altLang="en-US"/>
          </a:p>
        </p:txBody>
      </p:sp>
      <p:sp>
        <p:nvSpPr>
          <p:cNvPr id="13444" name="Rectangle 136"/>
          <p:cNvSpPr>
            <a:spLocks noChangeArrowheads="1"/>
          </p:cNvSpPr>
          <p:nvPr/>
        </p:nvSpPr>
        <p:spPr bwMode="auto">
          <a:xfrm>
            <a:off x="4398963" y="3509963"/>
            <a:ext cx="185737" cy="182562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A7</a:t>
            </a:r>
            <a:endParaRPr lang="en-US" altLang="en-US"/>
          </a:p>
        </p:txBody>
      </p:sp>
      <p:sp>
        <p:nvSpPr>
          <p:cNvPr id="13445" name="Rectangle 137"/>
          <p:cNvSpPr>
            <a:spLocks noChangeArrowheads="1"/>
          </p:cNvSpPr>
          <p:nvPr/>
        </p:nvSpPr>
        <p:spPr bwMode="auto">
          <a:xfrm>
            <a:off x="4398963" y="3967163"/>
            <a:ext cx="101600" cy="182562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E</a:t>
            </a:r>
            <a:endParaRPr lang="en-US" altLang="en-US"/>
          </a:p>
        </p:txBody>
      </p:sp>
      <p:sp>
        <p:nvSpPr>
          <p:cNvPr id="13446" name="Rectangle 138"/>
          <p:cNvSpPr>
            <a:spLocks noChangeArrowheads="1"/>
          </p:cNvSpPr>
          <p:nvPr/>
        </p:nvSpPr>
        <p:spPr bwMode="auto">
          <a:xfrm>
            <a:off x="5508625" y="3967163"/>
            <a:ext cx="261938" cy="182562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DIR</a:t>
            </a:r>
            <a:endParaRPr lang="en-US" altLang="en-US"/>
          </a:p>
        </p:txBody>
      </p:sp>
      <p:sp>
        <p:nvSpPr>
          <p:cNvPr id="13447" name="Line 139"/>
          <p:cNvSpPr>
            <a:spLocks noChangeShapeType="1"/>
          </p:cNvSpPr>
          <p:nvPr/>
        </p:nvSpPr>
        <p:spPr bwMode="auto">
          <a:xfrm>
            <a:off x="4398963" y="3943350"/>
            <a:ext cx="1143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48" name="Line 140"/>
          <p:cNvSpPr>
            <a:spLocks noChangeShapeType="1"/>
          </p:cNvSpPr>
          <p:nvPr/>
        </p:nvSpPr>
        <p:spPr bwMode="auto">
          <a:xfrm>
            <a:off x="5884863" y="3602038"/>
            <a:ext cx="3429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49" name="Line 141"/>
          <p:cNvSpPr>
            <a:spLocks noChangeShapeType="1"/>
          </p:cNvSpPr>
          <p:nvPr/>
        </p:nvSpPr>
        <p:spPr bwMode="auto">
          <a:xfrm>
            <a:off x="5884863" y="3373438"/>
            <a:ext cx="3429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50" name="Line 142"/>
          <p:cNvSpPr>
            <a:spLocks noChangeShapeType="1"/>
          </p:cNvSpPr>
          <p:nvPr/>
        </p:nvSpPr>
        <p:spPr bwMode="auto">
          <a:xfrm>
            <a:off x="5884863" y="3144838"/>
            <a:ext cx="3429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51" name="Line 143"/>
          <p:cNvSpPr>
            <a:spLocks noChangeShapeType="1"/>
          </p:cNvSpPr>
          <p:nvPr/>
        </p:nvSpPr>
        <p:spPr bwMode="auto">
          <a:xfrm>
            <a:off x="5884863" y="2916238"/>
            <a:ext cx="3429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52" name="Line 144"/>
          <p:cNvSpPr>
            <a:spLocks noChangeShapeType="1"/>
          </p:cNvSpPr>
          <p:nvPr/>
        </p:nvSpPr>
        <p:spPr bwMode="auto">
          <a:xfrm>
            <a:off x="5884863" y="2687638"/>
            <a:ext cx="3429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53" name="Line 145"/>
          <p:cNvSpPr>
            <a:spLocks noChangeShapeType="1"/>
          </p:cNvSpPr>
          <p:nvPr/>
        </p:nvSpPr>
        <p:spPr bwMode="auto">
          <a:xfrm>
            <a:off x="5884863" y="2459038"/>
            <a:ext cx="3429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54" name="Line 146"/>
          <p:cNvSpPr>
            <a:spLocks noChangeShapeType="1"/>
          </p:cNvSpPr>
          <p:nvPr/>
        </p:nvSpPr>
        <p:spPr bwMode="auto">
          <a:xfrm>
            <a:off x="5884863" y="2230438"/>
            <a:ext cx="3429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55" name="Line 147"/>
          <p:cNvSpPr>
            <a:spLocks noChangeShapeType="1"/>
          </p:cNvSpPr>
          <p:nvPr/>
        </p:nvSpPr>
        <p:spPr bwMode="auto">
          <a:xfrm>
            <a:off x="5884863" y="2001838"/>
            <a:ext cx="3429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56" name="Line 148"/>
          <p:cNvSpPr>
            <a:spLocks noChangeShapeType="1"/>
          </p:cNvSpPr>
          <p:nvPr/>
        </p:nvSpPr>
        <p:spPr bwMode="auto">
          <a:xfrm>
            <a:off x="3941763" y="3602038"/>
            <a:ext cx="3429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57" name="Line 149"/>
          <p:cNvSpPr>
            <a:spLocks noChangeShapeType="1"/>
          </p:cNvSpPr>
          <p:nvPr/>
        </p:nvSpPr>
        <p:spPr bwMode="auto">
          <a:xfrm>
            <a:off x="3941763" y="3373438"/>
            <a:ext cx="3429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58" name="Line 150"/>
          <p:cNvSpPr>
            <a:spLocks noChangeShapeType="1"/>
          </p:cNvSpPr>
          <p:nvPr/>
        </p:nvSpPr>
        <p:spPr bwMode="auto">
          <a:xfrm>
            <a:off x="3941763" y="3144838"/>
            <a:ext cx="3429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59" name="Line 151"/>
          <p:cNvSpPr>
            <a:spLocks noChangeShapeType="1"/>
          </p:cNvSpPr>
          <p:nvPr/>
        </p:nvSpPr>
        <p:spPr bwMode="auto">
          <a:xfrm>
            <a:off x="3941763" y="2916238"/>
            <a:ext cx="3429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60" name="Line 152"/>
          <p:cNvSpPr>
            <a:spLocks noChangeShapeType="1"/>
          </p:cNvSpPr>
          <p:nvPr/>
        </p:nvSpPr>
        <p:spPr bwMode="auto">
          <a:xfrm>
            <a:off x="3941763" y="2687638"/>
            <a:ext cx="3429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61" name="Line 153"/>
          <p:cNvSpPr>
            <a:spLocks noChangeShapeType="1"/>
          </p:cNvSpPr>
          <p:nvPr/>
        </p:nvSpPr>
        <p:spPr bwMode="auto">
          <a:xfrm>
            <a:off x="3941763" y="2459038"/>
            <a:ext cx="3429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62" name="Line 154"/>
          <p:cNvSpPr>
            <a:spLocks noChangeShapeType="1"/>
          </p:cNvSpPr>
          <p:nvPr/>
        </p:nvSpPr>
        <p:spPr bwMode="auto">
          <a:xfrm>
            <a:off x="3941763" y="2230438"/>
            <a:ext cx="3429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63" name="Line 155"/>
          <p:cNvSpPr>
            <a:spLocks noChangeShapeType="1"/>
          </p:cNvSpPr>
          <p:nvPr/>
        </p:nvSpPr>
        <p:spPr bwMode="auto">
          <a:xfrm>
            <a:off x="3941763" y="2001838"/>
            <a:ext cx="3429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64" name="Freeform 156"/>
          <p:cNvSpPr>
            <a:spLocks/>
          </p:cNvSpPr>
          <p:nvPr/>
        </p:nvSpPr>
        <p:spPr bwMode="auto">
          <a:xfrm>
            <a:off x="4170363" y="4002088"/>
            <a:ext cx="114300" cy="114300"/>
          </a:xfrm>
          <a:custGeom>
            <a:avLst/>
            <a:gdLst>
              <a:gd name="T0" fmla="*/ 0 w 144"/>
              <a:gd name="T1" fmla="*/ 44732568 h 144"/>
              <a:gd name="T2" fmla="*/ 2520156 w 144"/>
              <a:gd name="T3" fmla="*/ 30241875 h 144"/>
              <a:gd name="T4" fmla="*/ 8820149 w 144"/>
              <a:gd name="T5" fmla="*/ 18271330 h 144"/>
              <a:gd name="T6" fmla="*/ 18271330 w 144"/>
              <a:gd name="T7" fmla="*/ 8190706 h 144"/>
              <a:gd name="T8" fmla="*/ 31501555 w 144"/>
              <a:gd name="T9" fmla="*/ 1260475 h 144"/>
              <a:gd name="T10" fmla="*/ 45993043 w 144"/>
              <a:gd name="T11" fmla="*/ 0 h 144"/>
              <a:gd name="T12" fmla="*/ 59223275 w 144"/>
              <a:gd name="T13" fmla="*/ 1260475 h 144"/>
              <a:gd name="T14" fmla="*/ 72454288 w 144"/>
              <a:gd name="T15" fmla="*/ 8190706 h 144"/>
              <a:gd name="T16" fmla="*/ 82534909 w 144"/>
              <a:gd name="T17" fmla="*/ 18271330 h 144"/>
              <a:gd name="T18" fmla="*/ 88205456 w 144"/>
              <a:gd name="T19" fmla="*/ 30241875 h 144"/>
              <a:gd name="T20" fmla="*/ 90725611 w 144"/>
              <a:gd name="T21" fmla="*/ 44732568 h 144"/>
              <a:gd name="T22" fmla="*/ 88205456 w 144"/>
              <a:gd name="T23" fmla="*/ 59223275 h 144"/>
              <a:gd name="T24" fmla="*/ 82534909 w 144"/>
              <a:gd name="T25" fmla="*/ 71194607 h 144"/>
              <a:gd name="T26" fmla="*/ 72454288 w 144"/>
              <a:gd name="T27" fmla="*/ 81275228 h 144"/>
              <a:gd name="T28" fmla="*/ 59223275 w 144"/>
              <a:gd name="T29" fmla="*/ 88205456 h 144"/>
              <a:gd name="T30" fmla="*/ 45993043 w 144"/>
              <a:gd name="T31" fmla="*/ 90725611 h 144"/>
              <a:gd name="T32" fmla="*/ 31501555 w 144"/>
              <a:gd name="T33" fmla="*/ 88205456 h 144"/>
              <a:gd name="T34" fmla="*/ 18271330 w 144"/>
              <a:gd name="T35" fmla="*/ 81275228 h 144"/>
              <a:gd name="T36" fmla="*/ 8820149 w 144"/>
              <a:gd name="T37" fmla="*/ 71194607 h 144"/>
              <a:gd name="T38" fmla="*/ 2520156 w 144"/>
              <a:gd name="T39" fmla="*/ 59223275 h 144"/>
              <a:gd name="T40" fmla="*/ 0 w 144"/>
              <a:gd name="T41" fmla="*/ 44732568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0" y="71"/>
                </a:moveTo>
                <a:lnTo>
                  <a:pt x="4" y="48"/>
                </a:lnTo>
                <a:lnTo>
                  <a:pt x="14" y="29"/>
                </a:lnTo>
                <a:lnTo>
                  <a:pt x="29" y="13"/>
                </a:lnTo>
                <a:lnTo>
                  <a:pt x="50" y="2"/>
                </a:lnTo>
                <a:lnTo>
                  <a:pt x="73" y="0"/>
                </a:lnTo>
                <a:lnTo>
                  <a:pt x="94" y="2"/>
                </a:lnTo>
                <a:lnTo>
                  <a:pt x="115" y="13"/>
                </a:lnTo>
                <a:lnTo>
                  <a:pt x="131" y="29"/>
                </a:lnTo>
                <a:lnTo>
                  <a:pt x="140" y="48"/>
                </a:lnTo>
                <a:lnTo>
                  <a:pt x="144" y="71"/>
                </a:lnTo>
                <a:lnTo>
                  <a:pt x="140" y="94"/>
                </a:lnTo>
                <a:lnTo>
                  <a:pt x="131" y="113"/>
                </a:lnTo>
                <a:lnTo>
                  <a:pt x="115" y="129"/>
                </a:lnTo>
                <a:lnTo>
                  <a:pt x="94" y="140"/>
                </a:lnTo>
                <a:lnTo>
                  <a:pt x="73" y="144"/>
                </a:lnTo>
                <a:lnTo>
                  <a:pt x="50" y="140"/>
                </a:lnTo>
                <a:lnTo>
                  <a:pt x="29" y="129"/>
                </a:lnTo>
                <a:lnTo>
                  <a:pt x="14" y="113"/>
                </a:lnTo>
                <a:lnTo>
                  <a:pt x="4" y="94"/>
                </a:lnTo>
                <a:lnTo>
                  <a:pt x="0" y="71"/>
                </a:lnTo>
                <a:close/>
              </a:path>
            </a:pathLst>
          </a:cu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65" name="Line 157"/>
          <p:cNvSpPr>
            <a:spLocks noChangeShapeType="1"/>
          </p:cNvSpPr>
          <p:nvPr/>
        </p:nvSpPr>
        <p:spPr bwMode="auto">
          <a:xfrm>
            <a:off x="3941763" y="4057650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66" name="Rectangle 158"/>
          <p:cNvSpPr>
            <a:spLocks noChangeArrowheads="1"/>
          </p:cNvSpPr>
          <p:nvPr/>
        </p:nvSpPr>
        <p:spPr bwMode="auto">
          <a:xfrm>
            <a:off x="6305550" y="3967163"/>
            <a:ext cx="185738" cy="182562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5V</a:t>
            </a:r>
            <a:endParaRPr lang="en-US" altLang="en-US"/>
          </a:p>
        </p:txBody>
      </p:sp>
      <p:grpSp>
        <p:nvGrpSpPr>
          <p:cNvPr id="2" name="Group 231"/>
          <p:cNvGrpSpPr>
            <a:grpSpLocks/>
          </p:cNvGrpSpPr>
          <p:nvPr/>
        </p:nvGrpSpPr>
        <p:grpSpPr bwMode="auto">
          <a:xfrm>
            <a:off x="3141663" y="4057650"/>
            <a:ext cx="2255837" cy="2330450"/>
            <a:chOff x="1979" y="2556"/>
            <a:chExt cx="1421" cy="1468"/>
          </a:xfrm>
        </p:grpSpPr>
        <p:sp>
          <p:nvSpPr>
            <p:cNvPr id="13469" name="Rectangle 5"/>
            <p:cNvSpPr>
              <a:spLocks noChangeArrowheads="1"/>
            </p:cNvSpPr>
            <p:nvPr/>
          </p:nvSpPr>
          <p:spPr bwMode="auto">
            <a:xfrm>
              <a:off x="2022" y="3678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  <a:endParaRPr lang="en-US" altLang="en-US"/>
            </a:p>
          </p:txBody>
        </p:sp>
        <p:sp>
          <p:nvSpPr>
            <p:cNvPr id="13470" name="Rectangle 6"/>
            <p:cNvSpPr>
              <a:spLocks noChangeArrowheads="1"/>
            </p:cNvSpPr>
            <p:nvPr/>
          </p:nvSpPr>
          <p:spPr bwMode="auto">
            <a:xfrm>
              <a:off x="2022" y="3794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</a:t>
              </a:r>
              <a:endParaRPr lang="en-US" altLang="en-US"/>
            </a:p>
          </p:txBody>
        </p:sp>
        <p:sp>
          <p:nvSpPr>
            <p:cNvPr id="13471" name="Rectangle 7"/>
            <p:cNvSpPr>
              <a:spLocks noChangeArrowheads="1"/>
            </p:cNvSpPr>
            <p:nvPr/>
          </p:nvSpPr>
          <p:spPr bwMode="auto">
            <a:xfrm>
              <a:off x="2022" y="3909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5</a:t>
              </a:r>
              <a:endParaRPr lang="en-US" altLang="en-US"/>
            </a:p>
          </p:txBody>
        </p:sp>
        <p:sp>
          <p:nvSpPr>
            <p:cNvPr id="13472" name="Freeform 159"/>
            <p:cNvSpPr>
              <a:spLocks/>
            </p:cNvSpPr>
            <p:nvPr/>
          </p:nvSpPr>
          <p:spPr bwMode="auto">
            <a:xfrm>
              <a:off x="2592" y="3025"/>
              <a:ext cx="72" cy="72"/>
            </a:xfrm>
            <a:custGeom>
              <a:avLst/>
              <a:gdLst>
                <a:gd name="T0" fmla="*/ 18 w 144"/>
                <a:gd name="T1" fmla="*/ 36 h 144"/>
                <a:gd name="T2" fmla="*/ 12 w 144"/>
                <a:gd name="T3" fmla="*/ 35 h 144"/>
                <a:gd name="T4" fmla="*/ 7 w 144"/>
                <a:gd name="T5" fmla="*/ 33 h 144"/>
                <a:gd name="T6" fmla="*/ 3 w 144"/>
                <a:gd name="T7" fmla="*/ 28 h 144"/>
                <a:gd name="T8" fmla="*/ 1 w 144"/>
                <a:gd name="T9" fmla="*/ 23 h 144"/>
                <a:gd name="T10" fmla="*/ 0 w 144"/>
                <a:gd name="T11" fmla="*/ 18 h 144"/>
                <a:gd name="T12" fmla="*/ 1 w 144"/>
                <a:gd name="T13" fmla="*/ 12 h 144"/>
                <a:gd name="T14" fmla="*/ 3 w 144"/>
                <a:gd name="T15" fmla="*/ 7 h 144"/>
                <a:gd name="T16" fmla="*/ 7 w 144"/>
                <a:gd name="T17" fmla="*/ 3 h 144"/>
                <a:gd name="T18" fmla="*/ 12 w 144"/>
                <a:gd name="T19" fmla="*/ 1 h 144"/>
                <a:gd name="T20" fmla="*/ 18 w 144"/>
                <a:gd name="T21" fmla="*/ 0 h 144"/>
                <a:gd name="T22" fmla="*/ 23 w 144"/>
                <a:gd name="T23" fmla="*/ 1 h 144"/>
                <a:gd name="T24" fmla="*/ 28 w 144"/>
                <a:gd name="T25" fmla="*/ 3 h 144"/>
                <a:gd name="T26" fmla="*/ 33 w 144"/>
                <a:gd name="T27" fmla="*/ 7 h 144"/>
                <a:gd name="T28" fmla="*/ 35 w 144"/>
                <a:gd name="T29" fmla="*/ 12 h 144"/>
                <a:gd name="T30" fmla="*/ 36 w 144"/>
                <a:gd name="T31" fmla="*/ 18 h 144"/>
                <a:gd name="T32" fmla="*/ 35 w 144"/>
                <a:gd name="T33" fmla="*/ 23 h 144"/>
                <a:gd name="T34" fmla="*/ 33 w 144"/>
                <a:gd name="T35" fmla="*/ 28 h 144"/>
                <a:gd name="T36" fmla="*/ 28 w 144"/>
                <a:gd name="T37" fmla="*/ 33 h 144"/>
                <a:gd name="T38" fmla="*/ 23 w 144"/>
                <a:gd name="T39" fmla="*/ 35 h 144"/>
                <a:gd name="T40" fmla="*/ 18 w 144"/>
                <a:gd name="T41" fmla="*/ 36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71" y="144"/>
                  </a:moveTo>
                  <a:lnTo>
                    <a:pt x="48" y="140"/>
                  </a:lnTo>
                  <a:lnTo>
                    <a:pt x="29" y="129"/>
                  </a:lnTo>
                  <a:lnTo>
                    <a:pt x="14" y="113"/>
                  </a:lnTo>
                  <a:lnTo>
                    <a:pt x="2" y="94"/>
                  </a:lnTo>
                  <a:lnTo>
                    <a:pt x="0" y="71"/>
                  </a:lnTo>
                  <a:lnTo>
                    <a:pt x="2" y="48"/>
                  </a:lnTo>
                  <a:lnTo>
                    <a:pt x="14" y="29"/>
                  </a:lnTo>
                  <a:lnTo>
                    <a:pt x="29" y="13"/>
                  </a:lnTo>
                  <a:lnTo>
                    <a:pt x="48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3" y="13"/>
                  </a:lnTo>
                  <a:lnTo>
                    <a:pt x="129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29" y="113"/>
                  </a:lnTo>
                  <a:lnTo>
                    <a:pt x="113" y="129"/>
                  </a:lnTo>
                  <a:lnTo>
                    <a:pt x="94" y="140"/>
                  </a:lnTo>
                  <a:lnTo>
                    <a:pt x="71" y="1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73" name="Freeform 160"/>
            <p:cNvSpPr>
              <a:spLocks/>
            </p:cNvSpPr>
            <p:nvPr/>
          </p:nvSpPr>
          <p:spPr bwMode="auto">
            <a:xfrm>
              <a:off x="1979" y="3097"/>
              <a:ext cx="1296" cy="360"/>
            </a:xfrm>
            <a:custGeom>
              <a:avLst/>
              <a:gdLst>
                <a:gd name="T0" fmla="*/ 0 w 2591"/>
                <a:gd name="T1" fmla="*/ 108 h 720"/>
                <a:gd name="T2" fmla="*/ 0 w 2591"/>
                <a:gd name="T3" fmla="*/ 180 h 720"/>
                <a:gd name="T4" fmla="*/ 648 w 2591"/>
                <a:gd name="T5" fmla="*/ 180 h 720"/>
                <a:gd name="T6" fmla="*/ 648 w 2591"/>
                <a:gd name="T7" fmla="*/ 108 h 720"/>
                <a:gd name="T8" fmla="*/ 647 w 2591"/>
                <a:gd name="T9" fmla="*/ 99 h 720"/>
                <a:gd name="T10" fmla="*/ 644 w 2591"/>
                <a:gd name="T11" fmla="*/ 91 h 720"/>
                <a:gd name="T12" fmla="*/ 640 w 2591"/>
                <a:gd name="T13" fmla="*/ 84 h 720"/>
                <a:gd name="T14" fmla="*/ 634 w 2591"/>
                <a:gd name="T15" fmla="*/ 76 h 720"/>
                <a:gd name="T16" fmla="*/ 626 w 2591"/>
                <a:gd name="T17" fmla="*/ 69 h 720"/>
                <a:gd name="T18" fmla="*/ 616 w 2591"/>
                <a:gd name="T19" fmla="*/ 61 h 720"/>
                <a:gd name="T20" fmla="*/ 605 w 2591"/>
                <a:gd name="T21" fmla="*/ 53 h 720"/>
                <a:gd name="T22" fmla="*/ 592 w 2591"/>
                <a:gd name="T23" fmla="*/ 47 h 720"/>
                <a:gd name="T24" fmla="*/ 578 w 2591"/>
                <a:gd name="T25" fmla="*/ 41 h 720"/>
                <a:gd name="T26" fmla="*/ 562 w 2591"/>
                <a:gd name="T27" fmla="*/ 34 h 720"/>
                <a:gd name="T28" fmla="*/ 544 w 2591"/>
                <a:gd name="T29" fmla="*/ 28 h 720"/>
                <a:gd name="T30" fmla="*/ 526 w 2591"/>
                <a:gd name="T31" fmla="*/ 23 h 720"/>
                <a:gd name="T32" fmla="*/ 507 w 2591"/>
                <a:gd name="T33" fmla="*/ 19 h 720"/>
                <a:gd name="T34" fmla="*/ 486 w 2591"/>
                <a:gd name="T35" fmla="*/ 14 h 720"/>
                <a:gd name="T36" fmla="*/ 465 w 2591"/>
                <a:gd name="T37" fmla="*/ 11 h 720"/>
                <a:gd name="T38" fmla="*/ 443 w 2591"/>
                <a:gd name="T39" fmla="*/ 7 h 720"/>
                <a:gd name="T40" fmla="*/ 420 w 2591"/>
                <a:gd name="T41" fmla="*/ 5 h 720"/>
                <a:gd name="T42" fmla="*/ 396 w 2591"/>
                <a:gd name="T43" fmla="*/ 3 h 720"/>
                <a:gd name="T44" fmla="*/ 373 w 2591"/>
                <a:gd name="T45" fmla="*/ 1 h 720"/>
                <a:gd name="T46" fmla="*/ 348 w 2591"/>
                <a:gd name="T47" fmla="*/ 0 h 720"/>
                <a:gd name="T48" fmla="*/ 324 w 2591"/>
                <a:gd name="T49" fmla="*/ 0 h 720"/>
                <a:gd name="T50" fmla="*/ 300 w 2591"/>
                <a:gd name="T51" fmla="*/ 0 h 720"/>
                <a:gd name="T52" fmla="*/ 276 w 2591"/>
                <a:gd name="T53" fmla="*/ 1 h 720"/>
                <a:gd name="T54" fmla="*/ 252 w 2591"/>
                <a:gd name="T55" fmla="*/ 3 h 720"/>
                <a:gd name="T56" fmla="*/ 229 w 2591"/>
                <a:gd name="T57" fmla="*/ 5 h 720"/>
                <a:gd name="T58" fmla="*/ 206 w 2591"/>
                <a:gd name="T59" fmla="*/ 7 h 720"/>
                <a:gd name="T60" fmla="*/ 184 w 2591"/>
                <a:gd name="T61" fmla="*/ 11 h 720"/>
                <a:gd name="T62" fmla="*/ 162 w 2591"/>
                <a:gd name="T63" fmla="*/ 14 h 720"/>
                <a:gd name="T64" fmla="*/ 142 w 2591"/>
                <a:gd name="T65" fmla="*/ 19 h 720"/>
                <a:gd name="T66" fmla="*/ 122 w 2591"/>
                <a:gd name="T67" fmla="*/ 23 h 720"/>
                <a:gd name="T68" fmla="*/ 104 w 2591"/>
                <a:gd name="T69" fmla="*/ 28 h 720"/>
                <a:gd name="T70" fmla="*/ 87 w 2591"/>
                <a:gd name="T71" fmla="*/ 34 h 720"/>
                <a:gd name="T72" fmla="*/ 71 w 2591"/>
                <a:gd name="T73" fmla="*/ 41 h 720"/>
                <a:gd name="T74" fmla="*/ 56 w 2591"/>
                <a:gd name="T75" fmla="*/ 47 h 720"/>
                <a:gd name="T76" fmla="*/ 43 w 2591"/>
                <a:gd name="T77" fmla="*/ 53 h 720"/>
                <a:gd name="T78" fmla="*/ 32 w 2591"/>
                <a:gd name="T79" fmla="*/ 61 h 720"/>
                <a:gd name="T80" fmla="*/ 23 w 2591"/>
                <a:gd name="T81" fmla="*/ 69 h 720"/>
                <a:gd name="T82" fmla="*/ 15 w 2591"/>
                <a:gd name="T83" fmla="*/ 76 h 720"/>
                <a:gd name="T84" fmla="*/ 8 w 2591"/>
                <a:gd name="T85" fmla="*/ 84 h 720"/>
                <a:gd name="T86" fmla="*/ 4 w 2591"/>
                <a:gd name="T87" fmla="*/ 91 h 720"/>
                <a:gd name="T88" fmla="*/ 1 w 2591"/>
                <a:gd name="T89" fmla="*/ 99 h 720"/>
                <a:gd name="T90" fmla="*/ 0 w 2591"/>
                <a:gd name="T91" fmla="*/ 108 h 72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591"/>
                <a:gd name="T139" fmla="*/ 0 h 720"/>
                <a:gd name="T140" fmla="*/ 2591 w 2591"/>
                <a:gd name="T141" fmla="*/ 720 h 72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591" h="720">
                  <a:moveTo>
                    <a:pt x="0" y="432"/>
                  </a:moveTo>
                  <a:lnTo>
                    <a:pt x="0" y="720"/>
                  </a:lnTo>
                  <a:lnTo>
                    <a:pt x="2591" y="720"/>
                  </a:lnTo>
                  <a:lnTo>
                    <a:pt x="2591" y="432"/>
                  </a:lnTo>
                  <a:lnTo>
                    <a:pt x="2587" y="399"/>
                  </a:lnTo>
                  <a:lnTo>
                    <a:pt x="2576" y="367"/>
                  </a:lnTo>
                  <a:lnTo>
                    <a:pt x="2558" y="334"/>
                  </a:lnTo>
                  <a:lnTo>
                    <a:pt x="2533" y="303"/>
                  </a:lnTo>
                  <a:lnTo>
                    <a:pt x="2501" y="273"/>
                  </a:lnTo>
                  <a:lnTo>
                    <a:pt x="2462" y="244"/>
                  </a:lnTo>
                  <a:lnTo>
                    <a:pt x="2418" y="215"/>
                  </a:lnTo>
                  <a:lnTo>
                    <a:pt x="2366" y="188"/>
                  </a:lnTo>
                  <a:lnTo>
                    <a:pt x="2309" y="161"/>
                  </a:lnTo>
                  <a:lnTo>
                    <a:pt x="2245" y="136"/>
                  </a:lnTo>
                  <a:lnTo>
                    <a:pt x="2176" y="115"/>
                  </a:lnTo>
                  <a:lnTo>
                    <a:pt x="2103" y="94"/>
                  </a:lnTo>
                  <a:lnTo>
                    <a:pt x="2025" y="75"/>
                  </a:lnTo>
                  <a:lnTo>
                    <a:pt x="1944" y="58"/>
                  </a:lnTo>
                  <a:lnTo>
                    <a:pt x="1858" y="42"/>
                  </a:lnTo>
                  <a:lnTo>
                    <a:pt x="1769" y="29"/>
                  </a:lnTo>
                  <a:lnTo>
                    <a:pt x="1677" y="17"/>
                  </a:lnTo>
                  <a:lnTo>
                    <a:pt x="1583" y="10"/>
                  </a:lnTo>
                  <a:lnTo>
                    <a:pt x="1489" y="4"/>
                  </a:lnTo>
                  <a:lnTo>
                    <a:pt x="1391" y="0"/>
                  </a:lnTo>
                  <a:lnTo>
                    <a:pt x="1295" y="0"/>
                  </a:lnTo>
                  <a:lnTo>
                    <a:pt x="1199" y="0"/>
                  </a:lnTo>
                  <a:lnTo>
                    <a:pt x="1101" y="4"/>
                  </a:lnTo>
                  <a:lnTo>
                    <a:pt x="1007" y="10"/>
                  </a:lnTo>
                  <a:lnTo>
                    <a:pt x="913" y="17"/>
                  </a:lnTo>
                  <a:lnTo>
                    <a:pt x="821" y="29"/>
                  </a:lnTo>
                  <a:lnTo>
                    <a:pt x="733" y="42"/>
                  </a:lnTo>
                  <a:lnTo>
                    <a:pt x="648" y="58"/>
                  </a:lnTo>
                  <a:lnTo>
                    <a:pt x="566" y="75"/>
                  </a:lnTo>
                  <a:lnTo>
                    <a:pt x="487" y="94"/>
                  </a:lnTo>
                  <a:lnTo>
                    <a:pt x="414" y="115"/>
                  </a:lnTo>
                  <a:lnTo>
                    <a:pt x="345" y="136"/>
                  </a:lnTo>
                  <a:lnTo>
                    <a:pt x="282" y="161"/>
                  </a:lnTo>
                  <a:lnTo>
                    <a:pt x="224" y="188"/>
                  </a:lnTo>
                  <a:lnTo>
                    <a:pt x="172" y="215"/>
                  </a:lnTo>
                  <a:lnTo>
                    <a:pt x="128" y="244"/>
                  </a:lnTo>
                  <a:lnTo>
                    <a:pt x="90" y="273"/>
                  </a:lnTo>
                  <a:lnTo>
                    <a:pt x="57" y="303"/>
                  </a:lnTo>
                  <a:lnTo>
                    <a:pt x="32" y="334"/>
                  </a:lnTo>
                  <a:lnTo>
                    <a:pt x="15" y="367"/>
                  </a:lnTo>
                  <a:lnTo>
                    <a:pt x="3" y="399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74" name="Line 161"/>
            <p:cNvSpPr>
              <a:spLocks noChangeShapeType="1"/>
            </p:cNvSpPr>
            <p:nvPr/>
          </p:nvSpPr>
          <p:spPr bwMode="auto">
            <a:xfrm flipV="1">
              <a:off x="2483" y="3457"/>
              <a:ext cx="1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75" name="Line 162"/>
            <p:cNvSpPr>
              <a:spLocks noChangeShapeType="1"/>
            </p:cNvSpPr>
            <p:nvPr/>
          </p:nvSpPr>
          <p:spPr bwMode="auto">
            <a:xfrm flipV="1">
              <a:off x="2627" y="3457"/>
              <a:ext cx="1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76" name="Line 163"/>
            <p:cNvSpPr>
              <a:spLocks noChangeShapeType="1"/>
            </p:cNvSpPr>
            <p:nvPr/>
          </p:nvSpPr>
          <p:spPr bwMode="auto">
            <a:xfrm flipV="1">
              <a:off x="2771" y="3457"/>
              <a:ext cx="1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77" name="Line 164"/>
            <p:cNvSpPr>
              <a:spLocks noChangeShapeType="1"/>
            </p:cNvSpPr>
            <p:nvPr/>
          </p:nvSpPr>
          <p:spPr bwMode="auto">
            <a:xfrm flipV="1">
              <a:off x="2915" y="3457"/>
              <a:ext cx="1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78" name="Line 165"/>
            <p:cNvSpPr>
              <a:spLocks noChangeShapeType="1"/>
            </p:cNvSpPr>
            <p:nvPr/>
          </p:nvSpPr>
          <p:spPr bwMode="auto">
            <a:xfrm flipV="1">
              <a:off x="2195" y="3457"/>
              <a:ext cx="1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79" name="Line 166"/>
            <p:cNvSpPr>
              <a:spLocks noChangeShapeType="1"/>
            </p:cNvSpPr>
            <p:nvPr/>
          </p:nvSpPr>
          <p:spPr bwMode="auto">
            <a:xfrm flipV="1">
              <a:off x="2339" y="3457"/>
              <a:ext cx="1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80" name="Line 167"/>
            <p:cNvSpPr>
              <a:spLocks noChangeShapeType="1"/>
            </p:cNvSpPr>
            <p:nvPr/>
          </p:nvSpPr>
          <p:spPr bwMode="auto">
            <a:xfrm flipV="1">
              <a:off x="2051" y="3457"/>
              <a:ext cx="1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81" name="Line 168"/>
            <p:cNvSpPr>
              <a:spLocks noChangeShapeType="1"/>
            </p:cNvSpPr>
            <p:nvPr/>
          </p:nvSpPr>
          <p:spPr bwMode="auto">
            <a:xfrm flipV="1">
              <a:off x="2555" y="3457"/>
              <a:ext cx="1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82" name="Line 169"/>
            <p:cNvSpPr>
              <a:spLocks noChangeShapeType="1"/>
            </p:cNvSpPr>
            <p:nvPr/>
          </p:nvSpPr>
          <p:spPr bwMode="auto">
            <a:xfrm flipV="1">
              <a:off x="2699" y="3457"/>
              <a:ext cx="1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83" name="Line 170"/>
            <p:cNvSpPr>
              <a:spLocks noChangeShapeType="1"/>
            </p:cNvSpPr>
            <p:nvPr/>
          </p:nvSpPr>
          <p:spPr bwMode="auto">
            <a:xfrm flipV="1">
              <a:off x="2843" y="3457"/>
              <a:ext cx="1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84" name="Line 171"/>
            <p:cNvSpPr>
              <a:spLocks noChangeShapeType="1"/>
            </p:cNvSpPr>
            <p:nvPr/>
          </p:nvSpPr>
          <p:spPr bwMode="auto">
            <a:xfrm flipV="1">
              <a:off x="2987" y="3457"/>
              <a:ext cx="1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85" name="Line 172"/>
            <p:cNvSpPr>
              <a:spLocks noChangeShapeType="1"/>
            </p:cNvSpPr>
            <p:nvPr/>
          </p:nvSpPr>
          <p:spPr bwMode="auto">
            <a:xfrm flipV="1">
              <a:off x="2267" y="3457"/>
              <a:ext cx="1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86" name="Line 173"/>
            <p:cNvSpPr>
              <a:spLocks noChangeShapeType="1"/>
            </p:cNvSpPr>
            <p:nvPr/>
          </p:nvSpPr>
          <p:spPr bwMode="auto">
            <a:xfrm flipV="1">
              <a:off x="2411" y="3457"/>
              <a:ext cx="1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87" name="Line 174"/>
            <p:cNvSpPr>
              <a:spLocks noChangeShapeType="1"/>
            </p:cNvSpPr>
            <p:nvPr/>
          </p:nvSpPr>
          <p:spPr bwMode="auto">
            <a:xfrm flipV="1">
              <a:off x="2123" y="3457"/>
              <a:ext cx="1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88" name="Line 175"/>
            <p:cNvSpPr>
              <a:spLocks noChangeShapeType="1"/>
            </p:cNvSpPr>
            <p:nvPr/>
          </p:nvSpPr>
          <p:spPr bwMode="auto">
            <a:xfrm flipV="1">
              <a:off x="3059" y="3457"/>
              <a:ext cx="1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89" name="Line 176"/>
            <p:cNvSpPr>
              <a:spLocks noChangeShapeType="1"/>
            </p:cNvSpPr>
            <p:nvPr/>
          </p:nvSpPr>
          <p:spPr bwMode="auto">
            <a:xfrm flipV="1">
              <a:off x="3131" y="3457"/>
              <a:ext cx="1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90" name="Freeform 177"/>
            <p:cNvSpPr>
              <a:spLocks/>
            </p:cNvSpPr>
            <p:nvPr/>
          </p:nvSpPr>
          <p:spPr bwMode="auto">
            <a:xfrm>
              <a:off x="3096" y="3457"/>
              <a:ext cx="71" cy="72"/>
            </a:xfrm>
            <a:custGeom>
              <a:avLst/>
              <a:gdLst>
                <a:gd name="T0" fmla="*/ 17 w 144"/>
                <a:gd name="T1" fmla="*/ 36 h 144"/>
                <a:gd name="T2" fmla="*/ 12 w 144"/>
                <a:gd name="T3" fmla="*/ 35 h 144"/>
                <a:gd name="T4" fmla="*/ 7 w 144"/>
                <a:gd name="T5" fmla="*/ 33 h 144"/>
                <a:gd name="T6" fmla="*/ 3 w 144"/>
                <a:gd name="T7" fmla="*/ 28 h 144"/>
                <a:gd name="T8" fmla="*/ 0 w 144"/>
                <a:gd name="T9" fmla="*/ 23 h 144"/>
                <a:gd name="T10" fmla="*/ 0 w 144"/>
                <a:gd name="T11" fmla="*/ 18 h 144"/>
                <a:gd name="T12" fmla="*/ 0 w 144"/>
                <a:gd name="T13" fmla="*/ 12 h 144"/>
                <a:gd name="T14" fmla="*/ 3 w 144"/>
                <a:gd name="T15" fmla="*/ 7 h 144"/>
                <a:gd name="T16" fmla="*/ 7 w 144"/>
                <a:gd name="T17" fmla="*/ 3 h 144"/>
                <a:gd name="T18" fmla="*/ 12 w 144"/>
                <a:gd name="T19" fmla="*/ 1 h 144"/>
                <a:gd name="T20" fmla="*/ 17 w 144"/>
                <a:gd name="T21" fmla="*/ 0 h 144"/>
                <a:gd name="T22" fmla="*/ 23 w 144"/>
                <a:gd name="T23" fmla="*/ 1 h 144"/>
                <a:gd name="T24" fmla="*/ 28 w 144"/>
                <a:gd name="T25" fmla="*/ 3 h 144"/>
                <a:gd name="T26" fmla="*/ 32 w 144"/>
                <a:gd name="T27" fmla="*/ 7 h 144"/>
                <a:gd name="T28" fmla="*/ 34 w 144"/>
                <a:gd name="T29" fmla="*/ 12 h 144"/>
                <a:gd name="T30" fmla="*/ 35 w 144"/>
                <a:gd name="T31" fmla="*/ 18 h 144"/>
                <a:gd name="T32" fmla="*/ 34 w 144"/>
                <a:gd name="T33" fmla="*/ 23 h 144"/>
                <a:gd name="T34" fmla="*/ 32 w 144"/>
                <a:gd name="T35" fmla="*/ 28 h 144"/>
                <a:gd name="T36" fmla="*/ 28 w 144"/>
                <a:gd name="T37" fmla="*/ 33 h 144"/>
                <a:gd name="T38" fmla="*/ 23 w 144"/>
                <a:gd name="T39" fmla="*/ 35 h 144"/>
                <a:gd name="T40" fmla="*/ 17 w 144"/>
                <a:gd name="T41" fmla="*/ 36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71" y="144"/>
                  </a:moveTo>
                  <a:lnTo>
                    <a:pt x="48" y="140"/>
                  </a:lnTo>
                  <a:lnTo>
                    <a:pt x="29" y="129"/>
                  </a:lnTo>
                  <a:lnTo>
                    <a:pt x="13" y="113"/>
                  </a:lnTo>
                  <a:lnTo>
                    <a:pt x="2" y="94"/>
                  </a:lnTo>
                  <a:lnTo>
                    <a:pt x="0" y="71"/>
                  </a:lnTo>
                  <a:lnTo>
                    <a:pt x="2" y="48"/>
                  </a:lnTo>
                  <a:lnTo>
                    <a:pt x="13" y="29"/>
                  </a:lnTo>
                  <a:lnTo>
                    <a:pt x="29" y="13"/>
                  </a:lnTo>
                  <a:lnTo>
                    <a:pt x="48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3" y="13"/>
                  </a:lnTo>
                  <a:lnTo>
                    <a:pt x="129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29" y="113"/>
                  </a:lnTo>
                  <a:lnTo>
                    <a:pt x="113" y="129"/>
                  </a:lnTo>
                  <a:lnTo>
                    <a:pt x="94" y="140"/>
                  </a:lnTo>
                  <a:lnTo>
                    <a:pt x="71" y="1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91" name="Freeform 178"/>
            <p:cNvSpPr>
              <a:spLocks/>
            </p:cNvSpPr>
            <p:nvPr/>
          </p:nvSpPr>
          <p:spPr bwMode="auto">
            <a:xfrm>
              <a:off x="3024" y="3457"/>
              <a:ext cx="72" cy="72"/>
            </a:xfrm>
            <a:custGeom>
              <a:avLst/>
              <a:gdLst>
                <a:gd name="T0" fmla="*/ 18 w 144"/>
                <a:gd name="T1" fmla="*/ 36 h 144"/>
                <a:gd name="T2" fmla="*/ 12 w 144"/>
                <a:gd name="T3" fmla="*/ 35 h 144"/>
                <a:gd name="T4" fmla="*/ 7 w 144"/>
                <a:gd name="T5" fmla="*/ 33 h 144"/>
                <a:gd name="T6" fmla="*/ 3 w 144"/>
                <a:gd name="T7" fmla="*/ 28 h 144"/>
                <a:gd name="T8" fmla="*/ 1 w 144"/>
                <a:gd name="T9" fmla="*/ 23 h 144"/>
                <a:gd name="T10" fmla="*/ 0 w 144"/>
                <a:gd name="T11" fmla="*/ 18 h 144"/>
                <a:gd name="T12" fmla="*/ 1 w 144"/>
                <a:gd name="T13" fmla="*/ 12 h 144"/>
                <a:gd name="T14" fmla="*/ 3 w 144"/>
                <a:gd name="T15" fmla="*/ 7 h 144"/>
                <a:gd name="T16" fmla="*/ 7 w 144"/>
                <a:gd name="T17" fmla="*/ 3 h 144"/>
                <a:gd name="T18" fmla="*/ 12 w 144"/>
                <a:gd name="T19" fmla="*/ 1 h 144"/>
                <a:gd name="T20" fmla="*/ 18 w 144"/>
                <a:gd name="T21" fmla="*/ 0 h 144"/>
                <a:gd name="T22" fmla="*/ 23 w 144"/>
                <a:gd name="T23" fmla="*/ 1 h 144"/>
                <a:gd name="T24" fmla="*/ 28 w 144"/>
                <a:gd name="T25" fmla="*/ 3 h 144"/>
                <a:gd name="T26" fmla="*/ 33 w 144"/>
                <a:gd name="T27" fmla="*/ 7 h 144"/>
                <a:gd name="T28" fmla="*/ 35 w 144"/>
                <a:gd name="T29" fmla="*/ 12 h 144"/>
                <a:gd name="T30" fmla="*/ 36 w 144"/>
                <a:gd name="T31" fmla="*/ 18 h 144"/>
                <a:gd name="T32" fmla="*/ 35 w 144"/>
                <a:gd name="T33" fmla="*/ 23 h 144"/>
                <a:gd name="T34" fmla="*/ 33 w 144"/>
                <a:gd name="T35" fmla="*/ 28 h 144"/>
                <a:gd name="T36" fmla="*/ 28 w 144"/>
                <a:gd name="T37" fmla="*/ 33 h 144"/>
                <a:gd name="T38" fmla="*/ 23 w 144"/>
                <a:gd name="T39" fmla="*/ 35 h 144"/>
                <a:gd name="T40" fmla="*/ 18 w 144"/>
                <a:gd name="T41" fmla="*/ 36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71" y="144"/>
                  </a:moveTo>
                  <a:lnTo>
                    <a:pt x="48" y="140"/>
                  </a:lnTo>
                  <a:lnTo>
                    <a:pt x="29" y="129"/>
                  </a:lnTo>
                  <a:lnTo>
                    <a:pt x="13" y="113"/>
                  </a:lnTo>
                  <a:lnTo>
                    <a:pt x="2" y="94"/>
                  </a:lnTo>
                  <a:lnTo>
                    <a:pt x="0" y="71"/>
                  </a:lnTo>
                  <a:lnTo>
                    <a:pt x="2" y="48"/>
                  </a:lnTo>
                  <a:lnTo>
                    <a:pt x="13" y="29"/>
                  </a:lnTo>
                  <a:lnTo>
                    <a:pt x="29" y="13"/>
                  </a:lnTo>
                  <a:lnTo>
                    <a:pt x="48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3" y="13"/>
                  </a:lnTo>
                  <a:lnTo>
                    <a:pt x="129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29" y="113"/>
                  </a:lnTo>
                  <a:lnTo>
                    <a:pt x="113" y="129"/>
                  </a:lnTo>
                  <a:lnTo>
                    <a:pt x="94" y="140"/>
                  </a:lnTo>
                  <a:lnTo>
                    <a:pt x="71" y="1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92" name="Freeform 179"/>
            <p:cNvSpPr>
              <a:spLocks/>
            </p:cNvSpPr>
            <p:nvPr/>
          </p:nvSpPr>
          <p:spPr bwMode="auto">
            <a:xfrm>
              <a:off x="2952" y="3457"/>
              <a:ext cx="72" cy="72"/>
            </a:xfrm>
            <a:custGeom>
              <a:avLst/>
              <a:gdLst>
                <a:gd name="T0" fmla="*/ 18 w 144"/>
                <a:gd name="T1" fmla="*/ 36 h 144"/>
                <a:gd name="T2" fmla="*/ 12 w 144"/>
                <a:gd name="T3" fmla="*/ 35 h 144"/>
                <a:gd name="T4" fmla="*/ 7 w 144"/>
                <a:gd name="T5" fmla="*/ 33 h 144"/>
                <a:gd name="T6" fmla="*/ 3 w 144"/>
                <a:gd name="T7" fmla="*/ 28 h 144"/>
                <a:gd name="T8" fmla="*/ 1 w 144"/>
                <a:gd name="T9" fmla="*/ 23 h 144"/>
                <a:gd name="T10" fmla="*/ 0 w 144"/>
                <a:gd name="T11" fmla="*/ 18 h 144"/>
                <a:gd name="T12" fmla="*/ 1 w 144"/>
                <a:gd name="T13" fmla="*/ 12 h 144"/>
                <a:gd name="T14" fmla="*/ 3 w 144"/>
                <a:gd name="T15" fmla="*/ 7 h 144"/>
                <a:gd name="T16" fmla="*/ 7 w 144"/>
                <a:gd name="T17" fmla="*/ 3 h 144"/>
                <a:gd name="T18" fmla="*/ 12 w 144"/>
                <a:gd name="T19" fmla="*/ 1 h 144"/>
                <a:gd name="T20" fmla="*/ 18 w 144"/>
                <a:gd name="T21" fmla="*/ 0 h 144"/>
                <a:gd name="T22" fmla="*/ 23 w 144"/>
                <a:gd name="T23" fmla="*/ 1 h 144"/>
                <a:gd name="T24" fmla="*/ 28 w 144"/>
                <a:gd name="T25" fmla="*/ 3 h 144"/>
                <a:gd name="T26" fmla="*/ 33 w 144"/>
                <a:gd name="T27" fmla="*/ 7 h 144"/>
                <a:gd name="T28" fmla="*/ 35 w 144"/>
                <a:gd name="T29" fmla="*/ 12 h 144"/>
                <a:gd name="T30" fmla="*/ 36 w 144"/>
                <a:gd name="T31" fmla="*/ 18 h 144"/>
                <a:gd name="T32" fmla="*/ 35 w 144"/>
                <a:gd name="T33" fmla="*/ 23 h 144"/>
                <a:gd name="T34" fmla="*/ 33 w 144"/>
                <a:gd name="T35" fmla="*/ 28 h 144"/>
                <a:gd name="T36" fmla="*/ 28 w 144"/>
                <a:gd name="T37" fmla="*/ 33 h 144"/>
                <a:gd name="T38" fmla="*/ 23 w 144"/>
                <a:gd name="T39" fmla="*/ 35 h 144"/>
                <a:gd name="T40" fmla="*/ 18 w 144"/>
                <a:gd name="T41" fmla="*/ 36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71" y="144"/>
                  </a:moveTo>
                  <a:lnTo>
                    <a:pt x="48" y="140"/>
                  </a:lnTo>
                  <a:lnTo>
                    <a:pt x="29" y="129"/>
                  </a:lnTo>
                  <a:lnTo>
                    <a:pt x="14" y="113"/>
                  </a:lnTo>
                  <a:lnTo>
                    <a:pt x="2" y="94"/>
                  </a:lnTo>
                  <a:lnTo>
                    <a:pt x="0" y="71"/>
                  </a:lnTo>
                  <a:lnTo>
                    <a:pt x="2" y="48"/>
                  </a:lnTo>
                  <a:lnTo>
                    <a:pt x="14" y="29"/>
                  </a:lnTo>
                  <a:lnTo>
                    <a:pt x="29" y="13"/>
                  </a:lnTo>
                  <a:lnTo>
                    <a:pt x="48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3" y="13"/>
                  </a:lnTo>
                  <a:lnTo>
                    <a:pt x="129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29" y="113"/>
                  </a:lnTo>
                  <a:lnTo>
                    <a:pt x="113" y="129"/>
                  </a:lnTo>
                  <a:lnTo>
                    <a:pt x="94" y="140"/>
                  </a:lnTo>
                  <a:lnTo>
                    <a:pt x="71" y="1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93" name="Freeform 180"/>
            <p:cNvSpPr>
              <a:spLocks/>
            </p:cNvSpPr>
            <p:nvPr/>
          </p:nvSpPr>
          <p:spPr bwMode="auto">
            <a:xfrm>
              <a:off x="2880" y="3457"/>
              <a:ext cx="72" cy="72"/>
            </a:xfrm>
            <a:custGeom>
              <a:avLst/>
              <a:gdLst>
                <a:gd name="T0" fmla="*/ 18 w 144"/>
                <a:gd name="T1" fmla="*/ 36 h 144"/>
                <a:gd name="T2" fmla="*/ 12 w 144"/>
                <a:gd name="T3" fmla="*/ 35 h 144"/>
                <a:gd name="T4" fmla="*/ 7 w 144"/>
                <a:gd name="T5" fmla="*/ 33 h 144"/>
                <a:gd name="T6" fmla="*/ 3 w 144"/>
                <a:gd name="T7" fmla="*/ 28 h 144"/>
                <a:gd name="T8" fmla="*/ 1 w 144"/>
                <a:gd name="T9" fmla="*/ 23 h 144"/>
                <a:gd name="T10" fmla="*/ 0 w 144"/>
                <a:gd name="T11" fmla="*/ 18 h 144"/>
                <a:gd name="T12" fmla="*/ 1 w 144"/>
                <a:gd name="T13" fmla="*/ 12 h 144"/>
                <a:gd name="T14" fmla="*/ 3 w 144"/>
                <a:gd name="T15" fmla="*/ 7 h 144"/>
                <a:gd name="T16" fmla="*/ 7 w 144"/>
                <a:gd name="T17" fmla="*/ 3 h 144"/>
                <a:gd name="T18" fmla="*/ 12 w 144"/>
                <a:gd name="T19" fmla="*/ 1 h 144"/>
                <a:gd name="T20" fmla="*/ 18 w 144"/>
                <a:gd name="T21" fmla="*/ 0 h 144"/>
                <a:gd name="T22" fmla="*/ 23 w 144"/>
                <a:gd name="T23" fmla="*/ 1 h 144"/>
                <a:gd name="T24" fmla="*/ 28 w 144"/>
                <a:gd name="T25" fmla="*/ 3 h 144"/>
                <a:gd name="T26" fmla="*/ 33 w 144"/>
                <a:gd name="T27" fmla="*/ 7 h 144"/>
                <a:gd name="T28" fmla="*/ 35 w 144"/>
                <a:gd name="T29" fmla="*/ 12 h 144"/>
                <a:gd name="T30" fmla="*/ 36 w 144"/>
                <a:gd name="T31" fmla="*/ 18 h 144"/>
                <a:gd name="T32" fmla="*/ 35 w 144"/>
                <a:gd name="T33" fmla="*/ 23 h 144"/>
                <a:gd name="T34" fmla="*/ 33 w 144"/>
                <a:gd name="T35" fmla="*/ 28 h 144"/>
                <a:gd name="T36" fmla="*/ 28 w 144"/>
                <a:gd name="T37" fmla="*/ 33 h 144"/>
                <a:gd name="T38" fmla="*/ 23 w 144"/>
                <a:gd name="T39" fmla="*/ 35 h 144"/>
                <a:gd name="T40" fmla="*/ 18 w 144"/>
                <a:gd name="T41" fmla="*/ 36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71" y="144"/>
                  </a:moveTo>
                  <a:lnTo>
                    <a:pt x="48" y="140"/>
                  </a:lnTo>
                  <a:lnTo>
                    <a:pt x="29" y="129"/>
                  </a:lnTo>
                  <a:lnTo>
                    <a:pt x="14" y="113"/>
                  </a:lnTo>
                  <a:lnTo>
                    <a:pt x="2" y="94"/>
                  </a:lnTo>
                  <a:lnTo>
                    <a:pt x="0" y="71"/>
                  </a:lnTo>
                  <a:lnTo>
                    <a:pt x="2" y="48"/>
                  </a:lnTo>
                  <a:lnTo>
                    <a:pt x="14" y="29"/>
                  </a:lnTo>
                  <a:lnTo>
                    <a:pt x="29" y="13"/>
                  </a:lnTo>
                  <a:lnTo>
                    <a:pt x="48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3" y="13"/>
                  </a:lnTo>
                  <a:lnTo>
                    <a:pt x="129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29" y="113"/>
                  </a:lnTo>
                  <a:lnTo>
                    <a:pt x="113" y="129"/>
                  </a:lnTo>
                  <a:lnTo>
                    <a:pt x="94" y="140"/>
                  </a:lnTo>
                  <a:lnTo>
                    <a:pt x="71" y="1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94" name="Freeform 181"/>
            <p:cNvSpPr>
              <a:spLocks/>
            </p:cNvSpPr>
            <p:nvPr/>
          </p:nvSpPr>
          <p:spPr bwMode="auto">
            <a:xfrm>
              <a:off x="2808" y="3457"/>
              <a:ext cx="72" cy="72"/>
            </a:xfrm>
            <a:custGeom>
              <a:avLst/>
              <a:gdLst>
                <a:gd name="T0" fmla="*/ 18 w 144"/>
                <a:gd name="T1" fmla="*/ 36 h 144"/>
                <a:gd name="T2" fmla="*/ 12 w 144"/>
                <a:gd name="T3" fmla="*/ 35 h 144"/>
                <a:gd name="T4" fmla="*/ 7 w 144"/>
                <a:gd name="T5" fmla="*/ 33 h 144"/>
                <a:gd name="T6" fmla="*/ 3 w 144"/>
                <a:gd name="T7" fmla="*/ 28 h 144"/>
                <a:gd name="T8" fmla="*/ 1 w 144"/>
                <a:gd name="T9" fmla="*/ 23 h 144"/>
                <a:gd name="T10" fmla="*/ 0 w 144"/>
                <a:gd name="T11" fmla="*/ 18 h 144"/>
                <a:gd name="T12" fmla="*/ 1 w 144"/>
                <a:gd name="T13" fmla="*/ 12 h 144"/>
                <a:gd name="T14" fmla="*/ 3 w 144"/>
                <a:gd name="T15" fmla="*/ 7 h 144"/>
                <a:gd name="T16" fmla="*/ 7 w 144"/>
                <a:gd name="T17" fmla="*/ 3 h 144"/>
                <a:gd name="T18" fmla="*/ 12 w 144"/>
                <a:gd name="T19" fmla="*/ 1 h 144"/>
                <a:gd name="T20" fmla="*/ 18 w 144"/>
                <a:gd name="T21" fmla="*/ 0 h 144"/>
                <a:gd name="T22" fmla="*/ 23 w 144"/>
                <a:gd name="T23" fmla="*/ 1 h 144"/>
                <a:gd name="T24" fmla="*/ 28 w 144"/>
                <a:gd name="T25" fmla="*/ 3 h 144"/>
                <a:gd name="T26" fmla="*/ 33 w 144"/>
                <a:gd name="T27" fmla="*/ 7 h 144"/>
                <a:gd name="T28" fmla="*/ 35 w 144"/>
                <a:gd name="T29" fmla="*/ 12 h 144"/>
                <a:gd name="T30" fmla="*/ 36 w 144"/>
                <a:gd name="T31" fmla="*/ 18 h 144"/>
                <a:gd name="T32" fmla="*/ 35 w 144"/>
                <a:gd name="T33" fmla="*/ 23 h 144"/>
                <a:gd name="T34" fmla="*/ 33 w 144"/>
                <a:gd name="T35" fmla="*/ 28 h 144"/>
                <a:gd name="T36" fmla="*/ 28 w 144"/>
                <a:gd name="T37" fmla="*/ 33 h 144"/>
                <a:gd name="T38" fmla="*/ 23 w 144"/>
                <a:gd name="T39" fmla="*/ 35 h 144"/>
                <a:gd name="T40" fmla="*/ 18 w 144"/>
                <a:gd name="T41" fmla="*/ 36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71" y="144"/>
                  </a:moveTo>
                  <a:lnTo>
                    <a:pt x="48" y="140"/>
                  </a:lnTo>
                  <a:lnTo>
                    <a:pt x="29" y="129"/>
                  </a:lnTo>
                  <a:lnTo>
                    <a:pt x="14" y="113"/>
                  </a:lnTo>
                  <a:lnTo>
                    <a:pt x="2" y="94"/>
                  </a:lnTo>
                  <a:lnTo>
                    <a:pt x="0" y="71"/>
                  </a:lnTo>
                  <a:lnTo>
                    <a:pt x="2" y="48"/>
                  </a:lnTo>
                  <a:lnTo>
                    <a:pt x="14" y="29"/>
                  </a:lnTo>
                  <a:lnTo>
                    <a:pt x="29" y="13"/>
                  </a:lnTo>
                  <a:lnTo>
                    <a:pt x="48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3" y="13"/>
                  </a:lnTo>
                  <a:lnTo>
                    <a:pt x="129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29" y="113"/>
                  </a:lnTo>
                  <a:lnTo>
                    <a:pt x="113" y="129"/>
                  </a:lnTo>
                  <a:lnTo>
                    <a:pt x="94" y="140"/>
                  </a:lnTo>
                  <a:lnTo>
                    <a:pt x="71" y="1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95" name="Freeform 182"/>
            <p:cNvSpPr>
              <a:spLocks/>
            </p:cNvSpPr>
            <p:nvPr/>
          </p:nvSpPr>
          <p:spPr bwMode="auto">
            <a:xfrm>
              <a:off x="2736" y="3457"/>
              <a:ext cx="72" cy="72"/>
            </a:xfrm>
            <a:custGeom>
              <a:avLst/>
              <a:gdLst>
                <a:gd name="T0" fmla="*/ 18 w 144"/>
                <a:gd name="T1" fmla="*/ 36 h 144"/>
                <a:gd name="T2" fmla="*/ 12 w 144"/>
                <a:gd name="T3" fmla="*/ 35 h 144"/>
                <a:gd name="T4" fmla="*/ 7 w 144"/>
                <a:gd name="T5" fmla="*/ 33 h 144"/>
                <a:gd name="T6" fmla="*/ 3 w 144"/>
                <a:gd name="T7" fmla="*/ 28 h 144"/>
                <a:gd name="T8" fmla="*/ 1 w 144"/>
                <a:gd name="T9" fmla="*/ 23 h 144"/>
                <a:gd name="T10" fmla="*/ 0 w 144"/>
                <a:gd name="T11" fmla="*/ 18 h 144"/>
                <a:gd name="T12" fmla="*/ 1 w 144"/>
                <a:gd name="T13" fmla="*/ 12 h 144"/>
                <a:gd name="T14" fmla="*/ 3 w 144"/>
                <a:gd name="T15" fmla="*/ 7 h 144"/>
                <a:gd name="T16" fmla="*/ 7 w 144"/>
                <a:gd name="T17" fmla="*/ 3 h 144"/>
                <a:gd name="T18" fmla="*/ 12 w 144"/>
                <a:gd name="T19" fmla="*/ 1 h 144"/>
                <a:gd name="T20" fmla="*/ 18 w 144"/>
                <a:gd name="T21" fmla="*/ 0 h 144"/>
                <a:gd name="T22" fmla="*/ 23 w 144"/>
                <a:gd name="T23" fmla="*/ 1 h 144"/>
                <a:gd name="T24" fmla="*/ 28 w 144"/>
                <a:gd name="T25" fmla="*/ 3 h 144"/>
                <a:gd name="T26" fmla="*/ 33 w 144"/>
                <a:gd name="T27" fmla="*/ 7 h 144"/>
                <a:gd name="T28" fmla="*/ 35 w 144"/>
                <a:gd name="T29" fmla="*/ 12 h 144"/>
                <a:gd name="T30" fmla="*/ 36 w 144"/>
                <a:gd name="T31" fmla="*/ 18 h 144"/>
                <a:gd name="T32" fmla="*/ 35 w 144"/>
                <a:gd name="T33" fmla="*/ 23 h 144"/>
                <a:gd name="T34" fmla="*/ 33 w 144"/>
                <a:gd name="T35" fmla="*/ 28 h 144"/>
                <a:gd name="T36" fmla="*/ 28 w 144"/>
                <a:gd name="T37" fmla="*/ 33 h 144"/>
                <a:gd name="T38" fmla="*/ 23 w 144"/>
                <a:gd name="T39" fmla="*/ 35 h 144"/>
                <a:gd name="T40" fmla="*/ 18 w 144"/>
                <a:gd name="T41" fmla="*/ 36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71" y="144"/>
                  </a:moveTo>
                  <a:lnTo>
                    <a:pt x="48" y="140"/>
                  </a:lnTo>
                  <a:lnTo>
                    <a:pt x="29" y="129"/>
                  </a:lnTo>
                  <a:lnTo>
                    <a:pt x="14" y="113"/>
                  </a:lnTo>
                  <a:lnTo>
                    <a:pt x="2" y="94"/>
                  </a:lnTo>
                  <a:lnTo>
                    <a:pt x="0" y="71"/>
                  </a:lnTo>
                  <a:lnTo>
                    <a:pt x="2" y="48"/>
                  </a:lnTo>
                  <a:lnTo>
                    <a:pt x="14" y="29"/>
                  </a:lnTo>
                  <a:lnTo>
                    <a:pt x="29" y="13"/>
                  </a:lnTo>
                  <a:lnTo>
                    <a:pt x="48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3" y="13"/>
                  </a:lnTo>
                  <a:lnTo>
                    <a:pt x="129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29" y="113"/>
                  </a:lnTo>
                  <a:lnTo>
                    <a:pt x="113" y="129"/>
                  </a:lnTo>
                  <a:lnTo>
                    <a:pt x="94" y="140"/>
                  </a:lnTo>
                  <a:lnTo>
                    <a:pt x="71" y="1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96" name="Freeform 183"/>
            <p:cNvSpPr>
              <a:spLocks/>
            </p:cNvSpPr>
            <p:nvPr/>
          </p:nvSpPr>
          <p:spPr bwMode="auto">
            <a:xfrm>
              <a:off x="2664" y="3457"/>
              <a:ext cx="72" cy="72"/>
            </a:xfrm>
            <a:custGeom>
              <a:avLst/>
              <a:gdLst>
                <a:gd name="T0" fmla="*/ 18 w 144"/>
                <a:gd name="T1" fmla="*/ 36 h 144"/>
                <a:gd name="T2" fmla="*/ 12 w 144"/>
                <a:gd name="T3" fmla="*/ 35 h 144"/>
                <a:gd name="T4" fmla="*/ 7 w 144"/>
                <a:gd name="T5" fmla="*/ 33 h 144"/>
                <a:gd name="T6" fmla="*/ 3 w 144"/>
                <a:gd name="T7" fmla="*/ 28 h 144"/>
                <a:gd name="T8" fmla="*/ 1 w 144"/>
                <a:gd name="T9" fmla="*/ 23 h 144"/>
                <a:gd name="T10" fmla="*/ 0 w 144"/>
                <a:gd name="T11" fmla="*/ 18 h 144"/>
                <a:gd name="T12" fmla="*/ 1 w 144"/>
                <a:gd name="T13" fmla="*/ 12 h 144"/>
                <a:gd name="T14" fmla="*/ 3 w 144"/>
                <a:gd name="T15" fmla="*/ 7 h 144"/>
                <a:gd name="T16" fmla="*/ 7 w 144"/>
                <a:gd name="T17" fmla="*/ 3 h 144"/>
                <a:gd name="T18" fmla="*/ 12 w 144"/>
                <a:gd name="T19" fmla="*/ 1 h 144"/>
                <a:gd name="T20" fmla="*/ 18 w 144"/>
                <a:gd name="T21" fmla="*/ 0 h 144"/>
                <a:gd name="T22" fmla="*/ 23 w 144"/>
                <a:gd name="T23" fmla="*/ 1 h 144"/>
                <a:gd name="T24" fmla="*/ 28 w 144"/>
                <a:gd name="T25" fmla="*/ 3 h 144"/>
                <a:gd name="T26" fmla="*/ 33 w 144"/>
                <a:gd name="T27" fmla="*/ 7 h 144"/>
                <a:gd name="T28" fmla="*/ 35 w 144"/>
                <a:gd name="T29" fmla="*/ 12 h 144"/>
                <a:gd name="T30" fmla="*/ 36 w 144"/>
                <a:gd name="T31" fmla="*/ 18 h 144"/>
                <a:gd name="T32" fmla="*/ 35 w 144"/>
                <a:gd name="T33" fmla="*/ 23 h 144"/>
                <a:gd name="T34" fmla="*/ 33 w 144"/>
                <a:gd name="T35" fmla="*/ 28 h 144"/>
                <a:gd name="T36" fmla="*/ 28 w 144"/>
                <a:gd name="T37" fmla="*/ 33 h 144"/>
                <a:gd name="T38" fmla="*/ 23 w 144"/>
                <a:gd name="T39" fmla="*/ 35 h 144"/>
                <a:gd name="T40" fmla="*/ 18 w 144"/>
                <a:gd name="T41" fmla="*/ 36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71" y="144"/>
                  </a:moveTo>
                  <a:lnTo>
                    <a:pt x="48" y="140"/>
                  </a:lnTo>
                  <a:lnTo>
                    <a:pt x="29" y="129"/>
                  </a:lnTo>
                  <a:lnTo>
                    <a:pt x="14" y="113"/>
                  </a:lnTo>
                  <a:lnTo>
                    <a:pt x="2" y="94"/>
                  </a:lnTo>
                  <a:lnTo>
                    <a:pt x="0" y="71"/>
                  </a:lnTo>
                  <a:lnTo>
                    <a:pt x="2" y="48"/>
                  </a:lnTo>
                  <a:lnTo>
                    <a:pt x="14" y="29"/>
                  </a:lnTo>
                  <a:lnTo>
                    <a:pt x="29" y="13"/>
                  </a:lnTo>
                  <a:lnTo>
                    <a:pt x="48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3" y="13"/>
                  </a:lnTo>
                  <a:lnTo>
                    <a:pt x="129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29" y="113"/>
                  </a:lnTo>
                  <a:lnTo>
                    <a:pt x="113" y="129"/>
                  </a:lnTo>
                  <a:lnTo>
                    <a:pt x="94" y="140"/>
                  </a:lnTo>
                  <a:lnTo>
                    <a:pt x="71" y="1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97" name="Freeform 184"/>
            <p:cNvSpPr>
              <a:spLocks/>
            </p:cNvSpPr>
            <p:nvPr/>
          </p:nvSpPr>
          <p:spPr bwMode="auto">
            <a:xfrm>
              <a:off x="2592" y="3457"/>
              <a:ext cx="72" cy="72"/>
            </a:xfrm>
            <a:custGeom>
              <a:avLst/>
              <a:gdLst>
                <a:gd name="T0" fmla="*/ 18 w 144"/>
                <a:gd name="T1" fmla="*/ 36 h 144"/>
                <a:gd name="T2" fmla="*/ 12 w 144"/>
                <a:gd name="T3" fmla="*/ 35 h 144"/>
                <a:gd name="T4" fmla="*/ 7 w 144"/>
                <a:gd name="T5" fmla="*/ 33 h 144"/>
                <a:gd name="T6" fmla="*/ 3 w 144"/>
                <a:gd name="T7" fmla="*/ 28 h 144"/>
                <a:gd name="T8" fmla="*/ 1 w 144"/>
                <a:gd name="T9" fmla="*/ 23 h 144"/>
                <a:gd name="T10" fmla="*/ 0 w 144"/>
                <a:gd name="T11" fmla="*/ 18 h 144"/>
                <a:gd name="T12" fmla="*/ 1 w 144"/>
                <a:gd name="T13" fmla="*/ 12 h 144"/>
                <a:gd name="T14" fmla="*/ 3 w 144"/>
                <a:gd name="T15" fmla="*/ 7 h 144"/>
                <a:gd name="T16" fmla="*/ 7 w 144"/>
                <a:gd name="T17" fmla="*/ 3 h 144"/>
                <a:gd name="T18" fmla="*/ 12 w 144"/>
                <a:gd name="T19" fmla="*/ 1 h 144"/>
                <a:gd name="T20" fmla="*/ 18 w 144"/>
                <a:gd name="T21" fmla="*/ 0 h 144"/>
                <a:gd name="T22" fmla="*/ 23 w 144"/>
                <a:gd name="T23" fmla="*/ 1 h 144"/>
                <a:gd name="T24" fmla="*/ 28 w 144"/>
                <a:gd name="T25" fmla="*/ 3 h 144"/>
                <a:gd name="T26" fmla="*/ 33 w 144"/>
                <a:gd name="T27" fmla="*/ 7 h 144"/>
                <a:gd name="T28" fmla="*/ 35 w 144"/>
                <a:gd name="T29" fmla="*/ 12 h 144"/>
                <a:gd name="T30" fmla="*/ 36 w 144"/>
                <a:gd name="T31" fmla="*/ 18 h 144"/>
                <a:gd name="T32" fmla="*/ 35 w 144"/>
                <a:gd name="T33" fmla="*/ 23 h 144"/>
                <a:gd name="T34" fmla="*/ 33 w 144"/>
                <a:gd name="T35" fmla="*/ 28 h 144"/>
                <a:gd name="T36" fmla="*/ 28 w 144"/>
                <a:gd name="T37" fmla="*/ 33 h 144"/>
                <a:gd name="T38" fmla="*/ 23 w 144"/>
                <a:gd name="T39" fmla="*/ 35 h 144"/>
                <a:gd name="T40" fmla="*/ 18 w 144"/>
                <a:gd name="T41" fmla="*/ 36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71" y="144"/>
                  </a:moveTo>
                  <a:lnTo>
                    <a:pt x="48" y="140"/>
                  </a:lnTo>
                  <a:lnTo>
                    <a:pt x="29" y="129"/>
                  </a:lnTo>
                  <a:lnTo>
                    <a:pt x="14" y="113"/>
                  </a:lnTo>
                  <a:lnTo>
                    <a:pt x="2" y="94"/>
                  </a:lnTo>
                  <a:lnTo>
                    <a:pt x="0" y="71"/>
                  </a:lnTo>
                  <a:lnTo>
                    <a:pt x="2" y="48"/>
                  </a:lnTo>
                  <a:lnTo>
                    <a:pt x="14" y="29"/>
                  </a:lnTo>
                  <a:lnTo>
                    <a:pt x="29" y="13"/>
                  </a:lnTo>
                  <a:lnTo>
                    <a:pt x="48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3" y="13"/>
                  </a:lnTo>
                  <a:lnTo>
                    <a:pt x="129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29" y="113"/>
                  </a:lnTo>
                  <a:lnTo>
                    <a:pt x="113" y="129"/>
                  </a:lnTo>
                  <a:lnTo>
                    <a:pt x="94" y="140"/>
                  </a:lnTo>
                  <a:lnTo>
                    <a:pt x="71" y="1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98" name="Freeform 185"/>
            <p:cNvSpPr>
              <a:spLocks/>
            </p:cNvSpPr>
            <p:nvPr/>
          </p:nvSpPr>
          <p:spPr bwMode="auto">
            <a:xfrm>
              <a:off x="2520" y="3457"/>
              <a:ext cx="72" cy="72"/>
            </a:xfrm>
            <a:custGeom>
              <a:avLst/>
              <a:gdLst>
                <a:gd name="T0" fmla="*/ 18 w 144"/>
                <a:gd name="T1" fmla="*/ 36 h 144"/>
                <a:gd name="T2" fmla="*/ 12 w 144"/>
                <a:gd name="T3" fmla="*/ 35 h 144"/>
                <a:gd name="T4" fmla="*/ 7 w 144"/>
                <a:gd name="T5" fmla="*/ 33 h 144"/>
                <a:gd name="T6" fmla="*/ 3 w 144"/>
                <a:gd name="T7" fmla="*/ 28 h 144"/>
                <a:gd name="T8" fmla="*/ 1 w 144"/>
                <a:gd name="T9" fmla="*/ 23 h 144"/>
                <a:gd name="T10" fmla="*/ 0 w 144"/>
                <a:gd name="T11" fmla="*/ 18 h 144"/>
                <a:gd name="T12" fmla="*/ 1 w 144"/>
                <a:gd name="T13" fmla="*/ 12 h 144"/>
                <a:gd name="T14" fmla="*/ 3 w 144"/>
                <a:gd name="T15" fmla="*/ 7 h 144"/>
                <a:gd name="T16" fmla="*/ 7 w 144"/>
                <a:gd name="T17" fmla="*/ 3 h 144"/>
                <a:gd name="T18" fmla="*/ 12 w 144"/>
                <a:gd name="T19" fmla="*/ 1 h 144"/>
                <a:gd name="T20" fmla="*/ 18 w 144"/>
                <a:gd name="T21" fmla="*/ 0 h 144"/>
                <a:gd name="T22" fmla="*/ 23 w 144"/>
                <a:gd name="T23" fmla="*/ 1 h 144"/>
                <a:gd name="T24" fmla="*/ 28 w 144"/>
                <a:gd name="T25" fmla="*/ 3 h 144"/>
                <a:gd name="T26" fmla="*/ 33 w 144"/>
                <a:gd name="T27" fmla="*/ 7 h 144"/>
                <a:gd name="T28" fmla="*/ 35 w 144"/>
                <a:gd name="T29" fmla="*/ 12 h 144"/>
                <a:gd name="T30" fmla="*/ 36 w 144"/>
                <a:gd name="T31" fmla="*/ 18 h 144"/>
                <a:gd name="T32" fmla="*/ 35 w 144"/>
                <a:gd name="T33" fmla="*/ 23 h 144"/>
                <a:gd name="T34" fmla="*/ 33 w 144"/>
                <a:gd name="T35" fmla="*/ 28 h 144"/>
                <a:gd name="T36" fmla="*/ 28 w 144"/>
                <a:gd name="T37" fmla="*/ 33 h 144"/>
                <a:gd name="T38" fmla="*/ 23 w 144"/>
                <a:gd name="T39" fmla="*/ 35 h 144"/>
                <a:gd name="T40" fmla="*/ 18 w 144"/>
                <a:gd name="T41" fmla="*/ 36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71" y="144"/>
                  </a:moveTo>
                  <a:lnTo>
                    <a:pt x="48" y="140"/>
                  </a:lnTo>
                  <a:lnTo>
                    <a:pt x="29" y="129"/>
                  </a:lnTo>
                  <a:lnTo>
                    <a:pt x="14" y="113"/>
                  </a:lnTo>
                  <a:lnTo>
                    <a:pt x="2" y="94"/>
                  </a:lnTo>
                  <a:lnTo>
                    <a:pt x="0" y="71"/>
                  </a:lnTo>
                  <a:lnTo>
                    <a:pt x="2" y="48"/>
                  </a:lnTo>
                  <a:lnTo>
                    <a:pt x="14" y="29"/>
                  </a:lnTo>
                  <a:lnTo>
                    <a:pt x="29" y="13"/>
                  </a:lnTo>
                  <a:lnTo>
                    <a:pt x="48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4" y="13"/>
                  </a:lnTo>
                  <a:lnTo>
                    <a:pt x="129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29" y="113"/>
                  </a:lnTo>
                  <a:lnTo>
                    <a:pt x="114" y="129"/>
                  </a:lnTo>
                  <a:lnTo>
                    <a:pt x="94" y="140"/>
                  </a:lnTo>
                  <a:lnTo>
                    <a:pt x="71" y="1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99" name="Freeform 186"/>
            <p:cNvSpPr>
              <a:spLocks/>
            </p:cNvSpPr>
            <p:nvPr/>
          </p:nvSpPr>
          <p:spPr bwMode="auto">
            <a:xfrm>
              <a:off x="2448" y="3457"/>
              <a:ext cx="72" cy="72"/>
            </a:xfrm>
            <a:custGeom>
              <a:avLst/>
              <a:gdLst>
                <a:gd name="T0" fmla="*/ 18 w 144"/>
                <a:gd name="T1" fmla="*/ 36 h 144"/>
                <a:gd name="T2" fmla="*/ 12 w 144"/>
                <a:gd name="T3" fmla="*/ 35 h 144"/>
                <a:gd name="T4" fmla="*/ 7 w 144"/>
                <a:gd name="T5" fmla="*/ 33 h 144"/>
                <a:gd name="T6" fmla="*/ 3 w 144"/>
                <a:gd name="T7" fmla="*/ 28 h 144"/>
                <a:gd name="T8" fmla="*/ 1 w 144"/>
                <a:gd name="T9" fmla="*/ 23 h 144"/>
                <a:gd name="T10" fmla="*/ 0 w 144"/>
                <a:gd name="T11" fmla="*/ 18 h 144"/>
                <a:gd name="T12" fmla="*/ 1 w 144"/>
                <a:gd name="T13" fmla="*/ 12 h 144"/>
                <a:gd name="T14" fmla="*/ 3 w 144"/>
                <a:gd name="T15" fmla="*/ 7 h 144"/>
                <a:gd name="T16" fmla="*/ 7 w 144"/>
                <a:gd name="T17" fmla="*/ 3 h 144"/>
                <a:gd name="T18" fmla="*/ 12 w 144"/>
                <a:gd name="T19" fmla="*/ 1 h 144"/>
                <a:gd name="T20" fmla="*/ 18 w 144"/>
                <a:gd name="T21" fmla="*/ 0 h 144"/>
                <a:gd name="T22" fmla="*/ 23 w 144"/>
                <a:gd name="T23" fmla="*/ 1 h 144"/>
                <a:gd name="T24" fmla="*/ 28 w 144"/>
                <a:gd name="T25" fmla="*/ 3 h 144"/>
                <a:gd name="T26" fmla="*/ 33 w 144"/>
                <a:gd name="T27" fmla="*/ 7 h 144"/>
                <a:gd name="T28" fmla="*/ 35 w 144"/>
                <a:gd name="T29" fmla="*/ 12 h 144"/>
                <a:gd name="T30" fmla="*/ 36 w 144"/>
                <a:gd name="T31" fmla="*/ 18 h 144"/>
                <a:gd name="T32" fmla="*/ 35 w 144"/>
                <a:gd name="T33" fmla="*/ 23 h 144"/>
                <a:gd name="T34" fmla="*/ 33 w 144"/>
                <a:gd name="T35" fmla="*/ 28 h 144"/>
                <a:gd name="T36" fmla="*/ 28 w 144"/>
                <a:gd name="T37" fmla="*/ 33 h 144"/>
                <a:gd name="T38" fmla="*/ 23 w 144"/>
                <a:gd name="T39" fmla="*/ 35 h 144"/>
                <a:gd name="T40" fmla="*/ 18 w 144"/>
                <a:gd name="T41" fmla="*/ 36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71" y="144"/>
                  </a:moveTo>
                  <a:lnTo>
                    <a:pt x="48" y="140"/>
                  </a:lnTo>
                  <a:lnTo>
                    <a:pt x="29" y="129"/>
                  </a:lnTo>
                  <a:lnTo>
                    <a:pt x="14" y="113"/>
                  </a:lnTo>
                  <a:lnTo>
                    <a:pt x="2" y="94"/>
                  </a:lnTo>
                  <a:lnTo>
                    <a:pt x="0" y="71"/>
                  </a:lnTo>
                  <a:lnTo>
                    <a:pt x="2" y="48"/>
                  </a:lnTo>
                  <a:lnTo>
                    <a:pt x="14" y="29"/>
                  </a:lnTo>
                  <a:lnTo>
                    <a:pt x="29" y="13"/>
                  </a:lnTo>
                  <a:lnTo>
                    <a:pt x="48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4" y="13"/>
                  </a:lnTo>
                  <a:lnTo>
                    <a:pt x="129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29" y="113"/>
                  </a:lnTo>
                  <a:lnTo>
                    <a:pt x="114" y="129"/>
                  </a:lnTo>
                  <a:lnTo>
                    <a:pt x="94" y="140"/>
                  </a:lnTo>
                  <a:lnTo>
                    <a:pt x="71" y="1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500" name="Freeform 187"/>
            <p:cNvSpPr>
              <a:spLocks/>
            </p:cNvSpPr>
            <p:nvPr/>
          </p:nvSpPr>
          <p:spPr bwMode="auto">
            <a:xfrm>
              <a:off x="2376" y="3457"/>
              <a:ext cx="72" cy="72"/>
            </a:xfrm>
            <a:custGeom>
              <a:avLst/>
              <a:gdLst>
                <a:gd name="T0" fmla="*/ 18 w 144"/>
                <a:gd name="T1" fmla="*/ 36 h 144"/>
                <a:gd name="T2" fmla="*/ 12 w 144"/>
                <a:gd name="T3" fmla="*/ 35 h 144"/>
                <a:gd name="T4" fmla="*/ 7 w 144"/>
                <a:gd name="T5" fmla="*/ 33 h 144"/>
                <a:gd name="T6" fmla="*/ 3 w 144"/>
                <a:gd name="T7" fmla="*/ 28 h 144"/>
                <a:gd name="T8" fmla="*/ 1 w 144"/>
                <a:gd name="T9" fmla="*/ 23 h 144"/>
                <a:gd name="T10" fmla="*/ 0 w 144"/>
                <a:gd name="T11" fmla="*/ 18 h 144"/>
                <a:gd name="T12" fmla="*/ 1 w 144"/>
                <a:gd name="T13" fmla="*/ 12 h 144"/>
                <a:gd name="T14" fmla="*/ 3 w 144"/>
                <a:gd name="T15" fmla="*/ 7 h 144"/>
                <a:gd name="T16" fmla="*/ 7 w 144"/>
                <a:gd name="T17" fmla="*/ 3 h 144"/>
                <a:gd name="T18" fmla="*/ 12 w 144"/>
                <a:gd name="T19" fmla="*/ 1 h 144"/>
                <a:gd name="T20" fmla="*/ 18 w 144"/>
                <a:gd name="T21" fmla="*/ 0 h 144"/>
                <a:gd name="T22" fmla="*/ 23 w 144"/>
                <a:gd name="T23" fmla="*/ 1 h 144"/>
                <a:gd name="T24" fmla="*/ 28 w 144"/>
                <a:gd name="T25" fmla="*/ 3 h 144"/>
                <a:gd name="T26" fmla="*/ 33 w 144"/>
                <a:gd name="T27" fmla="*/ 7 h 144"/>
                <a:gd name="T28" fmla="*/ 35 w 144"/>
                <a:gd name="T29" fmla="*/ 12 h 144"/>
                <a:gd name="T30" fmla="*/ 36 w 144"/>
                <a:gd name="T31" fmla="*/ 18 h 144"/>
                <a:gd name="T32" fmla="*/ 35 w 144"/>
                <a:gd name="T33" fmla="*/ 23 h 144"/>
                <a:gd name="T34" fmla="*/ 33 w 144"/>
                <a:gd name="T35" fmla="*/ 28 h 144"/>
                <a:gd name="T36" fmla="*/ 28 w 144"/>
                <a:gd name="T37" fmla="*/ 33 h 144"/>
                <a:gd name="T38" fmla="*/ 23 w 144"/>
                <a:gd name="T39" fmla="*/ 35 h 144"/>
                <a:gd name="T40" fmla="*/ 18 w 144"/>
                <a:gd name="T41" fmla="*/ 36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71" y="144"/>
                  </a:moveTo>
                  <a:lnTo>
                    <a:pt x="48" y="140"/>
                  </a:lnTo>
                  <a:lnTo>
                    <a:pt x="29" y="129"/>
                  </a:lnTo>
                  <a:lnTo>
                    <a:pt x="14" y="113"/>
                  </a:lnTo>
                  <a:lnTo>
                    <a:pt x="2" y="94"/>
                  </a:lnTo>
                  <a:lnTo>
                    <a:pt x="0" y="71"/>
                  </a:lnTo>
                  <a:lnTo>
                    <a:pt x="2" y="48"/>
                  </a:lnTo>
                  <a:lnTo>
                    <a:pt x="14" y="29"/>
                  </a:lnTo>
                  <a:lnTo>
                    <a:pt x="29" y="13"/>
                  </a:lnTo>
                  <a:lnTo>
                    <a:pt x="48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4" y="13"/>
                  </a:lnTo>
                  <a:lnTo>
                    <a:pt x="129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29" y="113"/>
                  </a:lnTo>
                  <a:lnTo>
                    <a:pt x="114" y="129"/>
                  </a:lnTo>
                  <a:lnTo>
                    <a:pt x="94" y="140"/>
                  </a:lnTo>
                  <a:lnTo>
                    <a:pt x="71" y="1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501" name="Freeform 188"/>
            <p:cNvSpPr>
              <a:spLocks/>
            </p:cNvSpPr>
            <p:nvPr/>
          </p:nvSpPr>
          <p:spPr bwMode="auto">
            <a:xfrm>
              <a:off x="2304" y="3457"/>
              <a:ext cx="72" cy="72"/>
            </a:xfrm>
            <a:custGeom>
              <a:avLst/>
              <a:gdLst>
                <a:gd name="T0" fmla="*/ 18 w 144"/>
                <a:gd name="T1" fmla="*/ 36 h 144"/>
                <a:gd name="T2" fmla="*/ 12 w 144"/>
                <a:gd name="T3" fmla="*/ 35 h 144"/>
                <a:gd name="T4" fmla="*/ 7 w 144"/>
                <a:gd name="T5" fmla="*/ 33 h 144"/>
                <a:gd name="T6" fmla="*/ 3 w 144"/>
                <a:gd name="T7" fmla="*/ 28 h 144"/>
                <a:gd name="T8" fmla="*/ 1 w 144"/>
                <a:gd name="T9" fmla="*/ 23 h 144"/>
                <a:gd name="T10" fmla="*/ 0 w 144"/>
                <a:gd name="T11" fmla="*/ 18 h 144"/>
                <a:gd name="T12" fmla="*/ 1 w 144"/>
                <a:gd name="T13" fmla="*/ 12 h 144"/>
                <a:gd name="T14" fmla="*/ 3 w 144"/>
                <a:gd name="T15" fmla="*/ 7 h 144"/>
                <a:gd name="T16" fmla="*/ 7 w 144"/>
                <a:gd name="T17" fmla="*/ 3 h 144"/>
                <a:gd name="T18" fmla="*/ 12 w 144"/>
                <a:gd name="T19" fmla="*/ 1 h 144"/>
                <a:gd name="T20" fmla="*/ 18 w 144"/>
                <a:gd name="T21" fmla="*/ 0 h 144"/>
                <a:gd name="T22" fmla="*/ 23 w 144"/>
                <a:gd name="T23" fmla="*/ 1 h 144"/>
                <a:gd name="T24" fmla="*/ 28 w 144"/>
                <a:gd name="T25" fmla="*/ 3 h 144"/>
                <a:gd name="T26" fmla="*/ 33 w 144"/>
                <a:gd name="T27" fmla="*/ 7 h 144"/>
                <a:gd name="T28" fmla="*/ 35 w 144"/>
                <a:gd name="T29" fmla="*/ 12 h 144"/>
                <a:gd name="T30" fmla="*/ 36 w 144"/>
                <a:gd name="T31" fmla="*/ 18 h 144"/>
                <a:gd name="T32" fmla="*/ 35 w 144"/>
                <a:gd name="T33" fmla="*/ 23 h 144"/>
                <a:gd name="T34" fmla="*/ 33 w 144"/>
                <a:gd name="T35" fmla="*/ 28 h 144"/>
                <a:gd name="T36" fmla="*/ 28 w 144"/>
                <a:gd name="T37" fmla="*/ 33 h 144"/>
                <a:gd name="T38" fmla="*/ 23 w 144"/>
                <a:gd name="T39" fmla="*/ 35 h 144"/>
                <a:gd name="T40" fmla="*/ 18 w 144"/>
                <a:gd name="T41" fmla="*/ 36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71" y="144"/>
                  </a:moveTo>
                  <a:lnTo>
                    <a:pt x="48" y="140"/>
                  </a:lnTo>
                  <a:lnTo>
                    <a:pt x="29" y="129"/>
                  </a:lnTo>
                  <a:lnTo>
                    <a:pt x="14" y="113"/>
                  </a:lnTo>
                  <a:lnTo>
                    <a:pt x="2" y="94"/>
                  </a:lnTo>
                  <a:lnTo>
                    <a:pt x="0" y="71"/>
                  </a:lnTo>
                  <a:lnTo>
                    <a:pt x="2" y="48"/>
                  </a:lnTo>
                  <a:lnTo>
                    <a:pt x="14" y="29"/>
                  </a:lnTo>
                  <a:lnTo>
                    <a:pt x="29" y="13"/>
                  </a:lnTo>
                  <a:lnTo>
                    <a:pt x="48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4" y="13"/>
                  </a:lnTo>
                  <a:lnTo>
                    <a:pt x="129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29" y="113"/>
                  </a:lnTo>
                  <a:lnTo>
                    <a:pt x="114" y="129"/>
                  </a:lnTo>
                  <a:lnTo>
                    <a:pt x="94" y="140"/>
                  </a:lnTo>
                  <a:lnTo>
                    <a:pt x="71" y="1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502" name="Rectangle 189"/>
            <p:cNvSpPr>
              <a:spLocks noChangeArrowheads="1"/>
            </p:cNvSpPr>
            <p:nvPr/>
          </p:nvSpPr>
          <p:spPr bwMode="auto">
            <a:xfrm>
              <a:off x="2094" y="3678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  <a:endParaRPr lang="en-US" altLang="en-US"/>
            </a:p>
          </p:txBody>
        </p:sp>
        <p:sp>
          <p:nvSpPr>
            <p:cNvPr id="13503" name="Rectangle 190"/>
            <p:cNvSpPr>
              <a:spLocks noChangeArrowheads="1"/>
            </p:cNvSpPr>
            <p:nvPr/>
          </p:nvSpPr>
          <p:spPr bwMode="auto">
            <a:xfrm>
              <a:off x="2094" y="3794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</a:t>
              </a:r>
              <a:endParaRPr lang="en-US" altLang="en-US"/>
            </a:p>
          </p:txBody>
        </p:sp>
        <p:sp>
          <p:nvSpPr>
            <p:cNvPr id="13504" name="Rectangle 191"/>
            <p:cNvSpPr>
              <a:spLocks noChangeArrowheads="1"/>
            </p:cNvSpPr>
            <p:nvPr/>
          </p:nvSpPr>
          <p:spPr bwMode="auto">
            <a:xfrm>
              <a:off x="2094" y="3909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4</a:t>
              </a:r>
              <a:endParaRPr lang="en-US" altLang="en-US"/>
            </a:p>
          </p:txBody>
        </p:sp>
        <p:sp>
          <p:nvSpPr>
            <p:cNvPr id="13505" name="Rectangle 192"/>
            <p:cNvSpPr>
              <a:spLocks noChangeArrowheads="1"/>
            </p:cNvSpPr>
            <p:nvPr/>
          </p:nvSpPr>
          <p:spPr bwMode="auto">
            <a:xfrm>
              <a:off x="2166" y="3678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  <a:endParaRPr lang="en-US" altLang="en-US"/>
            </a:p>
          </p:txBody>
        </p:sp>
        <p:sp>
          <p:nvSpPr>
            <p:cNvPr id="13506" name="Rectangle 193"/>
            <p:cNvSpPr>
              <a:spLocks noChangeArrowheads="1"/>
            </p:cNvSpPr>
            <p:nvPr/>
          </p:nvSpPr>
          <p:spPr bwMode="auto">
            <a:xfrm>
              <a:off x="2166" y="3794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</a:t>
              </a:r>
              <a:endParaRPr lang="en-US" altLang="en-US"/>
            </a:p>
          </p:txBody>
        </p:sp>
        <p:sp>
          <p:nvSpPr>
            <p:cNvPr id="13507" name="Rectangle 194"/>
            <p:cNvSpPr>
              <a:spLocks noChangeArrowheads="1"/>
            </p:cNvSpPr>
            <p:nvPr/>
          </p:nvSpPr>
          <p:spPr bwMode="auto">
            <a:xfrm>
              <a:off x="2166" y="3909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3</a:t>
              </a:r>
              <a:endParaRPr lang="en-US" altLang="en-US"/>
            </a:p>
          </p:txBody>
        </p:sp>
        <p:sp>
          <p:nvSpPr>
            <p:cNvPr id="13508" name="Rectangle 195"/>
            <p:cNvSpPr>
              <a:spLocks noChangeArrowheads="1"/>
            </p:cNvSpPr>
            <p:nvPr/>
          </p:nvSpPr>
          <p:spPr bwMode="auto">
            <a:xfrm>
              <a:off x="2238" y="3678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  <a:endParaRPr lang="en-US" altLang="en-US"/>
            </a:p>
          </p:txBody>
        </p:sp>
        <p:sp>
          <p:nvSpPr>
            <p:cNvPr id="13509" name="Rectangle 196"/>
            <p:cNvSpPr>
              <a:spLocks noChangeArrowheads="1"/>
            </p:cNvSpPr>
            <p:nvPr/>
          </p:nvSpPr>
          <p:spPr bwMode="auto">
            <a:xfrm>
              <a:off x="2238" y="3794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</a:t>
              </a:r>
              <a:endParaRPr lang="en-US" altLang="en-US"/>
            </a:p>
          </p:txBody>
        </p:sp>
        <p:sp>
          <p:nvSpPr>
            <p:cNvPr id="13510" name="Rectangle 197"/>
            <p:cNvSpPr>
              <a:spLocks noChangeArrowheads="1"/>
            </p:cNvSpPr>
            <p:nvPr/>
          </p:nvSpPr>
          <p:spPr bwMode="auto">
            <a:xfrm>
              <a:off x="2238" y="3909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</a:t>
              </a:r>
              <a:endParaRPr lang="en-US" altLang="en-US"/>
            </a:p>
          </p:txBody>
        </p:sp>
        <p:sp>
          <p:nvSpPr>
            <p:cNvPr id="13511" name="Rectangle 198"/>
            <p:cNvSpPr>
              <a:spLocks noChangeArrowheads="1"/>
            </p:cNvSpPr>
            <p:nvPr/>
          </p:nvSpPr>
          <p:spPr bwMode="auto">
            <a:xfrm>
              <a:off x="2310" y="3678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  <a:endParaRPr lang="en-US" altLang="en-US"/>
            </a:p>
          </p:txBody>
        </p:sp>
        <p:sp>
          <p:nvSpPr>
            <p:cNvPr id="13512" name="Rectangle 199"/>
            <p:cNvSpPr>
              <a:spLocks noChangeArrowheads="1"/>
            </p:cNvSpPr>
            <p:nvPr/>
          </p:nvSpPr>
          <p:spPr bwMode="auto">
            <a:xfrm>
              <a:off x="2310" y="3794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</a:t>
              </a:r>
              <a:endParaRPr lang="en-US" altLang="en-US"/>
            </a:p>
          </p:txBody>
        </p:sp>
        <p:sp>
          <p:nvSpPr>
            <p:cNvPr id="13513" name="Rectangle 200"/>
            <p:cNvSpPr>
              <a:spLocks noChangeArrowheads="1"/>
            </p:cNvSpPr>
            <p:nvPr/>
          </p:nvSpPr>
          <p:spPr bwMode="auto">
            <a:xfrm>
              <a:off x="2310" y="3909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</a:t>
              </a:r>
              <a:endParaRPr lang="en-US" altLang="en-US"/>
            </a:p>
          </p:txBody>
        </p:sp>
        <p:sp>
          <p:nvSpPr>
            <p:cNvPr id="13514" name="Rectangle 201"/>
            <p:cNvSpPr>
              <a:spLocks noChangeArrowheads="1"/>
            </p:cNvSpPr>
            <p:nvPr/>
          </p:nvSpPr>
          <p:spPr bwMode="auto">
            <a:xfrm>
              <a:off x="2382" y="3678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  <a:endParaRPr lang="en-US" altLang="en-US"/>
            </a:p>
          </p:txBody>
        </p:sp>
        <p:sp>
          <p:nvSpPr>
            <p:cNvPr id="13515" name="Rectangle 202"/>
            <p:cNvSpPr>
              <a:spLocks noChangeArrowheads="1"/>
            </p:cNvSpPr>
            <p:nvPr/>
          </p:nvSpPr>
          <p:spPr bwMode="auto">
            <a:xfrm>
              <a:off x="2382" y="3794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</a:t>
              </a:r>
              <a:endParaRPr lang="en-US" altLang="en-US"/>
            </a:p>
          </p:txBody>
        </p:sp>
        <p:sp>
          <p:nvSpPr>
            <p:cNvPr id="13516" name="Rectangle 203"/>
            <p:cNvSpPr>
              <a:spLocks noChangeArrowheads="1"/>
            </p:cNvSpPr>
            <p:nvPr/>
          </p:nvSpPr>
          <p:spPr bwMode="auto">
            <a:xfrm>
              <a:off x="2382" y="3909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</a:t>
              </a:r>
              <a:endParaRPr lang="en-US" altLang="en-US"/>
            </a:p>
          </p:txBody>
        </p:sp>
        <p:sp>
          <p:nvSpPr>
            <p:cNvPr id="13517" name="Rectangle 204"/>
            <p:cNvSpPr>
              <a:spLocks noChangeArrowheads="1"/>
            </p:cNvSpPr>
            <p:nvPr/>
          </p:nvSpPr>
          <p:spPr bwMode="auto">
            <a:xfrm>
              <a:off x="2454" y="3678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  <a:endParaRPr lang="en-US" altLang="en-US"/>
            </a:p>
          </p:txBody>
        </p:sp>
        <p:sp>
          <p:nvSpPr>
            <p:cNvPr id="13518" name="Rectangle 206"/>
            <p:cNvSpPr>
              <a:spLocks noChangeArrowheads="1"/>
            </p:cNvSpPr>
            <p:nvPr/>
          </p:nvSpPr>
          <p:spPr bwMode="auto">
            <a:xfrm>
              <a:off x="2454" y="3794"/>
              <a:ext cx="115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9</a:t>
              </a:r>
              <a:endParaRPr lang="en-US" altLang="en-US"/>
            </a:p>
          </p:txBody>
        </p:sp>
        <p:sp>
          <p:nvSpPr>
            <p:cNvPr id="13519" name="Rectangle 207"/>
            <p:cNvSpPr>
              <a:spLocks noChangeArrowheads="1"/>
            </p:cNvSpPr>
            <p:nvPr/>
          </p:nvSpPr>
          <p:spPr bwMode="auto">
            <a:xfrm>
              <a:off x="2526" y="3678"/>
              <a:ext cx="115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  <a:endParaRPr lang="en-US" altLang="en-US"/>
            </a:p>
          </p:txBody>
        </p:sp>
        <p:sp>
          <p:nvSpPr>
            <p:cNvPr id="13520" name="Rectangle 208"/>
            <p:cNvSpPr>
              <a:spLocks noChangeArrowheads="1"/>
            </p:cNvSpPr>
            <p:nvPr/>
          </p:nvSpPr>
          <p:spPr bwMode="auto">
            <a:xfrm>
              <a:off x="2526" y="3794"/>
              <a:ext cx="115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8</a:t>
              </a:r>
              <a:endParaRPr lang="en-US" altLang="en-US"/>
            </a:p>
          </p:txBody>
        </p:sp>
        <p:sp>
          <p:nvSpPr>
            <p:cNvPr id="13521" name="Rectangle 209"/>
            <p:cNvSpPr>
              <a:spLocks noChangeArrowheads="1"/>
            </p:cNvSpPr>
            <p:nvPr/>
          </p:nvSpPr>
          <p:spPr bwMode="auto">
            <a:xfrm>
              <a:off x="2598" y="3678"/>
              <a:ext cx="115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  <a:endParaRPr lang="en-US" altLang="en-US"/>
            </a:p>
          </p:txBody>
        </p:sp>
        <p:sp>
          <p:nvSpPr>
            <p:cNvPr id="13522" name="Rectangle 210"/>
            <p:cNvSpPr>
              <a:spLocks noChangeArrowheads="1"/>
            </p:cNvSpPr>
            <p:nvPr/>
          </p:nvSpPr>
          <p:spPr bwMode="auto">
            <a:xfrm>
              <a:off x="2598" y="3794"/>
              <a:ext cx="115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</a:t>
              </a:r>
              <a:endParaRPr lang="en-US" altLang="en-US"/>
            </a:p>
          </p:txBody>
        </p:sp>
        <p:sp>
          <p:nvSpPr>
            <p:cNvPr id="13523" name="Rectangle 211"/>
            <p:cNvSpPr>
              <a:spLocks noChangeArrowheads="1"/>
            </p:cNvSpPr>
            <p:nvPr/>
          </p:nvSpPr>
          <p:spPr bwMode="auto">
            <a:xfrm>
              <a:off x="2670" y="3678"/>
              <a:ext cx="115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  <a:endParaRPr lang="en-US" altLang="en-US"/>
            </a:p>
          </p:txBody>
        </p:sp>
        <p:sp>
          <p:nvSpPr>
            <p:cNvPr id="13524" name="Rectangle 212"/>
            <p:cNvSpPr>
              <a:spLocks noChangeArrowheads="1"/>
            </p:cNvSpPr>
            <p:nvPr/>
          </p:nvSpPr>
          <p:spPr bwMode="auto">
            <a:xfrm>
              <a:off x="2670" y="3794"/>
              <a:ext cx="115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6</a:t>
              </a:r>
              <a:endParaRPr lang="en-US" altLang="en-US"/>
            </a:p>
          </p:txBody>
        </p:sp>
        <p:sp>
          <p:nvSpPr>
            <p:cNvPr id="13525" name="Rectangle 213"/>
            <p:cNvSpPr>
              <a:spLocks noChangeArrowheads="1"/>
            </p:cNvSpPr>
            <p:nvPr/>
          </p:nvSpPr>
          <p:spPr bwMode="auto">
            <a:xfrm>
              <a:off x="2742" y="3678"/>
              <a:ext cx="115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  <a:endParaRPr lang="en-US" altLang="en-US"/>
            </a:p>
          </p:txBody>
        </p:sp>
        <p:sp>
          <p:nvSpPr>
            <p:cNvPr id="13526" name="Rectangle 214"/>
            <p:cNvSpPr>
              <a:spLocks noChangeArrowheads="1"/>
            </p:cNvSpPr>
            <p:nvPr/>
          </p:nvSpPr>
          <p:spPr bwMode="auto">
            <a:xfrm>
              <a:off x="2742" y="3794"/>
              <a:ext cx="115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5</a:t>
              </a:r>
              <a:endParaRPr lang="en-US" altLang="en-US"/>
            </a:p>
          </p:txBody>
        </p:sp>
        <p:sp>
          <p:nvSpPr>
            <p:cNvPr id="13527" name="Rectangle 215"/>
            <p:cNvSpPr>
              <a:spLocks noChangeArrowheads="1"/>
            </p:cNvSpPr>
            <p:nvPr/>
          </p:nvSpPr>
          <p:spPr bwMode="auto">
            <a:xfrm>
              <a:off x="2814" y="3678"/>
              <a:ext cx="115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  <a:endParaRPr lang="en-US" altLang="en-US"/>
            </a:p>
          </p:txBody>
        </p:sp>
        <p:sp>
          <p:nvSpPr>
            <p:cNvPr id="13528" name="Rectangle 216"/>
            <p:cNvSpPr>
              <a:spLocks noChangeArrowheads="1"/>
            </p:cNvSpPr>
            <p:nvPr/>
          </p:nvSpPr>
          <p:spPr bwMode="auto">
            <a:xfrm>
              <a:off x="2814" y="3794"/>
              <a:ext cx="115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4</a:t>
              </a:r>
              <a:endParaRPr lang="en-US" altLang="en-US"/>
            </a:p>
          </p:txBody>
        </p:sp>
        <p:sp>
          <p:nvSpPr>
            <p:cNvPr id="13529" name="Rectangle 217"/>
            <p:cNvSpPr>
              <a:spLocks noChangeArrowheads="1"/>
            </p:cNvSpPr>
            <p:nvPr/>
          </p:nvSpPr>
          <p:spPr bwMode="auto">
            <a:xfrm>
              <a:off x="2886" y="3678"/>
              <a:ext cx="115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  <a:endParaRPr lang="en-US" altLang="en-US"/>
            </a:p>
          </p:txBody>
        </p:sp>
        <p:sp>
          <p:nvSpPr>
            <p:cNvPr id="13530" name="Rectangle 218"/>
            <p:cNvSpPr>
              <a:spLocks noChangeArrowheads="1"/>
            </p:cNvSpPr>
            <p:nvPr/>
          </p:nvSpPr>
          <p:spPr bwMode="auto">
            <a:xfrm>
              <a:off x="2886" y="3794"/>
              <a:ext cx="115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3</a:t>
              </a:r>
              <a:endParaRPr lang="en-US" altLang="en-US"/>
            </a:p>
          </p:txBody>
        </p:sp>
        <p:sp>
          <p:nvSpPr>
            <p:cNvPr id="13531" name="Rectangle 219"/>
            <p:cNvSpPr>
              <a:spLocks noChangeArrowheads="1"/>
            </p:cNvSpPr>
            <p:nvPr/>
          </p:nvSpPr>
          <p:spPr bwMode="auto">
            <a:xfrm>
              <a:off x="2958" y="3678"/>
              <a:ext cx="115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  <a:endParaRPr lang="en-US" altLang="en-US"/>
            </a:p>
          </p:txBody>
        </p:sp>
        <p:sp>
          <p:nvSpPr>
            <p:cNvPr id="13532" name="Rectangle 220"/>
            <p:cNvSpPr>
              <a:spLocks noChangeArrowheads="1"/>
            </p:cNvSpPr>
            <p:nvPr/>
          </p:nvSpPr>
          <p:spPr bwMode="auto">
            <a:xfrm>
              <a:off x="2958" y="3794"/>
              <a:ext cx="115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</a:t>
              </a:r>
              <a:endParaRPr lang="en-US" altLang="en-US"/>
            </a:p>
          </p:txBody>
        </p:sp>
        <p:sp>
          <p:nvSpPr>
            <p:cNvPr id="13533" name="Rectangle 221"/>
            <p:cNvSpPr>
              <a:spLocks noChangeArrowheads="1"/>
            </p:cNvSpPr>
            <p:nvPr/>
          </p:nvSpPr>
          <p:spPr bwMode="auto">
            <a:xfrm>
              <a:off x="3030" y="3678"/>
              <a:ext cx="115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  <a:endParaRPr lang="en-US" altLang="en-US"/>
            </a:p>
          </p:txBody>
        </p:sp>
        <p:sp>
          <p:nvSpPr>
            <p:cNvPr id="13534" name="Rectangle 222"/>
            <p:cNvSpPr>
              <a:spLocks noChangeArrowheads="1"/>
            </p:cNvSpPr>
            <p:nvPr/>
          </p:nvSpPr>
          <p:spPr bwMode="auto">
            <a:xfrm>
              <a:off x="3030" y="3794"/>
              <a:ext cx="115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</a:t>
              </a:r>
              <a:endParaRPr lang="en-US" altLang="en-US"/>
            </a:p>
          </p:txBody>
        </p:sp>
        <p:sp>
          <p:nvSpPr>
            <p:cNvPr id="13535" name="Rectangle 223"/>
            <p:cNvSpPr>
              <a:spLocks noChangeArrowheads="1"/>
            </p:cNvSpPr>
            <p:nvPr/>
          </p:nvSpPr>
          <p:spPr bwMode="auto">
            <a:xfrm>
              <a:off x="3102" y="3678"/>
              <a:ext cx="115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  <a:endParaRPr lang="en-US" altLang="en-US"/>
            </a:p>
          </p:txBody>
        </p:sp>
        <p:sp>
          <p:nvSpPr>
            <p:cNvPr id="13536" name="Rectangle 224"/>
            <p:cNvSpPr>
              <a:spLocks noChangeArrowheads="1"/>
            </p:cNvSpPr>
            <p:nvPr/>
          </p:nvSpPr>
          <p:spPr bwMode="auto">
            <a:xfrm>
              <a:off x="3102" y="3794"/>
              <a:ext cx="115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</a:t>
              </a:r>
              <a:endParaRPr lang="en-US" altLang="en-US"/>
            </a:p>
          </p:txBody>
        </p:sp>
        <p:sp>
          <p:nvSpPr>
            <p:cNvPr id="13537" name="Line 225"/>
            <p:cNvSpPr>
              <a:spLocks noChangeShapeType="1"/>
            </p:cNvSpPr>
            <p:nvPr/>
          </p:nvSpPr>
          <p:spPr bwMode="auto">
            <a:xfrm flipV="1">
              <a:off x="3203" y="3457"/>
              <a:ext cx="1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38" name="Freeform 226"/>
            <p:cNvSpPr>
              <a:spLocks/>
            </p:cNvSpPr>
            <p:nvPr/>
          </p:nvSpPr>
          <p:spPr bwMode="auto">
            <a:xfrm>
              <a:off x="3167" y="3457"/>
              <a:ext cx="72" cy="72"/>
            </a:xfrm>
            <a:custGeom>
              <a:avLst/>
              <a:gdLst>
                <a:gd name="T0" fmla="*/ 18 w 144"/>
                <a:gd name="T1" fmla="*/ 36 h 144"/>
                <a:gd name="T2" fmla="*/ 12 w 144"/>
                <a:gd name="T3" fmla="*/ 35 h 144"/>
                <a:gd name="T4" fmla="*/ 7 w 144"/>
                <a:gd name="T5" fmla="*/ 33 h 144"/>
                <a:gd name="T6" fmla="*/ 3 w 144"/>
                <a:gd name="T7" fmla="*/ 28 h 144"/>
                <a:gd name="T8" fmla="*/ 1 w 144"/>
                <a:gd name="T9" fmla="*/ 23 h 144"/>
                <a:gd name="T10" fmla="*/ 0 w 144"/>
                <a:gd name="T11" fmla="*/ 18 h 144"/>
                <a:gd name="T12" fmla="*/ 1 w 144"/>
                <a:gd name="T13" fmla="*/ 12 h 144"/>
                <a:gd name="T14" fmla="*/ 3 w 144"/>
                <a:gd name="T15" fmla="*/ 7 h 144"/>
                <a:gd name="T16" fmla="*/ 7 w 144"/>
                <a:gd name="T17" fmla="*/ 3 h 144"/>
                <a:gd name="T18" fmla="*/ 12 w 144"/>
                <a:gd name="T19" fmla="*/ 1 h 144"/>
                <a:gd name="T20" fmla="*/ 18 w 144"/>
                <a:gd name="T21" fmla="*/ 0 h 144"/>
                <a:gd name="T22" fmla="*/ 23 w 144"/>
                <a:gd name="T23" fmla="*/ 1 h 144"/>
                <a:gd name="T24" fmla="*/ 28 w 144"/>
                <a:gd name="T25" fmla="*/ 3 h 144"/>
                <a:gd name="T26" fmla="*/ 33 w 144"/>
                <a:gd name="T27" fmla="*/ 7 h 144"/>
                <a:gd name="T28" fmla="*/ 35 w 144"/>
                <a:gd name="T29" fmla="*/ 12 h 144"/>
                <a:gd name="T30" fmla="*/ 36 w 144"/>
                <a:gd name="T31" fmla="*/ 18 h 144"/>
                <a:gd name="T32" fmla="*/ 35 w 144"/>
                <a:gd name="T33" fmla="*/ 23 h 144"/>
                <a:gd name="T34" fmla="*/ 33 w 144"/>
                <a:gd name="T35" fmla="*/ 28 h 144"/>
                <a:gd name="T36" fmla="*/ 28 w 144"/>
                <a:gd name="T37" fmla="*/ 33 h 144"/>
                <a:gd name="T38" fmla="*/ 23 w 144"/>
                <a:gd name="T39" fmla="*/ 35 h 144"/>
                <a:gd name="T40" fmla="*/ 18 w 144"/>
                <a:gd name="T41" fmla="*/ 36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71" y="144"/>
                  </a:moveTo>
                  <a:lnTo>
                    <a:pt x="48" y="140"/>
                  </a:lnTo>
                  <a:lnTo>
                    <a:pt x="29" y="129"/>
                  </a:lnTo>
                  <a:lnTo>
                    <a:pt x="13" y="113"/>
                  </a:lnTo>
                  <a:lnTo>
                    <a:pt x="2" y="94"/>
                  </a:lnTo>
                  <a:lnTo>
                    <a:pt x="0" y="71"/>
                  </a:lnTo>
                  <a:lnTo>
                    <a:pt x="2" y="48"/>
                  </a:lnTo>
                  <a:lnTo>
                    <a:pt x="13" y="29"/>
                  </a:lnTo>
                  <a:lnTo>
                    <a:pt x="29" y="13"/>
                  </a:lnTo>
                  <a:lnTo>
                    <a:pt x="48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3" y="13"/>
                  </a:lnTo>
                  <a:lnTo>
                    <a:pt x="129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29" y="113"/>
                  </a:lnTo>
                  <a:lnTo>
                    <a:pt x="113" y="129"/>
                  </a:lnTo>
                  <a:lnTo>
                    <a:pt x="94" y="140"/>
                  </a:lnTo>
                  <a:lnTo>
                    <a:pt x="71" y="1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539" name="Rectangle 227"/>
            <p:cNvSpPr>
              <a:spLocks noChangeArrowheads="1"/>
            </p:cNvSpPr>
            <p:nvPr/>
          </p:nvSpPr>
          <p:spPr bwMode="auto">
            <a:xfrm>
              <a:off x="3170" y="3714"/>
              <a:ext cx="230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IOW</a:t>
              </a:r>
              <a:endParaRPr lang="en-US" altLang="en-US"/>
            </a:p>
          </p:txBody>
        </p:sp>
        <p:sp>
          <p:nvSpPr>
            <p:cNvPr id="13540" name="Line 228"/>
            <p:cNvSpPr>
              <a:spLocks noChangeShapeType="1"/>
            </p:cNvSpPr>
            <p:nvPr/>
          </p:nvSpPr>
          <p:spPr bwMode="auto">
            <a:xfrm>
              <a:off x="3167" y="3708"/>
              <a:ext cx="1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41" name="Freeform 229"/>
            <p:cNvSpPr>
              <a:spLocks/>
            </p:cNvSpPr>
            <p:nvPr/>
          </p:nvSpPr>
          <p:spPr bwMode="auto">
            <a:xfrm>
              <a:off x="2483" y="2556"/>
              <a:ext cx="144" cy="469"/>
            </a:xfrm>
            <a:custGeom>
              <a:avLst/>
              <a:gdLst>
                <a:gd name="T0" fmla="*/ 72 w 288"/>
                <a:gd name="T1" fmla="*/ 235 h 937"/>
                <a:gd name="T2" fmla="*/ 72 w 288"/>
                <a:gd name="T3" fmla="*/ 108 h 937"/>
                <a:gd name="T4" fmla="*/ 0 w 288"/>
                <a:gd name="T5" fmla="*/ 108 h 937"/>
                <a:gd name="T6" fmla="*/ 0 w 288"/>
                <a:gd name="T7" fmla="*/ 0 h 9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937"/>
                <a:gd name="T14" fmla="*/ 288 w 288"/>
                <a:gd name="T15" fmla="*/ 937 h 9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937">
                  <a:moveTo>
                    <a:pt x="288" y="937"/>
                  </a:moveTo>
                  <a:lnTo>
                    <a:pt x="288" y="432"/>
                  </a:lnTo>
                  <a:lnTo>
                    <a:pt x="0" y="43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62376" name="Oval 232"/>
          <p:cNvSpPr>
            <a:spLocks noChangeArrowheads="1"/>
          </p:cNvSpPr>
          <p:nvPr/>
        </p:nvSpPr>
        <p:spPr bwMode="auto">
          <a:xfrm>
            <a:off x="4953000" y="5794375"/>
            <a:ext cx="530225" cy="3016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2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2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37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a Simple </a:t>
            </a:r>
            <a:br>
              <a:rPr lang="en-US" altLang="en-US" smtClean="0"/>
            </a:br>
            <a:r>
              <a:rPr lang="en-US" altLang="en-US" smtClean="0"/>
              <a:t>Output Device</a:t>
            </a:r>
          </a:p>
        </p:txBody>
      </p:sp>
      <p:sp>
        <p:nvSpPr>
          <p:cNvPr id="2631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Use 8-LED’s</a:t>
            </a:r>
          </a:p>
          <a:p>
            <a:r>
              <a:rPr lang="en-US" altLang="en-US" smtClean="0"/>
              <a:t>Loses the data</a:t>
            </a:r>
          </a:p>
          <a:p>
            <a:r>
              <a:rPr lang="en-US" altLang="en-US" smtClean="0"/>
              <a:t>Solution?</a:t>
            </a:r>
          </a:p>
          <a:p>
            <a:r>
              <a:rPr lang="en-US" altLang="en-US" smtClean="0"/>
              <a:t>Use a chip and an address decoder such that the LED’s will not only respond to the command </a:t>
            </a:r>
            <a:r>
              <a:rPr lang="en-US" altLang="en-US" smtClean="0">
                <a:latin typeface="Courier New" panose="02070309020205020404" pitchFamily="49" charset="0"/>
              </a:rPr>
              <a:t>out</a:t>
            </a:r>
            <a:r>
              <a:rPr lang="en-US" altLang="en-US" smtClean="0"/>
              <a:t> and a specific address (let’s assume that the address is </a:t>
            </a:r>
            <a:r>
              <a:rPr lang="en-US" altLang="en-US" smtClean="0">
                <a:latin typeface="Courier New" panose="02070309020205020404" pitchFamily="49" charset="0"/>
              </a:rPr>
              <a:t>F000</a:t>
            </a:r>
            <a:r>
              <a:rPr lang="en-US" altLang="en-US" smtClean="0"/>
              <a:t>) but will also latch the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457200"/>
          </a:xfrm>
        </p:spPr>
        <p:txBody>
          <a:bodyPr/>
          <a:lstStyle/>
          <a:p>
            <a:r>
              <a:rPr lang="en-US" altLang="en-US" sz="1800" smtClean="0"/>
              <a:t>Use of 74LS373 and Address Decoder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943600" y="4648200"/>
            <a:ext cx="2743200" cy="19050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     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mov al, 55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mov dx, F000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out dx, al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     :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3209925" y="587533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endParaRPr lang="en-US" altLang="en-US"/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3209925" y="605948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endParaRPr lang="en-US" altLang="en-US"/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3209925" y="6242050"/>
            <a:ext cx="920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5</a:t>
            </a:r>
            <a:endParaRPr lang="en-US" altLang="en-US"/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1085850" y="781050"/>
            <a:ext cx="1941513" cy="5713413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1804988" y="3221038"/>
            <a:ext cx="508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</a:rPr>
              <a:t>8088</a:t>
            </a:r>
            <a:endParaRPr lang="en-US" altLang="en-US"/>
          </a:p>
        </p:txBody>
      </p:sp>
      <p:sp>
        <p:nvSpPr>
          <p:cNvPr id="15369" name="Rectangle 10"/>
          <p:cNvSpPr>
            <a:spLocks noChangeArrowheads="1"/>
          </p:cNvSpPr>
          <p:nvPr/>
        </p:nvSpPr>
        <p:spPr bwMode="auto">
          <a:xfrm>
            <a:off x="1554163" y="3495675"/>
            <a:ext cx="1003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</a:rPr>
              <a:t>Minimum</a:t>
            </a:r>
            <a:endParaRPr lang="en-US" altLang="en-US"/>
          </a:p>
        </p:txBody>
      </p:sp>
      <p:sp>
        <p:nvSpPr>
          <p:cNvPr id="15370" name="Rectangle 11"/>
          <p:cNvSpPr>
            <a:spLocks noChangeArrowheads="1"/>
          </p:cNvSpPr>
          <p:nvPr/>
        </p:nvSpPr>
        <p:spPr bwMode="auto">
          <a:xfrm>
            <a:off x="1758950" y="3768725"/>
            <a:ext cx="596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</a:rPr>
              <a:t>Mode</a:t>
            </a:r>
            <a:endParaRPr lang="en-US" altLang="en-US"/>
          </a:p>
        </p:txBody>
      </p:sp>
      <p:sp>
        <p:nvSpPr>
          <p:cNvPr id="15371" name="Rectangle 12"/>
          <p:cNvSpPr>
            <a:spLocks noChangeArrowheads="1"/>
          </p:cNvSpPr>
          <p:nvPr/>
        </p:nvSpPr>
        <p:spPr bwMode="auto">
          <a:xfrm>
            <a:off x="2570163" y="1123950"/>
            <a:ext cx="34290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72" name="Rectangle 13"/>
          <p:cNvSpPr>
            <a:spLocks noChangeArrowheads="1"/>
          </p:cNvSpPr>
          <p:nvPr/>
        </p:nvSpPr>
        <p:spPr bwMode="auto">
          <a:xfrm>
            <a:off x="2640013" y="1154113"/>
            <a:ext cx="2762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A18</a:t>
            </a:r>
            <a:endParaRPr lang="en-US" altLang="en-US"/>
          </a:p>
        </p:txBody>
      </p:sp>
      <p:sp>
        <p:nvSpPr>
          <p:cNvPr id="15373" name="Rectangle 14"/>
          <p:cNvSpPr>
            <a:spLocks noChangeArrowheads="1"/>
          </p:cNvSpPr>
          <p:nvPr/>
        </p:nvSpPr>
        <p:spPr bwMode="auto">
          <a:xfrm>
            <a:off x="2570163" y="1581150"/>
            <a:ext cx="34290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74" name="Rectangle 15"/>
          <p:cNvSpPr>
            <a:spLocks noChangeArrowheads="1"/>
          </p:cNvSpPr>
          <p:nvPr/>
        </p:nvSpPr>
        <p:spPr bwMode="auto">
          <a:xfrm>
            <a:off x="2730500" y="1611313"/>
            <a:ext cx="1841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A0</a:t>
            </a:r>
            <a:endParaRPr lang="en-US" altLang="en-US"/>
          </a:p>
        </p:txBody>
      </p:sp>
      <p:sp>
        <p:nvSpPr>
          <p:cNvPr id="15375" name="Rectangle 16"/>
          <p:cNvSpPr>
            <a:spLocks noChangeArrowheads="1"/>
          </p:cNvSpPr>
          <p:nvPr/>
        </p:nvSpPr>
        <p:spPr bwMode="auto">
          <a:xfrm>
            <a:off x="2570163" y="1352550"/>
            <a:ext cx="34290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76" name="Rectangle 17"/>
          <p:cNvSpPr>
            <a:spLocks noChangeArrowheads="1"/>
          </p:cNvSpPr>
          <p:nvPr/>
        </p:nvSpPr>
        <p:spPr bwMode="auto">
          <a:xfrm>
            <a:off x="2822575" y="1382713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endParaRPr lang="en-US" altLang="en-US"/>
          </a:p>
        </p:txBody>
      </p:sp>
      <p:sp>
        <p:nvSpPr>
          <p:cNvPr id="15377" name="Rectangle 18"/>
          <p:cNvSpPr>
            <a:spLocks noChangeArrowheads="1"/>
          </p:cNvSpPr>
          <p:nvPr/>
        </p:nvSpPr>
        <p:spPr bwMode="auto">
          <a:xfrm>
            <a:off x="2570163" y="1924050"/>
            <a:ext cx="34290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78" name="Rectangle 19"/>
          <p:cNvSpPr>
            <a:spLocks noChangeArrowheads="1"/>
          </p:cNvSpPr>
          <p:nvPr/>
        </p:nvSpPr>
        <p:spPr bwMode="auto">
          <a:xfrm>
            <a:off x="2730500" y="1954213"/>
            <a:ext cx="1841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D7</a:t>
            </a:r>
            <a:endParaRPr lang="en-US" altLang="en-US"/>
          </a:p>
        </p:txBody>
      </p:sp>
      <p:sp>
        <p:nvSpPr>
          <p:cNvPr id="15379" name="Rectangle 20"/>
          <p:cNvSpPr>
            <a:spLocks noChangeArrowheads="1"/>
          </p:cNvSpPr>
          <p:nvPr/>
        </p:nvSpPr>
        <p:spPr bwMode="auto">
          <a:xfrm>
            <a:off x="2570163" y="2152650"/>
            <a:ext cx="34290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80" name="Rectangle 21"/>
          <p:cNvSpPr>
            <a:spLocks noChangeArrowheads="1"/>
          </p:cNvSpPr>
          <p:nvPr/>
        </p:nvSpPr>
        <p:spPr bwMode="auto">
          <a:xfrm>
            <a:off x="2730500" y="2182813"/>
            <a:ext cx="1841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D6</a:t>
            </a:r>
            <a:endParaRPr lang="en-US" altLang="en-US"/>
          </a:p>
        </p:txBody>
      </p:sp>
      <p:sp>
        <p:nvSpPr>
          <p:cNvPr id="15381" name="Rectangle 22"/>
          <p:cNvSpPr>
            <a:spLocks noChangeArrowheads="1"/>
          </p:cNvSpPr>
          <p:nvPr/>
        </p:nvSpPr>
        <p:spPr bwMode="auto">
          <a:xfrm>
            <a:off x="2486025" y="4437063"/>
            <a:ext cx="398463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82" name="Rectangle 23"/>
          <p:cNvSpPr>
            <a:spLocks noChangeArrowheads="1"/>
          </p:cNvSpPr>
          <p:nvPr/>
        </p:nvSpPr>
        <p:spPr bwMode="auto">
          <a:xfrm>
            <a:off x="2609850" y="4468813"/>
            <a:ext cx="2762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IOR</a:t>
            </a:r>
            <a:endParaRPr lang="en-US" altLang="en-US"/>
          </a:p>
        </p:txBody>
      </p:sp>
      <p:sp>
        <p:nvSpPr>
          <p:cNvPr id="15383" name="Rectangle 24"/>
          <p:cNvSpPr>
            <a:spLocks noChangeArrowheads="1"/>
          </p:cNvSpPr>
          <p:nvPr/>
        </p:nvSpPr>
        <p:spPr bwMode="auto">
          <a:xfrm>
            <a:off x="2486025" y="4665663"/>
            <a:ext cx="398463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84" name="Rectangle 25"/>
          <p:cNvSpPr>
            <a:spLocks noChangeArrowheads="1"/>
          </p:cNvSpPr>
          <p:nvPr/>
        </p:nvSpPr>
        <p:spPr bwMode="auto">
          <a:xfrm>
            <a:off x="2609850" y="4697413"/>
            <a:ext cx="2762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IOW</a:t>
            </a:r>
            <a:endParaRPr lang="en-US" altLang="en-US"/>
          </a:p>
        </p:txBody>
      </p:sp>
      <p:sp>
        <p:nvSpPr>
          <p:cNvPr id="15385" name="Line 26"/>
          <p:cNvSpPr>
            <a:spLocks noChangeShapeType="1"/>
          </p:cNvSpPr>
          <p:nvPr/>
        </p:nvSpPr>
        <p:spPr bwMode="auto">
          <a:xfrm>
            <a:off x="2600325" y="4437063"/>
            <a:ext cx="3127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6" name="Line 27"/>
          <p:cNvSpPr>
            <a:spLocks noChangeShapeType="1"/>
          </p:cNvSpPr>
          <p:nvPr/>
        </p:nvSpPr>
        <p:spPr bwMode="auto">
          <a:xfrm>
            <a:off x="2600325" y="4665663"/>
            <a:ext cx="284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7" name="Rectangle 28"/>
          <p:cNvSpPr>
            <a:spLocks noChangeArrowheads="1"/>
          </p:cNvSpPr>
          <p:nvPr/>
        </p:nvSpPr>
        <p:spPr bwMode="auto">
          <a:xfrm>
            <a:off x="2570163" y="895350"/>
            <a:ext cx="34290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88" name="Rectangle 29"/>
          <p:cNvSpPr>
            <a:spLocks noChangeArrowheads="1"/>
          </p:cNvSpPr>
          <p:nvPr/>
        </p:nvSpPr>
        <p:spPr bwMode="auto">
          <a:xfrm>
            <a:off x="2640013" y="925513"/>
            <a:ext cx="2762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A19</a:t>
            </a:r>
            <a:endParaRPr lang="en-US" altLang="en-US"/>
          </a:p>
        </p:txBody>
      </p:sp>
      <p:sp>
        <p:nvSpPr>
          <p:cNvPr id="15389" name="Rectangle 30"/>
          <p:cNvSpPr>
            <a:spLocks noChangeArrowheads="1"/>
          </p:cNvSpPr>
          <p:nvPr/>
        </p:nvSpPr>
        <p:spPr bwMode="auto">
          <a:xfrm>
            <a:off x="2570163" y="2381250"/>
            <a:ext cx="34290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90" name="Rectangle 31"/>
          <p:cNvSpPr>
            <a:spLocks noChangeArrowheads="1"/>
          </p:cNvSpPr>
          <p:nvPr/>
        </p:nvSpPr>
        <p:spPr bwMode="auto">
          <a:xfrm>
            <a:off x="2730500" y="2411413"/>
            <a:ext cx="1841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D5</a:t>
            </a:r>
            <a:endParaRPr lang="en-US" altLang="en-US"/>
          </a:p>
        </p:txBody>
      </p:sp>
      <p:sp>
        <p:nvSpPr>
          <p:cNvPr id="15391" name="Rectangle 32"/>
          <p:cNvSpPr>
            <a:spLocks noChangeArrowheads="1"/>
          </p:cNvSpPr>
          <p:nvPr/>
        </p:nvSpPr>
        <p:spPr bwMode="auto">
          <a:xfrm>
            <a:off x="2570163" y="2609850"/>
            <a:ext cx="34290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92" name="Rectangle 33"/>
          <p:cNvSpPr>
            <a:spLocks noChangeArrowheads="1"/>
          </p:cNvSpPr>
          <p:nvPr/>
        </p:nvSpPr>
        <p:spPr bwMode="auto">
          <a:xfrm>
            <a:off x="2730500" y="2640013"/>
            <a:ext cx="1841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D4</a:t>
            </a:r>
            <a:endParaRPr lang="en-US" altLang="en-US"/>
          </a:p>
        </p:txBody>
      </p:sp>
      <p:sp>
        <p:nvSpPr>
          <p:cNvPr id="15393" name="Rectangle 34"/>
          <p:cNvSpPr>
            <a:spLocks noChangeArrowheads="1"/>
          </p:cNvSpPr>
          <p:nvPr/>
        </p:nvSpPr>
        <p:spPr bwMode="auto">
          <a:xfrm>
            <a:off x="2570163" y="2838450"/>
            <a:ext cx="34290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94" name="Rectangle 35"/>
          <p:cNvSpPr>
            <a:spLocks noChangeArrowheads="1"/>
          </p:cNvSpPr>
          <p:nvPr/>
        </p:nvSpPr>
        <p:spPr bwMode="auto">
          <a:xfrm>
            <a:off x="2730500" y="2868613"/>
            <a:ext cx="1841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D3</a:t>
            </a:r>
            <a:endParaRPr lang="en-US" altLang="en-US"/>
          </a:p>
        </p:txBody>
      </p:sp>
      <p:sp>
        <p:nvSpPr>
          <p:cNvPr id="15395" name="Rectangle 36"/>
          <p:cNvSpPr>
            <a:spLocks noChangeArrowheads="1"/>
          </p:cNvSpPr>
          <p:nvPr/>
        </p:nvSpPr>
        <p:spPr bwMode="auto">
          <a:xfrm>
            <a:off x="2570163" y="3067050"/>
            <a:ext cx="34290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96" name="Rectangle 37"/>
          <p:cNvSpPr>
            <a:spLocks noChangeArrowheads="1"/>
          </p:cNvSpPr>
          <p:nvPr/>
        </p:nvSpPr>
        <p:spPr bwMode="auto">
          <a:xfrm>
            <a:off x="2730500" y="3097213"/>
            <a:ext cx="1841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D2</a:t>
            </a:r>
            <a:endParaRPr lang="en-US" altLang="en-US"/>
          </a:p>
        </p:txBody>
      </p:sp>
      <p:sp>
        <p:nvSpPr>
          <p:cNvPr id="15397" name="Rectangle 38"/>
          <p:cNvSpPr>
            <a:spLocks noChangeArrowheads="1"/>
          </p:cNvSpPr>
          <p:nvPr/>
        </p:nvSpPr>
        <p:spPr bwMode="auto">
          <a:xfrm>
            <a:off x="2570163" y="3295650"/>
            <a:ext cx="34290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98" name="Rectangle 39"/>
          <p:cNvSpPr>
            <a:spLocks noChangeArrowheads="1"/>
          </p:cNvSpPr>
          <p:nvPr/>
        </p:nvSpPr>
        <p:spPr bwMode="auto">
          <a:xfrm>
            <a:off x="2730500" y="3325813"/>
            <a:ext cx="1841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D1</a:t>
            </a:r>
            <a:endParaRPr lang="en-US" altLang="en-US"/>
          </a:p>
        </p:txBody>
      </p:sp>
      <p:sp>
        <p:nvSpPr>
          <p:cNvPr id="15399" name="Rectangle 40"/>
          <p:cNvSpPr>
            <a:spLocks noChangeArrowheads="1"/>
          </p:cNvSpPr>
          <p:nvPr/>
        </p:nvSpPr>
        <p:spPr bwMode="auto">
          <a:xfrm>
            <a:off x="2570163" y="3524250"/>
            <a:ext cx="342900" cy="227013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00" name="Rectangle 41"/>
          <p:cNvSpPr>
            <a:spLocks noChangeArrowheads="1"/>
          </p:cNvSpPr>
          <p:nvPr/>
        </p:nvSpPr>
        <p:spPr bwMode="auto">
          <a:xfrm>
            <a:off x="2730500" y="3554413"/>
            <a:ext cx="1841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D0</a:t>
            </a:r>
            <a:endParaRPr lang="en-US" altLang="en-US"/>
          </a:p>
        </p:txBody>
      </p:sp>
      <p:sp>
        <p:nvSpPr>
          <p:cNvPr id="15401" name="Freeform 42"/>
          <p:cNvSpPr>
            <a:spLocks/>
          </p:cNvSpPr>
          <p:nvPr/>
        </p:nvSpPr>
        <p:spPr bwMode="auto">
          <a:xfrm>
            <a:off x="6399213" y="1952625"/>
            <a:ext cx="171450" cy="169863"/>
          </a:xfrm>
          <a:custGeom>
            <a:avLst/>
            <a:gdLst>
              <a:gd name="T0" fmla="*/ 0 w 215"/>
              <a:gd name="T1" fmla="*/ 0 h 215"/>
              <a:gd name="T2" fmla="*/ 0 w 215"/>
              <a:gd name="T3" fmla="*/ 134202052 h 215"/>
              <a:gd name="T4" fmla="*/ 136721418 w 215"/>
              <a:gd name="T5" fmla="*/ 66788557 h 215"/>
              <a:gd name="T6" fmla="*/ 0 w 215"/>
              <a:gd name="T7" fmla="*/ 0 h 215"/>
              <a:gd name="T8" fmla="*/ 0 60000 65536"/>
              <a:gd name="T9" fmla="*/ 0 60000 65536"/>
              <a:gd name="T10" fmla="*/ 0 60000 65536"/>
              <a:gd name="T11" fmla="*/ 0 60000 65536"/>
              <a:gd name="T12" fmla="*/ 0 w 215"/>
              <a:gd name="T13" fmla="*/ 0 h 215"/>
              <a:gd name="T14" fmla="*/ 215 w 215"/>
              <a:gd name="T15" fmla="*/ 215 h 2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5" h="215">
                <a:moveTo>
                  <a:pt x="0" y="0"/>
                </a:moveTo>
                <a:lnTo>
                  <a:pt x="0" y="215"/>
                </a:lnTo>
                <a:lnTo>
                  <a:pt x="215" y="1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02" name="Line 43"/>
          <p:cNvSpPr>
            <a:spLocks noChangeShapeType="1"/>
          </p:cNvSpPr>
          <p:nvPr/>
        </p:nvSpPr>
        <p:spPr bwMode="auto">
          <a:xfrm>
            <a:off x="6570663" y="1952625"/>
            <a:ext cx="1587" cy="1698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3" name="Line 45"/>
          <p:cNvSpPr>
            <a:spLocks noChangeShapeType="1"/>
          </p:cNvSpPr>
          <p:nvPr/>
        </p:nvSpPr>
        <p:spPr bwMode="auto">
          <a:xfrm>
            <a:off x="6570663" y="2038350"/>
            <a:ext cx="2286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4" name="Line 46"/>
          <p:cNvSpPr>
            <a:spLocks noChangeShapeType="1"/>
          </p:cNvSpPr>
          <p:nvPr/>
        </p:nvSpPr>
        <p:spPr bwMode="auto">
          <a:xfrm>
            <a:off x="7256463" y="2038350"/>
            <a:ext cx="171450" cy="1588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5" name="Line 47"/>
          <p:cNvSpPr>
            <a:spLocks noChangeShapeType="1"/>
          </p:cNvSpPr>
          <p:nvPr/>
        </p:nvSpPr>
        <p:spPr bwMode="auto">
          <a:xfrm>
            <a:off x="6756400" y="2038350"/>
            <a:ext cx="157163" cy="1588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6" name="Freeform 48"/>
          <p:cNvSpPr>
            <a:spLocks/>
          </p:cNvSpPr>
          <p:nvPr/>
        </p:nvSpPr>
        <p:spPr bwMode="auto">
          <a:xfrm>
            <a:off x="6913563" y="1981200"/>
            <a:ext cx="342900" cy="114300"/>
          </a:xfrm>
          <a:custGeom>
            <a:avLst/>
            <a:gdLst>
              <a:gd name="T0" fmla="*/ 0 w 431"/>
              <a:gd name="T1" fmla="*/ 44732568 h 144"/>
              <a:gd name="T2" fmla="*/ 22786540 w 431"/>
              <a:gd name="T3" fmla="*/ 0 h 144"/>
              <a:gd name="T4" fmla="*/ 67727131 w 431"/>
              <a:gd name="T5" fmla="*/ 90725611 h 144"/>
              <a:gd name="T6" fmla="*/ 113934310 w 431"/>
              <a:gd name="T7" fmla="*/ 0 h 144"/>
              <a:gd name="T8" fmla="*/ 158874088 w 431"/>
              <a:gd name="T9" fmla="*/ 90725611 h 144"/>
              <a:gd name="T10" fmla="*/ 205081242 w 431"/>
              <a:gd name="T11" fmla="*/ 0 h 144"/>
              <a:gd name="T12" fmla="*/ 250021864 w 431"/>
              <a:gd name="T13" fmla="*/ 90725611 h 144"/>
              <a:gd name="T14" fmla="*/ 272808398 w 431"/>
              <a:gd name="T15" fmla="*/ 44732568 h 1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"/>
              <a:gd name="T25" fmla="*/ 0 h 144"/>
              <a:gd name="T26" fmla="*/ 431 w 431"/>
              <a:gd name="T27" fmla="*/ 144 h 1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" h="144">
                <a:moveTo>
                  <a:pt x="0" y="71"/>
                </a:moveTo>
                <a:lnTo>
                  <a:pt x="36" y="0"/>
                </a:lnTo>
                <a:lnTo>
                  <a:pt x="107" y="144"/>
                </a:lnTo>
                <a:lnTo>
                  <a:pt x="180" y="0"/>
                </a:lnTo>
                <a:lnTo>
                  <a:pt x="251" y="144"/>
                </a:lnTo>
                <a:lnTo>
                  <a:pt x="324" y="0"/>
                </a:lnTo>
                <a:lnTo>
                  <a:pt x="395" y="144"/>
                </a:lnTo>
                <a:lnTo>
                  <a:pt x="431" y="71"/>
                </a:lnTo>
              </a:path>
            </a:pathLst>
          </a:cu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07" name="Line 49"/>
          <p:cNvSpPr>
            <a:spLocks noChangeShapeType="1"/>
          </p:cNvSpPr>
          <p:nvPr/>
        </p:nvSpPr>
        <p:spPr bwMode="auto">
          <a:xfrm>
            <a:off x="7256463" y="2266950"/>
            <a:ext cx="171450" cy="1588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8" name="Line 50"/>
          <p:cNvSpPr>
            <a:spLocks noChangeShapeType="1"/>
          </p:cNvSpPr>
          <p:nvPr/>
        </p:nvSpPr>
        <p:spPr bwMode="auto">
          <a:xfrm>
            <a:off x="6756400" y="2266950"/>
            <a:ext cx="157163" cy="1588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9" name="Freeform 51"/>
          <p:cNvSpPr>
            <a:spLocks/>
          </p:cNvSpPr>
          <p:nvPr/>
        </p:nvSpPr>
        <p:spPr bwMode="auto">
          <a:xfrm>
            <a:off x="6913563" y="2209800"/>
            <a:ext cx="342900" cy="114300"/>
          </a:xfrm>
          <a:custGeom>
            <a:avLst/>
            <a:gdLst>
              <a:gd name="T0" fmla="*/ 0 w 431"/>
              <a:gd name="T1" fmla="*/ 44732568 h 144"/>
              <a:gd name="T2" fmla="*/ 22786540 w 431"/>
              <a:gd name="T3" fmla="*/ 0 h 144"/>
              <a:gd name="T4" fmla="*/ 67727131 w 431"/>
              <a:gd name="T5" fmla="*/ 90725611 h 144"/>
              <a:gd name="T6" fmla="*/ 113934310 w 431"/>
              <a:gd name="T7" fmla="*/ 0 h 144"/>
              <a:gd name="T8" fmla="*/ 158874088 w 431"/>
              <a:gd name="T9" fmla="*/ 90725611 h 144"/>
              <a:gd name="T10" fmla="*/ 205081242 w 431"/>
              <a:gd name="T11" fmla="*/ 0 h 144"/>
              <a:gd name="T12" fmla="*/ 250021864 w 431"/>
              <a:gd name="T13" fmla="*/ 90725611 h 144"/>
              <a:gd name="T14" fmla="*/ 272808398 w 431"/>
              <a:gd name="T15" fmla="*/ 44732568 h 1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"/>
              <a:gd name="T25" fmla="*/ 0 h 144"/>
              <a:gd name="T26" fmla="*/ 431 w 431"/>
              <a:gd name="T27" fmla="*/ 144 h 1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" h="144">
                <a:moveTo>
                  <a:pt x="0" y="71"/>
                </a:moveTo>
                <a:lnTo>
                  <a:pt x="36" y="0"/>
                </a:lnTo>
                <a:lnTo>
                  <a:pt x="107" y="144"/>
                </a:lnTo>
                <a:lnTo>
                  <a:pt x="180" y="0"/>
                </a:lnTo>
                <a:lnTo>
                  <a:pt x="251" y="144"/>
                </a:lnTo>
                <a:lnTo>
                  <a:pt x="324" y="0"/>
                </a:lnTo>
                <a:lnTo>
                  <a:pt x="395" y="144"/>
                </a:lnTo>
                <a:lnTo>
                  <a:pt x="431" y="71"/>
                </a:lnTo>
              </a:path>
            </a:pathLst>
          </a:cu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10" name="Freeform 52"/>
          <p:cNvSpPr>
            <a:spLocks/>
          </p:cNvSpPr>
          <p:nvPr/>
        </p:nvSpPr>
        <p:spPr bwMode="auto">
          <a:xfrm>
            <a:off x="6399213" y="2181225"/>
            <a:ext cx="171450" cy="169863"/>
          </a:xfrm>
          <a:custGeom>
            <a:avLst/>
            <a:gdLst>
              <a:gd name="T0" fmla="*/ 0 w 215"/>
              <a:gd name="T1" fmla="*/ 0 h 215"/>
              <a:gd name="T2" fmla="*/ 0 w 215"/>
              <a:gd name="T3" fmla="*/ 134202052 h 215"/>
              <a:gd name="T4" fmla="*/ 136721418 w 215"/>
              <a:gd name="T5" fmla="*/ 66788557 h 215"/>
              <a:gd name="T6" fmla="*/ 0 w 215"/>
              <a:gd name="T7" fmla="*/ 0 h 215"/>
              <a:gd name="T8" fmla="*/ 0 60000 65536"/>
              <a:gd name="T9" fmla="*/ 0 60000 65536"/>
              <a:gd name="T10" fmla="*/ 0 60000 65536"/>
              <a:gd name="T11" fmla="*/ 0 60000 65536"/>
              <a:gd name="T12" fmla="*/ 0 w 215"/>
              <a:gd name="T13" fmla="*/ 0 h 215"/>
              <a:gd name="T14" fmla="*/ 215 w 215"/>
              <a:gd name="T15" fmla="*/ 215 h 2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5" h="215">
                <a:moveTo>
                  <a:pt x="0" y="0"/>
                </a:moveTo>
                <a:lnTo>
                  <a:pt x="0" y="215"/>
                </a:lnTo>
                <a:lnTo>
                  <a:pt x="215" y="1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11" name="Line 53"/>
          <p:cNvSpPr>
            <a:spLocks noChangeShapeType="1"/>
          </p:cNvSpPr>
          <p:nvPr/>
        </p:nvSpPr>
        <p:spPr bwMode="auto">
          <a:xfrm>
            <a:off x="6570663" y="2181225"/>
            <a:ext cx="1587" cy="1698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2" name="Line 55"/>
          <p:cNvSpPr>
            <a:spLocks noChangeShapeType="1"/>
          </p:cNvSpPr>
          <p:nvPr/>
        </p:nvSpPr>
        <p:spPr bwMode="auto">
          <a:xfrm>
            <a:off x="6570663" y="2266950"/>
            <a:ext cx="2286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3" name="Freeform 56"/>
          <p:cNvSpPr>
            <a:spLocks/>
          </p:cNvSpPr>
          <p:nvPr/>
        </p:nvSpPr>
        <p:spPr bwMode="auto">
          <a:xfrm>
            <a:off x="6399213" y="2409825"/>
            <a:ext cx="171450" cy="169863"/>
          </a:xfrm>
          <a:custGeom>
            <a:avLst/>
            <a:gdLst>
              <a:gd name="T0" fmla="*/ 0 w 215"/>
              <a:gd name="T1" fmla="*/ 0 h 216"/>
              <a:gd name="T2" fmla="*/ 0 w 215"/>
              <a:gd name="T3" fmla="*/ 133580746 h 216"/>
              <a:gd name="T4" fmla="*/ 136721418 w 215"/>
              <a:gd name="T5" fmla="*/ 66790766 h 216"/>
              <a:gd name="T6" fmla="*/ 0 w 215"/>
              <a:gd name="T7" fmla="*/ 0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215"/>
              <a:gd name="T13" fmla="*/ 0 h 216"/>
              <a:gd name="T14" fmla="*/ 215 w 215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5" h="216">
                <a:moveTo>
                  <a:pt x="0" y="0"/>
                </a:moveTo>
                <a:lnTo>
                  <a:pt x="0" y="216"/>
                </a:lnTo>
                <a:lnTo>
                  <a:pt x="215" y="10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14" name="Line 57"/>
          <p:cNvSpPr>
            <a:spLocks noChangeShapeType="1"/>
          </p:cNvSpPr>
          <p:nvPr/>
        </p:nvSpPr>
        <p:spPr bwMode="auto">
          <a:xfrm>
            <a:off x="6570663" y="2409825"/>
            <a:ext cx="1587" cy="1698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5" name="Line 59"/>
          <p:cNvSpPr>
            <a:spLocks noChangeShapeType="1"/>
          </p:cNvSpPr>
          <p:nvPr/>
        </p:nvSpPr>
        <p:spPr bwMode="auto">
          <a:xfrm>
            <a:off x="6570663" y="2495550"/>
            <a:ext cx="2286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6" name="Line 60"/>
          <p:cNvSpPr>
            <a:spLocks noChangeShapeType="1"/>
          </p:cNvSpPr>
          <p:nvPr/>
        </p:nvSpPr>
        <p:spPr bwMode="auto">
          <a:xfrm>
            <a:off x="7256463" y="2495550"/>
            <a:ext cx="171450" cy="1588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7" name="Line 61"/>
          <p:cNvSpPr>
            <a:spLocks noChangeShapeType="1"/>
          </p:cNvSpPr>
          <p:nvPr/>
        </p:nvSpPr>
        <p:spPr bwMode="auto">
          <a:xfrm>
            <a:off x="6756400" y="2495550"/>
            <a:ext cx="157163" cy="1588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8" name="Freeform 62"/>
          <p:cNvSpPr>
            <a:spLocks/>
          </p:cNvSpPr>
          <p:nvPr/>
        </p:nvSpPr>
        <p:spPr bwMode="auto">
          <a:xfrm>
            <a:off x="6913563" y="2438400"/>
            <a:ext cx="342900" cy="114300"/>
          </a:xfrm>
          <a:custGeom>
            <a:avLst/>
            <a:gdLst>
              <a:gd name="T0" fmla="*/ 0 w 431"/>
              <a:gd name="T1" fmla="*/ 44732568 h 144"/>
              <a:gd name="T2" fmla="*/ 22786540 w 431"/>
              <a:gd name="T3" fmla="*/ 0 h 144"/>
              <a:gd name="T4" fmla="*/ 67727131 w 431"/>
              <a:gd name="T5" fmla="*/ 90725611 h 144"/>
              <a:gd name="T6" fmla="*/ 113934310 w 431"/>
              <a:gd name="T7" fmla="*/ 0 h 144"/>
              <a:gd name="T8" fmla="*/ 158874088 w 431"/>
              <a:gd name="T9" fmla="*/ 90725611 h 144"/>
              <a:gd name="T10" fmla="*/ 205081242 w 431"/>
              <a:gd name="T11" fmla="*/ 0 h 144"/>
              <a:gd name="T12" fmla="*/ 250021864 w 431"/>
              <a:gd name="T13" fmla="*/ 90725611 h 144"/>
              <a:gd name="T14" fmla="*/ 272808398 w 431"/>
              <a:gd name="T15" fmla="*/ 44732568 h 1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"/>
              <a:gd name="T25" fmla="*/ 0 h 144"/>
              <a:gd name="T26" fmla="*/ 431 w 431"/>
              <a:gd name="T27" fmla="*/ 144 h 1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" h="144">
                <a:moveTo>
                  <a:pt x="0" y="71"/>
                </a:moveTo>
                <a:lnTo>
                  <a:pt x="36" y="0"/>
                </a:lnTo>
                <a:lnTo>
                  <a:pt x="107" y="144"/>
                </a:lnTo>
                <a:lnTo>
                  <a:pt x="180" y="0"/>
                </a:lnTo>
                <a:lnTo>
                  <a:pt x="251" y="144"/>
                </a:lnTo>
                <a:lnTo>
                  <a:pt x="324" y="0"/>
                </a:lnTo>
                <a:lnTo>
                  <a:pt x="395" y="144"/>
                </a:lnTo>
                <a:lnTo>
                  <a:pt x="431" y="71"/>
                </a:lnTo>
              </a:path>
            </a:pathLst>
          </a:cu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19" name="Line 63"/>
          <p:cNvSpPr>
            <a:spLocks noChangeShapeType="1"/>
          </p:cNvSpPr>
          <p:nvPr/>
        </p:nvSpPr>
        <p:spPr bwMode="auto">
          <a:xfrm>
            <a:off x="7256463" y="2724150"/>
            <a:ext cx="171450" cy="1588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0" name="Line 64"/>
          <p:cNvSpPr>
            <a:spLocks noChangeShapeType="1"/>
          </p:cNvSpPr>
          <p:nvPr/>
        </p:nvSpPr>
        <p:spPr bwMode="auto">
          <a:xfrm>
            <a:off x="6756400" y="2724150"/>
            <a:ext cx="157163" cy="1588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1" name="Freeform 65"/>
          <p:cNvSpPr>
            <a:spLocks/>
          </p:cNvSpPr>
          <p:nvPr/>
        </p:nvSpPr>
        <p:spPr bwMode="auto">
          <a:xfrm>
            <a:off x="6913563" y="2667000"/>
            <a:ext cx="342900" cy="114300"/>
          </a:xfrm>
          <a:custGeom>
            <a:avLst/>
            <a:gdLst>
              <a:gd name="T0" fmla="*/ 0 w 431"/>
              <a:gd name="T1" fmla="*/ 44732568 h 144"/>
              <a:gd name="T2" fmla="*/ 22786540 w 431"/>
              <a:gd name="T3" fmla="*/ 0 h 144"/>
              <a:gd name="T4" fmla="*/ 67727131 w 431"/>
              <a:gd name="T5" fmla="*/ 90725611 h 144"/>
              <a:gd name="T6" fmla="*/ 113934310 w 431"/>
              <a:gd name="T7" fmla="*/ 0 h 144"/>
              <a:gd name="T8" fmla="*/ 158874088 w 431"/>
              <a:gd name="T9" fmla="*/ 90725611 h 144"/>
              <a:gd name="T10" fmla="*/ 205081242 w 431"/>
              <a:gd name="T11" fmla="*/ 0 h 144"/>
              <a:gd name="T12" fmla="*/ 250021864 w 431"/>
              <a:gd name="T13" fmla="*/ 90725611 h 144"/>
              <a:gd name="T14" fmla="*/ 272808398 w 431"/>
              <a:gd name="T15" fmla="*/ 44732568 h 1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"/>
              <a:gd name="T25" fmla="*/ 0 h 144"/>
              <a:gd name="T26" fmla="*/ 431 w 431"/>
              <a:gd name="T27" fmla="*/ 144 h 1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" h="144">
                <a:moveTo>
                  <a:pt x="0" y="71"/>
                </a:moveTo>
                <a:lnTo>
                  <a:pt x="36" y="0"/>
                </a:lnTo>
                <a:lnTo>
                  <a:pt x="107" y="144"/>
                </a:lnTo>
                <a:lnTo>
                  <a:pt x="180" y="0"/>
                </a:lnTo>
                <a:lnTo>
                  <a:pt x="251" y="144"/>
                </a:lnTo>
                <a:lnTo>
                  <a:pt x="324" y="0"/>
                </a:lnTo>
                <a:lnTo>
                  <a:pt x="395" y="144"/>
                </a:lnTo>
                <a:lnTo>
                  <a:pt x="431" y="71"/>
                </a:lnTo>
              </a:path>
            </a:pathLst>
          </a:cu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22" name="Freeform 66"/>
          <p:cNvSpPr>
            <a:spLocks/>
          </p:cNvSpPr>
          <p:nvPr/>
        </p:nvSpPr>
        <p:spPr bwMode="auto">
          <a:xfrm>
            <a:off x="6399213" y="2638425"/>
            <a:ext cx="171450" cy="169863"/>
          </a:xfrm>
          <a:custGeom>
            <a:avLst/>
            <a:gdLst>
              <a:gd name="T0" fmla="*/ 0 w 215"/>
              <a:gd name="T1" fmla="*/ 0 h 216"/>
              <a:gd name="T2" fmla="*/ 0 w 215"/>
              <a:gd name="T3" fmla="*/ 133580746 h 216"/>
              <a:gd name="T4" fmla="*/ 136721418 w 215"/>
              <a:gd name="T5" fmla="*/ 66790766 h 216"/>
              <a:gd name="T6" fmla="*/ 0 w 215"/>
              <a:gd name="T7" fmla="*/ 0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215"/>
              <a:gd name="T13" fmla="*/ 0 h 216"/>
              <a:gd name="T14" fmla="*/ 215 w 215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5" h="216">
                <a:moveTo>
                  <a:pt x="0" y="0"/>
                </a:moveTo>
                <a:lnTo>
                  <a:pt x="0" y="216"/>
                </a:lnTo>
                <a:lnTo>
                  <a:pt x="215" y="10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23" name="Line 67"/>
          <p:cNvSpPr>
            <a:spLocks noChangeShapeType="1"/>
          </p:cNvSpPr>
          <p:nvPr/>
        </p:nvSpPr>
        <p:spPr bwMode="auto">
          <a:xfrm>
            <a:off x="6570663" y="2638425"/>
            <a:ext cx="1587" cy="1698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4" name="Line 69"/>
          <p:cNvSpPr>
            <a:spLocks noChangeShapeType="1"/>
          </p:cNvSpPr>
          <p:nvPr/>
        </p:nvSpPr>
        <p:spPr bwMode="auto">
          <a:xfrm>
            <a:off x="6570663" y="2724150"/>
            <a:ext cx="2286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5" name="Freeform 70"/>
          <p:cNvSpPr>
            <a:spLocks/>
          </p:cNvSpPr>
          <p:nvPr/>
        </p:nvSpPr>
        <p:spPr bwMode="auto">
          <a:xfrm>
            <a:off x="6399213" y="2867025"/>
            <a:ext cx="171450" cy="169863"/>
          </a:xfrm>
          <a:custGeom>
            <a:avLst/>
            <a:gdLst>
              <a:gd name="T0" fmla="*/ 0 w 215"/>
              <a:gd name="T1" fmla="*/ 0 h 216"/>
              <a:gd name="T2" fmla="*/ 0 w 215"/>
              <a:gd name="T3" fmla="*/ 133580746 h 216"/>
              <a:gd name="T4" fmla="*/ 136721418 w 215"/>
              <a:gd name="T5" fmla="*/ 66790766 h 216"/>
              <a:gd name="T6" fmla="*/ 0 w 215"/>
              <a:gd name="T7" fmla="*/ 0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215"/>
              <a:gd name="T13" fmla="*/ 0 h 216"/>
              <a:gd name="T14" fmla="*/ 215 w 215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5" h="216">
                <a:moveTo>
                  <a:pt x="0" y="0"/>
                </a:moveTo>
                <a:lnTo>
                  <a:pt x="0" y="216"/>
                </a:lnTo>
                <a:lnTo>
                  <a:pt x="215" y="10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26" name="Line 71"/>
          <p:cNvSpPr>
            <a:spLocks noChangeShapeType="1"/>
          </p:cNvSpPr>
          <p:nvPr/>
        </p:nvSpPr>
        <p:spPr bwMode="auto">
          <a:xfrm>
            <a:off x="6570663" y="2867025"/>
            <a:ext cx="1587" cy="1698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7" name="Line 73"/>
          <p:cNvSpPr>
            <a:spLocks noChangeShapeType="1"/>
          </p:cNvSpPr>
          <p:nvPr/>
        </p:nvSpPr>
        <p:spPr bwMode="auto">
          <a:xfrm>
            <a:off x="6570663" y="2952750"/>
            <a:ext cx="2286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8" name="Line 74"/>
          <p:cNvSpPr>
            <a:spLocks noChangeShapeType="1"/>
          </p:cNvSpPr>
          <p:nvPr/>
        </p:nvSpPr>
        <p:spPr bwMode="auto">
          <a:xfrm>
            <a:off x="7256463" y="2952750"/>
            <a:ext cx="171450" cy="1588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9" name="Line 75"/>
          <p:cNvSpPr>
            <a:spLocks noChangeShapeType="1"/>
          </p:cNvSpPr>
          <p:nvPr/>
        </p:nvSpPr>
        <p:spPr bwMode="auto">
          <a:xfrm>
            <a:off x="6756400" y="2952750"/>
            <a:ext cx="157163" cy="1588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0" name="Freeform 76"/>
          <p:cNvSpPr>
            <a:spLocks/>
          </p:cNvSpPr>
          <p:nvPr/>
        </p:nvSpPr>
        <p:spPr bwMode="auto">
          <a:xfrm>
            <a:off x="6913563" y="2895600"/>
            <a:ext cx="342900" cy="114300"/>
          </a:xfrm>
          <a:custGeom>
            <a:avLst/>
            <a:gdLst>
              <a:gd name="T0" fmla="*/ 0 w 431"/>
              <a:gd name="T1" fmla="*/ 44732568 h 144"/>
              <a:gd name="T2" fmla="*/ 22786540 w 431"/>
              <a:gd name="T3" fmla="*/ 0 h 144"/>
              <a:gd name="T4" fmla="*/ 67727131 w 431"/>
              <a:gd name="T5" fmla="*/ 90725611 h 144"/>
              <a:gd name="T6" fmla="*/ 113934310 w 431"/>
              <a:gd name="T7" fmla="*/ 0 h 144"/>
              <a:gd name="T8" fmla="*/ 158874088 w 431"/>
              <a:gd name="T9" fmla="*/ 90725611 h 144"/>
              <a:gd name="T10" fmla="*/ 205081242 w 431"/>
              <a:gd name="T11" fmla="*/ 0 h 144"/>
              <a:gd name="T12" fmla="*/ 250021864 w 431"/>
              <a:gd name="T13" fmla="*/ 90725611 h 144"/>
              <a:gd name="T14" fmla="*/ 272808398 w 431"/>
              <a:gd name="T15" fmla="*/ 44732568 h 1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"/>
              <a:gd name="T25" fmla="*/ 0 h 144"/>
              <a:gd name="T26" fmla="*/ 431 w 431"/>
              <a:gd name="T27" fmla="*/ 144 h 1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" h="144">
                <a:moveTo>
                  <a:pt x="0" y="71"/>
                </a:moveTo>
                <a:lnTo>
                  <a:pt x="36" y="0"/>
                </a:lnTo>
                <a:lnTo>
                  <a:pt x="107" y="144"/>
                </a:lnTo>
                <a:lnTo>
                  <a:pt x="180" y="0"/>
                </a:lnTo>
                <a:lnTo>
                  <a:pt x="251" y="144"/>
                </a:lnTo>
                <a:lnTo>
                  <a:pt x="324" y="0"/>
                </a:lnTo>
                <a:lnTo>
                  <a:pt x="395" y="144"/>
                </a:lnTo>
                <a:lnTo>
                  <a:pt x="431" y="71"/>
                </a:lnTo>
              </a:path>
            </a:pathLst>
          </a:cu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31" name="Line 77"/>
          <p:cNvSpPr>
            <a:spLocks noChangeShapeType="1"/>
          </p:cNvSpPr>
          <p:nvPr/>
        </p:nvSpPr>
        <p:spPr bwMode="auto">
          <a:xfrm>
            <a:off x="7256463" y="3181350"/>
            <a:ext cx="171450" cy="1588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2" name="Line 78"/>
          <p:cNvSpPr>
            <a:spLocks noChangeShapeType="1"/>
          </p:cNvSpPr>
          <p:nvPr/>
        </p:nvSpPr>
        <p:spPr bwMode="auto">
          <a:xfrm>
            <a:off x="6756400" y="3181350"/>
            <a:ext cx="157163" cy="1588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3" name="Freeform 79"/>
          <p:cNvSpPr>
            <a:spLocks/>
          </p:cNvSpPr>
          <p:nvPr/>
        </p:nvSpPr>
        <p:spPr bwMode="auto">
          <a:xfrm>
            <a:off x="6913563" y="3124200"/>
            <a:ext cx="342900" cy="114300"/>
          </a:xfrm>
          <a:custGeom>
            <a:avLst/>
            <a:gdLst>
              <a:gd name="T0" fmla="*/ 0 w 431"/>
              <a:gd name="T1" fmla="*/ 44732568 h 144"/>
              <a:gd name="T2" fmla="*/ 22786540 w 431"/>
              <a:gd name="T3" fmla="*/ 0 h 144"/>
              <a:gd name="T4" fmla="*/ 67727131 w 431"/>
              <a:gd name="T5" fmla="*/ 90725611 h 144"/>
              <a:gd name="T6" fmla="*/ 113934310 w 431"/>
              <a:gd name="T7" fmla="*/ 0 h 144"/>
              <a:gd name="T8" fmla="*/ 158874088 w 431"/>
              <a:gd name="T9" fmla="*/ 90725611 h 144"/>
              <a:gd name="T10" fmla="*/ 205081242 w 431"/>
              <a:gd name="T11" fmla="*/ 0 h 144"/>
              <a:gd name="T12" fmla="*/ 250021864 w 431"/>
              <a:gd name="T13" fmla="*/ 90725611 h 144"/>
              <a:gd name="T14" fmla="*/ 272808398 w 431"/>
              <a:gd name="T15" fmla="*/ 44732568 h 1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"/>
              <a:gd name="T25" fmla="*/ 0 h 144"/>
              <a:gd name="T26" fmla="*/ 431 w 431"/>
              <a:gd name="T27" fmla="*/ 144 h 1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" h="144">
                <a:moveTo>
                  <a:pt x="0" y="71"/>
                </a:moveTo>
                <a:lnTo>
                  <a:pt x="36" y="0"/>
                </a:lnTo>
                <a:lnTo>
                  <a:pt x="107" y="144"/>
                </a:lnTo>
                <a:lnTo>
                  <a:pt x="180" y="0"/>
                </a:lnTo>
                <a:lnTo>
                  <a:pt x="251" y="144"/>
                </a:lnTo>
                <a:lnTo>
                  <a:pt x="324" y="0"/>
                </a:lnTo>
                <a:lnTo>
                  <a:pt x="395" y="144"/>
                </a:lnTo>
                <a:lnTo>
                  <a:pt x="431" y="71"/>
                </a:lnTo>
              </a:path>
            </a:pathLst>
          </a:cu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34" name="Freeform 80"/>
          <p:cNvSpPr>
            <a:spLocks/>
          </p:cNvSpPr>
          <p:nvPr/>
        </p:nvSpPr>
        <p:spPr bwMode="auto">
          <a:xfrm>
            <a:off x="6399213" y="3095625"/>
            <a:ext cx="171450" cy="169863"/>
          </a:xfrm>
          <a:custGeom>
            <a:avLst/>
            <a:gdLst>
              <a:gd name="T0" fmla="*/ 0 w 215"/>
              <a:gd name="T1" fmla="*/ 0 h 216"/>
              <a:gd name="T2" fmla="*/ 0 w 215"/>
              <a:gd name="T3" fmla="*/ 133580746 h 216"/>
              <a:gd name="T4" fmla="*/ 136721418 w 215"/>
              <a:gd name="T5" fmla="*/ 66790766 h 216"/>
              <a:gd name="T6" fmla="*/ 0 w 215"/>
              <a:gd name="T7" fmla="*/ 0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215"/>
              <a:gd name="T13" fmla="*/ 0 h 216"/>
              <a:gd name="T14" fmla="*/ 215 w 215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5" h="216">
                <a:moveTo>
                  <a:pt x="0" y="0"/>
                </a:moveTo>
                <a:lnTo>
                  <a:pt x="0" y="216"/>
                </a:lnTo>
                <a:lnTo>
                  <a:pt x="215" y="10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35" name="Line 81"/>
          <p:cNvSpPr>
            <a:spLocks noChangeShapeType="1"/>
          </p:cNvSpPr>
          <p:nvPr/>
        </p:nvSpPr>
        <p:spPr bwMode="auto">
          <a:xfrm>
            <a:off x="6570663" y="3095625"/>
            <a:ext cx="1587" cy="1698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6" name="Line 83"/>
          <p:cNvSpPr>
            <a:spLocks noChangeShapeType="1"/>
          </p:cNvSpPr>
          <p:nvPr/>
        </p:nvSpPr>
        <p:spPr bwMode="auto">
          <a:xfrm>
            <a:off x="6570663" y="3181350"/>
            <a:ext cx="2286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7" name="Freeform 84"/>
          <p:cNvSpPr>
            <a:spLocks/>
          </p:cNvSpPr>
          <p:nvPr/>
        </p:nvSpPr>
        <p:spPr bwMode="auto">
          <a:xfrm>
            <a:off x="6399213" y="3324225"/>
            <a:ext cx="171450" cy="169863"/>
          </a:xfrm>
          <a:custGeom>
            <a:avLst/>
            <a:gdLst>
              <a:gd name="T0" fmla="*/ 0 w 215"/>
              <a:gd name="T1" fmla="*/ 0 h 216"/>
              <a:gd name="T2" fmla="*/ 0 w 215"/>
              <a:gd name="T3" fmla="*/ 133580746 h 216"/>
              <a:gd name="T4" fmla="*/ 136721418 w 215"/>
              <a:gd name="T5" fmla="*/ 66790766 h 216"/>
              <a:gd name="T6" fmla="*/ 0 w 215"/>
              <a:gd name="T7" fmla="*/ 0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215"/>
              <a:gd name="T13" fmla="*/ 0 h 216"/>
              <a:gd name="T14" fmla="*/ 215 w 215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5" h="216">
                <a:moveTo>
                  <a:pt x="0" y="0"/>
                </a:moveTo>
                <a:lnTo>
                  <a:pt x="0" y="216"/>
                </a:lnTo>
                <a:lnTo>
                  <a:pt x="215" y="10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38" name="Line 85"/>
          <p:cNvSpPr>
            <a:spLocks noChangeShapeType="1"/>
          </p:cNvSpPr>
          <p:nvPr/>
        </p:nvSpPr>
        <p:spPr bwMode="auto">
          <a:xfrm>
            <a:off x="6570663" y="3324225"/>
            <a:ext cx="1587" cy="1698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9" name="Line 87"/>
          <p:cNvSpPr>
            <a:spLocks noChangeShapeType="1"/>
          </p:cNvSpPr>
          <p:nvPr/>
        </p:nvSpPr>
        <p:spPr bwMode="auto">
          <a:xfrm>
            <a:off x="6570663" y="3409950"/>
            <a:ext cx="2286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40" name="Line 88"/>
          <p:cNvSpPr>
            <a:spLocks noChangeShapeType="1"/>
          </p:cNvSpPr>
          <p:nvPr/>
        </p:nvSpPr>
        <p:spPr bwMode="auto">
          <a:xfrm>
            <a:off x="7256463" y="3409950"/>
            <a:ext cx="171450" cy="1588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41" name="Line 89"/>
          <p:cNvSpPr>
            <a:spLocks noChangeShapeType="1"/>
          </p:cNvSpPr>
          <p:nvPr/>
        </p:nvSpPr>
        <p:spPr bwMode="auto">
          <a:xfrm>
            <a:off x="6756400" y="3409950"/>
            <a:ext cx="157163" cy="1588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42" name="Freeform 90"/>
          <p:cNvSpPr>
            <a:spLocks/>
          </p:cNvSpPr>
          <p:nvPr/>
        </p:nvSpPr>
        <p:spPr bwMode="auto">
          <a:xfrm>
            <a:off x="6913563" y="3352800"/>
            <a:ext cx="342900" cy="114300"/>
          </a:xfrm>
          <a:custGeom>
            <a:avLst/>
            <a:gdLst>
              <a:gd name="T0" fmla="*/ 0 w 431"/>
              <a:gd name="T1" fmla="*/ 44732568 h 144"/>
              <a:gd name="T2" fmla="*/ 22786540 w 431"/>
              <a:gd name="T3" fmla="*/ 0 h 144"/>
              <a:gd name="T4" fmla="*/ 67727131 w 431"/>
              <a:gd name="T5" fmla="*/ 90725611 h 144"/>
              <a:gd name="T6" fmla="*/ 113934310 w 431"/>
              <a:gd name="T7" fmla="*/ 0 h 144"/>
              <a:gd name="T8" fmla="*/ 158874088 w 431"/>
              <a:gd name="T9" fmla="*/ 90725611 h 144"/>
              <a:gd name="T10" fmla="*/ 205081242 w 431"/>
              <a:gd name="T11" fmla="*/ 0 h 144"/>
              <a:gd name="T12" fmla="*/ 250021864 w 431"/>
              <a:gd name="T13" fmla="*/ 90725611 h 144"/>
              <a:gd name="T14" fmla="*/ 272808398 w 431"/>
              <a:gd name="T15" fmla="*/ 44732568 h 1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"/>
              <a:gd name="T25" fmla="*/ 0 h 144"/>
              <a:gd name="T26" fmla="*/ 431 w 431"/>
              <a:gd name="T27" fmla="*/ 144 h 1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" h="144">
                <a:moveTo>
                  <a:pt x="0" y="71"/>
                </a:moveTo>
                <a:lnTo>
                  <a:pt x="36" y="0"/>
                </a:lnTo>
                <a:lnTo>
                  <a:pt x="107" y="144"/>
                </a:lnTo>
                <a:lnTo>
                  <a:pt x="180" y="0"/>
                </a:lnTo>
                <a:lnTo>
                  <a:pt x="251" y="144"/>
                </a:lnTo>
                <a:lnTo>
                  <a:pt x="324" y="0"/>
                </a:lnTo>
                <a:lnTo>
                  <a:pt x="395" y="144"/>
                </a:lnTo>
                <a:lnTo>
                  <a:pt x="431" y="71"/>
                </a:lnTo>
              </a:path>
            </a:pathLst>
          </a:cu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43" name="Line 91"/>
          <p:cNvSpPr>
            <a:spLocks noChangeShapeType="1"/>
          </p:cNvSpPr>
          <p:nvPr/>
        </p:nvSpPr>
        <p:spPr bwMode="auto">
          <a:xfrm>
            <a:off x="7256463" y="3638550"/>
            <a:ext cx="171450" cy="1588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44" name="Line 92"/>
          <p:cNvSpPr>
            <a:spLocks noChangeShapeType="1"/>
          </p:cNvSpPr>
          <p:nvPr/>
        </p:nvSpPr>
        <p:spPr bwMode="auto">
          <a:xfrm>
            <a:off x="6756400" y="3638550"/>
            <a:ext cx="157163" cy="1588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45" name="Freeform 93"/>
          <p:cNvSpPr>
            <a:spLocks/>
          </p:cNvSpPr>
          <p:nvPr/>
        </p:nvSpPr>
        <p:spPr bwMode="auto">
          <a:xfrm>
            <a:off x="6913563" y="3581400"/>
            <a:ext cx="342900" cy="114300"/>
          </a:xfrm>
          <a:custGeom>
            <a:avLst/>
            <a:gdLst>
              <a:gd name="T0" fmla="*/ 0 w 431"/>
              <a:gd name="T1" fmla="*/ 44732568 h 144"/>
              <a:gd name="T2" fmla="*/ 22786540 w 431"/>
              <a:gd name="T3" fmla="*/ 0 h 144"/>
              <a:gd name="T4" fmla="*/ 67727131 w 431"/>
              <a:gd name="T5" fmla="*/ 90725611 h 144"/>
              <a:gd name="T6" fmla="*/ 113934310 w 431"/>
              <a:gd name="T7" fmla="*/ 0 h 144"/>
              <a:gd name="T8" fmla="*/ 158874088 w 431"/>
              <a:gd name="T9" fmla="*/ 90725611 h 144"/>
              <a:gd name="T10" fmla="*/ 205081242 w 431"/>
              <a:gd name="T11" fmla="*/ 0 h 144"/>
              <a:gd name="T12" fmla="*/ 250021864 w 431"/>
              <a:gd name="T13" fmla="*/ 90725611 h 144"/>
              <a:gd name="T14" fmla="*/ 272808398 w 431"/>
              <a:gd name="T15" fmla="*/ 44732568 h 1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"/>
              <a:gd name="T25" fmla="*/ 0 h 144"/>
              <a:gd name="T26" fmla="*/ 431 w 431"/>
              <a:gd name="T27" fmla="*/ 144 h 1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" h="144">
                <a:moveTo>
                  <a:pt x="0" y="71"/>
                </a:moveTo>
                <a:lnTo>
                  <a:pt x="36" y="0"/>
                </a:lnTo>
                <a:lnTo>
                  <a:pt x="107" y="144"/>
                </a:lnTo>
                <a:lnTo>
                  <a:pt x="180" y="0"/>
                </a:lnTo>
                <a:lnTo>
                  <a:pt x="251" y="144"/>
                </a:lnTo>
                <a:lnTo>
                  <a:pt x="324" y="0"/>
                </a:lnTo>
                <a:lnTo>
                  <a:pt x="395" y="144"/>
                </a:lnTo>
                <a:lnTo>
                  <a:pt x="431" y="71"/>
                </a:lnTo>
              </a:path>
            </a:pathLst>
          </a:cu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46" name="Freeform 94"/>
          <p:cNvSpPr>
            <a:spLocks/>
          </p:cNvSpPr>
          <p:nvPr/>
        </p:nvSpPr>
        <p:spPr bwMode="auto">
          <a:xfrm>
            <a:off x="6399213" y="3552825"/>
            <a:ext cx="171450" cy="169863"/>
          </a:xfrm>
          <a:custGeom>
            <a:avLst/>
            <a:gdLst>
              <a:gd name="T0" fmla="*/ 0 w 215"/>
              <a:gd name="T1" fmla="*/ 0 h 216"/>
              <a:gd name="T2" fmla="*/ 0 w 215"/>
              <a:gd name="T3" fmla="*/ 133580746 h 216"/>
              <a:gd name="T4" fmla="*/ 136721418 w 215"/>
              <a:gd name="T5" fmla="*/ 66790766 h 216"/>
              <a:gd name="T6" fmla="*/ 0 w 215"/>
              <a:gd name="T7" fmla="*/ 0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215"/>
              <a:gd name="T13" fmla="*/ 0 h 216"/>
              <a:gd name="T14" fmla="*/ 215 w 215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5" h="216">
                <a:moveTo>
                  <a:pt x="0" y="0"/>
                </a:moveTo>
                <a:lnTo>
                  <a:pt x="0" y="216"/>
                </a:lnTo>
                <a:lnTo>
                  <a:pt x="215" y="10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47" name="Line 95"/>
          <p:cNvSpPr>
            <a:spLocks noChangeShapeType="1"/>
          </p:cNvSpPr>
          <p:nvPr/>
        </p:nvSpPr>
        <p:spPr bwMode="auto">
          <a:xfrm>
            <a:off x="6570663" y="3552825"/>
            <a:ext cx="1587" cy="1698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48" name="Line 97"/>
          <p:cNvSpPr>
            <a:spLocks noChangeShapeType="1"/>
          </p:cNvSpPr>
          <p:nvPr/>
        </p:nvSpPr>
        <p:spPr bwMode="auto">
          <a:xfrm>
            <a:off x="6570663" y="3638550"/>
            <a:ext cx="2286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49" name="Line 98"/>
          <p:cNvSpPr>
            <a:spLocks noChangeShapeType="1"/>
          </p:cNvSpPr>
          <p:nvPr/>
        </p:nvSpPr>
        <p:spPr bwMode="auto">
          <a:xfrm>
            <a:off x="7427913" y="2038350"/>
            <a:ext cx="1587" cy="19415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50" name="Line 99"/>
          <p:cNvSpPr>
            <a:spLocks noChangeShapeType="1"/>
          </p:cNvSpPr>
          <p:nvPr/>
        </p:nvSpPr>
        <p:spPr bwMode="auto">
          <a:xfrm>
            <a:off x="7351713" y="4437063"/>
            <a:ext cx="152400" cy="1587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51" name="Line 100"/>
          <p:cNvSpPr>
            <a:spLocks noChangeShapeType="1"/>
          </p:cNvSpPr>
          <p:nvPr/>
        </p:nvSpPr>
        <p:spPr bwMode="auto">
          <a:xfrm>
            <a:off x="7275513" y="4360863"/>
            <a:ext cx="304800" cy="1587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52" name="Line 101"/>
          <p:cNvSpPr>
            <a:spLocks noChangeShapeType="1"/>
          </p:cNvSpPr>
          <p:nvPr/>
        </p:nvSpPr>
        <p:spPr bwMode="auto">
          <a:xfrm>
            <a:off x="7199313" y="4284663"/>
            <a:ext cx="457200" cy="1587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53" name="Line 102"/>
          <p:cNvSpPr>
            <a:spLocks noChangeShapeType="1"/>
          </p:cNvSpPr>
          <p:nvPr/>
        </p:nvSpPr>
        <p:spPr bwMode="auto">
          <a:xfrm>
            <a:off x="7427913" y="3979863"/>
            <a:ext cx="1587" cy="30480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54" name="Freeform 103"/>
          <p:cNvSpPr>
            <a:spLocks/>
          </p:cNvSpPr>
          <p:nvPr/>
        </p:nvSpPr>
        <p:spPr bwMode="auto">
          <a:xfrm>
            <a:off x="7405688" y="2244725"/>
            <a:ext cx="44450" cy="42863"/>
          </a:xfrm>
          <a:custGeom>
            <a:avLst/>
            <a:gdLst>
              <a:gd name="T0" fmla="*/ 0 w 55"/>
              <a:gd name="T1" fmla="*/ 17011850 h 54"/>
              <a:gd name="T2" fmla="*/ 1959841 w 55"/>
              <a:gd name="T3" fmla="*/ 8821047 h 54"/>
              <a:gd name="T4" fmla="*/ 8490759 w 55"/>
              <a:gd name="T5" fmla="*/ 2520186 h 54"/>
              <a:gd name="T6" fmla="*/ 18288348 w 55"/>
              <a:gd name="T7" fmla="*/ 0 h 54"/>
              <a:gd name="T8" fmla="*/ 27432929 w 55"/>
              <a:gd name="T9" fmla="*/ 2520186 h 54"/>
              <a:gd name="T10" fmla="*/ 33310833 w 55"/>
              <a:gd name="T11" fmla="*/ 8821047 h 54"/>
              <a:gd name="T12" fmla="*/ 35923684 w 55"/>
              <a:gd name="T13" fmla="*/ 17011850 h 54"/>
              <a:gd name="T14" fmla="*/ 33310833 w 55"/>
              <a:gd name="T15" fmla="*/ 25201856 h 54"/>
              <a:gd name="T16" fmla="*/ 27432929 w 55"/>
              <a:gd name="T17" fmla="*/ 31502721 h 54"/>
              <a:gd name="T18" fmla="*/ 18288348 w 55"/>
              <a:gd name="T19" fmla="*/ 34022906 h 54"/>
              <a:gd name="T20" fmla="*/ 8490759 w 55"/>
              <a:gd name="T21" fmla="*/ 31502721 h 54"/>
              <a:gd name="T22" fmla="*/ 1959841 w 55"/>
              <a:gd name="T23" fmla="*/ 25201856 h 54"/>
              <a:gd name="T24" fmla="*/ 0 w 55"/>
              <a:gd name="T25" fmla="*/ 1701185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5"/>
              <a:gd name="T40" fmla="*/ 0 h 54"/>
              <a:gd name="T41" fmla="*/ 55 w 55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5" h="54">
                <a:moveTo>
                  <a:pt x="0" y="27"/>
                </a:moveTo>
                <a:lnTo>
                  <a:pt x="3" y="14"/>
                </a:lnTo>
                <a:lnTo>
                  <a:pt x="13" y="4"/>
                </a:lnTo>
                <a:lnTo>
                  <a:pt x="28" y="0"/>
                </a:lnTo>
                <a:lnTo>
                  <a:pt x="42" y="4"/>
                </a:lnTo>
                <a:lnTo>
                  <a:pt x="51" y="14"/>
                </a:lnTo>
                <a:lnTo>
                  <a:pt x="55" y="27"/>
                </a:lnTo>
                <a:lnTo>
                  <a:pt x="51" y="40"/>
                </a:lnTo>
                <a:lnTo>
                  <a:pt x="42" y="50"/>
                </a:lnTo>
                <a:lnTo>
                  <a:pt x="28" y="54"/>
                </a:lnTo>
                <a:lnTo>
                  <a:pt x="13" y="50"/>
                </a:lnTo>
                <a:lnTo>
                  <a:pt x="3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55" name="Freeform 104"/>
          <p:cNvSpPr>
            <a:spLocks/>
          </p:cNvSpPr>
          <p:nvPr/>
        </p:nvSpPr>
        <p:spPr bwMode="auto">
          <a:xfrm>
            <a:off x="7405688" y="2473325"/>
            <a:ext cx="44450" cy="42863"/>
          </a:xfrm>
          <a:custGeom>
            <a:avLst/>
            <a:gdLst>
              <a:gd name="T0" fmla="*/ 0 w 55"/>
              <a:gd name="T1" fmla="*/ 17011850 h 54"/>
              <a:gd name="T2" fmla="*/ 1959841 w 55"/>
              <a:gd name="T3" fmla="*/ 8821047 h 54"/>
              <a:gd name="T4" fmla="*/ 8490759 w 55"/>
              <a:gd name="T5" fmla="*/ 2520186 h 54"/>
              <a:gd name="T6" fmla="*/ 18288348 w 55"/>
              <a:gd name="T7" fmla="*/ 0 h 54"/>
              <a:gd name="T8" fmla="*/ 27432929 w 55"/>
              <a:gd name="T9" fmla="*/ 2520186 h 54"/>
              <a:gd name="T10" fmla="*/ 33310833 w 55"/>
              <a:gd name="T11" fmla="*/ 8821047 h 54"/>
              <a:gd name="T12" fmla="*/ 35923684 w 55"/>
              <a:gd name="T13" fmla="*/ 17011850 h 54"/>
              <a:gd name="T14" fmla="*/ 33310833 w 55"/>
              <a:gd name="T15" fmla="*/ 25201856 h 54"/>
              <a:gd name="T16" fmla="*/ 27432929 w 55"/>
              <a:gd name="T17" fmla="*/ 31502721 h 54"/>
              <a:gd name="T18" fmla="*/ 18288348 w 55"/>
              <a:gd name="T19" fmla="*/ 34022906 h 54"/>
              <a:gd name="T20" fmla="*/ 8490759 w 55"/>
              <a:gd name="T21" fmla="*/ 31502721 h 54"/>
              <a:gd name="T22" fmla="*/ 1959841 w 55"/>
              <a:gd name="T23" fmla="*/ 25201856 h 54"/>
              <a:gd name="T24" fmla="*/ 0 w 55"/>
              <a:gd name="T25" fmla="*/ 1701185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5"/>
              <a:gd name="T40" fmla="*/ 0 h 54"/>
              <a:gd name="T41" fmla="*/ 55 w 55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5" h="54">
                <a:moveTo>
                  <a:pt x="0" y="27"/>
                </a:moveTo>
                <a:lnTo>
                  <a:pt x="3" y="14"/>
                </a:lnTo>
                <a:lnTo>
                  <a:pt x="13" y="4"/>
                </a:lnTo>
                <a:lnTo>
                  <a:pt x="28" y="0"/>
                </a:lnTo>
                <a:lnTo>
                  <a:pt x="42" y="4"/>
                </a:lnTo>
                <a:lnTo>
                  <a:pt x="51" y="14"/>
                </a:lnTo>
                <a:lnTo>
                  <a:pt x="55" y="27"/>
                </a:lnTo>
                <a:lnTo>
                  <a:pt x="51" y="40"/>
                </a:lnTo>
                <a:lnTo>
                  <a:pt x="42" y="50"/>
                </a:lnTo>
                <a:lnTo>
                  <a:pt x="28" y="54"/>
                </a:lnTo>
                <a:lnTo>
                  <a:pt x="13" y="50"/>
                </a:lnTo>
                <a:lnTo>
                  <a:pt x="3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56" name="Freeform 105"/>
          <p:cNvSpPr>
            <a:spLocks/>
          </p:cNvSpPr>
          <p:nvPr/>
        </p:nvSpPr>
        <p:spPr bwMode="auto">
          <a:xfrm>
            <a:off x="7405688" y="2701925"/>
            <a:ext cx="44450" cy="42863"/>
          </a:xfrm>
          <a:custGeom>
            <a:avLst/>
            <a:gdLst>
              <a:gd name="T0" fmla="*/ 0 w 55"/>
              <a:gd name="T1" fmla="*/ 17011850 h 54"/>
              <a:gd name="T2" fmla="*/ 1959841 w 55"/>
              <a:gd name="T3" fmla="*/ 8821047 h 54"/>
              <a:gd name="T4" fmla="*/ 8490759 w 55"/>
              <a:gd name="T5" fmla="*/ 2520186 h 54"/>
              <a:gd name="T6" fmla="*/ 18288348 w 55"/>
              <a:gd name="T7" fmla="*/ 0 h 54"/>
              <a:gd name="T8" fmla="*/ 27432929 w 55"/>
              <a:gd name="T9" fmla="*/ 2520186 h 54"/>
              <a:gd name="T10" fmla="*/ 33310833 w 55"/>
              <a:gd name="T11" fmla="*/ 8821047 h 54"/>
              <a:gd name="T12" fmla="*/ 35923684 w 55"/>
              <a:gd name="T13" fmla="*/ 17011850 h 54"/>
              <a:gd name="T14" fmla="*/ 33310833 w 55"/>
              <a:gd name="T15" fmla="*/ 25201856 h 54"/>
              <a:gd name="T16" fmla="*/ 27432929 w 55"/>
              <a:gd name="T17" fmla="*/ 31502721 h 54"/>
              <a:gd name="T18" fmla="*/ 18288348 w 55"/>
              <a:gd name="T19" fmla="*/ 34022906 h 54"/>
              <a:gd name="T20" fmla="*/ 8490759 w 55"/>
              <a:gd name="T21" fmla="*/ 31502721 h 54"/>
              <a:gd name="T22" fmla="*/ 1959841 w 55"/>
              <a:gd name="T23" fmla="*/ 25201856 h 54"/>
              <a:gd name="T24" fmla="*/ 0 w 55"/>
              <a:gd name="T25" fmla="*/ 1701185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5"/>
              <a:gd name="T40" fmla="*/ 0 h 54"/>
              <a:gd name="T41" fmla="*/ 55 w 55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5" h="54">
                <a:moveTo>
                  <a:pt x="0" y="27"/>
                </a:moveTo>
                <a:lnTo>
                  <a:pt x="3" y="14"/>
                </a:lnTo>
                <a:lnTo>
                  <a:pt x="13" y="4"/>
                </a:lnTo>
                <a:lnTo>
                  <a:pt x="28" y="0"/>
                </a:lnTo>
                <a:lnTo>
                  <a:pt x="42" y="4"/>
                </a:lnTo>
                <a:lnTo>
                  <a:pt x="51" y="14"/>
                </a:lnTo>
                <a:lnTo>
                  <a:pt x="55" y="27"/>
                </a:lnTo>
                <a:lnTo>
                  <a:pt x="51" y="40"/>
                </a:lnTo>
                <a:lnTo>
                  <a:pt x="42" y="50"/>
                </a:lnTo>
                <a:lnTo>
                  <a:pt x="28" y="54"/>
                </a:lnTo>
                <a:lnTo>
                  <a:pt x="13" y="50"/>
                </a:lnTo>
                <a:lnTo>
                  <a:pt x="3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57" name="Freeform 106"/>
          <p:cNvSpPr>
            <a:spLocks/>
          </p:cNvSpPr>
          <p:nvPr/>
        </p:nvSpPr>
        <p:spPr bwMode="auto">
          <a:xfrm>
            <a:off x="7405688" y="2930525"/>
            <a:ext cx="44450" cy="42863"/>
          </a:xfrm>
          <a:custGeom>
            <a:avLst/>
            <a:gdLst>
              <a:gd name="T0" fmla="*/ 0 w 55"/>
              <a:gd name="T1" fmla="*/ 17011850 h 54"/>
              <a:gd name="T2" fmla="*/ 1959841 w 55"/>
              <a:gd name="T3" fmla="*/ 8821047 h 54"/>
              <a:gd name="T4" fmla="*/ 8490759 w 55"/>
              <a:gd name="T5" fmla="*/ 2520186 h 54"/>
              <a:gd name="T6" fmla="*/ 18288348 w 55"/>
              <a:gd name="T7" fmla="*/ 0 h 54"/>
              <a:gd name="T8" fmla="*/ 27432929 w 55"/>
              <a:gd name="T9" fmla="*/ 2520186 h 54"/>
              <a:gd name="T10" fmla="*/ 33310833 w 55"/>
              <a:gd name="T11" fmla="*/ 8821047 h 54"/>
              <a:gd name="T12" fmla="*/ 35923684 w 55"/>
              <a:gd name="T13" fmla="*/ 17011850 h 54"/>
              <a:gd name="T14" fmla="*/ 33310833 w 55"/>
              <a:gd name="T15" fmla="*/ 25201856 h 54"/>
              <a:gd name="T16" fmla="*/ 27432929 w 55"/>
              <a:gd name="T17" fmla="*/ 31502721 h 54"/>
              <a:gd name="T18" fmla="*/ 18288348 w 55"/>
              <a:gd name="T19" fmla="*/ 34022906 h 54"/>
              <a:gd name="T20" fmla="*/ 8490759 w 55"/>
              <a:gd name="T21" fmla="*/ 31502721 h 54"/>
              <a:gd name="T22" fmla="*/ 1959841 w 55"/>
              <a:gd name="T23" fmla="*/ 25201856 h 54"/>
              <a:gd name="T24" fmla="*/ 0 w 55"/>
              <a:gd name="T25" fmla="*/ 1701185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5"/>
              <a:gd name="T40" fmla="*/ 0 h 54"/>
              <a:gd name="T41" fmla="*/ 55 w 55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5" h="54">
                <a:moveTo>
                  <a:pt x="0" y="27"/>
                </a:moveTo>
                <a:lnTo>
                  <a:pt x="3" y="14"/>
                </a:lnTo>
                <a:lnTo>
                  <a:pt x="13" y="4"/>
                </a:lnTo>
                <a:lnTo>
                  <a:pt x="28" y="0"/>
                </a:lnTo>
                <a:lnTo>
                  <a:pt x="42" y="4"/>
                </a:lnTo>
                <a:lnTo>
                  <a:pt x="51" y="14"/>
                </a:lnTo>
                <a:lnTo>
                  <a:pt x="55" y="27"/>
                </a:lnTo>
                <a:lnTo>
                  <a:pt x="51" y="40"/>
                </a:lnTo>
                <a:lnTo>
                  <a:pt x="42" y="50"/>
                </a:lnTo>
                <a:lnTo>
                  <a:pt x="28" y="54"/>
                </a:lnTo>
                <a:lnTo>
                  <a:pt x="13" y="50"/>
                </a:lnTo>
                <a:lnTo>
                  <a:pt x="3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58" name="Freeform 107"/>
          <p:cNvSpPr>
            <a:spLocks/>
          </p:cNvSpPr>
          <p:nvPr/>
        </p:nvSpPr>
        <p:spPr bwMode="auto">
          <a:xfrm>
            <a:off x="7405688" y="3159125"/>
            <a:ext cx="44450" cy="42863"/>
          </a:xfrm>
          <a:custGeom>
            <a:avLst/>
            <a:gdLst>
              <a:gd name="T0" fmla="*/ 0 w 55"/>
              <a:gd name="T1" fmla="*/ 17011850 h 54"/>
              <a:gd name="T2" fmla="*/ 1959841 w 55"/>
              <a:gd name="T3" fmla="*/ 8821047 h 54"/>
              <a:gd name="T4" fmla="*/ 8490759 w 55"/>
              <a:gd name="T5" fmla="*/ 2520186 h 54"/>
              <a:gd name="T6" fmla="*/ 18288348 w 55"/>
              <a:gd name="T7" fmla="*/ 0 h 54"/>
              <a:gd name="T8" fmla="*/ 27432929 w 55"/>
              <a:gd name="T9" fmla="*/ 2520186 h 54"/>
              <a:gd name="T10" fmla="*/ 33310833 w 55"/>
              <a:gd name="T11" fmla="*/ 8821047 h 54"/>
              <a:gd name="T12" fmla="*/ 35923684 w 55"/>
              <a:gd name="T13" fmla="*/ 17011850 h 54"/>
              <a:gd name="T14" fmla="*/ 33310833 w 55"/>
              <a:gd name="T15" fmla="*/ 25201856 h 54"/>
              <a:gd name="T16" fmla="*/ 27432929 w 55"/>
              <a:gd name="T17" fmla="*/ 31502721 h 54"/>
              <a:gd name="T18" fmla="*/ 18288348 w 55"/>
              <a:gd name="T19" fmla="*/ 34022906 h 54"/>
              <a:gd name="T20" fmla="*/ 8490759 w 55"/>
              <a:gd name="T21" fmla="*/ 31502721 h 54"/>
              <a:gd name="T22" fmla="*/ 1959841 w 55"/>
              <a:gd name="T23" fmla="*/ 25201856 h 54"/>
              <a:gd name="T24" fmla="*/ 0 w 55"/>
              <a:gd name="T25" fmla="*/ 1701185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5"/>
              <a:gd name="T40" fmla="*/ 0 h 54"/>
              <a:gd name="T41" fmla="*/ 55 w 55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5" h="54">
                <a:moveTo>
                  <a:pt x="0" y="27"/>
                </a:moveTo>
                <a:lnTo>
                  <a:pt x="3" y="14"/>
                </a:lnTo>
                <a:lnTo>
                  <a:pt x="13" y="4"/>
                </a:lnTo>
                <a:lnTo>
                  <a:pt x="28" y="0"/>
                </a:lnTo>
                <a:lnTo>
                  <a:pt x="42" y="4"/>
                </a:lnTo>
                <a:lnTo>
                  <a:pt x="51" y="14"/>
                </a:lnTo>
                <a:lnTo>
                  <a:pt x="55" y="27"/>
                </a:lnTo>
                <a:lnTo>
                  <a:pt x="51" y="40"/>
                </a:lnTo>
                <a:lnTo>
                  <a:pt x="42" y="50"/>
                </a:lnTo>
                <a:lnTo>
                  <a:pt x="28" y="54"/>
                </a:lnTo>
                <a:lnTo>
                  <a:pt x="13" y="50"/>
                </a:lnTo>
                <a:lnTo>
                  <a:pt x="3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59" name="Freeform 108"/>
          <p:cNvSpPr>
            <a:spLocks/>
          </p:cNvSpPr>
          <p:nvPr/>
        </p:nvSpPr>
        <p:spPr bwMode="auto">
          <a:xfrm>
            <a:off x="7405688" y="3387725"/>
            <a:ext cx="44450" cy="42863"/>
          </a:xfrm>
          <a:custGeom>
            <a:avLst/>
            <a:gdLst>
              <a:gd name="T0" fmla="*/ 0 w 55"/>
              <a:gd name="T1" fmla="*/ 17011850 h 54"/>
              <a:gd name="T2" fmla="*/ 1959841 w 55"/>
              <a:gd name="T3" fmla="*/ 8821047 h 54"/>
              <a:gd name="T4" fmla="*/ 8490759 w 55"/>
              <a:gd name="T5" fmla="*/ 2520186 h 54"/>
              <a:gd name="T6" fmla="*/ 18288348 w 55"/>
              <a:gd name="T7" fmla="*/ 0 h 54"/>
              <a:gd name="T8" fmla="*/ 27432929 w 55"/>
              <a:gd name="T9" fmla="*/ 2520186 h 54"/>
              <a:gd name="T10" fmla="*/ 33310833 w 55"/>
              <a:gd name="T11" fmla="*/ 8821047 h 54"/>
              <a:gd name="T12" fmla="*/ 35923684 w 55"/>
              <a:gd name="T13" fmla="*/ 17011850 h 54"/>
              <a:gd name="T14" fmla="*/ 33310833 w 55"/>
              <a:gd name="T15" fmla="*/ 25201856 h 54"/>
              <a:gd name="T16" fmla="*/ 27432929 w 55"/>
              <a:gd name="T17" fmla="*/ 31502721 h 54"/>
              <a:gd name="T18" fmla="*/ 18288348 w 55"/>
              <a:gd name="T19" fmla="*/ 34022906 h 54"/>
              <a:gd name="T20" fmla="*/ 8490759 w 55"/>
              <a:gd name="T21" fmla="*/ 31502721 h 54"/>
              <a:gd name="T22" fmla="*/ 1959841 w 55"/>
              <a:gd name="T23" fmla="*/ 25201856 h 54"/>
              <a:gd name="T24" fmla="*/ 0 w 55"/>
              <a:gd name="T25" fmla="*/ 1701185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5"/>
              <a:gd name="T40" fmla="*/ 0 h 54"/>
              <a:gd name="T41" fmla="*/ 55 w 55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5" h="54">
                <a:moveTo>
                  <a:pt x="0" y="27"/>
                </a:moveTo>
                <a:lnTo>
                  <a:pt x="3" y="14"/>
                </a:lnTo>
                <a:lnTo>
                  <a:pt x="13" y="4"/>
                </a:lnTo>
                <a:lnTo>
                  <a:pt x="28" y="0"/>
                </a:lnTo>
                <a:lnTo>
                  <a:pt x="42" y="4"/>
                </a:lnTo>
                <a:lnTo>
                  <a:pt x="51" y="14"/>
                </a:lnTo>
                <a:lnTo>
                  <a:pt x="55" y="27"/>
                </a:lnTo>
                <a:lnTo>
                  <a:pt x="51" y="40"/>
                </a:lnTo>
                <a:lnTo>
                  <a:pt x="42" y="50"/>
                </a:lnTo>
                <a:lnTo>
                  <a:pt x="28" y="54"/>
                </a:lnTo>
                <a:lnTo>
                  <a:pt x="13" y="50"/>
                </a:lnTo>
                <a:lnTo>
                  <a:pt x="3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0" name="Freeform 109"/>
          <p:cNvSpPr>
            <a:spLocks/>
          </p:cNvSpPr>
          <p:nvPr/>
        </p:nvSpPr>
        <p:spPr bwMode="auto">
          <a:xfrm>
            <a:off x="7405688" y="3616325"/>
            <a:ext cx="44450" cy="42863"/>
          </a:xfrm>
          <a:custGeom>
            <a:avLst/>
            <a:gdLst>
              <a:gd name="T0" fmla="*/ 0 w 55"/>
              <a:gd name="T1" fmla="*/ 17011850 h 54"/>
              <a:gd name="T2" fmla="*/ 1959841 w 55"/>
              <a:gd name="T3" fmla="*/ 8821047 h 54"/>
              <a:gd name="T4" fmla="*/ 8490759 w 55"/>
              <a:gd name="T5" fmla="*/ 2520186 h 54"/>
              <a:gd name="T6" fmla="*/ 18288348 w 55"/>
              <a:gd name="T7" fmla="*/ 0 h 54"/>
              <a:gd name="T8" fmla="*/ 27432929 w 55"/>
              <a:gd name="T9" fmla="*/ 2520186 h 54"/>
              <a:gd name="T10" fmla="*/ 33310833 w 55"/>
              <a:gd name="T11" fmla="*/ 8821047 h 54"/>
              <a:gd name="T12" fmla="*/ 35923684 w 55"/>
              <a:gd name="T13" fmla="*/ 17011850 h 54"/>
              <a:gd name="T14" fmla="*/ 33310833 w 55"/>
              <a:gd name="T15" fmla="*/ 25201856 h 54"/>
              <a:gd name="T16" fmla="*/ 27432929 w 55"/>
              <a:gd name="T17" fmla="*/ 31502721 h 54"/>
              <a:gd name="T18" fmla="*/ 18288348 w 55"/>
              <a:gd name="T19" fmla="*/ 34022906 h 54"/>
              <a:gd name="T20" fmla="*/ 8490759 w 55"/>
              <a:gd name="T21" fmla="*/ 31502721 h 54"/>
              <a:gd name="T22" fmla="*/ 1959841 w 55"/>
              <a:gd name="T23" fmla="*/ 25201856 h 54"/>
              <a:gd name="T24" fmla="*/ 0 w 55"/>
              <a:gd name="T25" fmla="*/ 1701185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5"/>
              <a:gd name="T40" fmla="*/ 0 h 54"/>
              <a:gd name="T41" fmla="*/ 55 w 55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5" h="54">
                <a:moveTo>
                  <a:pt x="0" y="27"/>
                </a:moveTo>
                <a:lnTo>
                  <a:pt x="3" y="14"/>
                </a:lnTo>
                <a:lnTo>
                  <a:pt x="13" y="4"/>
                </a:lnTo>
                <a:lnTo>
                  <a:pt x="28" y="0"/>
                </a:lnTo>
                <a:lnTo>
                  <a:pt x="42" y="4"/>
                </a:lnTo>
                <a:lnTo>
                  <a:pt x="51" y="14"/>
                </a:lnTo>
                <a:lnTo>
                  <a:pt x="55" y="27"/>
                </a:lnTo>
                <a:lnTo>
                  <a:pt x="51" y="40"/>
                </a:lnTo>
                <a:lnTo>
                  <a:pt x="42" y="50"/>
                </a:lnTo>
                <a:lnTo>
                  <a:pt x="28" y="54"/>
                </a:lnTo>
                <a:lnTo>
                  <a:pt x="13" y="50"/>
                </a:lnTo>
                <a:lnTo>
                  <a:pt x="3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1" name="Line 110"/>
          <p:cNvSpPr>
            <a:spLocks noChangeShapeType="1"/>
          </p:cNvSpPr>
          <p:nvPr/>
        </p:nvSpPr>
        <p:spPr bwMode="auto">
          <a:xfrm>
            <a:off x="3027363" y="2038350"/>
            <a:ext cx="9144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2" name="Line 111"/>
          <p:cNvSpPr>
            <a:spLocks noChangeShapeType="1"/>
          </p:cNvSpPr>
          <p:nvPr/>
        </p:nvSpPr>
        <p:spPr bwMode="auto">
          <a:xfrm>
            <a:off x="3027363" y="2266950"/>
            <a:ext cx="9144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3" name="Line 112"/>
          <p:cNvSpPr>
            <a:spLocks noChangeShapeType="1"/>
          </p:cNvSpPr>
          <p:nvPr/>
        </p:nvSpPr>
        <p:spPr bwMode="auto">
          <a:xfrm>
            <a:off x="3027363" y="2495550"/>
            <a:ext cx="9144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4" name="Line 113"/>
          <p:cNvSpPr>
            <a:spLocks noChangeShapeType="1"/>
          </p:cNvSpPr>
          <p:nvPr/>
        </p:nvSpPr>
        <p:spPr bwMode="auto">
          <a:xfrm>
            <a:off x="3027363" y="2724150"/>
            <a:ext cx="9144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5" name="Line 114"/>
          <p:cNvSpPr>
            <a:spLocks noChangeShapeType="1"/>
          </p:cNvSpPr>
          <p:nvPr/>
        </p:nvSpPr>
        <p:spPr bwMode="auto">
          <a:xfrm>
            <a:off x="3027363" y="2952750"/>
            <a:ext cx="9144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6" name="Line 115"/>
          <p:cNvSpPr>
            <a:spLocks noChangeShapeType="1"/>
          </p:cNvSpPr>
          <p:nvPr/>
        </p:nvSpPr>
        <p:spPr bwMode="auto">
          <a:xfrm>
            <a:off x="3027363" y="3181350"/>
            <a:ext cx="9144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7" name="Line 116"/>
          <p:cNvSpPr>
            <a:spLocks noChangeShapeType="1"/>
          </p:cNvSpPr>
          <p:nvPr/>
        </p:nvSpPr>
        <p:spPr bwMode="auto">
          <a:xfrm>
            <a:off x="3027363" y="3409950"/>
            <a:ext cx="9144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8" name="Line 117"/>
          <p:cNvSpPr>
            <a:spLocks noChangeShapeType="1"/>
          </p:cNvSpPr>
          <p:nvPr/>
        </p:nvSpPr>
        <p:spPr bwMode="auto">
          <a:xfrm>
            <a:off x="3027363" y="3638550"/>
            <a:ext cx="9144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9" name="Freeform 118"/>
          <p:cNvSpPr>
            <a:spLocks/>
          </p:cNvSpPr>
          <p:nvPr/>
        </p:nvSpPr>
        <p:spPr bwMode="auto">
          <a:xfrm>
            <a:off x="3141663" y="4953000"/>
            <a:ext cx="2057400" cy="571500"/>
          </a:xfrm>
          <a:custGeom>
            <a:avLst/>
            <a:gdLst>
              <a:gd name="T0" fmla="*/ 0 w 2591"/>
              <a:gd name="T1" fmla="*/ 272176882 h 720"/>
              <a:gd name="T2" fmla="*/ 0 w 2591"/>
              <a:gd name="T3" fmla="*/ 453628170 h 720"/>
              <a:gd name="T4" fmla="*/ 1633691314 w 2591"/>
              <a:gd name="T5" fmla="*/ 453628170 h 720"/>
              <a:gd name="T6" fmla="*/ 1633691314 w 2591"/>
              <a:gd name="T7" fmla="*/ 272176882 h 720"/>
              <a:gd name="T8" fmla="*/ 1631169391 w 2591"/>
              <a:gd name="T9" fmla="*/ 251385401 h 720"/>
              <a:gd name="T10" fmla="*/ 1624233312 w 2591"/>
              <a:gd name="T11" fmla="*/ 231224158 h 720"/>
              <a:gd name="T12" fmla="*/ 1612883869 w 2591"/>
              <a:gd name="T13" fmla="*/ 210433472 h 720"/>
              <a:gd name="T14" fmla="*/ 1597121062 w 2591"/>
              <a:gd name="T15" fmla="*/ 190901622 h 720"/>
              <a:gd name="T16" fmla="*/ 1576944098 w 2591"/>
              <a:gd name="T17" fmla="*/ 172000854 h 720"/>
              <a:gd name="T18" fmla="*/ 1552353770 w 2591"/>
              <a:gd name="T19" fmla="*/ 153729529 h 720"/>
              <a:gd name="T20" fmla="*/ 1524610246 w 2591"/>
              <a:gd name="T21" fmla="*/ 135458204 h 720"/>
              <a:gd name="T22" fmla="*/ 1491822878 w 2591"/>
              <a:gd name="T23" fmla="*/ 118447353 h 720"/>
              <a:gd name="T24" fmla="*/ 1455883107 w 2591"/>
              <a:gd name="T25" fmla="*/ 101436478 h 720"/>
              <a:gd name="T26" fmla="*/ 1415529972 w 2591"/>
              <a:gd name="T27" fmla="*/ 85685308 h 720"/>
              <a:gd name="T28" fmla="*/ 1372023641 w 2591"/>
              <a:gd name="T29" fmla="*/ 72454294 h 720"/>
              <a:gd name="T30" fmla="*/ 1325995388 w 2591"/>
              <a:gd name="T31" fmla="*/ 59223280 h 720"/>
              <a:gd name="T32" fmla="*/ 1276813939 w 2591"/>
              <a:gd name="T33" fmla="*/ 47252728 h 720"/>
              <a:gd name="T34" fmla="*/ 1225741048 w 2591"/>
              <a:gd name="T35" fmla="*/ 36541869 h 720"/>
              <a:gd name="T36" fmla="*/ 1171516548 w 2591"/>
              <a:gd name="T37" fmla="*/ 26462041 h 720"/>
              <a:gd name="T38" fmla="*/ 1115399813 w 2591"/>
              <a:gd name="T39" fmla="*/ 18271331 h 720"/>
              <a:gd name="T40" fmla="*/ 1057390842 w 2591"/>
              <a:gd name="T41" fmla="*/ 10710862 h 720"/>
              <a:gd name="T42" fmla="*/ 998121705 w 2591"/>
              <a:gd name="T43" fmla="*/ 6300787 h 720"/>
              <a:gd name="T44" fmla="*/ 938852567 w 2591"/>
              <a:gd name="T45" fmla="*/ 2520156 h 720"/>
              <a:gd name="T46" fmla="*/ 877060714 w 2591"/>
              <a:gd name="T47" fmla="*/ 0 h 720"/>
              <a:gd name="T48" fmla="*/ 816530417 w 2591"/>
              <a:gd name="T49" fmla="*/ 0 h 720"/>
              <a:gd name="T50" fmla="*/ 756000318 w 2591"/>
              <a:gd name="T51" fmla="*/ 0 h 720"/>
              <a:gd name="T52" fmla="*/ 694208464 w 2591"/>
              <a:gd name="T53" fmla="*/ 2520156 h 720"/>
              <a:gd name="T54" fmla="*/ 634939327 w 2591"/>
              <a:gd name="T55" fmla="*/ 6300787 h 720"/>
              <a:gd name="T56" fmla="*/ 575669395 w 2591"/>
              <a:gd name="T57" fmla="*/ 10710862 h 720"/>
              <a:gd name="T58" fmla="*/ 517661218 w 2591"/>
              <a:gd name="T59" fmla="*/ 18271331 h 720"/>
              <a:gd name="T60" fmla="*/ 462174964 w 2591"/>
              <a:gd name="T61" fmla="*/ 26462041 h 720"/>
              <a:gd name="T62" fmla="*/ 408580846 w 2591"/>
              <a:gd name="T63" fmla="*/ 36541869 h 720"/>
              <a:gd name="T64" fmla="*/ 356877474 w 2591"/>
              <a:gd name="T65" fmla="*/ 47252728 h 720"/>
              <a:gd name="T66" fmla="*/ 307065544 w 2591"/>
              <a:gd name="T67" fmla="*/ 59223280 h 720"/>
              <a:gd name="T68" fmla="*/ 261037291 w 2591"/>
              <a:gd name="T69" fmla="*/ 72454294 h 720"/>
              <a:gd name="T70" fmla="*/ 217530960 w 2591"/>
              <a:gd name="T71" fmla="*/ 85685308 h 720"/>
              <a:gd name="T72" fmla="*/ 177808256 w 2591"/>
              <a:gd name="T73" fmla="*/ 101436478 h 720"/>
              <a:gd name="T74" fmla="*/ 141238005 w 2591"/>
              <a:gd name="T75" fmla="*/ 118447353 h 720"/>
              <a:gd name="T76" fmla="*/ 108450637 w 2591"/>
              <a:gd name="T77" fmla="*/ 135458204 h 720"/>
              <a:gd name="T78" fmla="*/ 80707088 w 2591"/>
              <a:gd name="T79" fmla="*/ 153729529 h 720"/>
              <a:gd name="T80" fmla="*/ 56747240 w 2591"/>
              <a:gd name="T81" fmla="*/ 172000854 h 720"/>
              <a:gd name="T82" fmla="*/ 35939783 w 2591"/>
              <a:gd name="T83" fmla="*/ 190901622 h 720"/>
              <a:gd name="T84" fmla="*/ 20176970 w 2591"/>
              <a:gd name="T85" fmla="*/ 210433472 h 720"/>
              <a:gd name="T86" fmla="*/ 9458005 w 2591"/>
              <a:gd name="T87" fmla="*/ 231224158 h 720"/>
              <a:gd name="T88" fmla="*/ 1891442 w 2591"/>
              <a:gd name="T89" fmla="*/ 251385401 h 720"/>
              <a:gd name="T90" fmla="*/ 0 w 2591"/>
              <a:gd name="T91" fmla="*/ 272176882 h 72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2591"/>
              <a:gd name="T139" fmla="*/ 0 h 720"/>
              <a:gd name="T140" fmla="*/ 2591 w 2591"/>
              <a:gd name="T141" fmla="*/ 720 h 720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2591" h="720">
                <a:moveTo>
                  <a:pt x="0" y="432"/>
                </a:moveTo>
                <a:lnTo>
                  <a:pt x="0" y="720"/>
                </a:lnTo>
                <a:lnTo>
                  <a:pt x="2591" y="720"/>
                </a:lnTo>
                <a:lnTo>
                  <a:pt x="2591" y="432"/>
                </a:lnTo>
                <a:lnTo>
                  <a:pt x="2587" y="399"/>
                </a:lnTo>
                <a:lnTo>
                  <a:pt x="2576" y="367"/>
                </a:lnTo>
                <a:lnTo>
                  <a:pt x="2558" y="334"/>
                </a:lnTo>
                <a:lnTo>
                  <a:pt x="2533" y="303"/>
                </a:lnTo>
                <a:lnTo>
                  <a:pt x="2501" y="273"/>
                </a:lnTo>
                <a:lnTo>
                  <a:pt x="2462" y="244"/>
                </a:lnTo>
                <a:lnTo>
                  <a:pt x="2418" y="215"/>
                </a:lnTo>
                <a:lnTo>
                  <a:pt x="2366" y="188"/>
                </a:lnTo>
                <a:lnTo>
                  <a:pt x="2309" y="161"/>
                </a:lnTo>
                <a:lnTo>
                  <a:pt x="2245" y="136"/>
                </a:lnTo>
                <a:lnTo>
                  <a:pt x="2176" y="115"/>
                </a:lnTo>
                <a:lnTo>
                  <a:pt x="2103" y="94"/>
                </a:lnTo>
                <a:lnTo>
                  <a:pt x="2025" y="75"/>
                </a:lnTo>
                <a:lnTo>
                  <a:pt x="1944" y="58"/>
                </a:lnTo>
                <a:lnTo>
                  <a:pt x="1858" y="42"/>
                </a:lnTo>
                <a:lnTo>
                  <a:pt x="1769" y="29"/>
                </a:lnTo>
                <a:lnTo>
                  <a:pt x="1677" y="17"/>
                </a:lnTo>
                <a:lnTo>
                  <a:pt x="1583" y="10"/>
                </a:lnTo>
                <a:lnTo>
                  <a:pt x="1489" y="4"/>
                </a:lnTo>
                <a:lnTo>
                  <a:pt x="1391" y="0"/>
                </a:lnTo>
                <a:lnTo>
                  <a:pt x="1295" y="0"/>
                </a:lnTo>
                <a:lnTo>
                  <a:pt x="1199" y="0"/>
                </a:lnTo>
                <a:lnTo>
                  <a:pt x="1101" y="4"/>
                </a:lnTo>
                <a:lnTo>
                  <a:pt x="1007" y="10"/>
                </a:lnTo>
                <a:lnTo>
                  <a:pt x="913" y="17"/>
                </a:lnTo>
                <a:lnTo>
                  <a:pt x="821" y="29"/>
                </a:lnTo>
                <a:lnTo>
                  <a:pt x="733" y="42"/>
                </a:lnTo>
                <a:lnTo>
                  <a:pt x="648" y="58"/>
                </a:lnTo>
                <a:lnTo>
                  <a:pt x="566" y="75"/>
                </a:lnTo>
                <a:lnTo>
                  <a:pt x="487" y="94"/>
                </a:lnTo>
                <a:lnTo>
                  <a:pt x="414" y="115"/>
                </a:lnTo>
                <a:lnTo>
                  <a:pt x="345" y="136"/>
                </a:lnTo>
                <a:lnTo>
                  <a:pt x="282" y="161"/>
                </a:lnTo>
                <a:lnTo>
                  <a:pt x="224" y="188"/>
                </a:lnTo>
                <a:lnTo>
                  <a:pt x="172" y="215"/>
                </a:lnTo>
                <a:lnTo>
                  <a:pt x="128" y="244"/>
                </a:lnTo>
                <a:lnTo>
                  <a:pt x="90" y="273"/>
                </a:lnTo>
                <a:lnTo>
                  <a:pt x="57" y="303"/>
                </a:lnTo>
                <a:lnTo>
                  <a:pt x="32" y="334"/>
                </a:lnTo>
                <a:lnTo>
                  <a:pt x="15" y="367"/>
                </a:lnTo>
                <a:lnTo>
                  <a:pt x="3" y="399"/>
                </a:lnTo>
                <a:lnTo>
                  <a:pt x="0" y="432"/>
                </a:lnTo>
                <a:close/>
              </a:path>
            </a:pathLst>
          </a:cu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70" name="Line 119"/>
          <p:cNvSpPr>
            <a:spLocks noChangeShapeType="1"/>
          </p:cNvSpPr>
          <p:nvPr/>
        </p:nvSpPr>
        <p:spPr bwMode="auto">
          <a:xfrm flipV="1">
            <a:off x="3941763" y="5524500"/>
            <a:ext cx="1587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71" name="Line 120"/>
          <p:cNvSpPr>
            <a:spLocks noChangeShapeType="1"/>
          </p:cNvSpPr>
          <p:nvPr/>
        </p:nvSpPr>
        <p:spPr bwMode="auto">
          <a:xfrm flipV="1">
            <a:off x="4170363" y="5524500"/>
            <a:ext cx="1587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72" name="Line 121"/>
          <p:cNvSpPr>
            <a:spLocks noChangeShapeType="1"/>
          </p:cNvSpPr>
          <p:nvPr/>
        </p:nvSpPr>
        <p:spPr bwMode="auto">
          <a:xfrm flipV="1">
            <a:off x="4398963" y="5524500"/>
            <a:ext cx="1587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73" name="Line 122"/>
          <p:cNvSpPr>
            <a:spLocks noChangeShapeType="1"/>
          </p:cNvSpPr>
          <p:nvPr/>
        </p:nvSpPr>
        <p:spPr bwMode="auto">
          <a:xfrm flipV="1">
            <a:off x="4627563" y="5524500"/>
            <a:ext cx="1587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74" name="Line 123"/>
          <p:cNvSpPr>
            <a:spLocks noChangeShapeType="1"/>
          </p:cNvSpPr>
          <p:nvPr/>
        </p:nvSpPr>
        <p:spPr bwMode="auto">
          <a:xfrm flipV="1">
            <a:off x="3484563" y="5524500"/>
            <a:ext cx="1587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75" name="Line 124"/>
          <p:cNvSpPr>
            <a:spLocks noChangeShapeType="1"/>
          </p:cNvSpPr>
          <p:nvPr/>
        </p:nvSpPr>
        <p:spPr bwMode="auto">
          <a:xfrm flipV="1">
            <a:off x="3713163" y="5524500"/>
            <a:ext cx="1587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76" name="Line 125"/>
          <p:cNvSpPr>
            <a:spLocks noChangeShapeType="1"/>
          </p:cNvSpPr>
          <p:nvPr/>
        </p:nvSpPr>
        <p:spPr bwMode="auto">
          <a:xfrm flipV="1">
            <a:off x="3255963" y="5524500"/>
            <a:ext cx="1587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77" name="Line 126"/>
          <p:cNvSpPr>
            <a:spLocks noChangeShapeType="1"/>
          </p:cNvSpPr>
          <p:nvPr/>
        </p:nvSpPr>
        <p:spPr bwMode="auto">
          <a:xfrm flipV="1">
            <a:off x="4056063" y="5524500"/>
            <a:ext cx="1587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78" name="Line 127"/>
          <p:cNvSpPr>
            <a:spLocks noChangeShapeType="1"/>
          </p:cNvSpPr>
          <p:nvPr/>
        </p:nvSpPr>
        <p:spPr bwMode="auto">
          <a:xfrm flipV="1">
            <a:off x="4284663" y="5524500"/>
            <a:ext cx="1587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79" name="Line 128"/>
          <p:cNvSpPr>
            <a:spLocks noChangeShapeType="1"/>
          </p:cNvSpPr>
          <p:nvPr/>
        </p:nvSpPr>
        <p:spPr bwMode="auto">
          <a:xfrm flipV="1">
            <a:off x="4513263" y="5524500"/>
            <a:ext cx="1587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80" name="Line 129"/>
          <p:cNvSpPr>
            <a:spLocks noChangeShapeType="1"/>
          </p:cNvSpPr>
          <p:nvPr/>
        </p:nvSpPr>
        <p:spPr bwMode="auto">
          <a:xfrm flipV="1">
            <a:off x="4741863" y="5524500"/>
            <a:ext cx="1587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81" name="Line 130"/>
          <p:cNvSpPr>
            <a:spLocks noChangeShapeType="1"/>
          </p:cNvSpPr>
          <p:nvPr/>
        </p:nvSpPr>
        <p:spPr bwMode="auto">
          <a:xfrm flipV="1">
            <a:off x="3598863" y="5524500"/>
            <a:ext cx="1587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82" name="Line 131"/>
          <p:cNvSpPr>
            <a:spLocks noChangeShapeType="1"/>
          </p:cNvSpPr>
          <p:nvPr/>
        </p:nvSpPr>
        <p:spPr bwMode="auto">
          <a:xfrm flipV="1">
            <a:off x="3827463" y="5524500"/>
            <a:ext cx="1587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83" name="Line 132"/>
          <p:cNvSpPr>
            <a:spLocks noChangeShapeType="1"/>
          </p:cNvSpPr>
          <p:nvPr/>
        </p:nvSpPr>
        <p:spPr bwMode="auto">
          <a:xfrm flipV="1">
            <a:off x="3370263" y="5524500"/>
            <a:ext cx="1587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84" name="Line 133"/>
          <p:cNvSpPr>
            <a:spLocks noChangeShapeType="1"/>
          </p:cNvSpPr>
          <p:nvPr/>
        </p:nvSpPr>
        <p:spPr bwMode="auto">
          <a:xfrm flipV="1">
            <a:off x="4856163" y="5524500"/>
            <a:ext cx="1587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85" name="Line 134"/>
          <p:cNvSpPr>
            <a:spLocks noChangeShapeType="1"/>
          </p:cNvSpPr>
          <p:nvPr/>
        </p:nvSpPr>
        <p:spPr bwMode="auto">
          <a:xfrm flipV="1">
            <a:off x="4970463" y="5524500"/>
            <a:ext cx="1587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86" name="Freeform 135"/>
          <p:cNvSpPr>
            <a:spLocks/>
          </p:cNvSpPr>
          <p:nvPr/>
        </p:nvSpPr>
        <p:spPr bwMode="auto">
          <a:xfrm>
            <a:off x="4914900" y="5524500"/>
            <a:ext cx="112713" cy="114300"/>
          </a:xfrm>
          <a:custGeom>
            <a:avLst/>
            <a:gdLst>
              <a:gd name="T0" fmla="*/ 43499385 w 144"/>
              <a:gd name="T1" fmla="*/ 90725611 h 144"/>
              <a:gd name="T2" fmla="*/ 29407917 w 144"/>
              <a:gd name="T3" fmla="*/ 88205456 h 144"/>
              <a:gd name="T4" fmla="*/ 17767168 w 144"/>
              <a:gd name="T5" fmla="*/ 81275228 h 144"/>
              <a:gd name="T6" fmla="*/ 7964269 w 144"/>
              <a:gd name="T7" fmla="*/ 71194607 h 144"/>
              <a:gd name="T8" fmla="*/ 1224971 w 144"/>
              <a:gd name="T9" fmla="*/ 59223275 h 144"/>
              <a:gd name="T10" fmla="*/ 0 w 144"/>
              <a:gd name="T11" fmla="*/ 44732568 h 144"/>
              <a:gd name="T12" fmla="*/ 1224971 w 144"/>
              <a:gd name="T13" fmla="*/ 30241875 h 144"/>
              <a:gd name="T14" fmla="*/ 7964269 w 144"/>
              <a:gd name="T15" fmla="*/ 18271330 h 144"/>
              <a:gd name="T16" fmla="*/ 17767168 w 144"/>
              <a:gd name="T17" fmla="*/ 8190706 h 144"/>
              <a:gd name="T18" fmla="*/ 29407917 w 144"/>
              <a:gd name="T19" fmla="*/ 1260475 h 144"/>
              <a:gd name="T20" fmla="*/ 43499385 w 144"/>
              <a:gd name="T21" fmla="*/ 0 h 144"/>
              <a:gd name="T22" fmla="*/ 57590864 w 144"/>
              <a:gd name="T23" fmla="*/ 1260475 h 144"/>
              <a:gd name="T24" fmla="*/ 69230824 w 144"/>
              <a:gd name="T25" fmla="*/ 8190706 h 144"/>
              <a:gd name="T26" fmla="*/ 79033720 w 144"/>
              <a:gd name="T27" fmla="*/ 18271330 h 144"/>
              <a:gd name="T28" fmla="*/ 85773016 w 144"/>
              <a:gd name="T29" fmla="*/ 30241875 h 144"/>
              <a:gd name="T30" fmla="*/ 88223740 w 144"/>
              <a:gd name="T31" fmla="*/ 44732568 h 144"/>
              <a:gd name="T32" fmla="*/ 85773016 w 144"/>
              <a:gd name="T33" fmla="*/ 59223275 h 144"/>
              <a:gd name="T34" fmla="*/ 79033720 w 144"/>
              <a:gd name="T35" fmla="*/ 71194607 h 144"/>
              <a:gd name="T36" fmla="*/ 69230824 w 144"/>
              <a:gd name="T37" fmla="*/ 81275228 h 144"/>
              <a:gd name="T38" fmla="*/ 57590864 w 144"/>
              <a:gd name="T39" fmla="*/ 88205456 h 144"/>
              <a:gd name="T40" fmla="*/ 43499385 w 144"/>
              <a:gd name="T41" fmla="*/ 90725611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71" y="144"/>
                </a:moveTo>
                <a:lnTo>
                  <a:pt x="48" y="140"/>
                </a:lnTo>
                <a:lnTo>
                  <a:pt x="29" y="129"/>
                </a:lnTo>
                <a:lnTo>
                  <a:pt x="13" y="113"/>
                </a:lnTo>
                <a:lnTo>
                  <a:pt x="2" y="94"/>
                </a:lnTo>
                <a:lnTo>
                  <a:pt x="0" y="71"/>
                </a:lnTo>
                <a:lnTo>
                  <a:pt x="2" y="48"/>
                </a:lnTo>
                <a:lnTo>
                  <a:pt x="13" y="29"/>
                </a:lnTo>
                <a:lnTo>
                  <a:pt x="29" y="13"/>
                </a:lnTo>
                <a:lnTo>
                  <a:pt x="48" y="2"/>
                </a:lnTo>
                <a:lnTo>
                  <a:pt x="71" y="0"/>
                </a:lnTo>
                <a:lnTo>
                  <a:pt x="94" y="2"/>
                </a:lnTo>
                <a:lnTo>
                  <a:pt x="113" y="13"/>
                </a:lnTo>
                <a:lnTo>
                  <a:pt x="129" y="29"/>
                </a:lnTo>
                <a:lnTo>
                  <a:pt x="140" y="48"/>
                </a:lnTo>
                <a:lnTo>
                  <a:pt x="144" y="71"/>
                </a:lnTo>
                <a:lnTo>
                  <a:pt x="140" y="94"/>
                </a:lnTo>
                <a:lnTo>
                  <a:pt x="129" y="113"/>
                </a:lnTo>
                <a:lnTo>
                  <a:pt x="113" y="129"/>
                </a:lnTo>
                <a:lnTo>
                  <a:pt x="94" y="140"/>
                </a:lnTo>
                <a:lnTo>
                  <a:pt x="71" y="14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87" name="Freeform 136"/>
          <p:cNvSpPr>
            <a:spLocks/>
          </p:cNvSpPr>
          <p:nvPr/>
        </p:nvSpPr>
        <p:spPr bwMode="auto">
          <a:xfrm>
            <a:off x="4800600" y="5524500"/>
            <a:ext cx="114300" cy="114300"/>
          </a:xfrm>
          <a:custGeom>
            <a:avLst/>
            <a:gdLst>
              <a:gd name="T0" fmla="*/ 44732568 w 144"/>
              <a:gd name="T1" fmla="*/ 90725611 h 144"/>
              <a:gd name="T2" fmla="*/ 30241875 w 144"/>
              <a:gd name="T3" fmla="*/ 88205456 h 144"/>
              <a:gd name="T4" fmla="*/ 18271330 w 144"/>
              <a:gd name="T5" fmla="*/ 81275228 h 144"/>
              <a:gd name="T6" fmla="*/ 8190706 w 144"/>
              <a:gd name="T7" fmla="*/ 71194607 h 144"/>
              <a:gd name="T8" fmla="*/ 1260475 w 144"/>
              <a:gd name="T9" fmla="*/ 59223275 h 144"/>
              <a:gd name="T10" fmla="*/ 0 w 144"/>
              <a:gd name="T11" fmla="*/ 44732568 h 144"/>
              <a:gd name="T12" fmla="*/ 1260475 w 144"/>
              <a:gd name="T13" fmla="*/ 30241875 h 144"/>
              <a:gd name="T14" fmla="*/ 8190706 w 144"/>
              <a:gd name="T15" fmla="*/ 18271330 h 144"/>
              <a:gd name="T16" fmla="*/ 18271330 w 144"/>
              <a:gd name="T17" fmla="*/ 8190706 h 144"/>
              <a:gd name="T18" fmla="*/ 30241875 w 144"/>
              <a:gd name="T19" fmla="*/ 1260475 h 144"/>
              <a:gd name="T20" fmla="*/ 44732568 w 144"/>
              <a:gd name="T21" fmla="*/ 0 h 144"/>
              <a:gd name="T22" fmla="*/ 59223275 w 144"/>
              <a:gd name="T23" fmla="*/ 1260475 h 144"/>
              <a:gd name="T24" fmla="*/ 71194607 w 144"/>
              <a:gd name="T25" fmla="*/ 8190706 h 144"/>
              <a:gd name="T26" fmla="*/ 81275228 w 144"/>
              <a:gd name="T27" fmla="*/ 18271330 h 144"/>
              <a:gd name="T28" fmla="*/ 88205456 w 144"/>
              <a:gd name="T29" fmla="*/ 30241875 h 144"/>
              <a:gd name="T30" fmla="*/ 90725611 w 144"/>
              <a:gd name="T31" fmla="*/ 44732568 h 144"/>
              <a:gd name="T32" fmla="*/ 88205456 w 144"/>
              <a:gd name="T33" fmla="*/ 59223275 h 144"/>
              <a:gd name="T34" fmla="*/ 81275228 w 144"/>
              <a:gd name="T35" fmla="*/ 71194607 h 144"/>
              <a:gd name="T36" fmla="*/ 71194607 w 144"/>
              <a:gd name="T37" fmla="*/ 81275228 h 144"/>
              <a:gd name="T38" fmla="*/ 59223275 w 144"/>
              <a:gd name="T39" fmla="*/ 88205456 h 144"/>
              <a:gd name="T40" fmla="*/ 44732568 w 144"/>
              <a:gd name="T41" fmla="*/ 90725611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71" y="144"/>
                </a:moveTo>
                <a:lnTo>
                  <a:pt x="48" y="140"/>
                </a:lnTo>
                <a:lnTo>
                  <a:pt x="29" y="129"/>
                </a:lnTo>
                <a:lnTo>
                  <a:pt x="13" y="113"/>
                </a:lnTo>
                <a:lnTo>
                  <a:pt x="2" y="94"/>
                </a:lnTo>
                <a:lnTo>
                  <a:pt x="0" y="71"/>
                </a:lnTo>
                <a:lnTo>
                  <a:pt x="2" y="48"/>
                </a:lnTo>
                <a:lnTo>
                  <a:pt x="13" y="29"/>
                </a:lnTo>
                <a:lnTo>
                  <a:pt x="29" y="13"/>
                </a:lnTo>
                <a:lnTo>
                  <a:pt x="48" y="2"/>
                </a:lnTo>
                <a:lnTo>
                  <a:pt x="71" y="0"/>
                </a:lnTo>
                <a:lnTo>
                  <a:pt x="94" y="2"/>
                </a:lnTo>
                <a:lnTo>
                  <a:pt x="113" y="13"/>
                </a:lnTo>
                <a:lnTo>
                  <a:pt x="129" y="29"/>
                </a:lnTo>
                <a:lnTo>
                  <a:pt x="140" y="48"/>
                </a:lnTo>
                <a:lnTo>
                  <a:pt x="144" y="71"/>
                </a:lnTo>
                <a:lnTo>
                  <a:pt x="140" y="94"/>
                </a:lnTo>
                <a:lnTo>
                  <a:pt x="129" y="113"/>
                </a:lnTo>
                <a:lnTo>
                  <a:pt x="113" y="129"/>
                </a:lnTo>
                <a:lnTo>
                  <a:pt x="94" y="140"/>
                </a:lnTo>
                <a:lnTo>
                  <a:pt x="71" y="14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88" name="Freeform 137"/>
          <p:cNvSpPr>
            <a:spLocks/>
          </p:cNvSpPr>
          <p:nvPr/>
        </p:nvSpPr>
        <p:spPr bwMode="auto">
          <a:xfrm>
            <a:off x="4686300" y="5524500"/>
            <a:ext cx="114300" cy="114300"/>
          </a:xfrm>
          <a:custGeom>
            <a:avLst/>
            <a:gdLst>
              <a:gd name="T0" fmla="*/ 44732568 w 144"/>
              <a:gd name="T1" fmla="*/ 90725611 h 144"/>
              <a:gd name="T2" fmla="*/ 30241875 w 144"/>
              <a:gd name="T3" fmla="*/ 88205456 h 144"/>
              <a:gd name="T4" fmla="*/ 18271330 w 144"/>
              <a:gd name="T5" fmla="*/ 81275228 h 144"/>
              <a:gd name="T6" fmla="*/ 8820149 w 144"/>
              <a:gd name="T7" fmla="*/ 71194607 h 144"/>
              <a:gd name="T8" fmla="*/ 1260475 w 144"/>
              <a:gd name="T9" fmla="*/ 59223275 h 144"/>
              <a:gd name="T10" fmla="*/ 0 w 144"/>
              <a:gd name="T11" fmla="*/ 44732568 h 144"/>
              <a:gd name="T12" fmla="*/ 1260475 w 144"/>
              <a:gd name="T13" fmla="*/ 30241875 h 144"/>
              <a:gd name="T14" fmla="*/ 8820149 w 144"/>
              <a:gd name="T15" fmla="*/ 18271330 h 144"/>
              <a:gd name="T16" fmla="*/ 18271330 w 144"/>
              <a:gd name="T17" fmla="*/ 8190706 h 144"/>
              <a:gd name="T18" fmla="*/ 30241875 w 144"/>
              <a:gd name="T19" fmla="*/ 1260475 h 144"/>
              <a:gd name="T20" fmla="*/ 44732568 w 144"/>
              <a:gd name="T21" fmla="*/ 0 h 144"/>
              <a:gd name="T22" fmla="*/ 59223275 w 144"/>
              <a:gd name="T23" fmla="*/ 1260475 h 144"/>
              <a:gd name="T24" fmla="*/ 71194607 w 144"/>
              <a:gd name="T25" fmla="*/ 8190706 h 144"/>
              <a:gd name="T26" fmla="*/ 81275228 w 144"/>
              <a:gd name="T27" fmla="*/ 18271330 h 144"/>
              <a:gd name="T28" fmla="*/ 88205456 w 144"/>
              <a:gd name="T29" fmla="*/ 30241875 h 144"/>
              <a:gd name="T30" fmla="*/ 90725611 w 144"/>
              <a:gd name="T31" fmla="*/ 44732568 h 144"/>
              <a:gd name="T32" fmla="*/ 88205456 w 144"/>
              <a:gd name="T33" fmla="*/ 59223275 h 144"/>
              <a:gd name="T34" fmla="*/ 81275228 w 144"/>
              <a:gd name="T35" fmla="*/ 71194607 h 144"/>
              <a:gd name="T36" fmla="*/ 71194607 w 144"/>
              <a:gd name="T37" fmla="*/ 81275228 h 144"/>
              <a:gd name="T38" fmla="*/ 59223275 w 144"/>
              <a:gd name="T39" fmla="*/ 88205456 h 144"/>
              <a:gd name="T40" fmla="*/ 44732568 w 144"/>
              <a:gd name="T41" fmla="*/ 90725611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71" y="144"/>
                </a:moveTo>
                <a:lnTo>
                  <a:pt x="48" y="140"/>
                </a:lnTo>
                <a:lnTo>
                  <a:pt x="29" y="129"/>
                </a:lnTo>
                <a:lnTo>
                  <a:pt x="14" y="113"/>
                </a:lnTo>
                <a:lnTo>
                  <a:pt x="2" y="94"/>
                </a:lnTo>
                <a:lnTo>
                  <a:pt x="0" y="71"/>
                </a:lnTo>
                <a:lnTo>
                  <a:pt x="2" y="48"/>
                </a:lnTo>
                <a:lnTo>
                  <a:pt x="14" y="29"/>
                </a:lnTo>
                <a:lnTo>
                  <a:pt x="29" y="13"/>
                </a:lnTo>
                <a:lnTo>
                  <a:pt x="48" y="2"/>
                </a:lnTo>
                <a:lnTo>
                  <a:pt x="71" y="0"/>
                </a:lnTo>
                <a:lnTo>
                  <a:pt x="94" y="2"/>
                </a:lnTo>
                <a:lnTo>
                  <a:pt x="113" y="13"/>
                </a:lnTo>
                <a:lnTo>
                  <a:pt x="129" y="29"/>
                </a:lnTo>
                <a:lnTo>
                  <a:pt x="140" y="48"/>
                </a:lnTo>
                <a:lnTo>
                  <a:pt x="144" y="71"/>
                </a:lnTo>
                <a:lnTo>
                  <a:pt x="140" y="94"/>
                </a:lnTo>
                <a:lnTo>
                  <a:pt x="129" y="113"/>
                </a:lnTo>
                <a:lnTo>
                  <a:pt x="113" y="129"/>
                </a:lnTo>
                <a:lnTo>
                  <a:pt x="94" y="140"/>
                </a:lnTo>
                <a:lnTo>
                  <a:pt x="71" y="14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89" name="Freeform 138"/>
          <p:cNvSpPr>
            <a:spLocks/>
          </p:cNvSpPr>
          <p:nvPr/>
        </p:nvSpPr>
        <p:spPr bwMode="auto">
          <a:xfrm>
            <a:off x="4572000" y="5524500"/>
            <a:ext cx="114300" cy="114300"/>
          </a:xfrm>
          <a:custGeom>
            <a:avLst/>
            <a:gdLst>
              <a:gd name="T0" fmla="*/ 44732568 w 144"/>
              <a:gd name="T1" fmla="*/ 90725611 h 144"/>
              <a:gd name="T2" fmla="*/ 30241875 w 144"/>
              <a:gd name="T3" fmla="*/ 88205456 h 144"/>
              <a:gd name="T4" fmla="*/ 18271330 w 144"/>
              <a:gd name="T5" fmla="*/ 81275228 h 144"/>
              <a:gd name="T6" fmla="*/ 8820149 w 144"/>
              <a:gd name="T7" fmla="*/ 71194607 h 144"/>
              <a:gd name="T8" fmla="*/ 1260475 w 144"/>
              <a:gd name="T9" fmla="*/ 59223275 h 144"/>
              <a:gd name="T10" fmla="*/ 0 w 144"/>
              <a:gd name="T11" fmla="*/ 44732568 h 144"/>
              <a:gd name="T12" fmla="*/ 1260475 w 144"/>
              <a:gd name="T13" fmla="*/ 30241875 h 144"/>
              <a:gd name="T14" fmla="*/ 8820149 w 144"/>
              <a:gd name="T15" fmla="*/ 18271330 h 144"/>
              <a:gd name="T16" fmla="*/ 18271330 w 144"/>
              <a:gd name="T17" fmla="*/ 8190706 h 144"/>
              <a:gd name="T18" fmla="*/ 30241875 w 144"/>
              <a:gd name="T19" fmla="*/ 1260475 h 144"/>
              <a:gd name="T20" fmla="*/ 44732568 w 144"/>
              <a:gd name="T21" fmla="*/ 0 h 144"/>
              <a:gd name="T22" fmla="*/ 59223275 w 144"/>
              <a:gd name="T23" fmla="*/ 1260475 h 144"/>
              <a:gd name="T24" fmla="*/ 71194607 w 144"/>
              <a:gd name="T25" fmla="*/ 8190706 h 144"/>
              <a:gd name="T26" fmla="*/ 81275228 w 144"/>
              <a:gd name="T27" fmla="*/ 18271330 h 144"/>
              <a:gd name="T28" fmla="*/ 88205456 w 144"/>
              <a:gd name="T29" fmla="*/ 30241875 h 144"/>
              <a:gd name="T30" fmla="*/ 90725611 w 144"/>
              <a:gd name="T31" fmla="*/ 44732568 h 144"/>
              <a:gd name="T32" fmla="*/ 88205456 w 144"/>
              <a:gd name="T33" fmla="*/ 59223275 h 144"/>
              <a:gd name="T34" fmla="*/ 81275228 w 144"/>
              <a:gd name="T35" fmla="*/ 71194607 h 144"/>
              <a:gd name="T36" fmla="*/ 71194607 w 144"/>
              <a:gd name="T37" fmla="*/ 81275228 h 144"/>
              <a:gd name="T38" fmla="*/ 59223275 w 144"/>
              <a:gd name="T39" fmla="*/ 88205456 h 144"/>
              <a:gd name="T40" fmla="*/ 44732568 w 144"/>
              <a:gd name="T41" fmla="*/ 90725611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71" y="144"/>
                </a:moveTo>
                <a:lnTo>
                  <a:pt x="48" y="140"/>
                </a:lnTo>
                <a:lnTo>
                  <a:pt x="29" y="129"/>
                </a:lnTo>
                <a:lnTo>
                  <a:pt x="14" y="113"/>
                </a:lnTo>
                <a:lnTo>
                  <a:pt x="2" y="94"/>
                </a:lnTo>
                <a:lnTo>
                  <a:pt x="0" y="71"/>
                </a:lnTo>
                <a:lnTo>
                  <a:pt x="2" y="48"/>
                </a:lnTo>
                <a:lnTo>
                  <a:pt x="14" y="29"/>
                </a:lnTo>
                <a:lnTo>
                  <a:pt x="29" y="13"/>
                </a:lnTo>
                <a:lnTo>
                  <a:pt x="48" y="2"/>
                </a:lnTo>
                <a:lnTo>
                  <a:pt x="71" y="0"/>
                </a:lnTo>
                <a:lnTo>
                  <a:pt x="94" y="2"/>
                </a:lnTo>
                <a:lnTo>
                  <a:pt x="113" y="13"/>
                </a:lnTo>
                <a:lnTo>
                  <a:pt x="129" y="29"/>
                </a:lnTo>
                <a:lnTo>
                  <a:pt x="140" y="48"/>
                </a:lnTo>
                <a:lnTo>
                  <a:pt x="144" y="71"/>
                </a:lnTo>
                <a:lnTo>
                  <a:pt x="140" y="94"/>
                </a:lnTo>
                <a:lnTo>
                  <a:pt x="129" y="113"/>
                </a:lnTo>
                <a:lnTo>
                  <a:pt x="113" y="129"/>
                </a:lnTo>
                <a:lnTo>
                  <a:pt x="94" y="140"/>
                </a:lnTo>
                <a:lnTo>
                  <a:pt x="71" y="14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90" name="Freeform 139"/>
          <p:cNvSpPr>
            <a:spLocks/>
          </p:cNvSpPr>
          <p:nvPr/>
        </p:nvSpPr>
        <p:spPr bwMode="auto">
          <a:xfrm>
            <a:off x="4457700" y="5524500"/>
            <a:ext cx="114300" cy="114300"/>
          </a:xfrm>
          <a:custGeom>
            <a:avLst/>
            <a:gdLst>
              <a:gd name="T0" fmla="*/ 44732568 w 144"/>
              <a:gd name="T1" fmla="*/ 90725611 h 144"/>
              <a:gd name="T2" fmla="*/ 30241875 w 144"/>
              <a:gd name="T3" fmla="*/ 88205456 h 144"/>
              <a:gd name="T4" fmla="*/ 18271330 w 144"/>
              <a:gd name="T5" fmla="*/ 81275228 h 144"/>
              <a:gd name="T6" fmla="*/ 8820149 w 144"/>
              <a:gd name="T7" fmla="*/ 71194607 h 144"/>
              <a:gd name="T8" fmla="*/ 1260475 w 144"/>
              <a:gd name="T9" fmla="*/ 59223275 h 144"/>
              <a:gd name="T10" fmla="*/ 0 w 144"/>
              <a:gd name="T11" fmla="*/ 44732568 h 144"/>
              <a:gd name="T12" fmla="*/ 1260475 w 144"/>
              <a:gd name="T13" fmla="*/ 30241875 h 144"/>
              <a:gd name="T14" fmla="*/ 8820149 w 144"/>
              <a:gd name="T15" fmla="*/ 18271330 h 144"/>
              <a:gd name="T16" fmla="*/ 18271330 w 144"/>
              <a:gd name="T17" fmla="*/ 8190706 h 144"/>
              <a:gd name="T18" fmla="*/ 30241875 w 144"/>
              <a:gd name="T19" fmla="*/ 1260475 h 144"/>
              <a:gd name="T20" fmla="*/ 44732568 w 144"/>
              <a:gd name="T21" fmla="*/ 0 h 144"/>
              <a:gd name="T22" fmla="*/ 59223275 w 144"/>
              <a:gd name="T23" fmla="*/ 1260475 h 144"/>
              <a:gd name="T24" fmla="*/ 71194607 w 144"/>
              <a:gd name="T25" fmla="*/ 8190706 h 144"/>
              <a:gd name="T26" fmla="*/ 81275228 w 144"/>
              <a:gd name="T27" fmla="*/ 18271330 h 144"/>
              <a:gd name="T28" fmla="*/ 88205456 w 144"/>
              <a:gd name="T29" fmla="*/ 30241875 h 144"/>
              <a:gd name="T30" fmla="*/ 90725611 w 144"/>
              <a:gd name="T31" fmla="*/ 44732568 h 144"/>
              <a:gd name="T32" fmla="*/ 88205456 w 144"/>
              <a:gd name="T33" fmla="*/ 59223275 h 144"/>
              <a:gd name="T34" fmla="*/ 81275228 w 144"/>
              <a:gd name="T35" fmla="*/ 71194607 h 144"/>
              <a:gd name="T36" fmla="*/ 71194607 w 144"/>
              <a:gd name="T37" fmla="*/ 81275228 h 144"/>
              <a:gd name="T38" fmla="*/ 59223275 w 144"/>
              <a:gd name="T39" fmla="*/ 88205456 h 144"/>
              <a:gd name="T40" fmla="*/ 44732568 w 144"/>
              <a:gd name="T41" fmla="*/ 90725611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71" y="144"/>
                </a:moveTo>
                <a:lnTo>
                  <a:pt x="48" y="140"/>
                </a:lnTo>
                <a:lnTo>
                  <a:pt x="29" y="129"/>
                </a:lnTo>
                <a:lnTo>
                  <a:pt x="14" y="113"/>
                </a:lnTo>
                <a:lnTo>
                  <a:pt x="2" y="94"/>
                </a:lnTo>
                <a:lnTo>
                  <a:pt x="0" y="71"/>
                </a:lnTo>
                <a:lnTo>
                  <a:pt x="2" y="48"/>
                </a:lnTo>
                <a:lnTo>
                  <a:pt x="14" y="29"/>
                </a:lnTo>
                <a:lnTo>
                  <a:pt x="29" y="13"/>
                </a:lnTo>
                <a:lnTo>
                  <a:pt x="48" y="2"/>
                </a:lnTo>
                <a:lnTo>
                  <a:pt x="71" y="0"/>
                </a:lnTo>
                <a:lnTo>
                  <a:pt x="94" y="2"/>
                </a:lnTo>
                <a:lnTo>
                  <a:pt x="113" y="13"/>
                </a:lnTo>
                <a:lnTo>
                  <a:pt x="129" y="29"/>
                </a:lnTo>
                <a:lnTo>
                  <a:pt x="140" y="48"/>
                </a:lnTo>
                <a:lnTo>
                  <a:pt x="144" y="71"/>
                </a:lnTo>
                <a:lnTo>
                  <a:pt x="140" y="94"/>
                </a:lnTo>
                <a:lnTo>
                  <a:pt x="129" y="113"/>
                </a:lnTo>
                <a:lnTo>
                  <a:pt x="113" y="129"/>
                </a:lnTo>
                <a:lnTo>
                  <a:pt x="94" y="140"/>
                </a:lnTo>
                <a:lnTo>
                  <a:pt x="71" y="14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91" name="Freeform 140"/>
          <p:cNvSpPr>
            <a:spLocks/>
          </p:cNvSpPr>
          <p:nvPr/>
        </p:nvSpPr>
        <p:spPr bwMode="auto">
          <a:xfrm>
            <a:off x="4343400" y="5524500"/>
            <a:ext cx="114300" cy="114300"/>
          </a:xfrm>
          <a:custGeom>
            <a:avLst/>
            <a:gdLst>
              <a:gd name="T0" fmla="*/ 44732568 w 144"/>
              <a:gd name="T1" fmla="*/ 90725611 h 144"/>
              <a:gd name="T2" fmla="*/ 30241875 w 144"/>
              <a:gd name="T3" fmla="*/ 88205456 h 144"/>
              <a:gd name="T4" fmla="*/ 18271330 w 144"/>
              <a:gd name="T5" fmla="*/ 81275228 h 144"/>
              <a:gd name="T6" fmla="*/ 8820149 w 144"/>
              <a:gd name="T7" fmla="*/ 71194607 h 144"/>
              <a:gd name="T8" fmla="*/ 1260475 w 144"/>
              <a:gd name="T9" fmla="*/ 59223275 h 144"/>
              <a:gd name="T10" fmla="*/ 0 w 144"/>
              <a:gd name="T11" fmla="*/ 44732568 h 144"/>
              <a:gd name="T12" fmla="*/ 1260475 w 144"/>
              <a:gd name="T13" fmla="*/ 30241875 h 144"/>
              <a:gd name="T14" fmla="*/ 8820149 w 144"/>
              <a:gd name="T15" fmla="*/ 18271330 h 144"/>
              <a:gd name="T16" fmla="*/ 18271330 w 144"/>
              <a:gd name="T17" fmla="*/ 8190706 h 144"/>
              <a:gd name="T18" fmla="*/ 30241875 w 144"/>
              <a:gd name="T19" fmla="*/ 1260475 h 144"/>
              <a:gd name="T20" fmla="*/ 44732568 w 144"/>
              <a:gd name="T21" fmla="*/ 0 h 144"/>
              <a:gd name="T22" fmla="*/ 59223275 w 144"/>
              <a:gd name="T23" fmla="*/ 1260475 h 144"/>
              <a:gd name="T24" fmla="*/ 71194607 w 144"/>
              <a:gd name="T25" fmla="*/ 8190706 h 144"/>
              <a:gd name="T26" fmla="*/ 81275228 w 144"/>
              <a:gd name="T27" fmla="*/ 18271330 h 144"/>
              <a:gd name="T28" fmla="*/ 88205456 w 144"/>
              <a:gd name="T29" fmla="*/ 30241875 h 144"/>
              <a:gd name="T30" fmla="*/ 90725611 w 144"/>
              <a:gd name="T31" fmla="*/ 44732568 h 144"/>
              <a:gd name="T32" fmla="*/ 88205456 w 144"/>
              <a:gd name="T33" fmla="*/ 59223275 h 144"/>
              <a:gd name="T34" fmla="*/ 81275228 w 144"/>
              <a:gd name="T35" fmla="*/ 71194607 h 144"/>
              <a:gd name="T36" fmla="*/ 71194607 w 144"/>
              <a:gd name="T37" fmla="*/ 81275228 h 144"/>
              <a:gd name="T38" fmla="*/ 59223275 w 144"/>
              <a:gd name="T39" fmla="*/ 88205456 h 144"/>
              <a:gd name="T40" fmla="*/ 44732568 w 144"/>
              <a:gd name="T41" fmla="*/ 90725611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71" y="144"/>
                </a:moveTo>
                <a:lnTo>
                  <a:pt x="48" y="140"/>
                </a:lnTo>
                <a:lnTo>
                  <a:pt x="29" y="129"/>
                </a:lnTo>
                <a:lnTo>
                  <a:pt x="14" y="113"/>
                </a:lnTo>
                <a:lnTo>
                  <a:pt x="2" y="94"/>
                </a:lnTo>
                <a:lnTo>
                  <a:pt x="0" y="71"/>
                </a:lnTo>
                <a:lnTo>
                  <a:pt x="2" y="48"/>
                </a:lnTo>
                <a:lnTo>
                  <a:pt x="14" y="29"/>
                </a:lnTo>
                <a:lnTo>
                  <a:pt x="29" y="13"/>
                </a:lnTo>
                <a:lnTo>
                  <a:pt x="48" y="2"/>
                </a:lnTo>
                <a:lnTo>
                  <a:pt x="71" y="0"/>
                </a:lnTo>
                <a:lnTo>
                  <a:pt x="94" y="2"/>
                </a:lnTo>
                <a:lnTo>
                  <a:pt x="113" y="13"/>
                </a:lnTo>
                <a:lnTo>
                  <a:pt x="129" y="29"/>
                </a:lnTo>
                <a:lnTo>
                  <a:pt x="140" y="48"/>
                </a:lnTo>
                <a:lnTo>
                  <a:pt x="144" y="71"/>
                </a:lnTo>
                <a:lnTo>
                  <a:pt x="140" y="94"/>
                </a:lnTo>
                <a:lnTo>
                  <a:pt x="129" y="113"/>
                </a:lnTo>
                <a:lnTo>
                  <a:pt x="113" y="129"/>
                </a:lnTo>
                <a:lnTo>
                  <a:pt x="94" y="140"/>
                </a:lnTo>
                <a:lnTo>
                  <a:pt x="71" y="14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92" name="Freeform 141"/>
          <p:cNvSpPr>
            <a:spLocks/>
          </p:cNvSpPr>
          <p:nvPr/>
        </p:nvSpPr>
        <p:spPr bwMode="auto">
          <a:xfrm>
            <a:off x="4229100" y="5524500"/>
            <a:ext cx="114300" cy="114300"/>
          </a:xfrm>
          <a:custGeom>
            <a:avLst/>
            <a:gdLst>
              <a:gd name="T0" fmla="*/ 44732568 w 144"/>
              <a:gd name="T1" fmla="*/ 90725611 h 144"/>
              <a:gd name="T2" fmla="*/ 30241875 w 144"/>
              <a:gd name="T3" fmla="*/ 88205456 h 144"/>
              <a:gd name="T4" fmla="*/ 18271330 w 144"/>
              <a:gd name="T5" fmla="*/ 81275228 h 144"/>
              <a:gd name="T6" fmla="*/ 8820149 w 144"/>
              <a:gd name="T7" fmla="*/ 71194607 h 144"/>
              <a:gd name="T8" fmla="*/ 1260475 w 144"/>
              <a:gd name="T9" fmla="*/ 59223275 h 144"/>
              <a:gd name="T10" fmla="*/ 0 w 144"/>
              <a:gd name="T11" fmla="*/ 44732568 h 144"/>
              <a:gd name="T12" fmla="*/ 1260475 w 144"/>
              <a:gd name="T13" fmla="*/ 30241875 h 144"/>
              <a:gd name="T14" fmla="*/ 8820149 w 144"/>
              <a:gd name="T15" fmla="*/ 18271330 h 144"/>
              <a:gd name="T16" fmla="*/ 18271330 w 144"/>
              <a:gd name="T17" fmla="*/ 8190706 h 144"/>
              <a:gd name="T18" fmla="*/ 30241875 w 144"/>
              <a:gd name="T19" fmla="*/ 1260475 h 144"/>
              <a:gd name="T20" fmla="*/ 44732568 w 144"/>
              <a:gd name="T21" fmla="*/ 0 h 144"/>
              <a:gd name="T22" fmla="*/ 59223275 w 144"/>
              <a:gd name="T23" fmla="*/ 1260475 h 144"/>
              <a:gd name="T24" fmla="*/ 71194607 w 144"/>
              <a:gd name="T25" fmla="*/ 8190706 h 144"/>
              <a:gd name="T26" fmla="*/ 81275228 w 144"/>
              <a:gd name="T27" fmla="*/ 18271330 h 144"/>
              <a:gd name="T28" fmla="*/ 88205456 w 144"/>
              <a:gd name="T29" fmla="*/ 30241875 h 144"/>
              <a:gd name="T30" fmla="*/ 90725611 w 144"/>
              <a:gd name="T31" fmla="*/ 44732568 h 144"/>
              <a:gd name="T32" fmla="*/ 88205456 w 144"/>
              <a:gd name="T33" fmla="*/ 59223275 h 144"/>
              <a:gd name="T34" fmla="*/ 81275228 w 144"/>
              <a:gd name="T35" fmla="*/ 71194607 h 144"/>
              <a:gd name="T36" fmla="*/ 71194607 w 144"/>
              <a:gd name="T37" fmla="*/ 81275228 h 144"/>
              <a:gd name="T38" fmla="*/ 59223275 w 144"/>
              <a:gd name="T39" fmla="*/ 88205456 h 144"/>
              <a:gd name="T40" fmla="*/ 44732568 w 144"/>
              <a:gd name="T41" fmla="*/ 90725611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71" y="144"/>
                </a:moveTo>
                <a:lnTo>
                  <a:pt x="48" y="140"/>
                </a:lnTo>
                <a:lnTo>
                  <a:pt x="29" y="129"/>
                </a:lnTo>
                <a:lnTo>
                  <a:pt x="14" y="113"/>
                </a:lnTo>
                <a:lnTo>
                  <a:pt x="2" y="94"/>
                </a:lnTo>
                <a:lnTo>
                  <a:pt x="0" y="71"/>
                </a:lnTo>
                <a:lnTo>
                  <a:pt x="2" y="48"/>
                </a:lnTo>
                <a:lnTo>
                  <a:pt x="14" y="29"/>
                </a:lnTo>
                <a:lnTo>
                  <a:pt x="29" y="13"/>
                </a:lnTo>
                <a:lnTo>
                  <a:pt x="48" y="2"/>
                </a:lnTo>
                <a:lnTo>
                  <a:pt x="71" y="0"/>
                </a:lnTo>
                <a:lnTo>
                  <a:pt x="94" y="2"/>
                </a:lnTo>
                <a:lnTo>
                  <a:pt x="113" y="13"/>
                </a:lnTo>
                <a:lnTo>
                  <a:pt x="129" y="29"/>
                </a:lnTo>
                <a:lnTo>
                  <a:pt x="140" y="48"/>
                </a:lnTo>
                <a:lnTo>
                  <a:pt x="144" y="71"/>
                </a:lnTo>
                <a:lnTo>
                  <a:pt x="140" y="94"/>
                </a:lnTo>
                <a:lnTo>
                  <a:pt x="129" y="113"/>
                </a:lnTo>
                <a:lnTo>
                  <a:pt x="113" y="129"/>
                </a:lnTo>
                <a:lnTo>
                  <a:pt x="94" y="140"/>
                </a:lnTo>
                <a:lnTo>
                  <a:pt x="71" y="14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93" name="Freeform 142"/>
          <p:cNvSpPr>
            <a:spLocks/>
          </p:cNvSpPr>
          <p:nvPr/>
        </p:nvSpPr>
        <p:spPr bwMode="auto">
          <a:xfrm>
            <a:off x="4114800" y="5524500"/>
            <a:ext cx="114300" cy="114300"/>
          </a:xfrm>
          <a:custGeom>
            <a:avLst/>
            <a:gdLst>
              <a:gd name="T0" fmla="*/ 44732568 w 144"/>
              <a:gd name="T1" fmla="*/ 90725611 h 144"/>
              <a:gd name="T2" fmla="*/ 30241875 w 144"/>
              <a:gd name="T3" fmla="*/ 88205456 h 144"/>
              <a:gd name="T4" fmla="*/ 18271330 w 144"/>
              <a:gd name="T5" fmla="*/ 81275228 h 144"/>
              <a:gd name="T6" fmla="*/ 8820149 w 144"/>
              <a:gd name="T7" fmla="*/ 71194607 h 144"/>
              <a:gd name="T8" fmla="*/ 1260475 w 144"/>
              <a:gd name="T9" fmla="*/ 59223275 h 144"/>
              <a:gd name="T10" fmla="*/ 0 w 144"/>
              <a:gd name="T11" fmla="*/ 44732568 h 144"/>
              <a:gd name="T12" fmla="*/ 1260475 w 144"/>
              <a:gd name="T13" fmla="*/ 30241875 h 144"/>
              <a:gd name="T14" fmla="*/ 8820149 w 144"/>
              <a:gd name="T15" fmla="*/ 18271330 h 144"/>
              <a:gd name="T16" fmla="*/ 18271330 w 144"/>
              <a:gd name="T17" fmla="*/ 8190706 h 144"/>
              <a:gd name="T18" fmla="*/ 30241875 w 144"/>
              <a:gd name="T19" fmla="*/ 1260475 h 144"/>
              <a:gd name="T20" fmla="*/ 44732568 w 144"/>
              <a:gd name="T21" fmla="*/ 0 h 144"/>
              <a:gd name="T22" fmla="*/ 59223275 w 144"/>
              <a:gd name="T23" fmla="*/ 1260475 h 144"/>
              <a:gd name="T24" fmla="*/ 71194607 w 144"/>
              <a:gd name="T25" fmla="*/ 8190706 h 144"/>
              <a:gd name="T26" fmla="*/ 81275228 w 144"/>
              <a:gd name="T27" fmla="*/ 18271330 h 144"/>
              <a:gd name="T28" fmla="*/ 88205456 w 144"/>
              <a:gd name="T29" fmla="*/ 30241875 h 144"/>
              <a:gd name="T30" fmla="*/ 90725611 w 144"/>
              <a:gd name="T31" fmla="*/ 44732568 h 144"/>
              <a:gd name="T32" fmla="*/ 88205456 w 144"/>
              <a:gd name="T33" fmla="*/ 59223275 h 144"/>
              <a:gd name="T34" fmla="*/ 81275228 w 144"/>
              <a:gd name="T35" fmla="*/ 71194607 h 144"/>
              <a:gd name="T36" fmla="*/ 71194607 w 144"/>
              <a:gd name="T37" fmla="*/ 81275228 h 144"/>
              <a:gd name="T38" fmla="*/ 59223275 w 144"/>
              <a:gd name="T39" fmla="*/ 88205456 h 144"/>
              <a:gd name="T40" fmla="*/ 44732568 w 144"/>
              <a:gd name="T41" fmla="*/ 90725611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71" y="144"/>
                </a:moveTo>
                <a:lnTo>
                  <a:pt x="48" y="140"/>
                </a:lnTo>
                <a:lnTo>
                  <a:pt x="29" y="129"/>
                </a:lnTo>
                <a:lnTo>
                  <a:pt x="14" y="113"/>
                </a:lnTo>
                <a:lnTo>
                  <a:pt x="2" y="94"/>
                </a:lnTo>
                <a:lnTo>
                  <a:pt x="0" y="71"/>
                </a:lnTo>
                <a:lnTo>
                  <a:pt x="2" y="48"/>
                </a:lnTo>
                <a:lnTo>
                  <a:pt x="14" y="29"/>
                </a:lnTo>
                <a:lnTo>
                  <a:pt x="29" y="13"/>
                </a:lnTo>
                <a:lnTo>
                  <a:pt x="48" y="2"/>
                </a:lnTo>
                <a:lnTo>
                  <a:pt x="71" y="0"/>
                </a:lnTo>
                <a:lnTo>
                  <a:pt x="94" y="2"/>
                </a:lnTo>
                <a:lnTo>
                  <a:pt x="113" y="13"/>
                </a:lnTo>
                <a:lnTo>
                  <a:pt x="129" y="29"/>
                </a:lnTo>
                <a:lnTo>
                  <a:pt x="140" y="48"/>
                </a:lnTo>
                <a:lnTo>
                  <a:pt x="144" y="71"/>
                </a:lnTo>
                <a:lnTo>
                  <a:pt x="140" y="94"/>
                </a:lnTo>
                <a:lnTo>
                  <a:pt x="129" y="113"/>
                </a:lnTo>
                <a:lnTo>
                  <a:pt x="113" y="129"/>
                </a:lnTo>
                <a:lnTo>
                  <a:pt x="94" y="140"/>
                </a:lnTo>
                <a:lnTo>
                  <a:pt x="71" y="14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94" name="Freeform 143"/>
          <p:cNvSpPr>
            <a:spLocks/>
          </p:cNvSpPr>
          <p:nvPr/>
        </p:nvSpPr>
        <p:spPr bwMode="auto">
          <a:xfrm>
            <a:off x="4000500" y="5524500"/>
            <a:ext cx="114300" cy="114300"/>
          </a:xfrm>
          <a:custGeom>
            <a:avLst/>
            <a:gdLst>
              <a:gd name="T0" fmla="*/ 44732568 w 144"/>
              <a:gd name="T1" fmla="*/ 90725611 h 144"/>
              <a:gd name="T2" fmla="*/ 30241875 w 144"/>
              <a:gd name="T3" fmla="*/ 88205456 h 144"/>
              <a:gd name="T4" fmla="*/ 18271330 w 144"/>
              <a:gd name="T5" fmla="*/ 81275228 h 144"/>
              <a:gd name="T6" fmla="*/ 8820149 w 144"/>
              <a:gd name="T7" fmla="*/ 71194607 h 144"/>
              <a:gd name="T8" fmla="*/ 1260475 w 144"/>
              <a:gd name="T9" fmla="*/ 59223275 h 144"/>
              <a:gd name="T10" fmla="*/ 0 w 144"/>
              <a:gd name="T11" fmla="*/ 44732568 h 144"/>
              <a:gd name="T12" fmla="*/ 1260475 w 144"/>
              <a:gd name="T13" fmla="*/ 30241875 h 144"/>
              <a:gd name="T14" fmla="*/ 8820149 w 144"/>
              <a:gd name="T15" fmla="*/ 18271330 h 144"/>
              <a:gd name="T16" fmla="*/ 18271330 w 144"/>
              <a:gd name="T17" fmla="*/ 8190706 h 144"/>
              <a:gd name="T18" fmla="*/ 30241875 w 144"/>
              <a:gd name="T19" fmla="*/ 1260475 h 144"/>
              <a:gd name="T20" fmla="*/ 44732568 w 144"/>
              <a:gd name="T21" fmla="*/ 0 h 144"/>
              <a:gd name="T22" fmla="*/ 59223275 w 144"/>
              <a:gd name="T23" fmla="*/ 1260475 h 144"/>
              <a:gd name="T24" fmla="*/ 71824051 w 144"/>
              <a:gd name="T25" fmla="*/ 8190706 h 144"/>
              <a:gd name="T26" fmla="*/ 81275228 w 144"/>
              <a:gd name="T27" fmla="*/ 18271330 h 144"/>
              <a:gd name="T28" fmla="*/ 88205456 w 144"/>
              <a:gd name="T29" fmla="*/ 30241875 h 144"/>
              <a:gd name="T30" fmla="*/ 90725611 w 144"/>
              <a:gd name="T31" fmla="*/ 44732568 h 144"/>
              <a:gd name="T32" fmla="*/ 88205456 w 144"/>
              <a:gd name="T33" fmla="*/ 59223275 h 144"/>
              <a:gd name="T34" fmla="*/ 81275228 w 144"/>
              <a:gd name="T35" fmla="*/ 71194607 h 144"/>
              <a:gd name="T36" fmla="*/ 71824051 w 144"/>
              <a:gd name="T37" fmla="*/ 81275228 h 144"/>
              <a:gd name="T38" fmla="*/ 59223275 w 144"/>
              <a:gd name="T39" fmla="*/ 88205456 h 144"/>
              <a:gd name="T40" fmla="*/ 44732568 w 144"/>
              <a:gd name="T41" fmla="*/ 90725611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71" y="144"/>
                </a:moveTo>
                <a:lnTo>
                  <a:pt x="48" y="140"/>
                </a:lnTo>
                <a:lnTo>
                  <a:pt x="29" y="129"/>
                </a:lnTo>
                <a:lnTo>
                  <a:pt x="14" y="113"/>
                </a:lnTo>
                <a:lnTo>
                  <a:pt x="2" y="94"/>
                </a:lnTo>
                <a:lnTo>
                  <a:pt x="0" y="71"/>
                </a:lnTo>
                <a:lnTo>
                  <a:pt x="2" y="48"/>
                </a:lnTo>
                <a:lnTo>
                  <a:pt x="14" y="29"/>
                </a:lnTo>
                <a:lnTo>
                  <a:pt x="29" y="13"/>
                </a:lnTo>
                <a:lnTo>
                  <a:pt x="48" y="2"/>
                </a:lnTo>
                <a:lnTo>
                  <a:pt x="71" y="0"/>
                </a:lnTo>
                <a:lnTo>
                  <a:pt x="94" y="2"/>
                </a:lnTo>
                <a:lnTo>
                  <a:pt x="114" y="13"/>
                </a:lnTo>
                <a:lnTo>
                  <a:pt x="129" y="29"/>
                </a:lnTo>
                <a:lnTo>
                  <a:pt x="140" y="48"/>
                </a:lnTo>
                <a:lnTo>
                  <a:pt x="144" y="71"/>
                </a:lnTo>
                <a:lnTo>
                  <a:pt x="140" y="94"/>
                </a:lnTo>
                <a:lnTo>
                  <a:pt x="129" y="113"/>
                </a:lnTo>
                <a:lnTo>
                  <a:pt x="114" y="129"/>
                </a:lnTo>
                <a:lnTo>
                  <a:pt x="94" y="140"/>
                </a:lnTo>
                <a:lnTo>
                  <a:pt x="71" y="14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95" name="Freeform 144"/>
          <p:cNvSpPr>
            <a:spLocks/>
          </p:cNvSpPr>
          <p:nvPr/>
        </p:nvSpPr>
        <p:spPr bwMode="auto">
          <a:xfrm>
            <a:off x="3886200" y="5524500"/>
            <a:ext cx="114300" cy="114300"/>
          </a:xfrm>
          <a:custGeom>
            <a:avLst/>
            <a:gdLst>
              <a:gd name="T0" fmla="*/ 44732568 w 144"/>
              <a:gd name="T1" fmla="*/ 90725611 h 144"/>
              <a:gd name="T2" fmla="*/ 30241875 w 144"/>
              <a:gd name="T3" fmla="*/ 88205456 h 144"/>
              <a:gd name="T4" fmla="*/ 18271330 w 144"/>
              <a:gd name="T5" fmla="*/ 81275228 h 144"/>
              <a:gd name="T6" fmla="*/ 8820149 w 144"/>
              <a:gd name="T7" fmla="*/ 71194607 h 144"/>
              <a:gd name="T8" fmla="*/ 1260475 w 144"/>
              <a:gd name="T9" fmla="*/ 59223275 h 144"/>
              <a:gd name="T10" fmla="*/ 0 w 144"/>
              <a:gd name="T11" fmla="*/ 44732568 h 144"/>
              <a:gd name="T12" fmla="*/ 1260475 w 144"/>
              <a:gd name="T13" fmla="*/ 30241875 h 144"/>
              <a:gd name="T14" fmla="*/ 8820149 w 144"/>
              <a:gd name="T15" fmla="*/ 18271330 h 144"/>
              <a:gd name="T16" fmla="*/ 18271330 w 144"/>
              <a:gd name="T17" fmla="*/ 8190706 h 144"/>
              <a:gd name="T18" fmla="*/ 30241875 w 144"/>
              <a:gd name="T19" fmla="*/ 1260475 h 144"/>
              <a:gd name="T20" fmla="*/ 44732568 w 144"/>
              <a:gd name="T21" fmla="*/ 0 h 144"/>
              <a:gd name="T22" fmla="*/ 59223275 w 144"/>
              <a:gd name="T23" fmla="*/ 1260475 h 144"/>
              <a:gd name="T24" fmla="*/ 71824051 w 144"/>
              <a:gd name="T25" fmla="*/ 8190706 h 144"/>
              <a:gd name="T26" fmla="*/ 81275228 w 144"/>
              <a:gd name="T27" fmla="*/ 18271330 h 144"/>
              <a:gd name="T28" fmla="*/ 88205456 w 144"/>
              <a:gd name="T29" fmla="*/ 30241875 h 144"/>
              <a:gd name="T30" fmla="*/ 90725611 w 144"/>
              <a:gd name="T31" fmla="*/ 44732568 h 144"/>
              <a:gd name="T32" fmla="*/ 88205456 w 144"/>
              <a:gd name="T33" fmla="*/ 59223275 h 144"/>
              <a:gd name="T34" fmla="*/ 81275228 w 144"/>
              <a:gd name="T35" fmla="*/ 71194607 h 144"/>
              <a:gd name="T36" fmla="*/ 71824051 w 144"/>
              <a:gd name="T37" fmla="*/ 81275228 h 144"/>
              <a:gd name="T38" fmla="*/ 59223275 w 144"/>
              <a:gd name="T39" fmla="*/ 88205456 h 144"/>
              <a:gd name="T40" fmla="*/ 44732568 w 144"/>
              <a:gd name="T41" fmla="*/ 90725611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71" y="144"/>
                </a:moveTo>
                <a:lnTo>
                  <a:pt x="48" y="140"/>
                </a:lnTo>
                <a:lnTo>
                  <a:pt x="29" y="129"/>
                </a:lnTo>
                <a:lnTo>
                  <a:pt x="14" y="113"/>
                </a:lnTo>
                <a:lnTo>
                  <a:pt x="2" y="94"/>
                </a:lnTo>
                <a:lnTo>
                  <a:pt x="0" y="71"/>
                </a:lnTo>
                <a:lnTo>
                  <a:pt x="2" y="48"/>
                </a:lnTo>
                <a:lnTo>
                  <a:pt x="14" y="29"/>
                </a:lnTo>
                <a:lnTo>
                  <a:pt x="29" y="13"/>
                </a:lnTo>
                <a:lnTo>
                  <a:pt x="48" y="2"/>
                </a:lnTo>
                <a:lnTo>
                  <a:pt x="71" y="0"/>
                </a:lnTo>
                <a:lnTo>
                  <a:pt x="94" y="2"/>
                </a:lnTo>
                <a:lnTo>
                  <a:pt x="114" y="13"/>
                </a:lnTo>
                <a:lnTo>
                  <a:pt x="129" y="29"/>
                </a:lnTo>
                <a:lnTo>
                  <a:pt x="140" y="48"/>
                </a:lnTo>
                <a:lnTo>
                  <a:pt x="144" y="71"/>
                </a:lnTo>
                <a:lnTo>
                  <a:pt x="140" y="94"/>
                </a:lnTo>
                <a:lnTo>
                  <a:pt x="129" y="113"/>
                </a:lnTo>
                <a:lnTo>
                  <a:pt x="114" y="129"/>
                </a:lnTo>
                <a:lnTo>
                  <a:pt x="94" y="140"/>
                </a:lnTo>
                <a:lnTo>
                  <a:pt x="71" y="14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96" name="Freeform 145"/>
          <p:cNvSpPr>
            <a:spLocks/>
          </p:cNvSpPr>
          <p:nvPr/>
        </p:nvSpPr>
        <p:spPr bwMode="auto">
          <a:xfrm>
            <a:off x="3771900" y="5524500"/>
            <a:ext cx="114300" cy="114300"/>
          </a:xfrm>
          <a:custGeom>
            <a:avLst/>
            <a:gdLst>
              <a:gd name="T0" fmla="*/ 44732568 w 144"/>
              <a:gd name="T1" fmla="*/ 90725611 h 144"/>
              <a:gd name="T2" fmla="*/ 30241875 w 144"/>
              <a:gd name="T3" fmla="*/ 88205456 h 144"/>
              <a:gd name="T4" fmla="*/ 18271330 w 144"/>
              <a:gd name="T5" fmla="*/ 81275228 h 144"/>
              <a:gd name="T6" fmla="*/ 8820149 w 144"/>
              <a:gd name="T7" fmla="*/ 71194607 h 144"/>
              <a:gd name="T8" fmla="*/ 1260475 w 144"/>
              <a:gd name="T9" fmla="*/ 59223275 h 144"/>
              <a:gd name="T10" fmla="*/ 0 w 144"/>
              <a:gd name="T11" fmla="*/ 44732568 h 144"/>
              <a:gd name="T12" fmla="*/ 1260475 w 144"/>
              <a:gd name="T13" fmla="*/ 30241875 h 144"/>
              <a:gd name="T14" fmla="*/ 8820149 w 144"/>
              <a:gd name="T15" fmla="*/ 18271330 h 144"/>
              <a:gd name="T16" fmla="*/ 18271330 w 144"/>
              <a:gd name="T17" fmla="*/ 8190706 h 144"/>
              <a:gd name="T18" fmla="*/ 30241875 w 144"/>
              <a:gd name="T19" fmla="*/ 1260475 h 144"/>
              <a:gd name="T20" fmla="*/ 44732568 w 144"/>
              <a:gd name="T21" fmla="*/ 0 h 144"/>
              <a:gd name="T22" fmla="*/ 59223275 w 144"/>
              <a:gd name="T23" fmla="*/ 1260475 h 144"/>
              <a:gd name="T24" fmla="*/ 71824051 w 144"/>
              <a:gd name="T25" fmla="*/ 8190706 h 144"/>
              <a:gd name="T26" fmla="*/ 81275228 w 144"/>
              <a:gd name="T27" fmla="*/ 18271330 h 144"/>
              <a:gd name="T28" fmla="*/ 88205456 w 144"/>
              <a:gd name="T29" fmla="*/ 30241875 h 144"/>
              <a:gd name="T30" fmla="*/ 90725611 w 144"/>
              <a:gd name="T31" fmla="*/ 44732568 h 144"/>
              <a:gd name="T32" fmla="*/ 88205456 w 144"/>
              <a:gd name="T33" fmla="*/ 59223275 h 144"/>
              <a:gd name="T34" fmla="*/ 81275228 w 144"/>
              <a:gd name="T35" fmla="*/ 71194607 h 144"/>
              <a:gd name="T36" fmla="*/ 71824051 w 144"/>
              <a:gd name="T37" fmla="*/ 81275228 h 144"/>
              <a:gd name="T38" fmla="*/ 59223275 w 144"/>
              <a:gd name="T39" fmla="*/ 88205456 h 144"/>
              <a:gd name="T40" fmla="*/ 44732568 w 144"/>
              <a:gd name="T41" fmla="*/ 90725611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71" y="144"/>
                </a:moveTo>
                <a:lnTo>
                  <a:pt x="48" y="140"/>
                </a:lnTo>
                <a:lnTo>
                  <a:pt x="29" y="129"/>
                </a:lnTo>
                <a:lnTo>
                  <a:pt x="14" y="113"/>
                </a:lnTo>
                <a:lnTo>
                  <a:pt x="2" y="94"/>
                </a:lnTo>
                <a:lnTo>
                  <a:pt x="0" y="71"/>
                </a:lnTo>
                <a:lnTo>
                  <a:pt x="2" y="48"/>
                </a:lnTo>
                <a:lnTo>
                  <a:pt x="14" y="29"/>
                </a:lnTo>
                <a:lnTo>
                  <a:pt x="29" y="13"/>
                </a:lnTo>
                <a:lnTo>
                  <a:pt x="48" y="2"/>
                </a:lnTo>
                <a:lnTo>
                  <a:pt x="71" y="0"/>
                </a:lnTo>
                <a:lnTo>
                  <a:pt x="94" y="2"/>
                </a:lnTo>
                <a:lnTo>
                  <a:pt x="114" y="13"/>
                </a:lnTo>
                <a:lnTo>
                  <a:pt x="129" y="29"/>
                </a:lnTo>
                <a:lnTo>
                  <a:pt x="140" y="48"/>
                </a:lnTo>
                <a:lnTo>
                  <a:pt x="144" y="71"/>
                </a:lnTo>
                <a:lnTo>
                  <a:pt x="140" y="94"/>
                </a:lnTo>
                <a:lnTo>
                  <a:pt x="129" y="113"/>
                </a:lnTo>
                <a:lnTo>
                  <a:pt x="114" y="129"/>
                </a:lnTo>
                <a:lnTo>
                  <a:pt x="94" y="140"/>
                </a:lnTo>
                <a:lnTo>
                  <a:pt x="71" y="14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97" name="Freeform 146"/>
          <p:cNvSpPr>
            <a:spLocks/>
          </p:cNvSpPr>
          <p:nvPr/>
        </p:nvSpPr>
        <p:spPr bwMode="auto">
          <a:xfrm>
            <a:off x="3657600" y="5524500"/>
            <a:ext cx="114300" cy="114300"/>
          </a:xfrm>
          <a:custGeom>
            <a:avLst/>
            <a:gdLst>
              <a:gd name="T0" fmla="*/ 44732568 w 144"/>
              <a:gd name="T1" fmla="*/ 90725611 h 144"/>
              <a:gd name="T2" fmla="*/ 30241875 w 144"/>
              <a:gd name="T3" fmla="*/ 88205456 h 144"/>
              <a:gd name="T4" fmla="*/ 18271330 w 144"/>
              <a:gd name="T5" fmla="*/ 81275228 h 144"/>
              <a:gd name="T6" fmla="*/ 8820149 w 144"/>
              <a:gd name="T7" fmla="*/ 71194607 h 144"/>
              <a:gd name="T8" fmla="*/ 1260475 w 144"/>
              <a:gd name="T9" fmla="*/ 59223275 h 144"/>
              <a:gd name="T10" fmla="*/ 0 w 144"/>
              <a:gd name="T11" fmla="*/ 44732568 h 144"/>
              <a:gd name="T12" fmla="*/ 1260475 w 144"/>
              <a:gd name="T13" fmla="*/ 30241875 h 144"/>
              <a:gd name="T14" fmla="*/ 8820149 w 144"/>
              <a:gd name="T15" fmla="*/ 18271330 h 144"/>
              <a:gd name="T16" fmla="*/ 18271330 w 144"/>
              <a:gd name="T17" fmla="*/ 8190706 h 144"/>
              <a:gd name="T18" fmla="*/ 30241875 w 144"/>
              <a:gd name="T19" fmla="*/ 1260475 h 144"/>
              <a:gd name="T20" fmla="*/ 44732568 w 144"/>
              <a:gd name="T21" fmla="*/ 0 h 144"/>
              <a:gd name="T22" fmla="*/ 59223275 w 144"/>
              <a:gd name="T23" fmla="*/ 1260475 h 144"/>
              <a:gd name="T24" fmla="*/ 71824051 w 144"/>
              <a:gd name="T25" fmla="*/ 8190706 h 144"/>
              <a:gd name="T26" fmla="*/ 81275228 w 144"/>
              <a:gd name="T27" fmla="*/ 18271330 h 144"/>
              <a:gd name="T28" fmla="*/ 88205456 w 144"/>
              <a:gd name="T29" fmla="*/ 30241875 h 144"/>
              <a:gd name="T30" fmla="*/ 90725611 w 144"/>
              <a:gd name="T31" fmla="*/ 44732568 h 144"/>
              <a:gd name="T32" fmla="*/ 88205456 w 144"/>
              <a:gd name="T33" fmla="*/ 59223275 h 144"/>
              <a:gd name="T34" fmla="*/ 81275228 w 144"/>
              <a:gd name="T35" fmla="*/ 71194607 h 144"/>
              <a:gd name="T36" fmla="*/ 71824051 w 144"/>
              <a:gd name="T37" fmla="*/ 81275228 h 144"/>
              <a:gd name="T38" fmla="*/ 59223275 w 144"/>
              <a:gd name="T39" fmla="*/ 88205456 h 144"/>
              <a:gd name="T40" fmla="*/ 44732568 w 144"/>
              <a:gd name="T41" fmla="*/ 90725611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71" y="144"/>
                </a:moveTo>
                <a:lnTo>
                  <a:pt x="48" y="140"/>
                </a:lnTo>
                <a:lnTo>
                  <a:pt x="29" y="129"/>
                </a:lnTo>
                <a:lnTo>
                  <a:pt x="14" y="113"/>
                </a:lnTo>
                <a:lnTo>
                  <a:pt x="2" y="94"/>
                </a:lnTo>
                <a:lnTo>
                  <a:pt x="0" y="71"/>
                </a:lnTo>
                <a:lnTo>
                  <a:pt x="2" y="48"/>
                </a:lnTo>
                <a:lnTo>
                  <a:pt x="14" y="29"/>
                </a:lnTo>
                <a:lnTo>
                  <a:pt x="29" y="13"/>
                </a:lnTo>
                <a:lnTo>
                  <a:pt x="48" y="2"/>
                </a:lnTo>
                <a:lnTo>
                  <a:pt x="71" y="0"/>
                </a:lnTo>
                <a:lnTo>
                  <a:pt x="94" y="2"/>
                </a:lnTo>
                <a:lnTo>
                  <a:pt x="114" y="13"/>
                </a:lnTo>
                <a:lnTo>
                  <a:pt x="129" y="29"/>
                </a:lnTo>
                <a:lnTo>
                  <a:pt x="140" y="48"/>
                </a:lnTo>
                <a:lnTo>
                  <a:pt x="144" y="71"/>
                </a:lnTo>
                <a:lnTo>
                  <a:pt x="140" y="94"/>
                </a:lnTo>
                <a:lnTo>
                  <a:pt x="129" y="113"/>
                </a:lnTo>
                <a:lnTo>
                  <a:pt x="114" y="129"/>
                </a:lnTo>
                <a:lnTo>
                  <a:pt x="94" y="140"/>
                </a:lnTo>
                <a:lnTo>
                  <a:pt x="71" y="14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98" name="Rectangle 147"/>
          <p:cNvSpPr>
            <a:spLocks noChangeArrowheads="1"/>
          </p:cNvSpPr>
          <p:nvPr/>
        </p:nvSpPr>
        <p:spPr bwMode="auto">
          <a:xfrm>
            <a:off x="3324225" y="587533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endParaRPr lang="en-US" altLang="en-US"/>
          </a:p>
        </p:txBody>
      </p:sp>
      <p:sp>
        <p:nvSpPr>
          <p:cNvPr id="15499" name="Rectangle 148"/>
          <p:cNvSpPr>
            <a:spLocks noChangeArrowheads="1"/>
          </p:cNvSpPr>
          <p:nvPr/>
        </p:nvSpPr>
        <p:spPr bwMode="auto">
          <a:xfrm>
            <a:off x="3324225" y="605948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endParaRPr lang="en-US" altLang="en-US"/>
          </a:p>
        </p:txBody>
      </p:sp>
      <p:sp>
        <p:nvSpPr>
          <p:cNvPr id="15500" name="Rectangle 149"/>
          <p:cNvSpPr>
            <a:spLocks noChangeArrowheads="1"/>
          </p:cNvSpPr>
          <p:nvPr/>
        </p:nvSpPr>
        <p:spPr bwMode="auto">
          <a:xfrm>
            <a:off x="3324225" y="6242050"/>
            <a:ext cx="920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4</a:t>
            </a:r>
            <a:endParaRPr lang="en-US" altLang="en-US"/>
          </a:p>
        </p:txBody>
      </p:sp>
      <p:sp>
        <p:nvSpPr>
          <p:cNvPr id="15501" name="Rectangle 150"/>
          <p:cNvSpPr>
            <a:spLocks noChangeArrowheads="1"/>
          </p:cNvSpPr>
          <p:nvPr/>
        </p:nvSpPr>
        <p:spPr bwMode="auto">
          <a:xfrm>
            <a:off x="3438525" y="587533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endParaRPr lang="en-US" altLang="en-US"/>
          </a:p>
        </p:txBody>
      </p:sp>
      <p:sp>
        <p:nvSpPr>
          <p:cNvPr id="15502" name="Rectangle 151"/>
          <p:cNvSpPr>
            <a:spLocks noChangeArrowheads="1"/>
          </p:cNvSpPr>
          <p:nvPr/>
        </p:nvSpPr>
        <p:spPr bwMode="auto">
          <a:xfrm>
            <a:off x="3438525" y="605948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endParaRPr lang="en-US" altLang="en-US"/>
          </a:p>
        </p:txBody>
      </p:sp>
      <p:sp>
        <p:nvSpPr>
          <p:cNvPr id="15503" name="Rectangle 152"/>
          <p:cNvSpPr>
            <a:spLocks noChangeArrowheads="1"/>
          </p:cNvSpPr>
          <p:nvPr/>
        </p:nvSpPr>
        <p:spPr bwMode="auto">
          <a:xfrm>
            <a:off x="3438525" y="6242050"/>
            <a:ext cx="920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3</a:t>
            </a:r>
            <a:endParaRPr lang="en-US" altLang="en-US"/>
          </a:p>
        </p:txBody>
      </p:sp>
      <p:sp>
        <p:nvSpPr>
          <p:cNvPr id="15504" name="Rectangle 153"/>
          <p:cNvSpPr>
            <a:spLocks noChangeArrowheads="1"/>
          </p:cNvSpPr>
          <p:nvPr/>
        </p:nvSpPr>
        <p:spPr bwMode="auto">
          <a:xfrm>
            <a:off x="3552825" y="587533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endParaRPr lang="en-US" altLang="en-US"/>
          </a:p>
        </p:txBody>
      </p:sp>
      <p:sp>
        <p:nvSpPr>
          <p:cNvPr id="15505" name="Rectangle 154"/>
          <p:cNvSpPr>
            <a:spLocks noChangeArrowheads="1"/>
          </p:cNvSpPr>
          <p:nvPr/>
        </p:nvSpPr>
        <p:spPr bwMode="auto">
          <a:xfrm>
            <a:off x="3552825" y="605948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endParaRPr lang="en-US" altLang="en-US"/>
          </a:p>
        </p:txBody>
      </p:sp>
      <p:sp>
        <p:nvSpPr>
          <p:cNvPr id="15506" name="Rectangle 155"/>
          <p:cNvSpPr>
            <a:spLocks noChangeArrowheads="1"/>
          </p:cNvSpPr>
          <p:nvPr/>
        </p:nvSpPr>
        <p:spPr bwMode="auto">
          <a:xfrm>
            <a:off x="3552825" y="6242050"/>
            <a:ext cx="920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endParaRPr lang="en-US" altLang="en-US"/>
          </a:p>
        </p:txBody>
      </p:sp>
      <p:sp>
        <p:nvSpPr>
          <p:cNvPr id="15507" name="Rectangle 156"/>
          <p:cNvSpPr>
            <a:spLocks noChangeArrowheads="1"/>
          </p:cNvSpPr>
          <p:nvPr/>
        </p:nvSpPr>
        <p:spPr bwMode="auto">
          <a:xfrm>
            <a:off x="3667125" y="587533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endParaRPr lang="en-US" altLang="en-US"/>
          </a:p>
        </p:txBody>
      </p:sp>
      <p:sp>
        <p:nvSpPr>
          <p:cNvPr id="15508" name="Rectangle 157"/>
          <p:cNvSpPr>
            <a:spLocks noChangeArrowheads="1"/>
          </p:cNvSpPr>
          <p:nvPr/>
        </p:nvSpPr>
        <p:spPr bwMode="auto">
          <a:xfrm>
            <a:off x="3667125" y="605948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endParaRPr lang="en-US" altLang="en-US"/>
          </a:p>
        </p:txBody>
      </p:sp>
      <p:sp>
        <p:nvSpPr>
          <p:cNvPr id="15509" name="Rectangle 158"/>
          <p:cNvSpPr>
            <a:spLocks noChangeArrowheads="1"/>
          </p:cNvSpPr>
          <p:nvPr/>
        </p:nvSpPr>
        <p:spPr bwMode="auto">
          <a:xfrm>
            <a:off x="3667125" y="6242050"/>
            <a:ext cx="920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endParaRPr lang="en-US" altLang="en-US"/>
          </a:p>
        </p:txBody>
      </p:sp>
      <p:sp>
        <p:nvSpPr>
          <p:cNvPr id="15510" name="Rectangle 159"/>
          <p:cNvSpPr>
            <a:spLocks noChangeArrowheads="1"/>
          </p:cNvSpPr>
          <p:nvPr/>
        </p:nvSpPr>
        <p:spPr bwMode="auto">
          <a:xfrm>
            <a:off x="3781425" y="587533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endParaRPr lang="en-US" altLang="en-US"/>
          </a:p>
        </p:txBody>
      </p:sp>
      <p:sp>
        <p:nvSpPr>
          <p:cNvPr id="15511" name="Rectangle 160"/>
          <p:cNvSpPr>
            <a:spLocks noChangeArrowheads="1"/>
          </p:cNvSpPr>
          <p:nvPr/>
        </p:nvSpPr>
        <p:spPr bwMode="auto">
          <a:xfrm>
            <a:off x="3781425" y="605948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endParaRPr lang="en-US" altLang="en-US"/>
          </a:p>
        </p:txBody>
      </p:sp>
      <p:sp>
        <p:nvSpPr>
          <p:cNvPr id="15512" name="Rectangle 161"/>
          <p:cNvSpPr>
            <a:spLocks noChangeArrowheads="1"/>
          </p:cNvSpPr>
          <p:nvPr/>
        </p:nvSpPr>
        <p:spPr bwMode="auto">
          <a:xfrm>
            <a:off x="3781425" y="6242050"/>
            <a:ext cx="920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0</a:t>
            </a:r>
            <a:endParaRPr lang="en-US" altLang="en-US"/>
          </a:p>
        </p:txBody>
      </p:sp>
      <p:sp>
        <p:nvSpPr>
          <p:cNvPr id="15513" name="Rectangle 162"/>
          <p:cNvSpPr>
            <a:spLocks noChangeArrowheads="1"/>
          </p:cNvSpPr>
          <p:nvPr/>
        </p:nvSpPr>
        <p:spPr bwMode="auto">
          <a:xfrm>
            <a:off x="3895725" y="587533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endParaRPr lang="en-US" altLang="en-US"/>
          </a:p>
        </p:txBody>
      </p:sp>
      <p:sp>
        <p:nvSpPr>
          <p:cNvPr id="15514" name="Rectangle 163"/>
          <p:cNvSpPr>
            <a:spLocks noChangeArrowheads="1"/>
          </p:cNvSpPr>
          <p:nvPr/>
        </p:nvSpPr>
        <p:spPr bwMode="auto">
          <a:xfrm>
            <a:off x="3895725" y="605948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9</a:t>
            </a:r>
            <a:endParaRPr lang="en-US" altLang="en-US"/>
          </a:p>
        </p:txBody>
      </p:sp>
      <p:sp>
        <p:nvSpPr>
          <p:cNvPr id="15515" name="Rectangle 164"/>
          <p:cNvSpPr>
            <a:spLocks noChangeArrowheads="1"/>
          </p:cNvSpPr>
          <p:nvPr/>
        </p:nvSpPr>
        <p:spPr bwMode="auto">
          <a:xfrm>
            <a:off x="4010025" y="587533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endParaRPr lang="en-US" altLang="en-US"/>
          </a:p>
        </p:txBody>
      </p:sp>
      <p:sp>
        <p:nvSpPr>
          <p:cNvPr id="15516" name="Rectangle 165"/>
          <p:cNvSpPr>
            <a:spLocks noChangeArrowheads="1"/>
          </p:cNvSpPr>
          <p:nvPr/>
        </p:nvSpPr>
        <p:spPr bwMode="auto">
          <a:xfrm>
            <a:off x="4010025" y="605948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8</a:t>
            </a:r>
            <a:endParaRPr lang="en-US" altLang="en-US"/>
          </a:p>
        </p:txBody>
      </p:sp>
      <p:sp>
        <p:nvSpPr>
          <p:cNvPr id="15517" name="Rectangle 166"/>
          <p:cNvSpPr>
            <a:spLocks noChangeArrowheads="1"/>
          </p:cNvSpPr>
          <p:nvPr/>
        </p:nvSpPr>
        <p:spPr bwMode="auto">
          <a:xfrm>
            <a:off x="4124325" y="587533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endParaRPr lang="en-US" altLang="en-US"/>
          </a:p>
        </p:txBody>
      </p:sp>
      <p:sp>
        <p:nvSpPr>
          <p:cNvPr id="15518" name="Rectangle 167"/>
          <p:cNvSpPr>
            <a:spLocks noChangeArrowheads="1"/>
          </p:cNvSpPr>
          <p:nvPr/>
        </p:nvSpPr>
        <p:spPr bwMode="auto">
          <a:xfrm>
            <a:off x="4124325" y="605948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7</a:t>
            </a:r>
            <a:endParaRPr lang="en-US" altLang="en-US"/>
          </a:p>
        </p:txBody>
      </p:sp>
      <p:sp>
        <p:nvSpPr>
          <p:cNvPr id="15519" name="Rectangle 168"/>
          <p:cNvSpPr>
            <a:spLocks noChangeArrowheads="1"/>
          </p:cNvSpPr>
          <p:nvPr/>
        </p:nvSpPr>
        <p:spPr bwMode="auto">
          <a:xfrm>
            <a:off x="4238625" y="587533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endParaRPr lang="en-US" altLang="en-US"/>
          </a:p>
        </p:txBody>
      </p:sp>
      <p:sp>
        <p:nvSpPr>
          <p:cNvPr id="15520" name="Rectangle 169"/>
          <p:cNvSpPr>
            <a:spLocks noChangeArrowheads="1"/>
          </p:cNvSpPr>
          <p:nvPr/>
        </p:nvSpPr>
        <p:spPr bwMode="auto">
          <a:xfrm>
            <a:off x="4238625" y="605948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6</a:t>
            </a:r>
            <a:endParaRPr lang="en-US" altLang="en-US"/>
          </a:p>
        </p:txBody>
      </p:sp>
      <p:sp>
        <p:nvSpPr>
          <p:cNvPr id="15521" name="Rectangle 170"/>
          <p:cNvSpPr>
            <a:spLocks noChangeArrowheads="1"/>
          </p:cNvSpPr>
          <p:nvPr/>
        </p:nvSpPr>
        <p:spPr bwMode="auto">
          <a:xfrm>
            <a:off x="4352925" y="587533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endParaRPr lang="en-US" altLang="en-US"/>
          </a:p>
        </p:txBody>
      </p:sp>
      <p:sp>
        <p:nvSpPr>
          <p:cNvPr id="15522" name="Rectangle 171"/>
          <p:cNvSpPr>
            <a:spLocks noChangeArrowheads="1"/>
          </p:cNvSpPr>
          <p:nvPr/>
        </p:nvSpPr>
        <p:spPr bwMode="auto">
          <a:xfrm>
            <a:off x="4352925" y="605948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5</a:t>
            </a:r>
            <a:endParaRPr lang="en-US" altLang="en-US"/>
          </a:p>
        </p:txBody>
      </p:sp>
      <p:sp>
        <p:nvSpPr>
          <p:cNvPr id="15523" name="Rectangle 172"/>
          <p:cNvSpPr>
            <a:spLocks noChangeArrowheads="1"/>
          </p:cNvSpPr>
          <p:nvPr/>
        </p:nvSpPr>
        <p:spPr bwMode="auto">
          <a:xfrm>
            <a:off x="4467225" y="587533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endParaRPr lang="en-US" altLang="en-US"/>
          </a:p>
        </p:txBody>
      </p:sp>
      <p:sp>
        <p:nvSpPr>
          <p:cNvPr id="15524" name="Rectangle 173"/>
          <p:cNvSpPr>
            <a:spLocks noChangeArrowheads="1"/>
          </p:cNvSpPr>
          <p:nvPr/>
        </p:nvSpPr>
        <p:spPr bwMode="auto">
          <a:xfrm>
            <a:off x="4467225" y="605948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4</a:t>
            </a:r>
            <a:endParaRPr lang="en-US" altLang="en-US"/>
          </a:p>
        </p:txBody>
      </p:sp>
      <p:sp>
        <p:nvSpPr>
          <p:cNvPr id="15525" name="Rectangle 174"/>
          <p:cNvSpPr>
            <a:spLocks noChangeArrowheads="1"/>
          </p:cNvSpPr>
          <p:nvPr/>
        </p:nvSpPr>
        <p:spPr bwMode="auto">
          <a:xfrm>
            <a:off x="4581525" y="587533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endParaRPr lang="en-US" altLang="en-US"/>
          </a:p>
        </p:txBody>
      </p:sp>
      <p:sp>
        <p:nvSpPr>
          <p:cNvPr id="15526" name="Rectangle 175"/>
          <p:cNvSpPr>
            <a:spLocks noChangeArrowheads="1"/>
          </p:cNvSpPr>
          <p:nvPr/>
        </p:nvSpPr>
        <p:spPr bwMode="auto">
          <a:xfrm>
            <a:off x="4581525" y="605948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3</a:t>
            </a:r>
            <a:endParaRPr lang="en-US" altLang="en-US"/>
          </a:p>
        </p:txBody>
      </p:sp>
      <p:sp>
        <p:nvSpPr>
          <p:cNvPr id="15527" name="Rectangle 176"/>
          <p:cNvSpPr>
            <a:spLocks noChangeArrowheads="1"/>
          </p:cNvSpPr>
          <p:nvPr/>
        </p:nvSpPr>
        <p:spPr bwMode="auto">
          <a:xfrm>
            <a:off x="4695825" y="587533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endParaRPr lang="en-US" altLang="en-US"/>
          </a:p>
        </p:txBody>
      </p:sp>
      <p:sp>
        <p:nvSpPr>
          <p:cNvPr id="15528" name="Rectangle 177"/>
          <p:cNvSpPr>
            <a:spLocks noChangeArrowheads="1"/>
          </p:cNvSpPr>
          <p:nvPr/>
        </p:nvSpPr>
        <p:spPr bwMode="auto">
          <a:xfrm>
            <a:off x="4695825" y="605948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endParaRPr lang="en-US" altLang="en-US"/>
          </a:p>
        </p:txBody>
      </p:sp>
      <p:sp>
        <p:nvSpPr>
          <p:cNvPr id="15529" name="Rectangle 178"/>
          <p:cNvSpPr>
            <a:spLocks noChangeArrowheads="1"/>
          </p:cNvSpPr>
          <p:nvPr/>
        </p:nvSpPr>
        <p:spPr bwMode="auto">
          <a:xfrm>
            <a:off x="4810125" y="587533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endParaRPr lang="en-US" altLang="en-US"/>
          </a:p>
        </p:txBody>
      </p:sp>
      <p:sp>
        <p:nvSpPr>
          <p:cNvPr id="15530" name="Rectangle 179"/>
          <p:cNvSpPr>
            <a:spLocks noChangeArrowheads="1"/>
          </p:cNvSpPr>
          <p:nvPr/>
        </p:nvSpPr>
        <p:spPr bwMode="auto">
          <a:xfrm>
            <a:off x="4810125" y="605948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endParaRPr lang="en-US" altLang="en-US"/>
          </a:p>
        </p:txBody>
      </p:sp>
      <p:sp>
        <p:nvSpPr>
          <p:cNvPr id="15531" name="Rectangle 180"/>
          <p:cNvSpPr>
            <a:spLocks noChangeArrowheads="1"/>
          </p:cNvSpPr>
          <p:nvPr/>
        </p:nvSpPr>
        <p:spPr bwMode="auto">
          <a:xfrm>
            <a:off x="4924425" y="587533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endParaRPr lang="en-US" altLang="en-US"/>
          </a:p>
        </p:txBody>
      </p:sp>
      <p:sp>
        <p:nvSpPr>
          <p:cNvPr id="15532" name="Rectangle 181"/>
          <p:cNvSpPr>
            <a:spLocks noChangeArrowheads="1"/>
          </p:cNvSpPr>
          <p:nvPr/>
        </p:nvSpPr>
        <p:spPr bwMode="auto">
          <a:xfrm>
            <a:off x="4924425" y="605948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0</a:t>
            </a:r>
            <a:endParaRPr lang="en-US" altLang="en-US"/>
          </a:p>
        </p:txBody>
      </p:sp>
      <p:sp>
        <p:nvSpPr>
          <p:cNvPr id="15533" name="Line 182"/>
          <p:cNvSpPr>
            <a:spLocks noChangeShapeType="1"/>
          </p:cNvSpPr>
          <p:nvPr/>
        </p:nvSpPr>
        <p:spPr bwMode="auto">
          <a:xfrm flipV="1">
            <a:off x="5084763" y="5524500"/>
            <a:ext cx="1587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34" name="Freeform 183"/>
          <p:cNvSpPr>
            <a:spLocks/>
          </p:cNvSpPr>
          <p:nvPr/>
        </p:nvSpPr>
        <p:spPr bwMode="auto">
          <a:xfrm>
            <a:off x="5027613" y="5524500"/>
            <a:ext cx="114300" cy="114300"/>
          </a:xfrm>
          <a:custGeom>
            <a:avLst/>
            <a:gdLst>
              <a:gd name="T0" fmla="*/ 44732568 w 144"/>
              <a:gd name="T1" fmla="*/ 90725611 h 144"/>
              <a:gd name="T2" fmla="*/ 30241875 w 144"/>
              <a:gd name="T3" fmla="*/ 88205456 h 144"/>
              <a:gd name="T4" fmla="*/ 18271330 w 144"/>
              <a:gd name="T5" fmla="*/ 81275228 h 144"/>
              <a:gd name="T6" fmla="*/ 8190706 w 144"/>
              <a:gd name="T7" fmla="*/ 71194607 h 144"/>
              <a:gd name="T8" fmla="*/ 1260475 w 144"/>
              <a:gd name="T9" fmla="*/ 59223275 h 144"/>
              <a:gd name="T10" fmla="*/ 0 w 144"/>
              <a:gd name="T11" fmla="*/ 44732568 h 144"/>
              <a:gd name="T12" fmla="*/ 1260475 w 144"/>
              <a:gd name="T13" fmla="*/ 30241875 h 144"/>
              <a:gd name="T14" fmla="*/ 8190706 w 144"/>
              <a:gd name="T15" fmla="*/ 18271330 h 144"/>
              <a:gd name="T16" fmla="*/ 18271330 w 144"/>
              <a:gd name="T17" fmla="*/ 8190706 h 144"/>
              <a:gd name="T18" fmla="*/ 30241875 w 144"/>
              <a:gd name="T19" fmla="*/ 1260475 h 144"/>
              <a:gd name="T20" fmla="*/ 44732568 w 144"/>
              <a:gd name="T21" fmla="*/ 0 h 144"/>
              <a:gd name="T22" fmla="*/ 59223275 w 144"/>
              <a:gd name="T23" fmla="*/ 1260475 h 144"/>
              <a:gd name="T24" fmla="*/ 71194607 w 144"/>
              <a:gd name="T25" fmla="*/ 8190706 h 144"/>
              <a:gd name="T26" fmla="*/ 81275228 w 144"/>
              <a:gd name="T27" fmla="*/ 18271330 h 144"/>
              <a:gd name="T28" fmla="*/ 88205456 w 144"/>
              <a:gd name="T29" fmla="*/ 30241875 h 144"/>
              <a:gd name="T30" fmla="*/ 90725611 w 144"/>
              <a:gd name="T31" fmla="*/ 44732568 h 144"/>
              <a:gd name="T32" fmla="*/ 88205456 w 144"/>
              <a:gd name="T33" fmla="*/ 59223275 h 144"/>
              <a:gd name="T34" fmla="*/ 81275228 w 144"/>
              <a:gd name="T35" fmla="*/ 71194607 h 144"/>
              <a:gd name="T36" fmla="*/ 71194607 w 144"/>
              <a:gd name="T37" fmla="*/ 81275228 h 144"/>
              <a:gd name="T38" fmla="*/ 59223275 w 144"/>
              <a:gd name="T39" fmla="*/ 88205456 h 144"/>
              <a:gd name="T40" fmla="*/ 44732568 w 144"/>
              <a:gd name="T41" fmla="*/ 90725611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71" y="144"/>
                </a:moveTo>
                <a:lnTo>
                  <a:pt x="48" y="140"/>
                </a:lnTo>
                <a:lnTo>
                  <a:pt x="29" y="129"/>
                </a:lnTo>
                <a:lnTo>
                  <a:pt x="13" y="113"/>
                </a:lnTo>
                <a:lnTo>
                  <a:pt x="2" y="94"/>
                </a:lnTo>
                <a:lnTo>
                  <a:pt x="0" y="71"/>
                </a:lnTo>
                <a:lnTo>
                  <a:pt x="2" y="48"/>
                </a:lnTo>
                <a:lnTo>
                  <a:pt x="13" y="29"/>
                </a:lnTo>
                <a:lnTo>
                  <a:pt x="29" y="13"/>
                </a:lnTo>
                <a:lnTo>
                  <a:pt x="48" y="2"/>
                </a:lnTo>
                <a:lnTo>
                  <a:pt x="71" y="0"/>
                </a:lnTo>
                <a:lnTo>
                  <a:pt x="94" y="2"/>
                </a:lnTo>
                <a:lnTo>
                  <a:pt x="113" y="13"/>
                </a:lnTo>
                <a:lnTo>
                  <a:pt x="129" y="29"/>
                </a:lnTo>
                <a:lnTo>
                  <a:pt x="140" y="48"/>
                </a:lnTo>
                <a:lnTo>
                  <a:pt x="144" y="71"/>
                </a:lnTo>
                <a:lnTo>
                  <a:pt x="140" y="94"/>
                </a:lnTo>
                <a:lnTo>
                  <a:pt x="129" y="113"/>
                </a:lnTo>
                <a:lnTo>
                  <a:pt x="113" y="129"/>
                </a:lnTo>
                <a:lnTo>
                  <a:pt x="94" y="140"/>
                </a:lnTo>
                <a:lnTo>
                  <a:pt x="71" y="14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535" name="Rectangle 184"/>
          <p:cNvSpPr>
            <a:spLocks noChangeArrowheads="1"/>
          </p:cNvSpPr>
          <p:nvPr/>
        </p:nvSpPr>
        <p:spPr bwMode="auto">
          <a:xfrm>
            <a:off x="5032375" y="5932488"/>
            <a:ext cx="2762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IOW</a:t>
            </a:r>
            <a:endParaRPr lang="en-US" altLang="en-US"/>
          </a:p>
        </p:txBody>
      </p:sp>
      <p:sp>
        <p:nvSpPr>
          <p:cNvPr id="15536" name="Line 185"/>
          <p:cNvSpPr>
            <a:spLocks noChangeShapeType="1"/>
          </p:cNvSpPr>
          <p:nvPr/>
        </p:nvSpPr>
        <p:spPr bwMode="auto">
          <a:xfrm>
            <a:off x="5027613" y="5922963"/>
            <a:ext cx="2857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37" name="Freeform 186"/>
          <p:cNvSpPr>
            <a:spLocks/>
          </p:cNvSpPr>
          <p:nvPr/>
        </p:nvSpPr>
        <p:spPr bwMode="auto">
          <a:xfrm>
            <a:off x="3941763" y="4094163"/>
            <a:ext cx="228600" cy="858837"/>
          </a:xfrm>
          <a:custGeom>
            <a:avLst/>
            <a:gdLst>
              <a:gd name="T0" fmla="*/ 181451223 w 288"/>
              <a:gd name="T1" fmla="*/ 682331983 h 1081"/>
              <a:gd name="T2" fmla="*/ 181451223 w 288"/>
              <a:gd name="T3" fmla="*/ 314970681 h 1081"/>
              <a:gd name="T4" fmla="*/ 0 w 288"/>
              <a:gd name="T5" fmla="*/ 314970681 h 1081"/>
              <a:gd name="T6" fmla="*/ 0 w 288"/>
              <a:gd name="T7" fmla="*/ 0 h 1081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1081"/>
              <a:gd name="T14" fmla="*/ 288 w 288"/>
              <a:gd name="T15" fmla="*/ 1081 h 10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1081">
                <a:moveTo>
                  <a:pt x="288" y="1081"/>
                </a:moveTo>
                <a:lnTo>
                  <a:pt x="288" y="499"/>
                </a:lnTo>
                <a:lnTo>
                  <a:pt x="0" y="499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2" name="Group 232"/>
          <p:cNvGrpSpPr>
            <a:grpSpLocks/>
          </p:cNvGrpSpPr>
          <p:nvPr/>
        </p:nvGrpSpPr>
        <p:grpSpPr bwMode="auto">
          <a:xfrm>
            <a:off x="3941763" y="1809750"/>
            <a:ext cx="2514600" cy="2743200"/>
            <a:chOff x="2483" y="1140"/>
            <a:chExt cx="1584" cy="1728"/>
          </a:xfrm>
        </p:grpSpPr>
        <p:sp>
          <p:nvSpPr>
            <p:cNvPr id="15539" name="Line 44"/>
            <p:cNvSpPr>
              <a:spLocks noChangeShapeType="1"/>
            </p:cNvSpPr>
            <p:nvPr/>
          </p:nvSpPr>
          <p:spPr bwMode="auto">
            <a:xfrm flipH="1">
              <a:off x="3851" y="1284"/>
              <a:ext cx="176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40" name="Line 54"/>
            <p:cNvSpPr>
              <a:spLocks noChangeShapeType="1"/>
            </p:cNvSpPr>
            <p:nvPr/>
          </p:nvSpPr>
          <p:spPr bwMode="auto">
            <a:xfrm flipH="1">
              <a:off x="3851" y="1428"/>
              <a:ext cx="176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41" name="Line 58"/>
            <p:cNvSpPr>
              <a:spLocks noChangeShapeType="1"/>
            </p:cNvSpPr>
            <p:nvPr/>
          </p:nvSpPr>
          <p:spPr bwMode="auto">
            <a:xfrm flipH="1">
              <a:off x="3851" y="1572"/>
              <a:ext cx="176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42" name="Line 68"/>
            <p:cNvSpPr>
              <a:spLocks noChangeShapeType="1"/>
            </p:cNvSpPr>
            <p:nvPr/>
          </p:nvSpPr>
          <p:spPr bwMode="auto">
            <a:xfrm flipH="1">
              <a:off x="3851" y="1716"/>
              <a:ext cx="176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43" name="Line 72"/>
            <p:cNvSpPr>
              <a:spLocks noChangeShapeType="1"/>
            </p:cNvSpPr>
            <p:nvPr/>
          </p:nvSpPr>
          <p:spPr bwMode="auto">
            <a:xfrm flipH="1">
              <a:off x="3851" y="1860"/>
              <a:ext cx="176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44" name="Line 82"/>
            <p:cNvSpPr>
              <a:spLocks noChangeShapeType="1"/>
            </p:cNvSpPr>
            <p:nvPr/>
          </p:nvSpPr>
          <p:spPr bwMode="auto">
            <a:xfrm flipH="1">
              <a:off x="3851" y="2004"/>
              <a:ext cx="176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45" name="Line 86"/>
            <p:cNvSpPr>
              <a:spLocks noChangeShapeType="1"/>
            </p:cNvSpPr>
            <p:nvPr/>
          </p:nvSpPr>
          <p:spPr bwMode="auto">
            <a:xfrm flipH="1">
              <a:off x="3851" y="2148"/>
              <a:ext cx="176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46" name="Line 96"/>
            <p:cNvSpPr>
              <a:spLocks noChangeShapeType="1"/>
            </p:cNvSpPr>
            <p:nvPr/>
          </p:nvSpPr>
          <p:spPr bwMode="auto">
            <a:xfrm flipH="1">
              <a:off x="3851" y="2292"/>
              <a:ext cx="176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47" name="Rectangle 187"/>
            <p:cNvSpPr>
              <a:spLocks noChangeArrowheads="1"/>
            </p:cNvSpPr>
            <p:nvPr/>
          </p:nvSpPr>
          <p:spPr bwMode="auto">
            <a:xfrm>
              <a:off x="2699" y="1140"/>
              <a:ext cx="1008" cy="158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548" name="Rectangle 188"/>
            <p:cNvSpPr>
              <a:spLocks noChangeArrowheads="1"/>
            </p:cNvSpPr>
            <p:nvPr/>
          </p:nvSpPr>
          <p:spPr bwMode="auto">
            <a:xfrm>
              <a:off x="2916" y="1845"/>
              <a:ext cx="5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</a:rPr>
                <a:t>74LS373</a:t>
              </a:r>
              <a:endParaRPr lang="en-US" altLang="en-US"/>
            </a:p>
          </p:txBody>
        </p:sp>
        <p:sp>
          <p:nvSpPr>
            <p:cNvPr id="15549" name="Rectangle 189"/>
            <p:cNvSpPr>
              <a:spLocks noChangeArrowheads="1"/>
            </p:cNvSpPr>
            <p:nvPr/>
          </p:nvSpPr>
          <p:spPr bwMode="auto">
            <a:xfrm>
              <a:off x="3506" y="1226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Q0</a:t>
              </a:r>
              <a:endParaRPr lang="en-US" altLang="en-US"/>
            </a:p>
          </p:txBody>
        </p:sp>
        <p:sp>
          <p:nvSpPr>
            <p:cNvPr id="15550" name="Line 190"/>
            <p:cNvSpPr>
              <a:spLocks noChangeShapeType="1"/>
            </p:cNvSpPr>
            <p:nvPr/>
          </p:nvSpPr>
          <p:spPr bwMode="auto">
            <a:xfrm>
              <a:off x="2483" y="2579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51" name="Rectangle 191"/>
            <p:cNvSpPr>
              <a:spLocks noChangeArrowheads="1"/>
            </p:cNvSpPr>
            <p:nvPr/>
          </p:nvSpPr>
          <p:spPr bwMode="auto">
            <a:xfrm>
              <a:off x="3506" y="1370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Q1</a:t>
              </a:r>
              <a:endParaRPr lang="en-US" altLang="en-US"/>
            </a:p>
          </p:txBody>
        </p:sp>
        <p:sp>
          <p:nvSpPr>
            <p:cNvPr id="15552" name="Rectangle 192"/>
            <p:cNvSpPr>
              <a:spLocks noChangeArrowheads="1"/>
            </p:cNvSpPr>
            <p:nvPr/>
          </p:nvSpPr>
          <p:spPr bwMode="auto">
            <a:xfrm>
              <a:off x="3506" y="1514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Q2</a:t>
              </a:r>
              <a:endParaRPr lang="en-US" altLang="en-US"/>
            </a:p>
          </p:txBody>
        </p:sp>
        <p:sp>
          <p:nvSpPr>
            <p:cNvPr id="15553" name="Rectangle 193"/>
            <p:cNvSpPr>
              <a:spLocks noChangeArrowheads="1"/>
            </p:cNvSpPr>
            <p:nvPr/>
          </p:nvSpPr>
          <p:spPr bwMode="auto">
            <a:xfrm>
              <a:off x="3506" y="1658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Q3</a:t>
              </a:r>
              <a:endParaRPr lang="en-US" altLang="en-US"/>
            </a:p>
          </p:txBody>
        </p:sp>
        <p:sp>
          <p:nvSpPr>
            <p:cNvPr id="15554" name="Rectangle 194"/>
            <p:cNvSpPr>
              <a:spLocks noChangeArrowheads="1"/>
            </p:cNvSpPr>
            <p:nvPr/>
          </p:nvSpPr>
          <p:spPr bwMode="auto">
            <a:xfrm>
              <a:off x="3506" y="1802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Q4</a:t>
              </a:r>
              <a:endParaRPr lang="en-US" altLang="en-US"/>
            </a:p>
          </p:txBody>
        </p:sp>
        <p:sp>
          <p:nvSpPr>
            <p:cNvPr id="15555" name="Rectangle 195"/>
            <p:cNvSpPr>
              <a:spLocks noChangeArrowheads="1"/>
            </p:cNvSpPr>
            <p:nvPr/>
          </p:nvSpPr>
          <p:spPr bwMode="auto">
            <a:xfrm>
              <a:off x="3506" y="1946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Q5</a:t>
              </a:r>
              <a:endParaRPr lang="en-US" altLang="en-US"/>
            </a:p>
          </p:txBody>
        </p:sp>
        <p:sp>
          <p:nvSpPr>
            <p:cNvPr id="15556" name="Rectangle 196"/>
            <p:cNvSpPr>
              <a:spLocks noChangeArrowheads="1"/>
            </p:cNvSpPr>
            <p:nvPr/>
          </p:nvSpPr>
          <p:spPr bwMode="auto">
            <a:xfrm>
              <a:off x="3506" y="2090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Q6</a:t>
              </a:r>
              <a:endParaRPr lang="en-US" altLang="en-US"/>
            </a:p>
          </p:txBody>
        </p:sp>
        <p:sp>
          <p:nvSpPr>
            <p:cNvPr id="15557" name="Rectangle 197"/>
            <p:cNvSpPr>
              <a:spLocks noChangeArrowheads="1"/>
            </p:cNvSpPr>
            <p:nvPr/>
          </p:nvSpPr>
          <p:spPr bwMode="auto">
            <a:xfrm>
              <a:off x="3506" y="2234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Q7</a:t>
              </a:r>
              <a:endParaRPr lang="en-US" altLang="en-US"/>
            </a:p>
          </p:txBody>
        </p:sp>
        <p:sp>
          <p:nvSpPr>
            <p:cNvPr id="15558" name="Rectangle 198"/>
            <p:cNvSpPr>
              <a:spLocks noChangeArrowheads="1"/>
            </p:cNvSpPr>
            <p:nvPr/>
          </p:nvSpPr>
          <p:spPr bwMode="auto">
            <a:xfrm>
              <a:off x="2771" y="1226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D0</a:t>
              </a:r>
              <a:endParaRPr lang="en-US" altLang="en-US"/>
            </a:p>
          </p:txBody>
        </p:sp>
        <p:sp>
          <p:nvSpPr>
            <p:cNvPr id="15559" name="Rectangle 199"/>
            <p:cNvSpPr>
              <a:spLocks noChangeArrowheads="1"/>
            </p:cNvSpPr>
            <p:nvPr/>
          </p:nvSpPr>
          <p:spPr bwMode="auto">
            <a:xfrm>
              <a:off x="2771" y="1370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D1</a:t>
              </a:r>
              <a:endParaRPr lang="en-US" altLang="en-US"/>
            </a:p>
          </p:txBody>
        </p:sp>
        <p:sp>
          <p:nvSpPr>
            <p:cNvPr id="15560" name="Rectangle 200"/>
            <p:cNvSpPr>
              <a:spLocks noChangeArrowheads="1"/>
            </p:cNvSpPr>
            <p:nvPr/>
          </p:nvSpPr>
          <p:spPr bwMode="auto">
            <a:xfrm>
              <a:off x="2771" y="1514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D2</a:t>
              </a:r>
              <a:endParaRPr lang="en-US" altLang="en-US"/>
            </a:p>
          </p:txBody>
        </p:sp>
        <p:sp>
          <p:nvSpPr>
            <p:cNvPr id="15561" name="Rectangle 201"/>
            <p:cNvSpPr>
              <a:spLocks noChangeArrowheads="1"/>
            </p:cNvSpPr>
            <p:nvPr/>
          </p:nvSpPr>
          <p:spPr bwMode="auto">
            <a:xfrm>
              <a:off x="2771" y="1658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D3</a:t>
              </a:r>
              <a:endParaRPr lang="en-US" altLang="en-US"/>
            </a:p>
          </p:txBody>
        </p:sp>
        <p:sp>
          <p:nvSpPr>
            <p:cNvPr id="15562" name="Rectangle 202"/>
            <p:cNvSpPr>
              <a:spLocks noChangeArrowheads="1"/>
            </p:cNvSpPr>
            <p:nvPr/>
          </p:nvSpPr>
          <p:spPr bwMode="auto">
            <a:xfrm>
              <a:off x="2771" y="1802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D4</a:t>
              </a:r>
              <a:endParaRPr lang="en-US" altLang="en-US"/>
            </a:p>
          </p:txBody>
        </p:sp>
        <p:sp>
          <p:nvSpPr>
            <p:cNvPr id="15563" name="Rectangle 203"/>
            <p:cNvSpPr>
              <a:spLocks noChangeArrowheads="1"/>
            </p:cNvSpPr>
            <p:nvPr/>
          </p:nvSpPr>
          <p:spPr bwMode="auto">
            <a:xfrm>
              <a:off x="2771" y="1946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D5</a:t>
              </a:r>
              <a:endParaRPr lang="en-US" altLang="en-US"/>
            </a:p>
          </p:txBody>
        </p:sp>
        <p:sp>
          <p:nvSpPr>
            <p:cNvPr id="15564" name="Rectangle 204"/>
            <p:cNvSpPr>
              <a:spLocks noChangeArrowheads="1"/>
            </p:cNvSpPr>
            <p:nvPr/>
          </p:nvSpPr>
          <p:spPr bwMode="auto">
            <a:xfrm>
              <a:off x="2771" y="2090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D6</a:t>
              </a:r>
              <a:endParaRPr lang="en-US" altLang="en-US"/>
            </a:p>
          </p:txBody>
        </p:sp>
        <p:sp>
          <p:nvSpPr>
            <p:cNvPr id="15565" name="Rectangle 206"/>
            <p:cNvSpPr>
              <a:spLocks noChangeArrowheads="1"/>
            </p:cNvSpPr>
            <p:nvPr/>
          </p:nvSpPr>
          <p:spPr bwMode="auto">
            <a:xfrm>
              <a:off x="2771" y="2234"/>
              <a:ext cx="16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D7</a:t>
              </a:r>
              <a:endParaRPr lang="en-US" altLang="en-US"/>
            </a:p>
          </p:txBody>
        </p:sp>
        <p:sp>
          <p:nvSpPr>
            <p:cNvPr id="15566" name="Rectangle 207"/>
            <p:cNvSpPr>
              <a:spLocks noChangeArrowheads="1"/>
            </p:cNvSpPr>
            <p:nvPr/>
          </p:nvSpPr>
          <p:spPr bwMode="auto">
            <a:xfrm>
              <a:off x="3496" y="2522"/>
              <a:ext cx="181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OE</a:t>
              </a:r>
              <a:endParaRPr lang="en-US" altLang="en-US"/>
            </a:p>
          </p:txBody>
        </p:sp>
        <p:sp>
          <p:nvSpPr>
            <p:cNvPr id="15567" name="Rectangle 208"/>
            <p:cNvSpPr>
              <a:spLocks noChangeArrowheads="1"/>
            </p:cNvSpPr>
            <p:nvPr/>
          </p:nvSpPr>
          <p:spPr bwMode="auto">
            <a:xfrm>
              <a:off x="2771" y="2522"/>
              <a:ext cx="16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LE</a:t>
              </a:r>
              <a:endParaRPr lang="en-US" altLang="en-US"/>
            </a:p>
          </p:txBody>
        </p:sp>
        <p:sp>
          <p:nvSpPr>
            <p:cNvPr id="15568" name="Line 209"/>
            <p:cNvSpPr>
              <a:spLocks noChangeShapeType="1"/>
            </p:cNvSpPr>
            <p:nvPr/>
          </p:nvSpPr>
          <p:spPr bwMode="auto">
            <a:xfrm>
              <a:off x="3491" y="2507"/>
              <a:ext cx="1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9" name="Freeform 210"/>
            <p:cNvSpPr>
              <a:spLocks/>
            </p:cNvSpPr>
            <p:nvPr/>
          </p:nvSpPr>
          <p:spPr bwMode="auto">
            <a:xfrm>
              <a:off x="3707" y="2544"/>
              <a:ext cx="72" cy="72"/>
            </a:xfrm>
            <a:custGeom>
              <a:avLst/>
              <a:gdLst>
                <a:gd name="T0" fmla="*/ 36 w 144"/>
                <a:gd name="T1" fmla="*/ 18 h 144"/>
                <a:gd name="T2" fmla="*/ 35 w 144"/>
                <a:gd name="T3" fmla="*/ 12 h 144"/>
                <a:gd name="T4" fmla="*/ 33 w 144"/>
                <a:gd name="T5" fmla="*/ 7 h 144"/>
                <a:gd name="T6" fmla="*/ 28 w 144"/>
                <a:gd name="T7" fmla="*/ 3 h 144"/>
                <a:gd name="T8" fmla="*/ 23 w 144"/>
                <a:gd name="T9" fmla="*/ 1 h 144"/>
                <a:gd name="T10" fmla="*/ 18 w 144"/>
                <a:gd name="T11" fmla="*/ 0 h 144"/>
                <a:gd name="T12" fmla="*/ 12 w 144"/>
                <a:gd name="T13" fmla="*/ 1 h 144"/>
                <a:gd name="T14" fmla="*/ 7 w 144"/>
                <a:gd name="T15" fmla="*/ 3 h 144"/>
                <a:gd name="T16" fmla="*/ 3 w 144"/>
                <a:gd name="T17" fmla="*/ 7 h 144"/>
                <a:gd name="T18" fmla="*/ 1 w 144"/>
                <a:gd name="T19" fmla="*/ 12 h 144"/>
                <a:gd name="T20" fmla="*/ 0 w 144"/>
                <a:gd name="T21" fmla="*/ 18 h 144"/>
                <a:gd name="T22" fmla="*/ 1 w 144"/>
                <a:gd name="T23" fmla="*/ 23 h 144"/>
                <a:gd name="T24" fmla="*/ 3 w 144"/>
                <a:gd name="T25" fmla="*/ 28 h 144"/>
                <a:gd name="T26" fmla="*/ 7 w 144"/>
                <a:gd name="T27" fmla="*/ 33 h 144"/>
                <a:gd name="T28" fmla="*/ 12 w 144"/>
                <a:gd name="T29" fmla="*/ 35 h 144"/>
                <a:gd name="T30" fmla="*/ 18 w 144"/>
                <a:gd name="T31" fmla="*/ 36 h 144"/>
                <a:gd name="T32" fmla="*/ 23 w 144"/>
                <a:gd name="T33" fmla="*/ 35 h 144"/>
                <a:gd name="T34" fmla="*/ 28 w 144"/>
                <a:gd name="T35" fmla="*/ 33 h 144"/>
                <a:gd name="T36" fmla="*/ 33 w 144"/>
                <a:gd name="T37" fmla="*/ 28 h 144"/>
                <a:gd name="T38" fmla="*/ 35 w 144"/>
                <a:gd name="T39" fmla="*/ 23 h 144"/>
                <a:gd name="T40" fmla="*/ 36 w 144"/>
                <a:gd name="T41" fmla="*/ 18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144" y="71"/>
                  </a:moveTo>
                  <a:lnTo>
                    <a:pt x="140" y="48"/>
                  </a:lnTo>
                  <a:lnTo>
                    <a:pt x="130" y="29"/>
                  </a:lnTo>
                  <a:lnTo>
                    <a:pt x="115" y="13"/>
                  </a:lnTo>
                  <a:lnTo>
                    <a:pt x="94" y="2"/>
                  </a:lnTo>
                  <a:lnTo>
                    <a:pt x="73" y="0"/>
                  </a:lnTo>
                  <a:lnTo>
                    <a:pt x="50" y="2"/>
                  </a:lnTo>
                  <a:lnTo>
                    <a:pt x="29" y="13"/>
                  </a:lnTo>
                  <a:lnTo>
                    <a:pt x="13" y="29"/>
                  </a:lnTo>
                  <a:lnTo>
                    <a:pt x="4" y="48"/>
                  </a:lnTo>
                  <a:lnTo>
                    <a:pt x="0" y="71"/>
                  </a:lnTo>
                  <a:lnTo>
                    <a:pt x="4" y="94"/>
                  </a:lnTo>
                  <a:lnTo>
                    <a:pt x="13" y="113"/>
                  </a:lnTo>
                  <a:lnTo>
                    <a:pt x="29" y="129"/>
                  </a:lnTo>
                  <a:lnTo>
                    <a:pt x="50" y="140"/>
                  </a:lnTo>
                  <a:lnTo>
                    <a:pt x="73" y="144"/>
                  </a:lnTo>
                  <a:lnTo>
                    <a:pt x="94" y="140"/>
                  </a:lnTo>
                  <a:lnTo>
                    <a:pt x="115" y="129"/>
                  </a:lnTo>
                  <a:lnTo>
                    <a:pt x="130" y="113"/>
                  </a:lnTo>
                  <a:lnTo>
                    <a:pt x="140" y="94"/>
                  </a:lnTo>
                  <a:lnTo>
                    <a:pt x="144" y="71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570" name="Line 211"/>
            <p:cNvSpPr>
              <a:spLocks noChangeShapeType="1"/>
            </p:cNvSpPr>
            <p:nvPr/>
          </p:nvSpPr>
          <p:spPr bwMode="auto">
            <a:xfrm flipH="1">
              <a:off x="3779" y="2579"/>
              <a:ext cx="1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1" name="Line 212"/>
            <p:cNvSpPr>
              <a:spLocks noChangeShapeType="1"/>
            </p:cNvSpPr>
            <p:nvPr/>
          </p:nvSpPr>
          <p:spPr bwMode="auto">
            <a:xfrm>
              <a:off x="2483" y="1284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2" name="Line 213"/>
            <p:cNvSpPr>
              <a:spLocks noChangeShapeType="1"/>
            </p:cNvSpPr>
            <p:nvPr/>
          </p:nvSpPr>
          <p:spPr bwMode="auto">
            <a:xfrm>
              <a:off x="2483" y="1428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3" name="Line 214"/>
            <p:cNvSpPr>
              <a:spLocks noChangeShapeType="1"/>
            </p:cNvSpPr>
            <p:nvPr/>
          </p:nvSpPr>
          <p:spPr bwMode="auto">
            <a:xfrm>
              <a:off x="2483" y="1572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4" name="Line 215"/>
            <p:cNvSpPr>
              <a:spLocks noChangeShapeType="1"/>
            </p:cNvSpPr>
            <p:nvPr/>
          </p:nvSpPr>
          <p:spPr bwMode="auto">
            <a:xfrm>
              <a:off x="2483" y="1716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5" name="Line 216"/>
            <p:cNvSpPr>
              <a:spLocks noChangeShapeType="1"/>
            </p:cNvSpPr>
            <p:nvPr/>
          </p:nvSpPr>
          <p:spPr bwMode="auto">
            <a:xfrm>
              <a:off x="2483" y="1860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6" name="Line 217"/>
            <p:cNvSpPr>
              <a:spLocks noChangeShapeType="1"/>
            </p:cNvSpPr>
            <p:nvPr/>
          </p:nvSpPr>
          <p:spPr bwMode="auto">
            <a:xfrm>
              <a:off x="2483" y="2004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7" name="Line 218"/>
            <p:cNvSpPr>
              <a:spLocks noChangeShapeType="1"/>
            </p:cNvSpPr>
            <p:nvPr/>
          </p:nvSpPr>
          <p:spPr bwMode="auto">
            <a:xfrm>
              <a:off x="2483" y="2148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8" name="Line 219"/>
            <p:cNvSpPr>
              <a:spLocks noChangeShapeType="1"/>
            </p:cNvSpPr>
            <p:nvPr/>
          </p:nvSpPr>
          <p:spPr bwMode="auto">
            <a:xfrm>
              <a:off x="2483" y="2292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9" name="Line 220"/>
            <p:cNvSpPr>
              <a:spLocks noChangeShapeType="1"/>
            </p:cNvSpPr>
            <p:nvPr/>
          </p:nvSpPr>
          <p:spPr bwMode="auto">
            <a:xfrm>
              <a:off x="3707" y="2148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0" name="Line 221"/>
            <p:cNvSpPr>
              <a:spLocks noChangeShapeType="1"/>
            </p:cNvSpPr>
            <p:nvPr/>
          </p:nvSpPr>
          <p:spPr bwMode="auto">
            <a:xfrm>
              <a:off x="3707" y="2004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1" name="Line 222"/>
            <p:cNvSpPr>
              <a:spLocks noChangeShapeType="1"/>
            </p:cNvSpPr>
            <p:nvPr/>
          </p:nvSpPr>
          <p:spPr bwMode="auto">
            <a:xfrm>
              <a:off x="3707" y="1860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2" name="Line 223"/>
            <p:cNvSpPr>
              <a:spLocks noChangeShapeType="1"/>
            </p:cNvSpPr>
            <p:nvPr/>
          </p:nvSpPr>
          <p:spPr bwMode="auto">
            <a:xfrm>
              <a:off x="3707" y="1716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3" name="Line 224"/>
            <p:cNvSpPr>
              <a:spLocks noChangeShapeType="1"/>
            </p:cNvSpPr>
            <p:nvPr/>
          </p:nvSpPr>
          <p:spPr bwMode="auto">
            <a:xfrm>
              <a:off x="3707" y="1572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4" name="Line 225"/>
            <p:cNvSpPr>
              <a:spLocks noChangeShapeType="1"/>
            </p:cNvSpPr>
            <p:nvPr/>
          </p:nvSpPr>
          <p:spPr bwMode="auto">
            <a:xfrm>
              <a:off x="3707" y="1428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5" name="Line 226"/>
            <p:cNvSpPr>
              <a:spLocks noChangeShapeType="1"/>
            </p:cNvSpPr>
            <p:nvPr/>
          </p:nvSpPr>
          <p:spPr bwMode="auto">
            <a:xfrm>
              <a:off x="3707" y="1284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6" name="Line 227"/>
            <p:cNvSpPr>
              <a:spLocks noChangeShapeType="1"/>
            </p:cNvSpPr>
            <p:nvPr/>
          </p:nvSpPr>
          <p:spPr bwMode="auto">
            <a:xfrm>
              <a:off x="3875" y="2867"/>
              <a:ext cx="96" cy="1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7" name="Line 228"/>
            <p:cNvSpPr>
              <a:spLocks noChangeShapeType="1"/>
            </p:cNvSpPr>
            <p:nvPr/>
          </p:nvSpPr>
          <p:spPr bwMode="auto">
            <a:xfrm>
              <a:off x="3827" y="2819"/>
              <a:ext cx="192" cy="1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8" name="Line 229"/>
            <p:cNvSpPr>
              <a:spLocks noChangeShapeType="1"/>
            </p:cNvSpPr>
            <p:nvPr/>
          </p:nvSpPr>
          <p:spPr bwMode="auto">
            <a:xfrm>
              <a:off x="3779" y="2771"/>
              <a:ext cx="288" cy="1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9" name="Line 230"/>
            <p:cNvSpPr>
              <a:spLocks noChangeShapeType="1"/>
            </p:cNvSpPr>
            <p:nvPr/>
          </p:nvSpPr>
          <p:spPr bwMode="auto">
            <a:xfrm>
              <a:off x="3923" y="2579"/>
              <a:ext cx="1" cy="192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90" name="Line 231"/>
            <p:cNvSpPr>
              <a:spLocks noChangeShapeType="1"/>
            </p:cNvSpPr>
            <p:nvPr/>
          </p:nvSpPr>
          <p:spPr bwMode="auto">
            <a:xfrm>
              <a:off x="3707" y="2292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a Simple </a:t>
            </a:r>
            <a:br>
              <a:rPr lang="en-US" altLang="en-US" smtClean="0"/>
            </a:br>
            <a:r>
              <a:rPr lang="en-US" altLang="en-US" smtClean="0"/>
              <a:t>Input Device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Use 8-Switches (keys)</a:t>
            </a:r>
          </a:p>
          <a:p>
            <a:r>
              <a:rPr lang="en-US" altLang="en-US" smtClean="0"/>
              <a:t>Use a chip and an address decoder such that the keys will be read only to the command </a:t>
            </a:r>
            <a:r>
              <a:rPr lang="en-US" altLang="en-US" smtClean="0">
                <a:latin typeface="Courier New" panose="02070309020205020404" pitchFamily="49" charset="0"/>
              </a:rPr>
              <a:t>in</a:t>
            </a:r>
            <a:r>
              <a:rPr lang="en-US" altLang="en-US" smtClean="0"/>
              <a:t> and a specific address (let’s assume that the address is </a:t>
            </a:r>
            <a:r>
              <a:rPr lang="en-US" altLang="en-US" smtClean="0">
                <a:latin typeface="Courier New" panose="02070309020205020404" pitchFamily="49" charset="0"/>
              </a:rPr>
              <a:t>F000</a:t>
            </a:r>
            <a:r>
              <a:rPr lang="en-US" altLang="en-US" smtClean="0"/>
              <a:t>)</a:t>
            </a:r>
          </a:p>
          <a:p>
            <a:r>
              <a:rPr lang="en-US" altLang="en-US" smtClean="0"/>
              <a:t>How to interface a switch to computer?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457200"/>
          </a:xfrm>
        </p:spPr>
        <p:txBody>
          <a:bodyPr/>
          <a:lstStyle/>
          <a:p>
            <a:r>
              <a:rPr lang="en-US" altLang="en-US" sz="1800" smtClean="0"/>
              <a:t>Use of 74LS245 and Address Decoder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943600" y="4495800"/>
            <a:ext cx="2743200" cy="20574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     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mov dx, F000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in  al, dx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     :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3417888" y="587533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endParaRPr lang="en-US" altLang="en-US"/>
          </a:p>
        </p:txBody>
      </p:sp>
      <p:sp>
        <p:nvSpPr>
          <p:cNvPr id="17413" name="Rectangle 7"/>
          <p:cNvSpPr>
            <a:spLocks noChangeArrowheads="1"/>
          </p:cNvSpPr>
          <p:nvPr/>
        </p:nvSpPr>
        <p:spPr bwMode="auto">
          <a:xfrm>
            <a:off x="3417888" y="605948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endParaRPr lang="en-US" altLang="en-US"/>
          </a:p>
        </p:txBody>
      </p:sp>
      <p:sp>
        <p:nvSpPr>
          <p:cNvPr id="17414" name="Rectangle 8"/>
          <p:cNvSpPr>
            <a:spLocks noChangeArrowheads="1"/>
          </p:cNvSpPr>
          <p:nvPr/>
        </p:nvSpPr>
        <p:spPr bwMode="auto">
          <a:xfrm>
            <a:off x="3417888" y="6242050"/>
            <a:ext cx="920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5</a:t>
            </a:r>
            <a:endParaRPr lang="en-US" altLang="en-US"/>
          </a:p>
        </p:txBody>
      </p:sp>
      <p:sp>
        <p:nvSpPr>
          <p:cNvPr id="17415" name="Rectangle 9"/>
          <p:cNvSpPr>
            <a:spLocks noChangeArrowheads="1"/>
          </p:cNvSpPr>
          <p:nvPr/>
        </p:nvSpPr>
        <p:spPr bwMode="auto">
          <a:xfrm>
            <a:off x="1293813" y="781050"/>
            <a:ext cx="1941512" cy="5713413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6" name="Rectangle 10"/>
          <p:cNvSpPr>
            <a:spLocks noChangeArrowheads="1"/>
          </p:cNvSpPr>
          <p:nvPr/>
        </p:nvSpPr>
        <p:spPr bwMode="auto">
          <a:xfrm>
            <a:off x="2012950" y="3221038"/>
            <a:ext cx="508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</a:rPr>
              <a:t>8088</a:t>
            </a:r>
            <a:endParaRPr lang="en-US" altLang="en-US"/>
          </a:p>
        </p:txBody>
      </p:sp>
      <p:sp>
        <p:nvSpPr>
          <p:cNvPr id="17417" name="Rectangle 11"/>
          <p:cNvSpPr>
            <a:spLocks noChangeArrowheads="1"/>
          </p:cNvSpPr>
          <p:nvPr/>
        </p:nvSpPr>
        <p:spPr bwMode="auto">
          <a:xfrm>
            <a:off x="1762125" y="3495675"/>
            <a:ext cx="1003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</a:rPr>
              <a:t>Minimum</a:t>
            </a:r>
            <a:endParaRPr lang="en-US" altLang="en-US"/>
          </a:p>
        </p:txBody>
      </p:sp>
      <p:sp>
        <p:nvSpPr>
          <p:cNvPr id="17418" name="Rectangle 12"/>
          <p:cNvSpPr>
            <a:spLocks noChangeArrowheads="1"/>
          </p:cNvSpPr>
          <p:nvPr/>
        </p:nvSpPr>
        <p:spPr bwMode="auto">
          <a:xfrm>
            <a:off x="1966913" y="3768725"/>
            <a:ext cx="596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</a:rPr>
              <a:t>Mode</a:t>
            </a:r>
            <a:endParaRPr lang="en-US" altLang="en-US"/>
          </a:p>
        </p:txBody>
      </p:sp>
      <p:sp>
        <p:nvSpPr>
          <p:cNvPr id="17419" name="Rectangle 13"/>
          <p:cNvSpPr>
            <a:spLocks noChangeArrowheads="1"/>
          </p:cNvSpPr>
          <p:nvPr/>
        </p:nvSpPr>
        <p:spPr bwMode="auto">
          <a:xfrm>
            <a:off x="2778125" y="1123950"/>
            <a:ext cx="34290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20" name="Rectangle 14"/>
          <p:cNvSpPr>
            <a:spLocks noChangeArrowheads="1"/>
          </p:cNvSpPr>
          <p:nvPr/>
        </p:nvSpPr>
        <p:spPr bwMode="auto">
          <a:xfrm>
            <a:off x="2847975" y="1154113"/>
            <a:ext cx="2762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A18</a:t>
            </a:r>
            <a:endParaRPr lang="en-US" altLang="en-US"/>
          </a:p>
        </p:txBody>
      </p:sp>
      <p:sp>
        <p:nvSpPr>
          <p:cNvPr id="17421" name="Rectangle 15"/>
          <p:cNvSpPr>
            <a:spLocks noChangeArrowheads="1"/>
          </p:cNvSpPr>
          <p:nvPr/>
        </p:nvSpPr>
        <p:spPr bwMode="auto">
          <a:xfrm>
            <a:off x="2778125" y="1581150"/>
            <a:ext cx="34290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22" name="Rectangle 16"/>
          <p:cNvSpPr>
            <a:spLocks noChangeArrowheads="1"/>
          </p:cNvSpPr>
          <p:nvPr/>
        </p:nvSpPr>
        <p:spPr bwMode="auto">
          <a:xfrm>
            <a:off x="2938463" y="1611313"/>
            <a:ext cx="1841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A0</a:t>
            </a:r>
            <a:endParaRPr lang="en-US" altLang="en-US"/>
          </a:p>
        </p:txBody>
      </p:sp>
      <p:sp>
        <p:nvSpPr>
          <p:cNvPr id="17423" name="Rectangle 17"/>
          <p:cNvSpPr>
            <a:spLocks noChangeArrowheads="1"/>
          </p:cNvSpPr>
          <p:nvPr/>
        </p:nvSpPr>
        <p:spPr bwMode="auto">
          <a:xfrm>
            <a:off x="2778125" y="1352550"/>
            <a:ext cx="34290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24" name="Rectangle 18"/>
          <p:cNvSpPr>
            <a:spLocks noChangeArrowheads="1"/>
          </p:cNvSpPr>
          <p:nvPr/>
        </p:nvSpPr>
        <p:spPr bwMode="auto">
          <a:xfrm>
            <a:off x="3030538" y="1382713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endParaRPr lang="en-US" altLang="en-US"/>
          </a:p>
        </p:txBody>
      </p:sp>
      <p:sp>
        <p:nvSpPr>
          <p:cNvPr id="17425" name="Rectangle 19"/>
          <p:cNvSpPr>
            <a:spLocks noChangeArrowheads="1"/>
          </p:cNvSpPr>
          <p:nvPr/>
        </p:nvSpPr>
        <p:spPr bwMode="auto">
          <a:xfrm>
            <a:off x="2778125" y="1924050"/>
            <a:ext cx="34290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26" name="Rectangle 20"/>
          <p:cNvSpPr>
            <a:spLocks noChangeArrowheads="1"/>
          </p:cNvSpPr>
          <p:nvPr/>
        </p:nvSpPr>
        <p:spPr bwMode="auto">
          <a:xfrm>
            <a:off x="2938463" y="1954213"/>
            <a:ext cx="1841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D7</a:t>
            </a:r>
            <a:endParaRPr lang="en-US" altLang="en-US"/>
          </a:p>
        </p:txBody>
      </p:sp>
      <p:sp>
        <p:nvSpPr>
          <p:cNvPr id="17427" name="Rectangle 21"/>
          <p:cNvSpPr>
            <a:spLocks noChangeArrowheads="1"/>
          </p:cNvSpPr>
          <p:nvPr/>
        </p:nvSpPr>
        <p:spPr bwMode="auto">
          <a:xfrm>
            <a:off x="2778125" y="2152650"/>
            <a:ext cx="34290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28" name="Rectangle 22"/>
          <p:cNvSpPr>
            <a:spLocks noChangeArrowheads="1"/>
          </p:cNvSpPr>
          <p:nvPr/>
        </p:nvSpPr>
        <p:spPr bwMode="auto">
          <a:xfrm>
            <a:off x="2938463" y="2182813"/>
            <a:ext cx="1841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D6</a:t>
            </a:r>
            <a:endParaRPr lang="en-US" altLang="en-US"/>
          </a:p>
        </p:txBody>
      </p:sp>
      <p:sp>
        <p:nvSpPr>
          <p:cNvPr id="17429" name="Rectangle 23"/>
          <p:cNvSpPr>
            <a:spLocks noChangeArrowheads="1"/>
          </p:cNvSpPr>
          <p:nvPr/>
        </p:nvSpPr>
        <p:spPr bwMode="auto">
          <a:xfrm>
            <a:off x="2693988" y="4437063"/>
            <a:ext cx="398462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30" name="Rectangle 24"/>
          <p:cNvSpPr>
            <a:spLocks noChangeArrowheads="1"/>
          </p:cNvSpPr>
          <p:nvPr/>
        </p:nvSpPr>
        <p:spPr bwMode="auto">
          <a:xfrm>
            <a:off x="2817813" y="4468813"/>
            <a:ext cx="2762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IOR</a:t>
            </a:r>
            <a:endParaRPr lang="en-US" altLang="en-US"/>
          </a:p>
        </p:txBody>
      </p:sp>
      <p:sp>
        <p:nvSpPr>
          <p:cNvPr id="17431" name="Rectangle 25"/>
          <p:cNvSpPr>
            <a:spLocks noChangeArrowheads="1"/>
          </p:cNvSpPr>
          <p:nvPr/>
        </p:nvSpPr>
        <p:spPr bwMode="auto">
          <a:xfrm>
            <a:off x="2693988" y="4665663"/>
            <a:ext cx="398462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32" name="Rectangle 26"/>
          <p:cNvSpPr>
            <a:spLocks noChangeArrowheads="1"/>
          </p:cNvSpPr>
          <p:nvPr/>
        </p:nvSpPr>
        <p:spPr bwMode="auto">
          <a:xfrm>
            <a:off x="2817813" y="4697413"/>
            <a:ext cx="2762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IOW</a:t>
            </a:r>
            <a:endParaRPr lang="en-US" altLang="en-US"/>
          </a:p>
        </p:txBody>
      </p:sp>
      <p:sp>
        <p:nvSpPr>
          <p:cNvPr id="17433" name="Line 27"/>
          <p:cNvSpPr>
            <a:spLocks noChangeShapeType="1"/>
          </p:cNvSpPr>
          <p:nvPr/>
        </p:nvSpPr>
        <p:spPr bwMode="auto">
          <a:xfrm>
            <a:off x="2808288" y="4437063"/>
            <a:ext cx="312737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28"/>
          <p:cNvSpPr>
            <a:spLocks noChangeShapeType="1"/>
          </p:cNvSpPr>
          <p:nvPr/>
        </p:nvSpPr>
        <p:spPr bwMode="auto">
          <a:xfrm>
            <a:off x="2808288" y="4665663"/>
            <a:ext cx="284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Rectangle 29"/>
          <p:cNvSpPr>
            <a:spLocks noChangeArrowheads="1"/>
          </p:cNvSpPr>
          <p:nvPr/>
        </p:nvSpPr>
        <p:spPr bwMode="auto">
          <a:xfrm>
            <a:off x="2778125" y="895350"/>
            <a:ext cx="34290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36" name="Rectangle 30"/>
          <p:cNvSpPr>
            <a:spLocks noChangeArrowheads="1"/>
          </p:cNvSpPr>
          <p:nvPr/>
        </p:nvSpPr>
        <p:spPr bwMode="auto">
          <a:xfrm>
            <a:off x="2847975" y="925513"/>
            <a:ext cx="2762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A19</a:t>
            </a:r>
            <a:endParaRPr lang="en-US" altLang="en-US"/>
          </a:p>
        </p:txBody>
      </p:sp>
      <p:sp>
        <p:nvSpPr>
          <p:cNvPr id="17437" name="Rectangle 31"/>
          <p:cNvSpPr>
            <a:spLocks noChangeArrowheads="1"/>
          </p:cNvSpPr>
          <p:nvPr/>
        </p:nvSpPr>
        <p:spPr bwMode="auto">
          <a:xfrm>
            <a:off x="2778125" y="2381250"/>
            <a:ext cx="34290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38" name="Rectangle 32"/>
          <p:cNvSpPr>
            <a:spLocks noChangeArrowheads="1"/>
          </p:cNvSpPr>
          <p:nvPr/>
        </p:nvSpPr>
        <p:spPr bwMode="auto">
          <a:xfrm>
            <a:off x="2938463" y="2411413"/>
            <a:ext cx="1841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D5</a:t>
            </a:r>
            <a:endParaRPr lang="en-US" altLang="en-US"/>
          </a:p>
        </p:txBody>
      </p:sp>
      <p:sp>
        <p:nvSpPr>
          <p:cNvPr id="17439" name="Rectangle 33"/>
          <p:cNvSpPr>
            <a:spLocks noChangeArrowheads="1"/>
          </p:cNvSpPr>
          <p:nvPr/>
        </p:nvSpPr>
        <p:spPr bwMode="auto">
          <a:xfrm>
            <a:off x="2778125" y="2609850"/>
            <a:ext cx="34290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40" name="Rectangle 34"/>
          <p:cNvSpPr>
            <a:spLocks noChangeArrowheads="1"/>
          </p:cNvSpPr>
          <p:nvPr/>
        </p:nvSpPr>
        <p:spPr bwMode="auto">
          <a:xfrm>
            <a:off x="2938463" y="2640013"/>
            <a:ext cx="1841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D4</a:t>
            </a:r>
            <a:endParaRPr lang="en-US" altLang="en-US"/>
          </a:p>
        </p:txBody>
      </p:sp>
      <p:sp>
        <p:nvSpPr>
          <p:cNvPr id="17441" name="Rectangle 35"/>
          <p:cNvSpPr>
            <a:spLocks noChangeArrowheads="1"/>
          </p:cNvSpPr>
          <p:nvPr/>
        </p:nvSpPr>
        <p:spPr bwMode="auto">
          <a:xfrm>
            <a:off x="2778125" y="2838450"/>
            <a:ext cx="34290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42" name="Rectangle 36"/>
          <p:cNvSpPr>
            <a:spLocks noChangeArrowheads="1"/>
          </p:cNvSpPr>
          <p:nvPr/>
        </p:nvSpPr>
        <p:spPr bwMode="auto">
          <a:xfrm>
            <a:off x="2938463" y="2868613"/>
            <a:ext cx="1841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D3</a:t>
            </a:r>
            <a:endParaRPr lang="en-US" altLang="en-US"/>
          </a:p>
        </p:txBody>
      </p:sp>
      <p:sp>
        <p:nvSpPr>
          <p:cNvPr id="17443" name="Rectangle 37"/>
          <p:cNvSpPr>
            <a:spLocks noChangeArrowheads="1"/>
          </p:cNvSpPr>
          <p:nvPr/>
        </p:nvSpPr>
        <p:spPr bwMode="auto">
          <a:xfrm>
            <a:off x="2778125" y="3067050"/>
            <a:ext cx="34290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44" name="Rectangle 38"/>
          <p:cNvSpPr>
            <a:spLocks noChangeArrowheads="1"/>
          </p:cNvSpPr>
          <p:nvPr/>
        </p:nvSpPr>
        <p:spPr bwMode="auto">
          <a:xfrm>
            <a:off x="2938463" y="3097213"/>
            <a:ext cx="1841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D2</a:t>
            </a:r>
            <a:endParaRPr lang="en-US" altLang="en-US"/>
          </a:p>
        </p:txBody>
      </p:sp>
      <p:sp>
        <p:nvSpPr>
          <p:cNvPr id="17445" name="Rectangle 39"/>
          <p:cNvSpPr>
            <a:spLocks noChangeArrowheads="1"/>
          </p:cNvSpPr>
          <p:nvPr/>
        </p:nvSpPr>
        <p:spPr bwMode="auto">
          <a:xfrm>
            <a:off x="2778125" y="3295650"/>
            <a:ext cx="342900" cy="228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46" name="Rectangle 40"/>
          <p:cNvSpPr>
            <a:spLocks noChangeArrowheads="1"/>
          </p:cNvSpPr>
          <p:nvPr/>
        </p:nvSpPr>
        <p:spPr bwMode="auto">
          <a:xfrm>
            <a:off x="2938463" y="3325813"/>
            <a:ext cx="1841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D1</a:t>
            </a:r>
            <a:endParaRPr lang="en-US" altLang="en-US"/>
          </a:p>
        </p:txBody>
      </p:sp>
      <p:sp>
        <p:nvSpPr>
          <p:cNvPr id="17447" name="Rectangle 41"/>
          <p:cNvSpPr>
            <a:spLocks noChangeArrowheads="1"/>
          </p:cNvSpPr>
          <p:nvPr/>
        </p:nvSpPr>
        <p:spPr bwMode="auto">
          <a:xfrm>
            <a:off x="2778125" y="3524250"/>
            <a:ext cx="342900" cy="227013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48" name="Rectangle 42"/>
          <p:cNvSpPr>
            <a:spLocks noChangeArrowheads="1"/>
          </p:cNvSpPr>
          <p:nvPr/>
        </p:nvSpPr>
        <p:spPr bwMode="auto">
          <a:xfrm>
            <a:off x="2938463" y="3554413"/>
            <a:ext cx="1841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D0</a:t>
            </a:r>
            <a:endParaRPr lang="en-US" altLang="en-US"/>
          </a:p>
        </p:txBody>
      </p:sp>
      <p:sp>
        <p:nvSpPr>
          <p:cNvPr id="17449" name="Line 43"/>
          <p:cNvSpPr>
            <a:spLocks noChangeShapeType="1"/>
          </p:cNvSpPr>
          <p:nvPr/>
        </p:nvSpPr>
        <p:spPr bwMode="auto">
          <a:xfrm flipH="1">
            <a:off x="6950075" y="2038350"/>
            <a:ext cx="4572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0" name="Line 44"/>
          <p:cNvSpPr>
            <a:spLocks noChangeShapeType="1"/>
          </p:cNvSpPr>
          <p:nvPr/>
        </p:nvSpPr>
        <p:spPr bwMode="auto">
          <a:xfrm>
            <a:off x="7521575" y="2038350"/>
            <a:ext cx="1143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1" name="Freeform 45"/>
          <p:cNvSpPr>
            <a:spLocks/>
          </p:cNvSpPr>
          <p:nvPr/>
        </p:nvSpPr>
        <p:spPr bwMode="auto">
          <a:xfrm>
            <a:off x="7407275" y="1881188"/>
            <a:ext cx="114300" cy="114300"/>
          </a:xfrm>
          <a:custGeom>
            <a:avLst/>
            <a:gdLst>
              <a:gd name="T0" fmla="*/ 90725611 w 144"/>
              <a:gd name="T1" fmla="*/ 90725611 h 144"/>
              <a:gd name="T2" fmla="*/ 0 w 144"/>
              <a:gd name="T3" fmla="*/ 90725611 h 144"/>
              <a:gd name="T4" fmla="*/ 0 w 144"/>
              <a:gd name="T5" fmla="*/ 30241875 h 144"/>
              <a:gd name="T6" fmla="*/ 30241875 w 144"/>
              <a:gd name="T7" fmla="*/ 30241875 h 144"/>
              <a:gd name="T8" fmla="*/ 30241875 w 144"/>
              <a:gd name="T9" fmla="*/ 0 h 144"/>
              <a:gd name="T10" fmla="*/ 60483749 w 144"/>
              <a:gd name="T11" fmla="*/ 0 h 144"/>
              <a:gd name="T12" fmla="*/ 60483749 w 144"/>
              <a:gd name="T13" fmla="*/ 30241875 h 144"/>
              <a:gd name="T14" fmla="*/ 90725611 w 144"/>
              <a:gd name="T15" fmla="*/ 30241875 h 144"/>
              <a:gd name="T16" fmla="*/ 90725611 w 144"/>
              <a:gd name="T17" fmla="*/ 90725611 h 14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4"/>
              <a:gd name="T28" fmla="*/ 0 h 144"/>
              <a:gd name="T29" fmla="*/ 144 w 144"/>
              <a:gd name="T30" fmla="*/ 144 h 14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4" h="144">
                <a:moveTo>
                  <a:pt x="144" y="144"/>
                </a:moveTo>
                <a:lnTo>
                  <a:pt x="0" y="144"/>
                </a:lnTo>
                <a:lnTo>
                  <a:pt x="0" y="48"/>
                </a:lnTo>
                <a:lnTo>
                  <a:pt x="48" y="48"/>
                </a:lnTo>
                <a:lnTo>
                  <a:pt x="48" y="0"/>
                </a:lnTo>
                <a:lnTo>
                  <a:pt x="96" y="0"/>
                </a:lnTo>
                <a:lnTo>
                  <a:pt x="96" y="48"/>
                </a:lnTo>
                <a:lnTo>
                  <a:pt x="144" y="48"/>
                </a:lnTo>
                <a:lnTo>
                  <a:pt x="144" y="14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52" name="Freeform 46"/>
          <p:cNvSpPr>
            <a:spLocks/>
          </p:cNvSpPr>
          <p:nvPr/>
        </p:nvSpPr>
        <p:spPr bwMode="auto">
          <a:xfrm>
            <a:off x="7407275" y="2024063"/>
            <a:ext cx="26988" cy="26987"/>
          </a:xfrm>
          <a:custGeom>
            <a:avLst/>
            <a:gdLst>
              <a:gd name="T0" fmla="*/ 0 w 35"/>
              <a:gd name="T1" fmla="*/ 10710662 h 34"/>
              <a:gd name="T2" fmla="*/ 1189014 w 35"/>
              <a:gd name="T3" fmla="*/ 3779767 h 34"/>
              <a:gd name="T4" fmla="*/ 7134856 w 35"/>
              <a:gd name="T5" fmla="*/ 0 h 34"/>
              <a:gd name="T6" fmla="*/ 13675205 w 35"/>
              <a:gd name="T7" fmla="*/ 0 h 34"/>
              <a:gd name="T8" fmla="*/ 18432031 w 35"/>
              <a:gd name="T9" fmla="*/ 3779767 h 34"/>
              <a:gd name="T10" fmla="*/ 20810058 w 35"/>
              <a:gd name="T11" fmla="*/ 10710662 h 34"/>
              <a:gd name="T12" fmla="*/ 18432031 w 35"/>
              <a:gd name="T13" fmla="*/ 18270197 h 34"/>
              <a:gd name="T14" fmla="*/ 13675205 w 35"/>
              <a:gd name="T15" fmla="*/ 21420531 h 34"/>
              <a:gd name="T16" fmla="*/ 7134856 w 35"/>
              <a:gd name="T17" fmla="*/ 21420531 h 34"/>
              <a:gd name="T18" fmla="*/ 1189014 w 35"/>
              <a:gd name="T19" fmla="*/ 18270197 h 34"/>
              <a:gd name="T20" fmla="*/ 0 w 35"/>
              <a:gd name="T21" fmla="*/ 10710662 h 3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5"/>
              <a:gd name="T34" fmla="*/ 0 h 34"/>
              <a:gd name="T35" fmla="*/ 35 w 35"/>
              <a:gd name="T36" fmla="*/ 34 h 3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5" h="34">
                <a:moveTo>
                  <a:pt x="0" y="17"/>
                </a:moveTo>
                <a:lnTo>
                  <a:pt x="2" y="6"/>
                </a:lnTo>
                <a:lnTo>
                  <a:pt x="12" y="0"/>
                </a:lnTo>
                <a:lnTo>
                  <a:pt x="23" y="0"/>
                </a:lnTo>
                <a:lnTo>
                  <a:pt x="31" y="6"/>
                </a:lnTo>
                <a:lnTo>
                  <a:pt x="35" y="17"/>
                </a:lnTo>
                <a:lnTo>
                  <a:pt x="31" y="29"/>
                </a:lnTo>
                <a:lnTo>
                  <a:pt x="23" y="34"/>
                </a:lnTo>
                <a:lnTo>
                  <a:pt x="12" y="34"/>
                </a:lnTo>
                <a:lnTo>
                  <a:pt x="2" y="29"/>
                </a:lnTo>
                <a:lnTo>
                  <a:pt x="0" y="17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53" name="Freeform 47"/>
          <p:cNvSpPr>
            <a:spLocks/>
          </p:cNvSpPr>
          <p:nvPr/>
        </p:nvSpPr>
        <p:spPr bwMode="auto">
          <a:xfrm>
            <a:off x="7493000" y="2024063"/>
            <a:ext cx="28575" cy="26987"/>
          </a:xfrm>
          <a:custGeom>
            <a:avLst/>
            <a:gdLst>
              <a:gd name="T0" fmla="*/ 0 w 36"/>
              <a:gd name="T1" fmla="*/ 10710662 h 34"/>
              <a:gd name="T2" fmla="*/ 2520156 w 36"/>
              <a:gd name="T3" fmla="*/ 3779767 h 34"/>
              <a:gd name="T4" fmla="*/ 6930231 w 36"/>
              <a:gd name="T5" fmla="*/ 0 h 34"/>
              <a:gd name="T6" fmla="*/ 14490700 w 36"/>
              <a:gd name="T7" fmla="*/ 0 h 34"/>
              <a:gd name="T8" fmla="*/ 20791485 w 36"/>
              <a:gd name="T9" fmla="*/ 3779767 h 34"/>
              <a:gd name="T10" fmla="*/ 22681403 w 36"/>
              <a:gd name="T11" fmla="*/ 10710662 h 34"/>
              <a:gd name="T12" fmla="*/ 20791485 w 36"/>
              <a:gd name="T13" fmla="*/ 18270197 h 34"/>
              <a:gd name="T14" fmla="*/ 14490700 w 36"/>
              <a:gd name="T15" fmla="*/ 21420531 h 34"/>
              <a:gd name="T16" fmla="*/ 6930231 w 36"/>
              <a:gd name="T17" fmla="*/ 21420531 h 34"/>
              <a:gd name="T18" fmla="*/ 2520156 w 36"/>
              <a:gd name="T19" fmla="*/ 18270197 h 34"/>
              <a:gd name="T20" fmla="*/ 0 w 36"/>
              <a:gd name="T21" fmla="*/ 10710662 h 3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6"/>
              <a:gd name="T34" fmla="*/ 0 h 34"/>
              <a:gd name="T35" fmla="*/ 36 w 36"/>
              <a:gd name="T36" fmla="*/ 34 h 3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6" h="34">
                <a:moveTo>
                  <a:pt x="0" y="17"/>
                </a:moveTo>
                <a:lnTo>
                  <a:pt x="4" y="6"/>
                </a:lnTo>
                <a:lnTo>
                  <a:pt x="11" y="0"/>
                </a:lnTo>
                <a:lnTo>
                  <a:pt x="23" y="0"/>
                </a:lnTo>
                <a:lnTo>
                  <a:pt x="33" y="6"/>
                </a:lnTo>
                <a:lnTo>
                  <a:pt x="36" y="17"/>
                </a:lnTo>
                <a:lnTo>
                  <a:pt x="33" y="29"/>
                </a:lnTo>
                <a:lnTo>
                  <a:pt x="23" y="34"/>
                </a:lnTo>
                <a:lnTo>
                  <a:pt x="11" y="34"/>
                </a:lnTo>
                <a:lnTo>
                  <a:pt x="4" y="29"/>
                </a:lnTo>
                <a:lnTo>
                  <a:pt x="0" y="17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54" name="Line 51"/>
          <p:cNvSpPr>
            <a:spLocks noChangeShapeType="1"/>
          </p:cNvSpPr>
          <p:nvPr/>
        </p:nvSpPr>
        <p:spPr bwMode="auto">
          <a:xfrm>
            <a:off x="7635875" y="2038350"/>
            <a:ext cx="1588" cy="19415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5" name="Line 52"/>
          <p:cNvSpPr>
            <a:spLocks noChangeShapeType="1"/>
          </p:cNvSpPr>
          <p:nvPr/>
        </p:nvSpPr>
        <p:spPr bwMode="auto">
          <a:xfrm>
            <a:off x="7559675" y="4437063"/>
            <a:ext cx="152400" cy="1587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6" name="Line 53"/>
          <p:cNvSpPr>
            <a:spLocks noChangeShapeType="1"/>
          </p:cNvSpPr>
          <p:nvPr/>
        </p:nvSpPr>
        <p:spPr bwMode="auto">
          <a:xfrm>
            <a:off x="7483475" y="4360863"/>
            <a:ext cx="304800" cy="1587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7" name="Line 54"/>
          <p:cNvSpPr>
            <a:spLocks noChangeShapeType="1"/>
          </p:cNvSpPr>
          <p:nvPr/>
        </p:nvSpPr>
        <p:spPr bwMode="auto">
          <a:xfrm>
            <a:off x="7407275" y="4284663"/>
            <a:ext cx="457200" cy="1587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8" name="Line 55"/>
          <p:cNvSpPr>
            <a:spLocks noChangeShapeType="1"/>
          </p:cNvSpPr>
          <p:nvPr/>
        </p:nvSpPr>
        <p:spPr bwMode="auto">
          <a:xfrm>
            <a:off x="7635875" y="3979863"/>
            <a:ext cx="1588" cy="30480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9" name="Freeform 56"/>
          <p:cNvSpPr>
            <a:spLocks/>
          </p:cNvSpPr>
          <p:nvPr/>
        </p:nvSpPr>
        <p:spPr bwMode="auto">
          <a:xfrm>
            <a:off x="7613650" y="2244725"/>
            <a:ext cx="44450" cy="42863"/>
          </a:xfrm>
          <a:custGeom>
            <a:avLst/>
            <a:gdLst>
              <a:gd name="T0" fmla="*/ 0 w 55"/>
              <a:gd name="T1" fmla="*/ 17011850 h 54"/>
              <a:gd name="T2" fmla="*/ 1959841 w 55"/>
              <a:gd name="T3" fmla="*/ 8821047 h 54"/>
              <a:gd name="T4" fmla="*/ 8490759 w 55"/>
              <a:gd name="T5" fmla="*/ 2520186 h 54"/>
              <a:gd name="T6" fmla="*/ 18288348 w 55"/>
              <a:gd name="T7" fmla="*/ 0 h 54"/>
              <a:gd name="T8" fmla="*/ 27432929 w 55"/>
              <a:gd name="T9" fmla="*/ 2520186 h 54"/>
              <a:gd name="T10" fmla="*/ 33310833 w 55"/>
              <a:gd name="T11" fmla="*/ 8821047 h 54"/>
              <a:gd name="T12" fmla="*/ 35923684 w 55"/>
              <a:gd name="T13" fmla="*/ 17011850 h 54"/>
              <a:gd name="T14" fmla="*/ 33310833 w 55"/>
              <a:gd name="T15" fmla="*/ 25201856 h 54"/>
              <a:gd name="T16" fmla="*/ 27432929 w 55"/>
              <a:gd name="T17" fmla="*/ 31502721 h 54"/>
              <a:gd name="T18" fmla="*/ 18288348 w 55"/>
              <a:gd name="T19" fmla="*/ 34022906 h 54"/>
              <a:gd name="T20" fmla="*/ 8490759 w 55"/>
              <a:gd name="T21" fmla="*/ 31502721 h 54"/>
              <a:gd name="T22" fmla="*/ 1959841 w 55"/>
              <a:gd name="T23" fmla="*/ 25201856 h 54"/>
              <a:gd name="T24" fmla="*/ 0 w 55"/>
              <a:gd name="T25" fmla="*/ 1701185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5"/>
              <a:gd name="T40" fmla="*/ 0 h 54"/>
              <a:gd name="T41" fmla="*/ 55 w 55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5" h="54">
                <a:moveTo>
                  <a:pt x="0" y="27"/>
                </a:moveTo>
                <a:lnTo>
                  <a:pt x="3" y="14"/>
                </a:lnTo>
                <a:lnTo>
                  <a:pt x="13" y="4"/>
                </a:lnTo>
                <a:lnTo>
                  <a:pt x="28" y="0"/>
                </a:lnTo>
                <a:lnTo>
                  <a:pt x="42" y="4"/>
                </a:lnTo>
                <a:lnTo>
                  <a:pt x="51" y="14"/>
                </a:lnTo>
                <a:lnTo>
                  <a:pt x="55" y="27"/>
                </a:lnTo>
                <a:lnTo>
                  <a:pt x="51" y="40"/>
                </a:lnTo>
                <a:lnTo>
                  <a:pt x="42" y="50"/>
                </a:lnTo>
                <a:lnTo>
                  <a:pt x="28" y="54"/>
                </a:lnTo>
                <a:lnTo>
                  <a:pt x="13" y="50"/>
                </a:lnTo>
                <a:lnTo>
                  <a:pt x="3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60" name="Freeform 57"/>
          <p:cNvSpPr>
            <a:spLocks/>
          </p:cNvSpPr>
          <p:nvPr/>
        </p:nvSpPr>
        <p:spPr bwMode="auto">
          <a:xfrm>
            <a:off x="7613650" y="2473325"/>
            <a:ext cx="44450" cy="42863"/>
          </a:xfrm>
          <a:custGeom>
            <a:avLst/>
            <a:gdLst>
              <a:gd name="T0" fmla="*/ 0 w 55"/>
              <a:gd name="T1" fmla="*/ 17011850 h 54"/>
              <a:gd name="T2" fmla="*/ 1959841 w 55"/>
              <a:gd name="T3" fmla="*/ 8821047 h 54"/>
              <a:gd name="T4" fmla="*/ 8490759 w 55"/>
              <a:gd name="T5" fmla="*/ 2520186 h 54"/>
              <a:gd name="T6" fmla="*/ 18288348 w 55"/>
              <a:gd name="T7" fmla="*/ 0 h 54"/>
              <a:gd name="T8" fmla="*/ 27432929 w 55"/>
              <a:gd name="T9" fmla="*/ 2520186 h 54"/>
              <a:gd name="T10" fmla="*/ 33310833 w 55"/>
              <a:gd name="T11" fmla="*/ 8821047 h 54"/>
              <a:gd name="T12" fmla="*/ 35923684 w 55"/>
              <a:gd name="T13" fmla="*/ 17011850 h 54"/>
              <a:gd name="T14" fmla="*/ 33310833 w 55"/>
              <a:gd name="T15" fmla="*/ 25201856 h 54"/>
              <a:gd name="T16" fmla="*/ 27432929 w 55"/>
              <a:gd name="T17" fmla="*/ 31502721 h 54"/>
              <a:gd name="T18" fmla="*/ 18288348 w 55"/>
              <a:gd name="T19" fmla="*/ 34022906 h 54"/>
              <a:gd name="T20" fmla="*/ 8490759 w 55"/>
              <a:gd name="T21" fmla="*/ 31502721 h 54"/>
              <a:gd name="T22" fmla="*/ 1959841 w 55"/>
              <a:gd name="T23" fmla="*/ 25201856 h 54"/>
              <a:gd name="T24" fmla="*/ 0 w 55"/>
              <a:gd name="T25" fmla="*/ 1701185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5"/>
              <a:gd name="T40" fmla="*/ 0 h 54"/>
              <a:gd name="T41" fmla="*/ 55 w 55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5" h="54">
                <a:moveTo>
                  <a:pt x="0" y="27"/>
                </a:moveTo>
                <a:lnTo>
                  <a:pt x="3" y="14"/>
                </a:lnTo>
                <a:lnTo>
                  <a:pt x="13" y="4"/>
                </a:lnTo>
                <a:lnTo>
                  <a:pt x="28" y="0"/>
                </a:lnTo>
                <a:lnTo>
                  <a:pt x="42" y="4"/>
                </a:lnTo>
                <a:lnTo>
                  <a:pt x="51" y="14"/>
                </a:lnTo>
                <a:lnTo>
                  <a:pt x="55" y="27"/>
                </a:lnTo>
                <a:lnTo>
                  <a:pt x="51" y="40"/>
                </a:lnTo>
                <a:lnTo>
                  <a:pt x="42" y="50"/>
                </a:lnTo>
                <a:lnTo>
                  <a:pt x="28" y="54"/>
                </a:lnTo>
                <a:lnTo>
                  <a:pt x="13" y="50"/>
                </a:lnTo>
                <a:lnTo>
                  <a:pt x="3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61" name="Freeform 58"/>
          <p:cNvSpPr>
            <a:spLocks/>
          </p:cNvSpPr>
          <p:nvPr/>
        </p:nvSpPr>
        <p:spPr bwMode="auto">
          <a:xfrm>
            <a:off x="7613650" y="2701925"/>
            <a:ext cx="44450" cy="42863"/>
          </a:xfrm>
          <a:custGeom>
            <a:avLst/>
            <a:gdLst>
              <a:gd name="T0" fmla="*/ 0 w 55"/>
              <a:gd name="T1" fmla="*/ 17011850 h 54"/>
              <a:gd name="T2" fmla="*/ 1959841 w 55"/>
              <a:gd name="T3" fmla="*/ 8821047 h 54"/>
              <a:gd name="T4" fmla="*/ 8490759 w 55"/>
              <a:gd name="T5" fmla="*/ 2520186 h 54"/>
              <a:gd name="T6" fmla="*/ 18288348 w 55"/>
              <a:gd name="T7" fmla="*/ 0 h 54"/>
              <a:gd name="T8" fmla="*/ 27432929 w 55"/>
              <a:gd name="T9" fmla="*/ 2520186 h 54"/>
              <a:gd name="T10" fmla="*/ 33310833 w 55"/>
              <a:gd name="T11" fmla="*/ 8821047 h 54"/>
              <a:gd name="T12" fmla="*/ 35923684 w 55"/>
              <a:gd name="T13" fmla="*/ 17011850 h 54"/>
              <a:gd name="T14" fmla="*/ 33310833 w 55"/>
              <a:gd name="T15" fmla="*/ 25201856 h 54"/>
              <a:gd name="T16" fmla="*/ 27432929 w 55"/>
              <a:gd name="T17" fmla="*/ 31502721 h 54"/>
              <a:gd name="T18" fmla="*/ 18288348 w 55"/>
              <a:gd name="T19" fmla="*/ 34022906 h 54"/>
              <a:gd name="T20" fmla="*/ 8490759 w 55"/>
              <a:gd name="T21" fmla="*/ 31502721 h 54"/>
              <a:gd name="T22" fmla="*/ 1959841 w 55"/>
              <a:gd name="T23" fmla="*/ 25201856 h 54"/>
              <a:gd name="T24" fmla="*/ 0 w 55"/>
              <a:gd name="T25" fmla="*/ 1701185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5"/>
              <a:gd name="T40" fmla="*/ 0 h 54"/>
              <a:gd name="T41" fmla="*/ 55 w 55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5" h="54">
                <a:moveTo>
                  <a:pt x="0" y="27"/>
                </a:moveTo>
                <a:lnTo>
                  <a:pt x="3" y="14"/>
                </a:lnTo>
                <a:lnTo>
                  <a:pt x="13" y="4"/>
                </a:lnTo>
                <a:lnTo>
                  <a:pt x="28" y="0"/>
                </a:lnTo>
                <a:lnTo>
                  <a:pt x="42" y="4"/>
                </a:lnTo>
                <a:lnTo>
                  <a:pt x="51" y="14"/>
                </a:lnTo>
                <a:lnTo>
                  <a:pt x="55" y="27"/>
                </a:lnTo>
                <a:lnTo>
                  <a:pt x="51" y="40"/>
                </a:lnTo>
                <a:lnTo>
                  <a:pt x="42" y="50"/>
                </a:lnTo>
                <a:lnTo>
                  <a:pt x="28" y="54"/>
                </a:lnTo>
                <a:lnTo>
                  <a:pt x="13" y="50"/>
                </a:lnTo>
                <a:lnTo>
                  <a:pt x="3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62" name="Freeform 59"/>
          <p:cNvSpPr>
            <a:spLocks/>
          </p:cNvSpPr>
          <p:nvPr/>
        </p:nvSpPr>
        <p:spPr bwMode="auto">
          <a:xfrm>
            <a:off x="7613650" y="2930525"/>
            <a:ext cx="44450" cy="42863"/>
          </a:xfrm>
          <a:custGeom>
            <a:avLst/>
            <a:gdLst>
              <a:gd name="T0" fmla="*/ 0 w 55"/>
              <a:gd name="T1" fmla="*/ 17011850 h 54"/>
              <a:gd name="T2" fmla="*/ 1959841 w 55"/>
              <a:gd name="T3" fmla="*/ 8821047 h 54"/>
              <a:gd name="T4" fmla="*/ 8490759 w 55"/>
              <a:gd name="T5" fmla="*/ 2520186 h 54"/>
              <a:gd name="T6" fmla="*/ 18288348 w 55"/>
              <a:gd name="T7" fmla="*/ 0 h 54"/>
              <a:gd name="T8" fmla="*/ 27432929 w 55"/>
              <a:gd name="T9" fmla="*/ 2520186 h 54"/>
              <a:gd name="T10" fmla="*/ 33310833 w 55"/>
              <a:gd name="T11" fmla="*/ 8821047 h 54"/>
              <a:gd name="T12" fmla="*/ 35923684 w 55"/>
              <a:gd name="T13" fmla="*/ 17011850 h 54"/>
              <a:gd name="T14" fmla="*/ 33310833 w 55"/>
              <a:gd name="T15" fmla="*/ 25201856 h 54"/>
              <a:gd name="T16" fmla="*/ 27432929 w 55"/>
              <a:gd name="T17" fmla="*/ 31502721 h 54"/>
              <a:gd name="T18" fmla="*/ 18288348 w 55"/>
              <a:gd name="T19" fmla="*/ 34022906 h 54"/>
              <a:gd name="T20" fmla="*/ 8490759 w 55"/>
              <a:gd name="T21" fmla="*/ 31502721 h 54"/>
              <a:gd name="T22" fmla="*/ 1959841 w 55"/>
              <a:gd name="T23" fmla="*/ 25201856 h 54"/>
              <a:gd name="T24" fmla="*/ 0 w 55"/>
              <a:gd name="T25" fmla="*/ 1701185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5"/>
              <a:gd name="T40" fmla="*/ 0 h 54"/>
              <a:gd name="T41" fmla="*/ 55 w 55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5" h="54">
                <a:moveTo>
                  <a:pt x="0" y="27"/>
                </a:moveTo>
                <a:lnTo>
                  <a:pt x="3" y="14"/>
                </a:lnTo>
                <a:lnTo>
                  <a:pt x="13" y="4"/>
                </a:lnTo>
                <a:lnTo>
                  <a:pt x="28" y="0"/>
                </a:lnTo>
                <a:lnTo>
                  <a:pt x="42" y="4"/>
                </a:lnTo>
                <a:lnTo>
                  <a:pt x="51" y="14"/>
                </a:lnTo>
                <a:lnTo>
                  <a:pt x="55" y="27"/>
                </a:lnTo>
                <a:lnTo>
                  <a:pt x="51" y="40"/>
                </a:lnTo>
                <a:lnTo>
                  <a:pt x="42" y="50"/>
                </a:lnTo>
                <a:lnTo>
                  <a:pt x="28" y="54"/>
                </a:lnTo>
                <a:lnTo>
                  <a:pt x="13" y="50"/>
                </a:lnTo>
                <a:lnTo>
                  <a:pt x="3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63" name="Freeform 60"/>
          <p:cNvSpPr>
            <a:spLocks/>
          </p:cNvSpPr>
          <p:nvPr/>
        </p:nvSpPr>
        <p:spPr bwMode="auto">
          <a:xfrm>
            <a:off x="7613650" y="3159125"/>
            <a:ext cx="44450" cy="42863"/>
          </a:xfrm>
          <a:custGeom>
            <a:avLst/>
            <a:gdLst>
              <a:gd name="T0" fmla="*/ 0 w 55"/>
              <a:gd name="T1" fmla="*/ 17011850 h 54"/>
              <a:gd name="T2" fmla="*/ 1959841 w 55"/>
              <a:gd name="T3" fmla="*/ 8821047 h 54"/>
              <a:gd name="T4" fmla="*/ 8490759 w 55"/>
              <a:gd name="T5" fmla="*/ 2520186 h 54"/>
              <a:gd name="T6" fmla="*/ 18288348 w 55"/>
              <a:gd name="T7" fmla="*/ 0 h 54"/>
              <a:gd name="T8" fmla="*/ 27432929 w 55"/>
              <a:gd name="T9" fmla="*/ 2520186 h 54"/>
              <a:gd name="T10" fmla="*/ 33310833 w 55"/>
              <a:gd name="T11" fmla="*/ 8821047 h 54"/>
              <a:gd name="T12" fmla="*/ 35923684 w 55"/>
              <a:gd name="T13" fmla="*/ 17011850 h 54"/>
              <a:gd name="T14" fmla="*/ 33310833 w 55"/>
              <a:gd name="T15" fmla="*/ 25201856 h 54"/>
              <a:gd name="T16" fmla="*/ 27432929 w 55"/>
              <a:gd name="T17" fmla="*/ 31502721 h 54"/>
              <a:gd name="T18" fmla="*/ 18288348 w 55"/>
              <a:gd name="T19" fmla="*/ 34022906 h 54"/>
              <a:gd name="T20" fmla="*/ 8490759 w 55"/>
              <a:gd name="T21" fmla="*/ 31502721 h 54"/>
              <a:gd name="T22" fmla="*/ 1959841 w 55"/>
              <a:gd name="T23" fmla="*/ 25201856 h 54"/>
              <a:gd name="T24" fmla="*/ 0 w 55"/>
              <a:gd name="T25" fmla="*/ 1701185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5"/>
              <a:gd name="T40" fmla="*/ 0 h 54"/>
              <a:gd name="T41" fmla="*/ 55 w 55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5" h="54">
                <a:moveTo>
                  <a:pt x="0" y="27"/>
                </a:moveTo>
                <a:lnTo>
                  <a:pt x="3" y="14"/>
                </a:lnTo>
                <a:lnTo>
                  <a:pt x="13" y="4"/>
                </a:lnTo>
                <a:lnTo>
                  <a:pt x="28" y="0"/>
                </a:lnTo>
                <a:lnTo>
                  <a:pt x="42" y="4"/>
                </a:lnTo>
                <a:lnTo>
                  <a:pt x="51" y="14"/>
                </a:lnTo>
                <a:lnTo>
                  <a:pt x="55" y="27"/>
                </a:lnTo>
                <a:lnTo>
                  <a:pt x="51" y="40"/>
                </a:lnTo>
                <a:lnTo>
                  <a:pt x="42" y="50"/>
                </a:lnTo>
                <a:lnTo>
                  <a:pt x="28" y="54"/>
                </a:lnTo>
                <a:lnTo>
                  <a:pt x="13" y="50"/>
                </a:lnTo>
                <a:lnTo>
                  <a:pt x="3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64" name="Freeform 61"/>
          <p:cNvSpPr>
            <a:spLocks/>
          </p:cNvSpPr>
          <p:nvPr/>
        </p:nvSpPr>
        <p:spPr bwMode="auto">
          <a:xfrm>
            <a:off x="7613650" y="3387725"/>
            <a:ext cx="44450" cy="42863"/>
          </a:xfrm>
          <a:custGeom>
            <a:avLst/>
            <a:gdLst>
              <a:gd name="T0" fmla="*/ 0 w 55"/>
              <a:gd name="T1" fmla="*/ 17011850 h 54"/>
              <a:gd name="T2" fmla="*/ 1959841 w 55"/>
              <a:gd name="T3" fmla="*/ 8821047 h 54"/>
              <a:gd name="T4" fmla="*/ 8490759 w 55"/>
              <a:gd name="T5" fmla="*/ 2520186 h 54"/>
              <a:gd name="T6" fmla="*/ 18288348 w 55"/>
              <a:gd name="T7" fmla="*/ 0 h 54"/>
              <a:gd name="T8" fmla="*/ 27432929 w 55"/>
              <a:gd name="T9" fmla="*/ 2520186 h 54"/>
              <a:gd name="T10" fmla="*/ 33310833 w 55"/>
              <a:gd name="T11" fmla="*/ 8821047 h 54"/>
              <a:gd name="T12" fmla="*/ 35923684 w 55"/>
              <a:gd name="T13" fmla="*/ 17011850 h 54"/>
              <a:gd name="T14" fmla="*/ 33310833 w 55"/>
              <a:gd name="T15" fmla="*/ 25201856 h 54"/>
              <a:gd name="T16" fmla="*/ 27432929 w 55"/>
              <a:gd name="T17" fmla="*/ 31502721 h 54"/>
              <a:gd name="T18" fmla="*/ 18288348 w 55"/>
              <a:gd name="T19" fmla="*/ 34022906 h 54"/>
              <a:gd name="T20" fmla="*/ 8490759 w 55"/>
              <a:gd name="T21" fmla="*/ 31502721 h 54"/>
              <a:gd name="T22" fmla="*/ 1959841 w 55"/>
              <a:gd name="T23" fmla="*/ 25201856 h 54"/>
              <a:gd name="T24" fmla="*/ 0 w 55"/>
              <a:gd name="T25" fmla="*/ 1701185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5"/>
              <a:gd name="T40" fmla="*/ 0 h 54"/>
              <a:gd name="T41" fmla="*/ 55 w 55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5" h="54">
                <a:moveTo>
                  <a:pt x="0" y="27"/>
                </a:moveTo>
                <a:lnTo>
                  <a:pt x="3" y="14"/>
                </a:lnTo>
                <a:lnTo>
                  <a:pt x="13" y="4"/>
                </a:lnTo>
                <a:lnTo>
                  <a:pt x="28" y="0"/>
                </a:lnTo>
                <a:lnTo>
                  <a:pt x="42" y="4"/>
                </a:lnTo>
                <a:lnTo>
                  <a:pt x="51" y="14"/>
                </a:lnTo>
                <a:lnTo>
                  <a:pt x="55" y="27"/>
                </a:lnTo>
                <a:lnTo>
                  <a:pt x="51" y="40"/>
                </a:lnTo>
                <a:lnTo>
                  <a:pt x="42" y="50"/>
                </a:lnTo>
                <a:lnTo>
                  <a:pt x="28" y="54"/>
                </a:lnTo>
                <a:lnTo>
                  <a:pt x="13" y="50"/>
                </a:lnTo>
                <a:lnTo>
                  <a:pt x="3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65" name="Freeform 62"/>
          <p:cNvSpPr>
            <a:spLocks/>
          </p:cNvSpPr>
          <p:nvPr/>
        </p:nvSpPr>
        <p:spPr bwMode="auto">
          <a:xfrm>
            <a:off x="7613650" y="3616325"/>
            <a:ext cx="44450" cy="42863"/>
          </a:xfrm>
          <a:custGeom>
            <a:avLst/>
            <a:gdLst>
              <a:gd name="T0" fmla="*/ 0 w 55"/>
              <a:gd name="T1" fmla="*/ 17011850 h 54"/>
              <a:gd name="T2" fmla="*/ 1959841 w 55"/>
              <a:gd name="T3" fmla="*/ 8821047 h 54"/>
              <a:gd name="T4" fmla="*/ 8490759 w 55"/>
              <a:gd name="T5" fmla="*/ 2520186 h 54"/>
              <a:gd name="T6" fmla="*/ 18288348 w 55"/>
              <a:gd name="T7" fmla="*/ 0 h 54"/>
              <a:gd name="T8" fmla="*/ 27432929 w 55"/>
              <a:gd name="T9" fmla="*/ 2520186 h 54"/>
              <a:gd name="T10" fmla="*/ 33310833 w 55"/>
              <a:gd name="T11" fmla="*/ 8821047 h 54"/>
              <a:gd name="T12" fmla="*/ 35923684 w 55"/>
              <a:gd name="T13" fmla="*/ 17011850 h 54"/>
              <a:gd name="T14" fmla="*/ 33310833 w 55"/>
              <a:gd name="T15" fmla="*/ 25201856 h 54"/>
              <a:gd name="T16" fmla="*/ 27432929 w 55"/>
              <a:gd name="T17" fmla="*/ 31502721 h 54"/>
              <a:gd name="T18" fmla="*/ 18288348 w 55"/>
              <a:gd name="T19" fmla="*/ 34022906 h 54"/>
              <a:gd name="T20" fmla="*/ 8490759 w 55"/>
              <a:gd name="T21" fmla="*/ 31502721 h 54"/>
              <a:gd name="T22" fmla="*/ 1959841 w 55"/>
              <a:gd name="T23" fmla="*/ 25201856 h 54"/>
              <a:gd name="T24" fmla="*/ 0 w 55"/>
              <a:gd name="T25" fmla="*/ 1701185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5"/>
              <a:gd name="T40" fmla="*/ 0 h 54"/>
              <a:gd name="T41" fmla="*/ 55 w 55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5" h="54">
                <a:moveTo>
                  <a:pt x="0" y="27"/>
                </a:moveTo>
                <a:lnTo>
                  <a:pt x="3" y="14"/>
                </a:lnTo>
                <a:lnTo>
                  <a:pt x="13" y="4"/>
                </a:lnTo>
                <a:lnTo>
                  <a:pt x="28" y="0"/>
                </a:lnTo>
                <a:lnTo>
                  <a:pt x="42" y="4"/>
                </a:lnTo>
                <a:lnTo>
                  <a:pt x="51" y="14"/>
                </a:lnTo>
                <a:lnTo>
                  <a:pt x="55" y="27"/>
                </a:lnTo>
                <a:lnTo>
                  <a:pt x="51" y="40"/>
                </a:lnTo>
                <a:lnTo>
                  <a:pt x="42" y="50"/>
                </a:lnTo>
                <a:lnTo>
                  <a:pt x="28" y="54"/>
                </a:lnTo>
                <a:lnTo>
                  <a:pt x="13" y="50"/>
                </a:lnTo>
                <a:lnTo>
                  <a:pt x="3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66" name="Line 63"/>
          <p:cNvSpPr>
            <a:spLocks noChangeShapeType="1"/>
          </p:cNvSpPr>
          <p:nvPr/>
        </p:nvSpPr>
        <p:spPr bwMode="auto">
          <a:xfrm>
            <a:off x="3235325" y="2038350"/>
            <a:ext cx="9144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7" name="Line 64"/>
          <p:cNvSpPr>
            <a:spLocks noChangeShapeType="1"/>
          </p:cNvSpPr>
          <p:nvPr/>
        </p:nvSpPr>
        <p:spPr bwMode="auto">
          <a:xfrm>
            <a:off x="3235325" y="2266950"/>
            <a:ext cx="9144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8" name="Line 65"/>
          <p:cNvSpPr>
            <a:spLocks noChangeShapeType="1"/>
          </p:cNvSpPr>
          <p:nvPr/>
        </p:nvSpPr>
        <p:spPr bwMode="auto">
          <a:xfrm>
            <a:off x="3235325" y="2495550"/>
            <a:ext cx="9144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9" name="Line 66"/>
          <p:cNvSpPr>
            <a:spLocks noChangeShapeType="1"/>
          </p:cNvSpPr>
          <p:nvPr/>
        </p:nvSpPr>
        <p:spPr bwMode="auto">
          <a:xfrm>
            <a:off x="3235325" y="2724150"/>
            <a:ext cx="9144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0" name="Line 67"/>
          <p:cNvSpPr>
            <a:spLocks noChangeShapeType="1"/>
          </p:cNvSpPr>
          <p:nvPr/>
        </p:nvSpPr>
        <p:spPr bwMode="auto">
          <a:xfrm>
            <a:off x="3235325" y="2952750"/>
            <a:ext cx="9144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1" name="Line 68"/>
          <p:cNvSpPr>
            <a:spLocks noChangeShapeType="1"/>
          </p:cNvSpPr>
          <p:nvPr/>
        </p:nvSpPr>
        <p:spPr bwMode="auto">
          <a:xfrm>
            <a:off x="3235325" y="3181350"/>
            <a:ext cx="9144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2" name="Line 69"/>
          <p:cNvSpPr>
            <a:spLocks noChangeShapeType="1"/>
          </p:cNvSpPr>
          <p:nvPr/>
        </p:nvSpPr>
        <p:spPr bwMode="auto">
          <a:xfrm>
            <a:off x="3235325" y="3409950"/>
            <a:ext cx="9144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3" name="Line 70"/>
          <p:cNvSpPr>
            <a:spLocks noChangeShapeType="1"/>
          </p:cNvSpPr>
          <p:nvPr/>
        </p:nvSpPr>
        <p:spPr bwMode="auto">
          <a:xfrm>
            <a:off x="3235325" y="3638550"/>
            <a:ext cx="9144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4" name="Freeform 111"/>
          <p:cNvSpPr>
            <a:spLocks/>
          </p:cNvSpPr>
          <p:nvPr/>
        </p:nvSpPr>
        <p:spPr bwMode="auto">
          <a:xfrm>
            <a:off x="4322763" y="4838700"/>
            <a:ext cx="114300" cy="114300"/>
          </a:xfrm>
          <a:custGeom>
            <a:avLst/>
            <a:gdLst>
              <a:gd name="T0" fmla="*/ 44732568 w 144"/>
              <a:gd name="T1" fmla="*/ 90725611 h 144"/>
              <a:gd name="T2" fmla="*/ 30241875 w 144"/>
              <a:gd name="T3" fmla="*/ 88205456 h 144"/>
              <a:gd name="T4" fmla="*/ 18271330 w 144"/>
              <a:gd name="T5" fmla="*/ 81275228 h 144"/>
              <a:gd name="T6" fmla="*/ 8820149 w 144"/>
              <a:gd name="T7" fmla="*/ 71194607 h 144"/>
              <a:gd name="T8" fmla="*/ 1260475 w 144"/>
              <a:gd name="T9" fmla="*/ 59223275 h 144"/>
              <a:gd name="T10" fmla="*/ 0 w 144"/>
              <a:gd name="T11" fmla="*/ 44732568 h 144"/>
              <a:gd name="T12" fmla="*/ 1260475 w 144"/>
              <a:gd name="T13" fmla="*/ 30241875 h 144"/>
              <a:gd name="T14" fmla="*/ 8820149 w 144"/>
              <a:gd name="T15" fmla="*/ 18271330 h 144"/>
              <a:gd name="T16" fmla="*/ 18271330 w 144"/>
              <a:gd name="T17" fmla="*/ 8190706 h 144"/>
              <a:gd name="T18" fmla="*/ 30241875 w 144"/>
              <a:gd name="T19" fmla="*/ 1260475 h 144"/>
              <a:gd name="T20" fmla="*/ 44732568 w 144"/>
              <a:gd name="T21" fmla="*/ 0 h 144"/>
              <a:gd name="T22" fmla="*/ 59223275 w 144"/>
              <a:gd name="T23" fmla="*/ 1260475 h 144"/>
              <a:gd name="T24" fmla="*/ 71194607 w 144"/>
              <a:gd name="T25" fmla="*/ 8190706 h 144"/>
              <a:gd name="T26" fmla="*/ 81275228 w 144"/>
              <a:gd name="T27" fmla="*/ 18271330 h 144"/>
              <a:gd name="T28" fmla="*/ 88205456 w 144"/>
              <a:gd name="T29" fmla="*/ 30241875 h 144"/>
              <a:gd name="T30" fmla="*/ 90725611 w 144"/>
              <a:gd name="T31" fmla="*/ 44732568 h 144"/>
              <a:gd name="T32" fmla="*/ 88205456 w 144"/>
              <a:gd name="T33" fmla="*/ 59223275 h 144"/>
              <a:gd name="T34" fmla="*/ 81275228 w 144"/>
              <a:gd name="T35" fmla="*/ 71194607 h 144"/>
              <a:gd name="T36" fmla="*/ 71194607 w 144"/>
              <a:gd name="T37" fmla="*/ 81275228 h 144"/>
              <a:gd name="T38" fmla="*/ 59223275 w 144"/>
              <a:gd name="T39" fmla="*/ 88205456 h 144"/>
              <a:gd name="T40" fmla="*/ 44732568 w 144"/>
              <a:gd name="T41" fmla="*/ 90725611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71" y="144"/>
                </a:moveTo>
                <a:lnTo>
                  <a:pt x="48" y="140"/>
                </a:lnTo>
                <a:lnTo>
                  <a:pt x="29" y="129"/>
                </a:lnTo>
                <a:lnTo>
                  <a:pt x="14" y="113"/>
                </a:lnTo>
                <a:lnTo>
                  <a:pt x="2" y="94"/>
                </a:lnTo>
                <a:lnTo>
                  <a:pt x="0" y="71"/>
                </a:lnTo>
                <a:lnTo>
                  <a:pt x="2" y="48"/>
                </a:lnTo>
                <a:lnTo>
                  <a:pt x="14" y="29"/>
                </a:lnTo>
                <a:lnTo>
                  <a:pt x="29" y="13"/>
                </a:lnTo>
                <a:lnTo>
                  <a:pt x="48" y="2"/>
                </a:lnTo>
                <a:lnTo>
                  <a:pt x="71" y="0"/>
                </a:lnTo>
                <a:lnTo>
                  <a:pt x="94" y="2"/>
                </a:lnTo>
                <a:lnTo>
                  <a:pt x="113" y="13"/>
                </a:lnTo>
                <a:lnTo>
                  <a:pt x="129" y="29"/>
                </a:lnTo>
                <a:lnTo>
                  <a:pt x="140" y="48"/>
                </a:lnTo>
                <a:lnTo>
                  <a:pt x="144" y="71"/>
                </a:lnTo>
                <a:lnTo>
                  <a:pt x="140" y="94"/>
                </a:lnTo>
                <a:lnTo>
                  <a:pt x="129" y="113"/>
                </a:lnTo>
                <a:lnTo>
                  <a:pt x="113" y="129"/>
                </a:lnTo>
                <a:lnTo>
                  <a:pt x="94" y="140"/>
                </a:lnTo>
                <a:lnTo>
                  <a:pt x="71" y="14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75" name="Freeform 112"/>
          <p:cNvSpPr>
            <a:spLocks/>
          </p:cNvSpPr>
          <p:nvPr/>
        </p:nvSpPr>
        <p:spPr bwMode="auto">
          <a:xfrm>
            <a:off x="3349625" y="4953000"/>
            <a:ext cx="2057400" cy="571500"/>
          </a:xfrm>
          <a:custGeom>
            <a:avLst/>
            <a:gdLst>
              <a:gd name="T0" fmla="*/ 0 w 2591"/>
              <a:gd name="T1" fmla="*/ 272176882 h 720"/>
              <a:gd name="T2" fmla="*/ 0 w 2591"/>
              <a:gd name="T3" fmla="*/ 453628170 h 720"/>
              <a:gd name="T4" fmla="*/ 1633691314 w 2591"/>
              <a:gd name="T5" fmla="*/ 453628170 h 720"/>
              <a:gd name="T6" fmla="*/ 1633691314 w 2591"/>
              <a:gd name="T7" fmla="*/ 272176882 h 720"/>
              <a:gd name="T8" fmla="*/ 1631169391 w 2591"/>
              <a:gd name="T9" fmla="*/ 251385401 h 720"/>
              <a:gd name="T10" fmla="*/ 1624233312 w 2591"/>
              <a:gd name="T11" fmla="*/ 231224158 h 720"/>
              <a:gd name="T12" fmla="*/ 1612883869 w 2591"/>
              <a:gd name="T13" fmla="*/ 210433472 h 720"/>
              <a:gd name="T14" fmla="*/ 1597121062 w 2591"/>
              <a:gd name="T15" fmla="*/ 190901622 h 720"/>
              <a:gd name="T16" fmla="*/ 1576944098 w 2591"/>
              <a:gd name="T17" fmla="*/ 172000854 h 720"/>
              <a:gd name="T18" fmla="*/ 1552353770 w 2591"/>
              <a:gd name="T19" fmla="*/ 153729529 h 720"/>
              <a:gd name="T20" fmla="*/ 1524610246 w 2591"/>
              <a:gd name="T21" fmla="*/ 135458204 h 720"/>
              <a:gd name="T22" fmla="*/ 1491822878 w 2591"/>
              <a:gd name="T23" fmla="*/ 118447353 h 720"/>
              <a:gd name="T24" fmla="*/ 1455883107 w 2591"/>
              <a:gd name="T25" fmla="*/ 101436478 h 720"/>
              <a:gd name="T26" fmla="*/ 1415529972 w 2591"/>
              <a:gd name="T27" fmla="*/ 85685308 h 720"/>
              <a:gd name="T28" fmla="*/ 1372023641 w 2591"/>
              <a:gd name="T29" fmla="*/ 72454294 h 720"/>
              <a:gd name="T30" fmla="*/ 1325995388 w 2591"/>
              <a:gd name="T31" fmla="*/ 59223280 h 720"/>
              <a:gd name="T32" fmla="*/ 1276813939 w 2591"/>
              <a:gd name="T33" fmla="*/ 47252728 h 720"/>
              <a:gd name="T34" fmla="*/ 1225741048 w 2591"/>
              <a:gd name="T35" fmla="*/ 36541869 h 720"/>
              <a:gd name="T36" fmla="*/ 1171516548 w 2591"/>
              <a:gd name="T37" fmla="*/ 26462041 h 720"/>
              <a:gd name="T38" fmla="*/ 1115399813 w 2591"/>
              <a:gd name="T39" fmla="*/ 18271331 h 720"/>
              <a:gd name="T40" fmla="*/ 1057390842 w 2591"/>
              <a:gd name="T41" fmla="*/ 10710862 h 720"/>
              <a:gd name="T42" fmla="*/ 998121705 w 2591"/>
              <a:gd name="T43" fmla="*/ 6300787 h 720"/>
              <a:gd name="T44" fmla="*/ 938852567 w 2591"/>
              <a:gd name="T45" fmla="*/ 2520156 h 720"/>
              <a:gd name="T46" fmla="*/ 877060714 w 2591"/>
              <a:gd name="T47" fmla="*/ 0 h 720"/>
              <a:gd name="T48" fmla="*/ 816530417 w 2591"/>
              <a:gd name="T49" fmla="*/ 0 h 720"/>
              <a:gd name="T50" fmla="*/ 756000318 w 2591"/>
              <a:gd name="T51" fmla="*/ 0 h 720"/>
              <a:gd name="T52" fmla="*/ 694208464 w 2591"/>
              <a:gd name="T53" fmla="*/ 2520156 h 720"/>
              <a:gd name="T54" fmla="*/ 634939327 w 2591"/>
              <a:gd name="T55" fmla="*/ 6300787 h 720"/>
              <a:gd name="T56" fmla="*/ 575669395 w 2591"/>
              <a:gd name="T57" fmla="*/ 10710862 h 720"/>
              <a:gd name="T58" fmla="*/ 517661218 w 2591"/>
              <a:gd name="T59" fmla="*/ 18271331 h 720"/>
              <a:gd name="T60" fmla="*/ 462174964 w 2591"/>
              <a:gd name="T61" fmla="*/ 26462041 h 720"/>
              <a:gd name="T62" fmla="*/ 408580846 w 2591"/>
              <a:gd name="T63" fmla="*/ 36541869 h 720"/>
              <a:gd name="T64" fmla="*/ 356877474 w 2591"/>
              <a:gd name="T65" fmla="*/ 47252728 h 720"/>
              <a:gd name="T66" fmla="*/ 307065544 w 2591"/>
              <a:gd name="T67" fmla="*/ 59223280 h 720"/>
              <a:gd name="T68" fmla="*/ 261037291 w 2591"/>
              <a:gd name="T69" fmla="*/ 72454294 h 720"/>
              <a:gd name="T70" fmla="*/ 217530960 w 2591"/>
              <a:gd name="T71" fmla="*/ 85685308 h 720"/>
              <a:gd name="T72" fmla="*/ 177808256 w 2591"/>
              <a:gd name="T73" fmla="*/ 101436478 h 720"/>
              <a:gd name="T74" fmla="*/ 141238005 w 2591"/>
              <a:gd name="T75" fmla="*/ 118447353 h 720"/>
              <a:gd name="T76" fmla="*/ 108450637 w 2591"/>
              <a:gd name="T77" fmla="*/ 135458204 h 720"/>
              <a:gd name="T78" fmla="*/ 80707088 w 2591"/>
              <a:gd name="T79" fmla="*/ 153729529 h 720"/>
              <a:gd name="T80" fmla="*/ 56747240 w 2591"/>
              <a:gd name="T81" fmla="*/ 172000854 h 720"/>
              <a:gd name="T82" fmla="*/ 35939783 w 2591"/>
              <a:gd name="T83" fmla="*/ 190901622 h 720"/>
              <a:gd name="T84" fmla="*/ 20176970 w 2591"/>
              <a:gd name="T85" fmla="*/ 210433472 h 720"/>
              <a:gd name="T86" fmla="*/ 9458005 w 2591"/>
              <a:gd name="T87" fmla="*/ 231224158 h 720"/>
              <a:gd name="T88" fmla="*/ 1891442 w 2591"/>
              <a:gd name="T89" fmla="*/ 251385401 h 720"/>
              <a:gd name="T90" fmla="*/ 0 w 2591"/>
              <a:gd name="T91" fmla="*/ 272176882 h 72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2591"/>
              <a:gd name="T139" fmla="*/ 0 h 720"/>
              <a:gd name="T140" fmla="*/ 2591 w 2591"/>
              <a:gd name="T141" fmla="*/ 720 h 720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2591" h="720">
                <a:moveTo>
                  <a:pt x="0" y="432"/>
                </a:moveTo>
                <a:lnTo>
                  <a:pt x="0" y="720"/>
                </a:lnTo>
                <a:lnTo>
                  <a:pt x="2591" y="720"/>
                </a:lnTo>
                <a:lnTo>
                  <a:pt x="2591" y="432"/>
                </a:lnTo>
                <a:lnTo>
                  <a:pt x="2587" y="399"/>
                </a:lnTo>
                <a:lnTo>
                  <a:pt x="2576" y="367"/>
                </a:lnTo>
                <a:lnTo>
                  <a:pt x="2558" y="334"/>
                </a:lnTo>
                <a:lnTo>
                  <a:pt x="2533" y="303"/>
                </a:lnTo>
                <a:lnTo>
                  <a:pt x="2501" y="273"/>
                </a:lnTo>
                <a:lnTo>
                  <a:pt x="2462" y="244"/>
                </a:lnTo>
                <a:lnTo>
                  <a:pt x="2418" y="215"/>
                </a:lnTo>
                <a:lnTo>
                  <a:pt x="2366" y="188"/>
                </a:lnTo>
                <a:lnTo>
                  <a:pt x="2309" y="161"/>
                </a:lnTo>
                <a:lnTo>
                  <a:pt x="2245" y="136"/>
                </a:lnTo>
                <a:lnTo>
                  <a:pt x="2176" y="115"/>
                </a:lnTo>
                <a:lnTo>
                  <a:pt x="2103" y="94"/>
                </a:lnTo>
                <a:lnTo>
                  <a:pt x="2025" y="75"/>
                </a:lnTo>
                <a:lnTo>
                  <a:pt x="1944" y="58"/>
                </a:lnTo>
                <a:lnTo>
                  <a:pt x="1858" y="42"/>
                </a:lnTo>
                <a:lnTo>
                  <a:pt x="1769" y="29"/>
                </a:lnTo>
                <a:lnTo>
                  <a:pt x="1677" y="17"/>
                </a:lnTo>
                <a:lnTo>
                  <a:pt x="1583" y="10"/>
                </a:lnTo>
                <a:lnTo>
                  <a:pt x="1489" y="4"/>
                </a:lnTo>
                <a:lnTo>
                  <a:pt x="1391" y="0"/>
                </a:lnTo>
                <a:lnTo>
                  <a:pt x="1295" y="0"/>
                </a:lnTo>
                <a:lnTo>
                  <a:pt x="1199" y="0"/>
                </a:lnTo>
                <a:lnTo>
                  <a:pt x="1101" y="4"/>
                </a:lnTo>
                <a:lnTo>
                  <a:pt x="1007" y="10"/>
                </a:lnTo>
                <a:lnTo>
                  <a:pt x="913" y="17"/>
                </a:lnTo>
                <a:lnTo>
                  <a:pt x="821" y="29"/>
                </a:lnTo>
                <a:lnTo>
                  <a:pt x="733" y="42"/>
                </a:lnTo>
                <a:lnTo>
                  <a:pt x="648" y="58"/>
                </a:lnTo>
                <a:lnTo>
                  <a:pt x="566" y="75"/>
                </a:lnTo>
                <a:lnTo>
                  <a:pt x="487" y="94"/>
                </a:lnTo>
                <a:lnTo>
                  <a:pt x="414" y="115"/>
                </a:lnTo>
                <a:lnTo>
                  <a:pt x="345" y="136"/>
                </a:lnTo>
                <a:lnTo>
                  <a:pt x="282" y="161"/>
                </a:lnTo>
                <a:lnTo>
                  <a:pt x="224" y="188"/>
                </a:lnTo>
                <a:lnTo>
                  <a:pt x="172" y="215"/>
                </a:lnTo>
                <a:lnTo>
                  <a:pt x="128" y="244"/>
                </a:lnTo>
                <a:lnTo>
                  <a:pt x="90" y="273"/>
                </a:lnTo>
                <a:lnTo>
                  <a:pt x="57" y="303"/>
                </a:lnTo>
                <a:lnTo>
                  <a:pt x="32" y="334"/>
                </a:lnTo>
                <a:lnTo>
                  <a:pt x="15" y="367"/>
                </a:lnTo>
                <a:lnTo>
                  <a:pt x="3" y="399"/>
                </a:lnTo>
                <a:lnTo>
                  <a:pt x="0" y="432"/>
                </a:lnTo>
                <a:close/>
              </a:path>
            </a:pathLst>
          </a:cu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76" name="Line 113"/>
          <p:cNvSpPr>
            <a:spLocks noChangeShapeType="1"/>
          </p:cNvSpPr>
          <p:nvPr/>
        </p:nvSpPr>
        <p:spPr bwMode="auto">
          <a:xfrm flipV="1">
            <a:off x="4149725" y="5524500"/>
            <a:ext cx="1588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7" name="Line 114"/>
          <p:cNvSpPr>
            <a:spLocks noChangeShapeType="1"/>
          </p:cNvSpPr>
          <p:nvPr/>
        </p:nvSpPr>
        <p:spPr bwMode="auto">
          <a:xfrm flipV="1">
            <a:off x="4378325" y="5524500"/>
            <a:ext cx="1588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8" name="Line 115"/>
          <p:cNvSpPr>
            <a:spLocks noChangeShapeType="1"/>
          </p:cNvSpPr>
          <p:nvPr/>
        </p:nvSpPr>
        <p:spPr bwMode="auto">
          <a:xfrm flipV="1">
            <a:off x="4606925" y="5524500"/>
            <a:ext cx="1588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9" name="Line 116"/>
          <p:cNvSpPr>
            <a:spLocks noChangeShapeType="1"/>
          </p:cNvSpPr>
          <p:nvPr/>
        </p:nvSpPr>
        <p:spPr bwMode="auto">
          <a:xfrm flipV="1">
            <a:off x="4835525" y="5524500"/>
            <a:ext cx="1588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0" name="Line 117"/>
          <p:cNvSpPr>
            <a:spLocks noChangeShapeType="1"/>
          </p:cNvSpPr>
          <p:nvPr/>
        </p:nvSpPr>
        <p:spPr bwMode="auto">
          <a:xfrm flipV="1">
            <a:off x="3692525" y="5524500"/>
            <a:ext cx="1588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1" name="Line 118"/>
          <p:cNvSpPr>
            <a:spLocks noChangeShapeType="1"/>
          </p:cNvSpPr>
          <p:nvPr/>
        </p:nvSpPr>
        <p:spPr bwMode="auto">
          <a:xfrm flipV="1">
            <a:off x="3921125" y="5524500"/>
            <a:ext cx="1588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2" name="Line 119"/>
          <p:cNvSpPr>
            <a:spLocks noChangeShapeType="1"/>
          </p:cNvSpPr>
          <p:nvPr/>
        </p:nvSpPr>
        <p:spPr bwMode="auto">
          <a:xfrm flipV="1">
            <a:off x="3463925" y="5524500"/>
            <a:ext cx="1588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3" name="Line 120"/>
          <p:cNvSpPr>
            <a:spLocks noChangeShapeType="1"/>
          </p:cNvSpPr>
          <p:nvPr/>
        </p:nvSpPr>
        <p:spPr bwMode="auto">
          <a:xfrm flipV="1">
            <a:off x="4264025" y="5524500"/>
            <a:ext cx="1588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4" name="Line 121"/>
          <p:cNvSpPr>
            <a:spLocks noChangeShapeType="1"/>
          </p:cNvSpPr>
          <p:nvPr/>
        </p:nvSpPr>
        <p:spPr bwMode="auto">
          <a:xfrm flipV="1">
            <a:off x="4492625" y="5524500"/>
            <a:ext cx="1588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5" name="Line 122"/>
          <p:cNvSpPr>
            <a:spLocks noChangeShapeType="1"/>
          </p:cNvSpPr>
          <p:nvPr/>
        </p:nvSpPr>
        <p:spPr bwMode="auto">
          <a:xfrm flipV="1">
            <a:off x="4721225" y="5524500"/>
            <a:ext cx="1588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6" name="Line 123"/>
          <p:cNvSpPr>
            <a:spLocks noChangeShapeType="1"/>
          </p:cNvSpPr>
          <p:nvPr/>
        </p:nvSpPr>
        <p:spPr bwMode="auto">
          <a:xfrm flipV="1">
            <a:off x="4949825" y="5524500"/>
            <a:ext cx="1588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7" name="Line 124"/>
          <p:cNvSpPr>
            <a:spLocks noChangeShapeType="1"/>
          </p:cNvSpPr>
          <p:nvPr/>
        </p:nvSpPr>
        <p:spPr bwMode="auto">
          <a:xfrm flipV="1">
            <a:off x="3806825" y="5524500"/>
            <a:ext cx="1588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8" name="Line 125"/>
          <p:cNvSpPr>
            <a:spLocks noChangeShapeType="1"/>
          </p:cNvSpPr>
          <p:nvPr/>
        </p:nvSpPr>
        <p:spPr bwMode="auto">
          <a:xfrm flipV="1">
            <a:off x="4035425" y="5524500"/>
            <a:ext cx="1588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9" name="Line 126"/>
          <p:cNvSpPr>
            <a:spLocks noChangeShapeType="1"/>
          </p:cNvSpPr>
          <p:nvPr/>
        </p:nvSpPr>
        <p:spPr bwMode="auto">
          <a:xfrm flipV="1">
            <a:off x="3578225" y="5524500"/>
            <a:ext cx="1588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0" name="Line 127"/>
          <p:cNvSpPr>
            <a:spLocks noChangeShapeType="1"/>
          </p:cNvSpPr>
          <p:nvPr/>
        </p:nvSpPr>
        <p:spPr bwMode="auto">
          <a:xfrm flipV="1">
            <a:off x="5064125" y="5524500"/>
            <a:ext cx="1588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1" name="Line 128"/>
          <p:cNvSpPr>
            <a:spLocks noChangeShapeType="1"/>
          </p:cNvSpPr>
          <p:nvPr/>
        </p:nvSpPr>
        <p:spPr bwMode="auto">
          <a:xfrm flipV="1">
            <a:off x="5178425" y="5524500"/>
            <a:ext cx="1588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2" name="Freeform 129"/>
          <p:cNvSpPr>
            <a:spLocks/>
          </p:cNvSpPr>
          <p:nvPr/>
        </p:nvSpPr>
        <p:spPr bwMode="auto">
          <a:xfrm>
            <a:off x="5122863" y="5524500"/>
            <a:ext cx="112712" cy="114300"/>
          </a:xfrm>
          <a:custGeom>
            <a:avLst/>
            <a:gdLst>
              <a:gd name="T0" fmla="*/ 43498216 w 144"/>
              <a:gd name="T1" fmla="*/ 90725611 h 144"/>
              <a:gd name="T2" fmla="*/ 29407656 w 144"/>
              <a:gd name="T3" fmla="*/ 88205456 h 144"/>
              <a:gd name="T4" fmla="*/ 17767010 w 144"/>
              <a:gd name="T5" fmla="*/ 81275228 h 144"/>
              <a:gd name="T6" fmla="*/ 7964198 w 144"/>
              <a:gd name="T7" fmla="*/ 71194607 h 144"/>
              <a:gd name="T8" fmla="*/ 1224960 w 144"/>
              <a:gd name="T9" fmla="*/ 59223275 h 144"/>
              <a:gd name="T10" fmla="*/ 0 w 144"/>
              <a:gd name="T11" fmla="*/ 44732568 h 144"/>
              <a:gd name="T12" fmla="*/ 1224960 w 144"/>
              <a:gd name="T13" fmla="*/ 30241875 h 144"/>
              <a:gd name="T14" fmla="*/ 7964198 w 144"/>
              <a:gd name="T15" fmla="*/ 18271330 h 144"/>
              <a:gd name="T16" fmla="*/ 17767010 w 144"/>
              <a:gd name="T17" fmla="*/ 8190706 h 144"/>
              <a:gd name="T18" fmla="*/ 29407656 w 144"/>
              <a:gd name="T19" fmla="*/ 1260475 h 144"/>
              <a:gd name="T20" fmla="*/ 43498216 w 144"/>
              <a:gd name="T21" fmla="*/ 0 h 144"/>
              <a:gd name="T22" fmla="*/ 57589570 w 144"/>
              <a:gd name="T23" fmla="*/ 1260475 h 144"/>
              <a:gd name="T24" fmla="*/ 69230210 w 144"/>
              <a:gd name="T25" fmla="*/ 8190706 h 144"/>
              <a:gd name="T26" fmla="*/ 79032236 w 144"/>
              <a:gd name="T27" fmla="*/ 18271330 h 144"/>
              <a:gd name="T28" fmla="*/ 85771472 w 144"/>
              <a:gd name="T29" fmla="*/ 30241875 h 144"/>
              <a:gd name="T30" fmla="*/ 88222174 w 144"/>
              <a:gd name="T31" fmla="*/ 44732568 h 144"/>
              <a:gd name="T32" fmla="*/ 85771472 w 144"/>
              <a:gd name="T33" fmla="*/ 59223275 h 144"/>
              <a:gd name="T34" fmla="*/ 79032236 w 144"/>
              <a:gd name="T35" fmla="*/ 71194607 h 144"/>
              <a:gd name="T36" fmla="*/ 69230210 w 144"/>
              <a:gd name="T37" fmla="*/ 81275228 h 144"/>
              <a:gd name="T38" fmla="*/ 57589570 w 144"/>
              <a:gd name="T39" fmla="*/ 88205456 h 144"/>
              <a:gd name="T40" fmla="*/ 43498216 w 144"/>
              <a:gd name="T41" fmla="*/ 90725611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71" y="144"/>
                </a:moveTo>
                <a:lnTo>
                  <a:pt x="48" y="140"/>
                </a:lnTo>
                <a:lnTo>
                  <a:pt x="29" y="129"/>
                </a:lnTo>
                <a:lnTo>
                  <a:pt x="13" y="113"/>
                </a:lnTo>
                <a:lnTo>
                  <a:pt x="2" y="94"/>
                </a:lnTo>
                <a:lnTo>
                  <a:pt x="0" y="71"/>
                </a:lnTo>
                <a:lnTo>
                  <a:pt x="2" y="48"/>
                </a:lnTo>
                <a:lnTo>
                  <a:pt x="13" y="29"/>
                </a:lnTo>
                <a:lnTo>
                  <a:pt x="29" y="13"/>
                </a:lnTo>
                <a:lnTo>
                  <a:pt x="48" y="2"/>
                </a:lnTo>
                <a:lnTo>
                  <a:pt x="71" y="0"/>
                </a:lnTo>
                <a:lnTo>
                  <a:pt x="94" y="2"/>
                </a:lnTo>
                <a:lnTo>
                  <a:pt x="113" y="13"/>
                </a:lnTo>
                <a:lnTo>
                  <a:pt x="129" y="29"/>
                </a:lnTo>
                <a:lnTo>
                  <a:pt x="140" y="48"/>
                </a:lnTo>
                <a:lnTo>
                  <a:pt x="144" y="71"/>
                </a:lnTo>
                <a:lnTo>
                  <a:pt x="140" y="94"/>
                </a:lnTo>
                <a:lnTo>
                  <a:pt x="129" y="113"/>
                </a:lnTo>
                <a:lnTo>
                  <a:pt x="113" y="129"/>
                </a:lnTo>
                <a:lnTo>
                  <a:pt x="94" y="140"/>
                </a:lnTo>
                <a:lnTo>
                  <a:pt x="71" y="14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93" name="Freeform 130"/>
          <p:cNvSpPr>
            <a:spLocks/>
          </p:cNvSpPr>
          <p:nvPr/>
        </p:nvSpPr>
        <p:spPr bwMode="auto">
          <a:xfrm>
            <a:off x="5008563" y="5524500"/>
            <a:ext cx="114300" cy="114300"/>
          </a:xfrm>
          <a:custGeom>
            <a:avLst/>
            <a:gdLst>
              <a:gd name="T0" fmla="*/ 44732568 w 144"/>
              <a:gd name="T1" fmla="*/ 90725611 h 144"/>
              <a:gd name="T2" fmla="*/ 30241875 w 144"/>
              <a:gd name="T3" fmla="*/ 88205456 h 144"/>
              <a:gd name="T4" fmla="*/ 18271330 w 144"/>
              <a:gd name="T5" fmla="*/ 81275228 h 144"/>
              <a:gd name="T6" fmla="*/ 8190706 w 144"/>
              <a:gd name="T7" fmla="*/ 71194607 h 144"/>
              <a:gd name="T8" fmla="*/ 1260475 w 144"/>
              <a:gd name="T9" fmla="*/ 59223275 h 144"/>
              <a:gd name="T10" fmla="*/ 0 w 144"/>
              <a:gd name="T11" fmla="*/ 44732568 h 144"/>
              <a:gd name="T12" fmla="*/ 1260475 w 144"/>
              <a:gd name="T13" fmla="*/ 30241875 h 144"/>
              <a:gd name="T14" fmla="*/ 8190706 w 144"/>
              <a:gd name="T15" fmla="*/ 18271330 h 144"/>
              <a:gd name="T16" fmla="*/ 18271330 w 144"/>
              <a:gd name="T17" fmla="*/ 8190706 h 144"/>
              <a:gd name="T18" fmla="*/ 30241875 w 144"/>
              <a:gd name="T19" fmla="*/ 1260475 h 144"/>
              <a:gd name="T20" fmla="*/ 44732568 w 144"/>
              <a:gd name="T21" fmla="*/ 0 h 144"/>
              <a:gd name="T22" fmla="*/ 59223275 w 144"/>
              <a:gd name="T23" fmla="*/ 1260475 h 144"/>
              <a:gd name="T24" fmla="*/ 71194607 w 144"/>
              <a:gd name="T25" fmla="*/ 8190706 h 144"/>
              <a:gd name="T26" fmla="*/ 81275228 w 144"/>
              <a:gd name="T27" fmla="*/ 18271330 h 144"/>
              <a:gd name="T28" fmla="*/ 88205456 w 144"/>
              <a:gd name="T29" fmla="*/ 30241875 h 144"/>
              <a:gd name="T30" fmla="*/ 90725611 w 144"/>
              <a:gd name="T31" fmla="*/ 44732568 h 144"/>
              <a:gd name="T32" fmla="*/ 88205456 w 144"/>
              <a:gd name="T33" fmla="*/ 59223275 h 144"/>
              <a:gd name="T34" fmla="*/ 81275228 w 144"/>
              <a:gd name="T35" fmla="*/ 71194607 h 144"/>
              <a:gd name="T36" fmla="*/ 71194607 w 144"/>
              <a:gd name="T37" fmla="*/ 81275228 h 144"/>
              <a:gd name="T38" fmla="*/ 59223275 w 144"/>
              <a:gd name="T39" fmla="*/ 88205456 h 144"/>
              <a:gd name="T40" fmla="*/ 44732568 w 144"/>
              <a:gd name="T41" fmla="*/ 90725611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71" y="144"/>
                </a:moveTo>
                <a:lnTo>
                  <a:pt x="48" y="140"/>
                </a:lnTo>
                <a:lnTo>
                  <a:pt x="29" y="129"/>
                </a:lnTo>
                <a:lnTo>
                  <a:pt x="13" y="113"/>
                </a:lnTo>
                <a:lnTo>
                  <a:pt x="2" y="94"/>
                </a:lnTo>
                <a:lnTo>
                  <a:pt x="0" y="71"/>
                </a:lnTo>
                <a:lnTo>
                  <a:pt x="2" y="48"/>
                </a:lnTo>
                <a:lnTo>
                  <a:pt x="13" y="29"/>
                </a:lnTo>
                <a:lnTo>
                  <a:pt x="29" y="13"/>
                </a:lnTo>
                <a:lnTo>
                  <a:pt x="48" y="2"/>
                </a:lnTo>
                <a:lnTo>
                  <a:pt x="71" y="0"/>
                </a:lnTo>
                <a:lnTo>
                  <a:pt x="94" y="2"/>
                </a:lnTo>
                <a:lnTo>
                  <a:pt x="113" y="13"/>
                </a:lnTo>
                <a:lnTo>
                  <a:pt x="129" y="29"/>
                </a:lnTo>
                <a:lnTo>
                  <a:pt x="140" y="48"/>
                </a:lnTo>
                <a:lnTo>
                  <a:pt x="144" y="71"/>
                </a:lnTo>
                <a:lnTo>
                  <a:pt x="140" y="94"/>
                </a:lnTo>
                <a:lnTo>
                  <a:pt x="129" y="113"/>
                </a:lnTo>
                <a:lnTo>
                  <a:pt x="113" y="129"/>
                </a:lnTo>
                <a:lnTo>
                  <a:pt x="94" y="140"/>
                </a:lnTo>
                <a:lnTo>
                  <a:pt x="71" y="14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94" name="Freeform 131"/>
          <p:cNvSpPr>
            <a:spLocks/>
          </p:cNvSpPr>
          <p:nvPr/>
        </p:nvSpPr>
        <p:spPr bwMode="auto">
          <a:xfrm>
            <a:off x="4894263" y="5524500"/>
            <a:ext cx="114300" cy="114300"/>
          </a:xfrm>
          <a:custGeom>
            <a:avLst/>
            <a:gdLst>
              <a:gd name="T0" fmla="*/ 44732568 w 144"/>
              <a:gd name="T1" fmla="*/ 90725611 h 144"/>
              <a:gd name="T2" fmla="*/ 30241875 w 144"/>
              <a:gd name="T3" fmla="*/ 88205456 h 144"/>
              <a:gd name="T4" fmla="*/ 18271330 w 144"/>
              <a:gd name="T5" fmla="*/ 81275228 h 144"/>
              <a:gd name="T6" fmla="*/ 8820149 w 144"/>
              <a:gd name="T7" fmla="*/ 71194607 h 144"/>
              <a:gd name="T8" fmla="*/ 1260475 w 144"/>
              <a:gd name="T9" fmla="*/ 59223275 h 144"/>
              <a:gd name="T10" fmla="*/ 0 w 144"/>
              <a:gd name="T11" fmla="*/ 44732568 h 144"/>
              <a:gd name="T12" fmla="*/ 1260475 w 144"/>
              <a:gd name="T13" fmla="*/ 30241875 h 144"/>
              <a:gd name="T14" fmla="*/ 8820149 w 144"/>
              <a:gd name="T15" fmla="*/ 18271330 h 144"/>
              <a:gd name="T16" fmla="*/ 18271330 w 144"/>
              <a:gd name="T17" fmla="*/ 8190706 h 144"/>
              <a:gd name="T18" fmla="*/ 30241875 w 144"/>
              <a:gd name="T19" fmla="*/ 1260475 h 144"/>
              <a:gd name="T20" fmla="*/ 44732568 w 144"/>
              <a:gd name="T21" fmla="*/ 0 h 144"/>
              <a:gd name="T22" fmla="*/ 59223275 w 144"/>
              <a:gd name="T23" fmla="*/ 1260475 h 144"/>
              <a:gd name="T24" fmla="*/ 71194607 w 144"/>
              <a:gd name="T25" fmla="*/ 8190706 h 144"/>
              <a:gd name="T26" fmla="*/ 81275228 w 144"/>
              <a:gd name="T27" fmla="*/ 18271330 h 144"/>
              <a:gd name="T28" fmla="*/ 88205456 w 144"/>
              <a:gd name="T29" fmla="*/ 30241875 h 144"/>
              <a:gd name="T30" fmla="*/ 90725611 w 144"/>
              <a:gd name="T31" fmla="*/ 44732568 h 144"/>
              <a:gd name="T32" fmla="*/ 88205456 w 144"/>
              <a:gd name="T33" fmla="*/ 59223275 h 144"/>
              <a:gd name="T34" fmla="*/ 81275228 w 144"/>
              <a:gd name="T35" fmla="*/ 71194607 h 144"/>
              <a:gd name="T36" fmla="*/ 71194607 w 144"/>
              <a:gd name="T37" fmla="*/ 81275228 h 144"/>
              <a:gd name="T38" fmla="*/ 59223275 w 144"/>
              <a:gd name="T39" fmla="*/ 88205456 h 144"/>
              <a:gd name="T40" fmla="*/ 44732568 w 144"/>
              <a:gd name="T41" fmla="*/ 90725611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71" y="144"/>
                </a:moveTo>
                <a:lnTo>
                  <a:pt x="48" y="140"/>
                </a:lnTo>
                <a:lnTo>
                  <a:pt x="29" y="129"/>
                </a:lnTo>
                <a:lnTo>
                  <a:pt x="14" y="113"/>
                </a:lnTo>
                <a:lnTo>
                  <a:pt x="2" y="94"/>
                </a:lnTo>
                <a:lnTo>
                  <a:pt x="0" y="71"/>
                </a:lnTo>
                <a:lnTo>
                  <a:pt x="2" y="48"/>
                </a:lnTo>
                <a:lnTo>
                  <a:pt x="14" y="29"/>
                </a:lnTo>
                <a:lnTo>
                  <a:pt x="29" y="13"/>
                </a:lnTo>
                <a:lnTo>
                  <a:pt x="48" y="2"/>
                </a:lnTo>
                <a:lnTo>
                  <a:pt x="71" y="0"/>
                </a:lnTo>
                <a:lnTo>
                  <a:pt x="94" y="2"/>
                </a:lnTo>
                <a:lnTo>
                  <a:pt x="113" y="13"/>
                </a:lnTo>
                <a:lnTo>
                  <a:pt x="129" y="29"/>
                </a:lnTo>
                <a:lnTo>
                  <a:pt x="140" y="48"/>
                </a:lnTo>
                <a:lnTo>
                  <a:pt x="144" y="71"/>
                </a:lnTo>
                <a:lnTo>
                  <a:pt x="140" y="94"/>
                </a:lnTo>
                <a:lnTo>
                  <a:pt x="129" y="113"/>
                </a:lnTo>
                <a:lnTo>
                  <a:pt x="113" y="129"/>
                </a:lnTo>
                <a:lnTo>
                  <a:pt x="94" y="140"/>
                </a:lnTo>
                <a:lnTo>
                  <a:pt x="71" y="14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95" name="Freeform 132"/>
          <p:cNvSpPr>
            <a:spLocks/>
          </p:cNvSpPr>
          <p:nvPr/>
        </p:nvSpPr>
        <p:spPr bwMode="auto">
          <a:xfrm>
            <a:off x="4779963" y="5524500"/>
            <a:ext cx="114300" cy="114300"/>
          </a:xfrm>
          <a:custGeom>
            <a:avLst/>
            <a:gdLst>
              <a:gd name="T0" fmla="*/ 44732568 w 144"/>
              <a:gd name="T1" fmla="*/ 90725611 h 144"/>
              <a:gd name="T2" fmla="*/ 30241875 w 144"/>
              <a:gd name="T3" fmla="*/ 88205456 h 144"/>
              <a:gd name="T4" fmla="*/ 18271330 w 144"/>
              <a:gd name="T5" fmla="*/ 81275228 h 144"/>
              <a:gd name="T6" fmla="*/ 8820149 w 144"/>
              <a:gd name="T7" fmla="*/ 71194607 h 144"/>
              <a:gd name="T8" fmla="*/ 1260475 w 144"/>
              <a:gd name="T9" fmla="*/ 59223275 h 144"/>
              <a:gd name="T10" fmla="*/ 0 w 144"/>
              <a:gd name="T11" fmla="*/ 44732568 h 144"/>
              <a:gd name="T12" fmla="*/ 1260475 w 144"/>
              <a:gd name="T13" fmla="*/ 30241875 h 144"/>
              <a:gd name="T14" fmla="*/ 8820149 w 144"/>
              <a:gd name="T15" fmla="*/ 18271330 h 144"/>
              <a:gd name="T16" fmla="*/ 18271330 w 144"/>
              <a:gd name="T17" fmla="*/ 8190706 h 144"/>
              <a:gd name="T18" fmla="*/ 30241875 w 144"/>
              <a:gd name="T19" fmla="*/ 1260475 h 144"/>
              <a:gd name="T20" fmla="*/ 44732568 w 144"/>
              <a:gd name="T21" fmla="*/ 0 h 144"/>
              <a:gd name="T22" fmla="*/ 59223275 w 144"/>
              <a:gd name="T23" fmla="*/ 1260475 h 144"/>
              <a:gd name="T24" fmla="*/ 71194607 w 144"/>
              <a:gd name="T25" fmla="*/ 8190706 h 144"/>
              <a:gd name="T26" fmla="*/ 81275228 w 144"/>
              <a:gd name="T27" fmla="*/ 18271330 h 144"/>
              <a:gd name="T28" fmla="*/ 88205456 w 144"/>
              <a:gd name="T29" fmla="*/ 30241875 h 144"/>
              <a:gd name="T30" fmla="*/ 90725611 w 144"/>
              <a:gd name="T31" fmla="*/ 44732568 h 144"/>
              <a:gd name="T32" fmla="*/ 88205456 w 144"/>
              <a:gd name="T33" fmla="*/ 59223275 h 144"/>
              <a:gd name="T34" fmla="*/ 81275228 w 144"/>
              <a:gd name="T35" fmla="*/ 71194607 h 144"/>
              <a:gd name="T36" fmla="*/ 71194607 w 144"/>
              <a:gd name="T37" fmla="*/ 81275228 h 144"/>
              <a:gd name="T38" fmla="*/ 59223275 w 144"/>
              <a:gd name="T39" fmla="*/ 88205456 h 144"/>
              <a:gd name="T40" fmla="*/ 44732568 w 144"/>
              <a:gd name="T41" fmla="*/ 90725611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71" y="144"/>
                </a:moveTo>
                <a:lnTo>
                  <a:pt x="48" y="140"/>
                </a:lnTo>
                <a:lnTo>
                  <a:pt x="29" y="129"/>
                </a:lnTo>
                <a:lnTo>
                  <a:pt x="14" y="113"/>
                </a:lnTo>
                <a:lnTo>
                  <a:pt x="2" y="94"/>
                </a:lnTo>
                <a:lnTo>
                  <a:pt x="0" y="71"/>
                </a:lnTo>
                <a:lnTo>
                  <a:pt x="2" y="48"/>
                </a:lnTo>
                <a:lnTo>
                  <a:pt x="14" y="29"/>
                </a:lnTo>
                <a:lnTo>
                  <a:pt x="29" y="13"/>
                </a:lnTo>
                <a:lnTo>
                  <a:pt x="48" y="2"/>
                </a:lnTo>
                <a:lnTo>
                  <a:pt x="71" y="0"/>
                </a:lnTo>
                <a:lnTo>
                  <a:pt x="94" y="2"/>
                </a:lnTo>
                <a:lnTo>
                  <a:pt x="113" y="13"/>
                </a:lnTo>
                <a:lnTo>
                  <a:pt x="129" y="29"/>
                </a:lnTo>
                <a:lnTo>
                  <a:pt x="140" y="48"/>
                </a:lnTo>
                <a:lnTo>
                  <a:pt x="144" y="71"/>
                </a:lnTo>
                <a:lnTo>
                  <a:pt x="140" y="94"/>
                </a:lnTo>
                <a:lnTo>
                  <a:pt x="129" y="113"/>
                </a:lnTo>
                <a:lnTo>
                  <a:pt x="113" y="129"/>
                </a:lnTo>
                <a:lnTo>
                  <a:pt x="94" y="140"/>
                </a:lnTo>
                <a:lnTo>
                  <a:pt x="71" y="14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96" name="Freeform 133"/>
          <p:cNvSpPr>
            <a:spLocks/>
          </p:cNvSpPr>
          <p:nvPr/>
        </p:nvSpPr>
        <p:spPr bwMode="auto">
          <a:xfrm>
            <a:off x="4665663" y="5524500"/>
            <a:ext cx="114300" cy="114300"/>
          </a:xfrm>
          <a:custGeom>
            <a:avLst/>
            <a:gdLst>
              <a:gd name="T0" fmla="*/ 44732568 w 144"/>
              <a:gd name="T1" fmla="*/ 90725611 h 144"/>
              <a:gd name="T2" fmla="*/ 30241875 w 144"/>
              <a:gd name="T3" fmla="*/ 88205456 h 144"/>
              <a:gd name="T4" fmla="*/ 18271330 w 144"/>
              <a:gd name="T5" fmla="*/ 81275228 h 144"/>
              <a:gd name="T6" fmla="*/ 8820149 w 144"/>
              <a:gd name="T7" fmla="*/ 71194607 h 144"/>
              <a:gd name="T8" fmla="*/ 1260475 w 144"/>
              <a:gd name="T9" fmla="*/ 59223275 h 144"/>
              <a:gd name="T10" fmla="*/ 0 w 144"/>
              <a:gd name="T11" fmla="*/ 44732568 h 144"/>
              <a:gd name="T12" fmla="*/ 1260475 w 144"/>
              <a:gd name="T13" fmla="*/ 30241875 h 144"/>
              <a:gd name="T14" fmla="*/ 8820149 w 144"/>
              <a:gd name="T15" fmla="*/ 18271330 h 144"/>
              <a:gd name="T16" fmla="*/ 18271330 w 144"/>
              <a:gd name="T17" fmla="*/ 8190706 h 144"/>
              <a:gd name="T18" fmla="*/ 30241875 w 144"/>
              <a:gd name="T19" fmla="*/ 1260475 h 144"/>
              <a:gd name="T20" fmla="*/ 44732568 w 144"/>
              <a:gd name="T21" fmla="*/ 0 h 144"/>
              <a:gd name="T22" fmla="*/ 59223275 w 144"/>
              <a:gd name="T23" fmla="*/ 1260475 h 144"/>
              <a:gd name="T24" fmla="*/ 71194607 w 144"/>
              <a:gd name="T25" fmla="*/ 8190706 h 144"/>
              <a:gd name="T26" fmla="*/ 81275228 w 144"/>
              <a:gd name="T27" fmla="*/ 18271330 h 144"/>
              <a:gd name="T28" fmla="*/ 88205456 w 144"/>
              <a:gd name="T29" fmla="*/ 30241875 h 144"/>
              <a:gd name="T30" fmla="*/ 90725611 w 144"/>
              <a:gd name="T31" fmla="*/ 44732568 h 144"/>
              <a:gd name="T32" fmla="*/ 88205456 w 144"/>
              <a:gd name="T33" fmla="*/ 59223275 h 144"/>
              <a:gd name="T34" fmla="*/ 81275228 w 144"/>
              <a:gd name="T35" fmla="*/ 71194607 h 144"/>
              <a:gd name="T36" fmla="*/ 71194607 w 144"/>
              <a:gd name="T37" fmla="*/ 81275228 h 144"/>
              <a:gd name="T38" fmla="*/ 59223275 w 144"/>
              <a:gd name="T39" fmla="*/ 88205456 h 144"/>
              <a:gd name="T40" fmla="*/ 44732568 w 144"/>
              <a:gd name="T41" fmla="*/ 90725611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71" y="144"/>
                </a:moveTo>
                <a:lnTo>
                  <a:pt x="48" y="140"/>
                </a:lnTo>
                <a:lnTo>
                  <a:pt x="29" y="129"/>
                </a:lnTo>
                <a:lnTo>
                  <a:pt x="14" y="113"/>
                </a:lnTo>
                <a:lnTo>
                  <a:pt x="2" y="94"/>
                </a:lnTo>
                <a:lnTo>
                  <a:pt x="0" y="71"/>
                </a:lnTo>
                <a:lnTo>
                  <a:pt x="2" y="48"/>
                </a:lnTo>
                <a:lnTo>
                  <a:pt x="14" y="29"/>
                </a:lnTo>
                <a:lnTo>
                  <a:pt x="29" y="13"/>
                </a:lnTo>
                <a:lnTo>
                  <a:pt x="48" y="2"/>
                </a:lnTo>
                <a:lnTo>
                  <a:pt x="71" y="0"/>
                </a:lnTo>
                <a:lnTo>
                  <a:pt x="94" y="2"/>
                </a:lnTo>
                <a:lnTo>
                  <a:pt x="113" y="13"/>
                </a:lnTo>
                <a:lnTo>
                  <a:pt x="129" y="29"/>
                </a:lnTo>
                <a:lnTo>
                  <a:pt x="140" y="48"/>
                </a:lnTo>
                <a:lnTo>
                  <a:pt x="144" y="71"/>
                </a:lnTo>
                <a:lnTo>
                  <a:pt x="140" y="94"/>
                </a:lnTo>
                <a:lnTo>
                  <a:pt x="129" y="113"/>
                </a:lnTo>
                <a:lnTo>
                  <a:pt x="113" y="129"/>
                </a:lnTo>
                <a:lnTo>
                  <a:pt x="94" y="140"/>
                </a:lnTo>
                <a:lnTo>
                  <a:pt x="71" y="14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97" name="Freeform 134"/>
          <p:cNvSpPr>
            <a:spLocks/>
          </p:cNvSpPr>
          <p:nvPr/>
        </p:nvSpPr>
        <p:spPr bwMode="auto">
          <a:xfrm>
            <a:off x="4551363" y="5524500"/>
            <a:ext cx="114300" cy="114300"/>
          </a:xfrm>
          <a:custGeom>
            <a:avLst/>
            <a:gdLst>
              <a:gd name="T0" fmla="*/ 44732568 w 144"/>
              <a:gd name="T1" fmla="*/ 90725611 h 144"/>
              <a:gd name="T2" fmla="*/ 30241875 w 144"/>
              <a:gd name="T3" fmla="*/ 88205456 h 144"/>
              <a:gd name="T4" fmla="*/ 18271330 w 144"/>
              <a:gd name="T5" fmla="*/ 81275228 h 144"/>
              <a:gd name="T6" fmla="*/ 8820149 w 144"/>
              <a:gd name="T7" fmla="*/ 71194607 h 144"/>
              <a:gd name="T8" fmla="*/ 1260475 w 144"/>
              <a:gd name="T9" fmla="*/ 59223275 h 144"/>
              <a:gd name="T10" fmla="*/ 0 w 144"/>
              <a:gd name="T11" fmla="*/ 44732568 h 144"/>
              <a:gd name="T12" fmla="*/ 1260475 w 144"/>
              <a:gd name="T13" fmla="*/ 30241875 h 144"/>
              <a:gd name="T14" fmla="*/ 8820149 w 144"/>
              <a:gd name="T15" fmla="*/ 18271330 h 144"/>
              <a:gd name="T16" fmla="*/ 18271330 w 144"/>
              <a:gd name="T17" fmla="*/ 8190706 h 144"/>
              <a:gd name="T18" fmla="*/ 30241875 w 144"/>
              <a:gd name="T19" fmla="*/ 1260475 h 144"/>
              <a:gd name="T20" fmla="*/ 44732568 w 144"/>
              <a:gd name="T21" fmla="*/ 0 h 144"/>
              <a:gd name="T22" fmla="*/ 59223275 w 144"/>
              <a:gd name="T23" fmla="*/ 1260475 h 144"/>
              <a:gd name="T24" fmla="*/ 71194607 w 144"/>
              <a:gd name="T25" fmla="*/ 8190706 h 144"/>
              <a:gd name="T26" fmla="*/ 81275228 w 144"/>
              <a:gd name="T27" fmla="*/ 18271330 h 144"/>
              <a:gd name="T28" fmla="*/ 88205456 w 144"/>
              <a:gd name="T29" fmla="*/ 30241875 h 144"/>
              <a:gd name="T30" fmla="*/ 90725611 w 144"/>
              <a:gd name="T31" fmla="*/ 44732568 h 144"/>
              <a:gd name="T32" fmla="*/ 88205456 w 144"/>
              <a:gd name="T33" fmla="*/ 59223275 h 144"/>
              <a:gd name="T34" fmla="*/ 81275228 w 144"/>
              <a:gd name="T35" fmla="*/ 71194607 h 144"/>
              <a:gd name="T36" fmla="*/ 71194607 w 144"/>
              <a:gd name="T37" fmla="*/ 81275228 h 144"/>
              <a:gd name="T38" fmla="*/ 59223275 w 144"/>
              <a:gd name="T39" fmla="*/ 88205456 h 144"/>
              <a:gd name="T40" fmla="*/ 44732568 w 144"/>
              <a:gd name="T41" fmla="*/ 90725611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71" y="144"/>
                </a:moveTo>
                <a:lnTo>
                  <a:pt x="48" y="140"/>
                </a:lnTo>
                <a:lnTo>
                  <a:pt x="29" y="129"/>
                </a:lnTo>
                <a:lnTo>
                  <a:pt x="14" y="113"/>
                </a:lnTo>
                <a:lnTo>
                  <a:pt x="2" y="94"/>
                </a:lnTo>
                <a:lnTo>
                  <a:pt x="0" y="71"/>
                </a:lnTo>
                <a:lnTo>
                  <a:pt x="2" y="48"/>
                </a:lnTo>
                <a:lnTo>
                  <a:pt x="14" y="29"/>
                </a:lnTo>
                <a:lnTo>
                  <a:pt x="29" y="13"/>
                </a:lnTo>
                <a:lnTo>
                  <a:pt x="48" y="2"/>
                </a:lnTo>
                <a:lnTo>
                  <a:pt x="71" y="0"/>
                </a:lnTo>
                <a:lnTo>
                  <a:pt x="94" y="2"/>
                </a:lnTo>
                <a:lnTo>
                  <a:pt x="113" y="13"/>
                </a:lnTo>
                <a:lnTo>
                  <a:pt x="129" y="29"/>
                </a:lnTo>
                <a:lnTo>
                  <a:pt x="140" y="48"/>
                </a:lnTo>
                <a:lnTo>
                  <a:pt x="144" y="71"/>
                </a:lnTo>
                <a:lnTo>
                  <a:pt x="140" y="94"/>
                </a:lnTo>
                <a:lnTo>
                  <a:pt x="129" y="113"/>
                </a:lnTo>
                <a:lnTo>
                  <a:pt x="113" y="129"/>
                </a:lnTo>
                <a:lnTo>
                  <a:pt x="94" y="140"/>
                </a:lnTo>
                <a:lnTo>
                  <a:pt x="71" y="14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98" name="Freeform 135"/>
          <p:cNvSpPr>
            <a:spLocks/>
          </p:cNvSpPr>
          <p:nvPr/>
        </p:nvSpPr>
        <p:spPr bwMode="auto">
          <a:xfrm>
            <a:off x="4437063" y="5524500"/>
            <a:ext cx="114300" cy="114300"/>
          </a:xfrm>
          <a:custGeom>
            <a:avLst/>
            <a:gdLst>
              <a:gd name="T0" fmla="*/ 44732568 w 144"/>
              <a:gd name="T1" fmla="*/ 90725611 h 144"/>
              <a:gd name="T2" fmla="*/ 30241875 w 144"/>
              <a:gd name="T3" fmla="*/ 88205456 h 144"/>
              <a:gd name="T4" fmla="*/ 18271330 w 144"/>
              <a:gd name="T5" fmla="*/ 81275228 h 144"/>
              <a:gd name="T6" fmla="*/ 8820149 w 144"/>
              <a:gd name="T7" fmla="*/ 71194607 h 144"/>
              <a:gd name="T8" fmla="*/ 1260475 w 144"/>
              <a:gd name="T9" fmla="*/ 59223275 h 144"/>
              <a:gd name="T10" fmla="*/ 0 w 144"/>
              <a:gd name="T11" fmla="*/ 44732568 h 144"/>
              <a:gd name="T12" fmla="*/ 1260475 w 144"/>
              <a:gd name="T13" fmla="*/ 30241875 h 144"/>
              <a:gd name="T14" fmla="*/ 8820149 w 144"/>
              <a:gd name="T15" fmla="*/ 18271330 h 144"/>
              <a:gd name="T16" fmla="*/ 18271330 w 144"/>
              <a:gd name="T17" fmla="*/ 8190706 h 144"/>
              <a:gd name="T18" fmla="*/ 30241875 w 144"/>
              <a:gd name="T19" fmla="*/ 1260475 h 144"/>
              <a:gd name="T20" fmla="*/ 44732568 w 144"/>
              <a:gd name="T21" fmla="*/ 0 h 144"/>
              <a:gd name="T22" fmla="*/ 59223275 w 144"/>
              <a:gd name="T23" fmla="*/ 1260475 h 144"/>
              <a:gd name="T24" fmla="*/ 71194607 w 144"/>
              <a:gd name="T25" fmla="*/ 8190706 h 144"/>
              <a:gd name="T26" fmla="*/ 81275228 w 144"/>
              <a:gd name="T27" fmla="*/ 18271330 h 144"/>
              <a:gd name="T28" fmla="*/ 88205456 w 144"/>
              <a:gd name="T29" fmla="*/ 30241875 h 144"/>
              <a:gd name="T30" fmla="*/ 90725611 w 144"/>
              <a:gd name="T31" fmla="*/ 44732568 h 144"/>
              <a:gd name="T32" fmla="*/ 88205456 w 144"/>
              <a:gd name="T33" fmla="*/ 59223275 h 144"/>
              <a:gd name="T34" fmla="*/ 81275228 w 144"/>
              <a:gd name="T35" fmla="*/ 71194607 h 144"/>
              <a:gd name="T36" fmla="*/ 71194607 w 144"/>
              <a:gd name="T37" fmla="*/ 81275228 h 144"/>
              <a:gd name="T38" fmla="*/ 59223275 w 144"/>
              <a:gd name="T39" fmla="*/ 88205456 h 144"/>
              <a:gd name="T40" fmla="*/ 44732568 w 144"/>
              <a:gd name="T41" fmla="*/ 90725611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71" y="144"/>
                </a:moveTo>
                <a:lnTo>
                  <a:pt x="48" y="140"/>
                </a:lnTo>
                <a:lnTo>
                  <a:pt x="29" y="129"/>
                </a:lnTo>
                <a:lnTo>
                  <a:pt x="14" y="113"/>
                </a:lnTo>
                <a:lnTo>
                  <a:pt x="2" y="94"/>
                </a:lnTo>
                <a:lnTo>
                  <a:pt x="0" y="71"/>
                </a:lnTo>
                <a:lnTo>
                  <a:pt x="2" y="48"/>
                </a:lnTo>
                <a:lnTo>
                  <a:pt x="14" y="29"/>
                </a:lnTo>
                <a:lnTo>
                  <a:pt x="29" y="13"/>
                </a:lnTo>
                <a:lnTo>
                  <a:pt x="48" y="2"/>
                </a:lnTo>
                <a:lnTo>
                  <a:pt x="71" y="0"/>
                </a:lnTo>
                <a:lnTo>
                  <a:pt x="94" y="2"/>
                </a:lnTo>
                <a:lnTo>
                  <a:pt x="113" y="13"/>
                </a:lnTo>
                <a:lnTo>
                  <a:pt x="129" y="29"/>
                </a:lnTo>
                <a:lnTo>
                  <a:pt x="140" y="48"/>
                </a:lnTo>
                <a:lnTo>
                  <a:pt x="144" y="71"/>
                </a:lnTo>
                <a:lnTo>
                  <a:pt x="140" y="94"/>
                </a:lnTo>
                <a:lnTo>
                  <a:pt x="129" y="113"/>
                </a:lnTo>
                <a:lnTo>
                  <a:pt x="113" y="129"/>
                </a:lnTo>
                <a:lnTo>
                  <a:pt x="94" y="140"/>
                </a:lnTo>
                <a:lnTo>
                  <a:pt x="71" y="14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99" name="Freeform 136"/>
          <p:cNvSpPr>
            <a:spLocks/>
          </p:cNvSpPr>
          <p:nvPr/>
        </p:nvSpPr>
        <p:spPr bwMode="auto">
          <a:xfrm>
            <a:off x="4322763" y="5524500"/>
            <a:ext cx="114300" cy="114300"/>
          </a:xfrm>
          <a:custGeom>
            <a:avLst/>
            <a:gdLst>
              <a:gd name="T0" fmla="*/ 44732568 w 144"/>
              <a:gd name="T1" fmla="*/ 90725611 h 144"/>
              <a:gd name="T2" fmla="*/ 30241875 w 144"/>
              <a:gd name="T3" fmla="*/ 88205456 h 144"/>
              <a:gd name="T4" fmla="*/ 18271330 w 144"/>
              <a:gd name="T5" fmla="*/ 81275228 h 144"/>
              <a:gd name="T6" fmla="*/ 8820149 w 144"/>
              <a:gd name="T7" fmla="*/ 71194607 h 144"/>
              <a:gd name="T8" fmla="*/ 1260475 w 144"/>
              <a:gd name="T9" fmla="*/ 59223275 h 144"/>
              <a:gd name="T10" fmla="*/ 0 w 144"/>
              <a:gd name="T11" fmla="*/ 44732568 h 144"/>
              <a:gd name="T12" fmla="*/ 1260475 w 144"/>
              <a:gd name="T13" fmla="*/ 30241875 h 144"/>
              <a:gd name="T14" fmla="*/ 8820149 w 144"/>
              <a:gd name="T15" fmla="*/ 18271330 h 144"/>
              <a:gd name="T16" fmla="*/ 18271330 w 144"/>
              <a:gd name="T17" fmla="*/ 8190706 h 144"/>
              <a:gd name="T18" fmla="*/ 30241875 w 144"/>
              <a:gd name="T19" fmla="*/ 1260475 h 144"/>
              <a:gd name="T20" fmla="*/ 44732568 w 144"/>
              <a:gd name="T21" fmla="*/ 0 h 144"/>
              <a:gd name="T22" fmla="*/ 59223275 w 144"/>
              <a:gd name="T23" fmla="*/ 1260475 h 144"/>
              <a:gd name="T24" fmla="*/ 71194607 w 144"/>
              <a:gd name="T25" fmla="*/ 8190706 h 144"/>
              <a:gd name="T26" fmla="*/ 81275228 w 144"/>
              <a:gd name="T27" fmla="*/ 18271330 h 144"/>
              <a:gd name="T28" fmla="*/ 88205456 w 144"/>
              <a:gd name="T29" fmla="*/ 30241875 h 144"/>
              <a:gd name="T30" fmla="*/ 90725611 w 144"/>
              <a:gd name="T31" fmla="*/ 44732568 h 144"/>
              <a:gd name="T32" fmla="*/ 88205456 w 144"/>
              <a:gd name="T33" fmla="*/ 59223275 h 144"/>
              <a:gd name="T34" fmla="*/ 81275228 w 144"/>
              <a:gd name="T35" fmla="*/ 71194607 h 144"/>
              <a:gd name="T36" fmla="*/ 71194607 w 144"/>
              <a:gd name="T37" fmla="*/ 81275228 h 144"/>
              <a:gd name="T38" fmla="*/ 59223275 w 144"/>
              <a:gd name="T39" fmla="*/ 88205456 h 144"/>
              <a:gd name="T40" fmla="*/ 44732568 w 144"/>
              <a:gd name="T41" fmla="*/ 90725611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71" y="144"/>
                </a:moveTo>
                <a:lnTo>
                  <a:pt x="48" y="140"/>
                </a:lnTo>
                <a:lnTo>
                  <a:pt x="29" y="129"/>
                </a:lnTo>
                <a:lnTo>
                  <a:pt x="14" y="113"/>
                </a:lnTo>
                <a:lnTo>
                  <a:pt x="2" y="94"/>
                </a:lnTo>
                <a:lnTo>
                  <a:pt x="0" y="71"/>
                </a:lnTo>
                <a:lnTo>
                  <a:pt x="2" y="48"/>
                </a:lnTo>
                <a:lnTo>
                  <a:pt x="14" y="29"/>
                </a:lnTo>
                <a:lnTo>
                  <a:pt x="29" y="13"/>
                </a:lnTo>
                <a:lnTo>
                  <a:pt x="48" y="2"/>
                </a:lnTo>
                <a:lnTo>
                  <a:pt x="71" y="0"/>
                </a:lnTo>
                <a:lnTo>
                  <a:pt x="94" y="2"/>
                </a:lnTo>
                <a:lnTo>
                  <a:pt x="113" y="13"/>
                </a:lnTo>
                <a:lnTo>
                  <a:pt x="129" y="29"/>
                </a:lnTo>
                <a:lnTo>
                  <a:pt x="140" y="48"/>
                </a:lnTo>
                <a:lnTo>
                  <a:pt x="144" y="71"/>
                </a:lnTo>
                <a:lnTo>
                  <a:pt x="140" y="94"/>
                </a:lnTo>
                <a:lnTo>
                  <a:pt x="129" y="113"/>
                </a:lnTo>
                <a:lnTo>
                  <a:pt x="113" y="129"/>
                </a:lnTo>
                <a:lnTo>
                  <a:pt x="94" y="140"/>
                </a:lnTo>
                <a:lnTo>
                  <a:pt x="71" y="14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500" name="Freeform 137"/>
          <p:cNvSpPr>
            <a:spLocks/>
          </p:cNvSpPr>
          <p:nvPr/>
        </p:nvSpPr>
        <p:spPr bwMode="auto">
          <a:xfrm>
            <a:off x="4208463" y="5524500"/>
            <a:ext cx="114300" cy="114300"/>
          </a:xfrm>
          <a:custGeom>
            <a:avLst/>
            <a:gdLst>
              <a:gd name="T0" fmla="*/ 44732568 w 144"/>
              <a:gd name="T1" fmla="*/ 90725611 h 144"/>
              <a:gd name="T2" fmla="*/ 30241875 w 144"/>
              <a:gd name="T3" fmla="*/ 88205456 h 144"/>
              <a:gd name="T4" fmla="*/ 18271330 w 144"/>
              <a:gd name="T5" fmla="*/ 81275228 h 144"/>
              <a:gd name="T6" fmla="*/ 8820149 w 144"/>
              <a:gd name="T7" fmla="*/ 71194607 h 144"/>
              <a:gd name="T8" fmla="*/ 1260475 w 144"/>
              <a:gd name="T9" fmla="*/ 59223275 h 144"/>
              <a:gd name="T10" fmla="*/ 0 w 144"/>
              <a:gd name="T11" fmla="*/ 44732568 h 144"/>
              <a:gd name="T12" fmla="*/ 1260475 w 144"/>
              <a:gd name="T13" fmla="*/ 30241875 h 144"/>
              <a:gd name="T14" fmla="*/ 8820149 w 144"/>
              <a:gd name="T15" fmla="*/ 18271330 h 144"/>
              <a:gd name="T16" fmla="*/ 18271330 w 144"/>
              <a:gd name="T17" fmla="*/ 8190706 h 144"/>
              <a:gd name="T18" fmla="*/ 30241875 w 144"/>
              <a:gd name="T19" fmla="*/ 1260475 h 144"/>
              <a:gd name="T20" fmla="*/ 44732568 w 144"/>
              <a:gd name="T21" fmla="*/ 0 h 144"/>
              <a:gd name="T22" fmla="*/ 59223275 w 144"/>
              <a:gd name="T23" fmla="*/ 1260475 h 144"/>
              <a:gd name="T24" fmla="*/ 71824051 w 144"/>
              <a:gd name="T25" fmla="*/ 8190706 h 144"/>
              <a:gd name="T26" fmla="*/ 81275228 w 144"/>
              <a:gd name="T27" fmla="*/ 18271330 h 144"/>
              <a:gd name="T28" fmla="*/ 88205456 w 144"/>
              <a:gd name="T29" fmla="*/ 30241875 h 144"/>
              <a:gd name="T30" fmla="*/ 90725611 w 144"/>
              <a:gd name="T31" fmla="*/ 44732568 h 144"/>
              <a:gd name="T32" fmla="*/ 88205456 w 144"/>
              <a:gd name="T33" fmla="*/ 59223275 h 144"/>
              <a:gd name="T34" fmla="*/ 81275228 w 144"/>
              <a:gd name="T35" fmla="*/ 71194607 h 144"/>
              <a:gd name="T36" fmla="*/ 71824051 w 144"/>
              <a:gd name="T37" fmla="*/ 81275228 h 144"/>
              <a:gd name="T38" fmla="*/ 59223275 w 144"/>
              <a:gd name="T39" fmla="*/ 88205456 h 144"/>
              <a:gd name="T40" fmla="*/ 44732568 w 144"/>
              <a:gd name="T41" fmla="*/ 90725611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71" y="144"/>
                </a:moveTo>
                <a:lnTo>
                  <a:pt x="48" y="140"/>
                </a:lnTo>
                <a:lnTo>
                  <a:pt x="29" y="129"/>
                </a:lnTo>
                <a:lnTo>
                  <a:pt x="14" y="113"/>
                </a:lnTo>
                <a:lnTo>
                  <a:pt x="2" y="94"/>
                </a:lnTo>
                <a:lnTo>
                  <a:pt x="0" y="71"/>
                </a:lnTo>
                <a:lnTo>
                  <a:pt x="2" y="48"/>
                </a:lnTo>
                <a:lnTo>
                  <a:pt x="14" y="29"/>
                </a:lnTo>
                <a:lnTo>
                  <a:pt x="29" y="13"/>
                </a:lnTo>
                <a:lnTo>
                  <a:pt x="48" y="2"/>
                </a:lnTo>
                <a:lnTo>
                  <a:pt x="71" y="0"/>
                </a:lnTo>
                <a:lnTo>
                  <a:pt x="94" y="2"/>
                </a:lnTo>
                <a:lnTo>
                  <a:pt x="114" y="13"/>
                </a:lnTo>
                <a:lnTo>
                  <a:pt x="129" y="29"/>
                </a:lnTo>
                <a:lnTo>
                  <a:pt x="140" y="48"/>
                </a:lnTo>
                <a:lnTo>
                  <a:pt x="144" y="71"/>
                </a:lnTo>
                <a:lnTo>
                  <a:pt x="140" y="94"/>
                </a:lnTo>
                <a:lnTo>
                  <a:pt x="129" y="113"/>
                </a:lnTo>
                <a:lnTo>
                  <a:pt x="114" y="129"/>
                </a:lnTo>
                <a:lnTo>
                  <a:pt x="94" y="140"/>
                </a:lnTo>
                <a:lnTo>
                  <a:pt x="71" y="14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501" name="Freeform 138"/>
          <p:cNvSpPr>
            <a:spLocks/>
          </p:cNvSpPr>
          <p:nvPr/>
        </p:nvSpPr>
        <p:spPr bwMode="auto">
          <a:xfrm>
            <a:off x="4094163" y="5524500"/>
            <a:ext cx="114300" cy="114300"/>
          </a:xfrm>
          <a:custGeom>
            <a:avLst/>
            <a:gdLst>
              <a:gd name="T0" fmla="*/ 44732568 w 144"/>
              <a:gd name="T1" fmla="*/ 90725611 h 144"/>
              <a:gd name="T2" fmla="*/ 30241875 w 144"/>
              <a:gd name="T3" fmla="*/ 88205456 h 144"/>
              <a:gd name="T4" fmla="*/ 18271330 w 144"/>
              <a:gd name="T5" fmla="*/ 81275228 h 144"/>
              <a:gd name="T6" fmla="*/ 8820149 w 144"/>
              <a:gd name="T7" fmla="*/ 71194607 h 144"/>
              <a:gd name="T8" fmla="*/ 1260475 w 144"/>
              <a:gd name="T9" fmla="*/ 59223275 h 144"/>
              <a:gd name="T10" fmla="*/ 0 w 144"/>
              <a:gd name="T11" fmla="*/ 44732568 h 144"/>
              <a:gd name="T12" fmla="*/ 1260475 w 144"/>
              <a:gd name="T13" fmla="*/ 30241875 h 144"/>
              <a:gd name="T14" fmla="*/ 8820149 w 144"/>
              <a:gd name="T15" fmla="*/ 18271330 h 144"/>
              <a:gd name="T16" fmla="*/ 18271330 w 144"/>
              <a:gd name="T17" fmla="*/ 8190706 h 144"/>
              <a:gd name="T18" fmla="*/ 30241875 w 144"/>
              <a:gd name="T19" fmla="*/ 1260475 h 144"/>
              <a:gd name="T20" fmla="*/ 44732568 w 144"/>
              <a:gd name="T21" fmla="*/ 0 h 144"/>
              <a:gd name="T22" fmla="*/ 59223275 w 144"/>
              <a:gd name="T23" fmla="*/ 1260475 h 144"/>
              <a:gd name="T24" fmla="*/ 71824051 w 144"/>
              <a:gd name="T25" fmla="*/ 8190706 h 144"/>
              <a:gd name="T26" fmla="*/ 81275228 w 144"/>
              <a:gd name="T27" fmla="*/ 18271330 h 144"/>
              <a:gd name="T28" fmla="*/ 88205456 w 144"/>
              <a:gd name="T29" fmla="*/ 30241875 h 144"/>
              <a:gd name="T30" fmla="*/ 90725611 w 144"/>
              <a:gd name="T31" fmla="*/ 44732568 h 144"/>
              <a:gd name="T32" fmla="*/ 88205456 w 144"/>
              <a:gd name="T33" fmla="*/ 59223275 h 144"/>
              <a:gd name="T34" fmla="*/ 81275228 w 144"/>
              <a:gd name="T35" fmla="*/ 71194607 h 144"/>
              <a:gd name="T36" fmla="*/ 71824051 w 144"/>
              <a:gd name="T37" fmla="*/ 81275228 h 144"/>
              <a:gd name="T38" fmla="*/ 59223275 w 144"/>
              <a:gd name="T39" fmla="*/ 88205456 h 144"/>
              <a:gd name="T40" fmla="*/ 44732568 w 144"/>
              <a:gd name="T41" fmla="*/ 90725611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71" y="144"/>
                </a:moveTo>
                <a:lnTo>
                  <a:pt x="48" y="140"/>
                </a:lnTo>
                <a:lnTo>
                  <a:pt x="29" y="129"/>
                </a:lnTo>
                <a:lnTo>
                  <a:pt x="14" y="113"/>
                </a:lnTo>
                <a:lnTo>
                  <a:pt x="2" y="94"/>
                </a:lnTo>
                <a:lnTo>
                  <a:pt x="0" y="71"/>
                </a:lnTo>
                <a:lnTo>
                  <a:pt x="2" y="48"/>
                </a:lnTo>
                <a:lnTo>
                  <a:pt x="14" y="29"/>
                </a:lnTo>
                <a:lnTo>
                  <a:pt x="29" y="13"/>
                </a:lnTo>
                <a:lnTo>
                  <a:pt x="48" y="2"/>
                </a:lnTo>
                <a:lnTo>
                  <a:pt x="71" y="0"/>
                </a:lnTo>
                <a:lnTo>
                  <a:pt x="94" y="2"/>
                </a:lnTo>
                <a:lnTo>
                  <a:pt x="114" y="13"/>
                </a:lnTo>
                <a:lnTo>
                  <a:pt x="129" y="29"/>
                </a:lnTo>
                <a:lnTo>
                  <a:pt x="140" y="48"/>
                </a:lnTo>
                <a:lnTo>
                  <a:pt x="144" y="71"/>
                </a:lnTo>
                <a:lnTo>
                  <a:pt x="140" y="94"/>
                </a:lnTo>
                <a:lnTo>
                  <a:pt x="129" y="113"/>
                </a:lnTo>
                <a:lnTo>
                  <a:pt x="114" y="129"/>
                </a:lnTo>
                <a:lnTo>
                  <a:pt x="94" y="140"/>
                </a:lnTo>
                <a:lnTo>
                  <a:pt x="71" y="14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502" name="Freeform 139"/>
          <p:cNvSpPr>
            <a:spLocks/>
          </p:cNvSpPr>
          <p:nvPr/>
        </p:nvSpPr>
        <p:spPr bwMode="auto">
          <a:xfrm>
            <a:off x="3979863" y="5524500"/>
            <a:ext cx="114300" cy="114300"/>
          </a:xfrm>
          <a:custGeom>
            <a:avLst/>
            <a:gdLst>
              <a:gd name="T0" fmla="*/ 44732568 w 144"/>
              <a:gd name="T1" fmla="*/ 90725611 h 144"/>
              <a:gd name="T2" fmla="*/ 30241875 w 144"/>
              <a:gd name="T3" fmla="*/ 88205456 h 144"/>
              <a:gd name="T4" fmla="*/ 18271330 w 144"/>
              <a:gd name="T5" fmla="*/ 81275228 h 144"/>
              <a:gd name="T6" fmla="*/ 8820149 w 144"/>
              <a:gd name="T7" fmla="*/ 71194607 h 144"/>
              <a:gd name="T8" fmla="*/ 1260475 w 144"/>
              <a:gd name="T9" fmla="*/ 59223275 h 144"/>
              <a:gd name="T10" fmla="*/ 0 w 144"/>
              <a:gd name="T11" fmla="*/ 44732568 h 144"/>
              <a:gd name="T12" fmla="*/ 1260475 w 144"/>
              <a:gd name="T13" fmla="*/ 30241875 h 144"/>
              <a:gd name="T14" fmla="*/ 8820149 w 144"/>
              <a:gd name="T15" fmla="*/ 18271330 h 144"/>
              <a:gd name="T16" fmla="*/ 18271330 w 144"/>
              <a:gd name="T17" fmla="*/ 8190706 h 144"/>
              <a:gd name="T18" fmla="*/ 30241875 w 144"/>
              <a:gd name="T19" fmla="*/ 1260475 h 144"/>
              <a:gd name="T20" fmla="*/ 44732568 w 144"/>
              <a:gd name="T21" fmla="*/ 0 h 144"/>
              <a:gd name="T22" fmla="*/ 59223275 w 144"/>
              <a:gd name="T23" fmla="*/ 1260475 h 144"/>
              <a:gd name="T24" fmla="*/ 71824051 w 144"/>
              <a:gd name="T25" fmla="*/ 8190706 h 144"/>
              <a:gd name="T26" fmla="*/ 81275228 w 144"/>
              <a:gd name="T27" fmla="*/ 18271330 h 144"/>
              <a:gd name="T28" fmla="*/ 88205456 w 144"/>
              <a:gd name="T29" fmla="*/ 30241875 h 144"/>
              <a:gd name="T30" fmla="*/ 90725611 w 144"/>
              <a:gd name="T31" fmla="*/ 44732568 h 144"/>
              <a:gd name="T32" fmla="*/ 88205456 w 144"/>
              <a:gd name="T33" fmla="*/ 59223275 h 144"/>
              <a:gd name="T34" fmla="*/ 81275228 w 144"/>
              <a:gd name="T35" fmla="*/ 71194607 h 144"/>
              <a:gd name="T36" fmla="*/ 71824051 w 144"/>
              <a:gd name="T37" fmla="*/ 81275228 h 144"/>
              <a:gd name="T38" fmla="*/ 59223275 w 144"/>
              <a:gd name="T39" fmla="*/ 88205456 h 144"/>
              <a:gd name="T40" fmla="*/ 44732568 w 144"/>
              <a:gd name="T41" fmla="*/ 90725611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71" y="144"/>
                </a:moveTo>
                <a:lnTo>
                  <a:pt x="48" y="140"/>
                </a:lnTo>
                <a:lnTo>
                  <a:pt x="29" y="129"/>
                </a:lnTo>
                <a:lnTo>
                  <a:pt x="14" y="113"/>
                </a:lnTo>
                <a:lnTo>
                  <a:pt x="2" y="94"/>
                </a:lnTo>
                <a:lnTo>
                  <a:pt x="0" y="71"/>
                </a:lnTo>
                <a:lnTo>
                  <a:pt x="2" y="48"/>
                </a:lnTo>
                <a:lnTo>
                  <a:pt x="14" y="29"/>
                </a:lnTo>
                <a:lnTo>
                  <a:pt x="29" y="13"/>
                </a:lnTo>
                <a:lnTo>
                  <a:pt x="48" y="2"/>
                </a:lnTo>
                <a:lnTo>
                  <a:pt x="71" y="0"/>
                </a:lnTo>
                <a:lnTo>
                  <a:pt x="94" y="2"/>
                </a:lnTo>
                <a:lnTo>
                  <a:pt x="114" y="13"/>
                </a:lnTo>
                <a:lnTo>
                  <a:pt x="129" y="29"/>
                </a:lnTo>
                <a:lnTo>
                  <a:pt x="140" y="48"/>
                </a:lnTo>
                <a:lnTo>
                  <a:pt x="144" y="71"/>
                </a:lnTo>
                <a:lnTo>
                  <a:pt x="140" y="94"/>
                </a:lnTo>
                <a:lnTo>
                  <a:pt x="129" y="113"/>
                </a:lnTo>
                <a:lnTo>
                  <a:pt x="114" y="129"/>
                </a:lnTo>
                <a:lnTo>
                  <a:pt x="94" y="140"/>
                </a:lnTo>
                <a:lnTo>
                  <a:pt x="71" y="14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503" name="Freeform 140"/>
          <p:cNvSpPr>
            <a:spLocks/>
          </p:cNvSpPr>
          <p:nvPr/>
        </p:nvSpPr>
        <p:spPr bwMode="auto">
          <a:xfrm>
            <a:off x="3865563" y="5524500"/>
            <a:ext cx="114300" cy="114300"/>
          </a:xfrm>
          <a:custGeom>
            <a:avLst/>
            <a:gdLst>
              <a:gd name="T0" fmla="*/ 44732568 w 144"/>
              <a:gd name="T1" fmla="*/ 90725611 h 144"/>
              <a:gd name="T2" fmla="*/ 30241875 w 144"/>
              <a:gd name="T3" fmla="*/ 88205456 h 144"/>
              <a:gd name="T4" fmla="*/ 18271330 w 144"/>
              <a:gd name="T5" fmla="*/ 81275228 h 144"/>
              <a:gd name="T6" fmla="*/ 8820149 w 144"/>
              <a:gd name="T7" fmla="*/ 71194607 h 144"/>
              <a:gd name="T8" fmla="*/ 1260475 w 144"/>
              <a:gd name="T9" fmla="*/ 59223275 h 144"/>
              <a:gd name="T10" fmla="*/ 0 w 144"/>
              <a:gd name="T11" fmla="*/ 44732568 h 144"/>
              <a:gd name="T12" fmla="*/ 1260475 w 144"/>
              <a:gd name="T13" fmla="*/ 30241875 h 144"/>
              <a:gd name="T14" fmla="*/ 8820149 w 144"/>
              <a:gd name="T15" fmla="*/ 18271330 h 144"/>
              <a:gd name="T16" fmla="*/ 18271330 w 144"/>
              <a:gd name="T17" fmla="*/ 8190706 h 144"/>
              <a:gd name="T18" fmla="*/ 30241875 w 144"/>
              <a:gd name="T19" fmla="*/ 1260475 h 144"/>
              <a:gd name="T20" fmla="*/ 44732568 w 144"/>
              <a:gd name="T21" fmla="*/ 0 h 144"/>
              <a:gd name="T22" fmla="*/ 59223275 w 144"/>
              <a:gd name="T23" fmla="*/ 1260475 h 144"/>
              <a:gd name="T24" fmla="*/ 71824051 w 144"/>
              <a:gd name="T25" fmla="*/ 8190706 h 144"/>
              <a:gd name="T26" fmla="*/ 81275228 w 144"/>
              <a:gd name="T27" fmla="*/ 18271330 h 144"/>
              <a:gd name="T28" fmla="*/ 88205456 w 144"/>
              <a:gd name="T29" fmla="*/ 30241875 h 144"/>
              <a:gd name="T30" fmla="*/ 90725611 w 144"/>
              <a:gd name="T31" fmla="*/ 44732568 h 144"/>
              <a:gd name="T32" fmla="*/ 88205456 w 144"/>
              <a:gd name="T33" fmla="*/ 59223275 h 144"/>
              <a:gd name="T34" fmla="*/ 81275228 w 144"/>
              <a:gd name="T35" fmla="*/ 71194607 h 144"/>
              <a:gd name="T36" fmla="*/ 71824051 w 144"/>
              <a:gd name="T37" fmla="*/ 81275228 h 144"/>
              <a:gd name="T38" fmla="*/ 59223275 w 144"/>
              <a:gd name="T39" fmla="*/ 88205456 h 144"/>
              <a:gd name="T40" fmla="*/ 44732568 w 144"/>
              <a:gd name="T41" fmla="*/ 90725611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71" y="144"/>
                </a:moveTo>
                <a:lnTo>
                  <a:pt x="48" y="140"/>
                </a:lnTo>
                <a:lnTo>
                  <a:pt x="29" y="129"/>
                </a:lnTo>
                <a:lnTo>
                  <a:pt x="14" y="113"/>
                </a:lnTo>
                <a:lnTo>
                  <a:pt x="2" y="94"/>
                </a:lnTo>
                <a:lnTo>
                  <a:pt x="0" y="71"/>
                </a:lnTo>
                <a:lnTo>
                  <a:pt x="2" y="48"/>
                </a:lnTo>
                <a:lnTo>
                  <a:pt x="14" y="29"/>
                </a:lnTo>
                <a:lnTo>
                  <a:pt x="29" y="13"/>
                </a:lnTo>
                <a:lnTo>
                  <a:pt x="48" y="2"/>
                </a:lnTo>
                <a:lnTo>
                  <a:pt x="71" y="0"/>
                </a:lnTo>
                <a:lnTo>
                  <a:pt x="94" y="2"/>
                </a:lnTo>
                <a:lnTo>
                  <a:pt x="114" y="13"/>
                </a:lnTo>
                <a:lnTo>
                  <a:pt x="129" y="29"/>
                </a:lnTo>
                <a:lnTo>
                  <a:pt x="140" y="48"/>
                </a:lnTo>
                <a:lnTo>
                  <a:pt x="144" y="71"/>
                </a:lnTo>
                <a:lnTo>
                  <a:pt x="140" y="94"/>
                </a:lnTo>
                <a:lnTo>
                  <a:pt x="129" y="113"/>
                </a:lnTo>
                <a:lnTo>
                  <a:pt x="114" y="129"/>
                </a:lnTo>
                <a:lnTo>
                  <a:pt x="94" y="140"/>
                </a:lnTo>
                <a:lnTo>
                  <a:pt x="71" y="14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504" name="Rectangle 141"/>
          <p:cNvSpPr>
            <a:spLocks noChangeArrowheads="1"/>
          </p:cNvSpPr>
          <p:nvPr/>
        </p:nvSpPr>
        <p:spPr bwMode="auto">
          <a:xfrm>
            <a:off x="3532188" y="587533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endParaRPr lang="en-US" altLang="en-US"/>
          </a:p>
        </p:txBody>
      </p:sp>
      <p:sp>
        <p:nvSpPr>
          <p:cNvPr id="17505" name="Rectangle 142"/>
          <p:cNvSpPr>
            <a:spLocks noChangeArrowheads="1"/>
          </p:cNvSpPr>
          <p:nvPr/>
        </p:nvSpPr>
        <p:spPr bwMode="auto">
          <a:xfrm>
            <a:off x="3532188" y="605948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endParaRPr lang="en-US" altLang="en-US"/>
          </a:p>
        </p:txBody>
      </p:sp>
      <p:sp>
        <p:nvSpPr>
          <p:cNvPr id="17506" name="Rectangle 143"/>
          <p:cNvSpPr>
            <a:spLocks noChangeArrowheads="1"/>
          </p:cNvSpPr>
          <p:nvPr/>
        </p:nvSpPr>
        <p:spPr bwMode="auto">
          <a:xfrm>
            <a:off x="3532188" y="6242050"/>
            <a:ext cx="920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4</a:t>
            </a:r>
            <a:endParaRPr lang="en-US" altLang="en-US"/>
          </a:p>
        </p:txBody>
      </p:sp>
      <p:sp>
        <p:nvSpPr>
          <p:cNvPr id="17507" name="Rectangle 144"/>
          <p:cNvSpPr>
            <a:spLocks noChangeArrowheads="1"/>
          </p:cNvSpPr>
          <p:nvPr/>
        </p:nvSpPr>
        <p:spPr bwMode="auto">
          <a:xfrm>
            <a:off x="3646488" y="587533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endParaRPr lang="en-US" altLang="en-US"/>
          </a:p>
        </p:txBody>
      </p:sp>
      <p:sp>
        <p:nvSpPr>
          <p:cNvPr id="17508" name="Rectangle 145"/>
          <p:cNvSpPr>
            <a:spLocks noChangeArrowheads="1"/>
          </p:cNvSpPr>
          <p:nvPr/>
        </p:nvSpPr>
        <p:spPr bwMode="auto">
          <a:xfrm>
            <a:off x="3646488" y="605948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endParaRPr lang="en-US" altLang="en-US"/>
          </a:p>
        </p:txBody>
      </p:sp>
      <p:sp>
        <p:nvSpPr>
          <p:cNvPr id="17509" name="Rectangle 146"/>
          <p:cNvSpPr>
            <a:spLocks noChangeArrowheads="1"/>
          </p:cNvSpPr>
          <p:nvPr/>
        </p:nvSpPr>
        <p:spPr bwMode="auto">
          <a:xfrm>
            <a:off x="3646488" y="6242050"/>
            <a:ext cx="920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3</a:t>
            </a:r>
            <a:endParaRPr lang="en-US" altLang="en-US"/>
          </a:p>
        </p:txBody>
      </p:sp>
      <p:sp>
        <p:nvSpPr>
          <p:cNvPr id="17510" name="Rectangle 147"/>
          <p:cNvSpPr>
            <a:spLocks noChangeArrowheads="1"/>
          </p:cNvSpPr>
          <p:nvPr/>
        </p:nvSpPr>
        <p:spPr bwMode="auto">
          <a:xfrm>
            <a:off x="3760788" y="587533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endParaRPr lang="en-US" altLang="en-US"/>
          </a:p>
        </p:txBody>
      </p:sp>
      <p:sp>
        <p:nvSpPr>
          <p:cNvPr id="17511" name="Rectangle 148"/>
          <p:cNvSpPr>
            <a:spLocks noChangeArrowheads="1"/>
          </p:cNvSpPr>
          <p:nvPr/>
        </p:nvSpPr>
        <p:spPr bwMode="auto">
          <a:xfrm>
            <a:off x="3760788" y="605948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endParaRPr lang="en-US" altLang="en-US"/>
          </a:p>
        </p:txBody>
      </p:sp>
      <p:sp>
        <p:nvSpPr>
          <p:cNvPr id="17512" name="Rectangle 149"/>
          <p:cNvSpPr>
            <a:spLocks noChangeArrowheads="1"/>
          </p:cNvSpPr>
          <p:nvPr/>
        </p:nvSpPr>
        <p:spPr bwMode="auto">
          <a:xfrm>
            <a:off x="3760788" y="6242050"/>
            <a:ext cx="920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endParaRPr lang="en-US" altLang="en-US"/>
          </a:p>
        </p:txBody>
      </p:sp>
      <p:sp>
        <p:nvSpPr>
          <p:cNvPr id="17513" name="Rectangle 150"/>
          <p:cNvSpPr>
            <a:spLocks noChangeArrowheads="1"/>
          </p:cNvSpPr>
          <p:nvPr/>
        </p:nvSpPr>
        <p:spPr bwMode="auto">
          <a:xfrm>
            <a:off x="3875088" y="587533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endParaRPr lang="en-US" altLang="en-US"/>
          </a:p>
        </p:txBody>
      </p:sp>
      <p:sp>
        <p:nvSpPr>
          <p:cNvPr id="17514" name="Rectangle 151"/>
          <p:cNvSpPr>
            <a:spLocks noChangeArrowheads="1"/>
          </p:cNvSpPr>
          <p:nvPr/>
        </p:nvSpPr>
        <p:spPr bwMode="auto">
          <a:xfrm>
            <a:off x="3875088" y="605948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endParaRPr lang="en-US" altLang="en-US"/>
          </a:p>
        </p:txBody>
      </p:sp>
      <p:sp>
        <p:nvSpPr>
          <p:cNvPr id="17515" name="Rectangle 152"/>
          <p:cNvSpPr>
            <a:spLocks noChangeArrowheads="1"/>
          </p:cNvSpPr>
          <p:nvPr/>
        </p:nvSpPr>
        <p:spPr bwMode="auto">
          <a:xfrm>
            <a:off x="3875088" y="6242050"/>
            <a:ext cx="920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endParaRPr lang="en-US" altLang="en-US"/>
          </a:p>
        </p:txBody>
      </p:sp>
      <p:sp>
        <p:nvSpPr>
          <p:cNvPr id="17516" name="Rectangle 153"/>
          <p:cNvSpPr>
            <a:spLocks noChangeArrowheads="1"/>
          </p:cNvSpPr>
          <p:nvPr/>
        </p:nvSpPr>
        <p:spPr bwMode="auto">
          <a:xfrm>
            <a:off x="3989388" y="587533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endParaRPr lang="en-US" altLang="en-US"/>
          </a:p>
        </p:txBody>
      </p:sp>
      <p:sp>
        <p:nvSpPr>
          <p:cNvPr id="17517" name="Rectangle 154"/>
          <p:cNvSpPr>
            <a:spLocks noChangeArrowheads="1"/>
          </p:cNvSpPr>
          <p:nvPr/>
        </p:nvSpPr>
        <p:spPr bwMode="auto">
          <a:xfrm>
            <a:off x="3989388" y="605948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endParaRPr lang="en-US" altLang="en-US"/>
          </a:p>
        </p:txBody>
      </p:sp>
      <p:sp>
        <p:nvSpPr>
          <p:cNvPr id="17518" name="Rectangle 155"/>
          <p:cNvSpPr>
            <a:spLocks noChangeArrowheads="1"/>
          </p:cNvSpPr>
          <p:nvPr/>
        </p:nvSpPr>
        <p:spPr bwMode="auto">
          <a:xfrm>
            <a:off x="3989388" y="6242050"/>
            <a:ext cx="920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0</a:t>
            </a:r>
            <a:endParaRPr lang="en-US" altLang="en-US"/>
          </a:p>
        </p:txBody>
      </p:sp>
      <p:sp>
        <p:nvSpPr>
          <p:cNvPr id="17519" name="Rectangle 156"/>
          <p:cNvSpPr>
            <a:spLocks noChangeArrowheads="1"/>
          </p:cNvSpPr>
          <p:nvPr/>
        </p:nvSpPr>
        <p:spPr bwMode="auto">
          <a:xfrm>
            <a:off x="4103688" y="587533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endParaRPr lang="en-US" altLang="en-US"/>
          </a:p>
        </p:txBody>
      </p:sp>
      <p:sp>
        <p:nvSpPr>
          <p:cNvPr id="17520" name="Rectangle 157"/>
          <p:cNvSpPr>
            <a:spLocks noChangeArrowheads="1"/>
          </p:cNvSpPr>
          <p:nvPr/>
        </p:nvSpPr>
        <p:spPr bwMode="auto">
          <a:xfrm>
            <a:off x="4103688" y="605948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9</a:t>
            </a:r>
            <a:endParaRPr lang="en-US" altLang="en-US"/>
          </a:p>
        </p:txBody>
      </p:sp>
      <p:sp>
        <p:nvSpPr>
          <p:cNvPr id="17521" name="Rectangle 158"/>
          <p:cNvSpPr>
            <a:spLocks noChangeArrowheads="1"/>
          </p:cNvSpPr>
          <p:nvPr/>
        </p:nvSpPr>
        <p:spPr bwMode="auto">
          <a:xfrm>
            <a:off x="4217988" y="587533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endParaRPr lang="en-US" altLang="en-US"/>
          </a:p>
        </p:txBody>
      </p:sp>
      <p:sp>
        <p:nvSpPr>
          <p:cNvPr id="17522" name="Rectangle 159"/>
          <p:cNvSpPr>
            <a:spLocks noChangeArrowheads="1"/>
          </p:cNvSpPr>
          <p:nvPr/>
        </p:nvSpPr>
        <p:spPr bwMode="auto">
          <a:xfrm>
            <a:off x="4217988" y="605948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8</a:t>
            </a:r>
            <a:endParaRPr lang="en-US" altLang="en-US"/>
          </a:p>
        </p:txBody>
      </p:sp>
      <p:sp>
        <p:nvSpPr>
          <p:cNvPr id="17523" name="Rectangle 160"/>
          <p:cNvSpPr>
            <a:spLocks noChangeArrowheads="1"/>
          </p:cNvSpPr>
          <p:nvPr/>
        </p:nvSpPr>
        <p:spPr bwMode="auto">
          <a:xfrm>
            <a:off x="4332288" y="587533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endParaRPr lang="en-US" altLang="en-US"/>
          </a:p>
        </p:txBody>
      </p:sp>
      <p:sp>
        <p:nvSpPr>
          <p:cNvPr id="17524" name="Rectangle 161"/>
          <p:cNvSpPr>
            <a:spLocks noChangeArrowheads="1"/>
          </p:cNvSpPr>
          <p:nvPr/>
        </p:nvSpPr>
        <p:spPr bwMode="auto">
          <a:xfrm>
            <a:off x="4332288" y="605948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7</a:t>
            </a:r>
            <a:endParaRPr lang="en-US" altLang="en-US"/>
          </a:p>
        </p:txBody>
      </p:sp>
      <p:sp>
        <p:nvSpPr>
          <p:cNvPr id="17525" name="Rectangle 162"/>
          <p:cNvSpPr>
            <a:spLocks noChangeArrowheads="1"/>
          </p:cNvSpPr>
          <p:nvPr/>
        </p:nvSpPr>
        <p:spPr bwMode="auto">
          <a:xfrm>
            <a:off x="4446588" y="587533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endParaRPr lang="en-US" altLang="en-US"/>
          </a:p>
        </p:txBody>
      </p:sp>
      <p:sp>
        <p:nvSpPr>
          <p:cNvPr id="17526" name="Rectangle 163"/>
          <p:cNvSpPr>
            <a:spLocks noChangeArrowheads="1"/>
          </p:cNvSpPr>
          <p:nvPr/>
        </p:nvSpPr>
        <p:spPr bwMode="auto">
          <a:xfrm>
            <a:off x="4446588" y="605948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6</a:t>
            </a:r>
            <a:endParaRPr lang="en-US" altLang="en-US"/>
          </a:p>
        </p:txBody>
      </p:sp>
      <p:sp>
        <p:nvSpPr>
          <p:cNvPr id="17527" name="Rectangle 164"/>
          <p:cNvSpPr>
            <a:spLocks noChangeArrowheads="1"/>
          </p:cNvSpPr>
          <p:nvPr/>
        </p:nvSpPr>
        <p:spPr bwMode="auto">
          <a:xfrm>
            <a:off x="4560888" y="587533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endParaRPr lang="en-US" altLang="en-US"/>
          </a:p>
        </p:txBody>
      </p:sp>
      <p:sp>
        <p:nvSpPr>
          <p:cNvPr id="17528" name="Rectangle 165"/>
          <p:cNvSpPr>
            <a:spLocks noChangeArrowheads="1"/>
          </p:cNvSpPr>
          <p:nvPr/>
        </p:nvSpPr>
        <p:spPr bwMode="auto">
          <a:xfrm>
            <a:off x="4560888" y="605948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5</a:t>
            </a:r>
            <a:endParaRPr lang="en-US" altLang="en-US"/>
          </a:p>
        </p:txBody>
      </p:sp>
      <p:sp>
        <p:nvSpPr>
          <p:cNvPr id="17529" name="Rectangle 166"/>
          <p:cNvSpPr>
            <a:spLocks noChangeArrowheads="1"/>
          </p:cNvSpPr>
          <p:nvPr/>
        </p:nvSpPr>
        <p:spPr bwMode="auto">
          <a:xfrm>
            <a:off x="4675188" y="587533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endParaRPr lang="en-US" altLang="en-US"/>
          </a:p>
        </p:txBody>
      </p:sp>
      <p:sp>
        <p:nvSpPr>
          <p:cNvPr id="17530" name="Rectangle 167"/>
          <p:cNvSpPr>
            <a:spLocks noChangeArrowheads="1"/>
          </p:cNvSpPr>
          <p:nvPr/>
        </p:nvSpPr>
        <p:spPr bwMode="auto">
          <a:xfrm>
            <a:off x="4675188" y="605948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4</a:t>
            </a:r>
            <a:endParaRPr lang="en-US" altLang="en-US"/>
          </a:p>
        </p:txBody>
      </p:sp>
      <p:sp>
        <p:nvSpPr>
          <p:cNvPr id="17531" name="Rectangle 168"/>
          <p:cNvSpPr>
            <a:spLocks noChangeArrowheads="1"/>
          </p:cNvSpPr>
          <p:nvPr/>
        </p:nvSpPr>
        <p:spPr bwMode="auto">
          <a:xfrm>
            <a:off x="4789488" y="587533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endParaRPr lang="en-US" altLang="en-US"/>
          </a:p>
        </p:txBody>
      </p:sp>
      <p:sp>
        <p:nvSpPr>
          <p:cNvPr id="17532" name="Rectangle 169"/>
          <p:cNvSpPr>
            <a:spLocks noChangeArrowheads="1"/>
          </p:cNvSpPr>
          <p:nvPr/>
        </p:nvSpPr>
        <p:spPr bwMode="auto">
          <a:xfrm>
            <a:off x="4789488" y="605948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3</a:t>
            </a:r>
            <a:endParaRPr lang="en-US" altLang="en-US"/>
          </a:p>
        </p:txBody>
      </p:sp>
      <p:sp>
        <p:nvSpPr>
          <p:cNvPr id="17533" name="Rectangle 170"/>
          <p:cNvSpPr>
            <a:spLocks noChangeArrowheads="1"/>
          </p:cNvSpPr>
          <p:nvPr/>
        </p:nvSpPr>
        <p:spPr bwMode="auto">
          <a:xfrm>
            <a:off x="4903788" y="587533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endParaRPr lang="en-US" altLang="en-US"/>
          </a:p>
        </p:txBody>
      </p:sp>
      <p:sp>
        <p:nvSpPr>
          <p:cNvPr id="17534" name="Rectangle 171"/>
          <p:cNvSpPr>
            <a:spLocks noChangeArrowheads="1"/>
          </p:cNvSpPr>
          <p:nvPr/>
        </p:nvSpPr>
        <p:spPr bwMode="auto">
          <a:xfrm>
            <a:off x="4903788" y="605948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endParaRPr lang="en-US" altLang="en-US"/>
          </a:p>
        </p:txBody>
      </p:sp>
      <p:sp>
        <p:nvSpPr>
          <p:cNvPr id="17535" name="Rectangle 172"/>
          <p:cNvSpPr>
            <a:spLocks noChangeArrowheads="1"/>
          </p:cNvSpPr>
          <p:nvPr/>
        </p:nvSpPr>
        <p:spPr bwMode="auto">
          <a:xfrm>
            <a:off x="5018088" y="587533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endParaRPr lang="en-US" altLang="en-US"/>
          </a:p>
        </p:txBody>
      </p:sp>
      <p:sp>
        <p:nvSpPr>
          <p:cNvPr id="17536" name="Rectangle 173"/>
          <p:cNvSpPr>
            <a:spLocks noChangeArrowheads="1"/>
          </p:cNvSpPr>
          <p:nvPr/>
        </p:nvSpPr>
        <p:spPr bwMode="auto">
          <a:xfrm>
            <a:off x="5018088" y="605948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endParaRPr lang="en-US" altLang="en-US"/>
          </a:p>
        </p:txBody>
      </p:sp>
      <p:sp>
        <p:nvSpPr>
          <p:cNvPr id="17537" name="Rectangle 174"/>
          <p:cNvSpPr>
            <a:spLocks noChangeArrowheads="1"/>
          </p:cNvSpPr>
          <p:nvPr/>
        </p:nvSpPr>
        <p:spPr bwMode="auto">
          <a:xfrm>
            <a:off x="5132388" y="587533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endParaRPr lang="en-US" altLang="en-US"/>
          </a:p>
        </p:txBody>
      </p:sp>
      <p:sp>
        <p:nvSpPr>
          <p:cNvPr id="17538" name="Rectangle 175"/>
          <p:cNvSpPr>
            <a:spLocks noChangeArrowheads="1"/>
          </p:cNvSpPr>
          <p:nvPr/>
        </p:nvSpPr>
        <p:spPr bwMode="auto">
          <a:xfrm>
            <a:off x="5132388" y="605948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0</a:t>
            </a:r>
            <a:endParaRPr lang="en-US" altLang="en-US"/>
          </a:p>
        </p:txBody>
      </p:sp>
      <p:sp>
        <p:nvSpPr>
          <p:cNvPr id="17539" name="Line 176"/>
          <p:cNvSpPr>
            <a:spLocks noChangeShapeType="1"/>
          </p:cNvSpPr>
          <p:nvPr/>
        </p:nvSpPr>
        <p:spPr bwMode="auto">
          <a:xfrm flipV="1">
            <a:off x="5292725" y="5524500"/>
            <a:ext cx="1588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40" name="Freeform 177"/>
          <p:cNvSpPr>
            <a:spLocks/>
          </p:cNvSpPr>
          <p:nvPr/>
        </p:nvSpPr>
        <p:spPr bwMode="auto">
          <a:xfrm>
            <a:off x="5235575" y="5524500"/>
            <a:ext cx="114300" cy="114300"/>
          </a:xfrm>
          <a:custGeom>
            <a:avLst/>
            <a:gdLst>
              <a:gd name="T0" fmla="*/ 44732568 w 144"/>
              <a:gd name="T1" fmla="*/ 90725611 h 144"/>
              <a:gd name="T2" fmla="*/ 30241875 w 144"/>
              <a:gd name="T3" fmla="*/ 88205456 h 144"/>
              <a:gd name="T4" fmla="*/ 18271330 w 144"/>
              <a:gd name="T5" fmla="*/ 81275228 h 144"/>
              <a:gd name="T6" fmla="*/ 8190706 w 144"/>
              <a:gd name="T7" fmla="*/ 71194607 h 144"/>
              <a:gd name="T8" fmla="*/ 1260475 w 144"/>
              <a:gd name="T9" fmla="*/ 59223275 h 144"/>
              <a:gd name="T10" fmla="*/ 0 w 144"/>
              <a:gd name="T11" fmla="*/ 44732568 h 144"/>
              <a:gd name="T12" fmla="*/ 1260475 w 144"/>
              <a:gd name="T13" fmla="*/ 30241875 h 144"/>
              <a:gd name="T14" fmla="*/ 8190706 w 144"/>
              <a:gd name="T15" fmla="*/ 18271330 h 144"/>
              <a:gd name="T16" fmla="*/ 18271330 w 144"/>
              <a:gd name="T17" fmla="*/ 8190706 h 144"/>
              <a:gd name="T18" fmla="*/ 30241875 w 144"/>
              <a:gd name="T19" fmla="*/ 1260475 h 144"/>
              <a:gd name="T20" fmla="*/ 44732568 w 144"/>
              <a:gd name="T21" fmla="*/ 0 h 144"/>
              <a:gd name="T22" fmla="*/ 59223275 w 144"/>
              <a:gd name="T23" fmla="*/ 1260475 h 144"/>
              <a:gd name="T24" fmla="*/ 71194607 w 144"/>
              <a:gd name="T25" fmla="*/ 8190706 h 144"/>
              <a:gd name="T26" fmla="*/ 81275228 w 144"/>
              <a:gd name="T27" fmla="*/ 18271330 h 144"/>
              <a:gd name="T28" fmla="*/ 88205456 w 144"/>
              <a:gd name="T29" fmla="*/ 30241875 h 144"/>
              <a:gd name="T30" fmla="*/ 90725611 w 144"/>
              <a:gd name="T31" fmla="*/ 44732568 h 144"/>
              <a:gd name="T32" fmla="*/ 88205456 w 144"/>
              <a:gd name="T33" fmla="*/ 59223275 h 144"/>
              <a:gd name="T34" fmla="*/ 81275228 w 144"/>
              <a:gd name="T35" fmla="*/ 71194607 h 144"/>
              <a:gd name="T36" fmla="*/ 71194607 w 144"/>
              <a:gd name="T37" fmla="*/ 81275228 h 144"/>
              <a:gd name="T38" fmla="*/ 59223275 w 144"/>
              <a:gd name="T39" fmla="*/ 88205456 h 144"/>
              <a:gd name="T40" fmla="*/ 44732568 w 144"/>
              <a:gd name="T41" fmla="*/ 90725611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71" y="144"/>
                </a:moveTo>
                <a:lnTo>
                  <a:pt x="48" y="140"/>
                </a:lnTo>
                <a:lnTo>
                  <a:pt x="29" y="129"/>
                </a:lnTo>
                <a:lnTo>
                  <a:pt x="13" y="113"/>
                </a:lnTo>
                <a:lnTo>
                  <a:pt x="2" y="94"/>
                </a:lnTo>
                <a:lnTo>
                  <a:pt x="0" y="71"/>
                </a:lnTo>
                <a:lnTo>
                  <a:pt x="2" y="48"/>
                </a:lnTo>
                <a:lnTo>
                  <a:pt x="13" y="29"/>
                </a:lnTo>
                <a:lnTo>
                  <a:pt x="29" y="13"/>
                </a:lnTo>
                <a:lnTo>
                  <a:pt x="48" y="2"/>
                </a:lnTo>
                <a:lnTo>
                  <a:pt x="71" y="0"/>
                </a:lnTo>
                <a:lnTo>
                  <a:pt x="94" y="2"/>
                </a:lnTo>
                <a:lnTo>
                  <a:pt x="113" y="13"/>
                </a:lnTo>
                <a:lnTo>
                  <a:pt x="129" y="29"/>
                </a:lnTo>
                <a:lnTo>
                  <a:pt x="140" y="48"/>
                </a:lnTo>
                <a:lnTo>
                  <a:pt x="144" y="71"/>
                </a:lnTo>
                <a:lnTo>
                  <a:pt x="140" y="94"/>
                </a:lnTo>
                <a:lnTo>
                  <a:pt x="129" y="113"/>
                </a:lnTo>
                <a:lnTo>
                  <a:pt x="113" y="129"/>
                </a:lnTo>
                <a:lnTo>
                  <a:pt x="94" y="140"/>
                </a:lnTo>
                <a:lnTo>
                  <a:pt x="71" y="14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541" name="Rectangle 178"/>
          <p:cNvSpPr>
            <a:spLocks noChangeArrowheads="1"/>
          </p:cNvSpPr>
          <p:nvPr/>
        </p:nvSpPr>
        <p:spPr bwMode="auto">
          <a:xfrm>
            <a:off x="5240338" y="5932488"/>
            <a:ext cx="2762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IOR</a:t>
            </a:r>
            <a:endParaRPr lang="en-US" altLang="en-US"/>
          </a:p>
        </p:txBody>
      </p:sp>
      <p:sp>
        <p:nvSpPr>
          <p:cNvPr id="17542" name="Line 179"/>
          <p:cNvSpPr>
            <a:spLocks noChangeShapeType="1"/>
          </p:cNvSpPr>
          <p:nvPr/>
        </p:nvSpPr>
        <p:spPr bwMode="auto">
          <a:xfrm>
            <a:off x="5235575" y="5922963"/>
            <a:ext cx="2857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43" name="Freeform 180"/>
          <p:cNvSpPr>
            <a:spLocks/>
          </p:cNvSpPr>
          <p:nvPr/>
        </p:nvSpPr>
        <p:spPr bwMode="auto">
          <a:xfrm>
            <a:off x="4149725" y="4094163"/>
            <a:ext cx="228600" cy="744537"/>
          </a:xfrm>
          <a:custGeom>
            <a:avLst/>
            <a:gdLst>
              <a:gd name="T0" fmla="*/ 181451223 w 288"/>
              <a:gd name="T1" fmla="*/ 591606602 h 937"/>
              <a:gd name="T2" fmla="*/ 181451223 w 288"/>
              <a:gd name="T3" fmla="*/ 272758020 h 937"/>
              <a:gd name="T4" fmla="*/ 0 w 288"/>
              <a:gd name="T5" fmla="*/ 272758020 h 937"/>
              <a:gd name="T6" fmla="*/ 0 w 288"/>
              <a:gd name="T7" fmla="*/ 0 h 937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937"/>
              <a:gd name="T14" fmla="*/ 288 w 288"/>
              <a:gd name="T15" fmla="*/ 937 h 9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937">
                <a:moveTo>
                  <a:pt x="288" y="937"/>
                </a:moveTo>
                <a:lnTo>
                  <a:pt x="288" y="432"/>
                </a:lnTo>
                <a:lnTo>
                  <a:pt x="0" y="432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544" name="Line 181"/>
          <p:cNvSpPr>
            <a:spLocks noChangeShapeType="1"/>
          </p:cNvSpPr>
          <p:nvPr/>
        </p:nvSpPr>
        <p:spPr bwMode="auto">
          <a:xfrm flipH="1">
            <a:off x="6950075" y="2266950"/>
            <a:ext cx="4572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45" name="Line 182"/>
          <p:cNvSpPr>
            <a:spLocks noChangeShapeType="1"/>
          </p:cNvSpPr>
          <p:nvPr/>
        </p:nvSpPr>
        <p:spPr bwMode="auto">
          <a:xfrm>
            <a:off x="7521575" y="2266950"/>
            <a:ext cx="1143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46" name="Freeform 183"/>
          <p:cNvSpPr>
            <a:spLocks/>
          </p:cNvSpPr>
          <p:nvPr/>
        </p:nvSpPr>
        <p:spPr bwMode="auto">
          <a:xfrm>
            <a:off x="7407275" y="2109788"/>
            <a:ext cx="114300" cy="114300"/>
          </a:xfrm>
          <a:custGeom>
            <a:avLst/>
            <a:gdLst>
              <a:gd name="T0" fmla="*/ 90725611 w 144"/>
              <a:gd name="T1" fmla="*/ 90725611 h 144"/>
              <a:gd name="T2" fmla="*/ 0 w 144"/>
              <a:gd name="T3" fmla="*/ 90725611 h 144"/>
              <a:gd name="T4" fmla="*/ 0 w 144"/>
              <a:gd name="T5" fmla="*/ 30241875 h 144"/>
              <a:gd name="T6" fmla="*/ 30241875 w 144"/>
              <a:gd name="T7" fmla="*/ 30241875 h 144"/>
              <a:gd name="T8" fmla="*/ 30241875 w 144"/>
              <a:gd name="T9" fmla="*/ 0 h 144"/>
              <a:gd name="T10" fmla="*/ 60483749 w 144"/>
              <a:gd name="T11" fmla="*/ 0 h 144"/>
              <a:gd name="T12" fmla="*/ 60483749 w 144"/>
              <a:gd name="T13" fmla="*/ 30241875 h 144"/>
              <a:gd name="T14" fmla="*/ 90725611 w 144"/>
              <a:gd name="T15" fmla="*/ 30241875 h 144"/>
              <a:gd name="T16" fmla="*/ 90725611 w 144"/>
              <a:gd name="T17" fmla="*/ 90725611 h 14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4"/>
              <a:gd name="T28" fmla="*/ 0 h 144"/>
              <a:gd name="T29" fmla="*/ 144 w 144"/>
              <a:gd name="T30" fmla="*/ 144 h 14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4" h="144">
                <a:moveTo>
                  <a:pt x="144" y="144"/>
                </a:moveTo>
                <a:lnTo>
                  <a:pt x="0" y="144"/>
                </a:lnTo>
                <a:lnTo>
                  <a:pt x="0" y="48"/>
                </a:lnTo>
                <a:lnTo>
                  <a:pt x="48" y="48"/>
                </a:lnTo>
                <a:lnTo>
                  <a:pt x="48" y="0"/>
                </a:lnTo>
                <a:lnTo>
                  <a:pt x="96" y="0"/>
                </a:lnTo>
                <a:lnTo>
                  <a:pt x="96" y="48"/>
                </a:lnTo>
                <a:lnTo>
                  <a:pt x="144" y="48"/>
                </a:lnTo>
                <a:lnTo>
                  <a:pt x="144" y="14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547" name="Freeform 184"/>
          <p:cNvSpPr>
            <a:spLocks/>
          </p:cNvSpPr>
          <p:nvPr/>
        </p:nvSpPr>
        <p:spPr bwMode="auto">
          <a:xfrm>
            <a:off x="7407275" y="2252663"/>
            <a:ext cx="26988" cy="26987"/>
          </a:xfrm>
          <a:custGeom>
            <a:avLst/>
            <a:gdLst>
              <a:gd name="T0" fmla="*/ 0 w 35"/>
              <a:gd name="T1" fmla="*/ 10710662 h 34"/>
              <a:gd name="T2" fmla="*/ 1189014 w 35"/>
              <a:gd name="T3" fmla="*/ 3150335 h 34"/>
              <a:gd name="T4" fmla="*/ 7134856 w 35"/>
              <a:gd name="T5" fmla="*/ 0 h 34"/>
              <a:gd name="T6" fmla="*/ 13675205 w 35"/>
              <a:gd name="T7" fmla="*/ 0 h 34"/>
              <a:gd name="T8" fmla="*/ 18432031 w 35"/>
              <a:gd name="T9" fmla="*/ 3150335 h 34"/>
              <a:gd name="T10" fmla="*/ 20810058 w 35"/>
              <a:gd name="T11" fmla="*/ 10710662 h 34"/>
              <a:gd name="T12" fmla="*/ 18432031 w 35"/>
              <a:gd name="T13" fmla="*/ 18270197 h 34"/>
              <a:gd name="T14" fmla="*/ 13675205 w 35"/>
              <a:gd name="T15" fmla="*/ 21420531 h 34"/>
              <a:gd name="T16" fmla="*/ 7134856 w 35"/>
              <a:gd name="T17" fmla="*/ 21420531 h 34"/>
              <a:gd name="T18" fmla="*/ 1189014 w 35"/>
              <a:gd name="T19" fmla="*/ 18270197 h 34"/>
              <a:gd name="T20" fmla="*/ 0 w 35"/>
              <a:gd name="T21" fmla="*/ 10710662 h 3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5"/>
              <a:gd name="T34" fmla="*/ 0 h 34"/>
              <a:gd name="T35" fmla="*/ 35 w 35"/>
              <a:gd name="T36" fmla="*/ 34 h 3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5" h="34">
                <a:moveTo>
                  <a:pt x="0" y="17"/>
                </a:moveTo>
                <a:lnTo>
                  <a:pt x="2" y="5"/>
                </a:lnTo>
                <a:lnTo>
                  <a:pt x="12" y="0"/>
                </a:lnTo>
                <a:lnTo>
                  <a:pt x="23" y="0"/>
                </a:lnTo>
                <a:lnTo>
                  <a:pt x="31" y="5"/>
                </a:lnTo>
                <a:lnTo>
                  <a:pt x="35" y="17"/>
                </a:lnTo>
                <a:lnTo>
                  <a:pt x="31" y="29"/>
                </a:lnTo>
                <a:lnTo>
                  <a:pt x="23" y="34"/>
                </a:lnTo>
                <a:lnTo>
                  <a:pt x="12" y="34"/>
                </a:lnTo>
                <a:lnTo>
                  <a:pt x="2" y="29"/>
                </a:lnTo>
                <a:lnTo>
                  <a:pt x="0" y="17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548" name="Freeform 185"/>
          <p:cNvSpPr>
            <a:spLocks/>
          </p:cNvSpPr>
          <p:nvPr/>
        </p:nvSpPr>
        <p:spPr bwMode="auto">
          <a:xfrm>
            <a:off x="7493000" y="2252663"/>
            <a:ext cx="28575" cy="26987"/>
          </a:xfrm>
          <a:custGeom>
            <a:avLst/>
            <a:gdLst>
              <a:gd name="T0" fmla="*/ 0 w 36"/>
              <a:gd name="T1" fmla="*/ 10710662 h 34"/>
              <a:gd name="T2" fmla="*/ 2520156 w 36"/>
              <a:gd name="T3" fmla="*/ 3150335 h 34"/>
              <a:gd name="T4" fmla="*/ 6930231 w 36"/>
              <a:gd name="T5" fmla="*/ 0 h 34"/>
              <a:gd name="T6" fmla="*/ 14490700 w 36"/>
              <a:gd name="T7" fmla="*/ 0 h 34"/>
              <a:gd name="T8" fmla="*/ 20791485 w 36"/>
              <a:gd name="T9" fmla="*/ 3150335 h 34"/>
              <a:gd name="T10" fmla="*/ 22681403 w 36"/>
              <a:gd name="T11" fmla="*/ 10710662 h 34"/>
              <a:gd name="T12" fmla="*/ 20791485 w 36"/>
              <a:gd name="T13" fmla="*/ 18270197 h 34"/>
              <a:gd name="T14" fmla="*/ 14490700 w 36"/>
              <a:gd name="T15" fmla="*/ 21420531 h 34"/>
              <a:gd name="T16" fmla="*/ 6930231 w 36"/>
              <a:gd name="T17" fmla="*/ 21420531 h 34"/>
              <a:gd name="T18" fmla="*/ 2520156 w 36"/>
              <a:gd name="T19" fmla="*/ 18270197 h 34"/>
              <a:gd name="T20" fmla="*/ 0 w 36"/>
              <a:gd name="T21" fmla="*/ 10710662 h 3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6"/>
              <a:gd name="T34" fmla="*/ 0 h 34"/>
              <a:gd name="T35" fmla="*/ 36 w 36"/>
              <a:gd name="T36" fmla="*/ 34 h 3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6" h="34">
                <a:moveTo>
                  <a:pt x="0" y="17"/>
                </a:moveTo>
                <a:lnTo>
                  <a:pt x="4" y="5"/>
                </a:lnTo>
                <a:lnTo>
                  <a:pt x="11" y="0"/>
                </a:lnTo>
                <a:lnTo>
                  <a:pt x="23" y="0"/>
                </a:lnTo>
                <a:lnTo>
                  <a:pt x="33" y="5"/>
                </a:lnTo>
                <a:lnTo>
                  <a:pt x="36" y="17"/>
                </a:lnTo>
                <a:lnTo>
                  <a:pt x="33" y="29"/>
                </a:lnTo>
                <a:lnTo>
                  <a:pt x="23" y="34"/>
                </a:lnTo>
                <a:lnTo>
                  <a:pt x="11" y="34"/>
                </a:lnTo>
                <a:lnTo>
                  <a:pt x="4" y="29"/>
                </a:lnTo>
                <a:lnTo>
                  <a:pt x="0" y="17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549" name="Line 186"/>
          <p:cNvSpPr>
            <a:spLocks noChangeShapeType="1"/>
          </p:cNvSpPr>
          <p:nvPr/>
        </p:nvSpPr>
        <p:spPr bwMode="auto">
          <a:xfrm flipH="1">
            <a:off x="6950075" y="2495550"/>
            <a:ext cx="4572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50" name="Line 187"/>
          <p:cNvSpPr>
            <a:spLocks noChangeShapeType="1"/>
          </p:cNvSpPr>
          <p:nvPr/>
        </p:nvSpPr>
        <p:spPr bwMode="auto">
          <a:xfrm>
            <a:off x="7521575" y="2495550"/>
            <a:ext cx="1143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51" name="Freeform 188"/>
          <p:cNvSpPr>
            <a:spLocks/>
          </p:cNvSpPr>
          <p:nvPr/>
        </p:nvSpPr>
        <p:spPr bwMode="auto">
          <a:xfrm>
            <a:off x="7407275" y="2338388"/>
            <a:ext cx="114300" cy="114300"/>
          </a:xfrm>
          <a:custGeom>
            <a:avLst/>
            <a:gdLst>
              <a:gd name="T0" fmla="*/ 90725611 w 144"/>
              <a:gd name="T1" fmla="*/ 90725611 h 144"/>
              <a:gd name="T2" fmla="*/ 0 w 144"/>
              <a:gd name="T3" fmla="*/ 90725611 h 144"/>
              <a:gd name="T4" fmla="*/ 0 w 144"/>
              <a:gd name="T5" fmla="*/ 30241875 h 144"/>
              <a:gd name="T6" fmla="*/ 30241875 w 144"/>
              <a:gd name="T7" fmla="*/ 30241875 h 144"/>
              <a:gd name="T8" fmla="*/ 30241875 w 144"/>
              <a:gd name="T9" fmla="*/ 0 h 144"/>
              <a:gd name="T10" fmla="*/ 60483749 w 144"/>
              <a:gd name="T11" fmla="*/ 0 h 144"/>
              <a:gd name="T12" fmla="*/ 60483749 w 144"/>
              <a:gd name="T13" fmla="*/ 30241875 h 144"/>
              <a:gd name="T14" fmla="*/ 90725611 w 144"/>
              <a:gd name="T15" fmla="*/ 30241875 h 144"/>
              <a:gd name="T16" fmla="*/ 90725611 w 144"/>
              <a:gd name="T17" fmla="*/ 90725611 h 14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4"/>
              <a:gd name="T28" fmla="*/ 0 h 144"/>
              <a:gd name="T29" fmla="*/ 144 w 144"/>
              <a:gd name="T30" fmla="*/ 144 h 14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4" h="144">
                <a:moveTo>
                  <a:pt x="144" y="144"/>
                </a:moveTo>
                <a:lnTo>
                  <a:pt x="0" y="144"/>
                </a:lnTo>
                <a:lnTo>
                  <a:pt x="0" y="48"/>
                </a:lnTo>
                <a:lnTo>
                  <a:pt x="48" y="48"/>
                </a:lnTo>
                <a:lnTo>
                  <a:pt x="48" y="0"/>
                </a:lnTo>
                <a:lnTo>
                  <a:pt x="96" y="0"/>
                </a:lnTo>
                <a:lnTo>
                  <a:pt x="96" y="48"/>
                </a:lnTo>
                <a:lnTo>
                  <a:pt x="144" y="48"/>
                </a:lnTo>
                <a:lnTo>
                  <a:pt x="144" y="14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552" name="Freeform 189"/>
          <p:cNvSpPr>
            <a:spLocks/>
          </p:cNvSpPr>
          <p:nvPr/>
        </p:nvSpPr>
        <p:spPr bwMode="auto">
          <a:xfrm>
            <a:off x="7407275" y="2481263"/>
            <a:ext cx="26988" cy="26987"/>
          </a:xfrm>
          <a:custGeom>
            <a:avLst/>
            <a:gdLst>
              <a:gd name="T0" fmla="*/ 0 w 35"/>
              <a:gd name="T1" fmla="*/ 10710662 h 34"/>
              <a:gd name="T2" fmla="*/ 1189014 w 35"/>
              <a:gd name="T3" fmla="*/ 3150335 h 34"/>
              <a:gd name="T4" fmla="*/ 7134856 w 35"/>
              <a:gd name="T5" fmla="*/ 0 h 34"/>
              <a:gd name="T6" fmla="*/ 13675205 w 35"/>
              <a:gd name="T7" fmla="*/ 0 h 34"/>
              <a:gd name="T8" fmla="*/ 18432031 w 35"/>
              <a:gd name="T9" fmla="*/ 3150335 h 34"/>
              <a:gd name="T10" fmla="*/ 20810058 w 35"/>
              <a:gd name="T11" fmla="*/ 10710662 h 34"/>
              <a:gd name="T12" fmla="*/ 18432031 w 35"/>
              <a:gd name="T13" fmla="*/ 18270197 h 34"/>
              <a:gd name="T14" fmla="*/ 13675205 w 35"/>
              <a:gd name="T15" fmla="*/ 21420531 h 34"/>
              <a:gd name="T16" fmla="*/ 7134856 w 35"/>
              <a:gd name="T17" fmla="*/ 21420531 h 34"/>
              <a:gd name="T18" fmla="*/ 1189014 w 35"/>
              <a:gd name="T19" fmla="*/ 18270197 h 34"/>
              <a:gd name="T20" fmla="*/ 0 w 35"/>
              <a:gd name="T21" fmla="*/ 10710662 h 3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5"/>
              <a:gd name="T34" fmla="*/ 0 h 34"/>
              <a:gd name="T35" fmla="*/ 35 w 35"/>
              <a:gd name="T36" fmla="*/ 34 h 3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5" h="34">
                <a:moveTo>
                  <a:pt x="0" y="17"/>
                </a:moveTo>
                <a:lnTo>
                  <a:pt x="2" y="5"/>
                </a:lnTo>
                <a:lnTo>
                  <a:pt x="12" y="0"/>
                </a:lnTo>
                <a:lnTo>
                  <a:pt x="23" y="0"/>
                </a:lnTo>
                <a:lnTo>
                  <a:pt x="31" y="5"/>
                </a:lnTo>
                <a:lnTo>
                  <a:pt x="35" y="17"/>
                </a:lnTo>
                <a:lnTo>
                  <a:pt x="31" y="29"/>
                </a:lnTo>
                <a:lnTo>
                  <a:pt x="23" y="34"/>
                </a:lnTo>
                <a:lnTo>
                  <a:pt x="12" y="34"/>
                </a:lnTo>
                <a:lnTo>
                  <a:pt x="2" y="29"/>
                </a:lnTo>
                <a:lnTo>
                  <a:pt x="0" y="17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553" name="Freeform 190"/>
          <p:cNvSpPr>
            <a:spLocks/>
          </p:cNvSpPr>
          <p:nvPr/>
        </p:nvSpPr>
        <p:spPr bwMode="auto">
          <a:xfrm>
            <a:off x="7493000" y="2481263"/>
            <a:ext cx="28575" cy="26987"/>
          </a:xfrm>
          <a:custGeom>
            <a:avLst/>
            <a:gdLst>
              <a:gd name="T0" fmla="*/ 0 w 36"/>
              <a:gd name="T1" fmla="*/ 10710662 h 34"/>
              <a:gd name="T2" fmla="*/ 2520156 w 36"/>
              <a:gd name="T3" fmla="*/ 3150335 h 34"/>
              <a:gd name="T4" fmla="*/ 6930231 w 36"/>
              <a:gd name="T5" fmla="*/ 0 h 34"/>
              <a:gd name="T6" fmla="*/ 14490700 w 36"/>
              <a:gd name="T7" fmla="*/ 0 h 34"/>
              <a:gd name="T8" fmla="*/ 20791485 w 36"/>
              <a:gd name="T9" fmla="*/ 3150335 h 34"/>
              <a:gd name="T10" fmla="*/ 22681403 w 36"/>
              <a:gd name="T11" fmla="*/ 10710662 h 34"/>
              <a:gd name="T12" fmla="*/ 20791485 w 36"/>
              <a:gd name="T13" fmla="*/ 18270197 h 34"/>
              <a:gd name="T14" fmla="*/ 14490700 w 36"/>
              <a:gd name="T15" fmla="*/ 21420531 h 34"/>
              <a:gd name="T16" fmla="*/ 6930231 w 36"/>
              <a:gd name="T17" fmla="*/ 21420531 h 34"/>
              <a:gd name="T18" fmla="*/ 2520156 w 36"/>
              <a:gd name="T19" fmla="*/ 18270197 h 34"/>
              <a:gd name="T20" fmla="*/ 0 w 36"/>
              <a:gd name="T21" fmla="*/ 10710662 h 3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6"/>
              <a:gd name="T34" fmla="*/ 0 h 34"/>
              <a:gd name="T35" fmla="*/ 36 w 36"/>
              <a:gd name="T36" fmla="*/ 34 h 3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6" h="34">
                <a:moveTo>
                  <a:pt x="0" y="17"/>
                </a:moveTo>
                <a:lnTo>
                  <a:pt x="4" y="5"/>
                </a:lnTo>
                <a:lnTo>
                  <a:pt x="11" y="0"/>
                </a:lnTo>
                <a:lnTo>
                  <a:pt x="23" y="0"/>
                </a:lnTo>
                <a:lnTo>
                  <a:pt x="33" y="5"/>
                </a:lnTo>
                <a:lnTo>
                  <a:pt x="36" y="17"/>
                </a:lnTo>
                <a:lnTo>
                  <a:pt x="33" y="29"/>
                </a:lnTo>
                <a:lnTo>
                  <a:pt x="23" y="34"/>
                </a:lnTo>
                <a:lnTo>
                  <a:pt x="11" y="34"/>
                </a:lnTo>
                <a:lnTo>
                  <a:pt x="4" y="29"/>
                </a:lnTo>
                <a:lnTo>
                  <a:pt x="0" y="17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554" name="Line 191"/>
          <p:cNvSpPr>
            <a:spLocks noChangeShapeType="1"/>
          </p:cNvSpPr>
          <p:nvPr/>
        </p:nvSpPr>
        <p:spPr bwMode="auto">
          <a:xfrm flipH="1">
            <a:off x="6950075" y="2724150"/>
            <a:ext cx="4572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55" name="Line 192"/>
          <p:cNvSpPr>
            <a:spLocks noChangeShapeType="1"/>
          </p:cNvSpPr>
          <p:nvPr/>
        </p:nvSpPr>
        <p:spPr bwMode="auto">
          <a:xfrm>
            <a:off x="7521575" y="2724150"/>
            <a:ext cx="1143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56" name="Freeform 193"/>
          <p:cNvSpPr>
            <a:spLocks/>
          </p:cNvSpPr>
          <p:nvPr/>
        </p:nvSpPr>
        <p:spPr bwMode="auto">
          <a:xfrm>
            <a:off x="7407275" y="2566988"/>
            <a:ext cx="114300" cy="114300"/>
          </a:xfrm>
          <a:custGeom>
            <a:avLst/>
            <a:gdLst>
              <a:gd name="T0" fmla="*/ 90725611 w 144"/>
              <a:gd name="T1" fmla="*/ 90725611 h 144"/>
              <a:gd name="T2" fmla="*/ 0 w 144"/>
              <a:gd name="T3" fmla="*/ 90725611 h 144"/>
              <a:gd name="T4" fmla="*/ 0 w 144"/>
              <a:gd name="T5" fmla="*/ 30241875 h 144"/>
              <a:gd name="T6" fmla="*/ 30241875 w 144"/>
              <a:gd name="T7" fmla="*/ 30241875 h 144"/>
              <a:gd name="T8" fmla="*/ 30241875 w 144"/>
              <a:gd name="T9" fmla="*/ 0 h 144"/>
              <a:gd name="T10" fmla="*/ 60483749 w 144"/>
              <a:gd name="T11" fmla="*/ 0 h 144"/>
              <a:gd name="T12" fmla="*/ 60483749 w 144"/>
              <a:gd name="T13" fmla="*/ 30241875 h 144"/>
              <a:gd name="T14" fmla="*/ 90725611 w 144"/>
              <a:gd name="T15" fmla="*/ 30241875 h 144"/>
              <a:gd name="T16" fmla="*/ 90725611 w 144"/>
              <a:gd name="T17" fmla="*/ 90725611 h 14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4"/>
              <a:gd name="T28" fmla="*/ 0 h 144"/>
              <a:gd name="T29" fmla="*/ 144 w 144"/>
              <a:gd name="T30" fmla="*/ 144 h 14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4" h="144">
                <a:moveTo>
                  <a:pt x="144" y="144"/>
                </a:moveTo>
                <a:lnTo>
                  <a:pt x="0" y="144"/>
                </a:lnTo>
                <a:lnTo>
                  <a:pt x="0" y="48"/>
                </a:lnTo>
                <a:lnTo>
                  <a:pt x="48" y="48"/>
                </a:lnTo>
                <a:lnTo>
                  <a:pt x="48" y="0"/>
                </a:lnTo>
                <a:lnTo>
                  <a:pt x="96" y="0"/>
                </a:lnTo>
                <a:lnTo>
                  <a:pt x="96" y="48"/>
                </a:lnTo>
                <a:lnTo>
                  <a:pt x="144" y="48"/>
                </a:lnTo>
                <a:lnTo>
                  <a:pt x="144" y="14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557" name="Freeform 194"/>
          <p:cNvSpPr>
            <a:spLocks/>
          </p:cNvSpPr>
          <p:nvPr/>
        </p:nvSpPr>
        <p:spPr bwMode="auto">
          <a:xfrm>
            <a:off x="7407275" y="2709863"/>
            <a:ext cx="26988" cy="26987"/>
          </a:xfrm>
          <a:custGeom>
            <a:avLst/>
            <a:gdLst>
              <a:gd name="T0" fmla="*/ 0 w 35"/>
              <a:gd name="T1" fmla="*/ 10710662 h 34"/>
              <a:gd name="T2" fmla="*/ 1189014 w 35"/>
              <a:gd name="T3" fmla="*/ 3150335 h 34"/>
              <a:gd name="T4" fmla="*/ 7134856 w 35"/>
              <a:gd name="T5" fmla="*/ 0 h 34"/>
              <a:gd name="T6" fmla="*/ 13675205 w 35"/>
              <a:gd name="T7" fmla="*/ 0 h 34"/>
              <a:gd name="T8" fmla="*/ 18432031 w 35"/>
              <a:gd name="T9" fmla="*/ 3150335 h 34"/>
              <a:gd name="T10" fmla="*/ 20810058 w 35"/>
              <a:gd name="T11" fmla="*/ 10710662 h 34"/>
              <a:gd name="T12" fmla="*/ 18432031 w 35"/>
              <a:gd name="T13" fmla="*/ 18270197 h 34"/>
              <a:gd name="T14" fmla="*/ 13675205 w 35"/>
              <a:gd name="T15" fmla="*/ 21420531 h 34"/>
              <a:gd name="T16" fmla="*/ 7134856 w 35"/>
              <a:gd name="T17" fmla="*/ 21420531 h 34"/>
              <a:gd name="T18" fmla="*/ 1189014 w 35"/>
              <a:gd name="T19" fmla="*/ 18270197 h 34"/>
              <a:gd name="T20" fmla="*/ 0 w 35"/>
              <a:gd name="T21" fmla="*/ 10710662 h 3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5"/>
              <a:gd name="T34" fmla="*/ 0 h 34"/>
              <a:gd name="T35" fmla="*/ 35 w 35"/>
              <a:gd name="T36" fmla="*/ 34 h 3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5" h="34">
                <a:moveTo>
                  <a:pt x="0" y="17"/>
                </a:moveTo>
                <a:lnTo>
                  <a:pt x="2" y="5"/>
                </a:lnTo>
                <a:lnTo>
                  <a:pt x="12" y="0"/>
                </a:lnTo>
                <a:lnTo>
                  <a:pt x="23" y="0"/>
                </a:lnTo>
                <a:lnTo>
                  <a:pt x="31" y="5"/>
                </a:lnTo>
                <a:lnTo>
                  <a:pt x="35" y="17"/>
                </a:lnTo>
                <a:lnTo>
                  <a:pt x="31" y="29"/>
                </a:lnTo>
                <a:lnTo>
                  <a:pt x="23" y="34"/>
                </a:lnTo>
                <a:lnTo>
                  <a:pt x="12" y="34"/>
                </a:lnTo>
                <a:lnTo>
                  <a:pt x="2" y="29"/>
                </a:lnTo>
                <a:lnTo>
                  <a:pt x="0" y="17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558" name="Freeform 195"/>
          <p:cNvSpPr>
            <a:spLocks/>
          </p:cNvSpPr>
          <p:nvPr/>
        </p:nvSpPr>
        <p:spPr bwMode="auto">
          <a:xfrm>
            <a:off x="7493000" y="2709863"/>
            <a:ext cx="28575" cy="26987"/>
          </a:xfrm>
          <a:custGeom>
            <a:avLst/>
            <a:gdLst>
              <a:gd name="T0" fmla="*/ 0 w 36"/>
              <a:gd name="T1" fmla="*/ 10710662 h 34"/>
              <a:gd name="T2" fmla="*/ 2520156 w 36"/>
              <a:gd name="T3" fmla="*/ 3150335 h 34"/>
              <a:gd name="T4" fmla="*/ 6930231 w 36"/>
              <a:gd name="T5" fmla="*/ 0 h 34"/>
              <a:gd name="T6" fmla="*/ 14490700 w 36"/>
              <a:gd name="T7" fmla="*/ 0 h 34"/>
              <a:gd name="T8" fmla="*/ 20791485 w 36"/>
              <a:gd name="T9" fmla="*/ 3150335 h 34"/>
              <a:gd name="T10" fmla="*/ 22681403 w 36"/>
              <a:gd name="T11" fmla="*/ 10710662 h 34"/>
              <a:gd name="T12" fmla="*/ 20791485 w 36"/>
              <a:gd name="T13" fmla="*/ 18270197 h 34"/>
              <a:gd name="T14" fmla="*/ 14490700 w 36"/>
              <a:gd name="T15" fmla="*/ 21420531 h 34"/>
              <a:gd name="T16" fmla="*/ 6930231 w 36"/>
              <a:gd name="T17" fmla="*/ 21420531 h 34"/>
              <a:gd name="T18" fmla="*/ 2520156 w 36"/>
              <a:gd name="T19" fmla="*/ 18270197 h 34"/>
              <a:gd name="T20" fmla="*/ 0 w 36"/>
              <a:gd name="T21" fmla="*/ 10710662 h 3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6"/>
              <a:gd name="T34" fmla="*/ 0 h 34"/>
              <a:gd name="T35" fmla="*/ 36 w 36"/>
              <a:gd name="T36" fmla="*/ 34 h 3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6" h="34">
                <a:moveTo>
                  <a:pt x="0" y="17"/>
                </a:moveTo>
                <a:lnTo>
                  <a:pt x="4" y="5"/>
                </a:lnTo>
                <a:lnTo>
                  <a:pt x="11" y="0"/>
                </a:lnTo>
                <a:lnTo>
                  <a:pt x="23" y="0"/>
                </a:lnTo>
                <a:lnTo>
                  <a:pt x="33" y="5"/>
                </a:lnTo>
                <a:lnTo>
                  <a:pt x="36" y="17"/>
                </a:lnTo>
                <a:lnTo>
                  <a:pt x="33" y="29"/>
                </a:lnTo>
                <a:lnTo>
                  <a:pt x="23" y="34"/>
                </a:lnTo>
                <a:lnTo>
                  <a:pt x="11" y="34"/>
                </a:lnTo>
                <a:lnTo>
                  <a:pt x="4" y="29"/>
                </a:lnTo>
                <a:lnTo>
                  <a:pt x="0" y="17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559" name="Line 196"/>
          <p:cNvSpPr>
            <a:spLocks noChangeShapeType="1"/>
          </p:cNvSpPr>
          <p:nvPr/>
        </p:nvSpPr>
        <p:spPr bwMode="auto">
          <a:xfrm flipH="1">
            <a:off x="6950075" y="2952750"/>
            <a:ext cx="4572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60" name="Line 197"/>
          <p:cNvSpPr>
            <a:spLocks noChangeShapeType="1"/>
          </p:cNvSpPr>
          <p:nvPr/>
        </p:nvSpPr>
        <p:spPr bwMode="auto">
          <a:xfrm>
            <a:off x="7521575" y="2952750"/>
            <a:ext cx="1143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61" name="Freeform 198"/>
          <p:cNvSpPr>
            <a:spLocks/>
          </p:cNvSpPr>
          <p:nvPr/>
        </p:nvSpPr>
        <p:spPr bwMode="auto">
          <a:xfrm>
            <a:off x="7407275" y="2795588"/>
            <a:ext cx="114300" cy="114300"/>
          </a:xfrm>
          <a:custGeom>
            <a:avLst/>
            <a:gdLst>
              <a:gd name="T0" fmla="*/ 90725611 w 144"/>
              <a:gd name="T1" fmla="*/ 90725611 h 144"/>
              <a:gd name="T2" fmla="*/ 0 w 144"/>
              <a:gd name="T3" fmla="*/ 90725611 h 144"/>
              <a:gd name="T4" fmla="*/ 0 w 144"/>
              <a:gd name="T5" fmla="*/ 30241875 h 144"/>
              <a:gd name="T6" fmla="*/ 30241875 w 144"/>
              <a:gd name="T7" fmla="*/ 30241875 h 144"/>
              <a:gd name="T8" fmla="*/ 30241875 w 144"/>
              <a:gd name="T9" fmla="*/ 0 h 144"/>
              <a:gd name="T10" fmla="*/ 60483749 w 144"/>
              <a:gd name="T11" fmla="*/ 0 h 144"/>
              <a:gd name="T12" fmla="*/ 60483749 w 144"/>
              <a:gd name="T13" fmla="*/ 30241875 h 144"/>
              <a:gd name="T14" fmla="*/ 90725611 w 144"/>
              <a:gd name="T15" fmla="*/ 30241875 h 144"/>
              <a:gd name="T16" fmla="*/ 90725611 w 144"/>
              <a:gd name="T17" fmla="*/ 90725611 h 14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4"/>
              <a:gd name="T28" fmla="*/ 0 h 144"/>
              <a:gd name="T29" fmla="*/ 144 w 144"/>
              <a:gd name="T30" fmla="*/ 144 h 14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4" h="144">
                <a:moveTo>
                  <a:pt x="144" y="144"/>
                </a:moveTo>
                <a:lnTo>
                  <a:pt x="0" y="144"/>
                </a:lnTo>
                <a:lnTo>
                  <a:pt x="0" y="48"/>
                </a:lnTo>
                <a:lnTo>
                  <a:pt x="48" y="48"/>
                </a:lnTo>
                <a:lnTo>
                  <a:pt x="48" y="0"/>
                </a:lnTo>
                <a:lnTo>
                  <a:pt x="96" y="0"/>
                </a:lnTo>
                <a:lnTo>
                  <a:pt x="96" y="48"/>
                </a:lnTo>
                <a:lnTo>
                  <a:pt x="144" y="48"/>
                </a:lnTo>
                <a:lnTo>
                  <a:pt x="144" y="14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562" name="Freeform 199"/>
          <p:cNvSpPr>
            <a:spLocks/>
          </p:cNvSpPr>
          <p:nvPr/>
        </p:nvSpPr>
        <p:spPr bwMode="auto">
          <a:xfrm>
            <a:off x="7407275" y="2938463"/>
            <a:ext cx="26988" cy="26987"/>
          </a:xfrm>
          <a:custGeom>
            <a:avLst/>
            <a:gdLst>
              <a:gd name="T0" fmla="*/ 0 w 35"/>
              <a:gd name="T1" fmla="*/ 10710662 h 34"/>
              <a:gd name="T2" fmla="*/ 1189014 w 35"/>
              <a:gd name="T3" fmla="*/ 3150335 h 34"/>
              <a:gd name="T4" fmla="*/ 7134856 w 35"/>
              <a:gd name="T5" fmla="*/ 0 h 34"/>
              <a:gd name="T6" fmla="*/ 13675205 w 35"/>
              <a:gd name="T7" fmla="*/ 0 h 34"/>
              <a:gd name="T8" fmla="*/ 18432031 w 35"/>
              <a:gd name="T9" fmla="*/ 3150335 h 34"/>
              <a:gd name="T10" fmla="*/ 20810058 w 35"/>
              <a:gd name="T11" fmla="*/ 10710662 h 34"/>
              <a:gd name="T12" fmla="*/ 18432031 w 35"/>
              <a:gd name="T13" fmla="*/ 18270197 h 34"/>
              <a:gd name="T14" fmla="*/ 13675205 w 35"/>
              <a:gd name="T15" fmla="*/ 21420531 h 34"/>
              <a:gd name="T16" fmla="*/ 7134856 w 35"/>
              <a:gd name="T17" fmla="*/ 21420531 h 34"/>
              <a:gd name="T18" fmla="*/ 1189014 w 35"/>
              <a:gd name="T19" fmla="*/ 18270197 h 34"/>
              <a:gd name="T20" fmla="*/ 0 w 35"/>
              <a:gd name="T21" fmla="*/ 10710662 h 3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5"/>
              <a:gd name="T34" fmla="*/ 0 h 34"/>
              <a:gd name="T35" fmla="*/ 35 w 35"/>
              <a:gd name="T36" fmla="*/ 34 h 3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5" h="34">
                <a:moveTo>
                  <a:pt x="0" y="17"/>
                </a:moveTo>
                <a:lnTo>
                  <a:pt x="2" y="5"/>
                </a:lnTo>
                <a:lnTo>
                  <a:pt x="12" y="0"/>
                </a:lnTo>
                <a:lnTo>
                  <a:pt x="23" y="0"/>
                </a:lnTo>
                <a:lnTo>
                  <a:pt x="31" y="5"/>
                </a:lnTo>
                <a:lnTo>
                  <a:pt x="35" y="17"/>
                </a:lnTo>
                <a:lnTo>
                  <a:pt x="31" y="29"/>
                </a:lnTo>
                <a:lnTo>
                  <a:pt x="23" y="34"/>
                </a:lnTo>
                <a:lnTo>
                  <a:pt x="12" y="34"/>
                </a:lnTo>
                <a:lnTo>
                  <a:pt x="2" y="29"/>
                </a:lnTo>
                <a:lnTo>
                  <a:pt x="0" y="17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563" name="Freeform 200"/>
          <p:cNvSpPr>
            <a:spLocks/>
          </p:cNvSpPr>
          <p:nvPr/>
        </p:nvSpPr>
        <p:spPr bwMode="auto">
          <a:xfrm>
            <a:off x="7493000" y="2938463"/>
            <a:ext cx="28575" cy="26987"/>
          </a:xfrm>
          <a:custGeom>
            <a:avLst/>
            <a:gdLst>
              <a:gd name="T0" fmla="*/ 0 w 36"/>
              <a:gd name="T1" fmla="*/ 10710662 h 34"/>
              <a:gd name="T2" fmla="*/ 2520156 w 36"/>
              <a:gd name="T3" fmla="*/ 3150335 h 34"/>
              <a:gd name="T4" fmla="*/ 6930231 w 36"/>
              <a:gd name="T5" fmla="*/ 0 h 34"/>
              <a:gd name="T6" fmla="*/ 14490700 w 36"/>
              <a:gd name="T7" fmla="*/ 0 h 34"/>
              <a:gd name="T8" fmla="*/ 20791485 w 36"/>
              <a:gd name="T9" fmla="*/ 3150335 h 34"/>
              <a:gd name="T10" fmla="*/ 22681403 w 36"/>
              <a:gd name="T11" fmla="*/ 10710662 h 34"/>
              <a:gd name="T12" fmla="*/ 20791485 w 36"/>
              <a:gd name="T13" fmla="*/ 18270197 h 34"/>
              <a:gd name="T14" fmla="*/ 14490700 w 36"/>
              <a:gd name="T15" fmla="*/ 21420531 h 34"/>
              <a:gd name="T16" fmla="*/ 6930231 w 36"/>
              <a:gd name="T17" fmla="*/ 21420531 h 34"/>
              <a:gd name="T18" fmla="*/ 2520156 w 36"/>
              <a:gd name="T19" fmla="*/ 18270197 h 34"/>
              <a:gd name="T20" fmla="*/ 0 w 36"/>
              <a:gd name="T21" fmla="*/ 10710662 h 3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6"/>
              <a:gd name="T34" fmla="*/ 0 h 34"/>
              <a:gd name="T35" fmla="*/ 36 w 36"/>
              <a:gd name="T36" fmla="*/ 34 h 3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6" h="34">
                <a:moveTo>
                  <a:pt x="0" y="17"/>
                </a:moveTo>
                <a:lnTo>
                  <a:pt x="4" y="5"/>
                </a:lnTo>
                <a:lnTo>
                  <a:pt x="11" y="0"/>
                </a:lnTo>
                <a:lnTo>
                  <a:pt x="23" y="0"/>
                </a:lnTo>
                <a:lnTo>
                  <a:pt x="33" y="5"/>
                </a:lnTo>
                <a:lnTo>
                  <a:pt x="36" y="17"/>
                </a:lnTo>
                <a:lnTo>
                  <a:pt x="33" y="29"/>
                </a:lnTo>
                <a:lnTo>
                  <a:pt x="23" y="34"/>
                </a:lnTo>
                <a:lnTo>
                  <a:pt x="11" y="34"/>
                </a:lnTo>
                <a:lnTo>
                  <a:pt x="4" y="29"/>
                </a:lnTo>
                <a:lnTo>
                  <a:pt x="0" y="17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564" name="Line 201"/>
          <p:cNvSpPr>
            <a:spLocks noChangeShapeType="1"/>
          </p:cNvSpPr>
          <p:nvPr/>
        </p:nvSpPr>
        <p:spPr bwMode="auto">
          <a:xfrm flipH="1">
            <a:off x="6950075" y="3181350"/>
            <a:ext cx="4572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65" name="Line 202"/>
          <p:cNvSpPr>
            <a:spLocks noChangeShapeType="1"/>
          </p:cNvSpPr>
          <p:nvPr/>
        </p:nvSpPr>
        <p:spPr bwMode="auto">
          <a:xfrm>
            <a:off x="7521575" y="3181350"/>
            <a:ext cx="1143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66" name="Freeform 203"/>
          <p:cNvSpPr>
            <a:spLocks/>
          </p:cNvSpPr>
          <p:nvPr/>
        </p:nvSpPr>
        <p:spPr bwMode="auto">
          <a:xfrm>
            <a:off x="7407275" y="3024188"/>
            <a:ext cx="114300" cy="114300"/>
          </a:xfrm>
          <a:custGeom>
            <a:avLst/>
            <a:gdLst>
              <a:gd name="T0" fmla="*/ 90725611 w 144"/>
              <a:gd name="T1" fmla="*/ 90725611 h 144"/>
              <a:gd name="T2" fmla="*/ 0 w 144"/>
              <a:gd name="T3" fmla="*/ 90725611 h 144"/>
              <a:gd name="T4" fmla="*/ 0 w 144"/>
              <a:gd name="T5" fmla="*/ 30241875 h 144"/>
              <a:gd name="T6" fmla="*/ 30241875 w 144"/>
              <a:gd name="T7" fmla="*/ 30241875 h 144"/>
              <a:gd name="T8" fmla="*/ 30241875 w 144"/>
              <a:gd name="T9" fmla="*/ 0 h 144"/>
              <a:gd name="T10" fmla="*/ 60483749 w 144"/>
              <a:gd name="T11" fmla="*/ 0 h 144"/>
              <a:gd name="T12" fmla="*/ 60483749 w 144"/>
              <a:gd name="T13" fmla="*/ 30241875 h 144"/>
              <a:gd name="T14" fmla="*/ 90725611 w 144"/>
              <a:gd name="T15" fmla="*/ 30241875 h 144"/>
              <a:gd name="T16" fmla="*/ 90725611 w 144"/>
              <a:gd name="T17" fmla="*/ 90725611 h 14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4"/>
              <a:gd name="T28" fmla="*/ 0 h 144"/>
              <a:gd name="T29" fmla="*/ 144 w 144"/>
              <a:gd name="T30" fmla="*/ 144 h 14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4" h="144">
                <a:moveTo>
                  <a:pt x="144" y="144"/>
                </a:moveTo>
                <a:lnTo>
                  <a:pt x="0" y="144"/>
                </a:lnTo>
                <a:lnTo>
                  <a:pt x="0" y="48"/>
                </a:lnTo>
                <a:lnTo>
                  <a:pt x="48" y="48"/>
                </a:lnTo>
                <a:lnTo>
                  <a:pt x="48" y="0"/>
                </a:lnTo>
                <a:lnTo>
                  <a:pt x="96" y="0"/>
                </a:lnTo>
                <a:lnTo>
                  <a:pt x="96" y="48"/>
                </a:lnTo>
                <a:lnTo>
                  <a:pt x="144" y="48"/>
                </a:lnTo>
                <a:lnTo>
                  <a:pt x="144" y="14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567" name="Freeform 204"/>
          <p:cNvSpPr>
            <a:spLocks/>
          </p:cNvSpPr>
          <p:nvPr/>
        </p:nvSpPr>
        <p:spPr bwMode="auto">
          <a:xfrm>
            <a:off x="7407275" y="3167063"/>
            <a:ext cx="26988" cy="26987"/>
          </a:xfrm>
          <a:custGeom>
            <a:avLst/>
            <a:gdLst>
              <a:gd name="T0" fmla="*/ 0 w 35"/>
              <a:gd name="T1" fmla="*/ 10710662 h 34"/>
              <a:gd name="T2" fmla="*/ 1189014 w 35"/>
              <a:gd name="T3" fmla="*/ 3150335 h 34"/>
              <a:gd name="T4" fmla="*/ 7134856 w 35"/>
              <a:gd name="T5" fmla="*/ 0 h 34"/>
              <a:gd name="T6" fmla="*/ 13675205 w 35"/>
              <a:gd name="T7" fmla="*/ 0 h 34"/>
              <a:gd name="T8" fmla="*/ 18432031 w 35"/>
              <a:gd name="T9" fmla="*/ 3150335 h 34"/>
              <a:gd name="T10" fmla="*/ 20810058 w 35"/>
              <a:gd name="T11" fmla="*/ 10710662 h 34"/>
              <a:gd name="T12" fmla="*/ 18432031 w 35"/>
              <a:gd name="T13" fmla="*/ 18270197 h 34"/>
              <a:gd name="T14" fmla="*/ 13675205 w 35"/>
              <a:gd name="T15" fmla="*/ 21420531 h 34"/>
              <a:gd name="T16" fmla="*/ 7134856 w 35"/>
              <a:gd name="T17" fmla="*/ 21420531 h 34"/>
              <a:gd name="T18" fmla="*/ 1189014 w 35"/>
              <a:gd name="T19" fmla="*/ 18270197 h 34"/>
              <a:gd name="T20" fmla="*/ 0 w 35"/>
              <a:gd name="T21" fmla="*/ 10710662 h 3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5"/>
              <a:gd name="T34" fmla="*/ 0 h 34"/>
              <a:gd name="T35" fmla="*/ 35 w 35"/>
              <a:gd name="T36" fmla="*/ 34 h 3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5" h="34">
                <a:moveTo>
                  <a:pt x="0" y="17"/>
                </a:moveTo>
                <a:lnTo>
                  <a:pt x="2" y="5"/>
                </a:lnTo>
                <a:lnTo>
                  <a:pt x="12" y="0"/>
                </a:lnTo>
                <a:lnTo>
                  <a:pt x="23" y="0"/>
                </a:lnTo>
                <a:lnTo>
                  <a:pt x="31" y="5"/>
                </a:lnTo>
                <a:lnTo>
                  <a:pt x="35" y="17"/>
                </a:lnTo>
                <a:lnTo>
                  <a:pt x="31" y="29"/>
                </a:lnTo>
                <a:lnTo>
                  <a:pt x="23" y="34"/>
                </a:lnTo>
                <a:lnTo>
                  <a:pt x="12" y="34"/>
                </a:lnTo>
                <a:lnTo>
                  <a:pt x="2" y="29"/>
                </a:lnTo>
                <a:lnTo>
                  <a:pt x="0" y="17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568" name="Freeform 205"/>
          <p:cNvSpPr>
            <a:spLocks/>
          </p:cNvSpPr>
          <p:nvPr/>
        </p:nvSpPr>
        <p:spPr bwMode="auto">
          <a:xfrm>
            <a:off x="7493000" y="3167063"/>
            <a:ext cx="28575" cy="26987"/>
          </a:xfrm>
          <a:custGeom>
            <a:avLst/>
            <a:gdLst>
              <a:gd name="T0" fmla="*/ 0 w 36"/>
              <a:gd name="T1" fmla="*/ 10710662 h 34"/>
              <a:gd name="T2" fmla="*/ 2520156 w 36"/>
              <a:gd name="T3" fmla="*/ 3150335 h 34"/>
              <a:gd name="T4" fmla="*/ 6930231 w 36"/>
              <a:gd name="T5" fmla="*/ 0 h 34"/>
              <a:gd name="T6" fmla="*/ 14490700 w 36"/>
              <a:gd name="T7" fmla="*/ 0 h 34"/>
              <a:gd name="T8" fmla="*/ 20791485 w 36"/>
              <a:gd name="T9" fmla="*/ 3150335 h 34"/>
              <a:gd name="T10" fmla="*/ 22681403 w 36"/>
              <a:gd name="T11" fmla="*/ 10710662 h 34"/>
              <a:gd name="T12" fmla="*/ 20791485 w 36"/>
              <a:gd name="T13" fmla="*/ 18270197 h 34"/>
              <a:gd name="T14" fmla="*/ 14490700 w 36"/>
              <a:gd name="T15" fmla="*/ 21420531 h 34"/>
              <a:gd name="T16" fmla="*/ 6930231 w 36"/>
              <a:gd name="T17" fmla="*/ 21420531 h 34"/>
              <a:gd name="T18" fmla="*/ 2520156 w 36"/>
              <a:gd name="T19" fmla="*/ 18270197 h 34"/>
              <a:gd name="T20" fmla="*/ 0 w 36"/>
              <a:gd name="T21" fmla="*/ 10710662 h 3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6"/>
              <a:gd name="T34" fmla="*/ 0 h 34"/>
              <a:gd name="T35" fmla="*/ 36 w 36"/>
              <a:gd name="T36" fmla="*/ 34 h 3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6" h="34">
                <a:moveTo>
                  <a:pt x="0" y="17"/>
                </a:moveTo>
                <a:lnTo>
                  <a:pt x="4" y="5"/>
                </a:lnTo>
                <a:lnTo>
                  <a:pt x="11" y="0"/>
                </a:lnTo>
                <a:lnTo>
                  <a:pt x="23" y="0"/>
                </a:lnTo>
                <a:lnTo>
                  <a:pt x="33" y="5"/>
                </a:lnTo>
                <a:lnTo>
                  <a:pt x="36" y="17"/>
                </a:lnTo>
                <a:lnTo>
                  <a:pt x="33" y="29"/>
                </a:lnTo>
                <a:lnTo>
                  <a:pt x="23" y="34"/>
                </a:lnTo>
                <a:lnTo>
                  <a:pt x="11" y="34"/>
                </a:lnTo>
                <a:lnTo>
                  <a:pt x="4" y="29"/>
                </a:lnTo>
                <a:lnTo>
                  <a:pt x="0" y="17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569" name="Line 207"/>
          <p:cNvSpPr>
            <a:spLocks noChangeShapeType="1"/>
          </p:cNvSpPr>
          <p:nvPr/>
        </p:nvSpPr>
        <p:spPr bwMode="auto">
          <a:xfrm flipH="1">
            <a:off x="6950075" y="3409950"/>
            <a:ext cx="4572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70" name="Line 208"/>
          <p:cNvSpPr>
            <a:spLocks noChangeShapeType="1"/>
          </p:cNvSpPr>
          <p:nvPr/>
        </p:nvSpPr>
        <p:spPr bwMode="auto">
          <a:xfrm>
            <a:off x="7521575" y="3409950"/>
            <a:ext cx="1143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71" name="Freeform 209"/>
          <p:cNvSpPr>
            <a:spLocks/>
          </p:cNvSpPr>
          <p:nvPr/>
        </p:nvSpPr>
        <p:spPr bwMode="auto">
          <a:xfrm>
            <a:off x="7407275" y="3252788"/>
            <a:ext cx="114300" cy="114300"/>
          </a:xfrm>
          <a:custGeom>
            <a:avLst/>
            <a:gdLst>
              <a:gd name="T0" fmla="*/ 90725611 w 144"/>
              <a:gd name="T1" fmla="*/ 90725611 h 144"/>
              <a:gd name="T2" fmla="*/ 0 w 144"/>
              <a:gd name="T3" fmla="*/ 90725611 h 144"/>
              <a:gd name="T4" fmla="*/ 0 w 144"/>
              <a:gd name="T5" fmla="*/ 30241875 h 144"/>
              <a:gd name="T6" fmla="*/ 30241875 w 144"/>
              <a:gd name="T7" fmla="*/ 30241875 h 144"/>
              <a:gd name="T8" fmla="*/ 30241875 w 144"/>
              <a:gd name="T9" fmla="*/ 0 h 144"/>
              <a:gd name="T10" fmla="*/ 60483749 w 144"/>
              <a:gd name="T11" fmla="*/ 0 h 144"/>
              <a:gd name="T12" fmla="*/ 60483749 w 144"/>
              <a:gd name="T13" fmla="*/ 30241875 h 144"/>
              <a:gd name="T14" fmla="*/ 90725611 w 144"/>
              <a:gd name="T15" fmla="*/ 30241875 h 144"/>
              <a:gd name="T16" fmla="*/ 90725611 w 144"/>
              <a:gd name="T17" fmla="*/ 90725611 h 14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4"/>
              <a:gd name="T28" fmla="*/ 0 h 144"/>
              <a:gd name="T29" fmla="*/ 144 w 144"/>
              <a:gd name="T30" fmla="*/ 144 h 14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4" h="144">
                <a:moveTo>
                  <a:pt x="144" y="144"/>
                </a:moveTo>
                <a:lnTo>
                  <a:pt x="0" y="144"/>
                </a:lnTo>
                <a:lnTo>
                  <a:pt x="0" y="48"/>
                </a:lnTo>
                <a:lnTo>
                  <a:pt x="48" y="48"/>
                </a:lnTo>
                <a:lnTo>
                  <a:pt x="48" y="0"/>
                </a:lnTo>
                <a:lnTo>
                  <a:pt x="96" y="0"/>
                </a:lnTo>
                <a:lnTo>
                  <a:pt x="96" y="48"/>
                </a:lnTo>
                <a:lnTo>
                  <a:pt x="144" y="48"/>
                </a:lnTo>
                <a:lnTo>
                  <a:pt x="144" y="14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572" name="Freeform 210"/>
          <p:cNvSpPr>
            <a:spLocks/>
          </p:cNvSpPr>
          <p:nvPr/>
        </p:nvSpPr>
        <p:spPr bwMode="auto">
          <a:xfrm>
            <a:off x="7407275" y="3395663"/>
            <a:ext cx="26988" cy="26987"/>
          </a:xfrm>
          <a:custGeom>
            <a:avLst/>
            <a:gdLst>
              <a:gd name="T0" fmla="*/ 0 w 35"/>
              <a:gd name="T1" fmla="*/ 10710662 h 34"/>
              <a:gd name="T2" fmla="*/ 1189014 w 35"/>
              <a:gd name="T3" fmla="*/ 3150335 h 34"/>
              <a:gd name="T4" fmla="*/ 7134856 w 35"/>
              <a:gd name="T5" fmla="*/ 0 h 34"/>
              <a:gd name="T6" fmla="*/ 13675205 w 35"/>
              <a:gd name="T7" fmla="*/ 0 h 34"/>
              <a:gd name="T8" fmla="*/ 18432031 w 35"/>
              <a:gd name="T9" fmla="*/ 3150335 h 34"/>
              <a:gd name="T10" fmla="*/ 20810058 w 35"/>
              <a:gd name="T11" fmla="*/ 10710662 h 34"/>
              <a:gd name="T12" fmla="*/ 18432031 w 35"/>
              <a:gd name="T13" fmla="*/ 18270197 h 34"/>
              <a:gd name="T14" fmla="*/ 13675205 w 35"/>
              <a:gd name="T15" fmla="*/ 21420531 h 34"/>
              <a:gd name="T16" fmla="*/ 7134856 w 35"/>
              <a:gd name="T17" fmla="*/ 21420531 h 34"/>
              <a:gd name="T18" fmla="*/ 1189014 w 35"/>
              <a:gd name="T19" fmla="*/ 18270197 h 34"/>
              <a:gd name="T20" fmla="*/ 0 w 35"/>
              <a:gd name="T21" fmla="*/ 10710662 h 3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5"/>
              <a:gd name="T34" fmla="*/ 0 h 34"/>
              <a:gd name="T35" fmla="*/ 35 w 35"/>
              <a:gd name="T36" fmla="*/ 34 h 3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5" h="34">
                <a:moveTo>
                  <a:pt x="0" y="17"/>
                </a:moveTo>
                <a:lnTo>
                  <a:pt x="2" y="5"/>
                </a:lnTo>
                <a:lnTo>
                  <a:pt x="12" y="0"/>
                </a:lnTo>
                <a:lnTo>
                  <a:pt x="23" y="0"/>
                </a:lnTo>
                <a:lnTo>
                  <a:pt x="31" y="5"/>
                </a:lnTo>
                <a:lnTo>
                  <a:pt x="35" y="17"/>
                </a:lnTo>
                <a:lnTo>
                  <a:pt x="31" y="29"/>
                </a:lnTo>
                <a:lnTo>
                  <a:pt x="23" y="34"/>
                </a:lnTo>
                <a:lnTo>
                  <a:pt x="12" y="34"/>
                </a:lnTo>
                <a:lnTo>
                  <a:pt x="2" y="29"/>
                </a:lnTo>
                <a:lnTo>
                  <a:pt x="0" y="17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573" name="Freeform 211"/>
          <p:cNvSpPr>
            <a:spLocks/>
          </p:cNvSpPr>
          <p:nvPr/>
        </p:nvSpPr>
        <p:spPr bwMode="auto">
          <a:xfrm>
            <a:off x="7493000" y="3395663"/>
            <a:ext cx="28575" cy="26987"/>
          </a:xfrm>
          <a:custGeom>
            <a:avLst/>
            <a:gdLst>
              <a:gd name="T0" fmla="*/ 0 w 36"/>
              <a:gd name="T1" fmla="*/ 10710662 h 34"/>
              <a:gd name="T2" fmla="*/ 2520156 w 36"/>
              <a:gd name="T3" fmla="*/ 3150335 h 34"/>
              <a:gd name="T4" fmla="*/ 6930231 w 36"/>
              <a:gd name="T5" fmla="*/ 0 h 34"/>
              <a:gd name="T6" fmla="*/ 14490700 w 36"/>
              <a:gd name="T7" fmla="*/ 0 h 34"/>
              <a:gd name="T8" fmla="*/ 20791485 w 36"/>
              <a:gd name="T9" fmla="*/ 3150335 h 34"/>
              <a:gd name="T10" fmla="*/ 22681403 w 36"/>
              <a:gd name="T11" fmla="*/ 10710662 h 34"/>
              <a:gd name="T12" fmla="*/ 20791485 w 36"/>
              <a:gd name="T13" fmla="*/ 18270197 h 34"/>
              <a:gd name="T14" fmla="*/ 14490700 w 36"/>
              <a:gd name="T15" fmla="*/ 21420531 h 34"/>
              <a:gd name="T16" fmla="*/ 6930231 w 36"/>
              <a:gd name="T17" fmla="*/ 21420531 h 34"/>
              <a:gd name="T18" fmla="*/ 2520156 w 36"/>
              <a:gd name="T19" fmla="*/ 18270197 h 34"/>
              <a:gd name="T20" fmla="*/ 0 w 36"/>
              <a:gd name="T21" fmla="*/ 10710662 h 3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6"/>
              <a:gd name="T34" fmla="*/ 0 h 34"/>
              <a:gd name="T35" fmla="*/ 36 w 36"/>
              <a:gd name="T36" fmla="*/ 34 h 3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6" h="34">
                <a:moveTo>
                  <a:pt x="0" y="17"/>
                </a:moveTo>
                <a:lnTo>
                  <a:pt x="4" y="5"/>
                </a:lnTo>
                <a:lnTo>
                  <a:pt x="11" y="0"/>
                </a:lnTo>
                <a:lnTo>
                  <a:pt x="23" y="0"/>
                </a:lnTo>
                <a:lnTo>
                  <a:pt x="33" y="5"/>
                </a:lnTo>
                <a:lnTo>
                  <a:pt x="36" y="17"/>
                </a:lnTo>
                <a:lnTo>
                  <a:pt x="33" y="29"/>
                </a:lnTo>
                <a:lnTo>
                  <a:pt x="23" y="34"/>
                </a:lnTo>
                <a:lnTo>
                  <a:pt x="11" y="34"/>
                </a:lnTo>
                <a:lnTo>
                  <a:pt x="4" y="29"/>
                </a:lnTo>
                <a:lnTo>
                  <a:pt x="0" y="17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574" name="Line 212"/>
          <p:cNvSpPr>
            <a:spLocks noChangeShapeType="1"/>
          </p:cNvSpPr>
          <p:nvPr/>
        </p:nvSpPr>
        <p:spPr bwMode="auto">
          <a:xfrm flipH="1">
            <a:off x="6950075" y="3638550"/>
            <a:ext cx="4572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75" name="Line 213"/>
          <p:cNvSpPr>
            <a:spLocks noChangeShapeType="1"/>
          </p:cNvSpPr>
          <p:nvPr/>
        </p:nvSpPr>
        <p:spPr bwMode="auto">
          <a:xfrm>
            <a:off x="7521575" y="3638550"/>
            <a:ext cx="1143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76" name="Freeform 214"/>
          <p:cNvSpPr>
            <a:spLocks/>
          </p:cNvSpPr>
          <p:nvPr/>
        </p:nvSpPr>
        <p:spPr bwMode="auto">
          <a:xfrm>
            <a:off x="7407275" y="3481388"/>
            <a:ext cx="114300" cy="114300"/>
          </a:xfrm>
          <a:custGeom>
            <a:avLst/>
            <a:gdLst>
              <a:gd name="T0" fmla="*/ 90725611 w 144"/>
              <a:gd name="T1" fmla="*/ 90725611 h 144"/>
              <a:gd name="T2" fmla="*/ 0 w 144"/>
              <a:gd name="T3" fmla="*/ 90725611 h 144"/>
              <a:gd name="T4" fmla="*/ 0 w 144"/>
              <a:gd name="T5" fmla="*/ 30241875 h 144"/>
              <a:gd name="T6" fmla="*/ 30241875 w 144"/>
              <a:gd name="T7" fmla="*/ 30241875 h 144"/>
              <a:gd name="T8" fmla="*/ 30241875 w 144"/>
              <a:gd name="T9" fmla="*/ 0 h 144"/>
              <a:gd name="T10" fmla="*/ 60483749 w 144"/>
              <a:gd name="T11" fmla="*/ 0 h 144"/>
              <a:gd name="T12" fmla="*/ 60483749 w 144"/>
              <a:gd name="T13" fmla="*/ 30241875 h 144"/>
              <a:gd name="T14" fmla="*/ 90725611 w 144"/>
              <a:gd name="T15" fmla="*/ 30241875 h 144"/>
              <a:gd name="T16" fmla="*/ 90725611 w 144"/>
              <a:gd name="T17" fmla="*/ 90725611 h 14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4"/>
              <a:gd name="T28" fmla="*/ 0 h 144"/>
              <a:gd name="T29" fmla="*/ 144 w 144"/>
              <a:gd name="T30" fmla="*/ 144 h 14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4" h="144">
                <a:moveTo>
                  <a:pt x="144" y="144"/>
                </a:moveTo>
                <a:lnTo>
                  <a:pt x="0" y="144"/>
                </a:lnTo>
                <a:lnTo>
                  <a:pt x="0" y="48"/>
                </a:lnTo>
                <a:lnTo>
                  <a:pt x="48" y="48"/>
                </a:lnTo>
                <a:lnTo>
                  <a:pt x="48" y="0"/>
                </a:lnTo>
                <a:lnTo>
                  <a:pt x="96" y="0"/>
                </a:lnTo>
                <a:lnTo>
                  <a:pt x="96" y="48"/>
                </a:lnTo>
                <a:lnTo>
                  <a:pt x="144" y="48"/>
                </a:lnTo>
                <a:lnTo>
                  <a:pt x="144" y="14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577" name="Freeform 215"/>
          <p:cNvSpPr>
            <a:spLocks/>
          </p:cNvSpPr>
          <p:nvPr/>
        </p:nvSpPr>
        <p:spPr bwMode="auto">
          <a:xfrm>
            <a:off x="7407275" y="3624263"/>
            <a:ext cx="26988" cy="26987"/>
          </a:xfrm>
          <a:custGeom>
            <a:avLst/>
            <a:gdLst>
              <a:gd name="T0" fmla="*/ 0 w 35"/>
              <a:gd name="T1" fmla="*/ 10710662 h 34"/>
              <a:gd name="T2" fmla="*/ 1189014 w 35"/>
              <a:gd name="T3" fmla="*/ 3150335 h 34"/>
              <a:gd name="T4" fmla="*/ 7134856 w 35"/>
              <a:gd name="T5" fmla="*/ 0 h 34"/>
              <a:gd name="T6" fmla="*/ 13675205 w 35"/>
              <a:gd name="T7" fmla="*/ 0 h 34"/>
              <a:gd name="T8" fmla="*/ 18432031 w 35"/>
              <a:gd name="T9" fmla="*/ 3150335 h 34"/>
              <a:gd name="T10" fmla="*/ 20810058 w 35"/>
              <a:gd name="T11" fmla="*/ 10710662 h 34"/>
              <a:gd name="T12" fmla="*/ 18432031 w 35"/>
              <a:gd name="T13" fmla="*/ 18270197 h 34"/>
              <a:gd name="T14" fmla="*/ 13675205 w 35"/>
              <a:gd name="T15" fmla="*/ 21420531 h 34"/>
              <a:gd name="T16" fmla="*/ 7134856 w 35"/>
              <a:gd name="T17" fmla="*/ 21420531 h 34"/>
              <a:gd name="T18" fmla="*/ 1189014 w 35"/>
              <a:gd name="T19" fmla="*/ 18270197 h 34"/>
              <a:gd name="T20" fmla="*/ 0 w 35"/>
              <a:gd name="T21" fmla="*/ 10710662 h 3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5"/>
              <a:gd name="T34" fmla="*/ 0 h 34"/>
              <a:gd name="T35" fmla="*/ 35 w 35"/>
              <a:gd name="T36" fmla="*/ 34 h 3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5" h="34">
                <a:moveTo>
                  <a:pt x="0" y="17"/>
                </a:moveTo>
                <a:lnTo>
                  <a:pt x="2" y="5"/>
                </a:lnTo>
                <a:lnTo>
                  <a:pt x="12" y="0"/>
                </a:lnTo>
                <a:lnTo>
                  <a:pt x="23" y="0"/>
                </a:lnTo>
                <a:lnTo>
                  <a:pt x="31" y="5"/>
                </a:lnTo>
                <a:lnTo>
                  <a:pt x="35" y="17"/>
                </a:lnTo>
                <a:lnTo>
                  <a:pt x="31" y="29"/>
                </a:lnTo>
                <a:lnTo>
                  <a:pt x="23" y="34"/>
                </a:lnTo>
                <a:lnTo>
                  <a:pt x="12" y="34"/>
                </a:lnTo>
                <a:lnTo>
                  <a:pt x="2" y="29"/>
                </a:lnTo>
                <a:lnTo>
                  <a:pt x="0" y="17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578" name="Freeform 216"/>
          <p:cNvSpPr>
            <a:spLocks/>
          </p:cNvSpPr>
          <p:nvPr/>
        </p:nvSpPr>
        <p:spPr bwMode="auto">
          <a:xfrm>
            <a:off x="7493000" y="3624263"/>
            <a:ext cx="28575" cy="26987"/>
          </a:xfrm>
          <a:custGeom>
            <a:avLst/>
            <a:gdLst>
              <a:gd name="T0" fmla="*/ 0 w 36"/>
              <a:gd name="T1" fmla="*/ 10710662 h 34"/>
              <a:gd name="T2" fmla="*/ 2520156 w 36"/>
              <a:gd name="T3" fmla="*/ 3150335 h 34"/>
              <a:gd name="T4" fmla="*/ 6930231 w 36"/>
              <a:gd name="T5" fmla="*/ 0 h 34"/>
              <a:gd name="T6" fmla="*/ 14490700 w 36"/>
              <a:gd name="T7" fmla="*/ 0 h 34"/>
              <a:gd name="T8" fmla="*/ 20791485 w 36"/>
              <a:gd name="T9" fmla="*/ 3150335 h 34"/>
              <a:gd name="T10" fmla="*/ 22681403 w 36"/>
              <a:gd name="T11" fmla="*/ 10710662 h 34"/>
              <a:gd name="T12" fmla="*/ 20791485 w 36"/>
              <a:gd name="T13" fmla="*/ 18270197 h 34"/>
              <a:gd name="T14" fmla="*/ 14490700 w 36"/>
              <a:gd name="T15" fmla="*/ 21420531 h 34"/>
              <a:gd name="T16" fmla="*/ 6930231 w 36"/>
              <a:gd name="T17" fmla="*/ 21420531 h 34"/>
              <a:gd name="T18" fmla="*/ 2520156 w 36"/>
              <a:gd name="T19" fmla="*/ 18270197 h 34"/>
              <a:gd name="T20" fmla="*/ 0 w 36"/>
              <a:gd name="T21" fmla="*/ 10710662 h 3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6"/>
              <a:gd name="T34" fmla="*/ 0 h 34"/>
              <a:gd name="T35" fmla="*/ 36 w 36"/>
              <a:gd name="T36" fmla="*/ 34 h 3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6" h="34">
                <a:moveTo>
                  <a:pt x="0" y="17"/>
                </a:moveTo>
                <a:lnTo>
                  <a:pt x="4" y="5"/>
                </a:lnTo>
                <a:lnTo>
                  <a:pt x="11" y="0"/>
                </a:lnTo>
                <a:lnTo>
                  <a:pt x="23" y="0"/>
                </a:lnTo>
                <a:lnTo>
                  <a:pt x="33" y="5"/>
                </a:lnTo>
                <a:lnTo>
                  <a:pt x="36" y="17"/>
                </a:lnTo>
                <a:lnTo>
                  <a:pt x="33" y="29"/>
                </a:lnTo>
                <a:lnTo>
                  <a:pt x="23" y="34"/>
                </a:lnTo>
                <a:lnTo>
                  <a:pt x="11" y="34"/>
                </a:lnTo>
                <a:lnTo>
                  <a:pt x="4" y="29"/>
                </a:lnTo>
                <a:lnTo>
                  <a:pt x="0" y="17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579" name="Line 220"/>
          <p:cNvSpPr>
            <a:spLocks noChangeShapeType="1"/>
          </p:cNvSpPr>
          <p:nvPr/>
        </p:nvSpPr>
        <p:spPr bwMode="auto">
          <a:xfrm>
            <a:off x="6664325" y="1779588"/>
            <a:ext cx="1588" cy="258762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80" name="Line 221"/>
          <p:cNvSpPr>
            <a:spLocks noChangeShapeType="1"/>
          </p:cNvSpPr>
          <p:nvPr/>
        </p:nvSpPr>
        <p:spPr bwMode="auto">
          <a:xfrm>
            <a:off x="6664325" y="1365250"/>
            <a:ext cx="1588" cy="244475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81" name="Freeform 222"/>
          <p:cNvSpPr>
            <a:spLocks/>
          </p:cNvSpPr>
          <p:nvPr/>
        </p:nvSpPr>
        <p:spPr bwMode="auto">
          <a:xfrm>
            <a:off x="6635750" y="1609725"/>
            <a:ext cx="57150" cy="169863"/>
          </a:xfrm>
          <a:custGeom>
            <a:avLst/>
            <a:gdLst>
              <a:gd name="T0" fmla="*/ 22676803 w 73"/>
              <a:gd name="T1" fmla="*/ 0 h 215"/>
              <a:gd name="T2" fmla="*/ 44741398 w 73"/>
              <a:gd name="T3" fmla="*/ 10611302 h 215"/>
              <a:gd name="T4" fmla="*/ 0 w 73"/>
              <a:gd name="T5" fmla="*/ 33082205 h 215"/>
              <a:gd name="T6" fmla="*/ 44741398 w 73"/>
              <a:gd name="T7" fmla="*/ 56177258 h 215"/>
              <a:gd name="T8" fmla="*/ 0 w 73"/>
              <a:gd name="T9" fmla="*/ 77399856 h 215"/>
              <a:gd name="T10" fmla="*/ 44741398 w 73"/>
              <a:gd name="T11" fmla="*/ 100495687 h 215"/>
              <a:gd name="T12" fmla="*/ 0 w 73"/>
              <a:gd name="T13" fmla="*/ 122966605 h 215"/>
              <a:gd name="T14" fmla="*/ 22676803 w 73"/>
              <a:gd name="T15" fmla="*/ 134202052 h 21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"/>
              <a:gd name="T25" fmla="*/ 0 h 215"/>
              <a:gd name="T26" fmla="*/ 73 w 73"/>
              <a:gd name="T27" fmla="*/ 215 h 21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" h="215">
                <a:moveTo>
                  <a:pt x="37" y="0"/>
                </a:moveTo>
                <a:lnTo>
                  <a:pt x="73" y="17"/>
                </a:lnTo>
                <a:lnTo>
                  <a:pt x="0" y="53"/>
                </a:lnTo>
                <a:lnTo>
                  <a:pt x="73" y="90"/>
                </a:lnTo>
                <a:lnTo>
                  <a:pt x="0" y="124"/>
                </a:lnTo>
                <a:lnTo>
                  <a:pt x="73" y="161"/>
                </a:lnTo>
                <a:lnTo>
                  <a:pt x="0" y="197"/>
                </a:lnTo>
                <a:lnTo>
                  <a:pt x="37" y="215"/>
                </a:lnTo>
              </a:path>
            </a:pathLst>
          </a:cu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582" name="Line 223"/>
          <p:cNvSpPr>
            <a:spLocks noChangeShapeType="1"/>
          </p:cNvSpPr>
          <p:nvPr/>
        </p:nvSpPr>
        <p:spPr bwMode="auto">
          <a:xfrm>
            <a:off x="6778625" y="1779588"/>
            <a:ext cx="1588" cy="258762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83" name="Line 224"/>
          <p:cNvSpPr>
            <a:spLocks noChangeShapeType="1"/>
          </p:cNvSpPr>
          <p:nvPr/>
        </p:nvSpPr>
        <p:spPr bwMode="auto">
          <a:xfrm>
            <a:off x="6778625" y="1365250"/>
            <a:ext cx="1588" cy="244475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84" name="Freeform 225"/>
          <p:cNvSpPr>
            <a:spLocks/>
          </p:cNvSpPr>
          <p:nvPr/>
        </p:nvSpPr>
        <p:spPr bwMode="auto">
          <a:xfrm>
            <a:off x="6750050" y="1609725"/>
            <a:ext cx="57150" cy="169863"/>
          </a:xfrm>
          <a:custGeom>
            <a:avLst/>
            <a:gdLst>
              <a:gd name="T0" fmla="*/ 22676803 w 73"/>
              <a:gd name="T1" fmla="*/ 0 h 215"/>
              <a:gd name="T2" fmla="*/ 44741398 w 73"/>
              <a:gd name="T3" fmla="*/ 10611302 h 215"/>
              <a:gd name="T4" fmla="*/ 0 w 73"/>
              <a:gd name="T5" fmla="*/ 33082205 h 215"/>
              <a:gd name="T6" fmla="*/ 44741398 w 73"/>
              <a:gd name="T7" fmla="*/ 56177258 h 215"/>
              <a:gd name="T8" fmla="*/ 0 w 73"/>
              <a:gd name="T9" fmla="*/ 77399856 h 215"/>
              <a:gd name="T10" fmla="*/ 44741398 w 73"/>
              <a:gd name="T11" fmla="*/ 100495687 h 215"/>
              <a:gd name="T12" fmla="*/ 0 w 73"/>
              <a:gd name="T13" fmla="*/ 122966605 h 215"/>
              <a:gd name="T14" fmla="*/ 22676803 w 73"/>
              <a:gd name="T15" fmla="*/ 134202052 h 21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"/>
              <a:gd name="T25" fmla="*/ 0 h 215"/>
              <a:gd name="T26" fmla="*/ 73 w 73"/>
              <a:gd name="T27" fmla="*/ 215 h 21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" h="215">
                <a:moveTo>
                  <a:pt x="37" y="0"/>
                </a:moveTo>
                <a:lnTo>
                  <a:pt x="73" y="17"/>
                </a:lnTo>
                <a:lnTo>
                  <a:pt x="0" y="53"/>
                </a:lnTo>
                <a:lnTo>
                  <a:pt x="73" y="90"/>
                </a:lnTo>
                <a:lnTo>
                  <a:pt x="0" y="124"/>
                </a:lnTo>
                <a:lnTo>
                  <a:pt x="73" y="161"/>
                </a:lnTo>
                <a:lnTo>
                  <a:pt x="0" y="197"/>
                </a:lnTo>
                <a:lnTo>
                  <a:pt x="37" y="215"/>
                </a:lnTo>
              </a:path>
            </a:pathLst>
          </a:cu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585" name="Line 226"/>
          <p:cNvSpPr>
            <a:spLocks noChangeShapeType="1"/>
          </p:cNvSpPr>
          <p:nvPr/>
        </p:nvSpPr>
        <p:spPr bwMode="auto">
          <a:xfrm>
            <a:off x="6892925" y="1779588"/>
            <a:ext cx="1588" cy="258762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86" name="Line 227"/>
          <p:cNvSpPr>
            <a:spLocks noChangeShapeType="1"/>
          </p:cNvSpPr>
          <p:nvPr/>
        </p:nvSpPr>
        <p:spPr bwMode="auto">
          <a:xfrm>
            <a:off x="6892925" y="1365250"/>
            <a:ext cx="1588" cy="244475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87" name="Freeform 228"/>
          <p:cNvSpPr>
            <a:spLocks/>
          </p:cNvSpPr>
          <p:nvPr/>
        </p:nvSpPr>
        <p:spPr bwMode="auto">
          <a:xfrm>
            <a:off x="6864350" y="1609725"/>
            <a:ext cx="57150" cy="169863"/>
          </a:xfrm>
          <a:custGeom>
            <a:avLst/>
            <a:gdLst>
              <a:gd name="T0" fmla="*/ 22676803 w 73"/>
              <a:gd name="T1" fmla="*/ 0 h 215"/>
              <a:gd name="T2" fmla="*/ 44741398 w 73"/>
              <a:gd name="T3" fmla="*/ 10611302 h 215"/>
              <a:gd name="T4" fmla="*/ 0 w 73"/>
              <a:gd name="T5" fmla="*/ 33082205 h 215"/>
              <a:gd name="T6" fmla="*/ 44741398 w 73"/>
              <a:gd name="T7" fmla="*/ 56177258 h 215"/>
              <a:gd name="T8" fmla="*/ 0 w 73"/>
              <a:gd name="T9" fmla="*/ 77399856 h 215"/>
              <a:gd name="T10" fmla="*/ 44741398 w 73"/>
              <a:gd name="T11" fmla="*/ 100495687 h 215"/>
              <a:gd name="T12" fmla="*/ 0 w 73"/>
              <a:gd name="T13" fmla="*/ 122966605 h 215"/>
              <a:gd name="T14" fmla="*/ 22676803 w 73"/>
              <a:gd name="T15" fmla="*/ 134202052 h 21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"/>
              <a:gd name="T25" fmla="*/ 0 h 215"/>
              <a:gd name="T26" fmla="*/ 73 w 73"/>
              <a:gd name="T27" fmla="*/ 215 h 21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" h="215">
                <a:moveTo>
                  <a:pt x="37" y="0"/>
                </a:moveTo>
                <a:lnTo>
                  <a:pt x="73" y="17"/>
                </a:lnTo>
                <a:lnTo>
                  <a:pt x="0" y="53"/>
                </a:lnTo>
                <a:lnTo>
                  <a:pt x="73" y="90"/>
                </a:lnTo>
                <a:lnTo>
                  <a:pt x="0" y="124"/>
                </a:lnTo>
                <a:lnTo>
                  <a:pt x="73" y="161"/>
                </a:lnTo>
                <a:lnTo>
                  <a:pt x="0" y="197"/>
                </a:lnTo>
                <a:lnTo>
                  <a:pt x="37" y="215"/>
                </a:lnTo>
              </a:path>
            </a:pathLst>
          </a:cu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588" name="Line 229"/>
          <p:cNvSpPr>
            <a:spLocks noChangeShapeType="1"/>
          </p:cNvSpPr>
          <p:nvPr/>
        </p:nvSpPr>
        <p:spPr bwMode="auto">
          <a:xfrm>
            <a:off x="7007225" y="1779588"/>
            <a:ext cx="1588" cy="258762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89" name="Line 230"/>
          <p:cNvSpPr>
            <a:spLocks noChangeShapeType="1"/>
          </p:cNvSpPr>
          <p:nvPr/>
        </p:nvSpPr>
        <p:spPr bwMode="auto">
          <a:xfrm>
            <a:off x="7007225" y="1365250"/>
            <a:ext cx="1588" cy="244475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90" name="Freeform 231"/>
          <p:cNvSpPr>
            <a:spLocks/>
          </p:cNvSpPr>
          <p:nvPr/>
        </p:nvSpPr>
        <p:spPr bwMode="auto">
          <a:xfrm>
            <a:off x="6978650" y="1609725"/>
            <a:ext cx="57150" cy="169863"/>
          </a:xfrm>
          <a:custGeom>
            <a:avLst/>
            <a:gdLst>
              <a:gd name="T0" fmla="*/ 22676803 w 73"/>
              <a:gd name="T1" fmla="*/ 0 h 215"/>
              <a:gd name="T2" fmla="*/ 44741398 w 73"/>
              <a:gd name="T3" fmla="*/ 10611302 h 215"/>
              <a:gd name="T4" fmla="*/ 0 w 73"/>
              <a:gd name="T5" fmla="*/ 33082205 h 215"/>
              <a:gd name="T6" fmla="*/ 44741398 w 73"/>
              <a:gd name="T7" fmla="*/ 56177258 h 215"/>
              <a:gd name="T8" fmla="*/ 0 w 73"/>
              <a:gd name="T9" fmla="*/ 77399856 h 215"/>
              <a:gd name="T10" fmla="*/ 44741398 w 73"/>
              <a:gd name="T11" fmla="*/ 100495687 h 215"/>
              <a:gd name="T12" fmla="*/ 0 w 73"/>
              <a:gd name="T13" fmla="*/ 122966605 h 215"/>
              <a:gd name="T14" fmla="*/ 22676803 w 73"/>
              <a:gd name="T15" fmla="*/ 134202052 h 21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"/>
              <a:gd name="T25" fmla="*/ 0 h 215"/>
              <a:gd name="T26" fmla="*/ 73 w 73"/>
              <a:gd name="T27" fmla="*/ 215 h 21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" h="215">
                <a:moveTo>
                  <a:pt x="37" y="0"/>
                </a:moveTo>
                <a:lnTo>
                  <a:pt x="73" y="17"/>
                </a:lnTo>
                <a:lnTo>
                  <a:pt x="0" y="53"/>
                </a:lnTo>
                <a:lnTo>
                  <a:pt x="73" y="90"/>
                </a:lnTo>
                <a:lnTo>
                  <a:pt x="0" y="124"/>
                </a:lnTo>
                <a:lnTo>
                  <a:pt x="73" y="161"/>
                </a:lnTo>
                <a:lnTo>
                  <a:pt x="0" y="197"/>
                </a:lnTo>
                <a:lnTo>
                  <a:pt x="37" y="215"/>
                </a:lnTo>
              </a:path>
            </a:pathLst>
          </a:cu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591" name="Line 232"/>
          <p:cNvSpPr>
            <a:spLocks noChangeShapeType="1"/>
          </p:cNvSpPr>
          <p:nvPr/>
        </p:nvSpPr>
        <p:spPr bwMode="auto">
          <a:xfrm>
            <a:off x="7121525" y="1779588"/>
            <a:ext cx="1588" cy="258762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92" name="Line 233"/>
          <p:cNvSpPr>
            <a:spLocks noChangeShapeType="1"/>
          </p:cNvSpPr>
          <p:nvPr/>
        </p:nvSpPr>
        <p:spPr bwMode="auto">
          <a:xfrm>
            <a:off x="7121525" y="1365250"/>
            <a:ext cx="1588" cy="244475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93" name="Freeform 234"/>
          <p:cNvSpPr>
            <a:spLocks/>
          </p:cNvSpPr>
          <p:nvPr/>
        </p:nvSpPr>
        <p:spPr bwMode="auto">
          <a:xfrm>
            <a:off x="7092950" y="1609725"/>
            <a:ext cx="57150" cy="169863"/>
          </a:xfrm>
          <a:custGeom>
            <a:avLst/>
            <a:gdLst>
              <a:gd name="T0" fmla="*/ 22676803 w 73"/>
              <a:gd name="T1" fmla="*/ 0 h 215"/>
              <a:gd name="T2" fmla="*/ 44741398 w 73"/>
              <a:gd name="T3" fmla="*/ 10611302 h 215"/>
              <a:gd name="T4" fmla="*/ 0 w 73"/>
              <a:gd name="T5" fmla="*/ 33082205 h 215"/>
              <a:gd name="T6" fmla="*/ 44741398 w 73"/>
              <a:gd name="T7" fmla="*/ 56177258 h 215"/>
              <a:gd name="T8" fmla="*/ 0 w 73"/>
              <a:gd name="T9" fmla="*/ 77399856 h 215"/>
              <a:gd name="T10" fmla="*/ 44741398 w 73"/>
              <a:gd name="T11" fmla="*/ 100495687 h 215"/>
              <a:gd name="T12" fmla="*/ 0 w 73"/>
              <a:gd name="T13" fmla="*/ 122966605 h 215"/>
              <a:gd name="T14" fmla="*/ 22676803 w 73"/>
              <a:gd name="T15" fmla="*/ 134202052 h 21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"/>
              <a:gd name="T25" fmla="*/ 0 h 215"/>
              <a:gd name="T26" fmla="*/ 73 w 73"/>
              <a:gd name="T27" fmla="*/ 215 h 21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" h="215">
                <a:moveTo>
                  <a:pt x="37" y="0"/>
                </a:moveTo>
                <a:lnTo>
                  <a:pt x="73" y="17"/>
                </a:lnTo>
                <a:lnTo>
                  <a:pt x="0" y="53"/>
                </a:lnTo>
                <a:lnTo>
                  <a:pt x="73" y="90"/>
                </a:lnTo>
                <a:lnTo>
                  <a:pt x="0" y="124"/>
                </a:lnTo>
                <a:lnTo>
                  <a:pt x="73" y="161"/>
                </a:lnTo>
                <a:lnTo>
                  <a:pt x="0" y="197"/>
                </a:lnTo>
                <a:lnTo>
                  <a:pt x="37" y="215"/>
                </a:lnTo>
              </a:path>
            </a:pathLst>
          </a:cu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594" name="Line 235"/>
          <p:cNvSpPr>
            <a:spLocks noChangeShapeType="1"/>
          </p:cNvSpPr>
          <p:nvPr/>
        </p:nvSpPr>
        <p:spPr bwMode="auto">
          <a:xfrm>
            <a:off x="7235825" y="1779588"/>
            <a:ext cx="1588" cy="258762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95" name="Line 236"/>
          <p:cNvSpPr>
            <a:spLocks noChangeShapeType="1"/>
          </p:cNvSpPr>
          <p:nvPr/>
        </p:nvSpPr>
        <p:spPr bwMode="auto">
          <a:xfrm>
            <a:off x="7235825" y="1365250"/>
            <a:ext cx="1588" cy="244475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96" name="Freeform 237"/>
          <p:cNvSpPr>
            <a:spLocks/>
          </p:cNvSpPr>
          <p:nvPr/>
        </p:nvSpPr>
        <p:spPr bwMode="auto">
          <a:xfrm>
            <a:off x="7207250" y="1609725"/>
            <a:ext cx="57150" cy="169863"/>
          </a:xfrm>
          <a:custGeom>
            <a:avLst/>
            <a:gdLst>
              <a:gd name="T0" fmla="*/ 22676803 w 73"/>
              <a:gd name="T1" fmla="*/ 0 h 215"/>
              <a:gd name="T2" fmla="*/ 44741398 w 73"/>
              <a:gd name="T3" fmla="*/ 10611302 h 215"/>
              <a:gd name="T4" fmla="*/ 0 w 73"/>
              <a:gd name="T5" fmla="*/ 33082205 h 215"/>
              <a:gd name="T6" fmla="*/ 44741398 w 73"/>
              <a:gd name="T7" fmla="*/ 56177258 h 215"/>
              <a:gd name="T8" fmla="*/ 0 w 73"/>
              <a:gd name="T9" fmla="*/ 77399856 h 215"/>
              <a:gd name="T10" fmla="*/ 44741398 w 73"/>
              <a:gd name="T11" fmla="*/ 100495687 h 215"/>
              <a:gd name="T12" fmla="*/ 0 w 73"/>
              <a:gd name="T13" fmla="*/ 122966605 h 215"/>
              <a:gd name="T14" fmla="*/ 22676803 w 73"/>
              <a:gd name="T15" fmla="*/ 134202052 h 21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"/>
              <a:gd name="T25" fmla="*/ 0 h 215"/>
              <a:gd name="T26" fmla="*/ 73 w 73"/>
              <a:gd name="T27" fmla="*/ 215 h 21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" h="215">
                <a:moveTo>
                  <a:pt x="37" y="0"/>
                </a:moveTo>
                <a:lnTo>
                  <a:pt x="73" y="17"/>
                </a:lnTo>
                <a:lnTo>
                  <a:pt x="0" y="53"/>
                </a:lnTo>
                <a:lnTo>
                  <a:pt x="73" y="90"/>
                </a:lnTo>
                <a:lnTo>
                  <a:pt x="0" y="124"/>
                </a:lnTo>
                <a:lnTo>
                  <a:pt x="73" y="161"/>
                </a:lnTo>
                <a:lnTo>
                  <a:pt x="0" y="197"/>
                </a:lnTo>
                <a:lnTo>
                  <a:pt x="37" y="215"/>
                </a:lnTo>
              </a:path>
            </a:pathLst>
          </a:cu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597" name="Line 238"/>
          <p:cNvSpPr>
            <a:spLocks noChangeShapeType="1"/>
          </p:cNvSpPr>
          <p:nvPr/>
        </p:nvSpPr>
        <p:spPr bwMode="auto">
          <a:xfrm>
            <a:off x="7121525" y="2038350"/>
            <a:ext cx="1588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98" name="Line 239"/>
          <p:cNvSpPr>
            <a:spLocks noChangeShapeType="1"/>
          </p:cNvSpPr>
          <p:nvPr/>
        </p:nvSpPr>
        <p:spPr bwMode="auto">
          <a:xfrm>
            <a:off x="7007225" y="2038350"/>
            <a:ext cx="1588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99" name="Line 240"/>
          <p:cNvSpPr>
            <a:spLocks noChangeShapeType="1"/>
          </p:cNvSpPr>
          <p:nvPr/>
        </p:nvSpPr>
        <p:spPr bwMode="auto">
          <a:xfrm>
            <a:off x="6892925" y="2038350"/>
            <a:ext cx="1588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00" name="Line 241"/>
          <p:cNvSpPr>
            <a:spLocks noChangeShapeType="1"/>
          </p:cNvSpPr>
          <p:nvPr/>
        </p:nvSpPr>
        <p:spPr bwMode="auto">
          <a:xfrm>
            <a:off x="6778625" y="2038350"/>
            <a:ext cx="1588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01" name="Line 242"/>
          <p:cNvSpPr>
            <a:spLocks noChangeShapeType="1"/>
          </p:cNvSpPr>
          <p:nvPr/>
        </p:nvSpPr>
        <p:spPr bwMode="auto">
          <a:xfrm>
            <a:off x="6664325" y="2038350"/>
            <a:ext cx="1588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02" name="Freeform 245"/>
          <p:cNvSpPr>
            <a:spLocks/>
          </p:cNvSpPr>
          <p:nvPr/>
        </p:nvSpPr>
        <p:spPr bwMode="auto">
          <a:xfrm>
            <a:off x="7213600" y="2016125"/>
            <a:ext cx="42863" cy="42863"/>
          </a:xfrm>
          <a:custGeom>
            <a:avLst/>
            <a:gdLst>
              <a:gd name="T0" fmla="*/ 0 w 53"/>
              <a:gd name="T1" fmla="*/ 17011850 h 54"/>
              <a:gd name="T2" fmla="*/ 1961993 w 53"/>
              <a:gd name="T3" fmla="*/ 8821047 h 54"/>
              <a:gd name="T4" fmla="*/ 8503049 w 53"/>
              <a:gd name="T5" fmla="*/ 2520186 h 54"/>
              <a:gd name="T6" fmla="*/ 17659557 w 53"/>
              <a:gd name="T7" fmla="*/ 0 h 54"/>
              <a:gd name="T8" fmla="*/ 26161795 w 53"/>
              <a:gd name="T9" fmla="*/ 2520186 h 54"/>
              <a:gd name="T10" fmla="*/ 32702855 w 53"/>
              <a:gd name="T11" fmla="*/ 8821047 h 54"/>
              <a:gd name="T12" fmla="*/ 34664847 w 53"/>
              <a:gd name="T13" fmla="*/ 17011850 h 54"/>
              <a:gd name="T14" fmla="*/ 32702855 w 53"/>
              <a:gd name="T15" fmla="*/ 25201856 h 54"/>
              <a:gd name="T16" fmla="*/ 26161795 w 53"/>
              <a:gd name="T17" fmla="*/ 31502721 h 54"/>
              <a:gd name="T18" fmla="*/ 17659557 w 53"/>
              <a:gd name="T19" fmla="*/ 34022906 h 54"/>
              <a:gd name="T20" fmla="*/ 8503049 w 53"/>
              <a:gd name="T21" fmla="*/ 31502721 h 54"/>
              <a:gd name="T22" fmla="*/ 1961993 w 53"/>
              <a:gd name="T23" fmla="*/ 25201856 h 54"/>
              <a:gd name="T24" fmla="*/ 0 w 53"/>
              <a:gd name="T25" fmla="*/ 1701185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3"/>
              <a:gd name="T40" fmla="*/ 0 h 54"/>
              <a:gd name="T41" fmla="*/ 53 w 53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3" h="54">
                <a:moveTo>
                  <a:pt x="0" y="27"/>
                </a:moveTo>
                <a:lnTo>
                  <a:pt x="3" y="14"/>
                </a:lnTo>
                <a:lnTo>
                  <a:pt x="13" y="4"/>
                </a:lnTo>
                <a:lnTo>
                  <a:pt x="27" y="0"/>
                </a:lnTo>
                <a:lnTo>
                  <a:pt x="40" y="4"/>
                </a:lnTo>
                <a:lnTo>
                  <a:pt x="50" y="14"/>
                </a:lnTo>
                <a:lnTo>
                  <a:pt x="53" y="27"/>
                </a:lnTo>
                <a:lnTo>
                  <a:pt x="50" y="40"/>
                </a:lnTo>
                <a:lnTo>
                  <a:pt x="40" y="50"/>
                </a:lnTo>
                <a:lnTo>
                  <a:pt x="27" y="54"/>
                </a:lnTo>
                <a:lnTo>
                  <a:pt x="13" y="50"/>
                </a:lnTo>
                <a:lnTo>
                  <a:pt x="3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603" name="Freeform 246"/>
          <p:cNvSpPr>
            <a:spLocks/>
          </p:cNvSpPr>
          <p:nvPr/>
        </p:nvSpPr>
        <p:spPr bwMode="auto">
          <a:xfrm>
            <a:off x="7099300" y="2244725"/>
            <a:ext cx="42863" cy="42863"/>
          </a:xfrm>
          <a:custGeom>
            <a:avLst/>
            <a:gdLst>
              <a:gd name="T0" fmla="*/ 0 w 53"/>
              <a:gd name="T1" fmla="*/ 17011850 h 54"/>
              <a:gd name="T2" fmla="*/ 2616261 w 53"/>
              <a:gd name="T3" fmla="*/ 8821047 h 54"/>
              <a:gd name="T4" fmla="*/ 8503049 w 53"/>
              <a:gd name="T5" fmla="*/ 2520186 h 54"/>
              <a:gd name="T6" fmla="*/ 17659557 w 53"/>
              <a:gd name="T7" fmla="*/ 0 h 54"/>
              <a:gd name="T8" fmla="*/ 26161795 w 53"/>
              <a:gd name="T9" fmla="*/ 2520186 h 54"/>
              <a:gd name="T10" fmla="*/ 32702855 w 53"/>
              <a:gd name="T11" fmla="*/ 8821047 h 54"/>
              <a:gd name="T12" fmla="*/ 34664847 w 53"/>
              <a:gd name="T13" fmla="*/ 17011850 h 54"/>
              <a:gd name="T14" fmla="*/ 32702855 w 53"/>
              <a:gd name="T15" fmla="*/ 25201856 h 54"/>
              <a:gd name="T16" fmla="*/ 26161795 w 53"/>
              <a:gd name="T17" fmla="*/ 31502721 h 54"/>
              <a:gd name="T18" fmla="*/ 17659557 w 53"/>
              <a:gd name="T19" fmla="*/ 34022906 h 54"/>
              <a:gd name="T20" fmla="*/ 8503049 w 53"/>
              <a:gd name="T21" fmla="*/ 31502721 h 54"/>
              <a:gd name="T22" fmla="*/ 2616261 w 53"/>
              <a:gd name="T23" fmla="*/ 25201856 h 54"/>
              <a:gd name="T24" fmla="*/ 0 w 53"/>
              <a:gd name="T25" fmla="*/ 1701185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3"/>
              <a:gd name="T40" fmla="*/ 0 h 54"/>
              <a:gd name="T41" fmla="*/ 53 w 53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3" h="54">
                <a:moveTo>
                  <a:pt x="0" y="27"/>
                </a:moveTo>
                <a:lnTo>
                  <a:pt x="4" y="14"/>
                </a:lnTo>
                <a:lnTo>
                  <a:pt x="13" y="4"/>
                </a:lnTo>
                <a:lnTo>
                  <a:pt x="27" y="0"/>
                </a:lnTo>
                <a:lnTo>
                  <a:pt x="40" y="4"/>
                </a:lnTo>
                <a:lnTo>
                  <a:pt x="50" y="14"/>
                </a:lnTo>
                <a:lnTo>
                  <a:pt x="53" y="27"/>
                </a:lnTo>
                <a:lnTo>
                  <a:pt x="50" y="40"/>
                </a:lnTo>
                <a:lnTo>
                  <a:pt x="40" y="50"/>
                </a:lnTo>
                <a:lnTo>
                  <a:pt x="27" y="54"/>
                </a:lnTo>
                <a:lnTo>
                  <a:pt x="13" y="50"/>
                </a:lnTo>
                <a:lnTo>
                  <a:pt x="4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604" name="Freeform 247"/>
          <p:cNvSpPr>
            <a:spLocks/>
          </p:cNvSpPr>
          <p:nvPr/>
        </p:nvSpPr>
        <p:spPr bwMode="auto">
          <a:xfrm>
            <a:off x="6985000" y="2473325"/>
            <a:ext cx="42863" cy="42863"/>
          </a:xfrm>
          <a:custGeom>
            <a:avLst/>
            <a:gdLst>
              <a:gd name="T0" fmla="*/ 0 w 53"/>
              <a:gd name="T1" fmla="*/ 17011850 h 54"/>
              <a:gd name="T2" fmla="*/ 2616261 w 53"/>
              <a:gd name="T3" fmla="*/ 8821047 h 54"/>
              <a:gd name="T4" fmla="*/ 8503049 w 53"/>
              <a:gd name="T5" fmla="*/ 2520186 h 54"/>
              <a:gd name="T6" fmla="*/ 17659557 w 53"/>
              <a:gd name="T7" fmla="*/ 0 h 54"/>
              <a:gd name="T8" fmla="*/ 26161795 w 53"/>
              <a:gd name="T9" fmla="*/ 2520186 h 54"/>
              <a:gd name="T10" fmla="*/ 32702855 w 53"/>
              <a:gd name="T11" fmla="*/ 8821047 h 54"/>
              <a:gd name="T12" fmla="*/ 34664847 w 53"/>
              <a:gd name="T13" fmla="*/ 17011850 h 54"/>
              <a:gd name="T14" fmla="*/ 32702855 w 53"/>
              <a:gd name="T15" fmla="*/ 25201856 h 54"/>
              <a:gd name="T16" fmla="*/ 26161795 w 53"/>
              <a:gd name="T17" fmla="*/ 31502721 h 54"/>
              <a:gd name="T18" fmla="*/ 17659557 w 53"/>
              <a:gd name="T19" fmla="*/ 34022906 h 54"/>
              <a:gd name="T20" fmla="*/ 8503049 w 53"/>
              <a:gd name="T21" fmla="*/ 31502721 h 54"/>
              <a:gd name="T22" fmla="*/ 2616261 w 53"/>
              <a:gd name="T23" fmla="*/ 25201856 h 54"/>
              <a:gd name="T24" fmla="*/ 0 w 53"/>
              <a:gd name="T25" fmla="*/ 1701185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3"/>
              <a:gd name="T40" fmla="*/ 0 h 54"/>
              <a:gd name="T41" fmla="*/ 53 w 53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3" h="54">
                <a:moveTo>
                  <a:pt x="0" y="27"/>
                </a:moveTo>
                <a:lnTo>
                  <a:pt x="4" y="14"/>
                </a:lnTo>
                <a:lnTo>
                  <a:pt x="13" y="4"/>
                </a:lnTo>
                <a:lnTo>
                  <a:pt x="27" y="0"/>
                </a:lnTo>
                <a:lnTo>
                  <a:pt x="40" y="4"/>
                </a:lnTo>
                <a:lnTo>
                  <a:pt x="50" y="14"/>
                </a:lnTo>
                <a:lnTo>
                  <a:pt x="53" y="27"/>
                </a:lnTo>
                <a:lnTo>
                  <a:pt x="50" y="40"/>
                </a:lnTo>
                <a:lnTo>
                  <a:pt x="40" y="50"/>
                </a:lnTo>
                <a:lnTo>
                  <a:pt x="27" y="54"/>
                </a:lnTo>
                <a:lnTo>
                  <a:pt x="13" y="50"/>
                </a:lnTo>
                <a:lnTo>
                  <a:pt x="4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605" name="Freeform 248"/>
          <p:cNvSpPr>
            <a:spLocks/>
          </p:cNvSpPr>
          <p:nvPr/>
        </p:nvSpPr>
        <p:spPr bwMode="auto">
          <a:xfrm>
            <a:off x="6870700" y="2701925"/>
            <a:ext cx="42863" cy="42863"/>
          </a:xfrm>
          <a:custGeom>
            <a:avLst/>
            <a:gdLst>
              <a:gd name="T0" fmla="*/ 0 w 53"/>
              <a:gd name="T1" fmla="*/ 17011850 h 54"/>
              <a:gd name="T2" fmla="*/ 2616261 w 53"/>
              <a:gd name="T3" fmla="*/ 8821047 h 54"/>
              <a:gd name="T4" fmla="*/ 8503049 w 53"/>
              <a:gd name="T5" fmla="*/ 2520186 h 54"/>
              <a:gd name="T6" fmla="*/ 17659557 w 53"/>
              <a:gd name="T7" fmla="*/ 0 h 54"/>
              <a:gd name="T8" fmla="*/ 26161795 w 53"/>
              <a:gd name="T9" fmla="*/ 2520186 h 54"/>
              <a:gd name="T10" fmla="*/ 32702855 w 53"/>
              <a:gd name="T11" fmla="*/ 8821047 h 54"/>
              <a:gd name="T12" fmla="*/ 34664847 w 53"/>
              <a:gd name="T13" fmla="*/ 17011850 h 54"/>
              <a:gd name="T14" fmla="*/ 32702855 w 53"/>
              <a:gd name="T15" fmla="*/ 25201856 h 54"/>
              <a:gd name="T16" fmla="*/ 26161795 w 53"/>
              <a:gd name="T17" fmla="*/ 31502721 h 54"/>
              <a:gd name="T18" fmla="*/ 17659557 w 53"/>
              <a:gd name="T19" fmla="*/ 34022906 h 54"/>
              <a:gd name="T20" fmla="*/ 8503049 w 53"/>
              <a:gd name="T21" fmla="*/ 31502721 h 54"/>
              <a:gd name="T22" fmla="*/ 2616261 w 53"/>
              <a:gd name="T23" fmla="*/ 25201856 h 54"/>
              <a:gd name="T24" fmla="*/ 0 w 53"/>
              <a:gd name="T25" fmla="*/ 1701185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3"/>
              <a:gd name="T40" fmla="*/ 0 h 54"/>
              <a:gd name="T41" fmla="*/ 53 w 53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3" h="54">
                <a:moveTo>
                  <a:pt x="0" y="27"/>
                </a:moveTo>
                <a:lnTo>
                  <a:pt x="4" y="14"/>
                </a:lnTo>
                <a:lnTo>
                  <a:pt x="13" y="4"/>
                </a:lnTo>
                <a:lnTo>
                  <a:pt x="27" y="0"/>
                </a:lnTo>
                <a:lnTo>
                  <a:pt x="40" y="4"/>
                </a:lnTo>
                <a:lnTo>
                  <a:pt x="50" y="14"/>
                </a:lnTo>
                <a:lnTo>
                  <a:pt x="53" y="27"/>
                </a:lnTo>
                <a:lnTo>
                  <a:pt x="50" y="40"/>
                </a:lnTo>
                <a:lnTo>
                  <a:pt x="40" y="50"/>
                </a:lnTo>
                <a:lnTo>
                  <a:pt x="27" y="54"/>
                </a:lnTo>
                <a:lnTo>
                  <a:pt x="13" y="50"/>
                </a:lnTo>
                <a:lnTo>
                  <a:pt x="4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606" name="Freeform 249"/>
          <p:cNvSpPr>
            <a:spLocks/>
          </p:cNvSpPr>
          <p:nvPr/>
        </p:nvSpPr>
        <p:spPr bwMode="auto">
          <a:xfrm>
            <a:off x="6756400" y="2930525"/>
            <a:ext cx="42863" cy="42863"/>
          </a:xfrm>
          <a:custGeom>
            <a:avLst/>
            <a:gdLst>
              <a:gd name="T0" fmla="*/ 0 w 54"/>
              <a:gd name="T1" fmla="*/ 17011850 h 54"/>
              <a:gd name="T2" fmla="*/ 2520186 w 54"/>
              <a:gd name="T3" fmla="*/ 8821047 h 54"/>
              <a:gd name="T4" fmla="*/ 8190803 w 54"/>
              <a:gd name="T5" fmla="*/ 2520186 h 54"/>
              <a:gd name="T6" fmla="*/ 17011850 w 54"/>
              <a:gd name="T7" fmla="*/ 0 h 54"/>
              <a:gd name="T8" fmla="*/ 25201856 w 54"/>
              <a:gd name="T9" fmla="*/ 2520186 h 54"/>
              <a:gd name="T10" fmla="*/ 31502721 w 54"/>
              <a:gd name="T11" fmla="*/ 8821047 h 54"/>
              <a:gd name="T12" fmla="*/ 34022906 w 54"/>
              <a:gd name="T13" fmla="*/ 17011850 h 54"/>
              <a:gd name="T14" fmla="*/ 31502721 w 54"/>
              <a:gd name="T15" fmla="*/ 25201856 h 54"/>
              <a:gd name="T16" fmla="*/ 25201856 w 54"/>
              <a:gd name="T17" fmla="*/ 31502721 h 54"/>
              <a:gd name="T18" fmla="*/ 17011850 w 54"/>
              <a:gd name="T19" fmla="*/ 34022906 h 54"/>
              <a:gd name="T20" fmla="*/ 8190803 w 54"/>
              <a:gd name="T21" fmla="*/ 31502721 h 54"/>
              <a:gd name="T22" fmla="*/ 2520186 w 54"/>
              <a:gd name="T23" fmla="*/ 25201856 h 54"/>
              <a:gd name="T24" fmla="*/ 0 w 54"/>
              <a:gd name="T25" fmla="*/ 1701185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4"/>
              <a:gd name="T40" fmla="*/ 0 h 54"/>
              <a:gd name="T41" fmla="*/ 54 w 54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4" h="54">
                <a:moveTo>
                  <a:pt x="0" y="27"/>
                </a:moveTo>
                <a:lnTo>
                  <a:pt x="4" y="14"/>
                </a:lnTo>
                <a:lnTo>
                  <a:pt x="13" y="4"/>
                </a:lnTo>
                <a:lnTo>
                  <a:pt x="27" y="0"/>
                </a:lnTo>
                <a:lnTo>
                  <a:pt x="40" y="4"/>
                </a:lnTo>
                <a:lnTo>
                  <a:pt x="50" y="14"/>
                </a:lnTo>
                <a:lnTo>
                  <a:pt x="54" y="27"/>
                </a:lnTo>
                <a:lnTo>
                  <a:pt x="50" y="40"/>
                </a:lnTo>
                <a:lnTo>
                  <a:pt x="40" y="50"/>
                </a:lnTo>
                <a:lnTo>
                  <a:pt x="27" y="54"/>
                </a:lnTo>
                <a:lnTo>
                  <a:pt x="13" y="50"/>
                </a:lnTo>
                <a:lnTo>
                  <a:pt x="4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607" name="Freeform 250"/>
          <p:cNvSpPr>
            <a:spLocks/>
          </p:cNvSpPr>
          <p:nvPr/>
        </p:nvSpPr>
        <p:spPr bwMode="auto">
          <a:xfrm>
            <a:off x="6642100" y="3159125"/>
            <a:ext cx="42863" cy="42863"/>
          </a:xfrm>
          <a:custGeom>
            <a:avLst/>
            <a:gdLst>
              <a:gd name="T0" fmla="*/ 0 w 54"/>
              <a:gd name="T1" fmla="*/ 17011850 h 54"/>
              <a:gd name="T2" fmla="*/ 2520186 w 54"/>
              <a:gd name="T3" fmla="*/ 8821047 h 54"/>
              <a:gd name="T4" fmla="*/ 8190803 w 54"/>
              <a:gd name="T5" fmla="*/ 2520186 h 54"/>
              <a:gd name="T6" fmla="*/ 17011850 w 54"/>
              <a:gd name="T7" fmla="*/ 0 h 54"/>
              <a:gd name="T8" fmla="*/ 25201856 w 54"/>
              <a:gd name="T9" fmla="*/ 2520186 h 54"/>
              <a:gd name="T10" fmla="*/ 31502721 w 54"/>
              <a:gd name="T11" fmla="*/ 8821047 h 54"/>
              <a:gd name="T12" fmla="*/ 34022906 w 54"/>
              <a:gd name="T13" fmla="*/ 17011850 h 54"/>
              <a:gd name="T14" fmla="*/ 31502721 w 54"/>
              <a:gd name="T15" fmla="*/ 25201856 h 54"/>
              <a:gd name="T16" fmla="*/ 25201856 w 54"/>
              <a:gd name="T17" fmla="*/ 31502721 h 54"/>
              <a:gd name="T18" fmla="*/ 17011850 w 54"/>
              <a:gd name="T19" fmla="*/ 34022906 h 54"/>
              <a:gd name="T20" fmla="*/ 8190803 w 54"/>
              <a:gd name="T21" fmla="*/ 31502721 h 54"/>
              <a:gd name="T22" fmla="*/ 2520186 w 54"/>
              <a:gd name="T23" fmla="*/ 25201856 h 54"/>
              <a:gd name="T24" fmla="*/ 0 w 54"/>
              <a:gd name="T25" fmla="*/ 1701185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4"/>
              <a:gd name="T40" fmla="*/ 0 h 54"/>
              <a:gd name="T41" fmla="*/ 54 w 54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4" h="54">
                <a:moveTo>
                  <a:pt x="0" y="27"/>
                </a:moveTo>
                <a:lnTo>
                  <a:pt x="4" y="14"/>
                </a:lnTo>
                <a:lnTo>
                  <a:pt x="13" y="4"/>
                </a:lnTo>
                <a:lnTo>
                  <a:pt x="27" y="0"/>
                </a:lnTo>
                <a:lnTo>
                  <a:pt x="40" y="4"/>
                </a:lnTo>
                <a:lnTo>
                  <a:pt x="50" y="14"/>
                </a:lnTo>
                <a:lnTo>
                  <a:pt x="54" y="27"/>
                </a:lnTo>
                <a:lnTo>
                  <a:pt x="50" y="40"/>
                </a:lnTo>
                <a:lnTo>
                  <a:pt x="40" y="50"/>
                </a:lnTo>
                <a:lnTo>
                  <a:pt x="27" y="54"/>
                </a:lnTo>
                <a:lnTo>
                  <a:pt x="13" y="50"/>
                </a:lnTo>
                <a:lnTo>
                  <a:pt x="4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608" name="Line 253"/>
          <p:cNvSpPr>
            <a:spLocks noChangeShapeType="1"/>
          </p:cNvSpPr>
          <p:nvPr/>
        </p:nvSpPr>
        <p:spPr bwMode="auto">
          <a:xfrm flipH="1">
            <a:off x="6435725" y="2038350"/>
            <a:ext cx="51435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09" name="Line 254"/>
          <p:cNvSpPr>
            <a:spLocks noChangeShapeType="1"/>
          </p:cNvSpPr>
          <p:nvPr/>
        </p:nvSpPr>
        <p:spPr bwMode="auto">
          <a:xfrm flipH="1">
            <a:off x="6435725" y="2266950"/>
            <a:ext cx="51435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0" name="Line 255"/>
          <p:cNvSpPr>
            <a:spLocks noChangeShapeType="1"/>
          </p:cNvSpPr>
          <p:nvPr/>
        </p:nvSpPr>
        <p:spPr bwMode="auto">
          <a:xfrm flipH="1">
            <a:off x="6435725" y="2495550"/>
            <a:ext cx="51435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1" name="Line 256"/>
          <p:cNvSpPr>
            <a:spLocks noChangeShapeType="1"/>
          </p:cNvSpPr>
          <p:nvPr/>
        </p:nvSpPr>
        <p:spPr bwMode="auto">
          <a:xfrm flipH="1">
            <a:off x="6435725" y="2724150"/>
            <a:ext cx="51435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2" name="Line 257"/>
          <p:cNvSpPr>
            <a:spLocks noChangeShapeType="1"/>
          </p:cNvSpPr>
          <p:nvPr/>
        </p:nvSpPr>
        <p:spPr bwMode="auto">
          <a:xfrm flipH="1">
            <a:off x="6435725" y="2952750"/>
            <a:ext cx="51435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" name="Line 258"/>
          <p:cNvSpPr>
            <a:spLocks noChangeShapeType="1"/>
          </p:cNvSpPr>
          <p:nvPr/>
        </p:nvSpPr>
        <p:spPr bwMode="auto">
          <a:xfrm flipH="1">
            <a:off x="6435725" y="3181350"/>
            <a:ext cx="51435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" name="Line 259"/>
          <p:cNvSpPr>
            <a:spLocks noChangeShapeType="1"/>
          </p:cNvSpPr>
          <p:nvPr/>
        </p:nvSpPr>
        <p:spPr bwMode="auto">
          <a:xfrm flipH="1">
            <a:off x="6435725" y="3409950"/>
            <a:ext cx="51435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5" name="Line 260"/>
          <p:cNvSpPr>
            <a:spLocks noChangeShapeType="1"/>
          </p:cNvSpPr>
          <p:nvPr/>
        </p:nvSpPr>
        <p:spPr bwMode="auto">
          <a:xfrm flipH="1">
            <a:off x="6435725" y="3638550"/>
            <a:ext cx="51435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6" name="Line 261"/>
          <p:cNvSpPr>
            <a:spLocks noChangeShapeType="1"/>
          </p:cNvSpPr>
          <p:nvPr/>
        </p:nvSpPr>
        <p:spPr bwMode="auto">
          <a:xfrm>
            <a:off x="6435725" y="1352550"/>
            <a:ext cx="8001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7" name="Line 262"/>
          <p:cNvSpPr>
            <a:spLocks noChangeShapeType="1"/>
          </p:cNvSpPr>
          <p:nvPr/>
        </p:nvSpPr>
        <p:spPr bwMode="auto">
          <a:xfrm flipV="1">
            <a:off x="7235825" y="1123950"/>
            <a:ext cx="1588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8" name="Rectangle 263"/>
          <p:cNvSpPr>
            <a:spLocks noChangeArrowheads="1"/>
          </p:cNvSpPr>
          <p:nvPr/>
        </p:nvSpPr>
        <p:spPr bwMode="auto">
          <a:xfrm>
            <a:off x="7142163" y="917575"/>
            <a:ext cx="2540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5V</a:t>
            </a:r>
            <a:endParaRPr lang="en-US" altLang="en-US"/>
          </a:p>
        </p:txBody>
      </p:sp>
      <p:sp>
        <p:nvSpPr>
          <p:cNvPr id="17619" name="Freeform 264"/>
          <p:cNvSpPr>
            <a:spLocks/>
          </p:cNvSpPr>
          <p:nvPr/>
        </p:nvSpPr>
        <p:spPr bwMode="auto">
          <a:xfrm>
            <a:off x="7213600" y="1330325"/>
            <a:ext cx="42863" cy="42863"/>
          </a:xfrm>
          <a:custGeom>
            <a:avLst/>
            <a:gdLst>
              <a:gd name="T0" fmla="*/ 0 w 53"/>
              <a:gd name="T1" fmla="*/ 17011850 h 54"/>
              <a:gd name="T2" fmla="*/ 1961993 w 53"/>
              <a:gd name="T3" fmla="*/ 8821047 h 54"/>
              <a:gd name="T4" fmla="*/ 8503049 w 53"/>
              <a:gd name="T5" fmla="*/ 2520186 h 54"/>
              <a:gd name="T6" fmla="*/ 17659557 w 53"/>
              <a:gd name="T7" fmla="*/ 0 h 54"/>
              <a:gd name="T8" fmla="*/ 26161795 w 53"/>
              <a:gd name="T9" fmla="*/ 2520186 h 54"/>
              <a:gd name="T10" fmla="*/ 32702855 w 53"/>
              <a:gd name="T11" fmla="*/ 8821047 h 54"/>
              <a:gd name="T12" fmla="*/ 34664847 w 53"/>
              <a:gd name="T13" fmla="*/ 17011850 h 54"/>
              <a:gd name="T14" fmla="*/ 32702855 w 53"/>
              <a:gd name="T15" fmla="*/ 25201856 h 54"/>
              <a:gd name="T16" fmla="*/ 26161795 w 53"/>
              <a:gd name="T17" fmla="*/ 31502721 h 54"/>
              <a:gd name="T18" fmla="*/ 17659557 w 53"/>
              <a:gd name="T19" fmla="*/ 34022906 h 54"/>
              <a:gd name="T20" fmla="*/ 8503049 w 53"/>
              <a:gd name="T21" fmla="*/ 31502721 h 54"/>
              <a:gd name="T22" fmla="*/ 1961993 w 53"/>
              <a:gd name="T23" fmla="*/ 25201856 h 54"/>
              <a:gd name="T24" fmla="*/ 0 w 53"/>
              <a:gd name="T25" fmla="*/ 1701185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3"/>
              <a:gd name="T40" fmla="*/ 0 h 54"/>
              <a:gd name="T41" fmla="*/ 53 w 53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3" h="54">
                <a:moveTo>
                  <a:pt x="0" y="27"/>
                </a:moveTo>
                <a:lnTo>
                  <a:pt x="3" y="14"/>
                </a:lnTo>
                <a:lnTo>
                  <a:pt x="13" y="4"/>
                </a:lnTo>
                <a:lnTo>
                  <a:pt x="27" y="0"/>
                </a:lnTo>
                <a:lnTo>
                  <a:pt x="40" y="4"/>
                </a:lnTo>
                <a:lnTo>
                  <a:pt x="50" y="14"/>
                </a:lnTo>
                <a:lnTo>
                  <a:pt x="53" y="27"/>
                </a:lnTo>
                <a:lnTo>
                  <a:pt x="50" y="40"/>
                </a:lnTo>
                <a:lnTo>
                  <a:pt x="40" y="50"/>
                </a:lnTo>
                <a:lnTo>
                  <a:pt x="27" y="54"/>
                </a:lnTo>
                <a:lnTo>
                  <a:pt x="13" y="50"/>
                </a:lnTo>
                <a:lnTo>
                  <a:pt x="3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620" name="Freeform 265"/>
          <p:cNvSpPr>
            <a:spLocks/>
          </p:cNvSpPr>
          <p:nvPr/>
        </p:nvSpPr>
        <p:spPr bwMode="auto">
          <a:xfrm>
            <a:off x="7099300" y="1330325"/>
            <a:ext cx="42863" cy="42863"/>
          </a:xfrm>
          <a:custGeom>
            <a:avLst/>
            <a:gdLst>
              <a:gd name="T0" fmla="*/ 0 w 53"/>
              <a:gd name="T1" fmla="*/ 17011850 h 54"/>
              <a:gd name="T2" fmla="*/ 2616261 w 53"/>
              <a:gd name="T3" fmla="*/ 8821047 h 54"/>
              <a:gd name="T4" fmla="*/ 8503049 w 53"/>
              <a:gd name="T5" fmla="*/ 2520186 h 54"/>
              <a:gd name="T6" fmla="*/ 17659557 w 53"/>
              <a:gd name="T7" fmla="*/ 0 h 54"/>
              <a:gd name="T8" fmla="*/ 26161795 w 53"/>
              <a:gd name="T9" fmla="*/ 2520186 h 54"/>
              <a:gd name="T10" fmla="*/ 32702855 w 53"/>
              <a:gd name="T11" fmla="*/ 8821047 h 54"/>
              <a:gd name="T12" fmla="*/ 34664847 w 53"/>
              <a:gd name="T13" fmla="*/ 17011850 h 54"/>
              <a:gd name="T14" fmla="*/ 32702855 w 53"/>
              <a:gd name="T15" fmla="*/ 25201856 h 54"/>
              <a:gd name="T16" fmla="*/ 26161795 w 53"/>
              <a:gd name="T17" fmla="*/ 31502721 h 54"/>
              <a:gd name="T18" fmla="*/ 17659557 w 53"/>
              <a:gd name="T19" fmla="*/ 34022906 h 54"/>
              <a:gd name="T20" fmla="*/ 8503049 w 53"/>
              <a:gd name="T21" fmla="*/ 31502721 h 54"/>
              <a:gd name="T22" fmla="*/ 2616261 w 53"/>
              <a:gd name="T23" fmla="*/ 25201856 h 54"/>
              <a:gd name="T24" fmla="*/ 0 w 53"/>
              <a:gd name="T25" fmla="*/ 1701185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3"/>
              <a:gd name="T40" fmla="*/ 0 h 54"/>
              <a:gd name="T41" fmla="*/ 53 w 53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3" h="54">
                <a:moveTo>
                  <a:pt x="0" y="27"/>
                </a:moveTo>
                <a:lnTo>
                  <a:pt x="4" y="14"/>
                </a:lnTo>
                <a:lnTo>
                  <a:pt x="13" y="4"/>
                </a:lnTo>
                <a:lnTo>
                  <a:pt x="27" y="0"/>
                </a:lnTo>
                <a:lnTo>
                  <a:pt x="40" y="4"/>
                </a:lnTo>
                <a:lnTo>
                  <a:pt x="50" y="14"/>
                </a:lnTo>
                <a:lnTo>
                  <a:pt x="53" y="27"/>
                </a:lnTo>
                <a:lnTo>
                  <a:pt x="50" y="40"/>
                </a:lnTo>
                <a:lnTo>
                  <a:pt x="40" y="50"/>
                </a:lnTo>
                <a:lnTo>
                  <a:pt x="27" y="54"/>
                </a:lnTo>
                <a:lnTo>
                  <a:pt x="13" y="50"/>
                </a:lnTo>
                <a:lnTo>
                  <a:pt x="4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621" name="Freeform 266"/>
          <p:cNvSpPr>
            <a:spLocks/>
          </p:cNvSpPr>
          <p:nvPr/>
        </p:nvSpPr>
        <p:spPr bwMode="auto">
          <a:xfrm>
            <a:off x="6985000" y="1330325"/>
            <a:ext cx="42863" cy="42863"/>
          </a:xfrm>
          <a:custGeom>
            <a:avLst/>
            <a:gdLst>
              <a:gd name="T0" fmla="*/ 0 w 53"/>
              <a:gd name="T1" fmla="*/ 17011850 h 54"/>
              <a:gd name="T2" fmla="*/ 2616261 w 53"/>
              <a:gd name="T3" fmla="*/ 8821047 h 54"/>
              <a:gd name="T4" fmla="*/ 8503049 w 53"/>
              <a:gd name="T5" fmla="*/ 2520186 h 54"/>
              <a:gd name="T6" fmla="*/ 17659557 w 53"/>
              <a:gd name="T7" fmla="*/ 0 h 54"/>
              <a:gd name="T8" fmla="*/ 26161795 w 53"/>
              <a:gd name="T9" fmla="*/ 2520186 h 54"/>
              <a:gd name="T10" fmla="*/ 32702855 w 53"/>
              <a:gd name="T11" fmla="*/ 8821047 h 54"/>
              <a:gd name="T12" fmla="*/ 34664847 w 53"/>
              <a:gd name="T13" fmla="*/ 17011850 h 54"/>
              <a:gd name="T14" fmla="*/ 32702855 w 53"/>
              <a:gd name="T15" fmla="*/ 25201856 h 54"/>
              <a:gd name="T16" fmla="*/ 26161795 w 53"/>
              <a:gd name="T17" fmla="*/ 31502721 h 54"/>
              <a:gd name="T18" fmla="*/ 17659557 w 53"/>
              <a:gd name="T19" fmla="*/ 34022906 h 54"/>
              <a:gd name="T20" fmla="*/ 8503049 w 53"/>
              <a:gd name="T21" fmla="*/ 31502721 h 54"/>
              <a:gd name="T22" fmla="*/ 2616261 w 53"/>
              <a:gd name="T23" fmla="*/ 25201856 h 54"/>
              <a:gd name="T24" fmla="*/ 0 w 53"/>
              <a:gd name="T25" fmla="*/ 1701185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3"/>
              <a:gd name="T40" fmla="*/ 0 h 54"/>
              <a:gd name="T41" fmla="*/ 53 w 53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3" h="54">
                <a:moveTo>
                  <a:pt x="0" y="27"/>
                </a:moveTo>
                <a:lnTo>
                  <a:pt x="4" y="14"/>
                </a:lnTo>
                <a:lnTo>
                  <a:pt x="13" y="4"/>
                </a:lnTo>
                <a:lnTo>
                  <a:pt x="27" y="0"/>
                </a:lnTo>
                <a:lnTo>
                  <a:pt x="40" y="4"/>
                </a:lnTo>
                <a:lnTo>
                  <a:pt x="50" y="14"/>
                </a:lnTo>
                <a:lnTo>
                  <a:pt x="53" y="27"/>
                </a:lnTo>
                <a:lnTo>
                  <a:pt x="50" y="40"/>
                </a:lnTo>
                <a:lnTo>
                  <a:pt x="40" y="50"/>
                </a:lnTo>
                <a:lnTo>
                  <a:pt x="27" y="54"/>
                </a:lnTo>
                <a:lnTo>
                  <a:pt x="13" y="50"/>
                </a:lnTo>
                <a:lnTo>
                  <a:pt x="4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622" name="Freeform 267"/>
          <p:cNvSpPr>
            <a:spLocks/>
          </p:cNvSpPr>
          <p:nvPr/>
        </p:nvSpPr>
        <p:spPr bwMode="auto">
          <a:xfrm>
            <a:off x="6870700" y="1330325"/>
            <a:ext cx="42863" cy="42863"/>
          </a:xfrm>
          <a:custGeom>
            <a:avLst/>
            <a:gdLst>
              <a:gd name="T0" fmla="*/ 0 w 53"/>
              <a:gd name="T1" fmla="*/ 17011850 h 54"/>
              <a:gd name="T2" fmla="*/ 2616261 w 53"/>
              <a:gd name="T3" fmla="*/ 8821047 h 54"/>
              <a:gd name="T4" fmla="*/ 8503049 w 53"/>
              <a:gd name="T5" fmla="*/ 2520186 h 54"/>
              <a:gd name="T6" fmla="*/ 17659557 w 53"/>
              <a:gd name="T7" fmla="*/ 0 h 54"/>
              <a:gd name="T8" fmla="*/ 26161795 w 53"/>
              <a:gd name="T9" fmla="*/ 2520186 h 54"/>
              <a:gd name="T10" fmla="*/ 32702855 w 53"/>
              <a:gd name="T11" fmla="*/ 8821047 h 54"/>
              <a:gd name="T12" fmla="*/ 34664847 w 53"/>
              <a:gd name="T13" fmla="*/ 17011850 h 54"/>
              <a:gd name="T14" fmla="*/ 32702855 w 53"/>
              <a:gd name="T15" fmla="*/ 25201856 h 54"/>
              <a:gd name="T16" fmla="*/ 26161795 w 53"/>
              <a:gd name="T17" fmla="*/ 31502721 h 54"/>
              <a:gd name="T18" fmla="*/ 17659557 w 53"/>
              <a:gd name="T19" fmla="*/ 34022906 h 54"/>
              <a:gd name="T20" fmla="*/ 8503049 w 53"/>
              <a:gd name="T21" fmla="*/ 31502721 h 54"/>
              <a:gd name="T22" fmla="*/ 2616261 w 53"/>
              <a:gd name="T23" fmla="*/ 25201856 h 54"/>
              <a:gd name="T24" fmla="*/ 0 w 53"/>
              <a:gd name="T25" fmla="*/ 1701185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3"/>
              <a:gd name="T40" fmla="*/ 0 h 54"/>
              <a:gd name="T41" fmla="*/ 53 w 53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3" h="54">
                <a:moveTo>
                  <a:pt x="0" y="27"/>
                </a:moveTo>
                <a:lnTo>
                  <a:pt x="4" y="14"/>
                </a:lnTo>
                <a:lnTo>
                  <a:pt x="13" y="4"/>
                </a:lnTo>
                <a:lnTo>
                  <a:pt x="27" y="0"/>
                </a:lnTo>
                <a:lnTo>
                  <a:pt x="40" y="4"/>
                </a:lnTo>
                <a:lnTo>
                  <a:pt x="50" y="14"/>
                </a:lnTo>
                <a:lnTo>
                  <a:pt x="53" y="27"/>
                </a:lnTo>
                <a:lnTo>
                  <a:pt x="50" y="40"/>
                </a:lnTo>
                <a:lnTo>
                  <a:pt x="40" y="50"/>
                </a:lnTo>
                <a:lnTo>
                  <a:pt x="27" y="54"/>
                </a:lnTo>
                <a:lnTo>
                  <a:pt x="13" y="50"/>
                </a:lnTo>
                <a:lnTo>
                  <a:pt x="4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623" name="Freeform 268"/>
          <p:cNvSpPr>
            <a:spLocks/>
          </p:cNvSpPr>
          <p:nvPr/>
        </p:nvSpPr>
        <p:spPr bwMode="auto">
          <a:xfrm>
            <a:off x="6756400" y="1330325"/>
            <a:ext cx="42863" cy="42863"/>
          </a:xfrm>
          <a:custGeom>
            <a:avLst/>
            <a:gdLst>
              <a:gd name="T0" fmla="*/ 0 w 54"/>
              <a:gd name="T1" fmla="*/ 17011850 h 54"/>
              <a:gd name="T2" fmla="*/ 2520186 w 54"/>
              <a:gd name="T3" fmla="*/ 8821047 h 54"/>
              <a:gd name="T4" fmla="*/ 8190803 w 54"/>
              <a:gd name="T5" fmla="*/ 2520186 h 54"/>
              <a:gd name="T6" fmla="*/ 17011850 w 54"/>
              <a:gd name="T7" fmla="*/ 0 h 54"/>
              <a:gd name="T8" fmla="*/ 25201856 w 54"/>
              <a:gd name="T9" fmla="*/ 2520186 h 54"/>
              <a:gd name="T10" fmla="*/ 31502721 w 54"/>
              <a:gd name="T11" fmla="*/ 8821047 h 54"/>
              <a:gd name="T12" fmla="*/ 34022906 w 54"/>
              <a:gd name="T13" fmla="*/ 17011850 h 54"/>
              <a:gd name="T14" fmla="*/ 31502721 w 54"/>
              <a:gd name="T15" fmla="*/ 25201856 h 54"/>
              <a:gd name="T16" fmla="*/ 25201856 w 54"/>
              <a:gd name="T17" fmla="*/ 31502721 h 54"/>
              <a:gd name="T18" fmla="*/ 17011850 w 54"/>
              <a:gd name="T19" fmla="*/ 34022906 h 54"/>
              <a:gd name="T20" fmla="*/ 8190803 w 54"/>
              <a:gd name="T21" fmla="*/ 31502721 h 54"/>
              <a:gd name="T22" fmla="*/ 2520186 w 54"/>
              <a:gd name="T23" fmla="*/ 25201856 h 54"/>
              <a:gd name="T24" fmla="*/ 0 w 54"/>
              <a:gd name="T25" fmla="*/ 1701185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4"/>
              <a:gd name="T40" fmla="*/ 0 h 54"/>
              <a:gd name="T41" fmla="*/ 54 w 54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4" h="54">
                <a:moveTo>
                  <a:pt x="0" y="27"/>
                </a:moveTo>
                <a:lnTo>
                  <a:pt x="4" y="14"/>
                </a:lnTo>
                <a:lnTo>
                  <a:pt x="13" y="4"/>
                </a:lnTo>
                <a:lnTo>
                  <a:pt x="27" y="0"/>
                </a:lnTo>
                <a:lnTo>
                  <a:pt x="40" y="4"/>
                </a:lnTo>
                <a:lnTo>
                  <a:pt x="50" y="14"/>
                </a:lnTo>
                <a:lnTo>
                  <a:pt x="54" y="27"/>
                </a:lnTo>
                <a:lnTo>
                  <a:pt x="50" y="40"/>
                </a:lnTo>
                <a:lnTo>
                  <a:pt x="40" y="50"/>
                </a:lnTo>
                <a:lnTo>
                  <a:pt x="27" y="54"/>
                </a:lnTo>
                <a:lnTo>
                  <a:pt x="13" y="50"/>
                </a:lnTo>
                <a:lnTo>
                  <a:pt x="4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624" name="Freeform 269"/>
          <p:cNvSpPr>
            <a:spLocks/>
          </p:cNvSpPr>
          <p:nvPr/>
        </p:nvSpPr>
        <p:spPr bwMode="auto">
          <a:xfrm>
            <a:off x="6642100" y="1330325"/>
            <a:ext cx="42863" cy="42863"/>
          </a:xfrm>
          <a:custGeom>
            <a:avLst/>
            <a:gdLst>
              <a:gd name="T0" fmla="*/ 0 w 54"/>
              <a:gd name="T1" fmla="*/ 17011850 h 54"/>
              <a:gd name="T2" fmla="*/ 2520186 w 54"/>
              <a:gd name="T3" fmla="*/ 8821047 h 54"/>
              <a:gd name="T4" fmla="*/ 8190803 w 54"/>
              <a:gd name="T5" fmla="*/ 2520186 h 54"/>
              <a:gd name="T6" fmla="*/ 17011850 w 54"/>
              <a:gd name="T7" fmla="*/ 0 h 54"/>
              <a:gd name="T8" fmla="*/ 25201856 w 54"/>
              <a:gd name="T9" fmla="*/ 2520186 h 54"/>
              <a:gd name="T10" fmla="*/ 31502721 w 54"/>
              <a:gd name="T11" fmla="*/ 8821047 h 54"/>
              <a:gd name="T12" fmla="*/ 34022906 w 54"/>
              <a:gd name="T13" fmla="*/ 17011850 h 54"/>
              <a:gd name="T14" fmla="*/ 31502721 w 54"/>
              <a:gd name="T15" fmla="*/ 25201856 h 54"/>
              <a:gd name="T16" fmla="*/ 25201856 w 54"/>
              <a:gd name="T17" fmla="*/ 31502721 h 54"/>
              <a:gd name="T18" fmla="*/ 17011850 w 54"/>
              <a:gd name="T19" fmla="*/ 34022906 h 54"/>
              <a:gd name="T20" fmla="*/ 8190803 w 54"/>
              <a:gd name="T21" fmla="*/ 31502721 h 54"/>
              <a:gd name="T22" fmla="*/ 2520186 w 54"/>
              <a:gd name="T23" fmla="*/ 25201856 h 54"/>
              <a:gd name="T24" fmla="*/ 0 w 54"/>
              <a:gd name="T25" fmla="*/ 1701185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4"/>
              <a:gd name="T40" fmla="*/ 0 h 54"/>
              <a:gd name="T41" fmla="*/ 54 w 54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4" h="54">
                <a:moveTo>
                  <a:pt x="0" y="27"/>
                </a:moveTo>
                <a:lnTo>
                  <a:pt x="4" y="14"/>
                </a:lnTo>
                <a:lnTo>
                  <a:pt x="13" y="4"/>
                </a:lnTo>
                <a:lnTo>
                  <a:pt x="27" y="0"/>
                </a:lnTo>
                <a:lnTo>
                  <a:pt x="40" y="4"/>
                </a:lnTo>
                <a:lnTo>
                  <a:pt x="50" y="14"/>
                </a:lnTo>
                <a:lnTo>
                  <a:pt x="54" y="27"/>
                </a:lnTo>
                <a:lnTo>
                  <a:pt x="50" y="40"/>
                </a:lnTo>
                <a:lnTo>
                  <a:pt x="40" y="50"/>
                </a:lnTo>
                <a:lnTo>
                  <a:pt x="27" y="54"/>
                </a:lnTo>
                <a:lnTo>
                  <a:pt x="13" y="50"/>
                </a:lnTo>
                <a:lnTo>
                  <a:pt x="4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625" name="Line 273"/>
          <p:cNvSpPr>
            <a:spLocks noChangeShapeType="1"/>
          </p:cNvSpPr>
          <p:nvPr/>
        </p:nvSpPr>
        <p:spPr bwMode="auto">
          <a:xfrm>
            <a:off x="6188075" y="4418013"/>
            <a:ext cx="457200" cy="1587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275"/>
          <p:cNvGrpSpPr>
            <a:grpSpLocks/>
          </p:cNvGrpSpPr>
          <p:nvPr/>
        </p:nvGrpSpPr>
        <p:grpSpPr bwMode="auto">
          <a:xfrm>
            <a:off x="4149725" y="1330325"/>
            <a:ext cx="2428875" cy="3241675"/>
            <a:chOff x="2614" y="838"/>
            <a:chExt cx="1530" cy="2042"/>
          </a:xfrm>
        </p:grpSpPr>
        <p:sp>
          <p:nvSpPr>
            <p:cNvPr id="17629" name="Line 48"/>
            <p:cNvSpPr>
              <a:spLocks noChangeShapeType="1"/>
            </p:cNvSpPr>
            <p:nvPr/>
          </p:nvSpPr>
          <p:spPr bwMode="auto">
            <a:xfrm>
              <a:off x="4054" y="1121"/>
              <a:ext cx="1" cy="16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30" name="Line 49"/>
            <p:cNvSpPr>
              <a:spLocks noChangeShapeType="1"/>
            </p:cNvSpPr>
            <p:nvPr/>
          </p:nvSpPr>
          <p:spPr bwMode="auto">
            <a:xfrm>
              <a:off x="4054" y="860"/>
              <a:ext cx="1" cy="154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31" name="Freeform 50"/>
            <p:cNvSpPr>
              <a:spLocks/>
            </p:cNvSpPr>
            <p:nvPr/>
          </p:nvSpPr>
          <p:spPr bwMode="auto">
            <a:xfrm>
              <a:off x="4036" y="1014"/>
              <a:ext cx="36" cy="107"/>
            </a:xfrm>
            <a:custGeom>
              <a:avLst/>
              <a:gdLst>
                <a:gd name="T0" fmla="*/ 9 w 73"/>
                <a:gd name="T1" fmla="*/ 0 h 215"/>
                <a:gd name="T2" fmla="*/ 18 w 73"/>
                <a:gd name="T3" fmla="*/ 4 h 215"/>
                <a:gd name="T4" fmla="*/ 0 w 73"/>
                <a:gd name="T5" fmla="*/ 13 h 215"/>
                <a:gd name="T6" fmla="*/ 18 w 73"/>
                <a:gd name="T7" fmla="*/ 22 h 215"/>
                <a:gd name="T8" fmla="*/ 0 w 73"/>
                <a:gd name="T9" fmla="*/ 31 h 215"/>
                <a:gd name="T10" fmla="*/ 18 w 73"/>
                <a:gd name="T11" fmla="*/ 40 h 215"/>
                <a:gd name="T12" fmla="*/ 0 w 73"/>
                <a:gd name="T13" fmla="*/ 49 h 215"/>
                <a:gd name="T14" fmla="*/ 9 w 73"/>
                <a:gd name="T15" fmla="*/ 53 h 2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3"/>
                <a:gd name="T25" fmla="*/ 0 h 215"/>
                <a:gd name="T26" fmla="*/ 73 w 73"/>
                <a:gd name="T27" fmla="*/ 215 h 2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3" h="215">
                  <a:moveTo>
                    <a:pt x="37" y="0"/>
                  </a:moveTo>
                  <a:lnTo>
                    <a:pt x="73" y="17"/>
                  </a:lnTo>
                  <a:lnTo>
                    <a:pt x="0" y="53"/>
                  </a:lnTo>
                  <a:lnTo>
                    <a:pt x="73" y="90"/>
                  </a:lnTo>
                  <a:lnTo>
                    <a:pt x="0" y="124"/>
                  </a:lnTo>
                  <a:lnTo>
                    <a:pt x="73" y="161"/>
                  </a:lnTo>
                  <a:lnTo>
                    <a:pt x="0" y="197"/>
                  </a:lnTo>
                  <a:lnTo>
                    <a:pt x="37" y="215"/>
                  </a:lnTo>
                </a:path>
              </a:pathLst>
            </a:cu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632" name="Rectangle 71"/>
            <p:cNvSpPr>
              <a:spLocks noChangeArrowheads="1"/>
            </p:cNvSpPr>
            <p:nvPr/>
          </p:nvSpPr>
          <p:spPr bwMode="auto">
            <a:xfrm>
              <a:off x="2830" y="1140"/>
              <a:ext cx="1008" cy="158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633" name="Rectangle 72"/>
            <p:cNvSpPr>
              <a:spLocks noChangeArrowheads="1"/>
            </p:cNvSpPr>
            <p:nvPr/>
          </p:nvSpPr>
          <p:spPr bwMode="auto">
            <a:xfrm>
              <a:off x="3047" y="1845"/>
              <a:ext cx="5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</a:rPr>
                <a:t>74LS245</a:t>
              </a:r>
              <a:endParaRPr lang="en-US" altLang="en-US"/>
            </a:p>
          </p:txBody>
        </p:sp>
        <p:sp>
          <p:nvSpPr>
            <p:cNvPr id="17634" name="Rectangle 73"/>
            <p:cNvSpPr>
              <a:spLocks noChangeArrowheads="1"/>
            </p:cNvSpPr>
            <p:nvPr/>
          </p:nvSpPr>
          <p:spPr bwMode="auto">
            <a:xfrm>
              <a:off x="3648" y="1226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B0</a:t>
              </a:r>
              <a:endParaRPr lang="en-US" altLang="en-US"/>
            </a:p>
          </p:txBody>
        </p:sp>
        <p:sp>
          <p:nvSpPr>
            <p:cNvPr id="17635" name="Line 74"/>
            <p:cNvSpPr>
              <a:spLocks noChangeShapeType="1"/>
            </p:cNvSpPr>
            <p:nvPr/>
          </p:nvSpPr>
          <p:spPr bwMode="auto">
            <a:xfrm>
              <a:off x="3838" y="2579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36" name="Rectangle 75"/>
            <p:cNvSpPr>
              <a:spLocks noChangeArrowheads="1"/>
            </p:cNvSpPr>
            <p:nvPr/>
          </p:nvSpPr>
          <p:spPr bwMode="auto">
            <a:xfrm>
              <a:off x="3648" y="1370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B1</a:t>
              </a:r>
              <a:endParaRPr lang="en-US" altLang="en-US"/>
            </a:p>
          </p:txBody>
        </p:sp>
        <p:sp>
          <p:nvSpPr>
            <p:cNvPr id="17637" name="Rectangle 76"/>
            <p:cNvSpPr>
              <a:spLocks noChangeArrowheads="1"/>
            </p:cNvSpPr>
            <p:nvPr/>
          </p:nvSpPr>
          <p:spPr bwMode="auto">
            <a:xfrm>
              <a:off x="3648" y="1514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B2</a:t>
              </a:r>
              <a:endParaRPr lang="en-US" altLang="en-US"/>
            </a:p>
          </p:txBody>
        </p:sp>
        <p:sp>
          <p:nvSpPr>
            <p:cNvPr id="17638" name="Rectangle 77"/>
            <p:cNvSpPr>
              <a:spLocks noChangeArrowheads="1"/>
            </p:cNvSpPr>
            <p:nvPr/>
          </p:nvSpPr>
          <p:spPr bwMode="auto">
            <a:xfrm>
              <a:off x="3648" y="1658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B3</a:t>
              </a:r>
              <a:endParaRPr lang="en-US" altLang="en-US"/>
            </a:p>
          </p:txBody>
        </p:sp>
        <p:sp>
          <p:nvSpPr>
            <p:cNvPr id="17639" name="Rectangle 78"/>
            <p:cNvSpPr>
              <a:spLocks noChangeArrowheads="1"/>
            </p:cNvSpPr>
            <p:nvPr/>
          </p:nvSpPr>
          <p:spPr bwMode="auto">
            <a:xfrm>
              <a:off x="3648" y="1802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B4</a:t>
              </a:r>
              <a:endParaRPr lang="en-US" altLang="en-US"/>
            </a:p>
          </p:txBody>
        </p:sp>
        <p:sp>
          <p:nvSpPr>
            <p:cNvPr id="17640" name="Rectangle 79"/>
            <p:cNvSpPr>
              <a:spLocks noChangeArrowheads="1"/>
            </p:cNvSpPr>
            <p:nvPr/>
          </p:nvSpPr>
          <p:spPr bwMode="auto">
            <a:xfrm>
              <a:off x="3648" y="1946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B5</a:t>
              </a:r>
              <a:endParaRPr lang="en-US" altLang="en-US"/>
            </a:p>
          </p:txBody>
        </p:sp>
        <p:sp>
          <p:nvSpPr>
            <p:cNvPr id="17641" name="Rectangle 80"/>
            <p:cNvSpPr>
              <a:spLocks noChangeArrowheads="1"/>
            </p:cNvSpPr>
            <p:nvPr/>
          </p:nvSpPr>
          <p:spPr bwMode="auto">
            <a:xfrm>
              <a:off x="3648" y="2090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B6</a:t>
              </a:r>
              <a:endParaRPr lang="en-US" altLang="en-US"/>
            </a:p>
          </p:txBody>
        </p:sp>
        <p:sp>
          <p:nvSpPr>
            <p:cNvPr id="17642" name="Rectangle 81"/>
            <p:cNvSpPr>
              <a:spLocks noChangeArrowheads="1"/>
            </p:cNvSpPr>
            <p:nvPr/>
          </p:nvSpPr>
          <p:spPr bwMode="auto">
            <a:xfrm>
              <a:off x="3648" y="2234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B7</a:t>
              </a:r>
              <a:endParaRPr lang="en-US" altLang="en-US"/>
            </a:p>
          </p:txBody>
        </p:sp>
        <p:sp>
          <p:nvSpPr>
            <p:cNvPr id="17643" name="Rectangle 82"/>
            <p:cNvSpPr>
              <a:spLocks noChangeArrowheads="1"/>
            </p:cNvSpPr>
            <p:nvPr/>
          </p:nvSpPr>
          <p:spPr bwMode="auto">
            <a:xfrm>
              <a:off x="2902" y="1226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A0</a:t>
              </a:r>
              <a:endParaRPr lang="en-US" altLang="en-US"/>
            </a:p>
          </p:txBody>
        </p:sp>
        <p:sp>
          <p:nvSpPr>
            <p:cNvPr id="17644" name="Rectangle 83"/>
            <p:cNvSpPr>
              <a:spLocks noChangeArrowheads="1"/>
            </p:cNvSpPr>
            <p:nvPr/>
          </p:nvSpPr>
          <p:spPr bwMode="auto">
            <a:xfrm>
              <a:off x="2902" y="1370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A1</a:t>
              </a:r>
              <a:endParaRPr lang="en-US" altLang="en-US"/>
            </a:p>
          </p:txBody>
        </p:sp>
        <p:sp>
          <p:nvSpPr>
            <p:cNvPr id="17645" name="Rectangle 84"/>
            <p:cNvSpPr>
              <a:spLocks noChangeArrowheads="1"/>
            </p:cNvSpPr>
            <p:nvPr/>
          </p:nvSpPr>
          <p:spPr bwMode="auto">
            <a:xfrm>
              <a:off x="2902" y="1514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A2</a:t>
              </a:r>
              <a:endParaRPr lang="en-US" altLang="en-US"/>
            </a:p>
          </p:txBody>
        </p:sp>
        <p:sp>
          <p:nvSpPr>
            <p:cNvPr id="17646" name="Rectangle 85"/>
            <p:cNvSpPr>
              <a:spLocks noChangeArrowheads="1"/>
            </p:cNvSpPr>
            <p:nvPr/>
          </p:nvSpPr>
          <p:spPr bwMode="auto">
            <a:xfrm>
              <a:off x="2902" y="1658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A3</a:t>
              </a:r>
              <a:endParaRPr lang="en-US" altLang="en-US"/>
            </a:p>
          </p:txBody>
        </p:sp>
        <p:sp>
          <p:nvSpPr>
            <p:cNvPr id="17647" name="Rectangle 86"/>
            <p:cNvSpPr>
              <a:spLocks noChangeArrowheads="1"/>
            </p:cNvSpPr>
            <p:nvPr/>
          </p:nvSpPr>
          <p:spPr bwMode="auto">
            <a:xfrm>
              <a:off x="2902" y="1802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A4</a:t>
              </a:r>
              <a:endParaRPr lang="en-US" altLang="en-US"/>
            </a:p>
          </p:txBody>
        </p:sp>
        <p:sp>
          <p:nvSpPr>
            <p:cNvPr id="17648" name="Rectangle 87"/>
            <p:cNvSpPr>
              <a:spLocks noChangeArrowheads="1"/>
            </p:cNvSpPr>
            <p:nvPr/>
          </p:nvSpPr>
          <p:spPr bwMode="auto">
            <a:xfrm>
              <a:off x="2902" y="1946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A5</a:t>
              </a:r>
              <a:endParaRPr lang="en-US" altLang="en-US"/>
            </a:p>
          </p:txBody>
        </p:sp>
        <p:sp>
          <p:nvSpPr>
            <p:cNvPr id="17649" name="Rectangle 88"/>
            <p:cNvSpPr>
              <a:spLocks noChangeArrowheads="1"/>
            </p:cNvSpPr>
            <p:nvPr/>
          </p:nvSpPr>
          <p:spPr bwMode="auto">
            <a:xfrm>
              <a:off x="2902" y="2090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A6</a:t>
              </a:r>
              <a:endParaRPr lang="en-US" altLang="en-US"/>
            </a:p>
          </p:txBody>
        </p:sp>
        <p:sp>
          <p:nvSpPr>
            <p:cNvPr id="17650" name="Rectangle 89"/>
            <p:cNvSpPr>
              <a:spLocks noChangeArrowheads="1"/>
            </p:cNvSpPr>
            <p:nvPr/>
          </p:nvSpPr>
          <p:spPr bwMode="auto">
            <a:xfrm>
              <a:off x="2902" y="2234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A7</a:t>
              </a:r>
              <a:endParaRPr lang="en-US" altLang="en-US"/>
            </a:p>
          </p:txBody>
        </p:sp>
        <p:sp>
          <p:nvSpPr>
            <p:cNvPr id="17651" name="Rectangle 90"/>
            <p:cNvSpPr>
              <a:spLocks noChangeArrowheads="1"/>
            </p:cNvSpPr>
            <p:nvPr/>
          </p:nvSpPr>
          <p:spPr bwMode="auto">
            <a:xfrm>
              <a:off x="2902" y="2522"/>
              <a:ext cx="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E</a:t>
              </a:r>
              <a:endParaRPr lang="en-US" altLang="en-US"/>
            </a:p>
          </p:txBody>
        </p:sp>
        <p:sp>
          <p:nvSpPr>
            <p:cNvPr id="17652" name="Rectangle 91"/>
            <p:cNvSpPr>
              <a:spLocks noChangeArrowheads="1"/>
            </p:cNvSpPr>
            <p:nvPr/>
          </p:nvSpPr>
          <p:spPr bwMode="auto">
            <a:xfrm>
              <a:off x="3601" y="2522"/>
              <a:ext cx="16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DIR</a:t>
              </a:r>
              <a:endParaRPr lang="en-US" altLang="en-US"/>
            </a:p>
          </p:txBody>
        </p:sp>
        <p:sp>
          <p:nvSpPr>
            <p:cNvPr id="17653" name="Line 92"/>
            <p:cNvSpPr>
              <a:spLocks noChangeShapeType="1"/>
            </p:cNvSpPr>
            <p:nvPr/>
          </p:nvSpPr>
          <p:spPr bwMode="auto">
            <a:xfrm>
              <a:off x="2902" y="2507"/>
              <a:ext cx="7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54" name="Line 93"/>
            <p:cNvSpPr>
              <a:spLocks noChangeShapeType="1"/>
            </p:cNvSpPr>
            <p:nvPr/>
          </p:nvSpPr>
          <p:spPr bwMode="auto">
            <a:xfrm>
              <a:off x="3838" y="2292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55" name="Line 94"/>
            <p:cNvSpPr>
              <a:spLocks noChangeShapeType="1"/>
            </p:cNvSpPr>
            <p:nvPr/>
          </p:nvSpPr>
          <p:spPr bwMode="auto">
            <a:xfrm>
              <a:off x="3838" y="2148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56" name="Line 95"/>
            <p:cNvSpPr>
              <a:spLocks noChangeShapeType="1"/>
            </p:cNvSpPr>
            <p:nvPr/>
          </p:nvSpPr>
          <p:spPr bwMode="auto">
            <a:xfrm>
              <a:off x="3838" y="2004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57" name="Line 96"/>
            <p:cNvSpPr>
              <a:spLocks noChangeShapeType="1"/>
            </p:cNvSpPr>
            <p:nvPr/>
          </p:nvSpPr>
          <p:spPr bwMode="auto">
            <a:xfrm>
              <a:off x="3838" y="1860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58" name="Line 97"/>
            <p:cNvSpPr>
              <a:spLocks noChangeShapeType="1"/>
            </p:cNvSpPr>
            <p:nvPr/>
          </p:nvSpPr>
          <p:spPr bwMode="auto">
            <a:xfrm>
              <a:off x="3838" y="1716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59" name="Line 98"/>
            <p:cNvSpPr>
              <a:spLocks noChangeShapeType="1"/>
            </p:cNvSpPr>
            <p:nvPr/>
          </p:nvSpPr>
          <p:spPr bwMode="auto">
            <a:xfrm>
              <a:off x="3838" y="1572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60" name="Line 99"/>
            <p:cNvSpPr>
              <a:spLocks noChangeShapeType="1"/>
            </p:cNvSpPr>
            <p:nvPr/>
          </p:nvSpPr>
          <p:spPr bwMode="auto">
            <a:xfrm>
              <a:off x="3838" y="1428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61" name="Line 100"/>
            <p:cNvSpPr>
              <a:spLocks noChangeShapeType="1"/>
            </p:cNvSpPr>
            <p:nvPr/>
          </p:nvSpPr>
          <p:spPr bwMode="auto">
            <a:xfrm>
              <a:off x="3838" y="1284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62" name="Line 101"/>
            <p:cNvSpPr>
              <a:spLocks noChangeShapeType="1"/>
            </p:cNvSpPr>
            <p:nvPr/>
          </p:nvSpPr>
          <p:spPr bwMode="auto">
            <a:xfrm>
              <a:off x="2614" y="2292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63" name="Line 102"/>
            <p:cNvSpPr>
              <a:spLocks noChangeShapeType="1"/>
            </p:cNvSpPr>
            <p:nvPr/>
          </p:nvSpPr>
          <p:spPr bwMode="auto">
            <a:xfrm>
              <a:off x="2614" y="2148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64" name="Line 103"/>
            <p:cNvSpPr>
              <a:spLocks noChangeShapeType="1"/>
            </p:cNvSpPr>
            <p:nvPr/>
          </p:nvSpPr>
          <p:spPr bwMode="auto">
            <a:xfrm>
              <a:off x="2614" y="2004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65" name="Line 104"/>
            <p:cNvSpPr>
              <a:spLocks noChangeShapeType="1"/>
            </p:cNvSpPr>
            <p:nvPr/>
          </p:nvSpPr>
          <p:spPr bwMode="auto">
            <a:xfrm>
              <a:off x="2614" y="1860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66" name="Line 105"/>
            <p:cNvSpPr>
              <a:spLocks noChangeShapeType="1"/>
            </p:cNvSpPr>
            <p:nvPr/>
          </p:nvSpPr>
          <p:spPr bwMode="auto">
            <a:xfrm>
              <a:off x="2614" y="1716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67" name="Line 106"/>
            <p:cNvSpPr>
              <a:spLocks noChangeShapeType="1"/>
            </p:cNvSpPr>
            <p:nvPr/>
          </p:nvSpPr>
          <p:spPr bwMode="auto">
            <a:xfrm>
              <a:off x="2614" y="1572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68" name="Line 107"/>
            <p:cNvSpPr>
              <a:spLocks noChangeShapeType="1"/>
            </p:cNvSpPr>
            <p:nvPr/>
          </p:nvSpPr>
          <p:spPr bwMode="auto">
            <a:xfrm>
              <a:off x="2614" y="1428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69" name="Line 108"/>
            <p:cNvSpPr>
              <a:spLocks noChangeShapeType="1"/>
            </p:cNvSpPr>
            <p:nvPr/>
          </p:nvSpPr>
          <p:spPr bwMode="auto">
            <a:xfrm>
              <a:off x="2614" y="1284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70" name="Freeform 109"/>
            <p:cNvSpPr>
              <a:spLocks/>
            </p:cNvSpPr>
            <p:nvPr/>
          </p:nvSpPr>
          <p:spPr bwMode="auto">
            <a:xfrm>
              <a:off x="2758" y="2544"/>
              <a:ext cx="72" cy="72"/>
            </a:xfrm>
            <a:custGeom>
              <a:avLst/>
              <a:gdLst>
                <a:gd name="T0" fmla="*/ 0 w 144"/>
                <a:gd name="T1" fmla="*/ 18 h 144"/>
                <a:gd name="T2" fmla="*/ 1 w 144"/>
                <a:gd name="T3" fmla="*/ 12 h 144"/>
                <a:gd name="T4" fmla="*/ 3 w 144"/>
                <a:gd name="T5" fmla="*/ 7 h 144"/>
                <a:gd name="T6" fmla="*/ 7 w 144"/>
                <a:gd name="T7" fmla="*/ 3 h 144"/>
                <a:gd name="T8" fmla="*/ 12 w 144"/>
                <a:gd name="T9" fmla="*/ 1 h 144"/>
                <a:gd name="T10" fmla="*/ 18 w 144"/>
                <a:gd name="T11" fmla="*/ 0 h 144"/>
                <a:gd name="T12" fmla="*/ 23 w 144"/>
                <a:gd name="T13" fmla="*/ 1 h 144"/>
                <a:gd name="T14" fmla="*/ 28 w 144"/>
                <a:gd name="T15" fmla="*/ 3 h 144"/>
                <a:gd name="T16" fmla="*/ 33 w 144"/>
                <a:gd name="T17" fmla="*/ 7 h 144"/>
                <a:gd name="T18" fmla="*/ 35 w 144"/>
                <a:gd name="T19" fmla="*/ 12 h 144"/>
                <a:gd name="T20" fmla="*/ 36 w 144"/>
                <a:gd name="T21" fmla="*/ 18 h 144"/>
                <a:gd name="T22" fmla="*/ 35 w 144"/>
                <a:gd name="T23" fmla="*/ 23 h 144"/>
                <a:gd name="T24" fmla="*/ 33 w 144"/>
                <a:gd name="T25" fmla="*/ 28 h 144"/>
                <a:gd name="T26" fmla="*/ 28 w 144"/>
                <a:gd name="T27" fmla="*/ 33 h 144"/>
                <a:gd name="T28" fmla="*/ 23 w 144"/>
                <a:gd name="T29" fmla="*/ 35 h 144"/>
                <a:gd name="T30" fmla="*/ 18 w 144"/>
                <a:gd name="T31" fmla="*/ 36 h 144"/>
                <a:gd name="T32" fmla="*/ 12 w 144"/>
                <a:gd name="T33" fmla="*/ 35 h 144"/>
                <a:gd name="T34" fmla="*/ 7 w 144"/>
                <a:gd name="T35" fmla="*/ 33 h 144"/>
                <a:gd name="T36" fmla="*/ 3 w 144"/>
                <a:gd name="T37" fmla="*/ 28 h 144"/>
                <a:gd name="T38" fmla="*/ 1 w 144"/>
                <a:gd name="T39" fmla="*/ 23 h 144"/>
                <a:gd name="T40" fmla="*/ 0 w 144"/>
                <a:gd name="T41" fmla="*/ 18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1"/>
                  </a:moveTo>
                  <a:lnTo>
                    <a:pt x="4" y="48"/>
                  </a:lnTo>
                  <a:lnTo>
                    <a:pt x="14" y="29"/>
                  </a:lnTo>
                  <a:lnTo>
                    <a:pt x="29" y="13"/>
                  </a:lnTo>
                  <a:lnTo>
                    <a:pt x="50" y="2"/>
                  </a:lnTo>
                  <a:lnTo>
                    <a:pt x="73" y="0"/>
                  </a:lnTo>
                  <a:lnTo>
                    <a:pt x="94" y="2"/>
                  </a:lnTo>
                  <a:lnTo>
                    <a:pt x="115" y="13"/>
                  </a:lnTo>
                  <a:lnTo>
                    <a:pt x="131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31" y="113"/>
                  </a:lnTo>
                  <a:lnTo>
                    <a:pt x="115" y="129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29" y="129"/>
                  </a:lnTo>
                  <a:lnTo>
                    <a:pt x="14" y="113"/>
                  </a:lnTo>
                  <a:lnTo>
                    <a:pt x="4" y="94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671" name="Line 110"/>
            <p:cNvSpPr>
              <a:spLocks noChangeShapeType="1"/>
            </p:cNvSpPr>
            <p:nvPr/>
          </p:nvSpPr>
          <p:spPr bwMode="auto">
            <a:xfrm>
              <a:off x="2614" y="2579"/>
              <a:ext cx="1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72" name="Line 217"/>
            <p:cNvSpPr>
              <a:spLocks noChangeShapeType="1"/>
            </p:cNvSpPr>
            <p:nvPr/>
          </p:nvSpPr>
          <p:spPr bwMode="auto">
            <a:xfrm>
              <a:off x="4126" y="1121"/>
              <a:ext cx="1" cy="16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73" name="Line 218"/>
            <p:cNvSpPr>
              <a:spLocks noChangeShapeType="1"/>
            </p:cNvSpPr>
            <p:nvPr/>
          </p:nvSpPr>
          <p:spPr bwMode="auto">
            <a:xfrm>
              <a:off x="4126" y="860"/>
              <a:ext cx="1" cy="154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74" name="Freeform 219"/>
            <p:cNvSpPr>
              <a:spLocks/>
            </p:cNvSpPr>
            <p:nvPr/>
          </p:nvSpPr>
          <p:spPr bwMode="auto">
            <a:xfrm>
              <a:off x="4108" y="1014"/>
              <a:ext cx="36" cy="107"/>
            </a:xfrm>
            <a:custGeom>
              <a:avLst/>
              <a:gdLst>
                <a:gd name="T0" fmla="*/ 9 w 73"/>
                <a:gd name="T1" fmla="*/ 0 h 215"/>
                <a:gd name="T2" fmla="*/ 18 w 73"/>
                <a:gd name="T3" fmla="*/ 4 h 215"/>
                <a:gd name="T4" fmla="*/ 0 w 73"/>
                <a:gd name="T5" fmla="*/ 13 h 215"/>
                <a:gd name="T6" fmla="*/ 18 w 73"/>
                <a:gd name="T7" fmla="*/ 22 h 215"/>
                <a:gd name="T8" fmla="*/ 0 w 73"/>
                <a:gd name="T9" fmla="*/ 31 h 215"/>
                <a:gd name="T10" fmla="*/ 18 w 73"/>
                <a:gd name="T11" fmla="*/ 40 h 215"/>
                <a:gd name="T12" fmla="*/ 0 w 73"/>
                <a:gd name="T13" fmla="*/ 49 h 215"/>
                <a:gd name="T14" fmla="*/ 9 w 73"/>
                <a:gd name="T15" fmla="*/ 53 h 2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3"/>
                <a:gd name="T25" fmla="*/ 0 h 215"/>
                <a:gd name="T26" fmla="*/ 73 w 73"/>
                <a:gd name="T27" fmla="*/ 215 h 2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3" h="215">
                  <a:moveTo>
                    <a:pt x="37" y="0"/>
                  </a:moveTo>
                  <a:lnTo>
                    <a:pt x="73" y="17"/>
                  </a:lnTo>
                  <a:lnTo>
                    <a:pt x="0" y="53"/>
                  </a:lnTo>
                  <a:lnTo>
                    <a:pt x="73" y="90"/>
                  </a:lnTo>
                  <a:lnTo>
                    <a:pt x="0" y="124"/>
                  </a:lnTo>
                  <a:lnTo>
                    <a:pt x="73" y="161"/>
                  </a:lnTo>
                  <a:lnTo>
                    <a:pt x="0" y="197"/>
                  </a:lnTo>
                  <a:lnTo>
                    <a:pt x="37" y="215"/>
                  </a:lnTo>
                </a:path>
              </a:pathLst>
            </a:cu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675" name="Line 243"/>
            <p:cNvSpPr>
              <a:spLocks noChangeShapeType="1"/>
            </p:cNvSpPr>
            <p:nvPr/>
          </p:nvSpPr>
          <p:spPr bwMode="auto">
            <a:xfrm>
              <a:off x="4126" y="1284"/>
              <a:ext cx="1" cy="86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76" name="Line 244"/>
            <p:cNvSpPr>
              <a:spLocks noChangeShapeType="1"/>
            </p:cNvSpPr>
            <p:nvPr/>
          </p:nvSpPr>
          <p:spPr bwMode="auto">
            <a:xfrm>
              <a:off x="4054" y="1284"/>
              <a:ext cx="1" cy="10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77" name="Freeform 251"/>
            <p:cNvSpPr>
              <a:spLocks/>
            </p:cNvSpPr>
            <p:nvPr/>
          </p:nvSpPr>
          <p:spPr bwMode="auto">
            <a:xfrm>
              <a:off x="4112" y="2134"/>
              <a:ext cx="27" cy="27"/>
            </a:xfrm>
            <a:custGeom>
              <a:avLst/>
              <a:gdLst>
                <a:gd name="T0" fmla="*/ 0 w 54"/>
                <a:gd name="T1" fmla="*/ 7 h 54"/>
                <a:gd name="T2" fmla="*/ 1 w 54"/>
                <a:gd name="T3" fmla="*/ 3 h 54"/>
                <a:gd name="T4" fmla="*/ 3 w 54"/>
                <a:gd name="T5" fmla="*/ 1 h 54"/>
                <a:gd name="T6" fmla="*/ 7 w 54"/>
                <a:gd name="T7" fmla="*/ 0 h 54"/>
                <a:gd name="T8" fmla="*/ 10 w 54"/>
                <a:gd name="T9" fmla="*/ 1 h 54"/>
                <a:gd name="T10" fmla="*/ 13 w 54"/>
                <a:gd name="T11" fmla="*/ 3 h 54"/>
                <a:gd name="T12" fmla="*/ 14 w 54"/>
                <a:gd name="T13" fmla="*/ 7 h 54"/>
                <a:gd name="T14" fmla="*/ 13 w 54"/>
                <a:gd name="T15" fmla="*/ 10 h 54"/>
                <a:gd name="T16" fmla="*/ 10 w 54"/>
                <a:gd name="T17" fmla="*/ 13 h 54"/>
                <a:gd name="T18" fmla="*/ 7 w 54"/>
                <a:gd name="T19" fmla="*/ 14 h 54"/>
                <a:gd name="T20" fmla="*/ 3 w 54"/>
                <a:gd name="T21" fmla="*/ 13 h 54"/>
                <a:gd name="T22" fmla="*/ 1 w 54"/>
                <a:gd name="T23" fmla="*/ 10 h 54"/>
                <a:gd name="T24" fmla="*/ 0 w 54"/>
                <a:gd name="T25" fmla="*/ 7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4"/>
                <a:gd name="T40" fmla="*/ 0 h 54"/>
                <a:gd name="T41" fmla="*/ 54 w 54"/>
                <a:gd name="T42" fmla="*/ 54 h 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4" h="54">
                  <a:moveTo>
                    <a:pt x="0" y="27"/>
                  </a:moveTo>
                  <a:lnTo>
                    <a:pt x="4" y="14"/>
                  </a:lnTo>
                  <a:lnTo>
                    <a:pt x="13" y="4"/>
                  </a:lnTo>
                  <a:lnTo>
                    <a:pt x="27" y="0"/>
                  </a:lnTo>
                  <a:lnTo>
                    <a:pt x="40" y="4"/>
                  </a:lnTo>
                  <a:lnTo>
                    <a:pt x="50" y="14"/>
                  </a:lnTo>
                  <a:lnTo>
                    <a:pt x="54" y="27"/>
                  </a:lnTo>
                  <a:lnTo>
                    <a:pt x="50" y="40"/>
                  </a:lnTo>
                  <a:lnTo>
                    <a:pt x="40" y="50"/>
                  </a:lnTo>
                  <a:lnTo>
                    <a:pt x="27" y="54"/>
                  </a:lnTo>
                  <a:lnTo>
                    <a:pt x="13" y="50"/>
                  </a:lnTo>
                  <a:lnTo>
                    <a:pt x="4" y="4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678" name="Freeform 252"/>
            <p:cNvSpPr>
              <a:spLocks/>
            </p:cNvSpPr>
            <p:nvPr/>
          </p:nvSpPr>
          <p:spPr bwMode="auto">
            <a:xfrm>
              <a:off x="4040" y="2278"/>
              <a:ext cx="27" cy="27"/>
            </a:xfrm>
            <a:custGeom>
              <a:avLst/>
              <a:gdLst>
                <a:gd name="T0" fmla="*/ 0 w 54"/>
                <a:gd name="T1" fmla="*/ 7 h 54"/>
                <a:gd name="T2" fmla="*/ 1 w 54"/>
                <a:gd name="T3" fmla="*/ 3 h 54"/>
                <a:gd name="T4" fmla="*/ 3 w 54"/>
                <a:gd name="T5" fmla="*/ 1 h 54"/>
                <a:gd name="T6" fmla="*/ 7 w 54"/>
                <a:gd name="T7" fmla="*/ 0 h 54"/>
                <a:gd name="T8" fmla="*/ 10 w 54"/>
                <a:gd name="T9" fmla="*/ 1 h 54"/>
                <a:gd name="T10" fmla="*/ 13 w 54"/>
                <a:gd name="T11" fmla="*/ 3 h 54"/>
                <a:gd name="T12" fmla="*/ 14 w 54"/>
                <a:gd name="T13" fmla="*/ 7 h 54"/>
                <a:gd name="T14" fmla="*/ 13 w 54"/>
                <a:gd name="T15" fmla="*/ 10 h 54"/>
                <a:gd name="T16" fmla="*/ 10 w 54"/>
                <a:gd name="T17" fmla="*/ 13 h 54"/>
                <a:gd name="T18" fmla="*/ 7 w 54"/>
                <a:gd name="T19" fmla="*/ 14 h 54"/>
                <a:gd name="T20" fmla="*/ 3 w 54"/>
                <a:gd name="T21" fmla="*/ 13 h 54"/>
                <a:gd name="T22" fmla="*/ 1 w 54"/>
                <a:gd name="T23" fmla="*/ 10 h 54"/>
                <a:gd name="T24" fmla="*/ 0 w 54"/>
                <a:gd name="T25" fmla="*/ 7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4"/>
                <a:gd name="T40" fmla="*/ 0 h 54"/>
                <a:gd name="T41" fmla="*/ 54 w 54"/>
                <a:gd name="T42" fmla="*/ 54 h 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4" h="54">
                  <a:moveTo>
                    <a:pt x="0" y="27"/>
                  </a:moveTo>
                  <a:lnTo>
                    <a:pt x="4" y="14"/>
                  </a:lnTo>
                  <a:lnTo>
                    <a:pt x="13" y="4"/>
                  </a:lnTo>
                  <a:lnTo>
                    <a:pt x="27" y="0"/>
                  </a:lnTo>
                  <a:lnTo>
                    <a:pt x="40" y="4"/>
                  </a:lnTo>
                  <a:lnTo>
                    <a:pt x="50" y="14"/>
                  </a:lnTo>
                  <a:lnTo>
                    <a:pt x="54" y="27"/>
                  </a:lnTo>
                  <a:lnTo>
                    <a:pt x="50" y="40"/>
                  </a:lnTo>
                  <a:lnTo>
                    <a:pt x="40" y="50"/>
                  </a:lnTo>
                  <a:lnTo>
                    <a:pt x="27" y="54"/>
                  </a:lnTo>
                  <a:lnTo>
                    <a:pt x="13" y="50"/>
                  </a:lnTo>
                  <a:lnTo>
                    <a:pt x="4" y="4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679" name="Freeform 270"/>
            <p:cNvSpPr>
              <a:spLocks/>
            </p:cNvSpPr>
            <p:nvPr/>
          </p:nvSpPr>
          <p:spPr bwMode="auto">
            <a:xfrm>
              <a:off x="4112" y="838"/>
              <a:ext cx="27" cy="27"/>
            </a:xfrm>
            <a:custGeom>
              <a:avLst/>
              <a:gdLst>
                <a:gd name="T0" fmla="*/ 0 w 54"/>
                <a:gd name="T1" fmla="*/ 7 h 54"/>
                <a:gd name="T2" fmla="*/ 1 w 54"/>
                <a:gd name="T3" fmla="*/ 3 h 54"/>
                <a:gd name="T4" fmla="*/ 3 w 54"/>
                <a:gd name="T5" fmla="*/ 1 h 54"/>
                <a:gd name="T6" fmla="*/ 7 w 54"/>
                <a:gd name="T7" fmla="*/ 0 h 54"/>
                <a:gd name="T8" fmla="*/ 10 w 54"/>
                <a:gd name="T9" fmla="*/ 1 h 54"/>
                <a:gd name="T10" fmla="*/ 13 w 54"/>
                <a:gd name="T11" fmla="*/ 3 h 54"/>
                <a:gd name="T12" fmla="*/ 14 w 54"/>
                <a:gd name="T13" fmla="*/ 7 h 54"/>
                <a:gd name="T14" fmla="*/ 13 w 54"/>
                <a:gd name="T15" fmla="*/ 10 h 54"/>
                <a:gd name="T16" fmla="*/ 10 w 54"/>
                <a:gd name="T17" fmla="*/ 13 h 54"/>
                <a:gd name="T18" fmla="*/ 7 w 54"/>
                <a:gd name="T19" fmla="*/ 14 h 54"/>
                <a:gd name="T20" fmla="*/ 3 w 54"/>
                <a:gd name="T21" fmla="*/ 13 h 54"/>
                <a:gd name="T22" fmla="*/ 1 w 54"/>
                <a:gd name="T23" fmla="*/ 10 h 54"/>
                <a:gd name="T24" fmla="*/ 0 w 54"/>
                <a:gd name="T25" fmla="*/ 7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4"/>
                <a:gd name="T40" fmla="*/ 0 h 54"/>
                <a:gd name="T41" fmla="*/ 54 w 54"/>
                <a:gd name="T42" fmla="*/ 54 h 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4" h="54">
                  <a:moveTo>
                    <a:pt x="0" y="27"/>
                  </a:moveTo>
                  <a:lnTo>
                    <a:pt x="4" y="14"/>
                  </a:lnTo>
                  <a:lnTo>
                    <a:pt x="13" y="4"/>
                  </a:lnTo>
                  <a:lnTo>
                    <a:pt x="27" y="0"/>
                  </a:lnTo>
                  <a:lnTo>
                    <a:pt x="40" y="4"/>
                  </a:lnTo>
                  <a:lnTo>
                    <a:pt x="50" y="14"/>
                  </a:lnTo>
                  <a:lnTo>
                    <a:pt x="54" y="27"/>
                  </a:lnTo>
                  <a:lnTo>
                    <a:pt x="50" y="40"/>
                  </a:lnTo>
                  <a:lnTo>
                    <a:pt x="40" y="50"/>
                  </a:lnTo>
                  <a:lnTo>
                    <a:pt x="27" y="54"/>
                  </a:lnTo>
                  <a:lnTo>
                    <a:pt x="13" y="50"/>
                  </a:lnTo>
                  <a:lnTo>
                    <a:pt x="4" y="4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680" name="Line 271"/>
            <p:cNvSpPr>
              <a:spLocks noChangeShapeType="1"/>
            </p:cNvSpPr>
            <p:nvPr/>
          </p:nvSpPr>
          <p:spPr bwMode="auto">
            <a:xfrm>
              <a:off x="3994" y="2879"/>
              <a:ext cx="96" cy="1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81" name="Line 272"/>
            <p:cNvSpPr>
              <a:spLocks noChangeShapeType="1"/>
            </p:cNvSpPr>
            <p:nvPr/>
          </p:nvSpPr>
          <p:spPr bwMode="auto">
            <a:xfrm>
              <a:off x="3946" y="2831"/>
              <a:ext cx="192" cy="1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82" name="Line 274"/>
            <p:cNvSpPr>
              <a:spLocks noChangeShapeType="1"/>
            </p:cNvSpPr>
            <p:nvPr/>
          </p:nvSpPr>
          <p:spPr bwMode="auto">
            <a:xfrm>
              <a:off x="4042" y="2591"/>
              <a:ext cx="1" cy="192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516" name="Text Box 276"/>
          <p:cNvSpPr txBox="1">
            <a:spLocks noChangeArrowheads="1"/>
          </p:cNvSpPr>
          <p:nvPr/>
        </p:nvSpPr>
        <p:spPr bwMode="auto">
          <a:xfrm>
            <a:off x="5181600" y="6415088"/>
            <a:ext cx="381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Same address for input and output?</a:t>
            </a:r>
          </a:p>
        </p:txBody>
      </p:sp>
      <p:sp>
        <p:nvSpPr>
          <p:cNvPr id="266517" name="Oval 277"/>
          <p:cNvSpPr>
            <a:spLocks noChangeArrowheads="1"/>
          </p:cNvSpPr>
          <p:nvPr/>
        </p:nvSpPr>
        <p:spPr bwMode="auto">
          <a:xfrm>
            <a:off x="5181600" y="5715000"/>
            <a:ext cx="5334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16" grpId="0" autoUpdateAnimBg="0"/>
      <p:bldP spid="2665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do you know if a user has pressed a button?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By Polling</a:t>
            </a:r>
          </a:p>
          <a:p>
            <a:r>
              <a:rPr lang="en-US" altLang="en-US" smtClean="0"/>
              <a:t>By Interrupt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457200"/>
          </a:xfrm>
        </p:spPr>
        <p:txBody>
          <a:bodyPr/>
          <a:lstStyle/>
          <a:p>
            <a:r>
              <a:rPr lang="en-US" altLang="en-US" sz="1800" smtClean="0"/>
              <a:t>Polling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943600" y="4495800"/>
            <a:ext cx="2743200" cy="20574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>
                <a:latin typeface="Courier New" panose="02070309020205020404" pitchFamily="49" charset="0"/>
              </a:rPr>
              <a:t>		mov dx, F000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>
                <a:latin typeface="Courier New" panose="02070309020205020404" pitchFamily="49" charset="0"/>
              </a:rPr>
              <a:t>L1:	in  al, dx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>
                <a:latin typeface="Courier New" panose="02070309020205020404" pitchFamily="49" charset="0"/>
              </a:rPr>
              <a:t>		cmp al, FF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>
                <a:latin typeface="Courier New" panose="02070309020205020404" pitchFamily="49" charset="0"/>
              </a:rPr>
              <a:t>		je  L1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>
                <a:latin typeface="Courier New" panose="02070309020205020404" pitchFamily="49" charset="0"/>
              </a:rPr>
              <a:t>		     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>
                <a:latin typeface="Courier New" panose="02070309020205020404" pitchFamily="49" charset="0"/>
              </a:rPr>
              <a:t>		     :</a:t>
            </a:r>
          </a:p>
        </p:txBody>
      </p:sp>
      <p:sp>
        <p:nvSpPr>
          <p:cNvPr id="19460" name="AutoShape 277"/>
          <p:cNvSpPr>
            <a:spLocks noChangeAspect="1" noChangeArrowheads="1" noTextEdit="1"/>
          </p:cNvSpPr>
          <p:nvPr/>
        </p:nvSpPr>
        <p:spPr bwMode="auto">
          <a:xfrm>
            <a:off x="1274763" y="762000"/>
            <a:ext cx="6596062" cy="575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61" name="Group 479"/>
          <p:cNvGrpSpPr>
            <a:grpSpLocks/>
          </p:cNvGrpSpPr>
          <p:nvPr/>
        </p:nvGrpSpPr>
        <p:grpSpPr bwMode="auto">
          <a:xfrm>
            <a:off x="1293813" y="781050"/>
            <a:ext cx="6570662" cy="5713413"/>
            <a:chOff x="815" y="492"/>
            <a:chExt cx="4139" cy="3599"/>
          </a:xfrm>
        </p:grpSpPr>
        <p:sp>
          <p:nvSpPr>
            <p:cNvPr id="19530" name="Rectangle 279"/>
            <p:cNvSpPr>
              <a:spLocks noChangeArrowheads="1"/>
            </p:cNvSpPr>
            <p:nvPr/>
          </p:nvSpPr>
          <p:spPr bwMode="auto">
            <a:xfrm>
              <a:off x="2153" y="3701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  <a:endParaRPr lang="en-US" altLang="en-US"/>
            </a:p>
          </p:txBody>
        </p:sp>
        <p:sp>
          <p:nvSpPr>
            <p:cNvPr id="19531" name="Rectangle 280"/>
            <p:cNvSpPr>
              <a:spLocks noChangeArrowheads="1"/>
            </p:cNvSpPr>
            <p:nvPr/>
          </p:nvSpPr>
          <p:spPr bwMode="auto">
            <a:xfrm>
              <a:off x="2153" y="3817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</a:t>
              </a:r>
              <a:endParaRPr lang="en-US" altLang="en-US"/>
            </a:p>
          </p:txBody>
        </p:sp>
        <p:sp>
          <p:nvSpPr>
            <p:cNvPr id="19532" name="Rectangle 281"/>
            <p:cNvSpPr>
              <a:spLocks noChangeArrowheads="1"/>
            </p:cNvSpPr>
            <p:nvPr/>
          </p:nvSpPr>
          <p:spPr bwMode="auto">
            <a:xfrm>
              <a:off x="2153" y="3932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5</a:t>
              </a:r>
              <a:endParaRPr lang="en-US" altLang="en-US"/>
            </a:p>
          </p:txBody>
        </p:sp>
        <p:sp>
          <p:nvSpPr>
            <p:cNvPr id="19533" name="Rectangle 282"/>
            <p:cNvSpPr>
              <a:spLocks noChangeArrowheads="1"/>
            </p:cNvSpPr>
            <p:nvPr/>
          </p:nvSpPr>
          <p:spPr bwMode="auto">
            <a:xfrm>
              <a:off x="815" y="492"/>
              <a:ext cx="1223" cy="3599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34" name="Rectangle 283"/>
            <p:cNvSpPr>
              <a:spLocks noChangeArrowheads="1"/>
            </p:cNvSpPr>
            <p:nvPr/>
          </p:nvSpPr>
          <p:spPr bwMode="auto">
            <a:xfrm>
              <a:off x="1268" y="2029"/>
              <a:ext cx="3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000000"/>
                  </a:solidFill>
                </a:rPr>
                <a:t>8088</a:t>
              </a:r>
              <a:endParaRPr lang="en-US" altLang="en-US"/>
            </a:p>
          </p:txBody>
        </p:sp>
        <p:sp>
          <p:nvSpPr>
            <p:cNvPr id="19535" name="Rectangle 284"/>
            <p:cNvSpPr>
              <a:spLocks noChangeArrowheads="1"/>
            </p:cNvSpPr>
            <p:nvPr/>
          </p:nvSpPr>
          <p:spPr bwMode="auto">
            <a:xfrm>
              <a:off x="1110" y="2202"/>
              <a:ext cx="6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000000"/>
                  </a:solidFill>
                </a:rPr>
                <a:t>Minimum</a:t>
              </a:r>
              <a:endParaRPr lang="en-US" altLang="en-US"/>
            </a:p>
          </p:txBody>
        </p:sp>
        <p:sp>
          <p:nvSpPr>
            <p:cNvPr id="19536" name="Rectangle 285"/>
            <p:cNvSpPr>
              <a:spLocks noChangeArrowheads="1"/>
            </p:cNvSpPr>
            <p:nvPr/>
          </p:nvSpPr>
          <p:spPr bwMode="auto">
            <a:xfrm>
              <a:off x="1239" y="2374"/>
              <a:ext cx="3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000000"/>
                  </a:solidFill>
                </a:rPr>
                <a:t>Mode</a:t>
              </a:r>
              <a:endParaRPr lang="en-US" altLang="en-US"/>
            </a:p>
          </p:txBody>
        </p:sp>
        <p:sp>
          <p:nvSpPr>
            <p:cNvPr id="19537" name="Rectangle 286"/>
            <p:cNvSpPr>
              <a:spLocks noChangeArrowheads="1"/>
            </p:cNvSpPr>
            <p:nvPr/>
          </p:nvSpPr>
          <p:spPr bwMode="auto">
            <a:xfrm>
              <a:off x="1750" y="708"/>
              <a:ext cx="216" cy="14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38" name="Rectangle 287"/>
            <p:cNvSpPr>
              <a:spLocks noChangeArrowheads="1"/>
            </p:cNvSpPr>
            <p:nvPr/>
          </p:nvSpPr>
          <p:spPr bwMode="auto">
            <a:xfrm>
              <a:off x="1794" y="727"/>
              <a:ext cx="1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A18</a:t>
              </a:r>
              <a:endParaRPr lang="en-US" altLang="en-US"/>
            </a:p>
          </p:txBody>
        </p:sp>
        <p:sp>
          <p:nvSpPr>
            <p:cNvPr id="19539" name="Rectangle 288"/>
            <p:cNvSpPr>
              <a:spLocks noChangeArrowheads="1"/>
            </p:cNvSpPr>
            <p:nvPr/>
          </p:nvSpPr>
          <p:spPr bwMode="auto">
            <a:xfrm>
              <a:off x="1750" y="996"/>
              <a:ext cx="216" cy="14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40" name="Rectangle 289"/>
            <p:cNvSpPr>
              <a:spLocks noChangeArrowheads="1"/>
            </p:cNvSpPr>
            <p:nvPr/>
          </p:nvSpPr>
          <p:spPr bwMode="auto">
            <a:xfrm>
              <a:off x="1851" y="1015"/>
              <a:ext cx="11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A0</a:t>
              </a:r>
              <a:endParaRPr lang="en-US" altLang="en-US"/>
            </a:p>
          </p:txBody>
        </p:sp>
        <p:sp>
          <p:nvSpPr>
            <p:cNvPr id="19541" name="Rectangle 290"/>
            <p:cNvSpPr>
              <a:spLocks noChangeArrowheads="1"/>
            </p:cNvSpPr>
            <p:nvPr/>
          </p:nvSpPr>
          <p:spPr bwMode="auto">
            <a:xfrm>
              <a:off x="1750" y="852"/>
              <a:ext cx="216" cy="14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42" name="Rectangle 291"/>
            <p:cNvSpPr>
              <a:spLocks noChangeArrowheads="1"/>
            </p:cNvSpPr>
            <p:nvPr/>
          </p:nvSpPr>
          <p:spPr bwMode="auto">
            <a:xfrm>
              <a:off x="1909" y="871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19543" name="Rectangle 292"/>
            <p:cNvSpPr>
              <a:spLocks noChangeArrowheads="1"/>
            </p:cNvSpPr>
            <p:nvPr/>
          </p:nvSpPr>
          <p:spPr bwMode="auto">
            <a:xfrm>
              <a:off x="1750" y="1212"/>
              <a:ext cx="216" cy="14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44" name="Rectangle 293"/>
            <p:cNvSpPr>
              <a:spLocks noChangeArrowheads="1"/>
            </p:cNvSpPr>
            <p:nvPr/>
          </p:nvSpPr>
          <p:spPr bwMode="auto">
            <a:xfrm>
              <a:off x="1851" y="1231"/>
              <a:ext cx="11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D7</a:t>
              </a:r>
              <a:endParaRPr lang="en-US" altLang="en-US"/>
            </a:p>
          </p:txBody>
        </p:sp>
        <p:sp>
          <p:nvSpPr>
            <p:cNvPr id="19545" name="Rectangle 294"/>
            <p:cNvSpPr>
              <a:spLocks noChangeArrowheads="1"/>
            </p:cNvSpPr>
            <p:nvPr/>
          </p:nvSpPr>
          <p:spPr bwMode="auto">
            <a:xfrm>
              <a:off x="1750" y="1356"/>
              <a:ext cx="216" cy="14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46" name="Rectangle 295"/>
            <p:cNvSpPr>
              <a:spLocks noChangeArrowheads="1"/>
            </p:cNvSpPr>
            <p:nvPr/>
          </p:nvSpPr>
          <p:spPr bwMode="auto">
            <a:xfrm>
              <a:off x="1851" y="1375"/>
              <a:ext cx="11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D6</a:t>
              </a:r>
              <a:endParaRPr lang="en-US" altLang="en-US"/>
            </a:p>
          </p:txBody>
        </p:sp>
        <p:sp>
          <p:nvSpPr>
            <p:cNvPr id="19547" name="Rectangle 296"/>
            <p:cNvSpPr>
              <a:spLocks noChangeArrowheads="1"/>
            </p:cNvSpPr>
            <p:nvPr/>
          </p:nvSpPr>
          <p:spPr bwMode="auto">
            <a:xfrm>
              <a:off x="1697" y="2795"/>
              <a:ext cx="251" cy="14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48" name="Rectangle 297"/>
            <p:cNvSpPr>
              <a:spLocks noChangeArrowheads="1"/>
            </p:cNvSpPr>
            <p:nvPr/>
          </p:nvSpPr>
          <p:spPr bwMode="auto">
            <a:xfrm>
              <a:off x="1775" y="2815"/>
              <a:ext cx="1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IOR</a:t>
              </a:r>
              <a:endParaRPr lang="en-US" altLang="en-US"/>
            </a:p>
          </p:txBody>
        </p:sp>
        <p:sp>
          <p:nvSpPr>
            <p:cNvPr id="19549" name="Rectangle 298"/>
            <p:cNvSpPr>
              <a:spLocks noChangeArrowheads="1"/>
            </p:cNvSpPr>
            <p:nvPr/>
          </p:nvSpPr>
          <p:spPr bwMode="auto">
            <a:xfrm>
              <a:off x="1697" y="2939"/>
              <a:ext cx="251" cy="14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50" name="Rectangle 299"/>
            <p:cNvSpPr>
              <a:spLocks noChangeArrowheads="1"/>
            </p:cNvSpPr>
            <p:nvPr/>
          </p:nvSpPr>
          <p:spPr bwMode="auto">
            <a:xfrm>
              <a:off x="1775" y="2959"/>
              <a:ext cx="1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IOW</a:t>
              </a:r>
              <a:endParaRPr lang="en-US" altLang="en-US"/>
            </a:p>
          </p:txBody>
        </p:sp>
        <p:sp>
          <p:nvSpPr>
            <p:cNvPr id="19551" name="Line 300"/>
            <p:cNvSpPr>
              <a:spLocks noChangeShapeType="1"/>
            </p:cNvSpPr>
            <p:nvPr/>
          </p:nvSpPr>
          <p:spPr bwMode="auto">
            <a:xfrm>
              <a:off x="1769" y="2795"/>
              <a:ext cx="19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52" name="Line 301"/>
            <p:cNvSpPr>
              <a:spLocks noChangeShapeType="1"/>
            </p:cNvSpPr>
            <p:nvPr/>
          </p:nvSpPr>
          <p:spPr bwMode="auto">
            <a:xfrm>
              <a:off x="1769" y="2939"/>
              <a:ext cx="17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53" name="Rectangle 302"/>
            <p:cNvSpPr>
              <a:spLocks noChangeArrowheads="1"/>
            </p:cNvSpPr>
            <p:nvPr/>
          </p:nvSpPr>
          <p:spPr bwMode="auto">
            <a:xfrm>
              <a:off x="1750" y="564"/>
              <a:ext cx="216" cy="14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54" name="Rectangle 303"/>
            <p:cNvSpPr>
              <a:spLocks noChangeArrowheads="1"/>
            </p:cNvSpPr>
            <p:nvPr/>
          </p:nvSpPr>
          <p:spPr bwMode="auto">
            <a:xfrm>
              <a:off x="1794" y="583"/>
              <a:ext cx="1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A19</a:t>
              </a:r>
              <a:endParaRPr lang="en-US" altLang="en-US"/>
            </a:p>
          </p:txBody>
        </p:sp>
        <p:sp>
          <p:nvSpPr>
            <p:cNvPr id="19555" name="Rectangle 304"/>
            <p:cNvSpPr>
              <a:spLocks noChangeArrowheads="1"/>
            </p:cNvSpPr>
            <p:nvPr/>
          </p:nvSpPr>
          <p:spPr bwMode="auto">
            <a:xfrm>
              <a:off x="1750" y="1500"/>
              <a:ext cx="216" cy="14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56" name="Rectangle 305"/>
            <p:cNvSpPr>
              <a:spLocks noChangeArrowheads="1"/>
            </p:cNvSpPr>
            <p:nvPr/>
          </p:nvSpPr>
          <p:spPr bwMode="auto">
            <a:xfrm>
              <a:off x="1851" y="1519"/>
              <a:ext cx="11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D5</a:t>
              </a:r>
              <a:endParaRPr lang="en-US" altLang="en-US"/>
            </a:p>
          </p:txBody>
        </p:sp>
        <p:sp>
          <p:nvSpPr>
            <p:cNvPr id="19557" name="Rectangle 306"/>
            <p:cNvSpPr>
              <a:spLocks noChangeArrowheads="1"/>
            </p:cNvSpPr>
            <p:nvPr/>
          </p:nvSpPr>
          <p:spPr bwMode="auto">
            <a:xfrm>
              <a:off x="1750" y="1644"/>
              <a:ext cx="216" cy="14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58" name="Rectangle 307"/>
            <p:cNvSpPr>
              <a:spLocks noChangeArrowheads="1"/>
            </p:cNvSpPr>
            <p:nvPr/>
          </p:nvSpPr>
          <p:spPr bwMode="auto">
            <a:xfrm>
              <a:off x="1851" y="1663"/>
              <a:ext cx="11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D4</a:t>
              </a:r>
              <a:endParaRPr lang="en-US" altLang="en-US"/>
            </a:p>
          </p:txBody>
        </p:sp>
        <p:sp>
          <p:nvSpPr>
            <p:cNvPr id="19559" name="Rectangle 308"/>
            <p:cNvSpPr>
              <a:spLocks noChangeArrowheads="1"/>
            </p:cNvSpPr>
            <p:nvPr/>
          </p:nvSpPr>
          <p:spPr bwMode="auto">
            <a:xfrm>
              <a:off x="1750" y="1788"/>
              <a:ext cx="216" cy="14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60" name="Rectangle 309"/>
            <p:cNvSpPr>
              <a:spLocks noChangeArrowheads="1"/>
            </p:cNvSpPr>
            <p:nvPr/>
          </p:nvSpPr>
          <p:spPr bwMode="auto">
            <a:xfrm>
              <a:off x="1851" y="1807"/>
              <a:ext cx="11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D3</a:t>
              </a:r>
              <a:endParaRPr lang="en-US" altLang="en-US"/>
            </a:p>
          </p:txBody>
        </p:sp>
        <p:sp>
          <p:nvSpPr>
            <p:cNvPr id="19561" name="Rectangle 310"/>
            <p:cNvSpPr>
              <a:spLocks noChangeArrowheads="1"/>
            </p:cNvSpPr>
            <p:nvPr/>
          </p:nvSpPr>
          <p:spPr bwMode="auto">
            <a:xfrm>
              <a:off x="1750" y="1932"/>
              <a:ext cx="216" cy="14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62" name="Rectangle 311"/>
            <p:cNvSpPr>
              <a:spLocks noChangeArrowheads="1"/>
            </p:cNvSpPr>
            <p:nvPr/>
          </p:nvSpPr>
          <p:spPr bwMode="auto">
            <a:xfrm>
              <a:off x="1851" y="1951"/>
              <a:ext cx="11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D2</a:t>
              </a:r>
              <a:endParaRPr lang="en-US" altLang="en-US"/>
            </a:p>
          </p:txBody>
        </p:sp>
        <p:sp>
          <p:nvSpPr>
            <p:cNvPr id="19563" name="Rectangle 312"/>
            <p:cNvSpPr>
              <a:spLocks noChangeArrowheads="1"/>
            </p:cNvSpPr>
            <p:nvPr/>
          </p:nvSpPr>
          <p:spPr bwMode="auto">
            <a:xfrm>
              <a:off x="1750" y="2076"/>
              <a:ext cx="216" cy="14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64" name="Rectangle 313"/>
            <p:cNvSpPr>
              <a:spLocks noChangeArrowheads="1"/>
            </p:cNvSpPr>
            <p:nvPr/>
          </p:nvSpPr>
          <p:spPr bwMode="auto">
            <a:xfrm>
              <a:off x="1851" y="2095"/>
              <a:ext cx="11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D1</a:t>
              </a:r>
              <a:endParaRPr lang="en-US" altLang="en-US"/>
            </a:p>
          </p:txBody>
        </p:sp>
        <p:sp>
          <p:nvSpPr>
            <p:cNvPr id="19565" name="Rectangle 314"/>
            <p:cNvSpPr>
              <a:spLocks noChangeArrowheads="1"/>
            </p:cNvSpPr>
            <p:nvPr/>
          </p:nvSpPr>
          <p:spPr bwMode="auto">
            <a:xfrm>
              <a:off x="1750" y="2220"/>
              <a:ext cx="216" cy="14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66" name="Rectangle 315"/>
            <p:cNvSpPr>
              <a:spLocks noChangeArrowheads="1"/>
            </p:cNvSpPr>
            <p:nvPr/>
          </p:nvSpPr>
          <p:spPr bwMode="auto">
            <a:xfrm>
              <a:off x="1851" y="2239"/>
              <a:ext cx="11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D0</a:t>
              </a:r>
              <a:endParaRPr lang="en-US" altLang="en-US"/>
            </a:p>
          </p:txBody>
        </p:sp>
        <p:sp>
          <p:nvSpPr>
            <p:cNvPr id="19567" name="Line 316"/>
            <p:cNvSpPr>
              <a:spLocks noChangeShapeType="1"/>
            </p:cNvSpPr>
            <p:nvPr/>
          </p:nvSpPr>
          <p:spPr bwMode="auto">
            <a:xfrm flipH="1">
              <a:off x="4378" y="1284"/>
              <a:ext cx="288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8" name="Line 317"/>
            <p:cNvSpPr>
              <a:spLocks noChangeShapeType="1"/>
            </p:cNvSpPr>
            <p:nvPr/>
          </p:nvSpPr>
          <p:spPr bwMode="auto">
            <a:xfrm>
              <a:off x="4738" y="1284"/>
              <a:ext cx="72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9" name="Freeform 318"/>
            <p:cNvSpPr>
              <a:spLocks/>
            </p:cNvSpPr>
            <p:nvPr/>
          </p:nvSpPr>
          <p:spPr bwMode="auto">
            <a:xfrm>
              <a:off x="4666" y="1185"/>
              <a:ext cx="72" cy="72"/>
            </a:xfrm>
            <a:custGeom>
              <a:avLst/>
              <a:gdLst>
                <a:gd name="T0" fmla="*/ 36 w 144"/>
                <a:gd name="T1" fmla="*/ 36 h 144"/>
                <a:gd name="T2" fmla="*/ 0 w 144"/>
                <a:gd name="T3" fmla="*/ 36 h 144"/>
                <a:gd name="T4" fmla="*/ 0 w 144"/>
                <a:gd name="T5" fmla="*/ 12 h 144"/>
                <a:gd name="T6" fmla="*/ 12 w 144"/>
                <a:gd name="T7" fmla="*/ 12 h 144"/>
                <a:gd name="T8" fmla="*/ 12 w 144"/>
                <a:gd name="T9" fmla="*/ 0 h 144"/>
                <a:gd name="T10" fmla="*/ 24 w 144"/>
                <a:gd name="T11" fmla="*/ 0 h 144"/>
                <a:gd name="T12" fmla="*/ 24 w 144"/>
                <a:gd name="T13" fmla="*/ 12 h 144"/>
                <a:gd name="T14" fmla="*/ 36 w 144"/>
                <a:gd name="T15" fmla="*/ 12 h 144"/>
                <a:gd name="T16" fmla="*/ 36 w 144"/>
                <a:gd name="T17" fmla="*/ 36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"/>
                <a:gd name="T28" fmla="*/ 0 h 144"/>
                <a:gd name="T29" fmla="*/ 144 w 144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" h="144">
                  <a:moveTo>
                    <a:pt x="144" y="144"/>
                  </a:moveTo>
                  <a:lnTo>
                    <a:pt x="0" y="144"/>
                  </a:lnTo>
                  <a:lnTo>
                    <a:pt x="0" y="48"/>
                  </a:lnTo>
                  <a:lnTo>
                    <a:pt x="48" y="48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48"/>
                  </a:lnTo>
                  <a:lnTo>
                    <a:pt x="144" y="48"/>
                  </a:lnTo>
                  <a:lnTo>
                    <a:pt x="144" y="1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70" name="Freeform 319"/>
            <p:cNvSpPr>
              <a:spLocks/>
            </p:cNvSpPr>
            <p:nvPr/>
          </p:nvSpPr>
          <p:spPr bwMode="auto">
            <a:xfrm>
              <a:off x="4666" y="1275"/>
              <a:ext cx="17" cy="17"/>
            </a:xfrm>
            <a:custGeom>
              <a:avLst/>
              <a:gdLst>
                <a:gd name="T0" fmla="*/ 0 w 35"/>
                <a:gd name="T1" fmla="*/ 4 h 34"/>
                <a:gd name="T2" fmla="*/ 0 w 35"/>
                <a:gd name="T3" fmla="*/ 1 h 34"/>
                <a:gd name="T4" fmla="*/ 3 w 35"/>
                <a:gd name="T5" fmla="*/ 0 h 34"/>
                <a:gd name="T6" fmla="*/ 5 w 35"/>
                <a:gd name="T7" fmla="*/ 0 h 34"/>
                <a:gd name="T8" fmla="*/ 7 w 35"/>
                <a:gd name="T9" fmla="*/ 1 h 34"/>
                <a:gd name="T10" fmla="*/ 8 w 35"/>
                <a:gd name="T11" fmla="*/ 4 h 34"/>
                <a:gd name="T12" fmla="*/ 7 w 35"/>
                <a:gd name="T13" fmla="*/ 7 h 34"/>
                <a:gd name="T14" fmla="*/ 5 w 35"/>
                <a:gd name="T15" fmla="*/ 9 h 34"/>
                <a:gd name="T16" fmla="*/ 3 w 35"/>
                <a:gd name="T17" fmla="*/ 9 h 34"/>
                <a:gd name="T18" fmla="*/ 0 w 35"/>
                <a:gd name="T19" fmla="*/ 7 h 34"/>
                <a:gd name="T20" fmla="*/ 0 w 35"/>
                <a:gd name="T21" fmla="*/ 4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"/>
                <a:gd name="T34" fmla="*/ 0 h 34"/>
                <a:gd name="T35" fmla="*/ 35 w 35"/>
                <a:gd name="T36" fmla="*/ 34 h 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" h="34">
                  <a:moveTo>
                    <a:pt x="0" y="17"/>
                  </a:moveTo>
                  <a:lnTo>
                    <a:pt x="2" y="6"/>
                  </a:lnTo>
                  <a:lnTo>
                    <a:pt x="12" y="0"/>
                  </a:lnTo>
                  <a:lnTo>
                    <a:pt x="23" y="0"/>
                  </a:lnTo>
                  <a:lnTo>
                    <a:pt x="31" y="6"/>
                  </a:lnTo>
                  <a:lnTo>
                    <a:pt x="35" y="17"/>
                  </a:lnTo>
                  <a:lnTo>
                    <a:pt x="31" y="29"/>
                  </a:lnTo>
                  <a:lnTo>
                    <a:pt x="23" y="34"/>
                  </a:lnTo>
                  <a:lnTo>
                    <a:pt x="12" y="34"/>
                  </a:lnTo>
                  <a:lnTo>
                    <a:pt x="2" y="29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71" name="Freeform 320"/>
            <p:cNvSpPr>
              <a:spLocks/>
            </p:cNvSpPr>
            <p:nvPr/>
          </p:nvSpPr>
          <p:spPr bwMode="auto">
            <a:xfrm>
              <a:off x="4720" y="1275"/>
              <a:ext cx="18" cy="17"/>
            </a:xfrm>
            <a:custGeom>
              <a:avLst/>
              <a:gdLst>
                <a:gd name="T0" fmla="*/ 0 w 36"/>
                <a:gd name="T1" fmla="*/ 4 h 34"/>
                <a:gd name="T2" fmla="*/ 1 w 36"/>
                <a:gd name="T3" fmla="*/ 1 h 34"/>
                <a:gd name="T4" fmla="*/ 2 w 36"/>
                <a:gd name="T5" fmla="*/ 0 h 34"/>
                <a:gd name="T6" fmla="*/ 5 w 36"/>
                <a:gd name="T7" fmla="*/ 0 h 34"/>
                <a:gd name="T8" fmla="*/ 9 w 36"/>
                <a:gd name="T9" fmla="*/ 1 h 34"/>
                <a:gd name="T10" fmla="*/ 9 w 36"/>
                <a:gd name="T11" fmla="*/ 4 h 34"/>
                <a:gd name="T12" fmla="*/ 9 w 36"/>
                <a:gd name="T13" fmla="*/ 7 h 34"/>
                <a:gd name="T14" fmla="*/ 5 w 36"/>
                <a:gd name="T15" fmla="*/ 9 h 34"/>
                <a:gd name="T16" fmla="*/ 2 w 36"/>
                <a:gd name="T17" fmla="*/ 9 h 34"/>
                <a:gd name="T18" fmla="*/ 1 w 36"/>
                <a:gd name="T19" fmla="*/ 7 h 34"/>
                <a:gd name="T20" fmla="*/ 0 w 36"/>
                <a:gd name="T21" fmla="*/ 4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6"/>
                <a:gd name="T34" fmla="*/ 0 h 34"/>
                <a:gd name="T35" fmla="*/ 36 w 36"/>
                <a:gd name="T36" fmla="*/ 34 h 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6" h="34">
                  <a:moveTo>
                    <a:pt x="0" y="17"/>
                  </a:moveTo>
                  <a:lnTo>
                    <a:pt x="4" y="6"/>
                  </a:lnTo>
                  <a:lnTo>
                    <a:pt x="11" y="0"/>
                  </a:lnTo>
                  <a:lnTo>
                    <a:pt x="23" y="0"/>
                  </a:lnTo>
                  <a:lnTo>
                    <a:pt x="33" y="6"/>
                  </a:lnTo>
                  <a:lnTo>
                    <a:pt x="36" y="17"/>
                  </a:lnTo>
                  <a:lnTo>
                    <a:pt x="33" y="29"/>
                  </a:lnTo>
                  <a:lnTo>
                    <a:pt x="23" y="34"/>
                  </a:lnTo>
                  <a:lnTo>
                    <a:pt x="11" y="34"/>
                  </a:lnTo>
                  <a:lnTo>
                    <a:pt x="4" y="29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72" name="Line 321"/>
            <p:cNvSpPr>
              <a:spLocks noChangeShapeType="1"/>
            </p:cNvSpPr>
            <p:nvPr/>
          </p:nvSpPr>
          <p:spPr bwMode="auto">
            <a:xfrm>
              <a:off x="4054" y="1121"/>
              <a:ext cx="1" cy="16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73" name="Line 322"/>
            <p:cNvSpPr>
              <a:spLocks noChangeShapeType="1"/>
            </p:cNvSpPr>
            <p:nvPr/>
          </p:nvSpPr>
          <p:spPr bwMode="auto">
            <a:xfrm>
              <a:off x="4054" y="860"/>
              <a:ext cx="1" cy="154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74" name="Freeform 323"/>
            <p:cNvSpPr>
              <a:spLocks/>
            </p:cNvSpPr>
            <p:nvPr/>
          </p:nvSpPr>
          <p:spPr bwMode="auto">
            <a:xfrm>
              <a:off x="4036" y="1014"/>
              <a:ext cx="36" cy="107"/>
            </a:xfrm>
            <a:custGeom>
              <a:avLst/>
              <a:gdLst>
                <a:gd name="T0" fmla="*/ 9 w 73"/>
                <a:gd name="T1" fmla="*/ 0 h 215"/>
                <a:gd name="T2" fmla="*/ 18 w 73"/>
                <a:gd name="T3" fmla="*/ 4 h 215"/>
                <a:gd name="T4" fmla="*/ 0 w 73"/>
                <a:gd name="T5" fmla="*/ 13 h 215"/>
                <a:gd name="T6" fmla="*/ 18 w 73"/>
                <a:gd name="T7" fmla="*/ 22 h 215"/>
                <a:gd name="T8" fmla="*/ 0 w 73"/>
                <a:gd name="T9" fmla="*/ 31 h 215"/>
                <a:gd name="T10" fmla="*/ 18 w 73"/>
                <a:gd name="T11" fmla="*/ 40 h 215"/>
                <a:gd name="T12" fmla="*/ 0 w 73"/>
                <a:gd name="T13" fmla="*/ 49 h 215"/>
                <a:gd name="T14" fmla="*/ 9 w 73"/>
                <a:gd name="T15" fmla="*/ 53 h 2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3"/>
                <a:gd name="T25" fmla="*/ 0 h 215"/>
                <a:gd name="T26" fmla="*/ 73 w 73"/>
                <a:gd name="T27" fmla="*/ 215 h 2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3" h="215">
                  <a:moveTo>
                    <a:pt x="37" y="0"/>
                  </a:moveTo>
                  <a:lnTo>
                    <a:pt x="73" y="17"/>
                  </a:lnTo>
                  <a:lnTo>
                    <a:pt x="0" y="53"/>
                  </a:lnTo>
                  <a:lnTo>
                    <a:pt x="73" y="90"/>
                  </a:lnTo>
                  <a:lnTo>
                    <a:pt x="0" y="124"/>
                  </a:lnTo>
                  <a:lnTo>
                    <a:pt x="73" y="161"/>
                  </a:lnTo>
                  <a:lnTo>
                    <a:pt x="0" y="197"/>
                  </a:lnTo>
                  <a:lnTo>
                    <a:pt x="37" y="215"/>
                  </a:lnTo>
                </a:path>
              </a:pathLst>
            </a:cu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75" name="Line 324"/>
            <p:cNvSpPr>
              <a:spLocks noChangeShapeType="1"/>
            </p:cNvSpPr>
            <p:nvPr/>
          </p:nvSpPr>
          <p:spPr bwMode="auto">
            <a:xfrm>
              <a:off x="4810" y="1284"/>
              <a:ext cx="1" cy="122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76" name="Line 325"/>
            <p:cNvSpPr>
              <a:spLocks noChangeShapeType="1"/>
            </p:cNvSpPr>
            <p:nvPr/>
          </p:nvSpPr>
          <p:spPr bwMode="auto">
            <a:xfrm>
              <a:off x="4762" y="2795"/>
              <a:ext cx="96" cy="1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77" name="Line 326"/>
            <p:cNvSpPr>
              <a:spLocks noChangeShapeType="1"/>
            </p:cNvSpPr>
            <p:nvPr/>
          </p:nvSpPr>
          <p:spPr bwMode="auto">
            <a:xfrm>
              <a:off x="4714" y="2747"/>
              <a:ext cx="192" cy="1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78" name="Line 327"/>
            <p:cNvSpPr>
              <a:spLocks noChangeShapeType="1"/>
            </p:cNvSpPr>
            <p:nvPr/>
          </p:nvSpPr>
          <p:spPr bwMode="auto">
            <a:xfrm>
              <a:off x="4666" y="2699"/>
              <a:ext cx="288" cy="1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79" name="Line 328"/>
            <p:cNvSpPr>
              <a:spLocks noChangeShapeType="1"/>
            </p:cNvSpPr>
            <p:nvPr/>
          </p:nvSpPr>
          <p:spPr bwMode="auto">
            <a:xfrm>
              <a:off x="4810" y="2507"/>
              <a:ext cx="1" cy="192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80" name="Freeform 329"/>
            <p:cNvSpPr>
              <a:spLocks/>
            </p:cNvSpPr>
            <p:nvPr/>
          </p:nvSpPr>
          <p:spPr bwMode="auto">
            <a:xfrm>
              <a:off x="4796" y="1414"/>
              <a:ext cx="28" cy="27"/>
            </a:xfrm>
            <a:custGeom>
              <a:avLst/>
              <a:gdLst>
                <a:gd name="T0" fmla="*/ 0 w 55"/>
                <a:gd name="T1" fmla="*/ 7 h 54"/>
                <a:gd name="T2" fmla="*/ 1 w 55"/>
                <a:gd name="T3" fmla="*/ 3 h 54"/>
                <a:gd name="T4" fmla="*/ 4 w 55"/>
                <a:gd name="T5" fmla="*/ 1 h 54"/>
                <a:gd name="T6" fmla="*/ 7 w 55"/>
                <a:gd name="T7" fmla="*/ 0 h 54"/>
                <a:gd name="T8" fmla="*/ 11 w 55"/>
                <a:gd name="T9" fmla="*/ 1 h 54"/>
                <a:gd name="T10" fmla="*/ 13 w 55"/>
                <a:gd name="T11" fmla="*/ 3 h 54"/>
                <a:gd name="T12" fmla="*/ 14 w 55"/>
                <a:gd name="T13" fmla="*/ 7 h 54"/>
                <a:gd name="T14" fmla="*/ 13 w 55"/>
                <a:gd name="T15" fmla="*/ 10 h 54"/>
                <a:gd name="T16" fmla="*/ 11 w 55"/>
                <a:gd name="T17" fmla="*/ 13 h 54"/>
                <a:gd name="T18" fmla="*/ 7 w 55"/>
                <a:gd name="T19" fmla="*/ 14 h 54"/>
                <a:gd name="T20" fmla="*/ 4 w 55"/>
                <a:gd name="T21" fmla="*/ 13 h 54"/>
                <a:gd name="T22" fmla="*/ 1 w 55"/>
                <a:gd name="T23" fmla="*/ 10 h 54"/>
                <a:gd name="T24" fmla="*/ 0 w 55"/>
                <a:gd name="T25" fmla="*/ 7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5"/>
                <a:gd name="T40" fmla="*/ 0 h 54"/>
                <a:gd name="T41" fmla="*/ 55 w 55"/>
                <a:gd name="T42" fmla="*/ 54 h 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5" h="54">
                  <a:moveTo>
                    <a:pt x="0" y="27"/>
                  </a:moveTo>
                  <a:lnTo>
                    <a:pt x="3" y="14"/>
                  </a:lnTo>
                  <a:lnTo>
                    <a:pt x="13" y="4"/>
                  </a:lnTo>
                  <a:lnTo>
                    <a:pt x="28" y="0"/>
                  </a:lnTo>
                  <a:lnTo>
                    <a:pt x="42" y="4"/>
                  </a:lnTo>
                  <a:lnTo>
                    <a:pt x="51" y="14"/>
                  </a:lnTo>
                  <a:lnTo>
                    <a:pt x="55" y="27"/>
                  </a:lnTo>
                  <a:lnTo>
                    <a:pt x="51" y="40"/>
                  </a:lnTo>
                  <a:lnTo>
                    <a:pt x="42" y="50"/>
                  </a:lnTo>
                  <a:lnTo>
                    <a:pt x="28" y="54"/>
                  </a:lnTo>
                  <a:lnTo>
                    <a:pt x="13" y="50"/>
                  </a:lnTo>
                  <a:lnTo>
                    <a:pt x="3" y="4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81" name="Freeform 330"/>
            <p:cNvSpPr>
              <a:spLocks/>
            </p:cNvSpPr>
            <p:nvPr/>
          </p:nvSpPr>
          <p:spPr bwMode="auto">
            <a:xfrm>
              <a:off x="4796" y="1558"/>
              <a:ext cx="28" cy="27"/>
            </a:xfrm>
            <a:custGeom>
              <a:avLst/>
              <a:gdLst>
                <a:gd name="T0" fmla="*/ 0 w 55"/>
                <a:gd name="T1" fmla="*/ 7 h 54"/>
                <a:gd name="T2" fmla="*/ 1 w 55"/>
                <a:gd name="T3" fmla="*/ 3 h 54"/>
                <a:gd name="T4" fmla="*/ 4 w 55"/>
                <a:gd name="T5" fmla="*/ 1 h 54"/>
                <a:gd name="T6" fmla="*/ 7 w 55"/>
                <a:gd name="T7" fmla="*/ 0 h 54"/>
                <a:gd name="T8" fmla="*/ 11 w 55"/>
                <a:gd name="T9" fmla="*/ 1 h 54"/>
                <a:gd name="T10" fmla="*/ 13 w 55"/>
                <a:gd name="T11" fmla="*/ 3 h 54"/>
                <a:gd name="T12" fmla="*/ 14 w 55"/>
                <a:gd name="T13" fmla="*/ 7 h 54"/>
                <a:gd name="T14" fmla="*/ 13 w 55"/>
                <a:gd name="T15" fmla="*/ 10 h 54"/>
                <a:gd name="T16" fmla="*/ 11 w 55"/>
                <a:gd name="T17" fmla="*/ 13 h 54"/>
                <a:gd name="T18" fmla="*/ 7 w 55"/>
                <a:gd name="T19" fmla="*/ 14 h 54"/>
                <a:gd name="T20" fmla="*/ 4 w 55"/>
                <a:gd name="T21" fmla="*/ 13 h 54"/>
                <a:gd name="T22" fmla="*/ 1 w 55"/>
                <a:gd name="T23" fmla="*/ 10 h 54"/>
                <a:gd name="T24" fmla="*/ 0 w 55"/>
                <a:gd name="T25" fmla="*/ 7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5"/>
                <a:gd name="T40" fmla="*/ 0 h 54"/>
                <a:gd name="T41" fmla="*/ 55 w 55"/>
                <a:gd name="T42" fmla="*/ 54 h 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5" h="54">
                  <a:moveTo>
                    <a:pt x="0" y="27"/>
                  </a:moveTo>
                  <a:lnTo>
                    <a:pt x="3" y="14"/>
                  </a:lnTo>
                  <a:lnTo>
                    <a:pt x="13" y="4"/>
                  </a:lnTo>
                  <a:lnTo>
                    <a:pt x="28" y="0"/>
                  </a:lnTo>
                  <a:lnTo>
                    <a:pt x="42" y="4"/>
                  </a:lnTo>
                  <a:lnTo>
                    <a:pt x="51" y="14"/>
                  </a:lnTo>
                  <a:lnTo>
                    <a:pt x="55" y="27"/>
                  </a:lnTo>
                  <a:lnTo>
                    <a:pt x="51" y="40"/>
                  </a:lnTo>
                  <a:lnTo>
                    <a:pt x="42" y="50"/>
                  </a:lnTo>
                  <a:lnTo>
                    <a:pt x="28" y="54"/>
                  </a:lnTo>
                  <a:lnTo>
                    <a:pt x="13" y="50"/>
                  </a:lnTo>
                  <a:lnTo>
                    <a:pt x="3" y="4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82" name="Freeform 331"/>
            <p:cNvSpPr>
              <a:spLocks/>
            </p:cNvSpPr>
            <p:nvPr/>
          </p:nvSpPr>
          <p:spPr bwMode="auto">
            <a:xfrm>
              <a:off x="4796" y="1702"/>
              <a:ext cx="28" cy="27"/>
            </a:xfrm>
            <a:custGeom>
              <a:avLst/>
              <a:gdLst>
                <a:gd name="T0" fmla="*/ 0 w 55"/>
                <a:gd name="T1" fmla="*/ 7 h 54"/>
                <a:gd name="T2" fmla="*/ 1 w 55"/>
                <a:gd name="T3" fmla="*/ 3 h 54"/>
                <a:gd name="T4" fmla="*/ 4 w 55"/>
                <a:gd name="T5" fmla="*/ 1 h 54"/>
                <a:gd name="T6" fmla="*/ 7 w 55"/>
                <a:gd name="T7" fmla="*/ 0 h 54"/>
                <a:gd name="T8" fmla="*/ 11 w 55"/>
                <a:gd name="T9" fmla="*/ 1 h 54"/>
                <a:gd name="T10" fmla="*/ 13 w 55"/>
                <a:gd name="T11" fmla="*/ 3 h 54"/>
                <a:gd name="T12" fmla="*/ 14 w 55"/>
                <a:gd name="T13" fmla="*/ 7 h 54"/>
                <a:gd name="T14" fmla="*/ 13 w 55"/>
                <a:gd name="T15" fmla="*/ 10 h 54"/>
                <a:gd name="T16" fmla="*/ 11 w 55"/>
                <a:gd name="T17" fmla="*/ 13 h 54"/>
                <a:gd name="T18" fmla="*/ 7 w 55"/>
                <a:gd name="T19" fmla="*/ 14 h 54"/>
                <a:gd name="T20" fmla="*/ 4 w 55"/>
                <a:gd name="T21" fmla="*/ 13 h 54"/>
                <a:gd name="T22" fmla="*/ 1 w 55"/>
                <a:gd name="T23" fmla="*/ 10 h 54"/>
                <a:gd name="T24" fmla="*/ 0 w 55"/>
                <a:gd name="T25" fmla="*/ 7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5"/>
                <a:gd name="T40" fmla="*/ 0 h 54"/>
                <a:gd name="T41" fmla="*/ 55 w 55"/>
                <a:gd name="T42" fmla="*/ 54 h 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5" h="54">
                  <a:moveTo>
                    <a:pt x="0" y="27"/>
                  </a:moveTo>
                  <a:lnTo>
                    <a:pt x="3" y="14"/>
                  </a:lnTo>
                  <a:lnTo>
                    <a:pt x="13" y="4"/>
                  </a:lnTo>
                  <a:lnTo>
                    <a:pt x="28" y="0"/>
                  </a:lnTo>
                  <a:lnTo>
                    <a:pt x="42" y="4"/>
                  </a:lnTo>
                  <a:lnTo>
                    <a:pt x="51" y="14"/>
                  </a:lnTo>
                  <a:lnTo>
                    <a:pt x="55" y="27"/>
                  </a:lnTo>
                  <a:lnTo>
                    <a:pt x="51" y="40"/>
                  </a:lnTo>
                  <a:lnTo>
                    <a:pt x="42" y="50"/>
                  </a:lnTo>
                  <a:lnTo>
                    <a:pt x="28" y="54"/>
                  </a:lnTo>
                  <a:lnTo>
                    <a:pt x="13" y="50"/>
                  </a:lnTo>
                  <a:lnTo>
                    <a:pt x="3" y="4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83" name="Freeform 332"/>
            <p:cNvSpPr>
              <a:spLocks/>
            </p:cNvSpPr>
            <p:nvPr/>
          </p:nvSpPr>
          <p:spPr bwMode="auto">
            <a:xfrm>
              <a:off x="4796" y="1846"/>
              <a:ext cx="28" cy="27"/>
            </a:xfrm>
            <a:custGeom>
              <a:avLst/>
              <a:gdLst>
                <a:gd name="T0" fmla="*/ 0 w 55"/>
                <a:gd name="T1" fmla="*/ 7 h 54"/>
                <a:gd name="T2" fmla="*/ 1 w 55"/>
                <a:gd name="T3" fmla="*/ 3 h 54"/>
                <a:gd name="T4" fmla="*/ 4 w 55"/>
                <a:gd name="T5" fmla="*/ 1 h 54"/>
                <a:gd name="T6" fmla="*/ 7 w 55"/>
                <a:gd name="T7" fmla="*/ 0 h 54"/>
                <a:gd name="T8" fmla="*/ 11 w 55"/>
                <a:gd name="T9" fmla="*/ 1 h 54"/>
                <a:gd name="T10" fmla="*/ 13 w 55"/>
                <a:gd name="T11" fmla="*/ 3 h 54"/>
                <a:gd name="T12" fmla="*/ 14 w 55"/>
                <a:gd name="T13" fmla="*/ 7 h 54"/>
                <a:gd name="T14" fmla="*/ 13 w 55"/>
                <a:gd name="T15" fmla="*/ 10 h 54"/>
                <a:gd name="T16" fmla="*/ 11 w 55"/>
                <a:gd name="T17" fmla="*/ 13 h 54"/>
                <a:gd name="T18" fmla="*/ 7 w 55"/>
                <a:gd name="T19" fmla="*/ 14 h 54"/>
                <a:gd name="T20" fmla="*/ 4 w 55"/>
                <a:gd name="T21" fmla="*/ 13 h 54"/>
                <a:gd name="T22" fmla="*/ 1 w 55"/>
                <a:gd name="T23" fmla="*/ 10 h 54"/>
                <a:gd name="T24" fmla="*/ 0 w 55"/>
                <a:gd name="T25" fmla="*/ 7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5"/>
                <a:gd name="T40" fmla="*/ 0 h 54"/>
                <a:gd name="T41" fmla="*/ 55 w 55"/>
                <a:gd name="T42" fmla="*/ 54 h 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5" h="54">
                  <a:moveTo>
                    <a:pt x="0" y="27"/>
                  </a:moveTo>
                  <a:lnTo>
                    <a:pt x="3" y="14"/>
                  </a:lnTo>
                  <a:lnTo>
                    <a:pt x="13" y="4"/>
                  </a:lnTo>
                  <a:lnTo>
                    <a:pt x="28" y="0"/>
                  </a:lnTo>
                  <a:lnTo>
                    <a:pt x="42" y="4"/>
                  </a:lnTo>
                  <a:lnTo>
                    <a:pt x="51" y="14"/>
                  </a:lnTo>
                  <a:lnTo>
                    <a:pt x="55" y="27"/>
                  </a:lnTo>
                  <a:lnTo>
                    <a:pt x="51" y="40"/>
                  </a:lnTo>
                  <a:lnTo>
                    <a:pt x="42" y="50"/>
                  </a:lnTo>
                  <a:lnTo>
                    <a:pt x="28" y="54"/>
                  </a:lnTo>
                  <a:lnTo>
                    <a:pt x="13" y="50"/>
                  </a:lnTo>
                  <a:lnTo>
                    <a:pt x="3" y="4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84" name="Freeform 333"/>
            <p:cNvSpPr>
              <a:spLocks/>
            </p:cNvSpPr>
            <p:nvPr/>
          </p:nvSpPr>
          <p:spPr bwMode="auto">
            <a:xfrm>
              <a:off x="4796" y="1990"/>
              <a:ext cx="28" cy="27"/>
            </a:xfrm>
            <a:custGeom>
              <a:avLst/>
              <a:gdLst>
                <a:gd name="T0" fmla="*/ 0 w 55"/>
                <a:gd name="T1" fmla="*/ 7 h 54"/>
                <a:gd name="T2" fmla="*/ 1 w 55"/>
                <a:gd name="T3" fmla="*/ 3 h 54"/>
                <a:gd name="T4" fmla="*/ 4 w 55"/>
                <a:gd name="T5" fmla="*/ 1 h 54"/>
                <a:gd name="T6" fmla="*/ 7 w 55"/>
                <a:gd name="T7" fmla="*/ 0 h 54"/>
                <a:gd name="T8" fmla="*/ 11 w 55"/>
                <a:gd name="T9" fmla="*/ 1 h 54"/>
                <a:gd name="T10" fmla="*/ 13 w 55"/>
                <a:gd name="T11" fmla="*/ 3 h 54"/>
                <a:gd name="T12" fmla="*/ 14 w 55"/>
                <a:gd name="T13" fmla="*/ 7 h 54"/>
                <a:gd name="T14" fmla="*/ 13 w 55"/>
                <a:gd name="T15" fmla="*/ 10 h 54"/>
                <a:gd name="T16" fmla="*/ 11 w 55"/>
                <a:gd name="T17" fmla="*/ 13 h 54"/>
                <a:gd name="T18" fmla="*/ 7 w 55"/>
                <a:gd name="T19" fmla="*/ 14 h 54"/>
                <a:gd name="T20" fmla="*/ 4 w 55"/>
                <a:gd name="T21" fmla="*/ 13 h 54"/>
                <a:gd name="T22" fmla="*/ 1 w 55"/>
                <a:gd name="T23" fmla="*/ 10 h 54"/>
                <a:gd name="T24" fmla="*/ 0 w 55"/>
                <a:gd name="T25" fmla="*/ 7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5"/>
                <a:gd name="T40" fmla="*/ 0 h 54"/>
                <a:gd name="T41" fmla="*/ 55 w 55"/>
                <a:gd name="T42" fmla="*/ 54 h 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5" h="54">
                  <a:moveTo>
                    <a:pt x="0" y="27"/>
                  </a:moveTo>
                  <a:lnTo>
                    <a:pt x="3" y="14"/>
                  </a:lnTo>
                  <a:lnTo>
                    <a:pt x="13" y="4"/>
                  </a:lnTo>
                  <a:lnTo>
                    <a:pt x="28" y="0"/>
                  </a:lnTo>
                  <a:lnTo>
                    <a:pt x="42" y="4"/>
                  </a:lnTo>
                  <a:lnTo>
                    <a:pt x="51" y="14"/>
                  </a:lnTo>
                  <a:lnTo>
                    <a:pt x="55" y="27"/>
                  </a:lnTo>
                  <a:lnTo>
                    <a:pt x="51" y="40"/>
                  </a:lnTo>
                  <a:lnTo>
                    <a:pt x="42" y="50"/>
                  </a:lnTo>
                  <a:lnTo>
                    <a:pt x="28" y="54"/>
                  </a:lnTo>
                  <a:lnTo>
                    <a:pt x="13" y="50"/>
                  </a:lnTo>
                  <a:lnTo>
                    <a:pt x="3" y="4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85" name="Freeform 334"/>
            <p:cNvSpPr>
              <a:spLocks/>
            </p:cNvSpPr>
            <p:nvPr/>
          </p:nvSpPr>
          <p:spPr bwMode="auto">
            <a:xfrm>
              <a:off x="4796" y="2134"/>
              <a:ext cx="28" cy="27"/>
            </a:xfrm>
            <a:custGeom>
              <a:avLst/>
              <a:gdLst>
                <a:gd name="T0" fmla="*/ 0 w 55"/>
                <a:gd name="T1" fmla="*/ 7 h 54"/>
                <a:gd name="T2" fmla="*/ 1 w 55"/>
                <a:gd name="T3" fmla="*/ 3 h 54"/>
                <a:gd name="T4" fmla="*/ 4 w 55"/>
                <a:gd name="T5" fmla="*/ 1 h 54"/>
                <a:gd name="T6" fmla="*/ 7 w 55"/>
                <a:gd name="T7" fmla="*/ 0 h 54"/>
                <a:gd name="T8" fmla="*/ 11 w 55"/>
                <a:gd name="T9" fmla="*/ 1 h 54"/>
                <a:gd name="T10" fmla="*/ 13 w 55"/>
                <a:gd name="T11" fmla="*/ 3 h 54"/>
                <a:gd name="T12" fmla="*/ 14 w 55"/>
                <a:gd name="T13" fmla="*/ 7 h 54"/>
                <a:gd name="T14" fmla="*/ 13 w 55"/>
                <a:gd name="T15" fmla="*/ 10 h 54"/>
                <a:gd name="T16" fmla="*/ 11 w 55"/>
                <a:gd name="T17" fmla="*/ 13 h 54"/>
                <a:gd name="T18" fmla="*/ 7 w 55"/>
                <a:gd name="T19" fmla="*/ 14 h 54"/>
                <a:gd name="T20" fmla="*/ 4 w 55"/>
                <a:gd name="T21" fmla="*/ 13 h 54"/>
                <a:gd name="T22" fmla="*/ 1 w 55"/>
                <a:gd name="T23" fmla="*/ 10 h 54"/>
                <a:gd name="T24" fmla="*/ 0 w 55"/>
                <a:gd name="T25" fmla="*/ 7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5"/>
                <a:gd name="T40" fmla="*/ 0 h 54"/>
                <a:gd name="T41" fmla="*/ 55 w 55"/>
                <a:gd name="T42" fmla="*/ 54 h 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5" h="54">
                  <a:moveTo>
                    <a:pt x="0" y="27"/>
                  </a:moveTo>
                  <a:lnTo>
                    <a:pt x="3" y="14"/>
                  </a:lnTo>
                  <a:lnTo>
                    <a:pt x="13" y="4"/>
                  </a:lnTo>
                  <a:lnTo>
                    <a:pt x="28" y="0"/>
                  </a:lnTo>
                  <a:lnTo>
                    <a:pt x="42" y="4"/>
                  </a:lnTo>
                  <a:lnTo>
                    <a:pt x="51" y="14"/>
                  </a:lnTo>
                  <a:lnTo>
                    <a:pt x="55" y="27"/>
                  </a:lnTo>
                  <a:lnTo>
                    <a:pt x="51" y="40"/>
                  </a:lnTo>
                  <a:lnTo>
                    <a:pt x="42" y="50"/>
                  </a:lnTo>
                  <a:lnTo>
                    <a:pt x="28" y="54"/>
                  </a:lnTo>
                  <a:lnTo>
                    <a:pt x="13" y="50"/>
                  </a:lnTo>
                  <a:lnTo>
                    <a:pt x="3" y="4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86" name="Freeform 335"/>
            <p:cNvSpPr>
              <a:spLocks/>
            </p:cNvSpPr>
            <p:nvPr/>
          </p:nvSpPr>
          <p:spPr bwMode="auto">
            <a:xfrm>
              <a:off x="4796" y="2278"/>
              <a:ext cx="28" cy="27"/>
            </a:xfrm>
            <a:custGeom>
              <a:avLst/>
              <a:gdLst>
                <a:gd name="T0" fmla="*/ 0 w 55"/>
                <a:gd name="T1" fmla="*/ 7 h 54"/>
                <a:gd name="T2" fmla="*/ 1 w 55"/>
                <a:gd name="T3" fmla="*/ 3 h 54"/>
                <a:gd name="T4" fmla="*/ 4 w 55"/>
                <a:gd name="T5" fmla="*/ 1 h 54"/>
                <a:gd name="T6" fmla="*/ 7 w 55"/>
                <a:gd name="T7" fmla="*/ 0 h 54"/>
                <a:gd name="T8" fmla="*/ 11 w 55"/>
                <a:gd name="T9" fmla="*/ 1 h 54"/>
                <a:gd name="T10" fmla="*/ 13 w 55"/>
                <a:gd name="T11" fmla="*/ 3 h 54"/>
                <a:gd name="T12" fmla="*/ 14 w 55"/>
                <a:gd name="T13" fmla="*/ 7 h 54"/>
                <a:gd name="T14" fmla="*/ 13 w 55"/>
                <a:gd name="T15" fmla="*/ 10 h 54"/>
                <a:gd name="T16" fmla="*/ 11 w 55"/>
                <a:gd name="T17" fmla="*/ 13 h 54"/>
                <a:gd name="T18" fmla="*/ 7 w 55"/>
                <a:gd name="T19" fmla="*/ 14 h 54"/>
                <a:gd name="T20" fmla="*/ 4 w 55"/>
                <a:gd name="T21" fmla="*/ 13 h 54"/>
                <a:gd name="T22" fmla="*/ 1 w 55"/>
                <a:gd name="T23" fmla="*/ 10 h 54"/>
                <a:gd name="T24" fmla="*/ 0 w 55"/>
                <a:gd name="T25" fmla="*/ 7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5"/>
                <a:gd name="T40" fmla="*/ 0 h 54"/>
                <a:gd name="T41" fmla="*/ 55 w 55"/>
                <a:gd name="T42" fmla="*/ 54 h 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5" h="54">
                  <a:moveTo>
                    <a:pt x="0" y="27"/>
                  </a:moveTo>
                  <a:lnTo>
                    <a:pt x="3" y="14"/>
                  </a:lnTo>
                  <a:lnTo>
                    <a:pt x="13" y="4"/>
                  </a:lnTo>
                  <a:lnTo>
                    <a:pt x="28" y="0"/>
                  </a:lnTo>
                  <a:lnTo>
                    <a:pt x="42" y="4"/>
                  </a:lnTo>
                  <a:lnTo>
                    <a:pt x="51" y="14"/>
                  </a:lnTo>
                  <a:lnTo>
                    <a:pt x="55" y="27"/>
                  </a:lnTo>
                  <a:lnTo>
                    <a:pt x="51" y="40"/>
                  </a:lnTo>
                  <a:lnTo>
                    <a:pt x="42" y="50"/>
                  </a:lnTo>
                  <a:lnTo>
                    <a:pt x="28" y="54"/>
                  </a:lnTo>
                  <a:lnTo>
                    <a:pt x="13" y="50"/>
                  </a:lnTo>
                  <a:lnTo>
                    <a:pt x="3" y="4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87" name="Line 336"/>
            <p:cNvSpPr>
              <a:spLocks noChangeShapeType="1"/>
            </p:cNvSpPr>
            <p:nvPr/>
          </p:nvSpPr>
          <p:spPr bwMode="auto">
            <a:xfrm>
              <a:off x="2038" y="1284"/>
              <a:ext cx="576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88" name="Line 337"/>
            <p:cNvSpPr>
              <a:spLocks noChangeShapeType="1"/>
            </p:cNvSpPr>
            <p:nvPr/>
          </p:nvSpPr>
          <p:spPr bwMode="auto">
            <a:xfrm>
              <a:off x="2038" y="1428"/>
              <a:ext cx="576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89" name="Line 338"/>
            <p:cNvSpPr>
              <a:spLocks noChangeShapeType="1"/>
            </p:cNvSpPr>
            <p:nvPr/>
          </p:nvSpPr>
          <p:spPr bwMode="auto">
            <a:xfrm>
              <a:off x="2038" y="1572"/>
              <a:ext cx="576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90" name="Line 339"/>
            <p:cNvSpPr>
              <a:spLocks noChangeShapeType="1"/>
            </p:cNvSpPr>
            <p:nvPr/>
          </p:nvSpPr>
          <p:spPr bwMode="auto">
            <a:xfrm>
              <a:off x="2038" y="1716"/>
              <a:ext cx="576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91" name="Line 340"/>
            <p:cNvSpPr>
              <a:spLocks noChangeShapeType="1"/>
            </p:cNvSpPr>
            <p:nvPr/>
          </p:nvSpPr>
          <p:spPr bwMode="auto">
            <a:xfrm>
              <a:off x="2038" y="1860"/>
              <a:ext cx="576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92" name="Line 341"/>
            <p:cNvSpPr>
              <a:spLocks noChangeShapeType="1"/>
            </p:cNvSpPr>
            <p:nvPr/>
          </p:nvSpPr>
          <p:spPr bwMode="auto">
            <a:xfrm>
              <a:off x="2038" y="2004"/>
              <a:ext cx="576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93" name="Line 342"/>
            <p:cNvSpPr>
              <a:spLocks noChangeShapeType="1"/>
            </p:cNvSpPr>
            <p:nvPr/>
          </p:nvSpPr>
          <p:spPr bwMode="auto">
            <a:xfrm>
              <a:off x="2038" y="2148"/>
              <a:ext cx="576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94" name="Line 343"/>
            <p:cNvSpPr>
              <a:spLocks noChangeShapeType="1"/>
            </p:cNvSpPr>
            <p:nvPr/>
          </p:nvSpPr>
          <p:spPr bwMode="auto">
            <a:xfrm>
              <a:off x="2038" y="2292"/>
              <a:ext cx="576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95" name="Rectangle 344"/>
            <p:cNvSpPr>
              <a:spLocks noChangeArrowheads="1"/>
            </p:cNvSpPr>
            <p:nvPr/>
          </p:nvSpPr>
          <p:spPr bwMode="auto">
            <a:xfrm>
              <a:off x="2830" y="1140"/>
              <a:ext cx="1008" cy="158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96" name="Rectangle 345"/>
            <p:cNvSpPr>
              <a:spLocks noChangeArrowheads="1"/>
            </p:cNvSpPr>
            <p:nvPr/>
          </p:nvSpPr>
          <p:spPr bwMode="auto">
            <a:xfrm>
              <a:off x="3047" y="1845"/>
              <a:ext cx="5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</a:rPr>
                <a:t>74LS245</a:t>
              </a:r>
              <a:endParaRPr lang="en-US" altLang="en-US"/>
            </a:p>
          </p:txBody>
        </p:sp>
        <p:sp>
          <p:nvSpPr>
            <p:cNvPr id="19597" name="Rectangle 346"/>
            <p:cNvSpPr>
              <a:spLocks noChangeArrowheads="1"/>
            </p:cNvSpPr>
            <p:nvPr/>
          </p:nvSpPr>
          <p:spPr bwMode="auto">
            <a:xfrm>
              <a:off x="3648" y="1226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B0</a:t>
              </a:r>
              <a:endParaRPr lang="en-US" altLang="en-US"/>
            </a:p>
          </p:txBody>
        </p:sp>
        <p:sp>
          <p:nvSpPr>
            <p:cNvPr id="19598" name="Line 347"/>
            <p:cNvSpPr>
              <a:spLocks noChangeShapeType="1"/>
            </p:cNvSpPr>
            <p:nvPr/>
          </p:nvSpPr>
          <p:spPr bwMode="auto">
            <a:xfrm>
              <a:off x="3838" y="2579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99" name="Rectangle 348"/>
            <p:cNvSpPr>
              <a:spLocks noChangeArrowheads="1"/>
            </p:cNvSpPr>
            <p:nvPr/>
          </p:nvSpPr>
          <p:spPr bwMode="auto">
            <a:xfrm>
              <a:off x="3648" y="1370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B1</a:t>
              </a:r>
              <a:endParaRPr lang="en-US" altLang="en-US"/>
            </a:p>
          </p:txBody>
        </p:sp>
        <p:sp>
          <p:nvSpPr>
            <p:cNvPr id="19600" name="Rectangle 349"/>
            <p:cNvSpPr>
              <a:spLocks noChangeArrowheads="1"/>
            </p:cNvSpPr>
            <p:nvPr/>
          </p:nvSpPr>
          <p:spPr bwMode="auto">
            <a:xfrm>
              <a:off x="3648" y="1514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B2</a:t>
              </a:r>
              <a:endParaRPr lang="en-US" altLang="en-US"/>
            </a:p>
          </p:txBody>
        </p:sp>
        <p:sp>
          <p:nvSpPr>
            <p:cNvPr id="19601" name="Rectangle 350"/>
            <p:cNvSpPr>
              <a:spLocks noChangeArrowheads="1"/>
            </p:cNvSpPr>
            <p:nvPr/>
          </p:nvSpPr>
          <p:spPr bwMode="auto">
            <a:xfrm>
              <a:off x="3648" y="1658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B3</a:t>
              </a:r>
              <a:endParaRPr lang="en-US" altLang="en-US"/>
            </a:p>
          </p:txBody>
        </p:sp>
        <p:sp>
          <p:nvSpPr>
            <p:cNvPr id="19602" name="Rectangle 351"/>
            <p:cNvSpPr>
              <a:spLocks noChangeArrowheads="1"/>
            </p:cNvSpPr>
            <p:nvPr/>
          </p:nvSpPr>
          <p:spPr bwMode="auto">
            <a:xfrm>
              <a:off x="3648" y="1802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B4</a:t>
              </a:r>
              <a:endParaRPr lang="en-US" altLang="en-US"/>
            </a:p>
          </p:txBody>
        </p:sp>
        <p:sp>
          <p:nvSpPr>
            <p:cNvPr id="19603" name="Rectangle 352"/>
            <p:cNvSpPr>
              <a:spLocks noChangeArrowheads="1"/>
            </p:cNvSpPr>
            <p:nvPr/>
          </p:nvSpPr>
          <p:spPr bwMode="auto">
            <a:xfrm>
              <a:off x="3648" y="1946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B5</a:t>
              </a:r>
              <a:endParaRPr lang="en-US" altLang="en-US"/>
            </a:p>
          </p:txBody>
        </p:sp>
        <p:sp>
          <p:nvSpPr>
            <p:cNvPr id="19604" name="Rectangle 353"/>
            <p:cNvSpPr>
              <a:spLocks noChangeArrowheads="1"/>
            </p:cNvSpPr>
            <p:nvPr/>
          </p:nvSpPr>
          <p:spPr bwMode="auto">
            <a:xfrm>
              <a:off x="3648" y="2090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B6</a:t>
              </a:r>
              <a:endParaRPr lang="en-US" altLang="en-US"/>
            </a:p>
          </p:txBody>
        </p:sp>
        <p:sp>
          <p:nvSpPr>
            <p:cNvPr id="19605" name="Rectangle 354"/>
            <p:cNvSpPr>
              <a:spLocks noChangeArrowheads="1"/>
            </p:cNvSpPr>
            <p:nvPr/>
          </p:nvSpPr>
          <p:spPr bwMode="auto">
            <a:xfrm>
              <a:off x="3648" y="2234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B7</a:t>
              </a:r>
              <a:endParaRPr lang="en-US" altLang="en-US"/>
            </a:p>
          </p:txBody>
        </p:sp>
        <p:sp>
          <p:nvSpPr>
            <p:cNvPr id="19606" name="Rectangle 355"/>
            <p:cNvSpPr>
              <a:spLocks noChangeArrowheads="1"/>
            </p:cNvSpPr>
            <p:nvPr/>
          </p:nvSpPr>
          <p:spPr bwMode="auto">
            <a:xfrm>
              <a:off x="2902" y="1226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A0</a:t>
              </a:r>
              <a:endParaRPr lang="en-US" altLang="en-US"/>
            </a:p>
          </p:txBody>
        </p:sp>
        <p:sp>
          <p:nvSpPr>
            <p:cNvPr id="19607" name="Rectangle 356"/>
            <p:cNvSpPr>
              <a:spLocks noChangeArrowheads="1"/>
            </p:cNvSpPr>
            <p:nvPr/>
          </p:nvSpPr>
          <p:spPr bwMode="auto">
            <a:xfrm>
              <a:off x="2902" y="1370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A1</a:t>
              </a:r>
              <a:endParaRPr lang="en-US" altLang="en-US"/>
            </a:p>
          </p:txBody>
        </p:sp>
        <p:sp>
          <p:nvSpPr>
            <p:cNvPr id="19608" name="Rectangle 357"/>
            <p:cNvSpPr>
              <a:spLocks noChangeArrowheads="1"/>
            </p:cNvSpPr>
            <p:nvPr/>
          </p:nvSpPr>
          <p:spPr bwMode="auto">
            <a:xfrm>
              <a:off x="2902" y="1514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A2</a:t>
              </a:r>
              <a:endParaRPr lang="en-US" altLang="en-US"/>
            </a:p>
          </p:txBody>
        </p:sp>
        <p:sp>
          <p:nvSpPr>
            <p:cNvPr id="19609" name="Rectangle 358"/>
            <p:cNvSpPr>
              <a:spLocks noChangeArrowheads="1"/>
            </p:cNvSpPr>
            <p:nvPr/>
          </p:nvSpPr>
          <p:spPr bwMode="auto">
            <a:xfrm>
              <a:off x="2902" y="1658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A3</a:t>
              </a:r>
              <a:endParaRPr lang="en-US" altLang="en-US"/>
            </a:p>
          </p:txBody>
        </p:sp>
        <p:sp>
          <p:nvSpPr>
            <p:cNvPr id="19610" name="Rectangle 359"/>
            <p:cNvSpPr>
              <a:spLocks noChangeArrowheads="1"/>
            </p:cNvSpPr>
            <p:nvPr/>
          </p:nvSpPr>
          <p:spPr bwMode="auto">
            <a:xfrm>
              <a:off x="2902" y="1802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A4</a:t>
              </a:r>
              <a:endParaRPr lang="en-US" altLang="en-US"/>
            </a:p>
          </p:txBody>
        </p:sp>
        <p:sp>
          <p:nvSpPr>
            <p:cNvPr id="19611" name="Rectangle 360"/>
            <p:cNvSpPr>
              <a:spLocks noChangeArrowheads="1"/>
            </p:cNvSpPr>
            <p:nvPr/>
          </p:nvSpPr>
          <p:spPr bwMode="auto">
            <a:xfrm>
              <a:off x="2902" y="1946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A5</a:t>
              </a:r>
              <a:endParaRPr lang="en-US" altLang="en-US"/>
            </a:p>
          </p:txBody>
        </p:sp>
        <p:sp>
          <p:nvSpPr>
            <p:cNvPr id="19612" name="Rectangle 361"/>
            <p:cNvSpPr>
              <a:spLocks noChangeArrowheads="1"/>
            </p:cNvSpPr>
            <p:nvPr/>
          </p:nvSpPr>
          <p:spPr bwMode="auto">
            <a:xfrm>
              <a:off x="2902" y="2090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A6</a:t>
              </a:r>
              <a:endParaRPr lang="en-US" altLang="en-US"/>
            </a:p>
          </p:txBody>
        </p:sp>
        <p:sp>
          <p:nvSpPr>
            <p:cNvPr id="19613" name="Rectangle 362"/>
            <p:cNvSpPr>
              <a:spLocks noChangeArrowheads="1"/>
            </p:cNvSpPr>
            <p:nvPr/>
          </p:nvSpPr>
          <p:spPr bwMode="auto">
            <a:xfrm>
              <a:off x="2902" y="2234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A7</a:t>
              </a:r>
              <a:endParaRPr lang="en-US" altLang="en-US"/>
            </a:p>
          </p:txBody>
        </p:sp>
        <p:sp>
          <p:nvSpPr>
            <p:cNvPr id="19614" name="Rectangle 363"/>
            <p:cNvSpPr>
              <a:spLocks noChangeArrowheads="1"/>
            </p:cNvSpPr>
            <p:nvPr/>
          </p:nvSpPr>
          <p:spPr bwMode="auto">
            <a:xfrm>
              <a:off x="2902" y="2522"/>
              <a:ext cx="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E</a:t>
              </a:r>
              <a:endParaRPr lang="en-US" altLang="en-US"/>
            </a:p>
          </p:txBody>
        </p:sp>
        <p:sp>
          <p:nvSpPr>
            <p:cNvPr id="19615" name="Rectangle 364"/>
            <p:cNvSpPr>
              <a:spLocks noChangeArrowheads="1"/>
            </p:cNvSpPr>
            <p:nvPr/>
          </p:nvSpPr>
          <p:spPr bwMode="auto">
            <a:xfrm>
              <a:off x="3601" y="2522"/>
              <a:ext cx="16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DIR</a:t>
              </a:r>
              <a:endParaRPr lang="en-US" altLang="en-US"/>
            </a:p>
          </p:txBody>
        </p:sp>
        <p:sp>
          <p:nvSpPr>
            <p:cNvPr id="19616" name="Line 365"/>
            <p:cNvSpPr>
              <a:spLocks noChangeShapeType="1"/>
            </p:cNvSpPr>
            <p:nvPr/>
          </p:nvSpPr>
          <p:spPr bwMode="auto">
            <a:xfrm>
              <a:off x="2902" y="2507"/>
              <a:ext cx="7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17" name="Line 366"/>
            <p:cNvSpPr>
              <a:spLocks noChangeShapeType="1"/>
            </p:cNvSpPr>
            <p:nvPr/>
          </p:nvSpPr>
          <p:spPr bwMode="auto">
            <a:xfrm>
              <a:off x="3838" y="2292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18" name="Line 367"/>
            <p:cNvSpPr>
              <a:spLocks noChangeShapeType="1"/>
            </p:cNvSpPr>
            <p:nvPr/>
          </p:nvSpPr>
          <p:spPr bwMode="auto">
            <a:xfrm>
              <a:off x="3838" y="2148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19" name="Line 368"/>
            <p:cNvSpPr>
              <a:spLocks noChangeShapeType="1"/>
            </p:cNvSpPr>
            <p:nvPr/>
          </p:nvSpPr>
          <p:spPr bwMode="auto">
            <a:xfrm>
              <a:off x="3838" y="2004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20" name="Line 369"/>
            <p:cNvSpPr>
              <a:spLocks noChangeShapeType="1"/>
            </p:cNvSpPr>
            <p:nvPr/>
          </p:nvSpPr>
          <p:spPr bwMode="auto">
            <a:xfrm>
              <a:off x="3838" y="1860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21" name="Line 370"/>
            <p:cNvSpPr>
              <a:spLocks noChangeShapeType="1"/>
            </p:cNvSpPr>
            <p:nvPr/>
          </p:nvSpPr>
          <p:spPr bwMode="auto">
            <a:xfrm>
              <a:off x="3838" y="1716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22" name="Line 371"/>
            <p:cNvSpPr>
              <a:spLocks noChangeShapeType="1"/>
            </p:cNvSpPr>
            <p:nvPr/>
          </p:nvSpPr>
          <p:spPr bwMode="auto">
            <a:xfrm>
              <a:off x="3838" y="1572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23" name="Line 372"/>
            <p:cNvSpPr>
              <a:spLocks noChangeShapeType="1"/>
            </p:cNvSpPr>
            <p:nvPr/>
          </p:nvSpPr>
          <p:spPr bwMode="auto">
            <a:xfrm>
              <a:off x="3838" y="1428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24" name="Line 373"/>
            <p:cNvSpPr>
              <a:spLocks noChangeShapeType="1"/>
            </p:cNvSpPr>
            <p:nvPr/>
          </p:nvSpPr>
          <p:spPr bwMode="auto">
            <a:xfrm>
              <a:off x="3838" y="1284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25" name="Line 374"/>
            <p:cNvSpPr>
              <a:spLocks noChangeShapeType="1"/>
            </p:cNvSpPr>
            <p:nvPr/>
          </p:nvSpPr>
          <p:spPr bwMode="auto">
            <a:xfrm>
              <a:off x="2614" y="2292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26" name="Line 375"/>
            <p:cNvSpPr>
              <a:spLocks noChangeShapeType="1"/>
            </p:cNvSpPr>
            <p:nvPr/>
          </p:nvSpPr>
          <p:spPr bwMode="auto">
            <a:xfrm>
              <a:off x="2614" y="2148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27" name="Line 376"/>
            <p:cNvSpPr>
              <a:spLocks noChangeShapeType="1"/>
            </p:cNvSpPr>
            <p:nvPr/>
          </p:nvSpPr>
          <p:spPr bwMode="auto">
            <a:xfrm>
              <a:off x="2614" y="2004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28" name="Line 377"/>
            <p:cNvSpPr>
              <a:spLocks noChangeShapeType="1"/>
            </p:cNvSpPr>
            <p:nvPr/>
          </p:nvSpPr>
          <p:spPr bwMode="auto">
            <a:xfrm>
              <a:off x="2614" y="1860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29" name="Line 378"/>
            <p:cNvSpPr>
              <a:spLocks noChangeShapeType="1"/>
            </p:cNvSpPr>
            <p:nvPr/>
          </p:nvSpPr>
          <p:spPr bwMode="auto">
            <a:xfrm>
              <a:off x="2614" y="1716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30" name="Line 379"/>
            <p:cNvSpPr>
              <a:spLocks noChangeShapeType="1"/>
            </p:cNvSpPr>
            <p:nvPr/>
          </p:nvSpPr>
          <p:spPr bwMode="auto">
            <a:xfrm>
              <a:off x="2614" y="1572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31" name="Line 380"/>
            <p:cNvSpPr>
              <a:spLocks noChangeShapeType="1"/>
            </p:cNvSpPr>
            <p:nvPr/>
          </p:nvSpPr>
          <p:spPr bwMode="auto">
            <a:xfrm>
              <a:off x="2614" y="1428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32" name="Line 381"/>
            <p:cNvSpPr>
              <a:spLocks noChangeShapeType="1"/>
            </p:cNvSpPr>
            <p:nvPr/>
          </p:nvSpPr>
          <p:spPr bwMode="auto">
            <a:xfrm>
              <a:off x="2614" y="1284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33" name="Freeform 382"/>
            <p:cNvSpPr>
              <a:spLocks/>
            </p:cNvSpPr>
            <p:nvPr/>
          </p:nvSpPr>
          <p:spPr bwMode="auto">
            <a:xfrm>
              <a:off x="2758" y="2544"/>
              <a:ext cx="72" cy="72"/>
            </a:xfrm>
            <a:custGeom>
              <a:avLst/>
              <a:gdLst>
                <a:gd name="T0" fmla="*/ 0 w 144"/>
                <a:gd name="T1" fmla="*/ 18 h 144"/>
                <a:gd name="T2" fmla="*/ 1 w 144"/>
                <a:gd name="T3" fmla="*/ 12 h 144"/>
                <a:gd name="T4" fmla="*/ 3 w 144"/>
                <a:gd name="T5" fmla="*/ 7 h 144"/>
                <a:gd name="T6" fmla="*/ 7 w 144"/>
                <a:gd name="T7" fmla="*/ 3 h 144"/>
                <a:gd name="T8" fmla="*/ 12 w 144"/>
                <a:gd name="T9" fmla="*/ 1 h 144"/>
                <a:gd name="T10" fmla="*/ 18 w 144"/>
                <a:gd name="T11" fmla="*/ 0 h 144"/>
                <a:gd name="T12" fmla="*/ 23 w 144"/>
                <a:gd name="T13" fmla="*/ 1 h 144"/>
                <a:gd name="T14" fmla="*/ 28 w 144"/>
                <a:gd name="T15" fmla="*/ 3 h 144"/>
                <a:gd name="T16" fmla="*/ 33 w 144"/>
                <a:gd name="T17" fmla="*/ 7 h 144"/>
                <a:gd name="T18" fmla="*/ 35 w 144"/>
                <a:gd name="T19" fmla="*/ 12 h 144"/>
                <a:gd name="T20" fmla="*/ 36 w 144"/>
                <a:gd name="T21" fmla="*/ 18 h 144"/>
                <a:gd name="T22" fmla="*/ 35 w 144"/>
                <a:gd name="T23" fmla="*/ 23 h 144"/>
                <a:gd name="T24" fmla="*/ 33 w 144"/>
                <a:gd name="T25" fmla="*/ 28 h 144"/>
                <a:gd name="T26" fmla="*/ 28 w 144"/>
                <a:gd name="T27" fmla="*/ 33 h 144"/>
                <a:gd name="T28" fmla="*/ 23 w 144"/>
                <a:gd name="T29" fmla="*/ 35 h 144"/>
                <a:gd name="T30" fmla="*/ 18 w 144"/>
                <a:gd name="T31" fmla="*/ 36 h 144"/>
                <a:gd name="T32" fmla="*/ 12 w 144"/>
                <a:gd name="T33" fmla="*/ 35 h 144"/>
                <a:gd name="T34" fmla="*/ 7 w 144"/>
                <a:gd name="T35" fmla="*/ 33 h 144"/>
                <a:gd name="T36" fmla="*/ 3 w 144"/>
                <a:gd name="T37" fmla="*/ 28 h 144"/>
                <a:gd name="T38" fmla="*/ 1 w 144"/>
                <a:gd name="T39" fmla="*/ 23 h 144"/>
                <a:gd name="T40" fmla="*/ 0 w 144"/>
                <a:gd name="T41" fmla="*/ 18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1"/>
                  </a:moveTo>
                  <a:lnTo>
                    <a:pt x="4" y="48"/>
                  </a:lnTo>
                  <a:lnTo>
                    <a:pt x="14" y="29"/>
                  </a:lnTo>
                  <a:lnTo>
                    <a:pt x="29" y="13"/>
                  </a:lnTo>
                  <a:lnTo>
                    <a:pt x="50" y="2"/>
                  </a:lnTo>
                  <a:lnTo>
                    <a:pt x="73" y="0"/>
                  </a:lnTo>
                  <a:lnTo>
                    <a:pt x="94" y="2"/>
                  </a:lnTo>
                  <a:lnTo>
                    <a:pt x="115" y="13"/>
                  </a:lnTo>
                  <a:lnTo>
                    <a:pt x="131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31" y="113"/>
                  </a:lnTo>
                  <a:lnTo>
                    <a:pt x="115" y="129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29" y="129"/>
                  </a:lnTo>
                  <a:lnTo>
                    <a:pt x="14" y="113"/>
                  </a:lnTo>
                  <a:lnTo>
                    <a:pt x="4" y="94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634" name="Line 383"/>
            <p:cNvSpPr>
              <a:spLocks noChangeShapeType="1"/>
            </p:cNvSpPr>
            <p:nvPr/>
          </p:nvSpPr>
          <p:spPr bwMode="auto">
            <a:xfrm>
              <a:off x="2614" y="2579"/>
              <a:ext cx="1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35" name="Freeform 384"/>
            <p:cNvSpPr>
              <a:spLocks/>
            </p:cNvSpPr>
            <p:nvPr/>
          </p:nvSpPr>
          <p:spPr bwMode="auto">
            <a:xfrm>
              <a:off x="2723" y="3048"/>
              <a:ext cx="72" cy="72"/>
            </a:xfrm>
            <a:custGeom>
              <a:avLst/>
              <a:gdLst>
                <a:gd name="T0" fmla="*/ 18 w 144"/>
                <a:gd name="T1" fmla="*/ 36 h 144"/>
                <a:gd name="T2" fmla="*/ 12 w 144"/>
                <a:gd name="T3" fmla="*/ 35 h 144"/>
                <a:gd name="T4" fmla="*/ 7 w 144"/>
                <a:gd name="T5" fmla="*/ 33 h 144"/>
                <a:gd name="T6" fmla="*/ 3 w 144"/>
                <a:gd name="T7" fmla="*/ 28 h 144"/>
                <a:gd name="T8" fmla="*/ 1 w 144"/>
                <a:gd name="T9" fmla="*/ 23 h 144"/>
                <a:gd name="T10" fmla="*/ 0 w 144"/>
                <a:gd name="T11" fmla="*/ 18 h 144"/>
                <a:gd name="T12" fmla="*/ 1 w 144"/>
                <a:gd name="T13" fmla="*/ 12 h 144"/>
                <a:gd name="T14" fmla="*/ 3 w 144"/>
                <a:gd name="T15" fmla="*/ 7 h 144"/>
                <a:gd name="T16" fmla="*/ 7 w 144"/>
                <a:gd name="T17" fmla="*/ 3 h 144"/>
                <a:gd name="T18" fmla="*/ 12 w 144"/>
                <a:gd name="T19" fmla="*/ 1 h 144"/>
                <a:gd name="T20" fmla="*/ 18 w 144"/>
                <a:gd name="T21" fmla="*/ 0 h 144"/>
                <a:gd name="T22" fmla="*/ 23 w 144"/>
                <a:gd name="T23" fmla="*/ 1 h 144"/>
                <a:gd name="T24" fmla="*/ 28 w 144"/>
                <a:gd name="T25" fmla="*/ 3 h 144"/>
                <a:gd name="T26" fmla="*/ 33 w 144"/>
                <a:gd name="T27" fmla="*/ 7 h 144"/>
                <a:gd name="T28" fmla="*/ 35 w 144"/>
                <a:gd name="T29" fmla="*/ 12 h 144"/>
                <a:gd name="T30" fmla="*/ 36 w 144"/>
                <a:gd name="T31" fmla="*/ 18 h 144"/>
                <a:gd name="T32" fmla="*/ 35 w 144"/>
                <a:gd name="T33" fmla="*/ 23 h 144"/>
                <a:gd name="T34" fmla="*/ 33 w 144"/>
                <a:gd name="T35" fmla="*/ 28 h 144"/>
                <a:gd name="T36" fmla="*/ 28 w 144"/>
                <a:gd name="T37" fmla="*/ 33 h 144"/>
                <a:gd name="T38" fmla="*/ 23 w 144"/>
                <a:gd name="T39" fmla="*/ 35 h 144"/>
                <a:gd name="T40" fmla="*/ 18 w 144"/>
                <a:gd name="T41" fmla="*/ 36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71" y="144"/>
                  </a:moveTo>
                  <a:lnTo>
                    <a:pt x="48" y="140"/>
                  </a:lnTo>
                  <a:lnTo>
                    <a:pt x="29" y="129"/>
                  </a:lnTo>
                  <a:lnTo>
                    <a:pt x="14" y="113"/>
                  </a:lnTo>
                  <a:lnTo>
                    <a:pt x="2" y="94"/>
                  </a:lnTo>
                  <a:lnTo>
                    <a:pt x="0" y="71"/>
                  </a:lnTo>
                  <a:lnTo>
                    <a:pt x="2" y="48"/>
                  </a:lnTo>
                  <a:lnTo>
                    <a:pt x="14" y="29"/>
                  </a:lnTo>
                  <a:lnTo>
                    <a:pt x="29" y="13"/>
                  </a:lnTo>
                  <a:lnTo>
                    <a:pt x="48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3" y="13"/>
                  </a:lnTo>
                  <a:lnTo>
                    <a:pt x="129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29" y="113"/>
                  </a:lnTo>
                  <a:lnTo>
                    <a:pt x="113" y="129"/>
                  </a:lnTo>
                  <a:lnTo>
                    <a:pt x="94" y="140"/>
                  </a:lnTo>
                  <a:lnTo>
                    <a:pt x="71" y="1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636" name="Freeform 385"/>
            <p:cNvSpPr>
              <a:spLocks/>
            </p:cNvSpPr>
            <p:nvPr/>
          </p:nvSpPr>
          <p:spPr bwMode="auto">
            <a:xfrm>
              <a:off x="2110" y="3120"/>
              <a:ext cx="1296" cy="360"/>
            </a:xfrm>
            <a:custGeom>
              <a:avLst/>
              <a:gdLst>
                <a:gd name="T0" fmla="*/ 0 w 2591"/>
                <a:gd name="T1" fmla="*/ 108 h 720"/>
                <a:gd name="T2" fmla="*/ 0 w 2591"/>
                <a:gd name="T3" fmla="*/ 180 h 720"/>
                <a:gd name="T4" fmla="*/ 648 w 2591"/>
                <a:gd name="T5" fmla="*/ 180 h 720"/>
                <a:gd name="T6" fmla="*/ 648 w 2591"/>
                <a:gd name="T7" fmla="*/ 108 h 720"/>
                <a:gd name="T8" fmla="*/ 647 w 2591"/>
                <a:gd name="T9" fmla="*/ 99 h 720"/>
                <a:gd name="T10" fmla="*/ 644 w 2591"/>
                <a:gd name="T11" fmla="*/ 91 h 720"/>
                <a:gd name="T12" fmla="*/ 640 w 2591"/>
                <a:gd name="T13" fmla="*/ 84 h 720"/>
                <a:gd name="T14" fmla="*/ 634 w 2591"/>
                <a:gd name="T15" fmla="*/ 76 h 720"/>
                <a:gd name="T16" fmla="*/ 626 w 2591"/>
                <a:gd name="T17" fmla="*/ 69 h 720"/>
                <a:gd name="T18" fmla="*/ 616 w 2591"/>
                <a:gd name="T19" fmla="*/ 61 h 720"/>
                <a:gd name="T20" fmla="*/ 605 w 2591"/>
                <a:gd name="T21" fmla="*/ 53 h 720"/>
                <a:gd name="T22" fmla="*/ 592 w 2591"/>
                <a:gd name="T23" fmla="*/ 47 h 720"/>
                <a:gd name="T24" fmla="*/ 578 w 2591"/>
                <a:gd name="T25" fmla="*/ 41 h 720"/>
                <a:gd name="T26" fmla="*/ 562 w 2591"/>
                <a:gd name="T27" fmla="*/ 34 h 720"/>
                <a:gd name="T28" fmla="*/ 544 w 2591"/>
                <a:gd name="T29" fmla="*/ 28 h 720"/>
                <a:gd name="T30" fmla="*/ 526 w 2591"/>
                <a:gd name="T31" fmla="*/ 23 h 720"/>
                <a:gd name="T32" fmla="*/ 507 w 2591"/>
                <a:gd name="T33" fmla="*/ 19 h 720"/>
                <a:gd name="T34" fmla="*/ 486 w 2591"/>
                <a:gd name="T35" fmla="*/ 14 h 720"/>
                <a:gd name="T36" fmla="*/ 465 w 2591"/>
                <a:gd name="T37" fmla="*/ 11 h 720"/>
                <a:gd name="T38" fmla="*/ 443 w 2591"/>
                <a:gd name="T39" fmla="*/ 7 h 720"/>
                <a:gd name="T40" fmla="*/ 420 w 2591"/>
                <a:gd name="T41" fmla="*/ 5 h 720"/>
                <a:gd name="T42" fmla="*/ 396 w 2591"/>
                <a:gd name="T43" fmla="*/ 3 h 720"/>
                <a:gd name="T44" fmla="*/ 373 w 2591"/>
                <a:gd name="T45" fmla="*/ 1 h 720"/>
                <a:gd name="T46" fmla="*/ 348 w 2591"/>
                <a:gd name="T47" fmla="*/ 0 h 720"/>
                <a:gd name="T48" fmla="*/ 324 w 2591"/>
                <a:gd name="T49" fmla="*/ 0 h 720"/>
                <a:gd name="T50" fmla="*/ 300 w 2591"/>
                <a:gd name="T51" fmla="*/ 0 h 720"/>
                <a:gd name="T52" fmla="*/ 276 w 2591"/>
                <a:gd name="T53" fmla="*/ 1 h 720"/>
                <a:gd name="T54" fmla="*/ 252 w 2591"/>
                <a:gd name="T55" fmla="*/ 3 h 720"/>
                <a:gd name="T56" fmla="*/ 229 w 2591"/>
                <a:gd name="T57" fmla="*/ 5 h 720"/>
                <a:gd name="T58" fmla="*/ 206 w 2591"/>
                <a:gd name="T59" fmla="*/ 7 h 720"/>
                <a:gd name="T60" fmla="*/ 184 w 2591"/>
                <a:gd name="T61" fmla="*/ 11 h 720"/>
                <a:gd name="T62" fmla="*/ 162 w 2591"/>
                <a:gd name="T63" fmla="*/ 14 h 720"/>
                <a:gd name="T64" fmla="*/ 142 w 2591"/>
                <a:gd name="T65" fmla="*/ 19 h 720"/>
                <a:gd name="T66" fmla="*/ 122 w 2591"/>
                <a:gd name="T67" fmla="*/ 23 h 720"/>
                <a:gd name="T68" fmla="*/ 104 w 2591"/>
                <a:gd name="T69" fmla="*/ 28 h 720"/>
                <a:gd name="T70" fmla="*/ 87 w 2591"/>
                <a:gd name="T71" fmla="*/ 34 h 720"/>
                <a:gd name="T72" fmla="*/ 71 w 2591"/>
                <a:gd name="T73" fmla="*/ 41 h 720"/>
                <a:gd name="T74" fmla="*/ 56 w 2591"/>
                <a:gd name="T75" fmla="*/ 47 h 720"/>
                <a:gd name="T76" fmla="*/ 43 w 2591"/>
                <a:gd name="T77" fmla="*/ 53 h 720"/>
                <a:gd name="T78" fmla="*/ 32 w 2591"/>
                <a:gd name="T79" fmla="*/ 61 h 720"/>
                <a:gd name="T80" fmla="*/ 23 w 2591"/>
                <a:gd name="T81" fmla="*/ 69 h 720"/>
                <a:gd name="T82" fmla="*/ 15 w 2591"/>
                <a:gd name="T83" fmla="*/ 76 h 720"/>
                <a:gd name="T84" fmla="*/ 8 w 2591"/>
                <a:gd name="T85" fmla="*/ 84 h 720"/>
                <a:gd name="T86" fmla="*/ 4 w 2591"/>
                <a:gd name="T87" fmla="*/ 91 h 720"/>
                <a:gd name="T88" fmla="*/ 1 w 2591"/>
                <a:gd name="T89" fmla="*/ 99 h 720"/>
                <a:gd name="T90" fmla="*/ 0 w 2591"/>
                <a:gd name="T91" fmla="*/ 108 h 72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591"/>
                <a:gd name="T139" fmla="*/ 0 h 720"/>
                <a:gd name="T140" fmla="*/ 2591 w 2591"/>
                <a:gd name="T141" fmla="*/ 720 h 72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591" h="720">
                  <a:moveTo>
                    <a:pt x="0" y="432"/>
                  </a:moveTo>
                  <a:lnTo>
                    <a:pt x="0" y="720"/>
                  </a:lnTo>
                  <a:lnTo>
                    <a:pt x="2591" y="720"/>
                  </a:lnTo>
                  <a:lnTo>
                    <a:pt x="2591" y="432"/>
                  </a:lnTo>
                  <a:lnTo>
                    <a:pt x="2587" y="399"/>
                  </a:lnTo>
                  <a:lnTo>
                    <a:pt x="2576" y="367"/>
                  </a:lnTo>
                  <a:lnTo>
                    <a:pt x="2558" y="334"/>
                  </a:lnTo>
                  <a:lnTo>
                    <a:pt x="2533" y="303"/>
                  </a:lnTo>
                  <a:lnTo>
                    <a:pt x="2501" y="273"/>
                  </a:lnTo>
                  <a:lnTo>
                    <a:pt x="2462" y="244"/>
                  </a:lnTo>
                  <a:lnTo>
                    <a:pt x="2418" y="215"/>
                  </a:lnTo>
                  <a:lnTo>
                    <a:pt x="2366" y="188"/>
                  </a:lnTo>
                  <a:lnTo>
                    <a:pt x="2309" y="161"/>
                  </a:lnTo>
                  <a:lnTo>
                    <a:pt x="2245" y="136"/>
                  </a:lnTo>
                  <a:lnTo>
                    <a:pt x="2176" y="115"/>
                  </a:lnTo>
                  <a:lnTo>
                    <a:pt x="2103" y="94"/>
                  </a:lnTo>
                  <a:lnTo>
                    <a:pt x="2025" y="75"/>
                  </a:lnTo>
                  <a:lnTo>
                    <a:pt x="1944" y="58"/>
                  </a:lnTo>
                  <a:lnTo>
                    <a:pt x="1858" y="42"/>
                  </a:lnTo>
                  <a:lnTo>
                    <a:pt x="1769" y="29"/>
                  </a:lnTo>
                  <a:lnTo>
                    <a:pt x="1677" y="17"/>
                  </a:lnTo>
                  <a:lnTo>
                    <a:pt x="1583" y="10"/>
                  </a:lnTo>
                  <a:lnTo>
                    <a:pt x="1489" y="4"/>
                  </a:lnTo>
                  <a:lnTo>
                    <a:pt x="1391" y="0"/>
                  </a:lnTo>
                  <a:lnTo>
                    <a:pt x="1295" y="0"/>
                  </a:lnTo>
                  <a:lnTo>
                    <a:pt x="1199" y="0"/>
                  </a:lnTo>
                  <a:lnTo>
                    <a:pt x="1101" y="4"/>
                  </a:lnTo>
                  <a:lnTo>
                    <a:pt x="1007" y="10"/>
                  </a:lnTo>
                  <a:lnTo>
                    <a:pt x="913" y="17"/>
                  </a:lnTo>
                  <a:lnTo>
                    <a:pt x="821" y="29"/>
                  </a:lnTo>
                  <a:lnTo>
                    <a:pt x="733" y="42"/>
                  </a:lnTo>
                  <a:lnTo>
                    <a:pt x="648" y="58"/>
                  </a:lnTo>
                  <a:lnTo>
                    <a:pt x="566" y="75"/>
                  </a:lnTo>
                  <a:lnTo>
                    <a:pt x="487" y="94"/>
                  </a:lnTo>
                  <a:lnTo>
                    <a:pt x="414" y="115"/>
                  </a:lnTo>
                  <a:lnTo>
                    <a:pt x="345" y="136"/>
                  </a:lnTo>
                  <a:lnTo>
                    <a:pt x="282" y="161"/>
                  </a:lnTo>
                  <a:lnTo>
                    <a:pt x="224" y="188"/>
                  </a:lnTo>
                  <a:lnTo>
                    <a:pt x="172" y="215"/>
                  </a:lnTo>
                  <a:lnTo>
                    <a:pt x="128" y="244"/>
                  </a:lnTo>
                  <a:lnTo>
                    <a:pt x="90" y="273"/>
                  </a:lnTo>
                  <a:lnTo>
                    <a:pt x="57" y="303"/>
                  </a:lnTo>
                  <a:lnTo>
                    <a:pt x="32" y="334"/>
                  </a:lnTo>
                  <a:lnTo>
                    <a:pt x="15" y="367"/>
                  </a:lnTo>
                  <a:lnTo>
                    <a:pt x="3" y="399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637" name="Line 386"/>
            <p:cNvSpPr>
              <a:spLocks noChangeShapeType="1"/>
            </p:cNvSpPr>
            <p:nvPr/>
          </p:nvSpPr>
          <p:spPr bwMode="auto">
            <a:xfrm flipV="1">
              <a:off x="2614" y="3480"/>
              <a:ext cx="1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38" name="Line 387"/>
            <p:cNvSpPr>
              <a:spLocks noChangeShapeType="1"/>
            </p:cNvSpPr>
            <p:nvPr/>
          </p:nvSpPr>
          <p:spPr bwMode="auto">
            <a:xfrm flipV="1">
              <a:off x="2758" y="3480"/>
              <a:ext cx="1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39" name="Line 388"/>
            <p:cNvSpPr>
              <a:spLocks noChangeShapeType="1"/>
            </p:cNvSpPr>
            <p:nvPr/>
          </p:nvSpPr>
          <p:spPr bwMode="auto">
            <a:xfrm flipV="1">
              <a:off x="2902" y="3480"/>
              <a:ext cx="1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40" name="Line 389"/>
            <p:cNvSpPr>
              <a:spLocks noChangeShapeType="1"/>
            </p:cNvSpPr>
            <p:nvPr/>
          </p:nvSpPr>
          <p:spPr bwMode="auto">
            <a:xfrm flipV="1">
              <a:off x="3046" y="3480"/>
              <a:ext cx="1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41" name="Line 390"/>
            <p:cNvSpPr>
              <a:spLocks noChangeShapeType="1"/>
            </p:cNvSpPr>
            <p:nvPr/>
          </p:nvSpPr>
          <p:spPr bwMode="auto">
            <a:xfrm flipV="1">
              <a:off x="2326" y="3480"/>
              <a:ext cx="1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42" name="Line 391"/>
            <p:cNvSpPr>
              <a:spLocks noChangeShapeType="1"/>
            </p:cNvSpPr>
            <p:nvPr/>
          </p:nvSpPr>
          <p:spPr bwMode="auto">
            <a:xfrm flipV="1">
              <a:off x="2470" y="3480"/>
              <a:ext cx="1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43" name="Line 392"/>
            <p:cNvSpPr>
              <a:spLocks noChangeShapeType="1"/>
            </p:cNvSpPr>
            <p:nvPr/>
          </p:nvSpPr>
          <p:spPr bwMode="auto">
            <a:xfrm flipV="1">
              <a:off x="2182" y="3480"/>
              <a:ext cx="1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44" name="Line 393"/>
            <p:cNvSpPr>
              <a:spLocks noChangeShapeType="1"/>
            </p:cNvSpPr>
            <p:nvPr/>
          </p:nvSpPr>
          <p:spPr bwMode="auto">
            <a:xfrm flipV="1">
              <a:off x="2686" y="3480"/>
              <a:ext cx="1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45" name="Line 394"/>
            <p:cNvSpPr>
              <a:spLocks noChangeShapeType="1"/>
            </p:cNvSpPr>
            <p:nvPr/>
          </p:nvSpPr>
          <p:spPr bwMode="auto">
            <a:xfrm flipV="1">
              <a:off x="2830" y="3480"/>
              <a:ext cx="1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46" name="Line 395"/>
            <p:cNvSpPr>
              <a:spLocks noChangeShapeType="1"/>
            </p:cNvSpPr>
            <p:nvPr/>
          </p:nvSpPr>
          <p:spPr bwMode="auto">
            <a:xfrm flipV="1">
              <a:off x="2974" y="3480"/>
              <a:ext cx="1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47" name="Line 396"/>
            <p:cNvSpPr>
              <a:spLocks noChangeShapeType="1"/>
            </p:cNvSpPr>
            <p:nvPr/>
          </p:nvSpPr>
          <p:spPr bwMode="auto">
            <a:xfrm flipV="1">
              <a:off x="3118" y="3480"/>
              <a:ext cx="1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48" name="Line 397"/>
            <p:cNvSpPr>
              <a:spLocks noChangeShapeType="1"/>
            </p:cNvSpPr>
            <p:nvPr/>
          </p:nvSpPr>
          <p:spPr bwMode="auto">
            <a:xfrm flipV="1">
              <a:off x="2398" y="3480"/>
              <a:ext cx="1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49" name="Line 398"/>
            <p:cNvSpPr>
              <a:spLocks noChangeShapeType="1"/>
            </p:cNvSpPr>
            <p:nvPr/>
          </p:nvSpPr>
          <p:spPr bwMode="auto">
            <a:xfrm flipV="1">
              <a:off x="2542" y="3480"/>
              <a:ext cx="1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50" name="Line 399"/>
            <p:cNvSpPr>
              <a:spLocks noChangeShapeType="1"/>
            </p:cNvSpPr>
            <p:nvPr/>
          </p:nvSpPr>
          <p:spPr bwMode="auto">
            <a:xfrm flipV="1">
              <a:off x="2254" y="3480"/>
              <a:ext cx="1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51" name="Line 400"/>
            <p:cNvSpPr>
              <a:spLocks noChangeShapeType="1"/>
            </p:cNvSpPr>
            <p:nvPr/>
          </p:nvSpPr>
          <p:spPr bwMode="auto">
            <a:xfrm flipV="1">
              <a:off x="3190" y="3480"/>
              <a:ext cx="1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52" name="Line 401"/>
            <p:cNvSpPr>
              <a:spLocks noChangeShapeType="1"/>
            </p:cNvSpPr>
            <p:nvPr/>
          </p:nvSpPr>
          <p:spPr bwMode="auto">
            <a:xfrm flipV="1">
              <a:off x="3262" y="3480"/>
              <a:ext cx="1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53" name="Freeform 402"/>
            <p:cNvSpPr>
              <a:spLocks/>
            </p:cNvSpPr>
            <p:nvPr/>
          </p:nvSpPr>
          <p:spPr bwMode="auto">
            <a:xfrm>
              <a:off x="3227" y="3480"/>
              <a:ext cx="71" cy="72"/>
            </a:xfrm>
            <a:custGeom>
              <a:avLst/>
              <a:gdLst>
                <a:gd name="T0" fmla="*/ 17 w 144"/>
                <a:gd name="T1" fmla="*/ 36 h 144"/>
                <a:gd name="T2" fmla="*/ 12 w 144"/>
                <a:gd name="T3" fmla="*/ 35 h 144"/>
                <a:gd name="T4" fmla="*/ 7 w 144"/>
                <a:gd name="T5" fmla="*/ 33 h 144"/>
                <a:gd name="T6" fmla="*/ 3 w 144"/>
                <a:gd name="T7" fmla="*/ 28 h 144"/>
                <a:gd name="T8" fmla="*/ 0 w 144"/>
                <a:gd name="T9" fmla="*/ 23 h 144"/>
                <a:gd name="T10" fmla="*/ 0 w 144"/>
                <a:gd name="T11" fmla="*/ 18 h 144"/>
                <a:gd name="T12" fmla="*/ 0 w 144"/>
                <a:gd name="T13" fmla="*/ 12 h 144"/>
                <a:gd name="T14" fmla="*/ 3 w 144"/>
                <a:gd name="T15" fmla="*/ 7 h 144"/>
                <a:gd name="T16" fmla="*/ 7 w 144"/>
                <a:gd name="T17" fmla="*/ 3 h 144"/>
                <a:gd name="T18" fmla="*/ 12 w 144"/>
                <a:gd name="T19" fmla="*/ 1 h 144"/>
                <a:gd name="T20" fmla="*/ 17 w 144"/>
                <a:gd name="T21" fmla="*/ 0 h 144"/>
                <a:gd name="T22" fmla="*/ 23 w 144"/>
                <a:gd name="T23" fmla="*/ 1 h 144"/>
                <a:gd name="T24" fmla="*/ 28 w 144"/>
                <a:gd name="T25" fmla="*/ 3 h 144"/>
                <a:gd name="T26" fmla="*/ 32 w 144"/>
                <a:gd name="T27" fmla="*/ 7 h 144"/>
                <a:gd name="T28" fmla="*/ 34 w 144"/>
                <a:gd name="T29" fmla="*/ 12 h 144"/>
                <a:gd name="T30" fmla="*/ 35 w 144"/>
                <a:gd name="T31" fmla="*/ 18 h 144"/>
                <a:gd name="T32" fmla="*/ 34 w 144"/>
                <a:gd name="T33" fmla="*/ 23 h 144"/>
                <a:gd name="T34" fmla="*/ 32 w 144"/>
                <a:gd name="T35" fmla="*/ 28 h 144"/>
                <a:gd name="T36" fmla="*/ 28 w 144"/>
                <a:gd name="T37" fmla="*/ 33 h 144"/>
                <a:gd name="T38" fmla="*/ 23 w 144"/>
                <a:gd name="T39" fmla="*/ 35 h 144"/>
                <a:gd name="T40" fmla="*/ 17 w 144"/>
                <a:gd name="T41" fmla="*/ 36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71" y="144"/>
                  </a:moveTo>
                  <a:lnTo>
                    <a:pt x="48" y="140"/>
                  </a:lnTo>
                  <a:lnTo>
                    <a:pt x="29" y="129"/>
                  </a:lnTo>
                  <a:lnTo>
                    <a:pt x="13" y="113"/>
                  </a:lnTo>
                  <a:lnTo>
                    <a:pt x="2" y="94"/>
                  </a:lnTo>
                  <a:lnTo>
                    <a:pt x="0" y="71"/>
                  </a:lnTo>
                  <a:lnTo>
                    <a:pt x="2" y="48"/>
                  </a:lnTo>
                  <a:lnTo>
                    <a:pt x="13" y="29"/>
                  </a:lnTo>
                  <a:lnTo>
                    <a:pt x="29" y="13"/>
                  </a:lnTo>
                  <a:lnTo>
                    <a:pt x="48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3" y="13"/>
                  </a:lnTo>
                  <a:lnTo>
                    <a:pt x="129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29" y="113"/>
                  </a:lnTo>
                  <a:lnTo>
                    <a:pt x="113" y="129"/>
                  </a:lnTo>
                  <a:lnTo>
                    <a:pt x="94" y="140"/>
                  </a:lnTo>
                  <a:lnTo>
                    <a:pt x="71" y="1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654" name="Freeform 403"/>
            <p:cNvSpPr>
              <a:spLocks/>
            </p:cNvSpPr>
            <p:nvPr/>
          </p:nvSpPr>
          <p:spPr bwMode="auto">
            <a:xfrm>
              <a:off x="3155" y="3480"/>
              <a:ext cx="72" cy="72"/>
            </a:xfrm>
            <a:custGeom>
              <a:avLst/>
              <a:gdLst>
                <a:gd name="T0" fmla="*/ 18 w 144"/>
                <a:gd name="T1" fmla="*/ 36 h 144"/>
                <a:gd name="T2" fmla="*/ 12 w 144"/>
                <a:gd name="T3" fmla="*/ 35 h 144"/>
                <a:gd name="T4" fmla="*/ 7 w 144"/>
                <a:gd name="T5" fmla="*/ 33 h 144"/>
                <a:gd name="T6" fmla="*/ 3 w 144"/>
                <a:gd name="T7" fmla="*/ 28 h 144"/>
                <a:gd name="T8" fmla="*/ 1 w 144"/>
                <a:gd name="T9" fmla="*/ 23 h 144"/>
                <a:gd name="T10" fmla="*/ 0 w 144"/>
                <a:gd name="T11" fmla="*/ 18 h 144"/>
                <a:gd name="T12" fmla="*/ 1 w 144"/>
                <a:gd name="T13" fmla="*/ 12 h 144"/>
                <a:gd name="T14" fmla="*/ 3 w 144"/>
                <a:gd name="T15" fmla="*/ 7 h 144"/>
                <a:gd name="T16" fmla="*/ 7 w 144"/>
                <a:gd name="T17" fmla="*/ 3 h 144"/>
                <a:gd name="T18" fmla="*/ 12 w 144"/>
                <a:gd name="T19" fmla="*/ 1 h 144"/>
                <a:gd name="T20" fmla="*/ 18 w 144"/>
                <a:gd name="T21" fmla="*/ 0 h 144"/>
                <a:gd name="T22" fmla="*/ 23 w 144"/>
                <a:gd name="T23" fmla="*/ 1 h 144"/>
                <a:gd name="T24" fmla="*/ 28 w 144"/>
                <a:gd name="T25" fmla="*/ 3 h 144"/>
                <a:gd name="T26" fmla="*/ 33 w 144"/>
                <a:gd name="T27" fmla="*/ 7 h 144"/>
                <a:gd name="T28" fmla="*/ 35 w 144"/>
                <a:gd name="T29" fmla="*/ 12 h 144"/>
                <a:gd name="T30" fmla="*/ 36 w 144"/>
                <a:gd name="T31" fmla="*/ 18 h 144"/>
                <a:gd name="T32" fmla="*/ 35 w 144"/>
                <a:gd name="T33" fmla="*/ 23 h 144"/>
                <a:gd name="T34" fmla="*/ 33 w 144"/>
                <a:gd name="T35" fmla="*/ 28 h 144"/>
                <a:gd name="T36" fmla="*/ 28 w 144"/>
                <a:gd name="T37" fmla="*/ 33 h 144"/>
                <a:gd name="T38" fmla="*/ 23 w 144"/>
                <a:gd name="T39" fmla="*/ 35 h 144"/>
                <a:gd name="T40" fmla="*/ 18 w 144"/>
                <a:gd name="T41" fmla="*/ 36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71" y="144"/>
                  </a:moveTo>
                  <a:lnTo>
                    <a:pt x="48" y="140"/>
                  </a:lnTo>
                  <a:lnTo>
                    <a:pt x="29" y="129"/>
                  </a:lnTo>
                  <a:lnTo>
                    <a:pt x="13" y="113"/>
                  </a:lnTo>
                  <a:lnTo>
                    <a:pt x="2" y="94"/>
                  </a:lnTo>
                  <a:lnTo>
                    <a:pt x="0" y="71"/>
                  </a:lnTo>
                  <a:lnTo>
                    <a:pt x="2" y="48"/>
                  </a:lnTo>
                  <a:lnTo>
                    <a:pt x="13" y="29"/>
                  </a:lnTo>
                  <a:lnTo>
                    <a:pt x="29" y="13"/>
                  </a:lnTo>
                  <a:lnTo>
                    <a:pt x="48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3" y="13"/>
                  </a:lnTo>
                  <a:lnTo>
                    <a:pt x="129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29" y="113"/>
                  </a:lnTo>
                  <a:lnTo>
                    <a:pt x="113" y="129"/>
                  </a:lnTo>
                  <a:lnTo>
                    <a:pt x="94" y="140"/>
                  </a:lnTo>
                  <a:lnTo>
                    <a:pt x="71" y="1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655" name="Freeform 404"/>
            <p:cNvSpPr>
              <a:spLocks/>
            </p:cNvSpPr>
            <p:nvPr/>
          </p:nvSpPr>
          <p:spPr bwMode="auto">
            <a:xfrm>
              <a:off x="3083" y="3480"/>
              <a:ext cx="72" cy="72"/>
            </a:xfrm>
            <a:custGeom>
              <a:avLst/>
              <a:gdLst>
                <a:gd name="T0" fmla="*/ 18 w 144"/>
                <a:gd name="T1" fmla="*/ 36 h 144"/>
                <a:gd name="T2" fmla="*/ 12 w 144"/>
                <a:gd name="T3" fmla="*/ 35 h 144"/>
                <a:gd name="T4" fmla="*/ 7 w 144"/>
                <a:gd name="T5" fmla="*/ 33 h 144"/>
                <a:gd name="T6" fmla="*/ 3 w 144"/>
                <a:gd name="T7" fmla="*/ 28 h 144"/>
                <a:gd name="T8" fmla="*/ 1 w 144"/>
                <a:gd name="T9" fmla="*/ 23 h 144"/>
                <a:gd name="T10" fmla="*/ 0 w 144"/>
                <a:gd name="T11" fmla="*/ 18 h 144"/>
                <a:gd name="T12" fmla="*/ 1 w 144"/>
                <a:gd name="T13" fmla="*/ 12 h 144"/>
                <a:gd name="T14" fmla="*/ 3 w 144"/>
                <a:gd name="T15" fmla="*/ 7 h 144"/>
                <a:gd name="T16" fmla="*/ 7 w 144"/>
                <a:gd name="T17" fmla="*/ 3 h 144"/>
                <a:gd name="T18" fmla="*/ 12 w 144"/>
                <a:gd name="T19" fmla="*/ 1 h 144"/>
                <a:gd name="T20" fmla="*/ 18 w 144"/>
                <a:gd name="T21" fmla="*/ 0 h 144"/>
                <a:gd name="T22" fmla="*/ 23 w 144"/>
                <a:gd name="T23" fmla="*/ 1 h 144"/>
                <a:gd name="T24" fmla="*/ 28 w 144"/>
                <a:gd name="T25" fmla="*/ 3 h 144"/>
                <a:gd name="T26" fmla="*/ 33 w 144"/>
                <a:gd name="T27" fmla="*/ 7 h 144"/>
                <a:gd name="T28" fmla="*/ 35 w 144"/>
                <a:gd name="T29" fmla="*/ 12 h 144"/>
                <a:gd name="T30" fmla="*/ 36 w 144"/>
                <a:gd name="T31" fmla="*/ 18 h 144"/>
                <a:gd name="T32" fmla="*/ 35 w 144"/>
                <a:gd name="T33" fmla="*/ 23 h 144"/>
                <a:gd name="T34" fmla="*/ 33 w 144"/>
                <a:gd name="T35" fmla="*/ 28 h 144"/>
                <a:gd name="T36" fmla="*/ 28 w 144"/>
                <a:gd name="T37" fmla="*/ 33 h 144"/>
                <a:gd name="T38" fmla="*/ 23 w 144"/>
                <a:gd name="T39" fmla="*/ 35 h 144"/>
                <a:gd name="T40" fmla="*/ 18 w 144"/>
                <a:gd name="T41" fmla="*/ 36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71" y="144"/>
                  </a:moveTo>
                  <a:lnTo>
                    <a:pt x="48" y="140"/>
                  </a:lnTo>
                  <a:lnTo>
                    <a:pt x="29" y="129"/>
                  </a:lnTo>
                  <a:lnTo>
                    <a:pt x="14" y="113"/>
                  </a:lnTo>
                  <a:lnTo>
                    <a:pt x="2" y="94"/>
                  </a:lnTo>
                  <a:lnTo>
                    <a:pt x="0" y="71"/>
                  </a:lnTo>
                  <a:lnTo>
                    <a:pt x="2" y="48"/>
                  </a:lnTo>
                  <a:lnTo>
                    <a:pt x="14" y="29"/>
                  </a:lnTo>
                  <a:lnTo>
                    <a:pt x="29" y="13"/>
                  </a:lnTo>
                  <a:lnTo>
                    <a:pt x="48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3" y="13"/>
                  </a:lnTo>
                  <a:lnTo>
                    <a:pt x="129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29" y="113"/>
                  </a:lnTo>
                  <a:lnTo>
                    <a:pt x="113" y="129"/>
                  </a:lnTo>
                  <a:lnTo>
                    <a:pt x="94" y="140"/>
                  </a:lnTo>
                  <a:lnTo>
                    <a:pt x="71" y="1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656" name="Freeform 405"/>
            <p:cNvSpPr>
              <a:spLocks/>
            </p:cNvSpPr>
            <p:nvPr/>
          </p:nvSpPr>
          <p:spPr bwMode="auto">
            <a:xfrm>
              <a:off x="3011" y="3480"/>
              <a:ext cx="72" cy="72"/>
            </a:xfrm>
            <a:custGeom>
              <a:avLst/>
              <a:gdLst>
                <a:gd name="T0" fmla="*/ 18 w 144"/>
                <a:gd name="T1" fmla="*/ 36 h 144"/>
                <a:gd name="T2" fmla="*/ 12 w 144"/>
                <a:gd name="T3" fmla="*/ 35 h 144"/>
                <a:gd name="T4" fmla="*/ 7 w 144"/>
                <a:gd name="T5" fmla="*/ 33 h 144"/>
                <a:gd name="T6" fmla="*/ 3 w 144"/>
                <a:gd name="T7" fmla="*/ 28 h 144"/>
                <a:gd name="T8" fmla="*/ 1 w 144"/>
                <a:gd name="T9" fmla="*/ 23 h 144"/>
                <a:gd name="T10" fmla="*/ 0 w 144"/>
                <a:gd name="T11" fmla="*/ 18 h 144"/>
                <a:gd name="T12" fmla="*/ 1 w 144"/>
                <a:gd name="T13" fmla="*/ 12 h 144"/>
                <a:gd name="T14" fmla="*/ 3 w 144"/>
                <a:gd name="T15" fmla="*/ 7 h 144"/>
                <a:gd name="T16" fmla="*/ 7 w 144"/>
                <a:gd name="T17" fmla="*/ 3 h 144"/>
                <a:gd name="T18" fmla="*/ 12 w 144"/>
                <a:gd name="T19" fmla="*/ 1 h 144"/>
                <a:gd name="T20" fmla="*/ 18 w 144"/>
                <a:gd name="T21" fmla="*/ 0 h 144"/>
                <a:gd name="T22" fmla="*/ 23 w 144"/>
                <a:gd name="T23" fmla="*/ 1 h 144"/>
                <a:gd name="T24" fmla="*/ 28 w 144"/>
                <a:gd name="T25" fmla="*/ 3 h 144"/>
                <a:gd name="T26" fmla="*/ 33 w 144"/>
                <a:gd name="T27" fmla="*/ 7 h 144"/>
                <a:gd name="T28" fmla="*/ 35 w 144"/>
                <a:gd name="T29" fmla="*/ 12 h 144"/>
                <a:gd name="T30" fmla="*/ 36 w 144"/>
                <a:gd name="T31" fmla="*/ 18 h 144"/>
                <a:gd name="T32" fmla="*/ 35 w 144"/>
                <a:gd name="T33" fmla="*/ 23 h 144"/>
                <a:gd name="T34" fmla="*/ 33 w 144"/>
                <a:gd name="T35" fmla="*/ 28 h 144"/>
                <a:gd name="T36" fmla="*/ 28 w 144"/>
                <a:gd name="T37" fmla="*/ 33 h 144"/>
                <a:gd name="T38" fmla="*/ 23 w 144"/>
                <a:gd name="T39" fmla="*/ 35 h 144"/>
                <a:gd name="T40" fmla="*/ 18 w 144"/>
                <a:gd name="T41" fmla="*/ 36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71" y="144"/>
                  </a:moveTo>
                  <a:lnTo>
                    <a:pt x="48" y="140"/>
                  </a:lnTo>
                  <a:lnTo>
                    <a:pt x="29" y="129"/>
                  </a:lnTo>
                  <a:lnTo>
                    <a:pt x="14" y="113"/>
                  </a:lnTo>
                  <a:lnTo>
                    <a:pt x="2" y="94"/>
                  </a:lnTo>
                  <a:lnTo>
                    <a:pt x="0" y="71"/>
                  </a:lnTo>
                  <a:lnTo>
                    <a:pt x="2" y="48"/>
                  </a:lnTo>
                  <a:lnTo>
                    <a:pt x="14" y="29"/>
                  </a:lnTo>
                  <a:lnTo>
                    <a:pt x="29" y="13"/>
                  </a:lnTo>
                  <a:lnTo>
                    <a:pt x="48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3" y="13"/>
                  </a:lnTo>
                  <a:lnTo>
                    <a:pt x="129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29" y="113"/>
                  </a:lnTo>
                  <a:lnTo>
                    <a:pt x="113" y="129"/>
                  </a:lnTo>
                  <a:lnTo>
                    <a:pt x="94" y="140"/>
                  </a:lnTo>
                  <a:lnTo>
                    <a:pt x="71" y="1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657" name="Freeform 406"/>
            <p:cNvSpPr>
              <a:spLocks/>
            </p:cNvSpPr>
            <p:nvPr/>
          </p:nvSpPr>
          <p:spPr bwMode="auto">
            <a:xfrm>
              <a:off x="2939" y="3480"/>
              <a:ext cx="72" cy="72"/>
            </a:xfrm>
            <a:custGeom>
              <a:avLst/>
              <a:gdLst>
                <a:gd name="T0" fmla="*/ 18 w 144"/>
                <a:gd name="T1" fmla="*/ 36 h 144"/>
                <a:gd name="T2" fmla="*/ 12 w 144"/>
                <a:gd name="T3" fmla="*/ 35 h 144"/>
                <a:gd name="T4" fmla="*/ 7 w 144"/>
                <a:gd name="T5" fmla="*/ 33 h 144"/>
                <a:gd name="T6" fmla="*/ 3 w 144"/>
                <a:gd name="T7" fmla="*/ 28 h 144"/>
                <a:gd name="T8" fmla="*/ 1 w 144"/>
                <a:gd name="T9" fmla="*/ 23 h 144"/>
                <a:gd name="T10" fmla="*/ 0 w 144"/>
                <a:gd name="T11" fmla="*/ 18 h 144"/>
                <a:gd name="T12" fmla="*/ 1 w 144"/>
                <a:gd name="T13" fmla="*/ 12 h 144"/>
                <a:gd name="T14" fmla="*/ 3 w 144"/>
                <a:gd name="T15" fmla="*/ 7 h 144"/>
                <a:gd name="T16" fmla="*/ 7 w 144"/>
                <a:gd name="T17" fmla="*/ 3 h 144"/>
                <a:gd name="T18" fmla="*/ 12 w 144"/>
                <a:gd name="T19" fmla="*/ 1 h 144"/>
                <a:gd name="T20" fmla="*/ 18 w 144"/>
                <a:gd name="T21" fmla="*/ 0 h 144"/>
                <a:gd name="T22" fmla="*/ 23 w 144"/>
                <a:gd name="T23" fmla="*/ 1 h 144"/>
                <a:gd name="T24" fmla="*/ 28 w 144"/>
                <a:gd name="T25" fmla="*/ 3 h 144"/>
                <a:gd name="T26" fmla="*/ 33 w 144"/>
                <a:gd name="T27" fmla="*/ 7 h 144"/>
                <a:gd name="T28" fmla="*/ 35 w 144"/>
                <a:gd name="T29" fmla="*/ 12 h 144"/>
                <a:gd name="T30" fmla="*/ 36 w 144"/>
                <a:gd name="T31" fmla="*/ 18 h 144"/>
                <a:gd name="T32" fmla="*/ 35 w 144"/>
                <a:gd name="T33" fmla="*/ 23 h 144"/>
                <a:gd name="T34" fmla="*/ 33 w 144"/>
                <a:gd name="T35" fmla="*/ 28 h 144"/>
                <a:gd name="T36" fmla="*/ 28 w 144"/>
                <a:gd name="T37" fmla="*/ 33 h 144"/>
                <a:gd name="T38" fmla="*/ 23 w 144"/>
                <a:gd name="T39" fmla="*/ 35 h 144"/>
                <a:gd name="T40" fmla="*/ 18 w 144"/>
                <a:gd name="T41" fmla="*/ 36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71" y="144"/>
                  </a:moveTo>
                  <a:lnTo>
                    <a:pt x="48" y="140"/>
                  </a:lnTo>
                  <a:lnTo>
                    <a:pt x="29" y="129"/>
                  </a:lnTo>
                  <a:lnTo>
                    <a:pt x="14" y="113"/>
                  </a:lnTo>
                  <a:lnTo>
                    <a:pt x="2" y="94"/>
                  </a:lnTo>
                  <a:lnTo>
                    <a:pt x="0" y="71"/>
                  </a:lnTo>
                  <a:lnTo>
                    <a:pt x="2" y="48"/>
                  </a:lnTo>
                  <a:lnTo>
                    <a:pt x="14" y="29"/>
                  </a:lnTo>
                  <a:lnTo>
                    <a:pt x="29" y="13"/>
                  </a:lnTo>
                  <a:lnTo>
                    <a:pt x="48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3" y="13"/>
                  </a:lnTo>
                  <a:lnTo>
                    <a:pt x="129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29" y="113"/>
                  </a:lnTo>
                  <a:lnTo>
                    <a:pt x="113" y="129"/>
                  </a:lnTo>
                  <a:lnTo>
                    <a:pt x="94" y="140"/>
                  </a:lnTo>
                  <a:lnTo>
                    <a:pt x="71" y="1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658" name="Freeform 407"/>
            <p:cNvSpPr>
              <a:spLocks/>
            </p:cNvSpPr>
            <p:nvPr/>
          </p:nvSpPr>
          <p:spPr bwMode="auto">
            <a:xfrm>
              <a:off x="2867" y="3480"/>
              <a:ext cx="72" cy="72"/>
            </a:xfrm>
            <a:custGeom>
              <a:avLst/>
              <a:gdLst>
                <a:gd name="T0" fmla="*/ 18 w 144"/>
                <a:gd name="T1" fmla="*/ 36 h 144"/>
                <a:gd name="T2" fmla="*/ 12 w 144"/>
                <a:gd name="T3" fmla="*/ 35 h 144"/>
                <a:gd name="T4" fmla="*/ 7 w 144"/>
                <a:gd name="T5" fmla="*/ 33 h 144"/>
                <a:gd name="T6" fmla="*/ 3 w 144"/>
                <a:gd name="T7" fmla="*/ 28 h 144"/>
                <a:gd name="T8" fmla="*/ 1 w 144"/>
                <a:gd name="T9" fmla="*/ 23 h 144"/>
                <a:gd name="T10" fmla="*/ 0 w 144"/>
                <a:gd name="T11" fmla="*/ 18 h 144"/>
                <a:gd name="T12" fmla="*/ 1 w 144"/>
                <a:gd name="T13" fmla="*/ 12 h 144"/>
                <a:gd name="T14" fmla="*/ 3 w 144"/>
                <a:gd name="T15" fmla="*/ 7 h 144"/>
                <a:gd name="T16" fmla="*/ 7 w 144"/>
                <a:gd name="T17" fmla="*/ 3 h 144"/>
                <a:gd name="T18" fmla="*/ 12 w 144"/>
                <a:gd name="T19" fmla="*/ 1 h 144"/>
                <a:gd name="T20" fmla="*/ 18 w 144"/>
                <a:gd name="T21" fmla="*/ 0 h 144"/>
                <a:gd name="T22" fmla="*/ 23 w 144"/>
                <a:gd name="T23" fmla="*/ 1 h 144"/>
                <a:gd name="T24" fmla="*/ 28 w 144"/>
                <a:gd name="T25" fmla="*/ 3 h 144"/>
                <a:gd name="T26" fmla="*/ 33 w 144"/>
                <a:gd name="T27" fmla="*/ 7 h 144"/>
                <a:gd name="T28" fmla="*/ 35 w 144"/>
                <a:gd name="T29" fmla="*/ 12 h 144"/>
                <a:gd name="T30" fmla="*/ 36 w 144"/>
                <a:gd name="T31" fmla="*/ 18 h 144"/>
                <a:gd name="T32" fmla="*/ 35 w 144"/>
                <a:gd name="T33" fmla="*/ 23 h 144"/>
                <a:gd name="T34" fmla="*/ 33 w 144"/>
                <a:gd name="T35" fmla="*/ 28 h 144"/>
                <a:gd name="T36" fmla="*/ 28 w 144"/>
                <a:gd name="T37" fmla="*/ 33 h 144"/>
                <a:gd name="T38" fmla="*/ 23 w 144"/>
                <a:gd name="T39" fmla="*/ 35 h 144"/>
                <a:gd name="T40" fmla="*/ 18 w 144"/>
                <a:gd name="T41" fmla="*/ 36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71" y="144"/>
                  </a:moveTo>
                  <a:lnTo>
                    <a:pt x="48" y="140"/>
                  </a:lnTo>
                  <a:lnTo>
                    <a:pt x="29" y="129"/>
                  </a:lnTo>
                  <a:lnTo>
                    <a:pt x="14" y="113"/>
                  </a:lnTo>
                  <a:lnTo>
                    <a:pt x="2" y="94"/>
                  </a:lnTo>
                  <a:lnTo>
                    <a:pt x="0" y="71"/>
                  </a:lnTo>
                  <a:lnTo>
                    <a:pt x="2" y="48"/>
                  </a:lnTo>
                  <a:lnTo>
                    <a:pt x="14" y="29"/>
                  </a:lnTo>
                  <a:lnTo>
                    <a:pt x="29" y="13"/>
                  </a:lnTo>
                  <a:lnTo>
                    <a:pt x="48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3" y="13"/>
                  </a:lnTo>
                  <a:lnTo>
                    <a:pt x="129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29" y="113"/>
                  </a:lnTo>
                  <a:lnTo>
                    <a:pt x="113" y="129"/>
                  </a:lnTo>
                  <a:lnTo>
                    <a:pt x="94" y="140"/>
                  </a:lnTo>
                  <a:lnTo>
                    <a:pt x="71" y="1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659" name="Freeform 408"/>
            <p:cNvSpPr>
              <a:spLocks/>
            </p:cNvSpPr>
            <p:nvPr/>
          </p:nvSpPr>
          <p:spPr bwMode="auto">
            <a:xfrm>
              <a:off x="2795" y="3480"/>
              <a:ext cx="72" cy="72"/>
            </a:xfrm>
            <a:custGeom>
              <a:avLst/>
              <a:gdLst>
                <a:gd name="T0" fmla="*/ 18 w 144"/>
                <a:gd name="T1" fmla="*/ 36 h 144"/>
                <a:gd name="T2" fmla="*/ 12 w 144"/>
                <a:gd name="T3" fmla="*/ 35 h 144"/>
                <a:gd name="T4" fmla="*/ 7 w 144"/>
                <a:gd name="T5" fmla="*/ 33 h 144"/>
                <a:gd name="T6" fmla="*/ 3 w 144"/>
                <a:gd name="T7" fmla="*/ 28 h 144"/>
                <a:gd name="T8" fmla="*/ 1 w 144"/>
                <a:gd name="T9" fmla="*/ 23 h 144"/>
                <a:gd name="T10" fmla="*/ 0 w 144"/>
                <a:gd name="T11" fmla="*/ 18 h 144"/>
                <a:gd name="T12" fmla="*/ 1 w 144"/>
                <a:gd name="T13" fmla="*/ 12 h 144"/>
                <a:gd name="T14" fmla="*/ 3 w 144"/>
                <a:gd name="T15" fmla="*/ 7 h 144"/>
                <a:gd name="T16" fmla="*/ 7 w 144"/>
                <a:gd name="T17" fmla="*/ 3 h 144"/>
                <a:gd name="T18" fmla="*/ 12 w 144"/>
                <a:gd name="T19" fmla="*/ 1 h 144"/>
                <a:gd name="T20" fmla="*/ 18 w 144"/>
                <a:gd name="T21" fmla="*/ 0 h 144"/>
                <a:gd name="T22" fmla="*/ 23 w 144"/>
                <a:gd name="T23" fmla="*/ 1 h 144"/>
                <a:gd name="T24" fmla="*/ 28 w 144"/>
                <a:gd name="T25" fmla="*/ 3 h 144"/>
                <a:gd name="T26" fmla="*/ 33 w 144"/>
                <a:gd name="T27" fmla="*/ 7 h 144"/>
                <a:gd name="T28" fmla="*/ 35 w 144"/>
                <a:gd name="T29" fmla="*/ 12 h 144"/>
                <a:gd name="T30" fmla="*/ 36 w 144"/>
                <a:gd name="T31" fmla="*/ 18 h 144"/>
                <a:gd name="T32" fmla="*/ 35 w 144"/>
                <a:gd name="T33" fmla="*/ 23 h 144"/>
                <a:gd name="T34" fmla="*/ 33 w 144"/>
                <a:gd name="T35" fmla="*/ 28 h 144"/>
                <a:gd name="T36" fmla="*/ 28 w 144"/>
                <a:gd name="T37" fmla="*/ 33 h 144"/>
                <a:gd name="T38" fmla="*/ 23 w 144"/>
                <a:gd name="T39" fmla="*/ 35 h 144"/>
                <a:gd name="T40" fmla="*/ 18 w 144"/>
                <a:gd name="T41" fmla="*/ 36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71" y="144"/>
                  </a:moveTo>
                  <a:lnTo>
                    <a:pt x="48" y="140"/>
                  </a:lnTo>
                  <a:lnTo>
                    <a:pt x="29" y="129"/>
                  </a:lnTo>
                  <a:lnTo>
                    <a:pt x="14" y="113"/>
                  </a:lnTo>
                  <a:lnTo>
                    <a:pt x="2" y="94"/>
                  </a:lnTo>
                  <a:lnTo>
                    <a:pt x="0" y="71"/>
                  </a:lnTo>
                  <a:lnTo>
                    <a:pt x="2" y="48"/>
                  </a:lnTo>
                  <a:lnTo>
                    <a:pt x="14" y="29"/>
                  </a:lnTo>
                  <a:lnTo>
                    <a:pt x="29" y="13"/>
                  </a:lnTo>
                  <a:lnTo>
                    <a:pt x="48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3" y="13"/>
                  </a:lnTo>
                  <a:lnTo>
                    <a:pt x="129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29" y="113"/>
                  </a:lnTo>
                  <a:lnTo>
                    <a:pt x="113" y="129"/>
                  </a:lnTo>
                  <a:lnTo>
                    <a:pt x="94" y="140"/>
                  </a:lnTo>
                  <a:lnTo>
                    <a:pt x="71" y="1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660" name="Freeform 409"/>
            <p:cNvSpPr>
              <a:spLocks/>
            </p:cNvSpPr>
            <p:nvPr/>
          </p:nvSpPr>
          <p:spPr bwMode="auto">
            <a:xfrm>
              <a:off x="2723" y="3480"/>
              <a:ext cx="72" cy="72"/>
            </a:xfrm>
            <a:custGeom>
              <a:avLst/>
              <a:gdLst>
                <a:gd name="T0" fmla="*/ 18 w 144"/>
                <a:gd name="T1" fmla="*/ 36 h 144"/>
                <a:gd name="T2" fmla="*/ 12 w 144"/>
                <a:gd name="T3" fmla="*/ 35 h 144"/>
                <a:gd name="T4" fmla="*/ 7 w 144"/>
                <a:gd name="T5" fmla="*/ 33 h 144"/>
                <a:gd name="T6" fmla="*/ 3 w 144"/>
                <a:gd name="T7" fmla="*/ 28 h 144"/>
                <a:gd name="T8" fmla="*/ 1 w 144"/>
                <a:gd name="T9" fmla="*/ 23 h 144"/>
                <a:gd name="T10" fmla="*/ 0 w 144"/>
                <a:gd name="T11" fmla="*/ 18 h 144"/>
                <a:gd name="T12" fmla="*/ 1 w 144"/>
                <a:gd name="T13" fmla="*/ 12 h 144"/>
                <a:gd name="T14" fmla="*/ 3 w 144"/>
                <a:gd name="T15" fmla="*/ 7 h 144"/>
                <a:gd name="T16" fmla="*/ 7 w 144"/>
                <a:gd name="T17" fmla="*/ 3 h 144"/>
                <a:gd name="T18" fmla="*/ 12 w 144"/>
                <a:gd name="T19" fmla="*/ 1 h 144"/>
                <a:gd name="T20" fmla="*/ 18 w 144"/>
                <a:gd name="T21" fmla="*/ 0 h 144"/>
                <a:gd name="T22" fmla="*/ 23 w 144"/>
                <a:gd name="T23" fmla="*/ 1 h 144"/>
                <a:gd name="T24" fmla="*/ 28 w 144"/>
                <a:gd name="T25" fmla="*/ 3 h 144"/>
                <a:gd name="T26" fmla="*/ 33 w 144"/>
                <a:gd name="T27" fmla="*/ 7 h 144"/>
                <a:gd name="T28" fmla="*/ 35 w 144"/>
                <a:gd name="T29" fmla="*/ 12 h 144"/>
                <a:gd name="T30" fmla="*/ 36 w 144"/>
                <a:gd name="T31" fmla="*/ 18 h 144"/>
                <a:gd name="T32" fmla="*/ 35 w 144"/>
                <a:gd name="T33" fmla="*/ 23 h 144"/>
                <a:gd name="T34" fmla="*/ 33 w 144"/>
                <a:gd name="T35" fmla="*/ 28 h 144"/>
                <a:gd name="T36" fmla="*/ 28 w 144"/>
                <a:gd name="T37" fmla="*/ 33 h 144"/>
                <a:gd name="T38" fmla="*/ 23 w 144"/>
                <a:gd name="T39" fmla="*/ 35 h 144"/>
                <a:gd name="T40" fmla="*/ 18 w 144"/>
                <a:gd name="T41" fmla="*/ 36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71" y="144"/>
                  </a:moveTo>
                  <a:lnTo>
                    <a:pt x="48" y="140"/>
                  </a:lnTo>
                  <a:lnTo>
                    <a:pt x="29" y="129"/>
                  </a:lnTo>
                  <a:lnTo>
                    <a:pt x="14" y="113"/>
                  </a:lnTo>
                  <a:lnTo>
                    <a:pt x="2" y="94"/>
                  </a:lnTo>
                  <a:lnTo>
                    <a:pt x="0" y="71"/>
                  </a:lnTo>
                  <a:lnTo>
                    <a:pt x="2" y="48"/>
                  </a:lnTo>
                  <a:lnTo>
                    <a:pt x="14" y="29"/>
                  </a:lnTo>
                  <a:lnTo>
                    <a:pt x="29" y="13"/>
                  </a:lnTo>
                  <a:lnTo>
                    <a:pt x="48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3" y="13"/>
                  </a:lnTo>
                  <a:lnTo>
                    <a:pt x="129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29" y="113"/>
                  </a:lnTo>
                  <a:lnTo>
                    <a:pt x="113" y="129"/>
                  </a:lnTo>
                  <a:lnTo>
                    <a:pt x="94" y="140"/>
                  </a:lnTo>
                  <a:lnTo>
                    <a:pt x="71" y="1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661" name="Freeform 410"/>
            <p:cNvSpPr>
              <a:spLocks/>
            </p:cNvSpPr>
            <p:nvPr/>
          </p:nvSpPr>
          <p:spPr bwMode="auto">
            <a:xfrm>
              <a:off x="2651" y="3480"/>
              <a:ext cx="72" cy="72"/>
            </a:xfrm>
            <a:custGeom>
              <a:avLst/>
              <a:gdLst>
                <a:gd name="T0" fmla="*/ 18 w 144"/>
                <a:gd name="T1" fmla="*/ 36 h 144"/>
                <a:gd name="T2" fmla="*/ 12 w 144"/>
                <a:gd name="T3" fmla="*/ 35 h 144"/>
                <a:gd name="T4" fmla="*/ 7 w 144"/>
                <a:gd name="T5" fmla="*/ 33 h 144"/>
                <a:gd name="T6" fmla="*/ 3 w 144"/>
                <a:gd name="T7" fmla="*/ 28 h 144"/>
                <a:gd name="T8" fmla="*/ 1 w 144"/>
                <a:gd name="T9" fmla="*/ 23 h 144"/>
                <a:gd name="T10" fmla="*/ 0 w 144"/>
                <a:gd name="T11" fmla="*/ 18 h 144"/>
                <a:gd name="T12" fmla="*/ 1 w 144"/>
                <a:gd name="T13" fmla="*/ 12 h 144"/>
                <a:gd name="T14" fmla="*/ 3 w 144"/>
                <a:gd name="T15" fmla="*/ 7 h 144"/>
                <a:gd name="T16" fmla="*/ 7 w 144"/>
                <a:gd name="T17" fmla="*/ 3 h 144"/>
                <a:gd name="T18" fmla="*/ 12 w 144"/>
                <a:gd name="T19" fmla="*/ 1 h 144"/>
                <a:gd name="T20" fmla="*/ 18 w 144"/>
                <a:gd name="T21" fmla="*/ 0 h 144"/>
                <a:gd name="T22" fmla="*/ 23 w 144"/>
                <a:gd name="T23" fmla="*/ 1 h 144"/>
                <a:gd name="T24" fmla="*/ 28 w 144"/>
                <a:gd name="T25" fmla="*/ 3 h 144"/>
                <a:gd name="T26" fmla="*/ 33 w 144"/>
                <a:gd name="T27" fmla="*/ 7 h 144"/>
                <a:gd name="T28" fmla="*/ 35 w 144"/>
                <a:gd name="T29" fmla="*/ 12 h 144"/>
                <a:gd name="T30" fmla="*/ 36 w 144"/>
                <a:gd name="T31" fmla="*/ 18 h 144"/>
                <a:gd name="T32" fmla="*/ 35 w 144"/>
                <a:gd name="T33" fmla="*/ 23 h 144"/>
                <a:gd name="T34" fmla="*/ 33 w 144"/>
                <a:gd name="T35" fmla="*/ 28 h 144"/>
                <a:gd name="T36" fmla="*/ 28 w 144"/>
                <a:gd name="T37" fmla="*/ 33 h 144"/>
                <a:gd name="T38" fmla="*/ 23 w 144"/>
                <a:gd name="T39" fmla="*/ 35 h 144"/>
                <a:gd name="T40" fmla="*/ 18 w 144"/>
                <a:gd name="T41" fmla="*/ 36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71" y="144"/>
                  </a:moveTo>
                  <a:lnTo>
                    <a:pt x="48" y="140"/>
                  </a:lnTo>
                  <a:lnTo>
                    <a:pt x="29" y="129"/>
                  </a:lnTo>
                  <a:lnTo>
                    <a:pt x="14" y="113"/>
                  </a:lnTo>
                  <a:lnTo>
                    <a:pt x="2" y="94"/>
                  </a:lnTo>
                  <a:lnTo>
                    <a:pt x="0" y="71"/>
                  </a:lnTo>
                  <a:lnTo>
                    <a:pt x="2" y="48"/>
                  </a:lnTo>
                  <a:lnTo>
                    <a:pt x="14" y="29"/>
                  </a:lnTo>
                  <a:lnTo>
                    <a:pt x="29" y="13"/>
                  </a:lnTo>
                  <a:lnTo>
                    <a:pt x="48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4" y="13"/>
                  </a:lnTo>
                  <a:lnTo>
                    <a:pt x="129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29" y="113"/>
                  </a:lnTo>
                  <a:lnTo>
                    <a:pt x="114" y="129"/>
                  </a:lnTo>
                  <a:lnTo>
                    <a:pt x="94" y="140"/>
                  </a:lnTo>
                  <a:lnTo>
                    <a:pt x="71" y="1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662" name="Freeform 411"/>
            <p:cNvSpPr>
              <a:spLocks/>
            </p:cNvSpPr>
            <p:nvPr/>
          </p:nvSpPr>
          <p:spPr bwMode="auto">
            <a:xfrm>
              <a:off x="2579" y="3480"/>
              <a:ext cx="72" cy="72"/>
            </a:xfrm>
            <a:custGeom>
              <a:avLst/>
              <a:gdLst>
                <a:gd name="T0" fmla="*/ 18 w 144"/>
                <a:gd name="T1" fmla="*/ 36 h 144"/>
                <a:gd name="T2" fmla="*/ 12 w 144"/>
                <a:gd name="T3" fmla="*/ 35 h 144"/>
                <a:gd name="T4" fmla="*/ 7 w 144"/>
                <a:gd name="T5" fmla="*/ 33 h 144"/>
                <a:gd name="T6" fmla="*/ 3 w 144"/>
                <a:gd name="T7" fmla="*/ 28 h 144"/>
                <a:gd name="T8" fmla="*/ 1 w 144"/>
                <a:gd name="T9" fmla="*/ 23 h 144"/>
                <a:gd name="T10" fmla="*/ 0 w 144"/>
                <a:gd name="T11" fmla="*/ 18 h 144"/>
                <a:gd name="T12" fmla="*/ 1 w 144"/>
                <a:gd name="T13" fmla="*/ 12 h 144"/>
                <a:gd name="T14" fmla="*/ 3 w 144"/>
                <a:gd name="T15" fmla="*/ 7 h 144"/>
                <a:gd name="T16" fmla="*/ 7 w 144"/>
                <a:gd name="T17" fmla="*/ 3 h 144"/>
                <a:gd name="T18" fmla="*/ 12 w 144"/>
                <a:gd name="T19" fmla="*/ 1 h 144"/>
                <a:gd name="T20" fmla="*/ 18 w 144"/>
                <a:gd name="T21" fmla="*/ 0 h 144"/>
                <a:gd name="T22" fmla="*/ 23 w 144"/>
                <a:gd name="T23" fmla="*/ 1 h 144"/>
                <a:gd name="T24" fmla="*/ 28 w 144"/>
                <a:gd name="T25" fmla="*/ 3 h 144"/>
                <a:gd name="T26" fmla="*/ 33 w 144"/>
                <a:gd name="T27" fmla="*/ 7 h 144"/>
                <a:gd name="T28" fmla="*/ 35 w 144"/>
                <a:gd name="T29" fmla="*/ 12 h 144"/>
                <a:gd name="T30" fmla="*/ 36 w 144"/>
                <a:gd name="T31" fmla="*/ 18 h 144"/>
                <a:gd name="T32" fmla="*/ 35 w 144"/>
                <a:gd name="T33" fmla="*/ 23 h 144"/>
                <a:gd name="T34" fmla="*/ 33 w 144"/>
                <a:gd name="T35" fmla="*/ 28 h 144"/>
                <a:gd name="T36" fmla="*/ 28 w 144"/>
                <a:gd name="T37" fmla="*/ 33 h 144"/>
                <a:gd name="T38" fmla="*/ 23 w 144"/>
                <a:gd name="T39" fmla="*/ 35 h 144"/>
                <a:gd name="T40" fmla="*/ 18 w 144"/>
                <a:gd name="T41" fmla="*/ 36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71" y="144"/>
                  </a:moveTo>
                  <a:lnTo>
                    <a:pt x="48" y="140"/>
                  </a:lnTo>
                  <a:lnTo>
                    <a:pt x="29" y="129"/>
                  </a:lnTo>
                  <a:lnTo>
                    <a:pt x="14" y="113"/>
                  </a:lnTo>
                  <a:lnTo>
                    <a:pt x="2" y="94"/>
                  </a:lnTo>
                  <a:lnTo>
                    <a:pt x="0" y="71"/>
                  </a:lnTo>
                  <a:lnTo>
                    <a:pt x="2" y="48"/>
                  </a:lnTo>
                  <a:lnTo>
                    <a:pt x="14" y="29"/>
                  </a:lnTo>
                  <a:lnTo>
                    <a:pt x="29" y="13"/>
                  </a:lnTo>
                  <a:lnTo>
                    <a:pt x="48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4" y="13"/>
                  </a:lnTo>
                  <a:lnTo>
                    <a:pt x="129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29" y="113"/>
                  </a:lnTo>
                  <a:lnTo>
                    <a:pt x="114" y="129"/>
                  </a:lnTo>
                  <a:lnTo>
                    <a:pt x="94" y="140"/>
                  </a:lnTo>
                  <a:lnTo>
                    <a:pt x="71" y="1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663" name="Freeform 412"/>
            <p:cNvSpPr>
              <a:spLocks/>
            </p:cNvSpPr>
            <p:nvPr/>
          </p:nvSpPr>
          <p:spPr bwMode="auto">
            <a:xfrm>
              <a:off x="2507" y="3480"/>
              <a:ext cx="72" cy="72"/>
            </a:xfrm>
            <a:custGeom>
              <a:avLst/>
              <a:gdLst>
                <a:gd name="T0" fmla="*/ 18 w 144"/>
                <a:gd name="T1" fmla="*/ 36 h 144"/>
                <a:gd name="T2" fmla="*/ 12 w 144"/>
                <a:gd name="T3" fmla="*/ 35 h 144"/>
                <a:gd name="T4" fmla="*/ 7 w 144"/>
                <a:gd name="T5" fmla="*/ 33 h 144"/>
                <a:gd name="T6" fmla="*/ 3 w 144"/>
                <a:gd name="T7" fmla="*/ 28 h 144"/>
                <a:gd name="T8" fmla="*/ 1 w 144"/>
                <a:gd name="T9" fmla="*/ 23 h 144"/>
                <a:gd name="T10" fmla="*/ 0 w 144"/>
                <a:gd name="T11" fmla="*/ 18 h 144"/>
                <a:gd name="T12" fmla="*/ 1 w 144"/>
                <a:gd name="T13" fmla="*/ 12 h 144"/>
                <a:gd name="T14" fmla="*/ 3 w 144"/>
                <a:gd name="T15" fmla="*/ 7 h 144"/>
                <a:gd name="T16" fmla="*/ 7 w 144"/>
                <a:gd name="T17" fmla="*/ 3 h 144"/>
                <a:gd name="T18" fmla="*/ 12 w 144"/>
                <a:gd name="T19" fmla="*/ 1 h 144"/>
                <a:gd name="T20" fmla="*/ 18 w 144"/>
                <a:gd name="T21" fmla="*/ 0 h 144"/>
                <a:gd name="T22" fmla="*/ 23 w 144"/>
                <a:gd name="T23" fmla="*/ 1 h 144"/>
                <a:gd name="T24" fmla="*/ 28 w 144"/>
                <a:gd name="T25" fmla="*/ 3 h 144"/>
                <a:gd name="T26" fmla="*/ 33 w 144"/>
                <a:gd name="T27" fmla="*/ 7 h 144"/>
                <a:gd name="T28" fmla="*/ 35 w 144"/>
                <a:gd name="T29" fmla="*/ 12 h 144"/>
                <a:gd name="T30" fmla="*/ 36 w 144"/>
                <a:gd name="T31" fmla="*/ 18 h 144"/>
                <a:gd name="T32" fmla="*/ 35 w 144"/>
                <a:gd name="T33" fmla="*/ 23 h 144"/>
                <a:gd name="T34" fmla="*/ 33 w 144"/>
                <a:gd name="T35" fmla="*/ 28 h 144"/>
                <a:gd name="T36" fmla="*/ 28 w 144"/>
                <a:gd name="T37" fmla="*/ 33 h 144"/>
                <a:gd name="T38" fmla="*/ 23 w 144"/>
                <a:gd name="T39" fmla="*/ 35 h 144"/>
                <a:gd name="T40" fmla="*/ 18 w 144"/>
                <a:gd name="T41" fmla="*/ 36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71" y="144"/>
                  </a:moveTo>
                  <a:lnTo>
                    <a:pt x="48" y="140"/>
                  </a:lnTo>
                  <a:lnTo>
                    <a:pt x="29" y="129"/>
                  </a:lnTo>
                  <a:lnTo>
                    <a:pt x="14" y="113"/>
                  </a:lnTo>
                  <a:lnTo>
                    <a:pt x="2" y="94"/>
                  </a:lnTo>
                  <a:lnTo>
                    <a:pt x="0" y="71"/>
                  </a:lnTo>
                  <a:lnTo>
                    <a:pt x="2" y="48"/>
                  </a:lnTo>
                  <a:lnTo>
                    <a:pt x="14" y="29"/>
                  </a:lnTo>
                  <a:lnTo>
                    <a:pt x="29" y="13"/>
                  </a:lnTo>
                  <a:lnTo>
                    <a:pt x="48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4" y="13"/>
                  </a:lnTo>
                  <a:lnTo>
                    <a:pt x="129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29" y="113"/>
                  </a:lnTo>
                  <a:lnTo>
                    <a:pt x="114" y="129"/>
                  </a:lnTo>
                  <a:lnTo>
                    <a:pt x="94" y="140"/>
                  </a:lnTo>
                  <a:lnTo>
                    <a:pt x="71" y="1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664" name="Freeform 413"/>
            <p:cNvSpPr>
              <a:spLocks/>
            </p:cNvSpPr>
            <p:nvPr/>
          </p:nvSpPr>
          <p:spPr bwMode="auto">
            <a:xfrm>
              <a:off x="2435" y="3480"/>
              <a:ext cx="72" cy="72"/>
            </a:xfrm>
            <a:custGeom>
              <a:avLst/>
              <a:gdLst>
                <a:gd name="T0" fmla="*/ 18 w 144"/>
                <a:gd name="T1" fmla="*/ 36 h 144"/>
                <a:gd name="T2" fmla="*/ 12 w 144"/>
                <a:gd name="T3" fmla="*/ 35 h 144"/>
                <a:gd name="T4" fmla="*/ 7 w 144"/>
                <a:gd name="T5" fmla="*/ 33 h 144"/>
                <a:gd name="T6" fmla="*/ 3 w 144"/>
                <a:gd name="T7" fmla="*/ 28 h 144"/>
                <a:gd name="T8" fmla="*/ 1 w 144"/>
                <a:gd name="T9" fmla="*/ 23 h 144"/>
                <a:gd name="T10" fmla="*/ 0 w 144"/>
                <a:gd name="T11" fmla="*/ 18 h 144"/>
                <a:gd name="T12" fmla="*/ 1 w 144"/>
                <a:gd name="T13" fmla="*/ 12 h 144"/>
                <a:gd name="T14" fmla="*/ 3 w 144"/>
                <a:gd name="T15" fmla="*/ 7 h 144"/>
                <a:gd name="T16" fmla="*/ 7 w 144"/>
                <a:gd name="T17" fmla="*/ 3 h 144"/>
                <a:gd name="T18" fmla="*/ 12 w 144"/>
                <a:gd name="T19" fmla="*/ 1 h 144"/>
                <a:gd name="T20" fmla="*/ 18 w 144"/>
                <a:gd name="T21" fmla="*/ 0 h 144"/>
                <a:gd name="T22" fmla="*/ 23 w 144"/>
                <a:gd name="T23" fmla="*/ 1 h 144"/>
                <a:gd name="T24" fmla="*/ 28 w 144"/>
                <a:gd name="T25" fmla="*/ 3 h 144"/>
                <a:gd name="T26" fmla="*/ 33 w 144"/>
                <a:gd name="T27" fmla="*/ 7 h 144"/>
                <a:gd name="T28" fmla="*/ 35 w 144"/>
                <a:gd name="T29" fmla="*/ 12 h 144"/>
                <a:gd name="T30" fmla="*/ 36 w 144"/>
                <a:gd name="T31" fmla="*/ 18 h 144"/>
                <a:gd name="T32" fmla="*/ 35 w 144"/>
                <a:gd name="T33" fmla="*/ 23 h 144"/>
                <a:gd name="T34" fmla="*/ 33 w 144"/>
                <a:gd name="T35" fmla="*/ 28 h 144"/>
                <a:gd name="T36" fmla="*/ 28 w 144"/>
                <a:gd name="T37" fmla="*/ 33 h 144"/>
                <a:gd name="T38" fmla="*/ 23 w 144"/>
                <a:gd name="T39" fmla="*/ 35 h 144"/>
                <a:gd name="T40" fmla="*/ 18 w 144"/>
                <a:gd name="T41" fmla="*/ 36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71" y="144"/>
                  </a:moveTo>
                  <a:lnTo>
                    <a:pt x="48" y="140"/>
                  </a:lnTo>
                  <a:lnTo>
                    <a:pt x="29" y="129"/>
                  </a:lnTo>
                  <a:lnTo>
                    <a:pt x="14" y="113"/>
                  </a:lnTo>
                  <a:lnTo>
                    <a:pt x="2" y="94"/>
                  </a:lnTo>
                  <a:lnTo>
                    <a:pt x="0" y="71"/>
                  </a:lnTo>
                  <a:lnTo>
                    <a:pt x="2" y="48"/>
                  </a:lnTo>
                  <a:lnTo>
                    <a:pt x="14" y="29"/>
                  </a:lnTo>
                  <a:lnTo>
                    <a:pt x="29" y="13"/>
                  </a:lnTo>
                  <a:lnTo>
                    <a:pt x="48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4" y="13"/>
                  </a:lnTo>
                  <a:lnTo>
                    <a:pt x="129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29" y="113"/>
                  </a:lnTo>
                  <a:lnTo>
                    <a:pt x="114" y="129"/>
                  </a:lnTo>
                  <a:lnTo>
                    <a:pt x="94" y="140"/>
                  </a:lnTo>
                  <a:lnTo>
                    <a:pt x="71" y="1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665" name="Rectangle 414"/>
            <p:cNvSpPr>
              <a:spLocks noChangeArrowheads="1"/>
            </p:cNvSpPr>
            <p:nvPr/>
          </p:nvSpPr>
          <p:spPr bwMode="auto">
            <a:xfrm>
              <a:off x="2225" y="3701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  <a:endParaRPr lang="en-US" altLang="en-US"/>
            </a:p>
          </p:txBody>
        </p:sp>
        <p:sp>
          <p:nvSpPr>
            <p:cNvPr id="19666" name="Rectangle 415"/>
            <p:cNvSpPr>
              <a:spLocks noChangeArrowheads="1"/>
            </p:cNvSpPr>
            <p:nvPr/>
          </p:nvSpPr>
          <p:spPr bwMode="auto">
            <a:xfrm>
              <a:off x="2225" y="3817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</a:t>
              </a:r>
              <a:endParaRPr lang="en-US" altLang="en-US"/>
            </a:p>
          </p:txBody>
        </p:sp>
        <p:sp>
          <p:nvSpPr>
            <p:cNvPr id="19667" name="Rectangle 416"/>
            <p:cNvSpPr>
              <a:spLocks noChangeArrowheads="1"/>
            </p:cNvSpPr>
            <p:nvPr/>
          </p:nvSpPr>
          <p:spPr bwMode="auto">
            <a:xfrm>
              <a:off x="2225" y="3932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4</a:t>
              </a:r>
              <a:endParaRPr lang="en-US" altLang="en-US"/>
            </a:p>
          </p:txBody>
        </p:sp>
        <p:sp>
          <p:nvSpPr>
            <p:cNvPr id="19668" name="Rectangle 417"/>
            <p:cNvSpPr>
              <a:spLocks noChangeArrowheads="1"/>
            </p:cNvSpPr>
            <p:nvPr/>
          </p:nvSpPr>
          <p:spPr bwMode="auto">
            <a:xfrm>
              <a:off x="2297" y="3701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  <a:endParaRPr lang="en-US" altLang="en-US"/>
            </a:p>
          </p:txBody>
        </p:sp>
        <p:sp>
          <p:nvSpPr>
            <p:cNvPr id="19669" name="Rectangle 418"/>
            <p:cNvSpPr>
              <a:spLocks noChangeArrowheads="1"/>
            </p:cNvSpPr>
            <p:nvPr/>
          </p:nvSpPr>
          <p:spPr bwMode="auto">
            <a:xfrm>
              <a:off x="2297" y="3817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</a:t>
              </a:r>
              <a:endParaRPr lang="en-US" altLang="en-US"/>
            </a:p>
          </p:txBody>
        </p:sp>
        <p:sp>
          <p:nvSpPr>
            <p:cNvPr id="19670" name="Rectangle 419"/>
            <p:cNvSpPr>
              <a:spLocks noChangeArrowheads="1"/>
            </p:cNvSpPr>
            <p:nvPr/>
          </p:nvSpPr>
          <p:spPr bwMode="auto">
            <a:xfrm>
              <a:off x="2297" y="3932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3</a:t>
              </a:r>
              <a:endParaRPr lang="en-US" altLang="en-US"/>
            </a:p>
          </p:txBody>
        </p:sp>
        <p:sp>
          <p:nvSpPr>
            <p:cNvPr id="19671" name="Rectangle 420"/>
            <p:cNvSpPr>
              <a:spLocks noChangeArrowheads="1"/>
            </p:cNvSpPr>
            <p:nvPr/>
          </p:nvSpPr>
          <p:spPr bwMode="auto">
            <a:xfrm>
              <a:off x="2369" y="3701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  <a:endParaRPr lang="en-US" altLang="en-US"/>
            </a:p>
          </p:txBody>
        </p:sp>
        <p:sp>
          <p:nvSpPr>
            <p:cNvPr id="19672" name="Rectangle 421"/>
            <p:cNvSpPr>
              <a:spLocks noChangeArrowheads="1"/>
            </p:cNvSpPr>
            <p:nvPr/>
          </p:nvSpPr>
          <p:spPr bwMode="auto">
            <a:xfrm>
              <a:off x="2369" y="3817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</a:t>
              </a:r>
              <a:endParaRPr lang="en-US" altLang="en-US"/>
            </a:p>
          </p:txBody>
        </p:sp>
        <p:sp>
          <p:nvSpPr>
            <p:cNvPr id="19673" name="Rectangle 422"/>
            <p:cNvSpPr>
              <a:spLocks noChangeArrowheads="1"/>
            </p:cNvSpPr>
            <p:nvPr/>
          </p:nvSpPr>
          <p:spPr bwMode="auto">
            <a:xfrm>
              <a:off x="2369" y="3932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</a:t>
              </a:r>
              <a:endParaRPr lang="en-US" altLang="en-US"/>
            </a:p>
          </p:txBody>
        </p:sp>
        <p:sp>
          <p:nvSpPr>
            <p:cNvPr id="19674" name="Rectangle 423"/>
            <p:cNvSpPr>
              <a:spLocks noChangeArrowheads="1"/>
            </p:cNvSpPr>
            <p:nvPr/>
          </p:nvSpPr>
          <p:spPr bwMode="auto">
            <a:xfrm>
              <a:off x="2441" y="3701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  <a:endParaRPr lang="en-US" altLang="en-US"/>
            </a:p>
          </p:txBody>
        </p:sp>
        <p:sp>
          <p:nvSpPr>
            <p:cNvPr id="19675" name="Rectangle 424"/>
            <p:cNvSpPr>
              <a:spLocks noChangeArrowheads="1"/>
            </p:cNvSpPr>
            <p:nvPr/>
          </p:nvSpPr>
          <p:spPr bwMode="auto">
            <a:xfrm>
              <a:off x="2441" y="3817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</a:t>
              </a:r>
              <a:endParaRPr lang="en-US" altLang="en-US"/>
            </a:p>
          </p:txBody>
        </p:sp>
        <p:sp>
          <p:nvSpPr>
            <p:cNvPr id="19676" name="Rectangle 425"/>
            <p:cNvSpPr>
              <a:spLocks noChangeArrowheads="1"/>
            </p:cNvSpPr>
            <p:nvPr/>
          </p:nvSpPr>
          <p:spPr bwMode="auto">
            <a:xfrm>
              <a:off x="2441" y="3932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</a:t>
              </a:r>
              <a:endParaRPr lang="en-US" altLang="en-US"/>
            </a:p>
          </p:txBody>
        </p:sp>
        <p:sp>
          <p:nvSpPr>
            <p:cNvPr id="19677" name="Rectangle 426"/>
            <p:cNvSpPr>
              <a:spLocks noChangeArrowheads="1"/>
            </p:cNvSpPr>
            <p:nvPr/>
          </p:nvSpPr>
          <p:spPr bwMode="auto">
            <a:xfrm>
              <a:off x="2513" y="3701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  <a:endParaRPr lang="en-US" altLang="en-US"/>
            </a:p>
          </p:txBody>
        </p:sp>
        <p:sp>
          <p:nvSpPr>
            <p:cNvPr id="19678" name="Rectangle 427"/>
            <p:cNvSpPr>
              <a:spLocks noChangeArrowheads="1"/>
            </p:cNvSpPr>
            <p:nvPr/>
          </p:nvSpPr>
          <p:spPr bwMode="auto">
            <a:xfrm>
              <a:off x="2513" y="3817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</a:t>
              </a:r>
              <a:endParaRPr lang="en-US" altLang="en-US"/>
            </a:p>
          </p:txBody>
        </p:sp>
        <p:sp>
          <p:nvSpPr>
            <p:cNvPr id="19679" name="Rectangle 428"/>
            <p:cNvSpPr>
              <a:spLocks noChangeArrowheads="1"/>
            </p:cNvSpPr>
            <p:nvPr/>
          </p:nvSpPr>
          <p:spPr bwMode="auto">
            <a:xfrm>
              <a:off x="2513" y="3932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</a:t>
              </a:r>
              <a:endParaRPr lang="en-US" altLang="en-US"/>
            </a:p>
          </p:txBody>
        </p:sp>
        <p:sp>
          <p:nvSpPr>
            <p:cNvPr id="19680" name="Rectangle 429"/>
            <p:cNvSpPr>
              <a:spLocks noChangeArrowheads="1"/>
            </p:cNvSpPr>
            <p:nvPr/>
          </p:nvSpPr>
          <p:spPr bwMode="auto">
            <a:xfrm>
              <a:off x="2585" y="3701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  <a:endParaRPr lang="en-US" altLang="en-US"/>
            </a:p>
          </p:txBody>
        </p:sp>
        <p:sp>
          <p:nvSpPr>
            <p:cNvPr id="19681" name="Rectangle 430"/>
            <p:cNvSpPr>
              <a:spLocks noChangeArrowheads="1"/>
            </p:cNvSpPr>
            <p:nvPr/>
          </p:nvSpPr>
          <p:spPr bwMode="auto">
            <a:xfrm>
              <a:off x="2585" y="3817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9</a:t>
              </a:r>
              <a:endParaRPr lang="en-US" altLang="en-US"/>
            </a:p>
          </p:txBody>
        </p:sp>
        <p:sp>
          <p:nvSpPr>
            <p:cNvPr id="19682" name="Rectangle 431"/>
            <p:cNvSpPr>
              <a:spLocks noChangeArrowheads="1"/>
            </p:cNvSpPr>
            <p:nvPr/>
          </p:nvSpPr>
          <p:spPr bwMode="auto">
            <a:xfrm>
              <a:off x="2657" y="3701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  <a:endParaRPr lang="en-US" altLang="en-US"/>
            </a:p>
          </p:txBody>
        </p:sp>
        <p:sp>
          <p:nvSpPr>
            <p:cNvPr id="19683" name="Rectangle 432"/>
            <p:cNvSpPr>
              <a:spLocks noChangeArrowheads="1"/>
            </p:cNvSpPr>
            <p:nvPr/>
          </p:nvSpPr>
          <p:spPr bwMode="auto">
            <a:xfrm>
              <a:off x="2657" y="3817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8</a:t>
              </a:r>
              <a:endParaRPr lang="en-US" altLang="en-US"/>
            </a:p>
          </p:txBody>
        </p:sp>
        <p:sp>
          <p:nvSpPr>
            <p:cNvPr id="19684" name="Rectangle 433"/>
            <p:cNvSpPr>
              <a:spLocks noChangeArrowheads="1"/>
            </p:cNvSpPr>
            <p:nvPr/>
          </p:nvSpPr>
          <p:spPr bwMode="auto">
            <a:xfrm>
              <a:off x="2729" y="3701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  <a:endParaRPr lang="en-US" altLang="en-US"/>
            </a:p>
          </p:txBody>
        </p:sp>
        <p:sp>
          <p:nvSpPr>
            <p:cNvPr id="19685" name="Rectangle 434"/>
            <p:cNvSpPr>
              <a:spLocks noChangeArrowheads="1"/>
            </p:cNvSpPr>
            <p:nvPr/>
          </p:nvSpPr>
          <p:spPr bwMode="auto">
            <a:xfrm>
              <a:off x="2729" y="3817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</a:t>
              </a:r>
              <a:endParaRPr lang="en-US" altLang="en-US"/>
            </a:p>
          </p:txBody>
        </p:sp>
        <p:sp>
          <p:nvSpPr>
            <p:cNvPr id="19686" name="Rectangle 435"/>
            <p:cNvSpPr>
              <a:spLocks noChangeArrowheads="1"/>
            </p:cNvSpPr>
            <p:nvPr/>
          </p:nvSpPr>
          <p:spPr bwMode="auto">
            <a:xfrm>
              <a:off x="2801" y="3701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  <a:endParaRPr lang="en-US" altLang="en-US"/>
            </a:p>
          </p:txBody>
        </p:sp>
        <p:sp>
          <p:nvSpPr>
            <p:cNvPr id="19687" name="Rectangle 436"/>
            <p:cNvSpPr>
              <a:spLocks noChangeArrowheads="1"/>
            </p:cNvSpPr>
            <p:nvPr/>
          </p:nvSpPr>
          <p:spPr bwMode="auto">
            <a:xfrm>
              <a:off x="2801" y="3817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6</a:t>
              </a:r>
              <a:endParaRPr lang="en-US" altLang="en-US"/>
            </a:p>
          </p:txBody>
        </p:sp>
        <p:sp>
          <p:nvSpPr>
            <p:cNvPr id="19688" name="Rectangle 437"/>
            <p:cNvSpPr>
              <a:spLocks noChangeArrowheads="1"/>
            </p:cNvSpPr>
            <p:nvPr/>
          </p:nvSpPr>
          <p:spPr bwMode="auto">
            <a:xfrm>
              <a:off x="2873" y="3701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  <a:endParaRPr lang="en-US" altLang="en-US"/>
            </a:p>
          </p:txBody>
        </p:sp>
        <p:sp>
          <p:nvSpPr>
            <p:cNvPr id="19689" name="Rectangle 438"/>
            <p:cNvSpPr>
              <a:spLocks noChangeArrowheads="1"/>
            </p:cNvSpPr>
            <p:nvPr/>
          </p:nvSpPr>
          <p:spPr bwMode="auto">
            <a:xfrm>
              <a:off x="2873" y="3817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5</a:t>
              </a:r>
              <a:endParaRPr lang="en-US" altLang="en-US"/>
            </a:p>
          </p:txBody>
        </p:sp>
        <p:sp>
          <p:nvSpPr>
            <p:cNvPr id="19690" name="Rectangle 439"/>
            <p:cNvSpPr>
              <a:spLocks noChangeArrowheads="1"/>
            </p:cNvSpPr>
            <p:nvPr/>
          </p:nvSpPr>
          <p:spPr bwMode="auto">
            <a:xfrm>
              <a:off x="2945" y="3701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  <a:endParaRPr lang="en-US" altLang="en-US"/>
            </a:p>
          </p:txBody>
        </p:sp>
        <p:sp>
          <p:nvSpPr>
            <p:cNvPr id="19691" name="Rectangle 440"/>
            <p:cNvSpPr>
              <a:spLocks noChangeArrowheads="1"/>
            </p:cNvSpPr>
            <p:nvPr/>
          </p:nvSpPr>
          <p:spPr bwMode="auto">
            <a:xfrm>
              <a:off x="2945" y="3817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4</a:t>
              </a:r>
              <a:endParaRPr lang="en-US" altLang="en-US"/>
            </a:p>
          </p:txBody>
        </p:sp>
        <p:sp>
          <p:nvSpPr>
            <p:cNvPr id="19692" name="Rectangle 441"/>
            <p:cNvSpPr>
              <a:spLocks noChangeArrowheads="1"/>
            </p:cNvSpPr>
            <p:nvPr/>
          </p:nvSpPr>
          <p:spPr bwMode="auto">
            <a:xfrm>
              <a:off x="3017" y="3701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  <a:endParaRPr lang="en-US" altLang="en-US"/>
            </a:p>
          </p:txBody>
        </p:sp>
        <p:sp>
          <p:nvSpPr>
            <p:cNvPr id="19693" name="Rectangle 442"/>
            <p:cNvSpPr>
              <a:spLocks noChangeArrowheads="1"/>
            </p:cNvSpPr>
            <p:nvPr/>
          </p:nvSpPr>
          <p:spPr bwMode="auto">
            <a:xfrm>
              <a:off x="3017" y="3817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3</a:t>
              </a:r>
              <a:endParaRPr lang="en-US" altLang="en-US"/>
            </a:p>
          </p:txBody>
        </p:sp>
        <p:sp>
          <p:nvSpPr>
            <p:cNvPr id="19694" name="Rectangle 443"/>
            <p:cNvSpPr>
              <a:spLocks noChangeArrowheads="1"/>
            </p:cNvSpPr>
            <p:nvPr/>
          </p:nvSpPr>
          <p:spPr bwMode="auto">
            <a:xfrm>
              <a:off x="3089" y="3701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  <a:endParaRPr lang="en-US" altLang="en-US"/>
            </a:p>
          </p:txBody>
        </p:sp>
        <p:sp>
          <p:nvSpPr>
            <p:cNvPr id="19695" name="Rectangle 444"/>
            <p:cNvSpPr>
              <a:spLocks noChangeArrowheads="1"/>
            </p:cNvSpPr>
            <p:nvPr/>
          </p:nvSpPr>
          <p:spPr bwMode="auto">
            <a:xfrm>
              <a:off x="3089" y="3817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</a:t>
              </a:r>
              <a:endParaRPr lang="en-US" altLang="en-US"/>
            </a:p>
          </p:txBody>
        </p:sp>
        <p:sp>
          <p:nvSpPr>
            <p:cNvPr id="19696" name="Rectangle 445"/>
            <p:cNvSpPr>
              <a:spLocks noChangeArrowheads="1"/>
            </p:cNvSpPr>
            <p:nvPr/>
          </p:nvSpPr>
          <p:spPr bwMode="auto">
            <a:xfrm>
              <a:off x="3161" y="3701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  <a:endParaRPr lang="en-US" altLang="en-US"/>
            </a:p>
          </p:txBody>
        </p:sp>
        <p:sp>
          <p:nvSpPr>
            <p:cNvPr id="19697" name="Rectangle 446"/>
            <p:cNvSpPr>
              <a:spLocks noChangeArrowheads="1"/>
            </p:cNvSpPr>
            <p:nvPr/>
          </p:nvSpPr>
          <p:spPr bwMode="auto">
            <a:xfrm>
              <a:off x="3161" y="3817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</a:t>
              </a:r>
              <a:endParaRPr lang="en-US" altLang="en-US"/>
            </a:p>
          </p:txBody>
        </p:sp>
        <p:sp>
          <p:nvSpPr>
            <p:cNvPr id="19698" name="Rectangle 447"/>
            <p:cNvSpPr>
              <a:spLocks noChangeArrowheads="1"/>
            </p:cNvSpPr>
            <p:nvPr/>
          </p:nvSpPr>
          <p:spPr bwMode="auto">
            <a:xfrm>
              <a:off x="3233" y="3701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  <a:endParaRPr lang="en-US" altLang="en-US"/>
            </a:p>
          </p:txBody>
        </p:sp>
        <p:sp>
          <p:nvSpPr>
            <p:cNvPr id="19699" name="Rectangle 448"/>
            <p:cNvSpPr>
              <a:spLocks noChangeArrowheads="1"/>
            </p:cNvSpPr>
            <p:nvPr/>
          </p:nvSpPr>
          <p:spPr bwMode="auto">
            <a:xfrm>
              <a:off x="3233" y="3817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</a:t>
              </a:r>
              <a:endParaRPr lang="en-US" altLang="en-US"/>
            </a:p>
          </p:txBody>
        </p:sp>
        <p:sp>
          <p:nvSpPr>
            <p:cNvPr id="19700" name="Line 449"/>
            <p:cNvSpPr>
              <a:spLocks noChangeShapeType="1"/>
            </p:cNvSpPr>
            <p:nvPr/>
          </p:nvSpPr>
          <p:spPr bwMode="auto">
            <a:xfrm flipV="1">
              <a:off x="3334" y="3480"/>
              <a:ext cx="1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1" name="Freeform 450"/>
            <p:cNvSpPr>
              <a:spLocks/>
            </p:cNvSpPr>
            <p:nvPr/>
          </p:nvSpPr>
          <p:spPr bwMode="auto">
            <a:xfrm>
              <a:off x="3298" y="3480"/>
              <a:ext cx="72" cy="72"/>
            </a:xfrm>
            <a:custGeom>
              <a:avLst/>
              <a:gdLst>
                <a:gd name="T0" fmla="*/ 18 w 144"/>
                <a:gd name="T1" fmla="*/ 36 h 144"/>
                <a:gd name="T2" fmla="*/ 12 w 144"/>
                <a:gd name="T3" fmla="*/ 35 h 144"/>
                <a:gd name="T4" fmla="*/ 7 w 144"/>
                <a:gd name="T5" fmla="*/ 33 h 144"/>
                <a:gd name="T6" fmla="*/ 3 w 144"/>
                <a:gd name="T7" fmla="*/ 28 h 144"/>
                <a:gd name="T8" fmla="*/ 1 w 144"/>
                <a:gd name="T9" fmla="*/ 23 h 144"/>
                <a:gd name="T10" fmla="*/ 0 w 144"/>
                <a:gd name="T11" fmla="*/ 18 h 144"/>
                <a:gd name="T12" fmla="*/ 1 w 144"/>
                <a:gd name="T13" fmla="*/ 12 h 144"/>
                <a:gd name="T14" fmla="*/ 3 w 144"/>
                <a:gd name="T15" fmla="*/ 7 h 144"/>
                <a:gd name="T16" fmla="*/ 7 w 144"/>
                <a:gd name="T17" fmla="*/ 3 h 144"/>
                <a:gd name="T18" fmla="*/ 12 w 144"/>
                <a:gd name="T19" fmla="*/ 1 h 144"/>
                <a:gd name="T20" fmla="*/ 18 w 144"/>
                <a:gd name="T21" fmla="*/ 0 h 144"/>
                <a:gd name="T22" fmla="*/ 23 w 144"/>
                <a:gd name="T23" fmla="*/ 1 h 144"/>
                <a:gd name="T24" fmla="*/ 28 w 144"/>
                <a:gd name="T25" fmla="*/ 3 h 144"/>
                <a:gd name="T26" fmla="*/ 33 w 144"/>
                <a:gd name="T27" fmla="*/ 7 h 144"/>
                <a:gd name="T28" fmla="*/ 35 w 144"/>
                <a:gd name="T29" fmla="*/ 12 h 144"/>
                <a:gd name="T30" fmla="*/ 36 w 144"/>
                <a:gd name="T31" fmla="*/ 18 h 144"/>
                <a:gd name="T32" fmla="*/ 35 w 144"/>
                <a:gd name="T33" fmla="*/ 23 h 144"/>
                <a:gd name="T34" fmla="*/ 33 w 144"/>
                <a:gd name="T35" fmla="*/ 28 h 144"/>
                <a:gd name="T36" fmla="*/ 28 w 144"/>
                <a:gd name="T37" fmla="*/ 33 h 144"/>
                <a:gd name="T38" fmla="*/ 23 w 144"/>
                <a:gd name="T39" fmla="*/ 35 h 144"/>
                <a:gd name="T40" fmla="*/ 18 w 144"/>
                <a:gd name="T41" fmla="*/ 36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71" y="144"/>
                  </a:moveTo>
                  <a:lnTo>
                    <a:pt x="48" y="140"/>
                  </a:lnTo>
                  <a:lnTo>
                    <a:pt x="29" y="129"/>
                  </a:lnTo>
                  <a:lnTo>
                    <a:pt x="13" y="113"/>
                  </a:lnTo>
                  <a:lnTo>
                    <a:pt x="2" y="94"/>
                  </a:lnTo>
                  <a:lnTo>
                    <a:pt x="0" y="71"/>
                  </a:lnTo>
                  <a:lnTo>
                    <a:pt x="2" y="48"/>
                  </a:lnTo>
                  <a:lnTo>
                    <a:pt x="13" y="29"/>
                  </a:lnTo>
                  <a:lnTo>
                    <a:pt x="29" y="13"/>
                  </a:lnTo>
                  <a:lnTo>
                    <a:pt x="48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3" y="13"/>
                  </a:lnTo>
                  <a:lnTo>
                    <a:pt x="129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29" y="113"/>
                  </a:lnTo>
                  <a:lnTo>
                    <a:pt x="113" y="129"/>
                  </a:lnTo>
                  <a:lnTo>
                    <a:pt x="94" y="140"/>
                  </a:lnTo>
                  <a:lnTo>
                    <a:pt x="71" y="1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702" name="Rectangle 451"/>
            <p:cNvSpPr>
              <a:spLocks noChangeArrowheads="1"/>
            </p:cNvSpPr>
            <p:nvPr/>
          </p:nvSpPr>
          <p:spPr bwMode="auto">
            <a:xfrm>
              <a:off x="3301" y="3737"/>
              <a:ext cx="1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IOR</a:t>
              </a:r>
              <a:endParaRPr lang="en-US" altLang="en-US"/>
            </a:p>
          </p:txBody>
        </p:sp>
        <p:sp>
          <p:nvSpPr>
            <p:cNvPr id="19703" name="Line 452"/>
            <p:cNvSpPr>
              <a:spLocks noChangeShapeType="1"/>
            </p:cNvSpPr>
            <p:nvPr/>
          </p:nvSpPr>
          <p:spPr bwMode="auto">
            <a:xfrm>
              <a:off x="3298" y="3731"/>
              <a:ext cx="1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4" name="Freeform 453"/>
            <p:cNvSpPr>
              <a:spLocks/>
            </p:cNvSpPr>
            <p:nvPr/>
          </p:nvSpPr>
          <p:spPr bwMode="auto">
            <a:xfrm>
              <a:off x="2614" y="2579"/>
              <a:ext cx="144" cy="469"/>
            </a:xfrm>
            <a:custGeom>
              <a:avLst/>
              <a:gdLst>
                <a:gd name="T0" fmla="*/ 72 w 288"/>
                <a:gd name="T1" fmla="*/ 235 h 937"/>
                <a:gd name="T2" fmla="*/ 72 w 288"/>
                <a:gd name="T3" fmla="*/ 108 h 937"/>
                <a:gd name="T4" fmla="*/ 0 w 288"/>
                <a:gd name="T5" fmla="*/ 108 h 937"/>
                <a:gd name="T6" fmla="*/ 0 w 288"/>
                <a:gd name="T7" fmla="*/ 0 h 9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937"/>
                <a:gd name="T14" fmla="*/ 288 w 288"/>
                <a:gd name="T15" fmla="*/ 937 h 9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937">
                  <a:moveTo>
                    <a:pt x="288" y="937"/>
                  </a:moveTo>
                  <a:lnTo>
                    <a:pt x="288" y="432"/>
                  </a:lnTo>
                  <a:lnTo>
                    <a:pt x="0" y="43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705" name="Line 454"/>
            <p:cNvSpPr>
              <a:spLocks noChangeShapeType="1"/>
            </p:cNvSpPr>
            <p:nvPr/>
          </p:nvSpPr>
          <p:spPr bwMode="auto">
            <a:xfrm flipH="1">
              <a:off x="4378" y="1428"/>
              <a:ext cx="288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6" name="Line 455"/>
            <p:cNvSpPr>
              <a:spLocks noChangeShapeType="1"/>
            </p:cNvSpPr>
            <p:nvPr/>
          </p:nvSpPr>
          <p:spPr bwMode="auto">
            <a:xfrm>
              <a:off x="4738" y="1428"/>
              <a:ext cx="72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7" name="Freeform 456"/>
            <p:cNvSpPr>
              <a:spLocks/>
            </p:cNvSpPr>
            <p:nvPr/>
          </p:nvSpPr>
          <p:spPr bwMode="auto">
            <a:xfrm>
              <a:off x="4666" y="1329"/>
              <a:ext cx="72" cy="72"/>
            </a:xfrm>
            <a:custGeom>
              <a:avLst/>
              <a:gdLst>
                <a:gd name="T0" fmla="*/ 36 w 144"/>
                <a:gd name="T1" fmla="*/ 36 h 144"/>
                <a:gd name="T2" fmla="*/ 0 w 144"/>
                <a:gd name="T3" fmla="*/ 36 h 144"/>
                <a:gd name="T4" fmla="*/ 0 w 144"/>
                <a:gd name="T5" fmla="*/ 12 h 144"/>
                <a:gd name="T6" fmla="*/ 12 w 144"/>
                <a:gd name="T7" fmla="*/ 12 h 144"/>
                <a:gd name="T8" fmla="*/ 12 w 144"/>
                <a:gd name="T9" fmla="*/ 0 h 144"/>
                <a:gd name="T10" fmla="*/ 24 w 144"/>
                <a:gd name="T11" fmla="*/ 0 h 144"/>
                <a:gd name="T12" fmla="*/ 24 w 144"/>
                <a:gd name="T13" fmla="*/ 12 h 144"/>
                <a:gd name="T14" fmla="*/ 36 w 144"/>
                <a:gd name="T15" fmla="*/ 12 h 144"/>
                <a:gd name="T16" fmla="*/ 36 w 144"/>
                <a:gd name="T17" fmla="*/ 36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"/>
                <a:gd name="T28" fmla="*/ 0 h 144"/>
                <a:gd name="T29" fmla="*/ 144 w 144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" h="144">
                  <a:moveTo>
                    <a:pt x="144" y="144"/>
                  </a:moveTo>
                  <a:lnTo>
                    <a:pt x="0" y="144"/>
                  </a:lnTo>
                  <a:lnTo>
                    <a:pt x="0" y="48"/>
                  </a:lnTo>
                  <a:lnTo>
                    <a:pt x="48" y="48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48"/>
                  </a:lnTo>
                  <a:lnTo>
                    <a:pt x="144" y="48"/>
                  </a:lnTo>
                  <a:lnTo>
                    <a:pt x="144" y="1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708" name="Freeform 457"/>
            <p:cNvSpPr>
              <a:spLocks/>
            </p:cNvSpPr>
            <p:nvPr/>
          </p:nvSpPr>
          <p:spPr bwMode="auto">
            <a:xfrm>
              <a:off x="4666" y="1419"/>
              <a:ext cx="17" cy="17"/>
            </a:xfrm>
            <a:custGeom>
              <a:avLst/>
              <a:gdLst>
                <a:gd name="T0" fmla="*/ 0 w 35"/>
                <a:gd name="T1" fmla="*/ 4 h 34"/>
                <a:gd name="T2" fmla="*/ 0 w 35"/>
                <a:gd name="T3" fmla="*/ 1 h 34"/>
                <a:gd name="T4" fmla="*/ 3 w 35"/>
                <a:gd name="T5" fmla="*/ 0 h 34"/>
                <a:gd name="T6" fmla="*/ 5 w 35"/>
                <a:gd name="T7" fmla="*/ 0 h 34"/>
                <a:gd name="T8" fmla="*/ 7 w 35"/>
                <a:gd name="T9" fmla="*/ 1 h 34"/>
                <a:gd name="T10" fmla="*/ 8 w 35"/>
                <a:gd name="T11" fmla="*/ 4 h 34"/>
                <a:gd name="T12" fmla="*/ 7 w 35"/>
                <a:gd name="T13" fmla="*/ 7 h 34"/>
                <a:gd name="T14" fmla="*/ 5 w 35"/>
                <a:gd name="T15" fmla="*/ 9 h 34"/>
                <a:gd name="T16" fmla="*/ 3 w 35"/>
                <a:gd name="T17" fmla="*/ 9 h 34"/>
                <a:gd name="T18" fmla="*/ 0 w 35"/>
                <a:gd name="T19" fmla="*/ 7 h 34"/>
                <a:gd name="T20" fmla="*/ 0 w 35"/>
                <a:gd name="T21" fmla="*/ 4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"/>
                <a:gd name="T34" fmla="*/ 0 h 34"/>
                <a:gd name="T35" fmla="*/ 35 w 35"/>
                <a:gd name="T36" fmla="*/ 34 h 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" h="34">
                  <a:moveTo>
                    <a:pt x="0" y="17"/>
                  </a:moveTo>
                  <a:lnTo>
                    <a:pt x="2" y="5"/>
                  </a:lnTo>
                  <a:lnTo>
                    <a:pt x="12" y="0"/>
                  </a:lnTo>
                  <a:lnTo>
                    <a:pt x="23" y="0"/>
                  </a:lnTo>
                  <a:lnTo>
                    <a:pt x="31" y="5"/>
                  </a:lnTo>
                  <a:lnTo>
                    <a:pt x="35" y="17"/>
                  </a:lnTo>
                  <a:lnTo>
                    <a:pt x="31" y="29"/>
                  </a:lnTo>
                  <a:lnTo>
                    <a:pt x="23" y="34"/>
                  </a:lnTo>
                  <a:lnTo>
                    <a:pt x="12" y="34"/>
                  </a:lnTo>
                  <a:lnTo>
                    <a:pt x="2" y="29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709" name="Freeform 458"/>
            <p:cNvSpPr>
              <a:spLocks/>
            </p:cNvSpPr>
            <p:nvPr/>
          </p:nvSpPr>
          <p:spPr bwMode="auto">
            <a:xfrm>
              <a:off x="4720" y="1419"/>
              <a:ext cx="18" cy="17"/>
            </a:xfrm>
            <a:custGeom>
              <a:avLst/>
              <a:gdLst>
                <a:gd name="T0" fmla="*/ 0 w 36"/>
                <a:gd name="T1" fmla="*/ 4 h 34"/>
                <a:gd name="T2" fmla="*/ 1 w 36"/>
                <a:gd name="T3" fmla="*/ 1 h 34"/>
                <a:gd name="T4" fmla="*/ 2 w 36"/>
                <a:gd name="T5" fmla="*/ 0 h 34"/>
                <a:gd name="T6" fmla="*/ 5 w 36"/>
                <a:gd name="T7" fmla="*/ 0 h 34"/>
                <a:gd name="T8" fmla="*/ 9 w 36"/>
                <a:gd name="T9" fmla="*/ 1 h 34"/>
                <a:gd name="T10" fmla="*/ 9 w 36"/>
                <a:gd name="T11" fmla="*/ 4 h 34"/>
                <a:gd name="T12" fmla="*/ 9 w 36"/>
                <a:gd name="T13" fmla="*/ 7 h 34"/>
                <a:gd name="T14" fmla="*/ 5 w 36"/>
                <a:gd name="T15" fmla="*/ 9 h 34"/>
                <a:gd name="T16" fmla="*/ 2 w 36"/>
                <a:gd name="T17" fmla="*/ 9 h 34"/>
                <a:gd name="T18" fmla="*/ 1 w 36"/>
                <a:gd name="T19" fmla="*/ 7 h 34"/>
                <a:gd name="T20" fmla="*/ 0 w 36"/>
                <a:gd name="T21" fmla="*/ 4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6"/>
                <a:gd name="T34" fmla="*/ 0 h 34"/>
                <a:gd name="T35" fmla="*/ 36 w 36"/>
                <a:gd name="T36" fmla="*/ 34 h 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6" h="34">
                  <a:moveTo>
                    <a:pt x="0" y="17"/>
                  </a:moveTo>
                  <a:lnTo>
                    <a:pt x="4" y="5"/>
                  </a:lnTo>
                  <a:lnTo>
                    <a:pt x="11" y="0"/>
                  </a:lnTo>
                  <a:lnTo>
                    <a:pt x="23" y="0"/>
                  </a:lnTo>
                  <a:lnTo>
                    <a:pt x="33" y="5"/>
                  </a:lnTo>
                  <a:lnTo>
                    <a:pt x="36" y="17"/>
                  </a:lnTo>
                  <a:lnTo>
                    <a:pt x="33" y="29"/>
                  </a:lnTo>
                  <a:lnTo>
                    <a:pt x="23" y="34"/>
                  </a:lnTo>
                  <a:lnTo>
                    <a:pt x="11" y="34"/>
                  </a:lnTo>
                  <a:lnTo>
                    <a:pt x="4" y="29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710" name="Line 459"/>
            <p:cNvSpPr>
              <a:spLocks noChangeShapeType="1"/>
            </p:cNvSpPr>
            <p:nvPr/>
          </p:nvSpPr>
          <p:spPr bwMode="auto">
            <a:xfrm flipH="1">
              <a:off x="4378" y="1572"/>
              <a:ext cx="288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11" name="Line 460"/>
            <p:cNvSpPr>
              <a:spLocks noChangeShapeType="1"/>
            </p:cNvSpPr>
            <p:nvPr/>
          </p:nvSpPr>
          <p:spPr bwMode="auto">
            <a:xfrm>
              <a:off x="4738" y="1572"/>
              <a:ext cx="72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12" name="Freeform 461"/>
            <p:cNvSpPr>
              <a:spLocks/>
            </p:cNvSpPr>
            <p:nvPr/>
          </p:nvSpPr>
          <p:spPr bwMode="auto">
            <a:xfrm>
              <a:off x="4666" y="1473"/>
              <a:ext cx="72" cy="72"/>
            </a:xfrm>
            <a:custGeom>
              <a:avLst/>
              <a:gdLst>
                <a:gd name="T0" fmla="*/ 36 w 144"/>
                <a:gd name="T1" fmla="*/ 36 h 144"/>
                <a:gd name="T2" fmla="*/ 0 w 144"/>
                <a:gd name="T3" fmla="*/ 36 h 144"/>
                <a:gd name="T4" fmla="*/ 0 w 144"/>
                <a:gd name="T5" fmla="*/ 12 h 144"/>
                <a:gd name="T6" fmla="*/ 12 w 144"/>
                <a:gd name="T7" fmla="*/ 12 h 144"/>
                <a:gd name="T8" fmla="*/ 12 w 144"/>
                <a:gd name="T9" fmla="*/ 0 h 144"/>
                <a:gd name="T10" fmla="*/ 24 w 144"/>
                <a:gd name="T11" fmla="*/ 0 h 144"/>
                <a:gd name="T12" fmla="*/ 24 w 144"/>
                <a:gd name="T13" fmla="*/ 12 h 144"/>
                <a:gd name="T14" fmla="*/ 36 w 144"/>
                <a:gd name="T15" fmla="*/ 12 h 144"/>
                <a:gd name="T16" fmla="*/ 36 w 144"/>
                <a:gd name="T17" fmla="*/ 36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"/>
                <a:gd name="T28" fmla="*/ 0 h 144"/>
                <a:gd name="T29" fmla="*/ 144 w 144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" h="144">
                  <a:moveTo>
                    <a:pt x="144" y="144"/>
                  </a:moveTo>
                  <a:lnTo>
                    <a:pt x="0" y="144"/>
                  </a:lnTo>
                  <a:lnTo>
                    <a:pt x="0" y="48"/>
                  </a:lnTo>
                  <a:lnTo>
                    <a:pt x="48" y="48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48"/>
                  </a:lnTo>
                  <a:lnTo>
                    <a:pt x="144" y="48"/>
                  </a:lnTo>
                  <a:lnTo>
                    <a:pt x="144" y="1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713" name="Freeform 462"/>
            <p:cNvSpPr>
              <a:spLocks/>
            </p:cNvSpPr>
            <p:nvPr/>
          </p:nvSpPr>
          <p:spPr bwMode="auto">
            <a:xfrm>
              <a:off x="4666" y="1563"/>
              <a:ext cx="17" cy="17"/>
            </a:xfrm>
            <a:custGeom>
              <a:avLst/>
              <a:gdLst>
                <a:gd name="T0" fmla="*/ 0 w 35"/>
                <a:gd name="T1" fmla="*/ 4 h 34"/>
                <a:gd name="T2" fmla="*/ 0 w 35"/>
                <a:gd name="T3" fmla="*/ 1 h 34"/>
                <a:gd name="T4" fmla="*/ 3 w 35"/>
                <a:gd name="T5" fmla="*/ 0 h 34"/>
                <a:gd name="T6" fmla="*/ 5 w 35"/>
                <a:gd name="T7" fmla="*/ 0 h 34"/>
                <a:gd name="T8" fmla="*/ 7 w 35"/>
                <a:gd name="T9" fmla="*/ 1 h 34"/>
                <a:gd name="T10" fmla="*/ 8 w 35"/>
                <a:gd name="T11" fmla="*/ 4 h 34"/>
                <a:gd name="T12" fmla="*/ 7 w 35"/>
                <a:gd name="T13" fmla="*/ 7 h 34"/>
                <a:gd name="T14" fmla="*/ 5 w 35"/>
                <a:gd name="T15" fmla="*/ 9 h 34"/>
                <a:gd name="T16" fmla="*/ 3 w 35"/>
                <a:gd name="T17" fmla="*/ 9 h 34"/>
                <a:gd name="T18" fmla="*/ 0 w 35"/>
                <a:gd name="T19" fmla="*/ 7 h 34"/>
                <a:gd name="T20" fmla="*/ 0 w 35"/>
                <a:gd name="T21" fmla="*/ 4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"/>
                <a:gd name="T34" fmla="*/ 0 h 34"/>
                <a:gd name="T35" fmla="*/ 35 w 35"/>
                <a:gd name="T36" fmla="*/ 34 h 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" h="34">
                  <a:moveTo>
                    <a:pt x="0" y="17"/>
                  </a:moveTo>
                  <a:lnTo>
                    <a:pt x="2" y="5"/>
                  </a:lnTo>
                  <a:lnTo>
                    <a:pt x="12" y="0"/>
                  </a:lnTo>
                  <a:lnTo>
                    <a:pt x="23" y="0"/>
                  </a:lnTo>
                  <a:lnTo>
                    <a:pt x="31" y="5"/>
                  </a:lnTo>
                  <a:lnTo>
                    <a:pt x="35" y="17"/>
                  </a:lnTo>
                  <a:lnTo>
                    <a:pt x="31" y="29"/>
                  </a:lnTo>
                  <a:lnTo>
                    <a:pt x="23" y="34"/>
                  </a:lnTo>
                  <a:lnTo>
                    <a:pt x="12" y="34"/>
                  </a:lnTo>
                  <a:lnTo>
                    <a:pt x="2" y="29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714" name="Freeform 463"/>
            <p:cNvSpPr>
              <a:spLocks/>
            </p:cNvSpPr>
            <p:nvPr/>
          </p:nvSpPr>
          <p:spPr bwMode="auto">
            <a:xfrm>
              <a:off x="4720" y="1563"/>
              <a:ext cx="18" cy="17"/>
            </a:xfrm>
            <a:custGeom>
              <a:avLst/>
              <a:gdLst>
                <a:gd name="T0" fmla="*/ 0 w 36"/>
                <a:gd name="T1" fmla="*/ 4 h 34"/>
                <a:gd name="T2" fmla="*/ 1 w 36"/>
                <a:gd name="T3" fmla="*/ 1 h 34"/>
                <a:gd name="T4" fmla="*/ 2 w 36"/>
                <a:gd name="T5" fmla="*/ 0 h 34"/>
                <a:gd name="T6" fmla="*/ 5 w 36"/>
                <a:gd name="T7" fmla="*/ 0 h 34"/>
                <a:gd name="T8" fmla="*/ 9 w 36"/>
                <a:gd name="T9" fmla="*/ 1 h 34"/>
                <a:gd name="T10" fmla="*/ 9 w 36"/>
                <a:gd name="T11" fmla="*/ 4 h 34"/>
                <a:gd name="T12" fmla="*/ 9 w 36"/>
                <a:gd name="T13" fmla="*/ 7 h 34"/>
                <a:gd name="T14" fmla="*/ 5 w 36"/>
                <a:gd name="T15" fmla="*/ 9 h 34"/>
                <a:gd name="T16" fmla="*/ 2 w 36"/>
                <a:gd name="T17" fmla="*/ 9 h 34"/>
                <a:gd name="T18" fmla="*/ 1 w 36"/>
                <a:gd name="T19" fmla="*/ 7 h 34"/>
                <a:gd name="T20" fmla="*/ 0 w 36"/>
                <a:gd name="T21" fmla="*/ 4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6"/>
                <a:gd name="T34" fmla="*/ 0 h 34"/>
                <a:gd name="T35" fmla="*/ 36 w 36"/>
                <a:gd name="T36" fmla="*/ 34 h 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6" h="34">
                  <a:moveTo>
                    <a:pt x="0" y="17"/>
                  </a:moveTo>
                  <a:lnTo>
                    <a:pt x="4" y="5"/>
                  </a:lnTo>
                  <a:lnTo>
                    <a:pt x="11" y="0"/>
                  </a:lnTo>
                  <a:lnTo>
                    <a:pt x="23" y="0"/>
                  </a:lnTo>
                  <a:lnTo>
                    <a:pt x="33" y="5"/>
                  </a:lnTo>
                  <a:lnTo>
                    <a:pt x="36" y="17"/>
                  </a:lnTo>
                  <a:lnTo>
                    <a:pt x="33" y="29"/>
                  </a:lnTo>
                  <a:lnTo>
                    <a:pt x="23" y="34"/>
                  </a:lnTo>
                  <a:lnTo>
                    <a:pt x="11" y="34"/>
                  </a:lnTo>
                  <a:lnTo>
                    <a:pt x="4" y="29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715" name="Line 464"/>
            <p:cNvSpPr>
              <a:spLocks noChangeShapeType="1"/>
            </p:cNvSpPr>
            <p:nvPr/>
          </p:nvSpPr>
          <p:spPr bwMode="auto">
            <a:xfrm flipH="1">
              <a:off x="4378" y="1716"/>
              <a:ext cx="288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16" name="Line 465"/>
            <p:cNvSpPr>
              <a:spLocks noChangeShapeType="1"/>
            </p:cNvSpPr>
            <p:nvPr/>
          </p:nvSpPr>
          <p:spPr bwMode="auto">
            <a:xfrm>
              <a:off x="4738" y="1716"/>
              <a:ext cx="72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17" name="Freeform 466"/>
            <p:cNvSpPr>
              <a:spLocks/>
            </p:cNvSpPr>
            <p:nvPr/>
          </p:nvSpPr>
          <p:spPr bwMode="auto">
            <a:xfrm>
              <a:off x="4666" y="1617"/>
              <a:ext cx="72" cy="72"/>
            </a:xfrm>
            <a:custGeom>
              <a:avLst/>
              <a:gdLst>
                <a:gd name="T0" fmla="*/ 36 w 144"/>
                <a:gd name="T1" fmla="*/ 36 h 144"/>
                <a:gd name="T2" fmla="*/ 0 w 144"/>
                <a:gd name="T3" fmla="*/ 36 h 144"/>
                <a:gd name="T4" fmla="*/ 0 w 144"/>
                <a:gd name="T5" fmla="*/ 12 h 144"/>
                <a:gd name="T6" fmla="*/ 12 w 144"/>
                <a:gd name="T7" fmla="*/ 12 h 144"/>
                <a:gd name="T8" fmla="*/ 12 w 144"/>
                <a:gd name="T9" fmla="*/ 0 h 144"/>
                <a:gd name="T10" fmla="*/ 24 w 144"/>
                <a:gd name="T11" fmla="*/ 0 h 144"/>
                <a:gd name="T12" fmla="*/ 24 w 144"/>
                <a:gd name="T13" fmla="*/ 12 h 144"/>
                <a:gd name="T14" fmla="*/ 36 w 144"/>
                <a:gd name="T15" fmla="*/ 12 h 144"/>
                <a:gd name="T16" fmla="*/ 36 w 144"/>
                <a:gd name="T17" fmla="*/ 36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"/>
                <a:gd name="T28" fmla="*/ 0 h 144"/>
                <a:gd name="T29" fmla="*/ 144 w 144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" h="144">
                  <a:moveTo>
                    <a:pt x="144" y="144"/>
                  </a:moveTo>
                  <a:lnTo>
                    <a:pt x="0" y="144"/>
                  </a:lnTo>
                  <a:lnTo>
                    <a:pt x="0" y="48"/>
                  </a:lnTo>
                  <a:lnTo>
                    <a:pt x="48" y="48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48"/>
                  </a:lnTo>
                  <a:lnTo>
                    <a:pt x="144" y="48"/>
                  </a:lnTo>
                  <a:lnTo>
                    <a:pt x="144" y="1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718" name="Freeform 467"/>
            <p:cNvSpPr>
              <a:spLocks/>
            </p:cNvSpPr>
            <p:nvPr/>
          </p:nvSpPr>
          <p:spPr bwMode="auto">
            <a:xfrm>
              <a:off x="4666" y="1707"/>
              <a:ext cx="17" cy="17"/>
            </a:xfrm>
            <a:custGeom>
              <a:avLst/>
              <a:gdLst>
                <a:gd name="T0" fmla="*/ 0 w 35"/>
                <a:gd name="T1" fmla="*/ 4 h 34"/>
                <a:gd name="T2" fmla="*/ 0 w 35"/>
                <a:gd name="T3" fmla="*/ 1 h 34"/>
                <a:gd name="T4" fmla="*/ 3 w 35"/>
                <a:gd name="T5" fmla="*/ 0 h 34"/>
                <a:gd name="T6" fmla="*/ 5 w 35"/>
                <a:gd name="T7" fmla="*/ 0 h 34"/>
                <a:gd name="T8" fmla="*/ 7 w 35"/>
                <a:gd name="T9" fmla="*/ 1 h 34"/>
                <a:gd name="T10" fmla="*/ 8 w 35"/>
                <a:gd name="T11" fmla="*/ 4 h 34"/>
                <a:gd name="T12" fmla="*/ 7 w 35"/>
                <a:gd name="T13" fmla="*/ 7 h 34"/>
                <a:gd name="T14" fmla="*/ 5 w 35"/>
                <a:gd name="T15" fmla="*/ 9 h 34"/>
                <a:gd name="T16" fmla="*/ 3 w 35"/>
                <a:gd name="T17" fmla="*/ 9 h 34"/>
                <a:gd name="T18" fmla="*/ 0 w 35"/>
                <a:gd name="T19" fmla="*/ 7 h 34"/>
                <a:gd name="T20" fmla="*/ 0 w 35"/>
                <a:gd name="T21" fmla="*/ 4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"/>
                <a:gd name="T34" fmla="*/ 0 h 34"/>
                <a:gd name="T35" fmla="*/ 35 w 35"/>
                <a:gd name="T36" fmla="*/ 34 h 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" h="34">
                  <a:moveTo>
                    <a:pt x="0" y="17"/>
                  </a:moveTo>
                  <a:lnTo>
                    <a:pt x="2" y="5"/>
                  </a:lnTo>
                  <a:lnTo>
                    <a:pt x="12" y="0"/>
                  </a:lnTo>
                  <a:lnTo>
                    <a:pt x="23" y="0"/>
                  </a:lnTo>
                  <a:lnTo>
                    <a:pt x="31" y="5"/>
                  </a:lnTo>
                  <a:lnTo>
                    <a:pt x="35" y="17"/>
                  </a:lnTo>
                  <a:lnTo>
                    <a:pt x="31" y="29"/>
                  </a:lnTo>
                  <a:lnTo>
                    <a:pt x="23" y="34"/>
                  </a:lnTo>
                  <a:lnTo>
                    <a:pt x="12" y="34"/>
                  </a:lnTo>
                  <a:lnTo>
                    <a:pt x="2" y="29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719" name="Freeform 468"/>
            <p:cNvSpPr>
              <a:spLocks/>
            </p:cNvSpPr>
            <p:nvPr/>
          </p:nvSpPr>
          <p:spPr bwMode="auto">
            <a:xfrm>
              <a:off x="4720" y="1707"/>
              <a:ext cx="18" cy="17"/>
            </a:xfrm>
            <a:custGeom>
              <a:avLst/>
              <a:gdLst>
                <a:gd name="T0" fmla="*/ 0 w 36"/>
                <a:gd name="T1" fmla="*/ 4 h 34"/>
                <a:gd name="T2" fmla="*/ 1 w 36"/>
                <a:gd name="T3" fmla="*/ 1 h 34"/>
                <a:gd name="T4" fmla="*/ 2 w 36"/>
                <a:gd name="T5" fmla="*/ 0 h 34"/>
                <a:gd name="T6" fmla="*/ 5 w 36"/>
                <a:gd name="T7" fmla="*/ 0 h 34"/>
                <a:gd name="T8" fmla="*/ 9 w 36"/>
                <a:gd name="T9" fmla="*/ 1 h 34"/>
                <a:gd name="T10" fmla="*/ 9 w 36"/>
                <a:gd name="T11" fmla="*/ 4 h 34"/>
                <a:gd name="T12" fmla="*/ 9 w 36"/>
                <a:gd name="T13" fmla="*/ 7 h 34"/>
                <a:gd name="T14" fmla="*/ 5 w 36"/>
                <a:gd name="T15" fmla="*/ 9 h 34"/>
                <a:gd name="T16" fmla="*/ 2 w 36"/>
                <a:gd name="T17" fmla="*/ 9 h 34"/>
                <a:gd name="T18" fmla="*/ 1 w 36"/>
                <a:gd name="T19" fmla="*/ 7 h 34"/>
                <a:gd name="T20" fmla="*/ 0 w 36"/>
                <a:gd name="T21" fmla="*/ 4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6"/>
                <a:gd name="T34" fmla="*/ 0 h 34"/>
                <a:gd name="T35" fmla="*/ 36 w 36"/>
                <a:gd name="T36" fmla="*/ 34 h 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6" h="34">
                  <a:moveTo>
                    <a:pt x="0" y="17"/>
                  </a:moveTo>
                  <a:lnTo>
                    <a:pt x="4" y="5"/>
                  </a:lnTo>
                  <a:lnTo>
                    <a:pt x="11" y="0"/>
                  </a:lnTo>
                  <a:lnTo>
                    <a:pt x="23" y="0"/>
                  </a:lnTo>
                  <a:lnTo>
                    <a:pt x="33" y="5"/>
                  </a:lnTo>
                  <a:lnTo>
                    <a:pt x="36" y="17"/>
                  </a:lnTo>
                  <a:lnTo>
                    <a:pt x="33" y="29"/>
                  </a:lnTo>
                  <a:lnTo>
                    <a:pt x="23" y="34"/>
                  </a:lnTo>
                  <a:lnTo>
                    <a:pt x="11" y="34"/>
                  </a:lnTo>
                  <a:lnTo>
                    <a:pt x="4" y="29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720" name="Line 469"/>
            <p:cNvSpPr>
              <a:spLocks noChangeShapeType="1"/>
            </p:cNvSpPr>
            <p:nvPr/>
          </p:nvSpPr>
          <p:spPr bwMode="auto">
            <a:xfrm flipH="1">
              <a:off x="4378" y="1860"/>
              <a:ext cx="288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21" name="Line 470"/>
            <p:cNvSpPr>
              <a:spLocks noChangeShapeType="1"/>
            </p:cNvSpPr>
            <p:nvPr/>
          </p:nvSpPr>
          <p:spPr bwMode="auto">
            <a:xfrm>
              <a:off x="4738" y="1860"/>
              <a:ext cx="72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22" name="Freeform 471"/>
            <p:cNvSpPr>
              <a:spLocks/>
            </p:cNvSpPr>
            <p:nvPr/>
          </p:nvSpPr>
          <p:spPr bwMode="auto">
            <a:xfrm>
              <a:off x="4666" y="1761"/>
              <a:ext cx="72" cy="72"/>
            </a:xfrm>
            <a:custGeom>
              <a:avLst/>
              <a:gdLst>
                <a:gd name="T0" fmla="*/ 36 w 144"/>
                <a:gd name="T1" fmla="*/ 36 h 144"/>
                <a:gd name="T2" fmla="*/ 0 w 144"/>
                <a:gd name="T3" fmla="*/ 36 h 144"/>
                <a:gd name="T4" fmla="*/ 0 w 144"/>
                <a:gd name="T5" fmla="*/ 12 h 144"/>
                <a:gd name="T6" fmla="*/ 12 w 144"/>
                <a:gd name="T7" fmla="*/ 12 h 144"/>
                <a:gd name="T8" fmla="*/ 12 w 144"/>
                <a:gd name="T9" fmla="*/ 0 h 144"/>
                <a:gd name="T10" fmla="*/ 24 w 144"/>
                <a:gd name="T11" fmla="*/ 0 h 144"/>
                <a:gd name="T12" fmla="*/ 24 w 144"/>
                <a:gd name="T13" fmla="*/ 12 h 144"/>
                <a:gd name="T14" fmla="*/ 36 w 144"/>
                <a:gd name="T15" fmla="*/ 12 h 144"/>
                <a:gd name="T16" fmla="*/ 36 w 144"/>
                <a:gd name="T17" fmla="*/ 36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"/>
                <a:gd name="T28" fmla="*/ 0 h 144"/>
                <a:gd name="T29" fmla="*/ 144 w 144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" h="144">
                  <a:moveTo>
                    <a:pt x="144" y="144"/>
                  </a:moveTo>
                  <a:lnTo>
                    <a:pt x="0" y="144"/>
                  </a:lnTo>
                  <a:lnTo>
                    <a:pt x="0" y="48"/>
                  </a:lnTo>
                  <a:lnTo>
                    <a:pt x="48" y="48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48"/>
                  </a:lnTo>
                  <a:lnTo>
                    <a:pt x="144" y="48"/>
                  </a:lnTo>
                  <a:lnTo>
                    <a:pt x="144" y="1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723" name="Freeform 472"/>
            <p:cNvSpPr>
              <a:spLocks/>
            </p:cNvSpPr>
            <p:nvPr/>
          </p:nvSpPr>
          <p:spPr bwMode="auto">
            <a:xfrm>
              <a:off x="4666" y="1851"/>
              <a:ext cx="17" cy="17"/>
            </a:xfrm>
            <a:custGeom>
              <a:avLst/>
              <a:gdLst>
                <a:gd name="T0" fmla="*/ 0 w 35"/>
                <a:gd name="T1" fmla="*/ 4 h 34"/>
                <a:gd name="T2" fmla="*/ 0 w 35"/>
                <a:gd name="T3" fmla="*/ 1 h 34"/>
                <a:gd name="T4" fmla="*/ 3 w 35"/>
                <a:gd name="T5" fmla="*/ 0 h 34"/>
                <a:gd name="T6" fmla="*/ 5 w 35"/>
                <a:gd name="T7" fmla="*/ 0 h 34"/>
                <a:gd name="T8" fmla="*/ 7 w 35"/>
                <a:gd name="T9" fmla="*/ 1 h 34"/>
                <a:gd name="T10" fmla="*/ 8 w 35"/>
                <a:gd name="T11" fmla="*/ 4 h 34"/>
                <a:gd name="T12" fmla="*/ 7 w 35"/>
                <a:gd name="T13" fmla="*/ 7 h 34"/>
                <a:gd name="T14" fmla="*/ 5 w 35"/>
                <a:gd name="T15" fmla="*/ 9 h 34"/>
                <a:gd name="T16" fmla="*/ 3 w 35"/>
                <a:gd name="T17" fmla="*/ 9 h 34"/>
                <a:gd name="T18" fmla="*/ 0 w 35"/>
                <a:gd name="T19" fmla="*/ 7 h 34"/>
                <a:gd name="T20" fmla="*/ 0 w 35"/>
                <a:gd name="T21" fmla="*/ 4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"/>
                <a:gd name="T34" fmla="*/ 0 h 34"/>
                <a:gd name="T35" fmla="*/ 35 w 35"/>
                <a:gd name="T36" fmla="*/ 34 h 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" h="34">
                  <a:moveTo>
                    <a:pt x="0" y="17"/>
                  </a:moveTo>
                  <a:lnTo>
                    <a:pt x="2" y="5"/>
                  </a:lnTo>
                  <a:lnTo>
                    <a:pt x="12" y="0"/>
                  </a:lnTo>
                  <a:lnTo>
                    <a:pt x="23" y="0"/>
                  </a:lnTo>
                  <a:lnTo>
                    <a:pt x="31" y="5"/>
                  </a:lnTo>
                  <a:lnTo>
                    <a:pt x="35" y="17"/>
                  </a:lnTo>
                  <a:lnTo>
                    <a:pt x="31" y="29"/>
                  </a:lnTo>
                  <a:lnTo>
                    <a:pt x="23" y="34"/>
                  </a:lnTo>
                  <a:lnTo>
                    <a:pt x="12" y="34"/>
                  </a:lnTo>
                  <a:lnTo>
                    <a:pt x="2" y="29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724" name="Freeform 473"/>
            <p:cNvSpPr>
              <a:spLocks/>
            </p:cNvSpPr>
            <p:nvPr/>
          </p:nvSpPr>
          <p:spPr bwMode="auto">
            <a:xfrm>
              <a:off x="4720" y="1851"/>
              <a:ext cx="18" cy="17"/>
            </a:xfrm>
            <a:custGeom>
              <a:avLst/>
              <a:gdLst>
                <a:gd name="T0" fmla="*/ 0 w 36"/>
                <a:gd name="T1" fmla="*/ 4 h 34"/>
                <a:gd name="T2" fmla="*/ 1 w 36"/>
                <a:gd name="T3" fmla="*/ 1 h 34"/>
                <a:gd name="T4" fmla="*/ 2 w 36"/>
                <a:gd name="T5" fmla="*/ 0 h 34"/>
                <a:gd name="T6" fmla="*/ 5 w 36"/>
                <a:gd name="T7" fmla="*/ 0 h 34"/>
                <a:gd name="T8" fmla="*/ 9 w 36"/>
                <a:gd name="T9" fmla="*/ 1 h 34"/>
                <a:gd name="T10" fmla="*/ 9 w 36"/>
                <a:gd name="T11" fmla="*/ 4 h 34"/>
                <a:gd name="T12" fmla="*/ 9 w 36"/>
                <a:gd name="T13" fmla="*/ 7 h 34"/>
                <a:gd name="T14" fmla="*/ 5 w 36"/>
                <a:gd name="T15" fmla="*/ 9 h 34"/>
                <a:gd name="T16" fmla="*/ 2 w 36"/>
                <a:gd name="T17" fmla="*/ 9 h 34"/>
                <a:gd name="T18" fmla="*/ 1 w 36"/>
                <a:gd name="T19" fmla="*/ 7 h 34"/>
                <a:gd name="T20" fmla="*/ 0 w 36"/>
                <a:gd name="T21" fmla="*/ 4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6"/>
                <a:gd name="T34" fmla="*/ 0 h 34"/>
                <a:gd name="T35" fmla="*/ 36 w 36"/>
                <a:gd name="T36" fmla="*/ 34 h 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6" h="34">
                  <a:moveTo>
                    <a:pt x="0" y="17"/>
                  </a:moveTo>
                  <a:lnTo>
                    <a:pt x="4" y="5"/>
                  </a:lnTo>
                  <a:lnTo>
                    <a:pt x="11" y="0"/>
                  </a:lnTo>
                  <a:lnTo>
                    <a:pt x="23" y="0"/>
                  </a:lnTo>
                  <a:lnTo>
                    <a:pt x="33" y="5"/>
                  </a:lnTo>
                  <a:lnTo>
                    <a:pt x="36" y="17"/>
                  </a:lnTo>
                  <a:lnTo>
                    <a:pt x="33" y="29"/>
                  </a:lnTo>
                  <a:lnTo>
                    <a:pt x="23" y="34"/>
                  </a:lnTo>
                  <a:lnTo>
                    <a:pt x="11" y="34"/>
                  </a:lnTo>
                  <a:lnTo>
                    <a:pt x="4" y="29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725" name="Line 474"/>
            <p:cNvSpPr>
              <a:spLocks noChangeShapeType="1"/>
            </p:cNvSpPr>
            <p:nvPr/>
          </p:nvSpPr>
          <p:spPr bwMode="auto">
            <a:xfrm flipH="1">
              <a:off x="4378" y="2004"/>
              <a:ext cx="288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26" name="Line 475"/>
            <p:cNvSpPr>
              <a:spLocks noChangeShapeType="1"/>
            </p:cNvSpPr>
            <p:nvPr/>
          </p:nvSpPr>
          <p:spPr bwMode="auto">
            <a:xfrm>
              <a:off x="4738" y="2004"/>
              <a:ext cx="72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27" name="Freeform 476"/>
            <p:cNvSpPr>
              <a:spLocks/>
            </p:cNvSpPr>
            <p:nvPr/>
          </p:nvSpPr>
          <p:spPr bwMode="auto">
            <a:xfrm>
              <a:off x="4666" y="1905"/>
              <a:ext cx="72" cy="72"/>
            </a:xfrm>
            <a:custGeom>
              <a:avLst/>
              <a:gdLst>
                <a:gd name="T0" fmla="*/ 36 w 144"/>
                <a:gd name="T1" fmla="*/ 36 h 144"/>
                <a:gd name="T2" fmla="*/ 0 w 144"/>
                <a:gd name="T3" fmla="*/ 36 h 144"/>
                <a:gd name="T4" fmla="*/ 0 w 144"/>
                <a:gd name="T5" fmla="*/ 12 h 144"/>
                <a:gd name="T6" fmla="*/ 12 w 144"/>
                <a:gd name="T7" fmla="*/ 12 h 144"/>
                <a:gd name="T8" fmla="*/ 12 w 144"/>
                <a:gd name="T9" fmla="*/ 0 h 144"/>
                <a:gd name="T10" fmla="*/ 24 w 144"/>
                <a:gd name="T11" fmla="*/ 0 h 144"/>
                <a:gd name="T12" fmla="*/ 24 w 144"/>
                <a:gd name="T13" fmla="*/ 12 h 144"/>
                <a:gd name="T14" fmla="*/ 36 w 144"/>
                <a:gd name="T15" fmla="*/ 12 h 144"/>
                <a:gd name="T16" fmla="*/ 36 w 144"/>
                <a:gd name="T17" fmla="*/ 36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"/>
                <a:gd name="T28" fmla="*/ 0 h 144"/>
                <a:gd name="T29" fmla="*/ 144 w 144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" h="144">
                  <a:moveTo>
                    <a:pt x="144" y="144"/>
                  </a:moveTo>
                  <a:lnTo>
                    <a:pt x="0" y="144"/>
                  </a:lnTo>
                  <a:lnTo>
                    <a:pt x="0" y="48"/>
                  </a:lnTo>
                  <a:lnTo>
                    <a:pt x="48" y="48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48"/>
                  </a:lnTo>
                  <a:lnTo>
                    <a:pt x="144" y="48"/>
                  </a:lnTo>
                  <a:lnTo>
                    <a:pt x="144" y="1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728" name="Freeform 477"/>
            <p:cNvSpPr>
              <a:spLocks/>
            </p:cNvSpPr>
            <p:nvPr/>
          </p:nvSpPr>
          <p:spPr bwMode="auto">
            <a:xfrm>
              <a:off x="4666" y="1995"/>
              <a:ext cx="17" cy="17"/>
            </a:xfrm>
            <a:custGeom>
              <a:avLst/>
              <a:gdLst>
                <a:gd name="T0" fmla="*/ 0 w 35"/>
                <a:gd name="T1" fmla="*/ 4 h 34"/>
                <a:gd name="T2" fmla="*/ 0 w 35"/>
                <a:gd name="T3" fmla="*/ 1 h 34"/>
                <a:gd name="T4" fmla="*/ 3 w 35"/>
                <a:gd name="T5" fmla="*/ 0 h 34"/>
                <a:gd name="T6" fmla="*/ 5 w 35"/>
                <a:gd name="T7" fmla="*/ 0 h 34"/>
                <a:gd name="T8" fmla="*/ 7 w 35"/>
                <a:gd name="T9" fmla="*/ 1 h 34"/>
                <a:gd name="T10" fmla="*/ 8 w 35"/>
                <a:gd name="T11" fmla="*/ 4 h 34"/>
                <a:gd name="T12" fmla="*/ 7 w 35"/>
                <a:gd name="T13" fmla="*/ 7 h 34"/>
                <a:gd name="T14" fmla="*/ 5 w 35"/>
                <a:gd name="T15" fmla="*/ 9 h 34"/>
                <a:gd name="T16" fmla="*/ 3 w 35"/>
                <a:gd name="T17" fmla="*/ 9 h 34"/>
                <a:gd name="T18" fmla="*/ 0 w 35"/>
                <a:gd name="T19" fmla="*/ 7 h 34"/>
                <a:gd name="T20" fmla="*/ 0 w 35"/>
                <a:gd name="T21" fmla="*/ 4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"/>
                <a:gd name="T34" fmla="*/ 0 h 34"/>
                <a:gd name="T35" fmla="*/ 35 w 35"/>
                <a:gd name="T36" fmla="*/ 34 h 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" h="34">
                  <a:moveTo>
                    <a:pt x="0" y="17"/>
                  </a:moveTo>
                  <a:lnTo>
                    <a:pt x="2" y="5"/>
                  </a:lnTo>
                  <a:lnTo>
                    <a:pt x="12" y="0"/>
                  </a:lnTo>
                  <a:lnTo>
                    <a:pt x="23" y="0"/>
                  </a:lnTo>
                  <a:lnTo>
                    <a:pt x="31" y="5"/>
                  </a:lnTo>
                  <a:lnTo>
                    <a:pt x="35" y="17"/>
                  </a:lnTo>
                  <a:lnTo>
                    <a:pt x="31" y="29"/>
                  </a:lnTo>
                  <a:lnTo>
                    <a:pt x="23" y="34"/>
                  </a:lnTo>
                  <a:lnTo>
                    <a:pt x="12" y="34"/>
                  </a:lnTo>
                  <a:lnTo>
                    <a:pt x="2" y="29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729" name="Freeform 478"/>
            <p:cNvSpPr>
              <a:spLocks/>
            </p:cNvSpPr>
            <p:nvPr/>
          </p:nvSpPr>
          <p:spPr bwMode="auto">
            <a:xfrm>
              <a:off x="4720" y="1995"/>
              <a:ext cx="18" cy="17"/>
            </a:xfrm>
            <a:custGeom>
              <a:avLst/>
              <a:gdLst>
                <a:gd name="T0" fmla="*/ 0 w 36"/>
                <a:gd name="T1" fmla="*/ 4 h 34"/>
                <a:gd name="T2" fmla="*/ 1 w 36"/>
                <a:gd name="T3" fmla="*/ 1 h 34"/>
                <a:gd name="T4" fmla="*/ 2 w 36"/>
                <a:gd name="T5" fmla="*/ 0 h 34"/>
                <a:gd name="T6" fmla="*/ 5 w 36"/>
                <a:gd name="T7" fmla="*/ 0 h 34"/>
                <a:gd name="T8" fmla="*/ 9 w 36"/>
                <a:gd name="T9" fmla="*/ 1 h 34"/>
                <a:gd name="T10" fmla="*/ 9 w 36"/>
                <a:gd name="T11" fmla="*/ 4 h 34"/>
                <a:gd name="T12" fmla="*/ 9 w 36"/>
                <a:gd name="T13" fmla="*/ 7 h 34"/>
                <a:gd name="T14" fmla="*/ 5 w 36"/>
                <a:gd name="T15" fmla="*/ 9 h 34"/>
                <a:gd name="T16" fmla="*/ 2 w 36"/>
                <a:gd name="T17" fmla="*/ 9 h 34"/>
                <a:gd name="T18" fmla="*/ 1 w 36"/>
                <a:gd name="T19" fmla="*/ 7 h 34"/>
                <a:gd name="T20" fmla="*/ 0 w 36"/>
                <a:gd name="T21" fmla="*/ 4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6"/>
                <a:gd name="T34" fmla="*/ 0 h 34"/>
                <a:gd name="T35" fmla="*/ 36 w 36"/>
                <a:gd name="T36" fmla="*/ 34 h 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6" h="34">
                  <a:moveTo>
                    <a:pt x="0" y="17"/>
                  </a:moveTo>
                  <a:lnTo>
                    <a:pt x="4" y="5"/>
                  </a:lnTo>
                  <a:lnTo>
                    <a:pt x="11" y="0"/>
                  </a:lnTo>
                  <a:lnTo>
                    <a:pt x="23" y="0"/>
                  </a:lnTo>
                  <a:lnTo>
                    <a:pt x="33" y="5"/>
                  </a:lnTo>
                  <a:lnTo>
                    <a:pt x="36" y="17"/>
                  </a:lnTo>
                  <a:lnTo>
                    <a:pt x="33" y="29"/>
                  </a:lnTo>
                  <a:lnTo>
                    <a:pt x="23" y="34"/>
                  </a:lnTo>
                  <a:lnTo>
                    <a:pt x="11" y="34"/>
                  </a:lnTo>
                  <a:lnTo>
                    <a:pt x="4" y="29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9462" name="Line 480"/>
          <p:cNvSpPr>
            <a:spLocks noChangeShapeType="1"/>
          </p:cNvSpPr>
          <p:nvPr/>
        </p:nvSpPr>
        <p:spPr bwMode="auto">
          <a:xfrm flipH="1">
            <a:off x="6950075" y="3409950"/>
            <a:ext cx="4572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Line 481"/>
          <p:cNvSpPr>
            <a:spLocks noChangeShapeType="1"/>
          </p:cNvSpPr>
          <p:nvPr/>
        </p:nvSpPr>
        <p:spPr bwMode="auto">
          <a:xfrm>
            <a:off x="7521575" y="3409950"/>
            <a:ext cx="1143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Freeform 482"/>
          <p:cNvSpPr>
            <a:spLocks/>
          </p:cNvSpPr>
          <p:nvPr/>
        </p:nvSpPr>
        <p:spPr bwMode="auto">
          <a:xfrm>
            <a:off x="7407275" y="3252788"/>
            <a:ext cx="114300" cy="114300"/>
          </a:xfrm>
          <a:custGeom>
            <a:avLst/>
            <a:gdLst>
              <a:gd name="T0" fmla="*/ 90725611 w 144"/>
              <a:gd name="T1" fmla="*/ 90725611 h 144"/>
              <a:gd name="T2" fmla="*/ 0 w 144"/>
              <a:gd name="T3" fmla="*/ 90725611 h 144"/>
              <a:gd name="T4" fmla="*/ 0 w 144"/>
              <a:gd name="T5" fmla="*/ 30241875 h 144"/>
              <a:gd name="T6" fmla="*/ 30241875 w 144"/>
              <a:gd name="T7" fmla="*/ 30241875 h 144"/>
              <a:gd name="T8" fmla="*/ 30241875 w 144"/>
              <a:gd name="T9" fmla="*/ 0 h 144"/>
              <a:gd name="T10" fmla="*/ 60483749 w 144"/>
              <a:gd name="T11" fmla="*/ 0 h 144"/>
              <a:gd name="T12" fmla="*/ 60483749 w 144"/>
              <a:gd name="T13" fmla="*/ 30241875 h 144"/>
              <a:gd name="T14" fmla="*/ 90725611 w 144"/>
              <a:gd name="T15" fmla="*/ 30241875 h 144"/>
              <a:gd name="T16" fmla="*/ 90725611 w 144"/>
              <a:gd name="T17" fmla="*/ 90725611 h 14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4"/>
              <a:gd name="T28" fmla="*/ 0 h 144"/>
              <a:gd name="T29" fmla="*/ 144 w 144"/>
              <a:gd name="T30" fmla="*/ 144 h 14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4" h="144">
                <a:moveTo>
                  <a:pt x="144" y="144"/>
                </a:moveTo>
                <a:lnTo>
                  <a:pt x="0" y="144"/>
                </a:lnTo>
                <a:lnTo>
                  <a:pt x="0" y="48"/>
                </a:lnTo>
                <a:lnTo>
                  <a:pt x="48" y="48"/>
                </a:lnTo>
                <a:lnTo>
                  <a:pt x="48" y="0"/>
                </a:lnTo>
                <a:lnTo>
                  <a:pt x="96" y="0"/>
                </a:lnTo>
                <a:lnTo>
                  <a:pt x="96" y="48"/>
                </a:lnTo>
                <a:lnTo>
                  <a:pt x="144" y="48"/>
                </a:lnTo>
                <a:lnTo>
                  <a:pt x="144" y="14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65" name="Freeform 483"/>
          <p:cNvSpPr>
            <a:spLocks/>
          </p:cNvSpPr>
          <p:nvPr/>
        </p:nvSpPr>
        <p:spPr bwMode="auto">
          <a:xfrm>
            <a:off x="7407275" y="3395663"/>
            <a:ext cx="26988" cy="26987"/>
          </a:xfrm>
          <a:custGeom>
            <a:avLst/>
            <a:gdLst>
              <a:gd name="T0" fmla="*/ 0 w 35"/>
              <a:gd name="T1" fmla="*/ 10710662 h 34"/>
              <a:gd name="T2" fmla="*/ 1189014 w 35"/>
              <a:gd name="T3" fmla="*/ 3150335 h 34"/>
              <a:gd name="T4" fmla="*/ 7134856 w 35"/>
              <a:gd name="T5" fmla="*/ 0 h 34"/>
              <a:gd name="T6" fmla="*/ 13675205 w 35"/>
              <a:gd name="T7" fmla="*/ 0 h 34"/>
              <a:gd name="T8" fmla="*/ 18432031 w 35"/>
              <a:gd name="T9" fmla="*/ 3150335 h 34"/>
              <a:gd name="T10" fmla="*/ 20810058 w 35"/>
              <a:gd name="T11" fmla="*/ 10710662 h 34"/>
              <a:gd name="T12" fmla="*/ 18432031 w 35"/>
              <a:gd name="T13" fmla="*/ 18270197 h 34"/>
              <a:gd name="T14" fmla="*/ 13675205 w 35"/>
              <a:gd name="T15" fmla="*/ 21420531 h 34"/>
              <a:gd name="T16" fmla="*/ 7134856 w 35"/>
              <a:gd name="T17" fmla="*/ 21420531 h 34"/>
              <a:gd name="T18" fmla="*/ 1189014 w 35"/>
              <a:gd name="T19" fmla="*/ 18270197 h 34"/>
              <a:gd name="T20" fmla="*/ 0 w 35"/>
              <a:gd name="T21" fmla="*/ 10710662 h 3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5"/>
              <a:gd name="T34" fmla="*/ 0 h 34"/>
              <a:gd name="T35" fmla="*/ 35 w 35"/>
              <a:gd name="T36" fmla="*/ 34 h 3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5" h="34">
                <a:moveTo>
                  <a:pt x="0" y="17"/>
                </a:moveTo>
                <a:lnTo>
                  <a:pt x="2" y="5"/>
                </a:lnTo>
                <a:lnTo>
                  <a:pt x="12" y="0"/>
                </a:lnTo>
                <a:lnTo>
                  <a:pt x="23" y="0"/>
                </a:lnTo>
                <a:lnTo>
                  <a:pt x="31" y="5"/>
                </a:lnTo>
                <a:lnTo>
                  <a:pt x="35" y="17"/>
                </a:lnTo>
                <a:lnTo>
                  <a:pt x="31" y="29"/>
                </a:lnTo>
                <a:lnTo>
                  <a:pt x="23" y="34"/>
                </a:lnTo>
                <a:lnTo>
                  <a:pt x="12" y="34"/>
                </a:lnTo>
                <a:lnTo>
                  <a:pt x="2" y="29"/>
                </a:lnTo>
                <a:lnTo>
                  <a:pt x="0" y="17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66" name="Freeform 484"/>
          <p:cNvSpPr>
            <a:spLocks/>
          </p:cNvSpPr>
          <p:nvPr/>
        </p:nvSpPr>
        <p:spPr bwMode="auto">
          <a:xfrm>
            <a:off x="7493000" y="3395663"/>
            <a:ext cx="28575" cy="26987"/>
          </a:xfrm>
          <a:custGeom>
            <a:avLst/>
            <a:gdLst>
              <a:gd name="T0" fmla="*/ 0 w 36"/>
              <a:gd name="T1" fmla="*/ 10710662 h 34"/>
              <a:gd name="T2" fmla="*/ 2520156 w 36"/>
              <a:gd name="T3" fmla="*/ 3150335 h 34"/>
              <a:gd name="T4" fmla="*/ 6930231 w 36"/>
              <a:gd name="T5" fmla="*/ 0 h 34"/>
              <a:gd name="T6" fmla="*/ 14490700 w 36"/>
              <a:gd name="T7" fmla="*/ 0 h 34"/>
              <a:gd name="T8" fmla="*/ 20791485 w 36"/>
              <a:gd name="T9" fmla="*/ 3150335 h 34"/>
              <a:gd name="T10" fmla="*/ 22681403 w 36"/>
              <a:gd name="T11" fmla="*/ 10710662 h 34"/>
              <a:gd name="T12" fmla="*/ 20791485 w 36"/>
              <a:gd name="T13" fmla="*/ 18270197 h 34"/>
              <a:gd name="T14" fmla="*/ 14490700 w 36"/>
              <a:gd name="T15" fmla="*/ 21420531 h 34"/>
              <a:gd name="T16" fmla="*/ 6930231 w 36"/>
              <a:gd name="T17" fmla="*/ 21420531 h 34"/>
              <a:gd name="T18" fmla="*/ 2520156 w 36"/>
              <a:gd name="T19" fmla="*/ 18270197 h 34"/>
              <a:gd name="T20" fmla="*/ 0 w 36"/>
              <a:gd name="T21" fmla="*/ 10710662 h 3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6"/>
              <a:gd name="T34" fmla="*/ 0 h 34"/>
              <a:gd name="T35" fmla="*/ 36 w 36"/>
              <a:gd name="T36" fmla="*/ 34 h 3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6" h="34">
                <a:moveTo>
                  <a:pt x="0" y="17"/>
                </a:moveTo>
                <a:lnTo>
                  <a:pt x="4" y="5"/>
                </a:lnTo>
                <a:lnTo>
                  <a:pt x="11" y="0"/>
                </a:lnTo>
                <a:lnTo>
                  <a:pt x="23" y="0"/>
                </a:lnTo>
                <a:lnTo>
                  <a:pt x="33" y="5"/>
                </a:lnTo>
                <a:lnTo>
                  <a:pt x="36" y="17"/>
                </a:lnTo>
                <a:lnTo>
                  <a:pt x="33" y="29"/>
                </a:lnTo>
                <a:lnTo>
                  <a:pt x="23" y="34"/>
                </a:lnTo>
                <a:lnTo>
                  <a:pt x="11" y="34"/>
                </a:lnTo>
                <a:lnTo>
                  <a:pt x="4" y="29"/>
                </a:lnTo>
                <a:lnTo>
                  <a:pt x="0" y="17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67" name="Line 485"/>
          <p:cNvSpPr>
            <a:spLocks noChangeShapeType="1"/>
          </p:cNvSpPr>
          <p:nvPr/>
        </p:nvSpPr>
        <p:spPr bwMode="auto">
          <a:xfrm flipH="1">
            <a:off x="6950075" y="3638550"/>
            <a:ext cx="4572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Line 486"/>
          <p:cNvSpPr>
            <a:spLocks noChangeShapeType="1"/>
          </p:cNvSpPr>
          <p:nvPr/>
        </p:nvSpPr>
        <p:spPr bwMode="auto">
          <a:xfrm>
            <a:off x="7521575" y="3638550"/>
            <a:ext cx="1143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Freeform 487"/>
          <p:cNvSpPr>
            <a:spLocks/>
          </p:cNvSpPr>
          <p:nvPr/>
        </p:nvSpPr>
        <p:spPr bwMode="auto">
          <a:xfrm>
            <a:off x="7407275" y="3481388"/>
            <a:ext cx="114300" cy="114300"/>
          </a:xfrm>
          <a:custGeom>
            <a:avLst/>
            <a:gdLst>
              <a:gd name="T0" fmla="*/ 90725611 w 144"/>
              <a:gd name="T1" fmla="*/ 90725611 h 144"/>
              <a:gd name="T2" fmla="*/ 0 w 144"/>
              <a:gd name="T3" fmla="*/ 90725611 h 144"/>
              <a:gd name="T4" fmla="*/ 0 w 144"/>
              <a:gd name="T5" fmla="*/ 30241875 h 144"/>
              <a:gd name="T6" fmla="*/ 30241875 w 144"/>
              <a:gd name="T7" fmla="*/ 30241875 h 144"/>
              <a:gd name="T8" fmla="*/ 30241875 w 144"/>
              <a:gd name="T9" fmla="*/ 0 h 144"/>
              <a:gd name="T10" fmla="*/ 60483749 w 144"/>
              <a:gd name="T11" fmla="*/ 0 h 144"/>
              <a:gd name="T12" fmla="*/ 60483749 w 144"/>
              <a:gd name="T13" fmla="*/ 30241875 h 144"/>
              <a:gd name="T14" fmla="*/ 90725611 w 144"/>
              <a:gd name="T15" fmla="*/ 30241875 h 144"/>
              <a:gd name="T16" fmla="*/ 90725611 w 144"/>
              <a:gd name="T17" fmla="*/ 90725611 h 14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4"/>
              <a:gd name="T28" fmla="*/ 0 h 144"/>
              <a:gd name="T29" fmla="*/ 144 w 144"/>
              <a:gd name="T30" fmla="*/ 144 h 14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4" h="144">
                <a:moveTo>
                  <a:pt x="144" y="144"/>
                </a:moveTo>
                <a:lnTo>
                  <a:pt x="0" y="144"/>
                </a:lnTo>
                <a:lnTo>
                  <a:pt x="0" y="48"/>
                </a:lnTo>
                <a:lnTo>
                  <a:pt x="48" y="48"/>
                </a:lnTo>
                <a:lnTo>
                  <a:pt x="48" y="0"/>
                </a:lnTo>
                <a:lnTo>
                  <a:pt x="96" y="0"/>
                </a:lnTo>
                <a:lnTo>
                  <a:pt x="96" y="48"/>
                </a:lnTo>
                <a:lnTo>
                  <a:pt x="144" y="48"/>
                </a:lnTo>
                <a:lnTo>
                  <a:pt x="144" y="14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70" name="Freeform 488"/>
          <p:cNvSpPr>
            <a:spLocks/>
          </p:cNvSpPr>
          <p:nvPr/>
        </p:nvSpPr>
        <p:spPr bwMode="auto">
          <a:xfrm>
            <a:off x="7407275" y="3624263"/>
            <a:ext cx="26988" cy="26987"/>
          </a:xfrm>
          <a:custGeom>
            <a:avLst/>
            <a:gdLst>
              <a:gd name="T0" fmla="*/ 0 w 35"/>
              <a:gd name="T1" fmla="*/ 10710662 h 34"/>
              <a:gd name="T2" fmla="*/ 1189014 w 35"/>
              <a:gd name="T3" fmla="*/ 3150335 h 34"/>
              <a:gd name="T4" fmla="*/ 7134856 w 35"/>
              <a:gd name="T5" fmla="*/ 0 h 34"/>
              <a:gd name="T6" fmla="*/ 13675205 w 35"/>
              <a:gd name="T7" fmla="*/ 0 h 34"/>
              <a:gd name="T8" fmla="*/ 18432031 w 35"/>
              <a:gd name="T9" fmla="*/ 3150335 h 34"/>
              <a:gd name="T10" fmla="*/ 20810058 w 35"/>
              <a:gd name="T11" fmla="*/ 10710662 h 34"/>
              <a:gd name="T12" fmla="*/ 18432031 w 35"/>
              <a:gd name="T13" fmla="*/ 18270197 h 34"/>
              <a:gd name="T14" fmla="*/ 13675205 w 35"/>
              <a:gd name="T15" fmla="*/ 21420531 h 34"/>
              <a:gd name="T16" fmla="*/ 7134856 w 35"/>
              <a:gd name="T17" fmla="*/ 21420531 h 34"/>
              <a:gd name="T18" fmla="*/ 1189014 w 35"/>
              <a:gd name="T19" fmla="*/ 18270197 h 34"/>
              <a:gd name="T20" fmla="*/ 0 w 35"/>
              <a:gd name="T21" fmla="*/ 10710662 h 3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5"/>
              <a:gd name="T34" fmla="*/ 0 h 34"/>
              <a:gd name="T35" fmla="*/ 35 w 35"/>
              <a:gd name="T36" fmla="*/ 34 h 3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5" h="34">
                <a:moveTo>
                  <a:pt x="0" y="17"/>
                </a:moveTo>
                <a:lnTo>
                  <a:pt x="2" y="5"/>
                </a:lnTo>
                <a:lnTo>
                  <a:pt x="12" y="0"/>
                </a:lnTo>
                <a:lnTo>
                  <a:pt x="23" y="0"/>
                </a:lnTo>
                <a:lnTo>
                  <a:pt x="31" y="5"/>
                </a:lnTo>
                <a:lnTo>
                  <a:pt x="35" y="17"/>
                </a:lnTo>
                <a:lnTo>
                  <a:pt x="31" y="29"/>
                </a:lnTo>
                <a:lnTo>
                  <a:pt x="23" y="34"/>
                </a:lnTo>
                <a:lnTo>
                  <a:pt x="12" y="34"/>
                </a:lnTo>
                <a:lnTo>
                  <a:pt x="2" y="29"/>
                </a:lnTo>
                <a:lnTo>
                  <a:pt x="0" y="17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71" name="Freeform 489"/>
          <p:cNvSpPr>
            <a:spLocks/>
          </p:cNvSpPr>
          <p:nvPr/>
        </p:nvSpPr>
        <p:spPr bwMode="auto">
          <a:xfrm>
            <a:off x="7493000" y="3624263"/>
            <a:ext cx="28575" cy="26987"/>
          </a:xfrm>
          <a:custGeom>
            <a:avLst/>
            <a:gdLst>
              <a:gd name="T0" fmla="*/ 0 w 36"/>
              <a:gd name="T1" fmla="*/ 10710662 h 34"/>
              <a:gd name="T2" fmla="*/ 2520156 w 36"/>
              <a:gd name="T3" fmla="*/ 3150335 h 34"/>
              <a:gd name="T4" fmla="*/ 6930231 w 36"/>
              <a:gd name="T5" fmla="*/ 0 h 34"/>
              <a:gd name="T6" fmla="*/ 14490700 w 36"/>
              <a:gd name="T7" fmla="*/ 0 h 34"/>
              <a:gd name="T8" fmla="*/ 20791485 w 36"/>
              <a:gd name="T9" fmla="*/ 3150335 h 34"/>
              <a:gd name="T10" fmla="*/ 22681403 w 36"/>
              <a:gd name="T11" fmla="*/ 10710662 h 34"/>
              <a:gd name="T12" fmla="*/ 20791485 w 36"/>
              <a:gd name="T13" fmla="*/ 18270197 h 34"/>
              <a:gd name="T14" fmla="*/ 14490700 w 36"/>
              <a:gd name="T15" fmla="*/ 21420531 h 34"/>
              <a:gd name="T16" fmla="*/ 6930231 w 36"/>
              <a:gd name="T17" fmla="*/ 21420531 h 34"/>
              <a:gd name="T18" fmla="*/ 2520156 w 36"/>
              <a:gd name="T19" fmla="*/ 18270197 h 34"/>
              <a:gd name="T20" fmla="*/ 0 w 36"/>
              <a:gd name="T21" fmla="*/ 10710662 h 3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6"/>
              <a:gd name="T34" fmla="*/ 0 h 34"/>
              <a:gd name="T35" fmla="*/ 36 w 36"/>
              <a:gd name="T36" fmla="*/ 34 h 3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6" h="34">
                <a:moveTo>
                  <a:pt x="0" y="17"/>
                </a:moveTo>
                <a:lnTo>
                  <a:pt x="4" y="5"/>
                </a:lnTo>
                <a:lnTo>
                  <a:pt x="11" y="0"/>
                </a:lnTo>
                <a:lnTo>
                  <a:pt x="23" y="0"/>
                </a:lnTo>
                <a:lnTo>
                  <a:pt x="33" y="5"/>
                </a:lnTo>
                <a:lnTo>
                  <a:pt x="36" y="17"/>
                </a:lnTo>
                <a:lnTo>
                  <a:pt x="33" y="29"/>
                </a:lnTo>
                <a:lnTo>
                  <a:pt x="23" y="34"/>
                </a:lnTo>
                <a:lnTo>
                  <a:pt x="11" y="34"/>
                </a:lnTo>
                <a:lnTo>
                  <a:pt x="4" y="29"/>
                </a:lnTo>
                <a:lnTo>
                  <a:pt x="0" y="17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72" name="Line 490"/>
          <p:cNvSpPr>
            <a:spLocks noChangeShapeType="1"/>
          </p:cNvSpPr>
          <p:nvPr/>
        </p:nvSpPr>
        <p:spPr bwMode="auto">
          <a:xfrm>
            <a:off x="6550025" y="1779588"/>
            <a:ext cx="1588" cy="258762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Line 491"/>
          <p:cNvSpPr>
            <a:spLocks noChangeShapeType="1"/>
          </p:cNvSpPr>
          <p:nvPr/>
        </p:nvSpPr>
        <p:spPr bwMode="auto">
          <a:xfrm>
            <a:off x="6550025" y="1365250"/>
            <a:ext cx="1588" cy="244475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Freeform 492"/>
          <p:cNvSpPr>
            <a:spLocks/>
          </p:cNvSpPr>
          <p:nvPr/>
        </p:nvSpPr>
        <p:spPr bwMode="auto">
          <a:xfrm>
            <a:off x="6521450" y="1609725"/>
            <a:ext cx="57150" cy="169863"/>
          </a:xfrm>
          <a:custGeom>
            <a:avLst/>
            <a:gdLst>
              <a:gd name="T0" fmla="*/ 22676803 w 73"/>
              <a:gd name="T1" fmla="*/ 0 h 215"/>
              <a:gd name="T2" fmla="*/ 44741398 w 73"/>
              <a:gd name="T3" fmla="*/ 10611302 h 215"/>
              <a:gd name="T4" fmla="*/ 0 w 73"/>
              <a:gd name="T5" fmla="*/ 33082205 h 215"/>
              <a:gd name="T6" fmla="*/ 44741398 w 73"/>
              <a:gd name="T7" fmla="*/ 56177258 h 215"/>
              <a:gd name="T8" fmla="*/ 0 w 73"/>
              <a:gd name="T9" fmla="*/ 77399856 h 215"/>
              <a:gd name="T10" fmla="*/ 44741398 w 73"/>
              <a:gd name="T11" fmla="*/ 100495687 h 215"/>
              <a:gd name="T12" fmla="*/ 0 w 73"/>
              <a:gd name="T13" fmla="*/ 122966605 h 215"/>
              <a:gd name="T14" fmla="*/ 22676803 w 73"/>
              <a:gd name="T15" fmla="*/ 134202052 h 21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"/>
              <a:gd name="T25" fmla="*/ 0 h 215"/>
              <a:gd name="T26" fmla="*/ 73 w 73"/>
              <a:gd name="T27" fmla="*/ 215 h 21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" h="215">
                <a:moveTo>
                  <a:pt x="37" y="0"/>
                </a:moveTo>
                <a:lnTo>
                  <a:pt x="73" y="17"/>
                </a:lnTo>
                <a:lnTo>
                  <a:pt x="0" y="53"/>
                </a:lnTo>
                <a:lnTo>
                  <a:pt x="73" y="90"/>
                </a:lnTo>
                <a:lnTo>
                  <a:pt x="0" y="124"/>
                </a:lnTo>
                <a:lnTo>
                  <a:pt x="73" y="161"/>
                </a:lnTo>
                <a:lnTo>
                  <a:pt x="0" y="197"/>
                </a:lnTo>
                <a:lnTo>
                  <a:pt x="37" y="215"/>
                </a:lnTo>
              </a:path>
            </a:pathLst>
          </a:cu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75" name="Line 493"/>
          <p:cNvSpPr>
            <a:spLocks noChangeShapeType="1"/>
          </p:cNvSpPr>
          <p:nvPr/>
        </p:nvSpPr>
        <p:spPr bwMode="auto">
          <a:xfrm>
            <a:off x="6664325" y="1779588"/>
            <a:ext cx="1588" cy="258762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6" name="Line 494"/>
          <p:cNvSpPr>
            <a:spLocks noChangeShapeType="1"/>
          </p:cNvSpPr>
          <p:nvPr/>
        </p:nvSpPr>
        <p:spPr bwMode="auto">
          <a:xfrm>
            <a:off x="6664325" y="1365250"/>
            <a:ext cx="1588" cy="244475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7" name="Freeform 495"/>
          <p:cNvSpPr>
            <a:spLocks/>
          </p:cNvSpPr>
          <p:nvPr/>
        </p:nvSpPr>
        <p:spPr bwMode="auto">
          <a:xfrm>
            <a:off x="6635750" y="1609725"/>
            <a:ext cx="57150" cy="169863"/>
          </a:xfrm>
          <a:custGeom>
            <a:avLst/>
            <a:gdLst>
              <a:gd name="T0" fmla="*/ 22676803 w 73"/>
              <a:gd name="T1" fmla="*/ 0 h 215"/>
              <a:gd name="T2" fmla="*/ 44741398 w 73"/>
              <a:gd name="T3" fmla="*/ 10611302 h 215"/>
              <a:gd name="T4" fmla="*/ 0 w 73"/>
              <a:gd name="T5" fmla="*/ 33082205 h 215"/>
              <a:gd name="T6" fmla="*/ 44741398 w 73"/>
              <a:gd name="T7" fmla="*/ 56177258 h 215"/>
              <a:gd name="T8" fmla="*/ 0 w 73"/>
              <a:gd name="T9" fmla="*/ 77399856 h 215"/>
              <a:gd name="T10" fmla="*/ 44741398 w 73"/>
              <a:gd name="T11" fmla="*/ 100495687 h 215"/>
              <a:gd name="T12" fmla="*/ 0 w 73"/>
              <a:gd name="T13" fmla="*/ 122966605 h 215"/>
              <a:gd name="T14" fmla="*/ 22676803 w 73"/>
              <a:gd name="T15" fmla="*/ 134202052 h 21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"/>
              <a:gd name="T25" fmla="*/ 0 h 215"/>
              <a:gd name="T26" fmla="*/ 73 w 73"/>
              <a:gd name="T27" fmla="*/ 215 h 21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" h="215">
                <a:moveTo>
                  <a:pt x="37" y="0"/>
                </a:moveTo>
                <a:lnTo>
                  <a:pt x="73" y="17"/>
                </a:lnTo>
                <a:lnTo>
                  <a:pt x="0" y="53"/>
                </a:lnTo>
                <a:lnTo>
                  <a:pt x="73" y="90"/>
                </a:lnTo>
                <a:lnTo>
                  <a:pt x="0" y="124"/>
                </a:lnTo>
                <a:lnTo>
                  <a:pt x="73" y="161"/>
                </a:lnTo>
                <a:lnTo>
                  <a:pt x="0" y="197"/>
                </a:lnTo>
                <a:lnTo>
                  <a:pt x="37" y="215"/>
                </a:lnTo>
              </a:path>
            </a:pathLst>
          </a:cu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78" name="Line 496"/>
          <p:cNvSpPr>
            <a:spLocks noChangeShapeType="1"/>
          </p:cNvSpPr>
          <p:nvPr/>
        </p:nvSpPr>
        <p:spPr bwMode="auto">
          <a:xfrm>
            <a:off x="6778625" y="1779588"/>
            <a:ext cx="1588" cy="258762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9" name="Line 497"/>
          <p:cNvSpPr>
            <a:spLocks noChangeShapeType="1"/>
          </p:cNvSpPr>
          <p:nvPr/>
        </p:nvSpPr>
        <p:spPr bwMode="auto">
          <a:xfrm>
            <a:off x="6778625" y="1365250"/>
            <a:ext cx="1588" cy="244475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0" name="Freeform 498"/>
          <p:cNvSpPr>
            <a:spLocks/>
          </p:cNvSpPr>
          <p:nvPr/>
        </p:nvSpPr>
        <p:spPr bwMode="auto">
          <a:xfrm>
            <a:off x="6750050" y="1609725"/>
            <a:ext cx="57150" cy="169863"/>
          </a:xfrm>
          <a:custGeom>
            <a:avLst/>
            <a:gdLst>
              <a:gd name="T0" fmla="*/ 22676803 w 73"/>
              <a:gd name="T1" fmla="*/ 0 h 215"/>
              <a:gd name="T2" fmla="*/ 44741398 w 73"/>
              <a:gd name="T3" fmla="*/ 10611302 h 215"/>
              <a:gd name="T4" fmla="*/ 0 w 73"/>
              <a:gd name="T5" fmla="*/ 33082205 h 215"/>
              <a:gd name="T6" fmla="*/ 44741398 w 73"/>
              <a:gd name="T7" fmla="*/ 56177258 h 215"/>
              <a:gd name="T8" fmla="*/ 0 w 73"/>
              <a:gd name="T9" fmla="*/ 77399856 h 215"/>
              <a:gd name="T10" fmla="*/ 44741398 w 73"/>
              <a:gd name="T11" fmla="*/ 100495687 h 215"/>
              <a:gd name="T12" fmla="*/ 0 w 73"/>
              <a:gd name="T13" fmla="*/ 122966605 h 215"/>
              <a:gd name="T14" fmla="*/ 22676803 w 73"/>
              <a:gd name="T15" fmla="*/ 134202052 h 21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"/>
              <a:gd name="T25" fmla="*/ 0 h 215"/>
              <a:gd name="T26" fmla="*/ 73 w 73"/>
              <a:gd name="T27" fmla="*/ 215 h 21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" h="215">
                <a:moveTo>
                  <a:pt x="37" y="0"/>
                </a:moveTo>
                <a:lnTo>
                  <a:pt x="73" y="17"/>
                </a:lnTo>
                <a:lnTo>
                  <a:pt x="0" y="53"/>
                </a:lnTo>
                <a:lnTo>
                  <a:pt x="73" y="90"/>
                </a:lnTo>
                <a:lnTo>
                  <a:pt x="0" y="124"/>
                </a:lnTo>
                <a:lnTo>
                  <a:pt x="73" y="161"/>
                </a:lnTo>
                <a:lnTo>
                  <a:pt x="0" y="197"/>
                </a:lnTo>
                <a:lnTo>
                  <a:pt x="37" y="215"/>
                </a:lnTo>
              </a:path>
            </a:pathLst>
          </a:cu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81" name="Line 499"/>
          <p:cNvSpPr>
            <a:spLocks noChangeShapeType="1"/>
          </p:cNvSpPr>
          <p:nvPr/>
        </p:nvSpPr>
        <p:spPr bwMode="auto">
          <a:xfrm>
            <a:off x="6892925" y="1779588"/>
            <a:ext cx="1588" cy="258762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2" name="Line 500"/>
          <p:cNvSpPr>
            <a:spLocks noChangeShapeType="1"/>
          </p:cNvSpPr>
          <p:nvPr/>
        </p:nvSpPr>
        <p:spPr bwMode="auto">
          <a:xfrm>
            <a:off x="6892925" y="1365250"/>
            <a:ext cx="1588" cy="244475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3" name="Freeform 501"/>
          <p:cNvSpPr>
            <a:spLocks/>
          </p:cNvSpPr>
          <p:nvPr/>
        </p:nvSpPr>
        <p:spPr bwMode="auto">
          <a:xfrm>
            <a:off x="6864350" y="1609725"/>
            <a:ext cx="57150" cy="169863"/>
          </a:xfrm>
          <a:custGeom>
            <a:avLst/>
            <a:gdLst>
              <a:gd name="T0" fmla="*/ 22676803 w 73"/>
              <a:gd name="T1" fmla="*/ 0 h 215"/>
              <a:gd name="T2" fmla="*/ 44741398 w 73"/>
              <a:gd name="T3" fmla="*/ 10611302 h 215"/>
              <a:gd name="T4" fmla="*/ 0 w 73"/>
              <a:gd name="T5" fmla="*/ 33082205 h 215"/>
              <a:gd name="T6" fmla="*/ 44741398 w 73"/>
              <a:gd name="T7" fmla="*/ 56177258 h 215"/>
              <a:gd name="T8" fmla="*/ 0 w 73"/>
              <a:gd name="T9" fmla="*/ 77399856 h 215"/>
              <a:gd name="T10" fmla="*/ 44741398 w 73"/>
              <a:gd name="T11" fmla="*/ 100495687 h 215"/>
              <a:gd name="T12" fmla="*/ 0 w 73"/>
              <a:gd name="T13" fmla="*/ 122966605 h 215"/>
              <a:gd name="T14" fmla="*/ 22676803 w 73"/>
              <a:gd name="T15" fmla="*/ 134202052 h 21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"/>
              <a:gd name="T25" fmla="*/ 0 h 215"/>
              <a:gd name="T26" fmla="*/ 73 w 73"/>
              <a:gd name="T27" fmla="*/ 215 h 21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" h="215">
                <a:moveTo>
                  <a:pt x="37" y="0"/>
                </a:moveTo>
                <a:lnTo>
                  <a:pt x="73" y="17"/>
                </a:lnTo>
                <a:lnTo>
                  <a:pt x="0" y="53"/>
                </a:lnTo>
                <a:lnTo>
                  <a:pt x="73" y="90"/>
                </a:lnTo>
                <a:lnTo>
                  <a:pt x="0" y="124"/>
                </a:lnTo>
                <a:lnTo>
                  <a:pt x="73" y="161"/>
                </a:lnTo>
                <a:lnTo>
                  <a:pt x="0" y="197"/>
                </a:lnTo>
                <a:lnTo>
                  <a:pt x="37" y="215"/>
                </a:lnTo>
              </a:path>
            </a:pathLst>
          </a:cu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84" name="Line 502"/>
          <p:cNvSpPr>
            <a:spLocks noChangeShapeType="1"/>
          </p:cNvSpPr>
          <p:nvPr/>
        </p:nvSpPr>
        <p:spPr bwMode="auto">
          <a:xfrm>
            <a:off x="7007225" y="1779588"/>
            <a:ext cx="1588" cy="258762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5" name="Line 503"/>
          <p:cNvSpPr>
            <a:spLocks noChangeShapeType="1"/>
          </p:cNvSpPr>
          <p:nvPr/>
        </p:nvSpPr>
        <p:spPr bwMode="auto">
          <a:xfrm>
            <a:off x="7007225" y="1365250"/>
            <a:ext cx="1588" cy="244475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6" name="Freeform 504"/>
          <p:cNvSpPr>
            <a:spLocks/>
          </p:cNvSpPr>
          <p:nvPr/>
        </p:nvSpPr>
        <p:spPr bwMode="auto">
          <a:xfrm>
            <a:off x="6978650" y="1609725"/>
            <a:ext cx="57150" cy="169863"/>
          </a:xfrm>
          <a:custGeom>
            <a:avLst/>
            <a:gdLst>
              <a:gd name="T0" fmla="*/ 22676803 w 73"/>
              <a:gd name="T1" fmla="*/ 0 h 215"/>
              <a:gd name="T2" fmla="*/ 44741398 w 73"/>
              <a:gd name="T3" fmla="*/ 10611302 h 215"/>
              <a:gd name="T4" fmla="*/ 0 w 73"/>
              <a:gd name="T5" fmla="*/ 33082205 h 215"/>
              <a:gd name="T6" fmla="*/ 44741398 w 73"/>
              <a:gd name="T7" fmla="*/ 56177258 h 215"/>
              <a:gd name="T8" fmla="*/ 0 w 73"/>
              <a:gd name="T9" fmla="*/ 77399856 h 215"/>
              <a:gd name="T10" fmla="*/ 44741398 w 73"/>
              <a:gd name="T11" fmla="*/ 100495687 h 215"/>
              <a:gd name="T12" fmla="*/ 0 w 73"/>
              <a:gd name="T13" fmla="*/ 122966605 h 215"/>
              <a:gd name="T14" fmla="*/ 22676803 w 73"/>
              <a:gd name="T15" fmla="*/ 134202052 h 21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"/>
              <a:gd name="T25" fmla="*/ 0 h 215"/>
              <a:gd name="T26" fmla="*/ 73 w 73"/>
              <a:gd name="T27" fmla="*/ 215 h 21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" h="215">
                <a:moveTo>
                  <a:pt x="37" y="0"/>
                </a:moveTo>
                <a:lnTo>
                  <a:pt x="73" y="17"/>
                </a:lnTo>
                <a:lnTo>
                  <a:pt x="0" y="53"/>
                </a:lnTo>
                <a:lnTo>
                  <a:pt x="73" y="90"/>
                </a:lnTo>
                <a:lnTo>
                  <a:pt x="0" y="124"/>
                </a:lnTo>
                <a:lnTo>
                  <a:pt x="73" y="161"/>
                </a:lnTo>
                <a:lnTo>
                  <a:pt x="0" y="197"/>
                </a:lnTo>
                <a:lnTo>
                  <a:pt x="37" y="215"/>
                </a:lnTo>
              </a:path>
            </a:pathLst>
          </a:cu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87" name="Line 505"/>
          <p:cNvSpPr>
            <a:spLocks noChangeShapeType="1"/>
          </p:cNvSpPr>
          <p:nvPr/>
        </p:nvSpPr>
        <p:spPr bwMode="auto">
          <a:xfrm>
            <a:off x="7121525" y="1779588"/>
            <a:ext cx="1588" cy="258762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8" name="Line 506"/>
          <p:cNvSpPr>
            <a:spLocks noChangeShapeType="1"/>
          </p:cNvSpPr>
          <p:nvPr/>
        </p:nvSpPr>
        <p:spPr bwMode="auto">
          <a:xfrm>
            <a:off x="7121525" y="1365250"/>
            <a:ext cx="1588" cy="244475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9" name="Freeform 507"/>
          <p:cNvSpPr>
            <a:spLocks/>
          </p:cNvSpPr>
          <p:nvPr/>
        </p:nvSpPr>
        <p:spPr bwMode="auto">
          <a:xfrm>
            <a:off x="7092950" y="1609725"/>
            <a:ext cx="57150" cy="169863"/>
          </a:xfrm>
          <a:custGeom>
            <a:avLst/>
            <a:gdLst>
              <a:gd name="T0" fmla="*/ 22676803 w 73"/>
              <a:gd name="T1" fmla="*/ 0 h 215"/>
              <a:gd name="T2" fmla="*/ 44741398 w 73"/>
              <a:gd name="T3" fmla="*/ 10611302 h 215"/>
              <a:gd name="T4" fmla="*/ 0 w 73"/>
              <a:gd name="T5" fmla="*/ 33082205 h 215"/>
              <a:gd name="T6" fmla="*/ 44741398 w 73"/>
              <a:gd name="T7" fmla="*/ 56177258 h 215"/>
              <a:gd name="T8" fmla="*/ 0 w 73"/>
              <a:gd name="T9" fmla="*/ 77399856 h 215"/>
              <a:gd name="T10" fmla="*/ 44741398 w 73"/>
              <a:gd name="T11" fmla="*/ 100495687 h 215"/>
              <a:gd name="T12" fmla="*/ 0 w 73"/>
              <a:gd name="T13" fmla="*/ 122966605 h 215"/>
              <a:gd name="T14" fmla="*/ 22676803 w 73"/>
              <a:gd name="T15" fmla="*/ 134202052 h 21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"/>
              <a:gd name="T25" fmla="*/ 0 h 215"/>
              <a:gd name="T26" fmla="*/ 73 w 73"/>
              <a:gd name="T27" fmla="*/ 215 h 21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" h="215">
                <a:moveTo>
                  <a:pt x="37" y="0"/>
                </a:moveTo>
                <a:lnTo>
                  <a:pt x="73" y="17"/>
                </a:lnTo>
                <a:lnTo>
                  <a:pt x="0" y="53"/>
                </a:lnTo>
                <a:lnTo>
                  <a:pt x="73" y="90"/>
                </a:lnTo>
                <a:lnTo>
                  <a:pt x="0" y="124"/>
                </a:lnTo>
                <a:lnTo>
                  <a:pt x="73" y="161"/>
                </a:lnTo>
                <a:lnTo>
                  <a:pt x="0" y="197"/>
                </a:lnTo>
                <a:lnTo>
                  <a:pt x="37" y="215"/>
                </a:lnTo>
              </a:path>
            </a:pathLst>
          </a:cu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90" name="Line 508"/>
          <p:cNvSpPr>
            <a:spLocks noChangeShapeType="1"/>
          </p:cNvSpPr>
          <p:nvPr/>
        </p:nvSpPr>
        <p:spPr bwMode="auto">
          <a:xfrm>
            <a:off x="7235825" y="1779588"/>
            <a:ext cx="1588" cy="258762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1" name="Line 509"/>
          <p:cNvSpPr>
            <a:spLocks noChangeShapeType="1"/>
          </p:cNvSpPr>
          <p:nvPr/>
        </p:nvSpPr>
        <p:spPr bwMode="auto">
          <a:xfrm>
            <a:off x="7235825" y="1365250"/>
            <a:ext cx="1588" cy="244475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2" name="Freeform 510"/>
          <p:cNvSpPr>
            <a:spLocks/>
          </p:cNvSpPr>
          <p:nvPr/>
        </p:nvSpPr>
        <p:spPr bwMode="auto">
          <a:xfrm>
            <a:off x="7207250" y="1609725"/>
            <a:ext cx="57150" cy="169863"/>
          </a:xfrm>
          <a:custGeom>
            <a:avLst/>
            <a:gdLst>
              <a:gd name="T0" fmla="*/ 22676803 w 73"/>
              <a:gd name="T1" fmla="*/ 0 h 215"/>
              <a:gd name="T2" fmla="*/ 44741398 w 73"/>
              <a:gd name="T3" fmla="*/ 10611302 h 215"/>
              <a:gd name="T4" fmla="*/ 0 w 73"/>
              <a:gd name="T5" fmla="*/ 33082205 h 215"/>
              <a:gd name="T6" fmla="*/ 44741398 w 73"/>
              <a:gd name="T7" fmla="*/ 56177258 h 215"/>
              <a:gd name="T8" fmla="*/ 0 w 73"/>
              <a:gd name="T9" fmla="*/ 77399856 h 215"/>
              <a:gd name="T10" fmla="*/ 44741398 w 73"/>
              <a:gd name="T11" fmla="*/ 100495687 h 215"/>
              <a:gd name="T12" fmla="*/ 0 w 73"/>
              <a:gd name="T13" fmla="*/ 122966605 h 215"/>
              <a:gd name="T14" fmla="*/ 22676803 w 73"/>
              <a:gd name="T15" fmla="*/ 134202052 h 21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"/>
              <a:gd name="T25" fmla="*/ 0 h 215"/>
              <a:gd name="T26" fmla="*/ 73 w 73"/>
              <a:gd name="T27" fmla="*/ 215 h 21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" h="215">
                <a:moveTo>
                  <a:pt x="37" y="0"/>
                </a:moveTo>
                <a:lnTo>
                  <a:pt x="73" y="17"/>
                </a:lnTo>
                <a:lnTo>
                  <a:pt x="0" y="53"/>
                </a:lnTo>
                <a:lnTo>
                  <a:pt x="73" y="90"/>
                </a:lnTo>
                <a:lnTo>
                  <a:pt x="0" y="124"/>
                </a:lnTo>
                <a:lnTo>
                  <a:pt x="73" y="161"/>
                </a:lnTo>
                <a:lnTo>
                  <a:pt x="0" y="197"/>
                </a:lnTo>
                <a:lnTo>
                  <a:pt x="37" y="215"/>
                </a:lnTo>
              </a:path>
            </a:pathLst>
          </a:cu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93" name="Line 511"/>
          <p:cNvSpPr>
            <a:spLocks noChangeShapeType="1"/>
          </p:cNvSpPr>
          <p:nvPr/>
        </p:nvSpPr>
        <p:spPr bwMode="auto">
          <a:xfrm>
            <a:off x="7121525" y="2038350"/>
            <a:ext cx="1588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4" name="Line 512"/>
          <p:cNvSpPr>
            <a:spLocks noChangeShapeType="1"/>
          </p:cNvSpPr>
          <p:nvPr/>
        </p:nvSpPr>
        <p:spPr bwMode="auto">
          <a:xfrm>
            <a:off x="7007225" y="2038350"/>
            <a:ext cx="1588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5" name="Line 513"/>
          <p:cNvSpPr>
            <a:spLocks noChangeShapeType="1"/>
          </p:cNvSpPr>
          <p:nvPr/>
        </p:nvSpPr>
        <p:spPr bwMode="auto">
          <a:xfrm>
            <a:off x="6892925" y="2038350"/>
            <a:ext cx="1588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6" name="Line 514"/>
          <p:cNvSpPr>
            <a:spLocks noChangeShapeType="1"/>
          </p:cNvSpPr>
          <p:nvPr/>
        </p:nvSpPr>
        <p:spPr bwMode="auto">
          <a:xfrm>
            <a:off x="6778625" y="2038350"/>
            <a:ext cx="1588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7" name="Line 515"/>
          <p:cNvSpPr>
            <a:spLocks noChangeShapeType="1"/>
          </p:cNvSpPr>
          <p:nvPr/>
        </p:nvSpPr>
        <p:spPr bwMode="auto">
          <a:xfrm>
            <a:off x="6664325" y="2038350"/>
            <a:ext cx="1588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8" name="Line 516"/>
          <p:cNvSpPr>
            <a:spLocks noChangeShapeType="1"/>
          </p:cNvSpPr>
          <p:nvPr/>
        </p:nvSpPr>
        <p:spPr bwMode="auto">
          <a:xfrm>
            <a:off x="6550025" y="2038350"/>
            <a:ext cx="1588" cy="137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9" name="Line 517"/>
          <p:cNvSpPr>
            <a:spLocks noChangeShapeType="1"/>
          </p:cNvSpPr>
          <p:nvPr/>
        </p:nvSpPr>
        <p:spPr bwMode="auto">
          <a:xfrm>
            <a:off x="6435725" y="2038350"/>
            <a:ext cx="1588" cy="1600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0" name="Freeform 518"/>
          <p:cNvSpPr>
            <a:spLocks/>
          </p:cNvSpPr>
          <p:nvPr/>
        </p:nvSpPr>
        <p:spPr bwMode="auto">
          <a:xfrm>
            <a:off x="7213600" y="2016125"/>
            <a:ext cx="42863" cy="42863"/>
          </a:xfrm>
          <a:custGeom>
            <a:avLst/>
            <a:gdLst>
              <a:gd name="T0" fmla="*/ 0 w 53"/>
              <a:gd name="T1" fmla="*/ 17011850 h 54"/>
              <a:gd name="T2" fmla="*/ 1961993 w 53"/>
              <a:gd name="T3" fmla="*/ 8821047 h 54"/>
              <a:gd name="T4" fmla="*/ 8503049 w 53"/>
              <a:gd name="T5" fmla="*/ 2520186 h 54"/>
              <a:gd name="T6" fmla="*/ 17659557 w 53"/>
              <a:gd name="T7" fmla="*/ 0 h 54"/>
              <a:gd name="T8" fmla="*/ 26161795 w 53"/>
              <a:gd name="T9" fmla="*/ 2520186 h 54"/>
              <a:gd name="T10" fmla="*/ 32702855 w 53"/>
              <a:gd name="T11" fmla="*/ 8821047 h 54"/>
              <a:gd name="T12" fmla="*/ 34664847 w 53"/>
              <a:gd name="T13" fmla="*/ 17011850 h 54"/>
              <a:gd name="T14" fmla="*/ 32702855 w 53"/>
              <a:gd name="T15" fmla="*/ 25201856 h 54"/>
              <a:gd name="T16" fmla="*/ 26161795 w 53"/>
              <a:gd name="T17" fmla="*/ 31502721 h 54"/>
              <a:gd name="T18" fmla="*/ 17659557 w 53"/>
              <a:gd name="T19" fmla="*/ 34022906 h 54"/>
              <a:gd name="T20" fmla="*/ 8503049 w 53"/>
              <a:gd name="T21" fmla="*/ 31502721 h 54"/>
              <a:gd name="T22" fmla="*/ 1961993 w 53"/>
              <a:gd name="T23" fmla="*/ 25201856 h 54"/>
              <a:gd name="T24" fmla="*/ 0 w 53"/>
              <a:gd name="T25" fmla="*/ 1701185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3"/>
              <a:gd name="T40" fmla="*/ 0 h 54"/>
              <a:gd name="T41" fmla="*/ 53 w 53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3" h="54">
                <a:moveTo>
                  <a:pt x="0" y="27"/>
                </a:moveTo>
                <a:lnTo>
                  <a:pt x="3" y="14"/>
                </a:lnTo>
                <a:lnTo>
                  <a:pt x="13" y="4"/>
                </a:lnTo>
                <a:lnTo>
                  <a:pt x="27" y="0"/>
                </a:lnTo>
                <a:lnTo>
                  <a:pt x="40" y="4"/>
                </a:lnTo>
                <a:lnTo>
                  <a:pt x="50" y="14"/>
                </a:lnTo>
                <a:lnTo>
                  <a:pt x="53" y="27"/>
                </a:lnTo>
                <a:lnTo>
                  <a:pt x="50" y="40"/>
                </a:lnTo>
                <a:lnTo>
                  <a:pt x="40" y="50"/>
                </a:lnTo>
                <a:lnTo>
                  <a:pt x="27" y="54"/>
                </a:lnTo>
                <a:lnTo>
                  <a:pt x="13" y="50"/>
                </a:lnTo>
                <a:lnTo>
                  <a:pt x="3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501" name="Freeform 519"/>
          <p:cNvSpPr>
            <a:spLocks/>
          </p:cNvSpPr>
          <p:nvPr/>
        </p:nvSpPr>
        <p:spPr bwMode="auto">
          <a:xfrm>
            <a:off x="7099300" y="2244725"/>
            <a:ext cx="42863" cy="42863"/>
          </a:xfrm>
          <a:custGeom>
            <a:avLst/>
            <a:gdLst>
              <a:gd name="T0" fmla="*/ 0 w 53"/>
              <a:gd name="T1" fmla="*/ 17011850 h 54"/>
              <a:gd name="T2" fmla="*/ 2616261 w 53"/>
              <a:gd name="T3" fmla="*/ 8821047 h 54"/>
              <a:gd name="T4" fmla="*/ 8503049 w 53"/>
              <a:gd name="T5" fmla="*/ 2520186 h 54"/>
              <a:gd name="T6" fmla="*/ 17659557 w 53"/>
              <a:gd name="T7" fmla="*/ 0 h 54"/>
              <a:gd name="T8" fmla="*/ 26161795 w 53"/>
              <a:gd name="T9" fmla="*/ 2520186 h 54"/>
              <a:gd name="T10" fmla="*/ 32702855 w 53"/>
              <a:gd name="T11" fmla="*/ 8821047 h 54"/>
              <a:gd name="T12" fmla="*/ 34664847 w 53"/>
              <a:gd name="T13" fmla="*/ 17011850 h 54"/>
              <a:gd name="T14" fmla="*/ 32702855 w 53"/>
              <a:gd name="T15" fmla="*/ 25201856 h 54"/>
              <a:gd name="T16" fmla="*/ 26161795 w 53"/>
              <a:gd name="T17" fmla="*/ 31502721 h 54"/>
              <a:gd name="T18" fmla="*/ 17659557 w 53"/>
              <a:gd name="T19" fmla="*/ 34022906 h 54"/>
              <a:gd name="T20" fmla="*/ 8503049 w 53"/>
              <a:gd name="T21" fmla="*/ 31502721 h 54"/>
              <a:gd name="T22" fmla="*/ 2616261 w 53"/>
              <a:gd name="T23" fmla="*/ 25201856 h 54"/>
              <a:gd name="T24" fmla="*/ 0 w 53"/>
              <a:gd name="T25" fmla="*/ 1701185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3"/>
              <a:gd name="T40" fmla="*/ 0 h 54"/>
              <a:gd name="T41" fmla="*/ 53 w 53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3" h="54">
                <a:moveTo>
                  <a:pt x="0" y="27"/>
                </a:moveTo>
                <a:lnTo>
                  <a:pt x="4" y="14"/>
                </a:lnTo>
                <a:lnTo>
                  <a:pt x="13" y="4"/>
                </a:lnTo>
                <a:lnTo>
                  <a:pt x="27" y="0"/>
                </a:lnTo>
                <a:lnTo>
                  <a:pt x="40" y="4"/>
                </a:lnTo>
                <a:lnTo>
                  <a:pt x="50" y="14"/>
                </a:lnTo>
                <a:lnTo>
                  <a:pt x="53" y="27"/>
                </a:lnTo>
                <a:lnTo>
                  <a:pt x="50" y="40"/>
                </a:lnTo>
                <a:lnTo>
                  <a:pt x="40" y="50"/>
                </a:lnTo>
                <a:lnTo>
                  <a:pt x="27" y="54"/>
                </a:lnTo>
                <a:lnTo>
                  <a:pt x="13" y="50"/>
                </a:lnTo>
                <a:lnTo>
                  <a:pt x="4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502" name="Freeform 520"/>
          <p:cNvSpPr>
            <a:spLocks/>
          </p:cNvSpPr>
          <p:nvPr/>
        </p:nvSpPr>
        <p:spPr bwMode="auto">
          <a:xfrm>
            <a:off x="6985000" y="2473325"/>
            <a:ext cx="42863" cy="42863"/>
          </a:xfrm>
          <a:custGeom>
            <a:avLst/>
            <a:gdLst>
              <a:gd name="T0" fmla="*/ 0 w 53"/>
              <a:gd name="T1" fmla="*/ 17011850 h 54"/>
              <a:gd name="T2" fmla="*/ 2616261 w 53"/>
              <a:gd name="T3" fmla="*/ 8821047 h 54"/>
              <a:gd name="T4" fmla="*/ 8503049 w 53"/>
              <a:gd name="T5" fmla="*/ 2520186 h 54"/>
              <a:gd name="T6" fmla="*/ 17659557 w 53"/>
              <a:gd name="T7" fmla="*/ 0 h 54"/>
              <a:gd name="T8" fmla="*/ 26161795 w 53"/>
              <a:gd name="T9" fmla="*/ 2520186 h 54"/>
              <a:gd name="T10" fmla="*/ 32702855 w 53"/>
              <a:gd name="T11" fmla="*/ 8821047 h 54"/>
              <a:gd name="T12" fmla="*/ 34664847 w 53"/>
              <a:gd name="T13" fmla="*/ 17011850 h 54"/>
              <a:gd name="T14" fmla="*/ 32702855 w 53"/>
              <a:gd name="T15" fmla="*/ 25201856 h 54"/>
              <a:gd name="T16" fmla="*/ 26161795 w 53"/>
              <a:gd name="T17" fmla="*/ 31502721 h 54"/>
              <a:gd name="T18" fmla="*/ 17659557 w 53"/>
              <a:gd name="T19" fmla="*/ 34022906 h 54"/>
              <a:gd name="T20" fmla="*/ 8503049 w 53"/>
              <a:gd name="T21" fmla="*/ 31502721 h 54"/>
              <a:gd name="T22" fmla="*/ 2616261 w 53"/>
              <a:gd name="T23" fmla="*/ 25201856 h 54"/>
              <a:gd name="T24" fmla="*/ 0 w 53"/>
              <a:gd name="T25" fmla="*/ 1701185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3"/>
              <a:gd name="T40" fmla="*/ 0 h 54"/>
              <a:gd name="T41" fmla="*/ 53 w 53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3" h="54">
                <a:moveTo>
                  <a:pt x="0" y="27"/>
                </a:moveTo>
                <a:lnTo>
                  <a:pt x="4" y="14"/>
                </a:lnTo>
                <a:lnTo>
                  <a:pt x="13" y="4"/>
                </a:lnTo>
                <a:lnTo>
                  <a:pt x="27" y="0"/>
                </a:lnTo>
                <a:lnTo>
                  <a:pt x="40" y="4"/>
                </a:lnTo>
                <a:lnTo>
                  <a:pt x="50" y="14"/>
                </a:lnTo>
                <a:lnTo>
                  <a:pt x="53" y="27"/>
                </a:lnTo>
                <a:lnTo>
                  <a:pt x="50" y="40"/>
                </a:lnTo>
                <a:lnTo>
                  <a:pt x="40" y="50"/>
                </a:lnTo>
                <a:lnTo>
                  <a:pt x="27" y="54"/>
                </a:lnTo>
                <a:lnTo>
                  <a:pt x="13" y="50"/>
                </a:lnTo>
                <a:lnTo>
                  <a:pt x="4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503" name="Freeform 521"/>
          <p:cNvSpPr>
            <a:spLocks/>
          </p:cNvSpPr>
          <p:nvPr/>
        </p:nvSpPr>
        <p:spPr bwMode="auto">
          <a:xfrm>
            <a:off x="6870700" y="2701925"/>
            <a:ext cx="42863" cy="42863"/>
          </a:xfrm>
          <a:custGeom>
            <a:avLst/>
            <a:gdLst>
              <a:gd name="T0" fmla="*/ 0 w 53"/>
              <a:gd name="T1" fmla="*/ 17011850 h 54"/>
              <a:gd name="T2" fmla="*/ 2616261 w 53"/>
              <a:gd name="T3" fmla="*/ 8821047 h 54"/>
              <a:gd name="T4" fmla="*/ 8503049 w 53"/>
              <a:gd name="T5" fmla="*/ 2520186 h 54"/>
              <a:gd name="T6" fmla="*/ 17659557 w 53"/>
              <a:gd name="T7" fmla="*/ 0 h 54"/>
              <a:gd name="T8" fmla="*/ 26161795 w 53"/>
              <a:gd name="T9" fmla="*/ 2520186 h 54"/>
              <a:gd name="T10" fmla="*/ 32702855 w 53"/>
              <a:gd name="T11" fmla="*/ 8821047 h 54"/>
              <a:gd name="T12" fmla="*/ 34664847 w 53"/>
              <a:gd name="T13" fmla="*/ 17011850 h 54"/>
              <a:gd name="T14" fmla="*/ 32702855 w 53"/>
              <a:gd name="T15" fmla="*/ 25201856 h 54"/>
              <a:gd name="T16" fmla="*/ 26161795 w 53"/>
              <a:gd name="T17" fmla="*/ 31502721 h 54"/>
              <a:gd name="T18" fmla="*/ 17659557 w 53"/>
              <a:gd name="T19" fmla="*/ 34022906 h 54"/>
              <a:gd name="T20" fmla="*/ 8503049 w 53"/>
              <a:gd name="T21" fmla="*/ 31502721 h 54"/>
              <a:gd name="T22" fmla="*/ 2616261 w 53"/>
              <a:gd name="T23" fmla="*/ 25201856 h 54"/>
              <a:gd name="T24" fmla="*/ 0 w 53"/>
              <a:gd name="T25" fmla="*/ 1701185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3"/>
              <a:gd name="T40" fmla="*/ 0 h 54"/>
              <a:gd name="T41" fmla="*/ 53 w 53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3" h="54">
                <a:moveTo>
                  <a:pt x="0" y="27"/>
                </a:moveTo>
                <a:lnTo>
                  <a:pt x="4" y="14"/>
                </a:lnTo>
                <a:lnTo>
                  <a:pt x="13" y="4"/>
                </a:lnTo>
                <a:lnTo>
                  <a:pt x="27" y="0"/>
                </a:lnTo>
                <a:lnTo>
                  <a:pt x="40" y="4"/>
                </a:lnTo>
                <a:lnTo>
                  <a:pt x="50" y="14"/>
                </a:lnTo>
                <a:lnTo>
                  <a:pt x="53" y="27"/>
                </a:lnTo>
                <a:lnTo>
                  <a:pt x="50" y="40"/>
                </a:lnTo>
                <a:lnTo>
                  <a:pt x="40" y="50"/>
                </a:lnTo>
                <a:lnTo>
                  <a:pt x="27" y="54"/>
                </a:lnTo>
                <a:lnTo>
                  <a:pt x="13" y="50"/>
                </a:lnTo>
                <a:lnTo>
                  <a:pt x="4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504" name="Freeform 522"/>
          <p:cNvSpPr>
            <a:spLocks/>
          </p:cNvSpPr>
          <p:nvPr/>
        </p:nvSpPr>
        <p:spPr bwMode="auto">
          <a:xfrm>
            <a:off x="6756400" y="2930525"/>
            <a:ext cx="42863" cy="42863"/>
          </a:xfrm>
          <a:custGeom>
            <a:avLst/>
            <a:gdLst>
              <a:gd name="T0" fmla="*/ 0 w 54"/>
              <a:gd name="T1" fmla="*/ 17011850 h 54"/>
              <a:gd name="T2" fmla="*/ 2520186 w 54"/>
              <a:gd name="T3" fmla="*/ 8821047 h 54"/>
              <a:gd name="T4" fmla="*/ 8190803 w 54"/>
              <a:gd name="T5" fmla="*/ 2520186 h 54"/>
              <a:gd name="T6" fmla="*/ 17011850 w 54"/>
              <a:gd name="T7" fmla="*/ 0 h 54"/>
              <a:gd name="T8" fmla="*/ 25201856 w 54"/>
              <a:gd name="T9" fmla="*/ 2520186 h 54"/>
              <a:gd name="T10" fmla="*/ 31502721 w 54"/>
              <a:gd name="T11" fmla="*/ 8821047 h 54"/>
              <a:gd name="T12" fmla="*/ 34022906 w 54"/>
              <a:gd name="T13" fmla="*/ 17011850 h 54"/>
              <a:gd name="T14" fmla="*/ 31502721 w 54"/>
              <a:gd name="T15" fmla="*/ 25201856 h 54"/>
              <a:gd name="T16" fmla="*/ 25201856 w 54"/>
              <a:gd name="T17" fmla="*/ 31502721 h 54"/>
              <a:gd name="T18" fmla="*/ 17011850 w 54"/>
              <a:gd name="T19" fmla="*/ 34022906 h 54"/>
              <a:gd name="T20" fmla="*/ 8190803 w 54"/>
              <a:gd name="T21" fmla="*/ 31502721 h 54"/>
              <a:gd name="T22" fmla="*/ 2520186 w 54"/>
              <a:gd name="T23" fmla="*/ 25201856 h 54"/>
              <a:gd name="T24" fmla="*/ 0 w 54"/>
              <a:gd name="T25" fmla="*/ 1701185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4"/>
              <a:gd name="T40" fmla="*/ 0 h 54"/>
              <a:gd name="T41" fmla="*/ 54 w 54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4" h="54">
                <a:moveTo>
                  <a:pt x="0" y="27"/>
                </a:moveTo>
                <a:lnTo>
                  <a:pt x="4" y="14"/>
                </a:lnTo>
                <a:lnTo>
                  <a:pt x="13" y="4"/>
                </a:lnTo>
                <a:lnTo>
                  <a:pt x="27" y="0"/>
                </a:lnTo>
                <a:lnTo>
                  <a:pt x="40" y="4"/>
                </a:lnTo>
                <a:lnTo>
                  <a:pt x="50" y="14"/>
                </a:lnTo>
                <a:lnTo>
                  <a:pt x="54" y="27"/>
                </a:lnTo>
                <a:lnTo>
                  <a:pt x="50" y="40"/>
                </a:lnTo>
                <a:lnTo>
                  <a:pt x="40" y="50"/>
                </a:lnTo>
                <a:lnTo>
                  <a:pt x="27" y="54"/>
                </a:lnTo>
                <a:lnTo>
                  <a:pt x="13" y="50"/>
                </a:lnTo>
                <a:lnTo>
                  <a:pt x="4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505" name="Freeform 523"/>
          <p:cNvSpPr>
            <a:spLocks/>
          </p:cNvSpPr>
          <p:nvPr/>
        </p:nvSpPr>
        <p:spPr bwMode="auto">
          <a:xfrm>
            <a:off x="6642100" y="3159125"/>
            <a:ext cx="42863" cy="42863"/>
          </a:xfrm>
          <a:custGeom>
            <a:avLst/>
            <a:gdLst>
              <a:gd name="T0" fmla="*/ 0 w 54"/>
              <a:gd name="T1" fmla="*/ 17011850 h 54"/>
              <a:gd name="T2" fmla="*/ 2520186 w 54"/>
              <a:gd name="T3" fmla="*/ 8821047 h 54"/>
              <a:gd name="T4" fmla="*/ 8190803 w 54"/>
              <a:gd name="T5" fmla="*/ 2520186 h 54"/>
              <a:gd name="T6" fmla="*/ 17011850 w 54"/>
              <a:gd name="T7" fmla="*/ 0 h 54"/>
              <a:gd name="T8" fmla="*/ 25201856 w 54"/>
              <a:gd name="T9" fmla="*/ 2520186 h 54"/>
              <a:gd name="T10" fmla="*/ 31502721 w 54"/>
              <a:gd name="T11" fmla="*/ 8821047 h 54"/>
              <a:gd name="T12" fmla="*/ 34022906 w 54"/>
              <a:gd name="T13" fmla="*/ 17011850 h 54"/>
              <a:gd name="T14" fmla="*/ 31502721 w 54"/>
              <a:gd name="T15" fmla="*/ 25201856 h 54"/>
              <a:gd name="T16" fmla="*/ 25201856 w 54"/>
              <a:gd name="T17" fmla="*/ 31502721 h 54"/>
              <a:gd name="T18" fmla="*/ 17011850 w 54"/>
              <a:gd name="T19" fmla="*/ 34022906 h 54"/>
              <a:gd name="T20" fmla="*/ 8190803 w 54"/>
              <a:gd name="T21" fmla="*/ 31502721 h 54"/>
              <a:gd name="T22" fmla="*/ 2520186 w 54"/>
              <a:gd name="T23" fmla="*/ 25201856 h 54"/>
              <a:gd name="T24" fmla="*/ 0 w 54"/>
              <a:gd name="T25" fmla="*/ 1701185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4"/>
              <a:gd name="T40" fmla="*/ 0 h 54"/>
              <a:gd name="T41" fmla="*/ 54 w 54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4" h="54">
                <a:moveTo>
                  <a:pt x="0" y="27"/>
                </a:moveTo>
                <a:lnTo>
                  <a:pt x="4" y="14"/>
                </a:lnTo>
                <a:lnTo>
                  <a:pt x="13" y="4"/>
                </a:lnTo>
                <a:lnTo>
                  <a:pt x="27" y="0"/>
                </a:lnTo>
                <a:lnTo>
                  <a:pt x="40" y="4"/>
                </a:lnTo>
                <a:lnTo>
                  <a:pt x="50" y="14"/>
                </a:lnTo>
                <a:lnTo>
                  <a:pt x="54" y="27"/>
                </a:lnTo>
                <a:lnTo>
                  <a:pt x="50" y="40"/>
                </a:lnTo>
                <a:lnTo>
                  <a:pt x="40" y="50"/>
                </a:lnTo>
                <a:lnTo>
                  <a:pt x="27" y="54"/>
                </a:lnTo>
                <a:lnTo>
                  <a:pt x="13" y="50"/>
                </a:lnTo>
                <a:lnTo>
                  <a:pt x="4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506" name="Freeform 524"/>
          <p:cNvSpPr>
            <a:spLocks/>
          </p:cNvSpPr>
          <p:nvPr/>
        </p:nvSpPr>
        <p:spPr bwMode="auto">
          <a:xfrm>
            <a:off x="6527800" y="3387725"/>
            <a:ext cx="42863" cy="42863"/>
          </a:xfrm>
          <a:custGeom>
            <a:avLst/>
            <a:gdLst>
              <a:gd name="T0" fmla="*/ 0 w 54"/>
              <a:gd name="T1" fmla="*/ 17011850 h 54"/>
              <a:gd name="T2" fmla="*/ 2520186 w 54"/>
              <a:gd name="T3" fmla="*/ 8821047 h 54"/>
              <a:gd name="T4" fmla="*/ 8190803 w 54"/>
              <a:gd name="T5" fmla="*/ 2520186 h 54"/>
              <a:gd name="T6" fmla="*/ 17011850 w 54"/>
              <a:gd name="T7" fmla="*/ 0 h 54"/>
              <a:gd name="T8" fmla="*/ 25201856 w 54"/>
              <a:gd name="T9" fmla="*/ 2520186 h 54"/>
              <a:gd name="T10" fmla="*/ 31502721 w 54"/>
              <a:gd name="T11" fmla="*/ 8821047 h 54"/>
              <a:gd name="T12" fmla="*/ 34022906 w 54"/>
              <a:gd name="T13" fmla="*/ 17011850 h 54"/>
              <a:gd name="T14" fmla="*/ 31502721 w 54"/>
              <a:gd name="T15" fmla="*/ 25201856 h 54"/>
              <a:gd name="T16" fmla="*/ 25201856 w 54"/>
              <a:gd name="T17" fmla="*/ 31502721 h 54"/>
              <a:gd name="T18" fmla="*/ 17011850 w 54"/>
              <a:gd name="T19" fmla="*/ 34022906 h 54"/>
              <a:gd name="T20" fmla="*/ 8190803 w 54"/>
              <a:gd name="T21" fmla="*/ 31502721 h 54"/>
              <a:gd name="T22" fmla="*/ 2520186 w 54"/>
              <a:gd name="T23" fmla="*/ 25201856 h 54"/>
              <a:gd name="T24" fmla="*/ 0 w 54"/>
              <a:gd name="T25" fmla="*/ 1701185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4"/>
              <a:gd name="T40" fmla="*/ 0 h 54"/>
              <a:gd name="T41" fmla="*/ 54 w 54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4" h="54">
                <a:moveTo>
                  <a:pt x="0" y="27"/>
                </a:moveTo>
                <a:lnTo>
                  <a:pt x="4" y="14"/>
                </a:lnTo>
                <a:lnTo>
                  <a:pt x="13" y="4"/>
                </a:lnTo>
                <a:lnTo>
                  <a:pt x="27" y="0"/>
                </a:lnTo>
                <a:lnTo>
                  <a:pt x="40" y="4"/>
                </a:lnTo>
                <a:lnTo>
                  <a:pt x="50" y="14"/>
                </a:lnTo>
                <a:lnTo>
                  <a:pt x="54" y="27"/>
                </a:lnTo>
                <a:lnTo>
                  <a:pt x="50" y="40"/>
                </a:lnTo>
                <a:lnTo>
                  <a:pt x="40" y="50"/>
                </a:lnTo>
                <a:lnTo>
                  <a:pt x="27" y="54"/>
                </a:lnTo>
                <a:lnTo>
                  <a:pt x="13" y="50"/>
                </a:lnTo>
                <a:lnTo>
                  <a:pt x="4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507" name="Freeform 525"/>
          <p:cNvSpPr>
            <a:spLocks/>
          </p:cNvSpPr>
          <p:nvPr/>
        </p:nvSpPr>
        <p:spPr bwMode="auto">
          <a:xfrm>
            <a:off x="6413500" y="3616325"/>
            <a:ext cx="42863" cy="42863"/>
          </a:xfrm>
          <a:custGeom>
            <a:avLst/>
            <a:gdLst>
              <a:gd name="T0" fmla="*/ 0 w 54"/>
              <a:gd name="T1" fmla="*/ 17011850 h 54"/>
              <a:gd name="T2" fmla="*/ 2520186 w 54"/>
              <a:gd name="T3" fmla="*/ 8821047 h 54"/>
              <a:gd name="T4" fmla="*/ 8190803 w 54"/>
              <a:gd name="T5" fmla="*/ 2520186 h 54"/>
              <a:gd name="T6" fmla="*/ 17011850 w 54"/>
              <a:gd name="T7" fmla="*/ 0 h 54"/>
              <a:gd name="T8" fmla="*/ 25201856 w 54"/>
              <a:gd name="T9" fmla="*/ 2520186 h 54"/>
              <a:gd name="T10" fmla="*/ 31502721 w 54"/>
              <a:gd name="T11" fmla="*/ 8821047 h 54"/>
              <a:gd name="T12" fmla="*/ 34022906 w 54"/>
              <a:gd name="T13" fmla="*/ 17011850 h 54"/>
              <a:gd name="T14" fmla="*/ 31502721 w 54"/>
              <a:gd name="T15" fmla="*/ 25201856 h 54"/>
              <a:gd name="T16" fmla="*/ 25201856 w 54"/>
              <a:gd name="T17" fmla="*/ 31502721 h 54"/>
              <a:gd name="T18" fmla="*/ 17011850 w 54"/>
              <a:gd name="T19" fmla="*/ 34022906 h 54"/>
              <a:gd name="T20" fmla="*/ 8190803 w 54"/>
              <a:gd name="T21" fmla="*/ 31502721 h 54"/>
              <a:gd name="T22" fmla="*/ 2520186 w 54"/>
              <a:gd name="T23" fmla="*/ 25201856 h 54"/>
              <a:gd name="T24" fmla="*/ 0 w 54"/>
              <a:gd name="T25" fmla="*/ 1701185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4"/>
              <a:gd name="T40" fmla="*/ 0 h 54"/>
              <a:gd name="T41" fmla="*/ 54 w 54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4" h="54">
                <a:moveTo>
                  <a:pt x="0" y="27"/>
                </a:moveTo>
                <a:lnTo>
                  <a:pt x="4" y="14"/>
                </a:lnTo>
                <a:lnTo>
                  <a:pt x="13" y="4"/>
                </a:lnTo>
                <a:lnTo>
                  <a:pt x="27" y="0"/>
                </a:lnTo>
                <a:lnTo>
                  <a:pt x="40" y="4"/>
                </a:lnTo>
                <a:lnTo>
                  <a:pt x="50" y="14"/>
                </a:lnTo>
                <a:lnTo>
                  <a:pt x="54" y="27"/>
                </a:lnTo>
                <a:lnTo>
                  <a:pt x="50" y="40"/>
                </a:lnTo>
                <a:lnTo>
                  <a:pt x="40" y="50"/>
                </a:lnTo>
                <a:lnTo>
                  <a:pt x="27" y="54"/>
                </a:lnTo>
                <a:lnTo>
                  <a:pt x="13" y="50"/>
                </a:lnTo>
                <a:lnTo>
                  <a:pt x="4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508" name="Line 526"/>
          <p:cNvSpPr>
            <a:spLocks noChangeShapeType="1"/>
          </p:cNvSpPr>
          <p:nvPr/>
        </p:nvSpPr>
        <p:spPr bwMode="auto">
          <a:xfrm flipH="1">
            <a:off x="6435725" y="2038350"/>
            <a:ext cx="51435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9" name="Line 527"/>
          <p:cNvSpPr>
            <a:spLocks noChangeShapeType="1"/>
          </p:cNvSpPr>
          <p:nvPr/>
        </p:nvSpPr>
        <p:spPr bwMode="auto">
          <a:xfrm flipH="1">
            <a:off x="6435725" y="2266950"/>
            <a:ext cx="51435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0" name="Line 528"/>
          <p:cNvSpPr>
            <a:spLocks noChangeShapeType="1"/>
          </p:cNvSpPr>
          <p:nvPr/>
        </p:nvSpPr>
        <p:spPr bwMode="auto">
          <a:xfrm flipH="1">
            <a:off x="6435725" y="2495550"/>
            <a:ext cx="51435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1" name="Line 529"/>
          <p:cNvSpPr>
            <a:spLocks noChangeShapeType="1"/>
          </p:cNvSpPr>
          <p:nvPr/>
        </p:nvSpPr>
        <p:spPr bwMode="auto">
          <a:xfrm flipH="1">
            <a:off x="6435725" y="2724150"/>
            <a:ext cx="51435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2" name="Line 530"/>
          <p:cNvSpPr>
            <a:spLocks noChangeShapeType="1"/>
          </p:cNvSpPr>
          <p:nvPr/>
        </p:nvSpPr>
        <p:spPr bwMode="auto">
          <a:xfrm flipH="1">
            <a:off x="6435725" y="2952750"/>
            <a:ext cx="51435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3" name="Line 531"/>
          <p:cNvSpPr>
            <a:spLocks noChangeShapeType="1"/>
          </p:cNvSpPr>
          <p:nvPr/>
        </p:nvSpPr>
        <p:spPr bwMode="auto">
          <a:xfrm flipH="1">
            <a:off x="6435725" y="3181350"/>
            <a:ext cx="51435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4" name="Line 532"/>
          <p:cNvSpPr>
            <a:spLocks noChangeShapeType="1"/>
          </p:cNvSpPr>
          <p:nvPr/>
        </p:nvSpPr>
        <p:spPr bwMode="auto">
          <a:xfrm flipH="1">
            <a:off x="6435725" y="3409950"/>
            <a:ext cx="51435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5" name="Line 533"/>
          <p:cNvSpPr>
            <a:spLocks noChangeShapeType="1"/>
          </p:cNvSpPr>
          <p:nvPr/>
        </p:nvSpPr>
        <p:spPr bwMode="auto">
          <a:xfrm flipH="1">
            <a:off x="6435725" y="3638550"/>
            <a:ext cx="51435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6" name="Line 534"/>
          <p:cNvSpPr>
            <a:spLocks noChangeShapeType="1"/>
          </p:cNvSpPr>
          <p:nvPr/>
        </p:nvSpPr>
        <p:spPr bwMode="auto">
          <a:xfrm>
            <a:off x="6435725" y="1352550"/>
            <a:ext cx="8001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7" name="Line 535"/>
          <p:cNvSpPr>
            <a:spLocks noChangeShapeType="1"/>
          </p:cNvSpPr>
          <p:nvPr/>
        </p:nvSpPr>
        <p:spPr bwMode="auto">
          <a:xfrm flipV="1">
            <a:off x="7235825" y="1123950"/>
            <a:ext cx="1588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8" name="Rectangle 536"/>
          <p:cNvSpPr>
            <a:spLocks noChangeArrowheads="1"/>
          </p:cNvSpPr>
          <p:nvPr/>
        </p:nvSpPr>
        <p:spPr bwMode="auto">
          <a:xfrm>
            <a:off x="7142163" y="917575"/>
            <a:ext cx="1857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5V</a:t>
            </a:r>
            <a:endParaRPr lang="en-US" altLang="en-US"/>
          </a:p>
        </p:txBody>
      </p:sp>
      <p:sp>
        <p:nvSpPr>
          <p:cNvPr id="19519" name="Freeform 537"/>
          <p:cNvSpPr>
            <a:spLocks/>
          </p:cNvSpPr>
          <p:nvPr/>
        </p:nvSpPr>
        <p:spPr bwMode="auto">
          <a:xfrm>
            <a:off x="7213600" y="1330325"/>
            <a:ext cx="42863" cy="42863"/>
          </a:xfrm>
          <a:custGeom>
            <a:avLst/>
            <a:gdLst>
              <a:gd name="T0" fmla="*/ 0 w 53"/>
              <a:gd name="T1" fmla="*/ 17011850 h 54"/>
              <a:gd name="T2" fmla="*/ 1961993 w 53"/>
              <a:gd name="T3" fmla="*/ 8821047 h 54"/>
              <a:gd name="T4" fmla="*/ 8503049 w 53"/>
              <a:gd name="T5" fmla="*/ 2520186 h 54"/>
              <a:gd name="T6" fmla="*/ 17659557 w 53"/>
              <a:gd name="T7" fmla="*/ 0 h 54"/>
              <a:gd name="T8" fmla="*/ 26161795 w 53"/>
              <a:gd name="T9" fmla="*/ 2520186 h 54"/>
              <a:gd name="T10" fmla="*/ 32702855 w 53"/>
              <a:gd name="T11" fmla="*/ 8821047 h 54"/>
              <a:gd name="T12" fmla="*/ 34664847 w 53"/>
              <a:gd name="T13" fmla="*/ 17011850 h 54"/>
              <a:gd name="T14" fmla="*/ 32702855 w 53"/>
              <a:gd name="T15" fmla="*/ 25201856 h 54"/>
              <a:gd name="T16" fmla="*/ 26161795 w 53"/>
              <a:gd name="T17" fmla="*/ 31502721 h 54"/>
              <a:gd name="T18" fmla="*/ 17659557 w 53"/>
              <a:gd name="T19" fmla="*/ 34022906 h 54"/>
              <a:gd name="T20" fmla="*/ 8503049 w 53"/>
              <a:gd name="T21" fmla="*/ 31502721 h 54"/>
              <a:gd name="T22" fmla="*/ 1961993 w 53"/>
              <a:gd name="T23" fmla="*/ 25201856 h 54"/>
              <a:gd name="T24" fmla="*/ 0 w 53"/>
              <a:gd name="T25" fmla="*/ 1701185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3"/>
              <a:gd name="T40" fmla="*/ 0 h 54"/>
              <a:gd name="T41" fmla="*/ 53 w 53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3" h="54">
                <a:moveTo>
                  <a:pt x="0" y="27"/>
                </a:moveTo>
                <a:lnTo>
                  <a:pt x="3" y="14"/>
                </a:lnTo>
                <a:lnTo>
                  <a:pt x="13" y="4"/>
                </a:lnTo>
                <a:lnTo>
                  <a:pt x="27" y="0"/>
                </a:lnTo>
                <a:lnTo>
                  <a:pt x="40" y="4"/>
                </a:lnTo>
                <a:lnTo>
                  <a:pt x="50" y="14"/>
                </a:lnTo>
                <a:lnTo>
                  <a:pt x="53" y="27"/>
                </a:lnTo>
                <a:lnTo>
                  <a:pt x="50" y="40"/>
                </a:lnTo>
                <a:lnTo>
                  <a:pt x="40" y="50"/>
                </a:lnTo>
                <a:lnTo>
                  <a:pt x="27" y="54"/>
                </a:lnTo>
                <a:lnTo>
                  <a:pt x="13" y="50"/>
                </a:lnTo>
                <a:lnTo>
                  <a:pt x="3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520" name="Freeform 538"/>
          <p:cNvSpPr>
            <a:spLocks/>
          </p:cNvSpPr>
          <p:nvPr/>
        </p:nvSpPr>
        <p:spPr bwMode="auto">
          <a:xfrm>
            <a:off x="7099300" y="1330325"/>
            <a:ext cx="42863" cy="42863"/>
          </a:xfrm>
          <a:custGeom>
            <a:avLst/>
            <a:gdLst>
              <a:gd name="T0" fmla="*/ 0 w 53"/>
              <a:gd name="T1" fmla="*/ 17011850 h 54"/>
              <a:gd name="T2" fmla="*/ 2616261 w 53"/>
              <a:gd name="T3" fmla="*/ 8821047 h 54"/>
              <a:gd name="T4" fmla="*/ 8503049 w 53"/>
              <a:gd name="T5" fmla="*/ 2520186 h 54"/>
              <a:gd name="T6" fmla="*/ 17659557 w 53"/>
              <a:gd name="T7" fmla="*/ 0 h 54"/>
              <a:gd name="T8" fmla="*/ 26161795 w 53"/>
              <a:gd name="T9" fmla="*/ 2520186 h 54"/>
              <a:gd name="T10" fmla="*/ 32702855 w 53"/>
              <a:gd name="T11" fmla="*/ 8821047 h 54"/>
              <a:gd name="T12" fmla="*/ 34664847 w 53"/>
              <a:gd name="T13" fmla="*/ 17011850 h 54"/>
              <a:gd name="T14" fmla="*/ 32702855 w 53"/>
              <a:gd name="T15" fmla="*/ 25201856 h 54"/>
              <a:gd name="T16" fmla="*/ 26161795 w 53"/>
              <a:gd name="T17" fmla="*/ 31502721 h 54"/>
              <a:gd name="T18" fmla="*/ 17659557 w 53"/>
              <a:gd name="T19" fmla="*/ 34022906 h 54"/>
              <a:gd name="T20" fmla="*/ 8503049 w 53"/>
              <a:gd name="T21" fmla="*/ 31502721 h 54"/>
              <a:gd name="T22" fmla="*/ 2616261 w 53"/>
              <a:gd name="T23" fmla="*/ 25201856 h 54"/>
              <a:gd name="T24" fmla="*/ 0 w 53"/>
              <a:gd name="T25" fmla="*/ 1701185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3"/>
              <a:gd name="T40" fmla="*/ 0 h 54"/>
              <a:gd name="T41" fmla="*/ 53 w 53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3" h="54">
                <a:moveTo>
                  <a:pt x="0" y="27"/>
                </a:moveTo>
                <a:lnTo>
                  <a:pt x="4" y="14"/>
                </a:lnTo>
                <a:lnTo>
                  <a:pt x="13" y="4"/>
                </a:lnTo>
                <a:lnTo>
                  <a:pt x="27" y="0"/>
                </a:lnTo>
                <a:lnTo>
                  <a:pt x="40" y="4"/>
                </a:lnTo>
                <a:lnTo>
                  <a:pt x="50" y="14"/>
                </a:lnTo>
                <a:lnTo>
                  <a:pt x="53" y="27"/>
                </a:lnTo>
                <a:lnTo>
                  <a:pt x="50" y="40"/>
                </a:lnTo>
                <a:lnTo>
                  <a:pt x="40" y="50"/>
                </a:lnTo>
                <a:lnTo>
                  <a:pt x="27" y="54"/>
                </a:lnTo>
                <a:lnTo>
                  <a:pt x="13" y="50"/>
                </a:lnTo>
                <a:lnTo>
                  <a:pt x="4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521" name="Freeform 539"/>
          <p:cNvSpPr>
            <a:spLocks/>
          </p:cNvSpPr>
          <p:nvPr/>
        </p:nvSpPr>
        <p:spPr bwMode="auto">
          <a:xfrm>
            <a:off x="6985000" y="1330325"/>
            <a:ext cx="42863" cy="42863"/>
          </a:xfrm>
          <a:custGeom>
            <a:avLst/>
            <a:gdLst>
              <a:gd name="T0" fmla="*/ 0 w 53"/>
              <a:gd name="T1" fmla="*/ 17011850 h 54"/>
              <a:gd name="T2" fmla="*/ 2616261 w 53"/>
              <a:gd name="T3" fmla="*/ 8821047 h 54"/>
              <a:gd name="T4" fmla="*/ 8503049 w 53"/>
              <a:gd name="T5" fmla="*/ 2520186 h 54"/>
              <a:gd name="T6" fmla="*/ 17659557 w 53"/>
              <a:gd name="T7" fmla="*/ 0 h 54"/>
              <a:gd name="T8" fmla="*/ 26161795 w 53"/>
              <a:gd name="T9" fmla="*/ 2520186 h 54"/>
              <a:gd name="T10" fmla="*/ 32702855 w 53"/>
              <a:gd name="T11" fmla="*/ 8821047 h 54"/>
              <a:gd name="T12" fmla="*/ 34664847 w 53"/>
              <a:gd name="T13" fmla="*/ 17011850 h 54"/>
              <a:gd name="T14" fmla="*/ 32702855 w 53"/>
              <a:gd name="T15" fmla="*/ 25201856 h 54"/>
              <a:gd name="T16" fmla="*/ 26161795 w 53"/>
              <a:gd name="T17" fmla="*/ 31502721 h 54"/>
              <a:gd name="T18" fmla="*/ 17659557 w 53"/>
              <a:gd name="T19" fmla="*/ 34022906 h 54"/>
              <a:gd name="T20" fmla="*/ 8503049 w 53"/>
              <a:gd name="T21" fmla="*/ 31502721 h 54"/>
              <a:gd name="T22" fmla="*/ 2616261 w 53"/>
              <a:gd name="T23" fmla="*/ 25201856 h 54"/>
              <a:gd name="T24" fmla="*/ 0 w 53"/>
              <a:gd name="T25" fmla="*/ 1701185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3"/>
              <a:gd name="T40" fmla="*/ 0 h 54"/>
              <a:gd name="T41" fmla="*/ 53 w 53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3" h="54">
                <a:moveTo>
                  <a:pt x="0" y="27"/>
                </a:moveTo>
                <a:lnTo>
                  <a:pt x="4" y="14"/>
                </a:lnTo>
                <a:lnTo>
                  <a:pt x="13" y="4"/>
                </a:lnTo>
                <a:lnTo>
                  <a:pt x="27" y="0"/>
                </a:lnTo>
                <a:lnTo>
                  <a:pt x="40" y="4"/>
                </a:lnTo>
                <a:lnTo>
                  <a:pt x="50" y="14"/>
                </a:lnTo>
                <a:lnTo>
                  <a:pt x="53" y="27"/>
                </a:lnTo>
                <a:lnTo>
                  <a:pt x="50" y="40"/>
                </a:lnTo>
                <a:lnTo>
                  <a:pt x="40" y="50"/>
                </a:lnTo>
                <a:lnTo>
                  <a:pt x="27" y="54"/>
                </a:lnTo>
                <a:lnTo>
                  <a:pt x="13" y="50"/>
                </a:lnTo>
                <a:lnTo>
                  <a:pt x="4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522" name="Freeform 540"/>
          <p:cNvSpPr>
            <a:spLocks/>
          </p:cNvSpPr>
          <p:nvPr/>
        </p:nvSpPr>
        <p:spPr bwMode="auto">
          <a:xfrm>
            <a:off x="6870700" y="1330325"/>
            <a:ext cx="42863" cy="42863"/>
          </a:xfrm>
          <a:custGeom>
            <a:avLst/>
            <a:gdLst>
              <a:gd name="T0" fmla="*/ 0 w 53"/>
              <a:gd name="T1" fmla="*/ 17011850 h 54"/>
              <a:gd name="T2" fmla="*/ 2616261 w 53"/>
              <a:gd name="T3" fmla="*/ 8821047 h 54"/>
              <a:gd name="T4" fmla="*/ 8503049 w 53"/>
              <a:gd name="T5" fmla="*/ 2520186 h 54"/>
              <a:gd name="T6" fmla="*/ 17659557 w 53"/>
              <a:gd name="T7" fmla="*/ 0 h 54"/>
              <a:gd name="T8" fmla="*/ 26161795 w 53"/>
              <a:gd name="T9" fmla="*/ 2520186 h 54"/>
              <a:gd name="T10" fmla="*/ 32702855 w 53"/>
              <a:gd name="T11" fmla="*/ 8821047 h 54"/>
              <a:gd name="T12" fmla="*/ 34664847 w 53"/>
              <a:gd name="T13" fmla="*/ 17011850 h 54"/>
              <a:gd name="T14" fmla="*/ 32702855 w 53"/>
              <a:gd name="T15" fmla="*/ 25201856 h 54"/>
              <a:gd name="T16" fmla="*/ 26161795 w 53"/>
              <a:gd name="T17" fmla="*/ 31502721 h 54"/>
              <a:gd name="T18" fmla="*/ 17659557 w 53"/>
              <a:gd name="T19" fmla="*/ 34022906 h 54"/>
              <a:gd name="T20" fmla="*/ 8503049 w 53"/>
              <a:gd name="T21" fmla="*/ 31502721 h 54"/>
              <a:gd name="T22" fmla="*/ 2616261 w 53"/>
              <a:gd name="T23" fmla="*/ 25201856 h 54"/>
              <a:gd name="T24" fmla="*/ 0 w 53"/>
              <a:gd name="T25" fmla="*/ 1701185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3"/>
              <a:gd name="T40" fmla="*/ 0 h 54"/>
              <a:gd name="T41" fmla="*/ 53 w 53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3" h="54">
                <a:moveTo>
                  <a:pt x="0" y="27"/>
                </a:moveTo>
                <a:lnTo>
                  <a:pt x="4" y="14"/>
                </a:lnTo>
                <a:lnTo>
                  <a:pt x="13" y="4"/>
                </a:lnTo>
                <a:lnTo>
                  <a:pt x="27" y="0"/>
                </a:lnTo>
                <a:lnTo>
                  <a:pt x="40" y="4"/>
                </a:lnTo>
                <a:lnTo>
                  <a:pt x="50" y="14"/>
                </a:lnTo>
                <a:lnTo>
                  <a:pt x="53" y="27"/>
                </a:lnTo>
                <a:lnTo>
                  <a:pt x="50" y="40"/>
                </a:lnTo>
                <a:lnTo>
                  <a:pt x="40" y="50"/>
                </a:lnTo>
                <a:lnTo>
                  <a:pt x="27" y="54"/>
                </a:lnTo>
                <a:lnTo>
                  <a:pt x="13" y="50"/>
                </a:lnTo>
                <a:lnTo>
                  <a:pt x="4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523" name="Freeform 541"/>
          <p:cNvSpPr>
            <a:spLocks/>
          </p:cNvSpPr>
          <p:nvPr/>
        </p:nvSpPr>
        <p:spPr bwMode="auto">
          <a:xfrm>
            <a:off x="6756400" y="1330325"/>
            <a:ext cx="42863" cy="42863"/>
          </a:xfrm>
          <a:custGeom>
            <a:avLst/>
            <a:gdLst>
              <a:gd name="T0" fmla="*/ 0 w 54"/>
              <a:gd name="T1" fmla="*/ 17011850 h 54"/>
              <a:gd name="T2" fmla="*/ 2520186 w 54"/>
              <a:gd name="T3" fmla="*/ 8821047 h 54"/>
              <a:gd name="T4" fmla="*/ 8190803 w 54"/>
              <a:gd name="T5" fmla="*/ 2520186 h 54"/>
              <a:gd name="T6" fmla="*/ 17011850 w 54"/>
              <a:gd name="T7" fmla="*/ 0 h 54"/>
              <a:gd name="T8" fmla="*/ 25201856 w 54"/>
              <a:gd name="T9" fmla="*/ 2520186 h 54"/>
              <a:gd name="T10" fmla="*/ 31502721 w 54"/>
              <a:gd name="T11" fmla="*/ 8821047 h 54"/>
              <a:gd name="T12" fmla="*/ 34022906 w 54"/>
              <a:gd name="T13" fmla="*/ 17011850 h 54"/>
              <a:gd name="T14" fmla="*/ 31502721 w 54"/>
              <a:gd name="T15" fmla="*/ 25201856 h 54"/>
              <a:gd name="T16" fmla="*/ 25201856 w 54"/>
              <a:gd name="T17" fmla="*/ 31502721 h 54"/>
              <a:gd name="T18" fmla="*/ 17011850 w 54"/>
              <a:gd name="T19" fmla="*/ 34022906 h 54"/>
              <a:gd name="T20" fmla="*/ 8190803 w 54"/>
              <a:gd name="T21" fmla="*/ 31502721 h 54"/>
              <a:gd name="T22" fmla="*/ 2520186 w 54"/>
              <a:gd name="T23" fmla="*/ 25201856 h 54"/>
              <a:gd name="T24" fmla="*/ 0 w 54"/>
              <a:gd name="T25" fmla="*/ 1701185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4"/>
              <a:gd name="T40" fmla="*/ 0 h 54"/>
              <a:gd name="T41" fmla="*/ 54 w 54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4" h="54">
                <a:moveTo>
                  <a:pt x="0" y="27"/>
                </a:moveTo>
                <a:lnTo>
                  <a:pt x="4" y="14"/>
                </a:lnTo>
                <a:lnTo>
                  <a:pt x="13" y="4"/>
                </a:lnTo>
                <a:lnTo>
                  <a:pt x="27" y="0"/>
                </a:lnTo>
                <a:lnTo>
                  <a:pt x="40" y="4"/>
                </a:lnTo>
                <a:lnTo>
                  <a:pt x="50" y="14"/>
                </a:lnTo>
                <a:lnTo>
                  <a:pt x="54" y="27"/>
                </a:lnTo>
                <a:lnTo>
                  <a:pt x="50" y="40"/>
                </a:lnTo>
                <a:lnTo>
                  <a:pt x="40" y="50"/>
                </a:lnTo>
                <a:lnTo>
                  <a:pt x="27" y="54"/>
                </a:lnTo>
                <a:lnTo>
                  <a:pt x="13" y="50"/>
                </a:lnTo>
                <a:lnTo>
                  <a:pt x="4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524" name="Freeform 542"/>
          <p:cNvSpPr>
            <a:spLocks/>
          </p:cNvSpPr>
          <p:nvPr/>
        </p:nvSpPr>
        <p:spPr bwMode="auto">
          <a:xfrm>
            <a:off x="6642100" y="1330325"/>
            <a:ext cx="42863" cy="42863"/>
          </a:xfrm>
          <a:custGeom>
            <a:avLst/>
            <a:gdLst>
              <a:gd name="T0" fmla="*/ 0 w 54"/>
              <a:gd name="T1" fmla="*/ 17011850 h 54"/>
              <a:gd name="T2" fmla="*/ 2520186 w 54"/>
              <a:gd name="T3" fmla="*/ 8821047 h 54"/>
              <a:gd name="T4" fmla="*/ 8190803 w 54"/>
              <a:gd name="T5" fmla="*/ 2520186 h 54"/>
              <a:gd name="T6" fmla="*/ 17011850 w 54"/>
              <a:gd name="T7" fmla="*/ 0 h 54"/>
              <a:gd name="T8" fmla="*/ 25201856 w 54"/>
              <a:gd name="T9" fmla="*/ 2520186 h 54"/>
              <a:gd name="T10" fmla="*/ 31502721 w 54"/>
              <a:gd name="T11" fmla="*/ 8821047 h 54"/>
              <a:gd name="T12" fmla="*/ 34022906 w 54"/>
              <a:gd name="T13" fmla="*/ 17011850 h 54"/>
              <a:gd name="T14" fmla="*/ 31502721 w 54"/>
              <a:gd name="T15" fmla="*/ 25201856 h 54"/>
              <a:gd name="T16" fmla="*/ 25201856 w 54"/>
              <a:gd name="T17" fmla="*/ 31502721 h 54"/>
              <a:gd name="T18" fmla="*/ 17011850 w 54"/>
              <a:gd name="T19" fmla="*/ 34022906 h 54"/>
              <a:gd name="T20" fmla="*/ 8190803 w 54"/>
              <a:gd name="T21" fmla="*/ 31502721 h 54"/>
              <a:gd name="T22" fmla="*/ 2520186 w 54"/>
              <a:gd name="T23" fmla="*/ 25201856 h 54"/>
              <a:gd name="T24" fmla="*/ 0 w 54"/>
              <a:gd name="T25" fmla="*/ 1701185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4"/>
              <a:gd name="T40" fmla="*/ 0 h 54"/>
              <a:gd name="T41" fmla="*/ 54 w 54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4" h="54">
                <a:moveTo>
                  <a:pt x="0" y="27"/>
                </a:moveTo>
                <a:lnTo>
                  <a:pt x="4" y="14"/>
                </a:lnTo>
                <a:lnTo>
                  <a:pt x="13" y="4"/>
                </a:lnTo>
                <a:lnTo>
                  <a:pt x="27" y="0"/>
                </a:lnTo>
                <a:lnTo>
                  <a:pt x="40" y="4"/>
                </a:lnTo>
                <a:lnTo>
                  <a:pt x="50" y="14"/>
                </a:lnTo>
                <a:lnTo>
                  <a:pt x="54" y="27"/>
                </a:lnTo>
                <a:lnTo>
                  <a:pt x="50" y="40"/>
                </a:lnTo>
                <a:lnTo>
                  <a:pt x="40" y="50"/>
                </a:lnTo>
                <a:lnTo>
                  <a:pt x="27" y="54"/>
                </a:lnTo>
                <a:lnTo>
                  <a:pt x="13" y="50"/>
                </a:lnTo>
                <a:lnTo>
                  <a:pt x="4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525" name="Freeform 543"/>
          <p:cNvSpPr>
            <a:spLocks/>
          </p:cNvSpPr>
          <p:nvPr/>
        </p:nvSpPr>
        <p:spPr bwMode="auto">
          <a:xfrm>
            <a:off x="6527800" y="1330325"/>
            <a:ext cx="42863" cy="42863"/>
          </a:xfrm>
          <a:custGeom>
            <a:avLst/>
            <a:gdLst>
              <a:gd name="T0" fmla="*/ 0 w 54"/>
              <a:gd name="T1" fmla="*/ 17011850 h 54"/>
              <a:gd name="T2" fmla="*/ 2520186 w 54"/>
              <a:gd name="T3" fmla="*/ 8821047 h 54"/>
              <a:gd name="T4" fmla="*/ 8190803 w 54"/>
              <a:gd name="T5" fmla="*/ 2520186 h 54"/>
              <a:gd name="T6" fmla="*/ 17011850 w 54"/>
              <a:gd name="T7" fmla="*/ 0 h 54"/>
              <a:gd name="T8" fmla="*/ 25201856 w 54"/>
              <a:gd name="T9" fmla="*/ 2520186 h 54"/>
              <a:gd name="T10" fmla="*/ 31502721 w 54"/>
              <a:gd name="T11" fmla="*/ 8821047 h 54"/>
              <a:gd name="T12" fmla="*/ 34022906 w 54"/>
              <a:gd name="T13" fmla="*/ 17011850 h 54"/>
              <a:gd name="T14" fmla="*/ 31502721 w 54"/>
              <a:gd name="T15" fmla="*/ 25201856 h 54"/>
              <a:gd name="T16" fmla="*/ 25201856 w 54"/>
              <a:gd name="T17" fmla="*/ 31502721 h 54"/>
              <a:gd name="T18" fmla="*/ 17011850 w 54"/>
              <a:gd name="T19" fmla="*/ 34022906 h 54"/>
              <a:gd name="T20" fmla="*/ 8190803 w 54"/>
              <a:gd name="T21" fmla="*/ 31502721 h 54"/>
              <a:gd name="T22" fmla="*/ 2520186 w 54"/>
              <a:gd name="T23" fmla="*/ 25201856 h 54"/>
              <a:gd name="T24" fmla="*/ 0 w 54"/>
              <a:gd name="T25" fmla="*/ 1701185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4"/>
              <a:gd name="T40" fmla="*/ 0 h 54"/>
              <a:gd name="T41" fmla="*/ 54 w 54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4" h="54">
                <a:moveTo>
                  <a:pt x="0" y="27"/>
                </a:moveTo>
                <a:lnTo>
                  <a:pt x="4" y="14"/>
                </a:lnTo>
                <a:lnTo>
                  <a:pt x="13" y="4"/>
                </a:lnTo>
                <a:lnTo>
                  <a:pt x="27" y="0"/>
                </a:lnTo>
                <a:lnTo>
                  <a:pt x="40" y="4"/>
                </a:lnTo>
                <a:lnTo>
                  <a:pt x="50" y="14"/>
                </a:lnTo>
                <a:lnTo>
                  <a:pt x="54" y="27"/>
                </a:lnTo>
                <a:lnTo>
                  <a:pt x="50" y="40"/>
                </a:lnTo>
                <a:lnTo>
                  <a:pt x="40" y="50"/>
                </a:lnTo>
                <a:lnTo>
                  <a:pt x="27" y="54"/>
                </a:lnTo>
                <a:lnTo>
                  <a:pt x="13" y="50"/>
                </a:lnTo>
                <a:lnTo>
                  <a:pt x="4" y="4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526" name="Line 544"/>
          <p:cNvSpPr>
            <a:spLocks noChangeShapeType="1"/>
          </p:cNvSpPr>
          <p:nvPr/>
        </p:nvSpPr>
        <p:spPr bwMode="auto">
          <a:xfrm>
            <a:off x="6340475" y="4570413"/>
            <a:ext cx="152400" cy="1587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7" name="Line 545"/>
          <p:cNvSpPr>
            <a:spLocks noChangeShapeType="1"/>
          </p:cNvSpPr>
          <p:nvPr/>
        </p:nvSpPr>
        <p:spPr bwMode="auto">
          <a:xfrm>
            <a:off x="6264275" y="4494213"/>
            <a:ext cx="304800" cy="1587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8" name="Line 546"/>
          <p:cNvSpPr>
            <a:spLocks noChangeShapeType="1"/>
          </p:cNvSpPr>
          <p:nvPr/>
        </p:nvSpPr>
        <p:spPr bwMode="auto">
          <a:xfrm>
            <a:off x="6188075" y="4418013"/>
            <a:ext cx="457200" cy="1587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9" name="Line 547"/>
          <p:cNvSpPr>
            <a:spLocks noChangeShapeType="1"/>
          </p:cNvSpPr>
          <p:nvPr/>
        </p:nvSpPr>
        <p:spPr bwMode="auto">
          <a:xfrm>
            <a:off x="6416675" y="4113213"/>
            <a:ext cx="1588" cy="30480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Output Port Design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316663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889125" y="5903913"/>
            <a:ext cx="285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T1 – T4 of OUT 99H, AL ?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Outline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mtClean="0"/>
              <a:t>Peripheral devices</a:t>
            </a:r>
          </a:p>
          <a:p>
            <a:pPr lvl="1">
              <a:lnSpc>
                <a:spcPct val="130000"/>
              </a:lnSpc>
            </a:pPr>
            <a:r>
              <a:rPr lang="en-US" altLang="en-US" sz="2400" smtClean="0"/>
              <a:t>Input devices</a:t>
            </a:r>
          </a:p>
          <a:p>
            <a:pPr lvl="1">
              <a:lnSpc>
                <a:spcPct val="130000"/>
              </a:lnSpc>
            </a:pPr>
            <a:r>
              <a:rPr lang="en-US" altLang="en-US" sz="2400" smtClean="0"/>
              <a:t>Output devices</a:t>
            </a:r>
          </a:p>
          <a:p>
            <a:pPr>
              <a:lnSpc>
                <a:spcPct val="130000"/>
              </a:lnSpc>
            </a:pPr>
            <a:r>
              <a:rPr lang="en-US" altLang="en-US" smtClean="0"/>
              <a:t>8 bit / 16-bit IO</a:t>
            </a:r>
          </a:p>
          <a:p>
            <a:pPr>
              <a:lnSpc>
                <a:spcPct val="130000"/>
              </a:lnSpc>
            </a:pPr>
            <a:r>
              <a:rPr lang="en-US" altLang="en-US" smtClean="0"/>
              <a:t>Simple Output device - interfacing LEDs</a:t>
            </a:r>
          </a:p>
          <a:p>
            <a:pPr>
              <a:lnSpc>
                <a:spcPct val="130000"/>
              </a:lnSpc>
            </a:pPr>
            <a:r>
              <a:rPr lang="en-US" altLang="en-US" smtClean="0"/>
              <a:t>Simple Input device - interfacing switches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Input Port Design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889125" y="5903913"/>
            <a:ext cx="2609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T1 – T4 of IN AL, 5FH ?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050213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Peripheral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en-US" smtClean="0"/>
              <a:t>is an input and/or output device</a:t>
            </a:r>
          </a:p>
          <a:p>
            <a:pPr>
              <a:lnSpc>
                <a:spcPct val="140000"/>
              </a:lnSpc>
            </a:pPr>
            <a:r>
              <a:rPr lang="en-US" altLang="en-US" smtClean="0"/>
              <a:t>like a memory chip, it is mapped to a certain location (called the port address)</a:t>
            </a:r>
          </a:p>
          <a:p>
            <a:pPr>
              <a:lnSpc>
                <a:spcPct val="140000"/>
              </a:lnSpc>
            </a:pPr>
            <a:r>
              <a:rPr lang="en-US" altLang="en-US" smtClean="0"/>
              <a:t>unlike a memory chip, a peripheral is usually mapped to a single 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Output Device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mtClean="0"/>
              <a:t>like a memory chip, you can write to an output device</a:t>
            </a:r>
          </a:p>
          <a:p>
            <a:pPr>
              <a:lnSpc>
                <a:spcPct val="110000"/>
              </a:lnSpc>
            </a:pPr>
            <a:r>
              <a:rPr lang="en-US" altLang="en-US" smtClean="0"/>
              <a:t>You can write to a memory chip using the command </a:t>
            </a:r>
            <a:r>
              <a:rPr lang="en-US" altLang="en-US" smtClean="0">
                <a:latin typeface="Courier New" panose="02070309020205020404" pitchFamily="49" charset="0"/>
              </a:rPr>
              <a:t>mov [bx], al</a:t>
            </a:r>
          </a:p>
          <a:p>
            <a:pPr>
              <a:lnSpc>
                <a:spcPct val="110000"/>
              </a:lnSpc>
            </a:pPr>
            <a:r>
              <a:rPr lang="en-US" altLang="en-US" smtClean="0"/>
              <a:t>You can write to an output device using the command </a:t>
            </a:r>
            <a:r>
              <a:rPr lang="en-US" altLang="en-US" smtClean="0">
                <a:latin typeface="Courier New" panose="02070309020205020404" pitchFamily="49" charset="0"/>
              </a:rPr>
              <a:t>out dx, 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Input Device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mtClean="0"/>
              <a:t>like a memory chip, you can read from an input device</a:t>
            </a:r>
          </a:p>
          <a:p>
            <a:pPr>
              <a:lnSpc>
                <a:spcPct val="120000"/>
              </a:lnSpc>
            </a:pPr>
            <a:r>
              <a:rPr lang="en-US" altLang="en-US" smtClean="0"/>
              <a:t>You can read from a memory chip using the command </a:t>
            </a:r>
            <a:r>
              <a:rPr lang="en-US" altLang="en-US" smtClean="0">
                <a:latin typeface="Courier New" panose="02070309020205020404" pitchFamily="49" charset="0"/>
              </a:rPr>
              <a:t>mov al, [bx]</a:t>
            </a:r>
          </a:p>
          <a:p>
            <a:pPr>
              <a:lnSpc>
                <a:spcPct val="120000"/>
              </a:lnSpc>
            </a:pPr>
            <a:r>
              <a:rPr lang="en-US" altLang="en-US" smtClean="0"/>
              <a:t>You can read from an input device using the command </a:t>
            </a:r>
            <a:r>
              <a:rPr lang="en-US" altLang="en-US" smtClean="0">
                <a:latin typeface="Courier New" panose="02070309020205020404" pitchFamily="49" charset="0"/>
              </a:rPr>
              <a:t>in al, dx</a:t>
            </a:r>
          </a:p>
          <a:p>
            <a:pPr>
              <a:lnSpc>
                <a:spcPct val="120000"/>
              </a:lnSpc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Memory mapped vs. peripheral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en-US" smtClean="0"/>
              <a:t>Same instruction vs. independent instruction</a:t>
            </a:r>
          </a:p>
          <a:p>
            <a:pPr>
              <a:lnSpc>
                <a:spcPct val="140000"/>
              </a:lnSpc>
            </a:pPr>
            <a:r>
              <a:rPr lang="en-US" altLang="en-US" smtClean="0"/>
              <a:t>Entire address bus vs. part of address bus</a:t>
            </a:r>
          </a:p>
          <a:p>
            <a:pPr>
              <a:lnSpc>
                <a:spcPct val="140000"/>
              </a:lnSpc>
            </a:pPr>
            <a:r>
              <a:rPr lang="en-US" altLang="en-US" smtClean="0"/>
              <a:t>Same control signals vs. independent</a:t>
            </a:r>
          </a:p>
          <a:p>
            <a:pPr>
              <a:lnSpc>
                <a:spcPct val="140000"/>
              </a:lnSpc>
            </a:pPr>
            <a:r>
              <a:rPr lang="en-US" altLang="en-US" smtClean="0"/>
              <a:t>More IO ports vs. 65536 ports</a:t>
            </a:r>
          </a:p>
          <a:p>
            <a:pPr>
              <a:lnSpc>
                <a:spcPct val="140000"/>
              </a:lnSpc>
            </a:pPr>
            <a:r>
              <a:rPr lang="en-US" altLang="en-US" smtClean="0"/>
              <a:t>More commands and operations </a:t>
            </a:r>
          </a:p>
          <a:p>
            <a:pPr>
              <a:lnSpc>
                <a:spcPct val="140000"/>
              </a:lnSpc>
            </a:pPr>
            <a:r>
              <a:rPr lang="en-US" altLang="en-US" smtClean="0"/>
              <a:t>Uses memory space </a:t>
            </a:r>
          </a:p>
          <a:p>
            <a:pPr>
              <a:lnSpc>
                <a:spcPct val="140000"/>
              </a:lnSpc>
            </a:pPr>
            <a:endParaRPr lang="en-US" alt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Two formats for IN / OUT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en-US" sz="2000" smtClean="0"/>
              <a:t>Format 1</a:t>
            </a:r>
          </a:p>
          <a:p>
            <a:r>
              <a:rPr lang="en-US" altLang="en-US" sz="2000" smtClean="0"/>
              <a:t>IN AL, port#</a:t>
            </a:r>
          </a:p>
          <a:p>
            <a:pPr>
              <a:buFontTx/>
              <a:buNone/>
            </a:pPr>
            <a:r>
              <a:rPr lang="en-US" altLang="en-US" sz="2000" smtClean="0"/>
              <a:t>Or</a:t>
            </a:r>
          </a:p>
          <a:p>
            <a:r>
              <a:rPr lang="en-US" altLang="en-US" sz="2000" smtClean="0"/>
              <a:t>OUT port#, AL</a:t>
            </a:r>
          </a:p>
          <a:p>
            <a:r>
              <a:rPr lang="en-US" altLang="en-US" sz="2000" smtClean="0"/>
              <a:t>Example:</a:t>
            </a:r>
          </a:p>
          <a:p>
            <a:pPr lvl="1"/>
            <a:r>
              <a:rPr lang="en-US" altLang="en-US" sz="1600" smtClean="0"/>
              <a:t>BACK:	IN AL,22H</a:t>
            </a:r>
            <a:br>
              <a:rPr lang="en-US" altLang="en-US" sz="1600" smtClean="0"/>
            </a:br>
            <a:r>
              <a:rPr lang="en-US" altLang="en-US" sz="1600" smtClean="0"/>
              <a:t>		CMP AL, 100</a:t>
            </a:r>
            <a:br>
              <a:rPr lang="en-US" altLang="en-US" sz="1600" smtClean="0"/>
            </a:br>
            <a:r>
              <a:rPr lang="en-US" altLang="en-US" sz="1600" smtClean="0"/>
              <a:t>		JNZ BACK</a:t>
            </a:r>
            <a:br>
              <a:rPr lang="en-US" altLang="en-US" sz="1600" smtClean="0"/>
            </a:br>
            <a:r>
              <a:rPr lang="en-US" altLang="en-US" sz="1600" smtClean="0"/>
              <a:t> </a:t>
            </a:r>
          </a:p>
          <a:p>
            <a:pPr lvl="1"/>
            <a:endParaRPr lang="en-US" altLang="en-US" sz="1600" smtClean="0"/>
          </a:p>
          <a:p>
            <a:pPr lvl="1"/>
            <a:endParaRPr lang="en-US" altLang="en-US" sz="1600" smtClean="0"/>
          </a:p>
        </p:txBody>
      </p:sp>
      <p:sp>
        <p:nvSpPr>
          <p:cNvPr id="31846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en-US" sz="2000" smtClean="0"/>
              <a:t>Format 2</a:t>
            </a:r>
          </a:p>
          <a:p>
            <a:r>
              <a:rPr lang="en-US" altLang="en-US" sz="2000" smtClean="0"/>
              <a:t>MOV DX,port#</a:t>
            </a:r>
            <a:br>
              <a:rPr lang="en-US" altLang="en-US" sz="2000" smtClean="0"/>
            </a:br>
            <a:r>
              <a:rPr lang="en-US" altLang="en-US" sz="2000" smtClean="0"/>
              <a:t>IN AL, DX</a:t>
            </a:r>
          </a:p>
          <a:p>
            <a:pPr>
              <a:buFontTx/>
              <a:buNone/>
            </a:pPr>
            <a:r>
              <a:rPr lang="en-US" altLang="en-US" sz="2000" smtClean="0"/>
              <a:t>Or</a:t>
            </a:r>
          </a:p>
          <a:p>
            <a:r>
              <a:rPr lang="en-US" altLang="en-US" sz="2000" smtClean="0"/>
              <a:t>MOV DX, port#</a:t>
            </a:r>
            <a:br>
              <a:rPr lang="en-US" altLang="en-US" sz="2000" smtClean="0"/>
            </a:br>
            <a:r>
              <a:rPr lang="en-US" altLang="en-US" sz="2000" smtClean="0"/>
              <a:t>OUT DX, AL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8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8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8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8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8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8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8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8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 autoUpdateAnimBg="0"/>
      <p:bldP spid="318468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8bit vs 16bit IO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000" smtClean="0"/>
              <a:t>8088 case:</a:t>
            </a:r>
          </a:p>
          <a:p>
            <a:r>
              <a:rPr lang="en-US" altLang="en-US" sz="2000" smtClean="0"/>
              <a:t>MOV DX, 648H</a:t>
            </a:r>
            <a:br>
              <a:rPr lang="en-US" altLang="en-US" sz="2000" smtClean="0"/>
            </a:br>
            <a:r>
              <a:rPr lang="en-US" altLang="en-US" sz="2000" smtClean="0"/>
              <a:t>OUT DX, AX  ;</a:t>
            </a:r>
            <a:r>
              <a:rPr lang="en-US" altLang="en-US" sz="1400" smtClean="0"/>
              <a:t>AX = 76A9H</a:t>
            </a:r>
          </a:p>
          <a:p>
            <a:endParaRPr lang="en-US" altLang="en-US" sz="2000" smtClean="0"/>
          </a:p>
          <a:p>
            <a:r>
              <a:rPr lang="en-US" altLang="en-US" sz="2000" smtClean="0"/>
              <a:t>Address bus and ALE</a:t>
            </a:r>
          </a:p>
          <a:p>
            <a:r>
              <a:rPr lang="en-US" altLang="en-US" sz="2000" smtClean="0"/>
              <a:t>Low byte (A9), IOW</a:t>
            </a:r>
          </a:p>
          <a:p>
            <a:r>
              <a:rPr lang="en-US" altLang="en-US" sz="2000" smtClean="0"/>
              <a:t>Setup time</a:t>
            </a:r>
          </a:p>
          <a:p>
            <a:r>
              <a:rPr lang="en-US" altLang="en-US" sz="2000" smtClean="0"/>
              <a:t>Address (649) and ALE</a:t>
            </a:r>
          </a:p>
          <a:p>
            <a:r>
              <a:rPr lang="en-US" altLang="en-US" sz="2000" smtClean="0"/>
              <a:t>High byte (76), IOW</a:t>
            </a:r>
          </a:p>
          <a:p>
            <a:r>
              <a:rPr lang="en-US" altLang="en-US" sz="2000" smtClean="0"/>
              <a:t>Setup time</a:t>
            </a:r>
          </a:p>
        </p:txBody>
      </p:sp>
      <p:sp>
        <p:nvSpPr>
          <p:cNvPr id="31949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 sz="2000" smtClean="0"/>
              <a:t>8086 case:</a:t>
            </a:r>
          </a:p>
          <a:p>
            <a:r>
              <a:rPr lang="en-US" altLang="en-US" sz="2000" smtClean="0"/>
              <a:t>MOV DX, 648H</a:t>
            </a:r>
            <a:br>
              <a:rPr lang="en-US" altLang="en-US" sz="2000" smtClean="0"/>
            </a:br>
            <a:r>
              <a:rPr lang="en-US" altLang="en-US" sz="2000" smtClean="0"/>
              <a:t>OUT DX, AX  ;</a:t>
            </a:r>
            <a:r>
              <a:rPr lang="en-US" altLang="en-US" sz="1400" smtClean="0"/>
              <a:t>AX = 76A9H</a:t>
            </a:r>
          </a:p>
          <a:p>
            <a:endParaRPr lang="en-US" altLang="en-US" sz="2000" smtClean="0"/>
          </a:p>
          <a:p>
            <a:r>
              <a:rPr lang="en-US" altLang="en-US" sz="2000" smtClean="0"/>
              <a:t>Address bus and ALE</a:t>
            </a:r>
          </a:p>
          <a:p>
            <a:r>
              <a:rPr lang="en-US" altLang="en-US" sz="2000" smtClean="0"/>
              <a:t>Word (76A9), IOW</a:t>
            </a:r>
          </a:p>
          <a:p>
            <a:r>
              <a:rPr lang="en-US" altLang="en-US" sz="2000" smtClean="0"/>
              <a:t>Setup time</a:t>
            </a:r>
          </a:p>
          <a:p>
            <a:endParaRPr lang="en-US" altLang="en-US" sz="200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9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9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9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9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9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9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9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9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 autoUpdateAnimBg="0"/>
      <p:bldP spid="31949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a Simple </a:t>
            </a:r>
            <a:br>
              <a:rPr lang="en-US" altLang="en-US" smtClean="0"/>
            </a:br>
            <a:r>
              <a:rPr lang="en-US" altLang="en-US" smtClean="0"/>
              <a:t>Output Device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Use 8-LED’s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2316</TotalTime>
  <Words>829</Words>
  <Application>Microsoft Office PowerPoint</Application>
  <PresentationFormat>Letter Paper (8.5x11 in)</PresentationFormat>
  <Paragraphs>429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Courier New</vt:lpstr>
      <vt:lpstr>Times New Roman</vt:lpstr>
      <vt:lpstr>Default Design</vt:lpstr>
      <vt:lpstr>Microprocessor System Design Input / Output Peripheral Interfacing</vt:lpstr>
      <vt:lpstr>Outline</vt:lpstr>
      <vt:lpstr>Peripheral</vt:lpstr>
      <vt:lpstr>Output Device</vt:lpstr>
      <vt:lpstr>Input Device</vt:lpstr>
      <vt:lpstr>Memory mapped vs. peripheral</vt:lpstr>
      <vt:lpstr>Two formats for IN / OUT</vt:lpstr>
      <vt:lpstr>8bit vs 16bit IO</vt:lpstr>
      <vt:lpstr>Creating a Simple  Output Device</vt:lpstr>
      <vt:lpstr>Use 8 LED’s</vt:lpstr>
      <vt:lpstr>Creating a Simple  Output Device</vt:lpstr>
      <vt:lpstr>Use of 74LS245 and Address Decoder</vt:lpstr>
      <vt:lpstr>Creating a Simple  Output Device</vt:lpstr>
      <vt:lpstr>Use of 74LS373 and Address Decoder</vt:lpstr>
      <vt:lpstr>Creating a Simple  Input Device</vt:lpstr>
      <vt:lpstr>Use of 74LS245 and Address Decoder</vt:lpstr>
      <vt:lpstr>How do you know if a user has pressed a button?</vt:lpstr>
      <vt:lpstr>Polling</vt:lpstr>
      <vt:lpstr>Output Port Design</vt:lpstr>
      <vt:lpstr>Input Port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/ Output</dc:title>
  <dc:creator>Fatemi, S. Omid</dc:creator>
  <cp:lastModifiedBy>S. Omid Fatemi</cp:lastModifiedBy>
  <cp:revision>37</cp:revision>
  <dcterms:modified xsi:type="dcterms:W3CDTF">2017-10-25T15:12:40Z</dcterms:modified>
</cp:coreProperties>
</file>