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56" r:id="rId3"/>
    <p:sldId id="357" r:id="rId4"/>
    <p:sldId id="374" r:id="rId5"/>
    <p:sldId id="358" r:id="rId6"/>
    <p:sldId id="375" r:id="rId7"/>
    <p:sldId id="376" r:id="rId8"/>
    <p:sldId id="377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</p:sldIdLst>
  <p:sldSz cx="9144000" cy="6858000" type="letter"/>
  <p:notesSz cx="10223500" cy="7086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67" autoAdjust="0"/>
    <p:restoredTop sz="85714" autoAdjust="0"/>
  </p:normalViewPr>
  <p:slideViewPr>
    <p:cSldViewPr>
      <p:cViewPr>
        <p:scale>
          <a:sx n="80" d="100"/>
          <a:sy n="80" d="100"/>
        </p:scale>
        <p:origin x="1065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700588" y="6738938"/>
            <a:ext cx="822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446" tIns="48082" rIns="94446" bIns="48082">
            <a:spAutoFit/>
          </a:bodyPr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/>
              <a:t>Page </a:t>
            </a:r>
            <a:fld id="{55D61FBF-28B2-44CF-B61A-567566182B62}" type="slidenum">
              <a:rPr lang="en-US" altLang="en-US" sz="1300"/>
              <a:pPr algn="ctr">
                <a:lnSpc>
                  <a:spcPct val="90000"/>
                </a:lnSpc>
              </a:pPr>
              <a:t>‹#›</a:t>
            </a:fld>
            <a:endParaRPr lang="en-US" altLang="en-US" sz="13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4700588" y="6738938"/>
            <a:ext cx="822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446" tIns="48082" rIns="94446" bIns="48082">
            <a:spAutoFit/>
          </a:bodyPr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/>
              <a:t>Page </a:t>
            </a:r>
            <a:fld id="{82D2E19A-1D16-40D6-8B1F-338CB6973084}" type="slidenum">
              <a:rPr lang="en-US" altLang="en-US" sz="1300"/>
              <a:pPr algn="ctr">
                <a:lnSpc>
                  <a:spcPct val="90000"/>
                </a:lnSpc>
              </a:pPr>
              <a:t>‹#›</a:t>
            </a:fld>
            <a:endParaRPr lang="en-US" altLang="en-US" sz="1300"/>
          </a:p>
        </p:txBody>
      </p:sp>
      <p:sp>
        <p:nvSpPr>
          <p:cNvPr id="23555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340100" y="531813"/>
            <a:ext cx="3543300" cy="2657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65500"/>
            <a:ext cx="7496175" cy="3189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7881" tIns="48082" rIns="97881" bIns="480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48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94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TOIE0: Timer overflow interrupt enable 0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91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55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95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36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66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02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55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443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94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95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803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1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054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181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259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I: Global Interrupt Enable/Disable Flag</a:t>
            </a:r>
          </a:p>
          <a:p>
            <a:r>
              <a:rPr lang="en-US" altLang="en-US" b="1" smtClean="0">
                <a:latin typeface="Arial" panose="020B0604020202020204" pitchFamily="34" charset="0"/>
              </a:rPr>
              <a:t>TIMSK</a:t>
            </a:r>
            <a:r>
              <a:rPr lang="en-US" altLang="en-US" smtClean="0">
                <a:latin typeface="Arial" panose="020B0604020202020204" pitchFamily="34" charset="0"/>
              </a:rPr>
              <a:t>; the Timer/Counter Interrupt Mask register</a:t>
            </a:r>
          </a:p>
          <a:p>
            <a:r>
              <a:rPr lang="en-US" altLang="en-US" b="1" smtClean="0">
                <a:latin typeface="Arial" panose="020B0604020202020204" pitchFamily="34" charset="0"/>
              </a:rPr>
              <a:t>GIMSK General Interrupt Mask register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general interrupt control register (GICR) </a:t>
            </a:r>
          </a:p>
          <a:p>
            <a:r>
              <a:rPr lang="it-IT" altLang="en-US" smtClean="0">
                <a:latin typeface="Arial" panose="020B0604020202020204" pitchFamily="34" charset="0"/>
              </a:rPr>
              <a:t>The Microcontroller Control Register (MCUCR) 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  <a:p>
            <a:endParaRPr lang="en-US" altLang="en-US" smtClean="0">
              <a:latin typeface="Arial" panose="020B0604020202020204" pitchFamily="34" charset="0"/>
            </a:endParaRPr>
          </a:p>
          <a:p>
            <a:r>
              <a:rPr lang="en-US" altLang="en-US" smtClean="0">
                <a:latin typeface="Arial" panose="020B0604020202020204" pitchFamily="34" charset="0"/>
              </a:rPr>
              <a:t>About  Store Program Memory: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The Flash memory may be programmed using the Store Program Memory (SPM)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instruction. On devices containing the Self Programming feature the program memory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is divided into two main sections: Application Flash Section and Boot Flash Section.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On devices with boot block, the SPM instruction has the ability to write to the entire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Flash memory, but can only be executed from the Boot section. Executing SPM from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the Application section will have no effect. On the smaller devices that don’ have a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boot block, the SPM instruction can be executed from the entire memory.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5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7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76200"/>
            <a:ext cx="17907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"/>
            <a:ext cx="52197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49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90600" y="76200"/>
            <a:ext cx="7162800" cy="601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8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 userDrawn="1"/>
        </p:nvSpPr>
        <p:spPr bwMode="auto">
          <a:xfrm flipV="1">
            <a:off x="315913" y="2774950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22"/>
          <p:cNvSpPr>
            <a:spLocks noChangeArrowheads="1"/>
          </p:cNvSpPr>
          <p:nvPr userDrawn="1"/>
        </p:nvSpPr>
        <p:spPr bwMode="auto">
          <a:xfrm>
            <a:off x="0" y="6591300"/>
            <a:ext cx="9144000" cy="266700"/>
          </a:xfrm>
          <a:prstGeom prst="rect">
            <a:avLst/>
          </a:prstGeom>
          <a:gradFill rotWithShape="1">
            <a:gsLst>
              <a:gs pos="0">
                <a:srgbClr val="009900">
                  <a:gamma/>
                  <a:shade val="46275"/>
                  <a:invGamma/>
                </a:srgbClr>
              </a:gs>
              <a:gs pos="50000">
                <a:srgbClr val="009900">
                  <a:alpha val="92000"/>
                </a:srgbClr>
              </a:gs>
              <a:gs pos="100000">
                <a:srgbClr val="009900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E67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" name="Text Box 26"/>
          <p:cNvSpPr txBox="1">
            <a:spLocks noChangeArrowheads="1"/>
          </p:cNvSpPr>
          <p:nvPr userDrawn="1"/>
        </p:nvSpPr>
        <p:spPr bwMode="auto">
          <a:xfrm>
            <a:off x="3148013" y="6559550"/>
            <a:ext cx="29051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FFFF00"/>
                </a:solidFill>
              </a:rPr>
              <a:t>www.MicroDigitalEd.com</a:t>
            </a:r>
          </a:p>
        </p:txBody>
      </p:sp>
      <p:pic>
        <p:nvPicPr>
          <p:cNvPr id="6" name="Picture 3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3617913"/>
            <a:ext cx="3941763" cy="246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5"/>
          <p:cNvSpPr>
            <a:spLocks noChangeArrowheads="1"/>
          </p:cNvSpPr>
          <p:nvPr userDrawn="1"/>
        </p:nvSpPr>
        <p:spPr bwMode="auto">
          <a:xfrm>
            <a:off x="525463" y="4195763"/>
            <a:ext cx="3736975" cy="1468437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The AVR microcontroller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and embedded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systems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using assembly and c</a:t>
            </a:r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81000" y="1190625"/>
            <a:ext cx="8382000" cy="1462088"/>
          </a:xfrm>
          <a:gradFill>
            <a:gsLst>
              <a:gs pos="0">
                <a:srgbClr val="009900">
                  <a:gamma/>
                  <a:shade val="46275"/>
                  <a:invGamma/>
                </a:srgbClr>
              </a:gs>
              <a:gs pos="100000">
                <a:srgbClr val="009900"/>
              </a:gs>
            </a:gsLst>
          </a:gradFill>
        </p:spPr>
        <p:txBody>
          <a:bodyPr/>
          <a:lstStyle>
            <a:lvl1pPr>
              <a:defRPr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10"/>
          </p:nvPr>
        </p:nvSpPr>
        <p:spPr>
          <a:xfrm>
            <a:off x="295275" y="6604000"/>
            <a:ext cx="2895600" cy="254000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rgbClr val="FFFF99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62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2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3550" y="1023938"/>
            <a:ext cx="8312150" cy="548481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95275" y="6604000"/>
            <a:ext cx="2895600" cy="2540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59625" y="6600825"/>
            <a:ext cx="1946275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0A36FEB-5BBA-4924-8F5A-86C87046665E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33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4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44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2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3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2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909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742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762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007225" y="6296025"/>
            <a:ext cx="1770063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200"/>
              <a:t>University of Tehran </a:t>
            </a:r>
            <a:fld id="{52115B95-9613-415E-A252-69C27CF6B5E4}" type="slidenum">
              <a:rPr lang="en-US" altLang="en-US" sz="1200"/>
              <a:pPr algn="r"/>
              <a:t>‹#›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e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.e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r>
              <a:rPr lang="en-US" altLang="en-US" sz="3200" smtClean="0"/>
              <a:t>AVR Microcontroller - Part 4</a:t>
            </a:r>
            <a:br>
              <a:rPr lang="en-US" altLang="en-US" sz="3200" smtClean="0"/>
            </a:br>
            <a:r>
              <a:rPr lang="en-US" altLang="en-US" sz="3200" smtClean="0"/>
              <a:t/>
            </a:r>
            <a:br>
              <a:rPr lang="en-US" altLang="en-US" sz="3200" smtClean="0"/>
            </a:br>
            <a:r>
              <a:rPr lang="en-US" altLang="en-US" sz="3200" smtClean="0"/>
              <a:t>Interrupt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56125"/>
            <a:ext cx="6400800" cy="1752600"/>
          </a:xfrm>
          <a:noFill/>
        </p:spPr>
        <p:txBody>
          <a:bodyPr/>
          <a:lstStyle/>
          <a:p>
            <a:pPr marL="285750" indent="-285750"/>
            <a:r>
              <a:rPr lang="en-US" altLang="en-US" smtClean="0"/>
              <a:t>Omid Fatemi</a:t>
            </a:r>
          </a:p>
          <a:p>
            <a:pPr marL="285750" indent="-285750"/>
            <a:endParaRPr lang="en-US" altLang="en-US" smtClean="0"/>
          </a:p>
          <a:p>
            <a:pPr marL="285750" indent="-285750"/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85D3AC-F0BC-4B52-940B-53650C683AB3}" type="slidenum">
              <a:rPr lang="ar-SA" altLang="en-US"/>
              <a:pPr/>
              <a:t>10</a:t>
            </a:fld>
            <a:endParaRPr lang="en-US" altLang="en-US"/>
          </a:p>
        </p:txBody>
      </p:sp>
      <p:sp>
        <p:nvSpPr>
          <p:cNvPr id="9219" name="Line 2"/>
          <p:cNvSpPr>
            <a:spLocks noChangeShapeType="1"/>
          </p:cNvSpPr>
          <p:nvPr/>
        </p:nvSpPr>
        <p:spPr bwMode="auto">
          <a:xfrm flipH="1">
            <a:off x="153988" y="5243513"/>
            <a:ext cx="914400" cy="0"/>
          </a:xfrm>
          <a:prstGeom prst="line">
            <a:avLst/>
          </a:prstGeom>
          <a:noFill/>
          <a:ln w="12700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905250" y="3262313"/>
            <a:ext cx="15335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PA6 (ADC6)</a:t>
            </a: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3892550" y="3948113"/>
            <a:ext cx="1651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AVCC</a:t>
            </a:r>
          </a:p>
        </p:txBody>
      </p:sp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-366713" y="4405313"/>
            <a:ext cx="1414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XTAL1</a:t>
            </a:r>
          </a:p>
        </p:txBody>
      </p:sp>
      <p:sp>
        <p:nvSpPr>
          <p:cNvPr id="9223" name="Text Box 9"/>
          <p:cNvSpPr txBox="1">
            <a:spLocks noChangeArrowheads="1"/>
          </p:cNvSpPr>
          <p:nvPr/>
        </p:nvSpPr>
        <p:spPr bwMode="auto">
          <a:xfrm>
            <a:off x="-366713" y="5776913"/>
            <a:ext cx="1414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(OC1A) PD5</a:t>
            </a:r>
          </a:p>
        </p:txBody>
      </p:sp>
      <p:sp>
        <p:nvSpPr>
          <p:cNvPr id="9224" name="Text Box 10"/>
          <p:cNvSpPr txBox="1">
            <a:spLocks noChangeArrowheads="1"/>
          </p:cNvSpPr>
          <p:nvPr/>
        </p:nvSpPr>
        <p:spPr bwMode="auto">
          <a:xfrm>
            <a:off x="-366713" y="3262313"/>
            <a:ext cx="1414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 (SCK) PB7</a:t>
            </a:r>
          </a:p>
        </p:txBody>
      </p:sp>
      <p:sp>
        <p:nvSpPr>
          <p:cNvPr id="9225" name="Text Box 11"/>
          <p:cNvSpPr txBox="1">
            <a:spLocks noChangeArrowheads="1"/>
          </p:cNvSpPr>
          <p:nvPr/>
        </p:nvSpPr>
        <p:spPr bwMode="auto">
          <a:xfrm>
            <a:off x="-366713" y="5548313"/>
            <a:ext cx="1414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(OC1B) PD4</a:t>
            </a:r>
          </a:p>
        </p:txBody>
      </p:sp>
      <p:sp>
        <p:nvSpPr>
          <p:cNvPr id="9226" name="Text Box 13"/>
          <p:cNvSpPr txBox="1">
            <a:spLocks noChangeArrowheads="1"/>
          </p:cNvSpPr>
          <p:nvPr/>
        </p:nvSpPr>
        <p:spPr bwMode="auto">
          <a:xfrm>
            <a:off x="-366713" y="3490913"/>
            <a:ext cx="1414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RESET</a:t>
            </a:r>
          </a:p>
        </p:txBody>
      </p:sp>
      <p:sp>
        <p:nvSpPr>
          <p:cNvPr id="9227" name="Text Box 14"/>
          <p:cNvSpPr txBox="1">
            <a:spLocks noChangeArrowheads="1"/>
          </p:cNvSpPr>
          <p:nvPr/>
        </p:nvSpPr>
        <p:spPr bwMode="auto">
          <a:xfrm>
            <a:off x="-366713" y="3719513"/>
            <a:ext cx="1414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VCC</a:t>
            </a:r>
          </a:p>
        </p:txBody>
      </p:sp>
      <p:sp>
        <p:nvSpPr>
          <p:cNvPr id="9228" name="Text Box 15"/>
          <p:cNvSpPr txBox="1">
            <a:spLocks noChangeArrowheads="1"/>
          </p:cNvSpPr>
          <p:nvPr/>
        </p:nvSpPr>
        <p:spPr bwMode="auto">
          <a:xfrm>
            <a:off x="-366713" y="3948113"/>
            <a:ext cx="1414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GND</a:t>
            </a:r>
          </a:p>
        </p:txBody>
      </p:sp>
      <p:sp>
        <p:nvSpPr>
          <p:cNvPr id="9229" name="Text Box 17"/>
          <p:cNvSpPr txBox="1">
            <a:spLocks noChangeArrowheads="1"/>
          </p:cNvSpPr>
          <p:nvPr/>
        </p:nvSpPr>
        <p:spPr bwMode="auto">
          <a:xfrm>
            <a:off x="14288" y="4862513"/>
            <a:ext cx="1033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(TXD) PD1</a:t>
            </a:r>
          </a:p>
        </p:txBody>
      </p:sp>
      <p:sp>
        <p:nvSpPr>
          <p:cNvPr id="9230" name="Text Box 18"/>
          <p:cNvSpPr txBox="1">
            <a:spLocks noChangeArrowheads="1"/>
          </p:cNvSpPr>
          <p:nvPr/>
        </p:nvSpPr>
        <p:spPr bwMode="auto">
          <a:xfrm>
            <a:off x="-366713" y="5314950"/>
            <a:ext cx="1414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(INT1) PD3</a:t>
            </a:r>
          </a:p>
        </p:txBody>
      </p:sp>
      <p:sp>
        <p:nvSpPr>
          <p:cNvPr id="9231" name="Text Box 19"/>
          <p:cNvSpPr txBox="1">
            <a:spLocks noChangeArrowheads="1"/>
          </p:cNvSpPr>
          <p:nvPr/>
        </p:nvSpPr>
        <p:spPr bwMode="auto">
          <a:xfrm>
            <a:off x="3892550" y="3719513"/>
            <a:ext cx="12969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AGND</a:t>
            </a:r>
          </a:p>
        </p:txBody>
      </p:sp>
      <p:sp>
        <p:nvSpPr>
          <p:cNvPr id="9232" name="Rectangle 24"/>
          <p:cNvSpPr>
            <a:spLocks noChangeArrowheads="1"/>
          </p:cNvSpPr>
          <p:nvPr/>
        </p:nvSpPr>
        <p:spPr bwMode="auto">
          <a:xfrm>
            <a:off x="1270000" y="1509713"/>
            <a:ext cx="2393950" cy="472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3667125" y="17383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3667125" y="19669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3667125" y="21955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667125" y="24241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37" name="Rectangle 29"/>
          <p:cNvSpPr>
            <a:spLocks noChangeArrowheads="1"/>
          </p:cNvSpPr>
          <p:nvPr/>
        </p:nvSpPr>
        <p:spPr bwMode="auto">
          <a:xfrm>
            <a:off x="3667125" y="26527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38" name="Rectangle 30"/>
          <p:cNvSpPr>
            <a:spLocks noChangeArrowheads="1"/>
          </p:cNvSpPr>
          <p:nvPr/>
        </p:nvSpPr>
        <p:spPr bwMode="auto">
          <a:xfrm>
            <a:off x="3667125" y="28813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39" name="Rectangle 31"/>
          <p:cNvSpPr>
            <a:spLocks noChangeArrowheads="1"/>
          </p:cNvSpPr>
          <p:nvPr/>
        </p:nvSpPr>
        <p:spPr bwMode="auto">
          <a:xfrm>
            <a:off x="3667125" y="31099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3667125" y="33385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3667125" y="35671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3667125" y="37957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43" name="Text Box 35"/>
          <p:cNvSpPr txBox="1">
            <a:spLocks noChangeArrowheads="1"/>
          </p:cNvSpPr>
          <p:nvPr/>
        </p:nvSpPr>
        <p:spPr bwMode="auto">
          <a:xfrm>
            <a:off x="3902075" y="1662113"/>
            <a:ext cx="825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VCC</a:t>
            </a:r>
          </a:p>
        </p:txBody>
      </p:sp>
      <p:sp>
        <p:nvSpPr>
          <p:cNvPr id="9244" name="Text Box 36"/>
          <p:cNvSpPr txBox="1">
            <a:spLocks noChangeArrowheads="1"/>
          </p:cNvSpPr>
          <p:nvPr/>
        </p:nvSpPr>
        <p:spPr bwMode="auto">
          <a:xfrm>
            <a:off x="3902075" y="1890713"/>
            <a:ext cx="1414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PA0 (ADC0)</a:t>
            </a:r>
          </a:p>
        </p:txBody>
      </p:sp>
      <p:sp>
        <p:nvSpPr>
          <p:cNvPr id="9245" name="Rectangle 37"/>
          <p:cNvSpPr>
            <a:spLocks noChangeArrowheads="1"/>
          </p:cNvSpPr>
          <p:nvPr/>
        </p:nvSpPr>
        <p:spPr bwMode="auto">
          <a:xfrm>
            <a:off x="3667125" y="40243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46" name="Rectangle 38"/>
          <p:cNvSpPr>
            <a:spLocks noChangeArrowheads="1"/>
          </p:cNvSpPr>
          <p:nvPr/>
        </p:nvSpPr>
        <p:spPr bwMode="auto">
          <a:xfrm>
            <a:off x="3667125" y="42529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47" name="Rectangle 39"/>
          <p:cNvSpPr>
            <a:spLocks noChangeArrowheads="1"/>
          </p:cNvSpPr>
          <p:nvPr/>
        </p:nvSpPr>
        <p:spPr bwMode="auto">
          <a:xfrm>
            <a:off x="3667125" y="44815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48" name="Rectangle 40"/>
          <p:cNvSpPr>
            <a:spLocks noChangeArrowheads="1"/>
          </p:cNvSpPr>
          <p:nvPr/>
        </p:nvSpPr>
        <p:spPr bwMode="auto">
          <a:xfrm>
            <a:off x="3667125" y="47101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49" name="Rectangle 41"/>
          <p:cNvSpPr>
            <a:spLocks noChangeArrowheads="1"/>
          </p:cNvSpPr>
          <p:nvPr/>
        </p:nvSpPr>
        <p:spPr bwMode="auto">
          <a:xfrm>
            <a:off x="3667125" y="49387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50" name="Rectangle 42"/>
          <p:cNvSpPr>
            <a:spLocks noChangeArrowheads="1"/>
          </p:cNvSpPr>
          <p:nvPr/>
        </p:nvSpPr>
        <p:spPr bwMode="auto">
          <a:xfrm>
            <a:off x="3667125" y="51673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51" name="Rectangle 43"/>
          <p:cNvSpPr>
            <a:spLocks noChangeArrowheads="1"/>
          </p:cNvSpPr>
          <p:nvPr/>
        </p:nvSpPr>
        <p:spPr bwMode="auto">
          <a:xfrm>
            <a:off x="3667125" y="53959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52" name="Rectangle 44"/>
          <p:cNvSpPr>
            <a:spLocks noChangeArrowheads="1"/>
          </p:cNvSpPr>
          <p:nvPr/>
        </p:nvSpPr>
        <p:spPr bwMode="auto">
          <a:xfrm>
            <a:off x="3667125" y="56245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53" name="Rectangle 45"/>
          <p:cNvSpPr>
            <a:spLocks noChangeArrowheads="1"/>
          </p:cNvSpPr>
          <p:nvPr/>
        </p:nvSpPr>
        <p:spPr bwMode="auto">
          <a:xfrm>
            <a:off x="3667125" y="58531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54" name="Rectangle 46"/>
          <p:cNvSpPr>
            <a:spLocks noChangeArrowheads="1"/>
          </p:cNvSpPr>
          <p:nvPr/>
        </p:nvSpPr>
        <p:spPr bwMode="auto">
          <a:xfrm>
            <a:off x="3667125" y="60817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55" name="Text Box 47"/>
          <p:cNvSpPr txBox="1">
            <a:spLocks noChangeArrowheads="1"/>
          </p:cNvSpPr>
          <p:nvPr/>
        </p:nvSpPr>
        <p:spPr bwMode="auto">
          <a:xfrm>
            <a:off x="3902075" y="4176713"/>
            <a:ext cx="1035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PC7 (TOSC2)</a:t>
            </a:r>
          </a:p>
        </p:txBody>
      </p:sp>
      <p:sp>
        <p:nvSpPr>
          <p:cNvPr id="9256" name="Text Box 48"/>
          <p:cNvSpPr txBox="1">
            <a:spLocks noChangeArrowheads="1"/>
          </p:cNvSpPr>
          <p:nvPr/>
        </p:nvSpPr>
        <p:spPr bwMode="auto">
          <a:xfrm>
            <a:off x="3902075" y="2119313"/>
            <a:ext cx="1414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PA1 (ADC1)</a:t>
            </a:r>
          </a:p>
        </p:txBody>
      </p:sp>
      <p:sp>
        <p:nvSpPr>
          <p:cNvPr id="9257" name="Text Box 49"/>
          <p:cNvSpPr txBox="1">
            <a:spLocks noChangeArrowheads="1"/>
          </p:cNvSpPr>
          <p:nvPr/>
        </p:nvSpPr>
        <p:spPr bwMode="auto">
          <a:xfrm>
            <a:off x="3902075" y="2347913"/>
            <a:ext cx="1414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PA2 (ADC2)</a:t>
            </a:r>
          </a:p>
        </p:txBody>
      </p:sp>
      <p:sp>
        <p:nvSpPr>
          <p:cNvPr id="9258" name="Text Box 50"/>
          <p:cNvSpPr txBox="1">
            <a:spLocks noChangeArrowheads="1"/>
          </p:cNvSpPr>
          <p:nvPr/>
        </p:nvSpPr>
        <p:spPr bwMode="auto">
          <a:xfrm>
            <a:off x="3902075" y="2576513"/>
            <a:ext cx="12969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PA3 (ADC3)</a:t>
            </a:r>
          </a:p>
        </p:txBody>
      </p:sp>
      <p:sp>
        <p:nvSpPr>
          <p:cNvPr id="9259" name="Text Box 51"/>
          <p:cNvSpPr txBox="1">
            <a:spLocks noChangeArrowheads="1"/>
          </p:cNvSpPr>
          <p:nvPr/>
        </p:nvSpPr>
        <p:spPr bwMode="auto">
          <a:xfrm>
            <a:off x="3902075" y="2805113"/>
            <a:ext cx="12969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PA4 (ADC4)</a:t>
            </a:r>
          </a:p>
        </p:txBody>
      </p:sp>
      <p:sp>
        <p:nvSpPr>
          <p:cNvPr id="9260" name="Text Box 52"/>
          <p:cNvSpPr txBox="1">
            <a:spLocks noChangeArrowheads="1"/>
          </p:cNvSpPr>
          <p:nvPr/>
        </p:nvSpPr>
        <p:spPr bwMode="auto">
          <a:xfrm>
            <a:off x="3902075" y="3033713"/>
            <a:ext cx="1414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PA5 (ADC5)</a:t>
            </a:r>
          </a:p>
        </p:txBody>
      </p:sp>
      <p:sp>
        <p:nvSpPr>
          <p:cNvPr id="9261" name="Text Box 53"/>
          <p:cNvSpPr txBox="1">
            <a:spLocks noChangeArrowheads="1"/>
          </p:cNvSpPr>
          <p:nvPr/>
        </p:nvSpPr>
        <p:spPr bwMode="auto">
          <a:xfrm>
            <a:off x="3902075" y="3490913"/>
            <a:ext cx="1414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PA7 (ADC7)</a:t>
            </a:r>
          </a:p>
        </p:txBody>
      </p:sp>
      <p:sp>
        <p:nvSpPr>
          <p:cNvPr id="9262" name="Text Box 54"/>
          <p:cNvSpPr txBox="1">
            <a:spLocks noChangeArrowheads="1"/>
          </p:cNvSpPr>
          <p:nvPr/>
        </p:nvSpPr>
        <p:spPr bwMode="auto">
          <a:xfrm>
            <a:off x="3902075" y="4862513"/>
            <a:ext cx="1414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PC4 (TDO)</a:t>
            </a:r>
          </a:p>
        </p:txBody>
      </p:sp>
      <p:sp>
        <p:nvSpPr>
          <p:cNvPr id="9263" name="Text Box 55"/>
          <p:cNvSpPr txBox="1">
            <a:spLocks noChangeArrowheads="1"/>
          </p:cNvSpPr>
          <p:nvPr/>
        </p:nvSpPr>
        <p:spPr bwMode="auto">
          <a:xfrm>
            <a:off x="3902075" y="5091113"/>
            <a:ext cx="12969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PC3 (TMS)</a:t>
            </a:r>
          </a:p>
        </p:txBody>
      </p:sp>
      <p:sp>
        <p:nvSpPr>
          <p:cNvPr id="9264" name="Text Box 56"/>
          <p:cNvSpPr txBox="1">
            <a:spLocks noChangeArrowheads="1"/>
          </p:cNvSpPr>
          <p:nvPr/>
        </p:nvSpPr>
        <p:spPr bwMode="auto">
          <a:xfrm>
            <a:off x="3902075" y="4405313"/>
            <a:ext cx="1414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PC6 (TOSC1)</a:t>
            </a:r>
          </a:p>
        </p:txBody>
      </p:sp>
      <p:sp>
        <p:nvSpPr>
          <p:cNvPr id="9265" name="Text Box 57"/>
          <p:cNvSpPr txBox="1">
            <a:spLocks noChangeArrowheads="1"/>
          </p:cNvSpPr>
          <p:nvPr/>
        </p:nvSpPr>
        <p:spPr bwMode="auto">
          <a:xfrm>
            <a:off x="3902075" y="4633913"/>
            <a:ext cx="12969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PC5 (TDI)</a:t>
            </a:r>
          </a:p>
        </p:txBody>
      </p:sp>
      <p:sp>
        <p:nvSpPr>
          <p:cNvPr id="9266" name="Text Box 58"/>
          <p:cNvSpPr txBox="1">
            <a:spLocks noChangeArrowheads="1"/>
          </p:cNvSpPr>
          <p:nvPr/>
        </p:nvSpPr>
        <p:spPr bwMode="auto">
          <a:xfrm>
            <a:off x="3902075" y="5776913"/>
            <a:ext cx="11795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PC0 (SCL)</a:t>
            </a:r>
          </a:p>
        </p:txBody>
      </p:sp>
      <p:sp>
        <p:nvSpPr>
          <p:cNvPr id="9267" name="Text Box 59"/>
          <p:cNvSpPr txBox="1">
            <a:spLocks noChangeArrowheads="1"/>
          </p:cNvSpPr>
          <p:nvPr/>
        </p:nvSpPr>
        <p:spPr bwMode="auto">
          <a:xfrm>
            <a:off x="3902075" y="6005513"/>
            <a:ext cx="11795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PD7 (OC2)</a:t>
            </a:r>
          </a:p>
        </p:txBody>
      </p:sp>
      <p:sp>
        <p:nvSpPr>
          <p:cNvPr id="9268" name="Text Box 60"/>
          <p:cNvSpPr txBox="1">
            <a:spLocks noChangeArrowheads="1"/>
          </p:cNvSpPr>
          <p:nvPr/>
        </p:nvSpPr>
        <p:spPr bwMode="auto">
          <a:xfrm>
            <a:off x="3902075" y="5319713"/>
            <a:ext cx="1414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PC2 (TCK)</a:t>
            </a:r>
          </a:p>
        </p:txBody>
      </p:sp>
      <p:sp>
        <p:nvSpPr>
          <p:cNvPr id="9269" name="Text Box 61"/>
          <p:cNvSpPr txBox="1">
            <a:spLocks noChangeArrowheads="1"/>
          </p:cNvSpPr>
          <p:nvPr/>
        </p:nvSpPr>
        <p:spPr bwMode="auto">
          <a:xfrm>
            <a:off x="3902075" y="5548313"/>
            <a:ext cx="12969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PC1 (SDA)</a:t>
            </a:r>
          </a:p>
        </p:txBody>
      </p:sp>
      <p:sp>
        <p:nvSpPr>
          <p:cNvPr id="9270" name="Text Box 62"/>
          <p:cNvSpPr txBox="1">
            <a:spLocks noChangeArrowheads="1"/>
          </p:cNvSpPr>
          <p:nvPr/>
        </p:nvSpPr>
        <p:spPr bwMode="auto">
          <a:xfrm>
            <a:off x="1630363" y="2500313"/>
            <a:ext cx="1414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Tahoma" panose="020B0604030504040204" pitchFamily="34" charset="0"/>
              </a:rPr>
              <a:t>ATmega32</a:t>
            </a:r>
          </a:p>
        </p:txBody>
      </p:sp>
      <p:sp>
        <p:nvSpPr>
          <p:cNvPr id="9271" name="Rectangle 63"/>
          <p:cNvSpPr>
            <a:spLocks noChangeArrowheads="1"/>
          </p:cNvSpPr>
          <p:nvPr/>
        </p:nvSpPr>
        <p:spPr bwMode="auto">
          <a:xfrm>
            <a:off x="1033463" y="1738313"/>
            <a:ext cx="236537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72" name="Rectangle 64"/>
          <p:cNvSpPr>
            <a:spLocks noChangeArrowheads="1"/>
          </p:cNvSpPr>
          <p:nvPr/>
        </p:nvSpPr>
        <p:spPr bwMode="auto">
          <a:xfrm>
            <a:off x="1033463" y="1966913"/>
            <a:ext cx="236537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73" name="Rectangle 65"/>
          <p:cNvSpPr>
            <a:spLocks noChangeArrowheads="1"/>
          </p:cNvSpPr>
          <p:nvPr/>
        </p:nvSpPr>
        <p:spPr bwMode="auto">
          <a:xfrm>
            <a:off x="1033463" y="2195513"/>
            <a:ext cx="236537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74" name="Rectangle 66"/>
          <p:cNvSpPr>
            <a:spLocks noChangeArrowheads="1"/>
          </p:cNvSpPr>
          <p:nvPr/>
        </p:nvSpPr>
        <p:spPr bwMode="auto">
          <a:xfrm>
            <a:off x="1033463" y="2424113"/>
            <a:ext cx="236537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75" name="Rectangle 67"/>
          <p:cNvSpPr>
            <a:spLocks noChangeArrowheads="1"/>
          </p:cNvSpPr>
          <p:nvPr/>
        </p:nvSpPr>
        <p:spPr bwMode="auto">
          <a:xfrm>
            <a:off x="1033463" y="2652713"/>
            <a:ext cx="236537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76" name="Rectangle 68"/>
          <p:cNvSpPr>
            <a:spLocks noChangeArrowheads="1"/>
          </p:cNvSpPr>
          <p:nvPr/>
        </p:nvSpPr>
        <p:spPr bwMode="auto">
          <a:xfrm>
            <a:off x="1033463" y="2881313"/>
            <a:ext cx="236537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77" name="Rectangle 69"/>
          <p:cNvSpPr>
            <a:spLocks noChangeArrowheads="1"/>
          </p:cNvSpPr>
          <p:nvPr/>
        </p:nvSpPr>
        <p:spPr bwMode="auto">
          <a:xfrm>
            <a:off x="1033463" y="3109913"/>
            <a:ext cx="236537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78" name="Rectangle 70"/>
          <p:cNvSpPr>
            <a:spLocks noChangeArrowheads="1"/>
          </p:cNvSpPr>
          <p:nvPr/>
        </p:nvSpPr>
        <p:spPr bwMode="auto">
          <a:xfrm>
            <a:off x="1033463" y="3338513"/>
            <a:ext cx="236537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79" name="Rectangle 71"/>
          <p:cNvSpPr>
            <a:spLocks noChangeArrowheads="1"/>
          </p:cNvSpPr>
          <p:nvPr/>
        </p:nvSpPr>
        <p:spPr bwMode="auto">
          <a:xfrm>
            <a:off x="1033463" y="3567113"/>
            <a:ext cx="236537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80" name="Rectangle 72"/>
          <p:cNvSpPr>
            <a:spLocks noChangeArrowheads="1"/>
          </p:cNvSpPr>
          <p:nvPr/>
        </p:nvSpPr>
        <p:spPr bwMode="auto">
          <a:xfrm>
            <a:off x="1033463" y="3795713"/>
            <a:ext cx="236537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81" name="Rectangle 73"/>
          <p:cNvSpPr>
            <a:spLocks noChangeArrowheads="1"/>
          </p:cNvSpPr>
          <p:nvPr/>
        </p:nvSpPr>
        <p:spPr bwMode="auto">
          <a:xfrm>
            <a:off x="1033463" y="4024313"/>
            <a:ext cx="236537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82" name="Rectangle 74"/>
          <p:cNvSpPr>
            <a:spLocks noChangeArrowheads="1"/>
          </p:cNvSpPr>
          <p:nvPr/>
        </p:nvSpPr>
        <p:spPr bwMode="auto">
          <a:xfrm>
            <a:off x="1033463" y="4481513"/>
            <a:ext cx="236537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83" name="Rectangle 75"/>
          <p:cNvSpPr>
            <a:spLocks noChangeArrowheads="1"/>
          </p:cNvSpPr>
          <p:nvPr/>
        </p:nvSpPr>
        <p:spPr bwMode="auto">
          <a:xfrm>
            <a:off x="1033463" y="4710113"/>
            <a:ext cx="236537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84" name="Rectangle 76"/>
          <p:cNvSpPr>
            <a:spLocks noChangeArrowheads="1"/>
          </p:cNvSpPr>
          <p:nvPr/>
        </p:nvSpPr>
        <p:spPr bwMode="auto">
          <a:xfrm>
            <a:off x="1033463" y="4938713"/>
            <a:ext cx="236537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85" name="Rectangle 77"/>
          <p:cNvSpPr>
            <a:spLocks noChangeArrowheads="1"/>
          </p:cNvSpPr>
          <p:nvPr/>
        </p:nvSpPr>
        <p:spPr bwMode="auto">
          <a:xfrm>
            <a:off x="1033463" y="5410200"/>
            <a:ext cx="236537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86" name="Rectangle 78"/>
          <p:cNvSpPr>
            <a:spLocks noChangeArrowheads="1"/>
          </p:cNvSpPr>
          <p:nvPr/>
        </p:nvSpPr>
        <p:spPr bwMode="auto">
          <a:xfrm>
            <a:off x="1033463" y="4271963"/>
            <a:ext cx="236537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87" name="Rectangle 79"/>
          <p:cNvSpPr>
            <a:spLocks noChangeArrowheads="1"/>
          </p:cNvSpPr>
          <p:nvPr/>
        </p:nvSpPr>
        <p:spPr bwMode="auto">
          <a:xfrm>
            <a:off x="1033463" y="5624513"/>
            <a:ext cx="236537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88" name="Rectangle 80"/>
          <p:cNvSpPr>
            <a:spLocks noChangeArrowheads="1"/>
          </p:cNvSpPr>
          <p:nvPr/>
        </p:nvSpPr>
        <p:spPr bwMode="auto">
          <a:xfrm>
            <a:off x="1033463" y="5853113"/>
            <a:ext cx="236537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89" name="Rectangle 81"/>
          <p:cNvSpPr>
            <a:spLocks noChangeArrowheads="1"/>
          </p:cNvSpPr>
          <p:nvPr/>
        </p:nvSpPr>
        <p:spPr bwMode="auto">
          <a:xfrm>
            <a:off x="1033463" y="6081713"/>
            <a:ext cx="236537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90" name="Text Box 82"/>
          <p:cNvSpPr txBox="1">
            <a:spLocks noChangeArrowheads="1"/>
          </p:cNvSpPr>
          <p:nvPr/>
        </p:nvSpPr>
        <p:spPr bwMode="auto">
          <a:xfrm>
            <a:off x="222250" y="1662113"/>
            <a:ext cx="825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PB0</a:t>
            </a:r>
          </a:p>
        </p:txBody>
      </p:sp>
      <p:sp>
        <p:nvSpPr>
          <p:cNvPr id="9291" name="Text Box 83"/>
          <p:cNvSpPr txBox="1">
            <a:spLocks noChangeArrowheads="1"/>
          </p:cNvSpPr>
          <p:nvPr/>
        </p:nvSpPr>
        <p:spPr bwMode="auto">
          <a:xfrm>
            <a:off x="222250" y="1890713"/>
            <a:ext cx="825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PB1</a:t>
            </a:r>
          </a:p>
        </p:txBody>
      </p:sp>
      <p:sp>
        <p:nvSpPr>
          <p:cNvPr id="9292" name="Text Box 84"/>
          <p:cNvSpPr txBox="1">
            <a:spLocks noChangeArrowheads="1"/>
          </p:cNvSpPr>
          <p:nvPr/>
        </p:nvSpPr>
        <p:spPr bwMode="auto">
          <a:xfrm>
            <a:off x="222250" y="6005513"/>
            <a:ext cx="825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(ICP) PD6</a:t>
            </a:r>
          </a:p>
        </p:txBody>
      </p:sp>
      <p:sp>
        <p:nvSpPr>
          <p:cNvPr id="9293" name="Text Box 85"/>
          <p:cNvSpPr txBox="1">
            <a:spLocks noChangeArrowheads="1"/>
          </p:cNvSpPr>
          <p:nvPr/>
        </p:nvSpPr>
        <p:spPr bwMode="auto">
          <a:xfrm>
            <a:off x="14288" y="2119313"/>
            <a:ext cx="1033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  (INT2) PB2</a:t>
            </a:r>
          </a:p>
        </p:txBody>
      </p:sp>
      <p:sp>
        <p:nvSpPr>
          <p:cNvPr id="9294" name="Text Box 86"/>
          <p:cNvSpPr txBox="1">
            <a:spLocks noChangeArrowheads="1"/>
          </p:cNvSpPr>
          <p:nvPr/>
        </p:nvSpPr>
        <p:spPr bwMode="auto">
          <a:xfrm>
            <a:off x="-139700" y="2347913"/>
            <a:ext cx="11874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 (OC0/AIN0) PB3</a:t>
            </a:r>
          </a:p>
        </p:txBody>
      </p:sp>
      <p:sp>
        <p:nvSpPr>
          <p:cNvPr id="9295" name="Text Box 87"/>
          <p:cNvSpPr txBox="1">
            <a:spLocks noChangeArrowheads="1"/>
          </p:cNvSpPr>
          <p:nvPr/>
        </p:nvSpPr>
        <p:spPr bwMode="auto">
          <a:xfrm>
            <a:off x="222250" y="2576513"/>
            <a:ext cx="825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(SS) PB4</a:t>
            </a:r>
          </a:p>
        </p:txBody>
      </p:sp>
      <p:sp>
        <p:nvSpPr>
          <p:cNvPr id="9296" name="Text Box 88"/>
          <p:cNvSpPr txBox="1">
            <a:spLocks noChangeArrowheads="1"/>
          </p:cNvSpPr>
          <p:nvPr/>
        </p:nvSpPr>
        <p:spPr bwMode="auto">
          <a:xfrm>
            <a:off x="88900" y="2805113"/>
            <a:ext cx="958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(MOSI) PB5</a:t>
            </a:r>
          </a:p>
        </p:txBody>
      </p:sp>
      <p:sp>
        <p:nvSpPr>
          <p:cNvPr id="9297" name="Text Box 89"/>
          <p:cNvSpPr txBox="1">
            <a:spLocks noChangeArrowheads="1"/>
          </p:cNvSpPr>
          <p:nvPr/>
        </p:nvSpPr>
        <p:spPr bwMode="auto">
          <a:xfrm>
            <a:off x="14288" y="3033713"/>
            <a:ext cx="1033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(MISO) PB6</a:t>
            </a:r>
          </a:p>
        </p:txBody>
      </p:sp>
      <p:sp>
        <p:nvSpPr>
          <p:cNvPr id="9298" name="Text Box 90"/>
          <p:cNvSpPr txBox="1">
            <a:spLocks noChangeArrowheads="1"/>
          </p:cNvSpPr>
          <p:nvPr/>
        </p:nvSpPr>
        <p:spPr bwMode="auto">
          <a:xfrm>
            <a:off x="1270000" y="1662113"/>
            <a:ext cx="706438" cy="458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3</a:t>
            </a:r>
          </a:p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4</a:t>
            </a:r>
          </a:p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5</a:t>
            </a:r>
          </a:p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6</a:t>
            </a:r>
          </a:p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7</a:t>
            </a:r>
          </a:p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8</a:t>
            </a:r>
          </a:p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9</a:t>
            </a:r>
          </a:p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11</a:t>
            </a:r>
          </a:p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12</a:t>
            </a:r>
          </a:p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13</a:t>
            </a:r>
          </a:p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14</a:t>
            </a:r>
          </a:p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15</a:t>
            </a:r>
          </a:p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16</a:t>
            </a:r>
          </a:p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17</a:t>
            </a:r>
          </a:p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18</a:t>
            </a:r>
          </a:p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19</a:t>
            </a:r>
          </a:p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20</a:t>
            </a:r>
          </a:p>
        </p:txBody>
      </p:sp>
      <p:sp>
        <p:nvSpPr>
          <p:cNvPr id="9299" name="Text Box 91"/>
          <p:cNvSpPr txBox="1">
            <a:spLocks noChangeArrowheads="1"/>
          </p:cNvSpPr>
          <p:nvPr/>
        </p:nvSpPr>
        <p:spPr bwMode="auto">
          <a:xfrm>
            <a:off x="3087688" y="1662113"/>
            <a:ext cx="579437" cy="458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40</a:t>
            </a:r>
          </a:p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39</a:t>
            </a:r>
          </a:p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38</a:t>
            </a:r>
          </a:p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37</a:t>
            </a:r>
          </a:p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36</a:t>
            </a:r>
          </a:p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35</a:t>
            </a:r>
          </a:p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34</a:t>
            </a:r>
          </a:p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33</a:t>
            </a:r>
          </a:p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32</a:t>
            </a:r>
          </a:p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31</a:t>
            </a:r>
          </a:p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30</a:t>
            </a:r>
          </a:p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29</a:t>
            </a:r>
          </a:p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28</a:t>
            </a:r>
          </a:p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27</a:t>
            </a:r>
          </a:p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26</a:t>
            </a:r>
          </a:p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25</a:t>
            </a:r>
          </a:p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24</a:t>
            </a:r>
          </a:p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23</a:t>
            </a:r>
          </a:p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22</a:t>
            </a:r>
          </a:p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21</a:t>
            </a:r>
          </a:p>
        </p:txBody>
      </p:sp>
      <p:sp>
        <p:nvSpPr>
          <p:cNvPr id="9300" name="Line 92"/>
          <p:cNvSpPr>
            <a:spLocks noChangeShapeType="1"/>
          </p:cNvSpPr>
          <p:nvPr/>
        </p:nvSpPr>
        <p:spPr bwMode="auto">
          <a:xfrm>
            <a:off x="581025" y="3548063"/>
            <a:ext cx="390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01" name="Rectangle 9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altLang="en-US" smtClean="0"/>
              <a:t>Steps in executing an interrupt</a:t>
            </a:r>
          </a:p>
        </p:txBody>
      </p:sp>
      <p:sp>
        <p:nvSpPr>
          <p:cNvPr id="9302" name="Rectangle 95"/>
          <p:cNvSpPr>
            <a:spLocks noChangeArrowheads="1"/>
          </p:cNvSpPr>
          <p:nvPr/>
        </p:nvSpPr>
        <p:spPr bwMode="auto">
          <a:xfrm>
            <a:off x="5045075" y="1481138"/>
            <a:ext cx="3844925" cy="4876800"/>
          </a:xfrm>
          <a:prstGeom prst="rect">
            <a:avLst/>
          </a:prstGeom>
          <a:solidFill>
            <a:srgbClr val="E7C09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303" name="Text Box 96"/>
          <p:cNvSpPr txBox="1">
            <a:spLocks noChangeArrowheads="1"/>
          </p:cNvSpPr>
          <p:nvPr/>
        </p:nvSpPr>
        <p:spPr bwMode="auto">
          <a:xfrm>
            <a:off x="6038850" y="5062538"/>
            <a:ext cx="182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9304" name="Text Box 97"/>
          <p:cNvSpPr txBox="1">
            <a:spLocks noChangeArrowheads="1"/>
          </p:cNvSpPr>
          <p:nvPr/>
        </p:nvSpPr>
        <p:spPr bwMode="auto">
          <a:xfrm>
            <a:off x="5048250" y="2027238"/>
            <a:ext cx="609600" cy="4108450"/>
          </a:xfrm>
          <a:prstGeom prst="rect">
            <a:avLst/>
          </a:prstGeom>
          <a:solidFill>
            <a:srgbClr val="E7C09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>
                <a:latin typeface="Tahoma" panose="020B0604030504040204" pitchFamily="34" charset="0"/>
              </a:rPr>
              <a:t>0000            0002  0002  0004 0005 0006 0007 0008 0009 000A 000B 000C 000D 000E 000F 0010 	 0012 0013 0014 0015 0016 </a:t>
            </a:r>
          </a:p>
        </p:txBody>
      </p:sp>
      <p:sp>
        <p:nvSpPr>
          <p:cNvPr id="9305" name="Rectangle 98"/>
          <p:cNvSpPr>
            <a:spLocks noChangeArrowheads="1"/>
          </p:cNvSpPr>
          <p:nvPr/>
        </p:nvSpPr>
        <p:spPr bwMode="auto">
          <a:xfrm>
            <a:off x="5657850" y="1709738"/>
            <a:ext cx="3132138" cy="4557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4547" name="Rectangle 99"/>
          <p:cNvSpPr>
            <a:spLocks noChangeArrowheads="1"/>
          </p:cNvSpPr>
          <p:nvPr/>
        </p:nvSpPr>
        <p:spPr bwMode="auto">
          <a:xfrm>
            <a:off x="5668963" y="2093913"/>
            <a:ext cx="3132137" cy="166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307" name="Line 101"/>
          <p:cNvSpPr>
            <a:spLocks noChangeShapeType="1"/>
          </p:cNvSpPr>
          <p:nvPr/>
        </p:nvSpPr>
        <p:spPr bwMode="auto">
          <a:xfrm flipV="1">
            <a:off x="5657850" y="14811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08" name="Line 102"/>
          <p:cNvSpPr>
            <a:spLocks noChangeShapeType="1"/>
          </p:cNvSpPr>
          <p:nvPr/>
        </p:nvSpPr>
        <p:spPr bwMode="auto">
          <a:xfrm>
            <a:off x="5045075" y="1709738"/>
            <a:ext cx="38449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09" name="Text Box 103"/>
          <p:cNvSpPr txBox="1">
            <a:spLocks noChangeArrowheads="1"/>
          </p:cNvSpPr>
          <p:nvPr/>
        </p:nvSpPr>
        <p:spPr bwMode="auto">
          <a:xfrm>
            <a:off x="4972050" y="1481138"/>
            <a:ext cx="762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latin typeface="Tahoma" panose="020B0604030504040204" pitchFamily="34" charset="0"/>
              </a:rPr>
              <a:t>Address</a:t>
            </a:r>
          </a:p>
        </p:txBody>
      </p:sp>
      <p:sp>
        <p:nvSpPr>
          <p:cNvPr id="9310" name="Text Box 104"/>
          <p:cNvSpPr txBox="1">
            <a:spLocks noChangeArrowheads="1"/>
          </p:cNvSpPr>
          <p:nvPr/>
        </p:nvSpPr>
        <p:spPr bwMode="auto">
          <a:xfrm>
            <a:off x="5657850" y="1481138"/>
            <a:ext cx="1447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latin typeface="Tahoma" panose="020B0604030504040204" pitchFamily="34" charset="0"/>
              </a:rPr>
              <a:t>Code</a:t>
            </a:r>
          </a:p>
        </p:txBody>
      </p:sp>
      <p:sp>
        <p:nvSpPr>
          <p:cNvPr id="104553" name="Text Box 105"/>
          <p:cNvSpPr txBox="1">
            <a:spLocks noChangeArrowheads="1"/>
          </p:cNvSpPr>
          <p:nvPr/>
        </p:nvSpPr>
        <p:spPr bwMode="auto">
          <a:xfrm>
            <a:off x="-363538" y="5103813"/>
            <a:ext cx="1414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(INT0) PD2</a:t>
            </a:r>
          </a:p>
        </p:txBody>
      </p:sp>
      <p:sp>
        <p:nvSpPr>
          <p:cNvPr id="104554" name="Line 106"/>
          <p:cNvSpPr>
            <a:spLocks noChangeShapeType="1"/>
          </p:cNvSpPr>
          <p:nvPr/>
        </p:nvSpPr>
        <p:spPr bwMode="auto">
          <a:xfrm flipV="1">
            <a:off x="139700" y="5232400"/>
            <a:ext cx="893763" cy="0"/>
          </a:xfrm>
          <a:prstGeom prst="line">
            <a:avLst/>
          </a:prstGeom>
          <a:noFill/>
          <a:ln w="19050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555" name="Oval 107"/>
          <p:cNvSpPr>
            <a:spLocks noChangeArrowheads="1"/>
          </p:cNvSpPr>
          <p:nvPr/>
        </p:nvSpPr>
        <p:spPr bwMode="auto">
          <a:xfrm>
            <a:off x="5057775" y="4618038"/>
            <a:ext cx="609600" cy="203200"/>
          </a:xfrm>
          <a:prstGeom prst="ellipse">
            <a:avLst/>
          </a:prstGeom>
          <a:solidFill>
            <a:srgbClr val="00E4A8">
              <a:alpha val="549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4556" name="Rectangle 108"/>
          <p:cNvSpPr>
            <a:spLocks noChangeArrowheads="1"/>
          </p:cNvSpPr>
          <p:nvPr/>
        </p:nvSpPr>
        <p:spPr bwMode="auto">
          <a:xfrm>
            <a:off x="1033463" y="5186363"/>
            <a:ext cx="236537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104557" name="Group 109"/>
          <p:cNvGrpSpPr>
            <a:grpSpLocks/>
          </p:cNvGrpSpPr>
          <p:nvPr/>
        </p:nvGrpSpPr>
        <p:grpSpPr bwMode="auto">
          <a:xfrm>
            <a:off x="1628775" y="4735513"/>
            <a:ext cx="609600" cy="366712"/>
            <a:chOff x="3984" y="2928"/>
            <a:chExt cx="384" cy="231"/>
          </a:xfrm>
        </p:grpSpPr>
        <p:sp>
          <p:nvSpPr>
            <p:cNvPr id="9360" name="Line 110"/>
            <p:cNvSpPr>
              <a:spLocks noChangeShapeType="1"/>
            </p:cNvSpPr>
            <p:nvPr/>
          </p:nvSpPr>
          <p:spPr bwMode="auto">
            <a:xfrm>
              <a:off x="4224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1" name="Text Box 111"/>
            <p:cNvSpPr txBox="1">
              <a:spLocks noChangeArrowheads="1"/>
            </p:cNvSpPr>
            <p:nvPr/>
          </p:nvSpPr>
          <p:spPr bwMode="auto">
            <a:xfrm>
              <a:off x="3984" y="292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latin typeface="Tahoma" panose="020B0604030504040204" pitchFamily="34" charset="0"/>
                </a:rPr>
                <a:t>SP</a:t>
              </a:r>
            </a:p>
          </p:txBody>
        </p:sp>
      </p:grpSp>
      <p:grpSp>
        <p:nvGrpSpPr>
          <p:cNvPr id="9316" name="Group 120"/>
          <p:cNvGrpSpPr>
            <a:grpSpLocks/>
          </p:cNvGrpSpPr>
          <p:nvPr/>
        </p:nvGrpSpPr>
        <p:grpSpPr bwMode="auto">
          <a:xfrm>
            <a:off x="1752600" y="3125788"/>
            <a:ext cx="1600200" cy="366712"/>
            <a:chOff x="3744" y="2592"/>
            <a:chExt cx="1008" cy="231"/>
          </a:xfrm>
        </p:grpSpPr>
        <p:sp>
          <p:nvSpPr>
            <p:cNvPr id="9358" name="Rectangle 121"/>
            <p:cNvSpPr>
              <a:spLocks noChangeArrowheads="1"/>
            </p:cNvSpPr>
            <p:nvPr/>
          </p:nvSpPr>
          <p:spPr bwMode="auto">
            <a:xfrm>
              <a:off x="4032" y="2592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359" name="Text Box 122"/>
            <p:cNvSpPr txBox="1">
              <a:spLocks noChangeArrowheads="1"/>
            </p:cNvSpPr>
            <p:nvPr/>
          </p:nvSpPr>
          <p:spPr bwMode="auto">
            <a:xfrm>
              <a:off x="3744" y="259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latin typeface="Tahoma" panose="020B0604030504040204" pitchFamily="34" charset="0"/>
                </a:rPr>
                <a:t>PC:</a:t>
              </a:r>
            </a:p>
          </p:txBody>
        </p:sp>
      </p:grpSp>
      <p:sp>
        <p:nvSpPr>
          <p:cNvPr id="104571" name="Text Box 123"/>
          <p:cNvSpPr txBox="1">
            <a:spLocks noChangeArrowheads="1"/>
          </p:cNvSpPr>
          <p:nvPr/>
        </p:nvSpPr>
        <p:spPr bwMode="auto">
          <a:xfrm>
            <a:off x="4821238" y="4579938"/>
            <a:ext cx="990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>
                <a:solidFill>
                  <a:schemeClr val="hlink"/>
                </a:solidFill>
                <a:latin typeface="Tahoma" panose="020B0604030504040204" pitchFamily="34" charset="0"/>
              </a:rPr>
              <a:t>00</a:t>
            </a:r>
          </a:p>
        </p:txBody>
      </p:sp>
      <p:sp>
        <p:nvSpPr>
          <p:cNvPr id="104573" name="Text Box 125"/>
          <p:cNvSpPr txBox="1">
            <a:spLocks noChangeArrowheads="1"/>
          </p:cNvSpPr>
          <p:nvPr/>
        </p:nvSpPr>
        <p:spPr bwMode="auto">
          <a:xfrm>
            <a:off x="5197475" y="4579938"/>
            <a:ext cx="457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chemeClr val="hlink"/>
                </a:solidFill>
                <a:latin typeface="Tahoma" panose="020B0604030504040204" pitchFamily="34" charset="0"/>
              </a:rPr>
              <a:t>0F</a:t>
            </a:r>
          </a:p>
        </p:txBody>
      </p:sp>
      <p:sp>
        <p:nvSpPr>
          <p:cNvPr id="104574" name="Text Box 126"/>
          <p:cNvSpPr txBox="1">
            <a:spLocks noChangeArrowheads="1"/>
          </p:cNvSpPr>
          <p:nvPr/>
        </p:nvSpPr>
        <p:spPr bwMode="auto">
          <a:xfrm>
            <a:off x="2181225" y="3097213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000D</a:t>
            </a:r>
          </a:p>
        </p:txBody>
      </p:sp>
      <p:sp>
        <p:nvSpPr>
          <p:cNvPr id="104575" name="Text Box 127"/>
          <p:cNvSpPr txBox="1">
            <a:spLocks noChangeArrowheads="1"/>
          </p:cNvSpPr>
          <p:nvPr/>
        </p:nvSpPr>
        <p:spPr bwMode="auto">
          <a:xfrm>
            <a:off x="2181225" y="310197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000E</a:t>
            </a:r>
          </a:p>
        </p:txBody>
      </p:sp>
      <p:sp>
        <p:nvSpPr>
          <p:cNvPr id="104577" name="Text Box 129"/>
          <p:cNvSpPr txBox="1">
            <a:spLocks noChangeArrowheads="1"/>
          </p:cNvSpPr>
          <p:nvPr/>
        </p:nvSpPr>
        <p:spPr bwMode="auto">
          <a:xfrm>
            <a:off x="2209800" y="1890713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0002</a:t>
            </a:r>
          </a:p>
        </p:txBody>
      </p:sp>
      <p:sp>
        <p:nvSpPr>
          <p:cNvPr id="104580" name="Text Box 132"/>
          <p:cNvSpPr txBox="1">
            <a:spLocks noChangeArrowheads="1"/>
          </p:cNvSpPr>
          <p:nvPr/>
        </p:nvSpPr>
        <p:spPr bwMode="auto">
          <a:xfrm>
            <a:off x="2262188" y="3100388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000F</a:t>
            </a:r>
          </a:p>
        </p:txBody>
      </p:sp>
      <p:grpSp>
        <p:nvGrpSpPr>
          <p:cNvPr id="104584" name="Group 136"/>
          <p:cNvGrpSpPr>
            <a:grpSpLocks/>
          </p:cNvGrpSpPr>
          <p:nvPr/>
        </p:nvGrpSpPr>
        <p:grpSpPr bwMode="auto">
          <a:xfrm>
            <a:off x="73025" y="5235575"/>
            <a:ext cx="179388" cy="323850"/>
            <a:chOff x="45" y="3022"/>
            <a:chExt cx="113" cy="204"/>
          </a:xfrm>
        </p:grpSpPr>
        <p:sp>
          <p:nvSpPr>
            <p:cNvPr id="9354" name="Line 137"/>
            <p:cNvSpPr>
              <a:spLocks noChangeShapeType="1"/>
            </p:cNvSpPr>
            <p:nvPr/>
          </p:nvSpPr>
          <p:spPr bwMode="auto">
            <a:xfrm flipH="1">
              <a:off x="90" y="3022"/>
              <a:ext cx="0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5" name="Line 138"/>
            <p:cNvSpPr>
              <a:spLocks noChangeShapeType="1"/>
            </p:cNvSpPr>
            <p:nvPr/>
          </p:nvSpPr>
          <p:spPr bwMode="auto">
            <a:xfrm>
              <a:off x="45" y="3181"/>
              <a:ext cx="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6" name="Line 139"/>
            <p:cNvSpPr>
              <a:spLocks noChangeShapeType="1"/>
            </p:cNvSpPr>
            <p:nvPr/>
          </p:nvSpPr>
          <p:spPr bwMode="auto">
            <a:xfrm>
              <a:off x="90" y="3226"/>
              <a:ext cx="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7" name="Line 140"/>
            <p:cNvSpPr>
              <a:spLocks noChangeShapeType="1"/>
            </p:cNvSpPr>
            <p:nvPr/>
          </p:nvSpPr>
          <p:spPr bwMode="auto">
            <a:xfrm>
              <a:off x="68" y="3203"/>
              <a:ext cx="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24" name="Text Box 145"/>
          <p:cNvSpPr txBox="1">
            <a:spLocks noChangeArrowheads="1"/>
          </p:cNvSpPr>
          <p:nvPr/>
        </p:nvSpPr>
        <p:spPr bwMode="auto">
          <a:xfrm>
            <a:off x="14288" y="4627563"/>
            <a:ext cx="1033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(RXD) PD0</a:t>
            </a:r>
          </a:p>
        </p:txBody>
      </p:sp>
      <p:sp>
        <p:nvSpPr>
          <p:cNvPr id="9325" name="Text Box 146"/>
          <p:cNvSpPr txBox="1">
            <a:spLocks noChangeArrowheads="1"/>
          </p:cNvSpPr>
          <p:nvPr/>
        </p:nvSpPr>
        <p:spPr bwMode="auto">
          <a:xfrm>
            <a:off x="-366713" y="4176713"/>
            <a:ext cx="1414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XTAL2</a:t>
            </a:r>
          </a:p>
        </p:txBody>
      </p:sp>
      <p:grpSp>
        <p:nvGrpSpPr>
          <p:cNvPr id="9326" name="Group 156"/>
          <p:cNvGrpSpPr>
            <a:grpSpLocks/>
          </p:cNvGrpSpPr>
          <p:nvPr/>
        </p:nvGrpSpPr>
        <p:grpSpPr bwMode="auto">
          <a:xfrm>
            <a:off x="2171700" y="3754438"/>
            <a:ext cx="762000" cy="2119312"/>
            <a:chOff x="1494" y="2407"/>
            <a:chExt cx="480" cy="1335"/>
          </a:xfrm>
        </p:grpSpPr>
        <p:sp>
          <p:nvSpPr>
            <p:cNvPr id="9344" name="Line 124"/>
            <p:cNvSpPr>
              <a:spLocks noChangeShapeType="1"/>
            </p:cNvSpPr>
            <p:nvPr/>
          </p:nvSpPr>
          <p:spPr bwMode="auto">
            <a:xfrm>
              <a:off x="1536" y="2929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5" name="Line 133"/>
            <p:cNvSpPr>
              <a:spLocks noChangeShapeType="1"/>
            </p:cNvSpPr>
            <p:nvPr/>
          </p:nvSpPr>
          <p:spPr bwMode="auto">
            <a:xfrm>
              <a:off x="1536" y="2775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46" name="Group 148"/>
            <p:cNvGrpSpPr>
              <a:grpSpLocks/>
            </p:cNvGrpSpPr>
            <p:nvPr/>
          </p:nvGrpSpPr>
          <p:grpSpPr bwMode="auto">
            <a:xfrm>
              <a:off x="1494" y="2407"/>
              <a:ext cx="480" cy="1335"/>
              <a:chOff x="1284" y="2035"/>
              <a:chExt cx="480" cy="1335"/>
            </a:xfrm>
          </p:grpSpPr>
          <p:sp>
            <p:nvSpPr>
              <p:cNvPr id="9347" name="Line 149"/>
              <p:cNvSpPr>
                <a:spLocks noChangeShapeType="1"/>
              </p:cNvSpPr>
              <p:nvPr/>
            </p:nvSpPr>
            <p:spPr bwMode="auto">
              <a:xfrm>
                <a:off x="1332" y="2035"/>
                <a:ext cx="0" cy="11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8" name="Line 150"/>
              <p:cNvSpPr>
                <a:spLocks noChangeShapeType="1"/>
              </p:cNvSpPr>
              <p:nvPr/>
            </p:nvSpPr>
            <p:spPr bwMode="auto">
              <a:xfrm>
                <a:off x="1332" y="3139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9" name="Line 151"/>
              <p:cNvSpPr>
                <a:spLocks noChangeShapeType="1"/>
              </p:cNvSpPr>
              <p:nvPr/>
            </p:nvSpPr>
            <p:spPr bwMode="auto">
              <a:xfrm>
                <a:off x="1716" y="2035"/>
                <a:ext cx="0" cy="11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0" name="Line 152"/>
              <p:cNvSpPr>
                <a:spLocks noChangeShapeType="1"/>
              </p:cNvSpPr>
              <p:nvPr/>
            </p:nvSpPr>
            <p:spPr bwMode="auto">
              <a:xfrm>
                <a:off x="1332" y="2995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1" name="Line 153"/>
              <p:cNvSpPr>
                <a:spLocks noChangeShapeType="1"/>
              </p:cNvSpPr>
              <p:nvPr/>
            </p:nvSpPr>
            <p:spPr bwMode="auto">
              <a:xfrm>
                <a:off x="1332" y="2851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2" name="Line 154"/>
              <p:cNvSpPr>
                <a:spLocks noChangeShapeType="1"/>
              </p:cNvSpPr>
              <p:nvPr/>
            </p:nvSpPr>
            <p:spPr bwMode="auto">
              <a:xfrm>
                <a:off x="1332" y="2707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3" name="Text Box 155"/>
              <p:cNvSpPr txBox="1">
                <a:spLocks noChangeArrowheads="1"/>
              </p:cNvSpPr>
              <p:nvPr/>
            </p:nvSpPr>
            <p:spPr bwMode="auto">
              <a:xfrm>
                <a:off x="1284" y="3139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>
                    <a:latin typeface="Tahoma" panose="020B0604030504040204" pitchFamily="34" charset="0"/>
                  </a:rPr>
                  <a:t>Stack</a:t>
                </a:r>
              </a:p>
            </p:txBody>
          </p:sp>
        </p:grpSp>
      </p:grpSp>
      <p:sp>
        <p:nvSpPr>
          <p:cNvPr id="9327" name="Rectangle 157"/>
          <p:cNvSpPr>
            <a:spLocks noChangeArrowheads="1"/>
          </p:cNvSpPr>
          <p:nvPr/>
        </p:nvSpPr>
        <p:spPr bwMode="auto">
          <a:xfrm>
            <a:off x="5624513" y="1703388"/>
            <a:ext cx="31654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200">
                <a:latin typeface="Tahoma" panose="020B0604030504040204" pitchFamily="34" charset="0"/>
              </a:rPr>
              <a:t>.INCLUDE "M32DEF.INC"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200">
                <a:latin typeface="Tahoma" panose="020B0604030504040204" pitchFamily="34" charset="0"/>
              </a:rPr>
              <a:t>.ORG 0	;location for reset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200">
                <a:latin typeface="Tahoma" panose="020B0604030504040204" pitchFamily="34" charset="0"/>
              </a:rPr>
              <a:t>	JMP	MAIN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200">
                <a:latin typeface="Tahoma" panose="020B0604030504040204" pitchFamily="34" charset="0"/>
              </a:rPr>
              <a:t>.ORG 0x02	 ;location for external INT0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200">
                <a:latin typeface="Tahoma" panose="020B0604030504040204" pitchFamily="34" charset="0"/>
              </a:rPr>
              <a:t>	JMP	EX0_ISR		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200">
                <a:latin typeface="Tahoma" panose="020B0604030504040204" pitchFamily="34" charset="0"/>
              </a:rPr>
              <a:t>MAIN: LDI	R20,HIGH(RAMEND)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200">
                <a:latin typeface="Tahoma" panose="020B0604030504040204" pitchFamily="34" charset="0"/>
              </a:rPr>
              <a:t>	OUT	SPH,R20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200">
                <a:latin typeface="Tahoma" panose="020B0604030504040204" pitchFamily="34" charset="0"/>
              </a:rPr>
              <a:t>	LDI	R20,LOW(RAMEND)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200">
                <a:latin typeface="Tahoma" panose="020B0604030504040204" pitchFamily="34" charset="0"/>
              </a:rPr>
              <a:t>	OUT	SPL,R20		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200">
                <a:latin typeface="Tahoma" panose="020B0604030504040204" pitchFamily="34" charset="0"/>
              </a:rPr>
              <a:t>	SBI	DDRC,3       ;PC.3 = output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200">
                <a:latin typeface="Tahoma" panose="020B0604030504040204" pitchFamily="34" charset="0"/>
              </a:rPr>
              <a:t>	SBI	PORTD,2     ;pull-up activated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200">
                <a:latin typeface="Tahoma" panose="020B0604030504040204" pitchFamily="34" charset="0"/>
              </a:rPr>
              <a:t>	LDI	R20,1&lt;&lt;INT0 ;Enable INT0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200">
                <a:latin typeface="Tahoma" panose="020B0604030504040204" pitchFamily="34" charset="0"/>
              </a:rPr>
              <a:t>	OUT	GICR,R20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200">
                <a:latin typeface="Tahoma" panose="020B0604030504040204" pitchFamily="34" charset="0"/>
              </a:rPr>
              <a:t>	SEI	      ;Set I (Enable Interrupts)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200">
                <a:latin typeface="Tahoma" panose="020B0604030504040204" pitchFamily="34" charset="0"/>
              </a:rPr>
              <a:t>	LDI	R30, 3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200">
                <a:latin typeface="Tahoma" panose="020B0604030504040204" pitchFamily="34" charset="0"/>
              </a:rPr>
              <a:t>	LDI	R31, 4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200">
                <a:latin typeface="Tahoma" panose="020B0604030504040204" pitchFamily="34" charset="0"/>
              </a:rPr>
              <a:t>	ADD	R30, R31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200">
                <a:latin typeface="Tahoma" panose="020B0604030504040204" pitchFamily="34" charset="0"/>
              </a:rPr>
              <a:t>HERE:JMP	HERE	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200">
                <a:latin typeface="Tahoma" panose="020B0604030504040204" pitchFamily="34" charset="0"/>
              </a:rPr>
              <a:t>	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200">
                <a:latin typeface="Tahoma" panose="020B0604030504040204" pitchFamily="34" charset="0"/>
              </a:rPr>
              <a:t>EX0_ISR:IN	R21,PORTC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200">
                <a:latin typeface="Tahoma" panose="020B0604030504040204" pitchFamily="34" charset="0"/>
              </a:rPr>
              <a:t>	LDI	R22,0x08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200">
                <a:latin typeface="Tahoma" panose="020B0604030504040204" pitchFamily="34" charset="0"/>
              </a:rPr>
              <a:t>	EOR	R21,R22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200">
                <a:latin typeface="Tahoma" panose="020B0604030504040204" pitchFamily="34" charset="0"/>
              </a:rPr>
              <a:t>	OUT	PORTC,R21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200">
                <a:latin typeface="Tahoma" panose="020B0604030504040204" pitchFamily="34" charset="0"/>
              </a:rPr>
              <a:t>	RETI</a:t>
            </a:r>
          </a:p>
        </p:txBody>
      </p:sp>
      <p:sp>
        <p:nvSpPr>
          <p:cNvPr id="104582" name="AutoShape 134"/>
          <p:cNvSpPr>
            <a:spLocks noChangeArrowheads="1"/>
          </p:cNvSpPr>
          <p:nvPr/>
        </p:nvSpPr>
        <p:spPr bwMode="auto">
          <a:xfrm>
            <a:off x="1225550" y="4002088"/>
            <a:ext cx="3505200" cy="2438400"/>
          </a:xfrm>
          <a:prstGeom prst="leftArrow">
            <a:avLst>
              <a:gd name="adj1" fmla="val 50000"/>
              <a:gd name="adj2" fmla="val 3593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4608" name="Text Box 160"/>
          <p:cNvSpPr txBox="1">
            <a:spLocks noChangeArrowheads="1"/>
          </p:cNvSpPr>
          <p:nvPr/>
        </p:nvSpPr>
        <p:spPr bwMode="auto">
          <a:xfrm>
            <a:off x="2185988" y="3097213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000C</a:t>
            </a:r>
          </a:p>
        </p:txBody>
      </p:sp>
      <p:sp>
        <p:nvSpPr>
          <p:cNvPr id="104609" name="Text Box 161"/>
          <p:cNvSpPr txBox="1">
            <a:spLocks noChangeArrowheads="1"/>
          </p:cNvSpPr>
          <p:nvPr/>
        </p:nvSpPr>
        <p:spPr bwMode="auto">
          <a:xfrm>
            <a:off x="2185988" y="3097213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000B</a:t>
            </a:r>
          </a:p>
        </p:txBody>
      </p:sp>
      <p:sp>
        <p:nvSpPr>
          <p:cNvPr id="104610" name="Text Box 162"/>
          <p:cNvSpPr txBox="1">
            <a:spLocks noChangeArrowheads="1"/>
          </p:cNvSpPr>
          <p:nvPr/>
        </p:nvSpPr>
        <p:spPr bwMode="auto">
          <a:xfrm>
            <a:off x="2181225" y="3097213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000A</a:t>
            </a:r>
          </a:p>
        </p:txBody>
      </p:sp>
      <p:sp>
        <p:nvSpPr>
          <p:cNvPr id="104611" name="Text Box 163"/>
          <p:cNvSpPr txBox="1">
            <a:spLocks noChangeArrowheads="1"/>
          </p:cNvSpPr>
          <p:nvPr/>
        </p:nvSpPr>
        <p:spPr bwMode="auto">
          <a:xfrm>
            <a:off x="2181225" y="3097213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0009</a:t>
            </a:r>
          </a:p>
        </p:txBody>
      </p:sp>
      <p:sp>
        <p:nvSpPr>
          <p:cNvPr id="104612" name="Text Box 164"/>
          <p:cNvSpPr txBox="1">
            <a:spLocks noChangeArrowheads="1"/>
          </p:cNvSpPr>
          <p:nvPr/>
        </p:nvSpPr>
        <p:spPr bwMode="auto">
          <a:xfrm>
            <a:off x="2185988" y="3097213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0008</a:t>
            </a:r>
          </a:p>
        </p:txBody>
      </p:sp>
      <p:sp>
        <p:nvSpPr>
          <p:cNvPr id="104613" name="Text Box 165"/>
          <p:cNvSpPr txBox="1">
            <a:spLocks noChangeArrowheads="1"/>
          </p:cNvSpPr>
          <p:nvPr/>
        </p:nvSpPr>
        <p:spPr bwMode="auto">
          <a:xfrm>
            <a:off x="2185988" y="310197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0007</a:t>
            </a:r>
          </a:p>
        </p:txBody>
      </p:sp>
      <p:sp>
        <p:nvSpPr>
          <p:cNvPr id="104614" name="Text Box 166"/>
          <p:cNvSpPr txBox="1">
            <a:spLocks noChangeArrowheads="1"/>
          </p:cNvSpPr>
          <p:nvPr/>
        </p:nvSpPr>
        <p:spPr bwMode="auto">
          <a:xfrm>
            <a:off x="2185988" y="3097213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0006</a:t>
            </a:r>
          </a:p>
        </p:txBody>
      </p:sp>
      <p:sp>
        <p:nvSpPr>
          <p:cNvPr id="104615" name="Text Box 167"/>
          <p:cNvSpPr txBox="1">
            <a:spLocks noChangeArrowheads="1"/>
          </p:cNvSpPr>
          <p:nvPr/>
        </p:nvSpPr>
        <p:spPr bwMode="auto">
          <a:xfrm>
            <a:off x="2181225" y="31115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0005</a:t>
            </a:r>
          </a:p>
        </p:txBody>
      </p:sp>
      <p:sp>
        <p:nvSpPr>
          <p:cNvPr id="104616" name="Text Box 168"/>
          <p:cNvSpPr txBox="1">
            <a:spLocks noChangeArrowheads="1"/>
          </p:cNvSpPr>
          <p:nvPr/>
        </p:nvSpPr>
        <p:spPr bwMode="auto">
          <a:xfrm>
            <a:off x="2185988" y="31115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</p:txBody>
      </p:sp>
      <p:sp>
        <p:nvSpPr>
          <p:cNvPr id="104617" name="Text Box 169"/>
          <p:cNvSpPr txBox="1">
            <a:spLocks noChangeArrowheads="1"/>
          </p:cNvSpPr>
          <p:nvPr/>
        </p:nvSpPr>
        <p:spPr bwMode="auto">
          <a:xfrm>
            <a:off x="2181225" y="310197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0004</a:t>
            </a:r>
          </a:p>
        </p:txBody>
      </p:sp>
      <p:sp>
        <p:nvSpPr>
          <p:cNvPr id="104618" name="Text Box 170"/>
          <p:cNvSpPr txBox="1">
            <a:spLocks noChangeArrowheads="1"/>
          </p:cNvSpPr>
          <p:nvPr/>
        </p:nvSpPr>
        <p:spPr bwMode="auto">
          <a:xfrm>
            <a:off x="2184400" y="309562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0012</a:t>
            </a:r>
          </a:p>
        </p:txBody>
      </p:sp>
      <p:sp>
        <p:nvSpPr>
          <p:cNvPr id="104619" name="Text Box 171"/>
          <p:cNvSpPr txBox="1">
            <a:spLocks noChangeArrowheads="1"/>
          </p:cNvSpPr>
          <p:nvPr/>
        </p:nvSpPr>
        <p:spPr bwMode="auto">
          <a:xfrm>
            <a:off x="2184400" y="309562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0013</a:t>
            </a:r>
          </a:p>
        </p:txBody>
      </p:sp>
      <p:sp>
        <p:nvSpPr>
          <p:cNvPr id="104620" name="Text Box 172"/>
          <p:cNvSpPr txBox="1">
            <a:spLocks noChangeArrowheads="1"/>
          </p:cNvSpPr>
          <p:nvPr/>
        </p:nvSpPr>
        <p:spPr bwMode="auto">
          <a:xfrm>
            <a:off x="2184400" y="309562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0014</a:t>
            </a:r>
          </a:p>
        </p:txBody>
      </p:sp>
      <p:sp>
        <p:nvSpPr>
          <p:cNvPr id="104621" name="Text Box 173"/>
          <p:cNvSpPr txBox="1">
            <a:spLocks noChangeArrowheads="1"/>
          </p:cNvSpPr>
          <p:nvPr/>
        </p:nvSpPr>
        <p:spPr bwMode="auto">
          <a:xfrm>
            <a:off x="2184400" y="309562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0015</a:t>
            </a:r>
          </a:p>
        </p:txBody>
      </p:sp>
      <p:sp>
        <p:nvSpPr>
          <p:cNvPr id="104622" name="Text Box 174"/>
          <p:cNvSpPr txBox="1">
            <a:spLocks noChangeArrowheads="1"/>
          </p:cNvSpPr>
          <p:nvPr/>
        </p:nvSpPr>
        <p:spPr bwMode="auto">
          <a:xfrm>
            <a:off x="2184400" y="309562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0016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4.16667E-6 0.08148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4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0.08148 L -4.16667E-6 0.1069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04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0.10695 L -4.16667E-6 0.13357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04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path" presetSubtype="0" accel="50000" decel="5000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0.1338 L -4.16667E-6 0.16019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04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2" presetClass="path" presetSubtype="0" accel="50000" decel="5000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0.15972 L -4.16667E-6 0.1875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04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42" presetClass="path" presetSubtype="0" accel="50000" decel="5000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0.18658 L -4.16667E-6 0.21528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04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42" presetClass="path" presetSubtype="0" accel="50000" decel="50000" fill="hold" grpId="6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0.21528 L -4.16667E-6 0.23889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104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5" presetID="42" presetClass="path" presetSubtype="0" accel="50000" decel="50000" fill="hold" grpId="7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0.23935 L -4.16667E-6 0.2666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04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3" presetID="42" presetClass="path" presetSubtype="0" accel="50000" decel="50000" fill="hold" grpId="8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0.26667 L -4.16667E-6 0.29445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04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81" presetID="42" presetClass="path" presetSubtype="0" accel="50000" decel="50000" fill="hold" grpId="9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0.29491 L -4.16667E-6 0.3203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04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8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89" presetID="42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32083 L -4.16667E-6 0.34722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04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1045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1045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1045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1045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1045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045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1" presetClass="exit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8" presetID="0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05556E-6 1.48148E-6 L -0.32275 0.03171 " pathEditMode="relative" rAng="0" ptsTypes="AA">
                                      <p:cBhvr>
                                        <p:cTn id="129" dur="1000" fill="hold"/>
                                        <p:tgtEl>
                                          <p:spTgt spid="104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3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3.33333E-6 -0.03565 " pathEditMode="relative" rAng="0" ptsTypes="AA">
                                      <p:cBhvr>
                                        <p:cTn id="132" dur="500" fill="hold"/>
                                        <p:tgtEl>
                                          <p:spTgt spid="1045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3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-0.30556 -0.0044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104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78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4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3333 L 3.33333E-6 -0.07107 " pathEditMode="relative" rAng="0" ptsTypes="AA">
                                      <p:cBhvr>
                                        <p:cTn id="141" dur="500" fill="hold"/>
                                        <p:tgtEl>
                                          <p:spTgt spid="1045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4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4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3.33333E-6 0.17315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104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57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51" presetID="64" presetClass="path" presetSubtype="0" accel="50000" decel="50000" fill="hold" grpId="1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0.34329 L 4.16667E-6 0.05579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104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154" presetID="42" presetClass="path" presetSubtype="0" accel="50000" decel="50000" fill="hold" grpId="12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104 0.0662 L 4.16667E-6 0.45486 " pathEditMode="relative" rAng="0" ptsTypes="AA">
                                      <p:cBhvr>
                                        <p:cTn id="155" dur="1000" fill="hold"/>
                                        <p:tgtEl>
                                          <p:spTgt spid="104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1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162" presetID="42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45833 L -0.00035 0.48102 " pathEditMode="relative" rAng="0" ptsTypes="AA">
                                      <p:cBhvr>
                                        <p:cTn id="163" dur="1000" fill="hold"/>
                                        <p:tgtEl>
                                          <p:spTgt spid="104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1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170" presetID="42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48125 L -0.00035 0.50741 " pathEditMode="relative" rAng="0" ptsTypes="AA">
                                      <p:cBhvr>
                                        <p:cTn id="171" dur="1000" fill="hold"/>
                                        <p:tgtEl>
                                          <p:spTgt spid="104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1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178" presetID="42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50764 L -0.00035 0.53449 " pathEditMode="relative" rAng="0" ptsTypes="AA">
                                      <p:cBhvr>
                                        <p:cTn id="179" dur="1000" fill="hold"/>
                                        <p:tgtEl>
                                          <p:spTgt spid="104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1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186" presetID="42" presetClass="path" presetSubtype="0" accel="50000" decel="5000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53519 L -0.00035 0.56065 " pathEditMode="relative" rAng="0" ptsTypes="AA">
                                      <p:cBhvr>
                                        <p:cTn id="187" dur="1000" fill="hold"/>
                                        <p:tgtEl>
                                          <p:spTgt spid="104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18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194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1000" fill="hold"/>
                                        <p:tgtEl>
                                          <p:spTgt spid="1045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1000" fill="hold"/>
                                        <p:tgtEl>
                                          <p:spTgt spid="1045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02" dur="1000" fill="hold"/>
                                        <p:tgtEl>
                                          <p:spTgt spid="1045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1000" fill="hold"/>
                                        <p:tgtEl>
                                          <p:spTgt spid="1045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205" dur="1000" fill="hold"/>
                                        <p:tgtEl>
                                          <p:spTgt spid="1045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1000" fill="hold"/>
                                        <p:tgtEl>
                                          <p:spTgt spid="1045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8" dur="500"/>
                                        <p:tgtEl>
                                          <p:spTgt spid="104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30556 -0.0044 L -0.29306 -0.19977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104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-9769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32274 0.03172 L -0.26788 -0.20162 " pathEditMode="relative" rAng="0" ptsTypes="AA">
                                      <p:cBhvr>
                                        <p:cTn id="214" dur="1000" fill="hold"/>
                                        <p:tgtEl>
                                          <p:spTgt spid="104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7107 L 0 -0.03773 " pathEditMode="relative" rAng="0" ptsTypes="AA">
                                      <p:cBhvr>
                                        <p:cTn id="217" dur="2000" fill="hold"/>
                                        <p:tgtEl>
                                          <p:spTgt spid="1045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3565 L -3.33333E-6 -0.00232 " pathEditMode="relative" rAng="0" ptsTypes="AA">
                                      <p:cBhvr>
                                        <p:cTn id="219" dur="2000" fill="hold"/>
                                        <p:tgtEl>
                                          <p:spTgt spid="1045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2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10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64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55903 L 4.16667E-6 0.37292 " pathEditMode="relative" rAng="0" ptsTypes="AA">
                                      <p:cBhvr>
                                        <p:cTn id="229" dur="500" fill="hold"/>
                                        <p:tgtEl>
                                          <p:spTgt spid="104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47" grpId="0" animBg="1"/>
      <p:bldP spid="104547" grpId="1" animBg="1"/>
      <p:bldP spid="104547" grpId="2" animBg="1"/>
      <p:bldP spid="104547" grpId="3" animBg="1"/>
      <p:bldP spid="104547" grpId="4" animBg="1"/>
      <p:bldP spid="104547" grpId="5" animBg="1"/>
      <p:bldP spid="104547" grpId="6" animBg="1"/>
      <p:bldP spid="104547" grpId="7" animBg="1"/>
      <p:bldP spid="104547" grpId="8" animBg="1"/>
      <p:bldP spid="104547" grpId="9" animBg="1"/>
      <p:bldP spid="104547" grpId="10" animBg="1"/>
      <p:bldP spid="104547" grpId="11" animBg="1"/>
      <p:bldP spid="104547" grpId="12" animBg="1"/>
      <p:bldP spid="104547" grpId="13" animBg="1"/>
      <p:bldP spid="104547" grpId="14" animBg="1"/>
      <p:bldP spid="104547" grpId="15" animBg="1"/>
      <p:bldP spid="104547" grpId="16" animBg="1"/>
      <p:bldP spid="104547" grpId="17" animBg="1"/>
      <p:bldP spid="104553" grpId="0"/>
      <p:bldP spid="104553" grpId="1"/>
      <p:bldP spid="104555" grpId="0" animBg="1"/>
      <p:bldP spid="104571" grpId="0" build="allAtOnce"/>
      <p:bldP spid="104571" grpId="1" build="allAtOnce"/>
      <p:bldP spid="104571" grpId="2" build="allAtOnce"/>
      <p:bldP spid="104573" grpId="0" build="allAtOnce"/>
      <p:bldP spid="104573" grpId="1" build="allAtOnce"/>
      <p:bldP spid="104574" grpId="0" build="allAtOnce"/>
      <p:bldP spid="104577" grpId="0" build="allAtOnce"/>
      <p:bldP spid="104582" grpId="0" animBg="1"/>
      <p:bldP spid="104582" grpId="1" animBg="1"/>
      <p:bldP spid="104582" grpId="2" animBg="1"/>
      <p:bldP spid="104582" grpId="3" animBg="1"/>
      <p:bldP spid="104608" grpId="0" build="allAtOnce"/>
      <p:bldP spid="104609" grpId="0" build="allAtOnce"/>
      <p:bldP spid="104610" grpId="0" build="allAtOnce"/>
      <p:bldP spid="104611" grpId="0" build="allAtOnce"/>
      <p:bldP spid="104613" grpId="0" build="allAtOnce"/>
      <p:bldP spid="104614" grpId="0" build="allAtOnce"/>
      <p:bldP spid="104615" grpId="0" build="allAtOnce"/>
      <p:bldP spid="104616" grpId="0" build="allAtOnce"/>
      <p:bldP spid="104617" grpId="0" build="allAtOnce"/>
      <p:bldP spid="104618" grpId="0" build="allAtOnce"/>
      <p:bldP spid="104619" grpId="0" build="allAtOnce"/>
      <p:bldP spid="104620" grpId="0" build="allAtOnce"/>
      <p:bldP spid="104621" grpId="0" build="allAtOnce"/>
      <p:bldP spid="104622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59625" y="6600825"/>
            <a:ext cx="19462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1C73C5-43E0-42C3-AA81-F15D79C03064}" type="slidenum">
              <a:rPr lang="ar-SA" altLang="en-US"/>
              <a:pPr/>
              <a:t>11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smtClean="0"/>
              <a:t>Edge trigger Vs. Level trigger in external interrupts</a:t>
            </a:r>
          </a:p>
        </p:txBody>
      </p:sp>
      <p:graphicFrame>
        <p:nvGraphicFramePr>
          <p:cNvPr id="10244" name="Object 8"/>
          <p:cNvGraphicFramePr>
            <a:graphicFrameLocks noChangeAspect="1"/>
          </p:cNvGraphicFramePr>
          <p:nvPr/>
        </p:nvGraphicFramePr>
        <p:xfrm>
          <a:off x="752475" y="1247775"/>
          <a:ext cx="75088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Visio" r:id="rId4" imgW="5081626" imgH="213360" progId="Visio.Drawing.11">
                  <p:embed/>
                </p:oleObj>
              </mc:Choice>
              <mc:Fallback>
                <p:oleObj name="Visio" r:id="rId4" imgW="5081626" imgH="21336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1247775"/>
                        <a:ext cx="750887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5" name="Group 71"/>
          <p:cNvGrpSpPr>
            <a:grpSpLocks/>
          </p:cNvGrpSpPr>
          <p:nvPr/>
        </p:nvGrpSpPr>
        <p:grpSpPr bwMode="auto">
          <a:xfrm>
            <a:off x="1443038" y="1700213"/>
            <a:ext cx="6400800" cy="4762500"/>
            <a:chOff x="909" y="1071"/>
            <a:chExt cx="4032" cy="3000"/>
          </a:xfrm>
        </p:grpSpPr>
        <p:pic>
          <p:nvPicPr>
            <p:cNvPr id="10249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" y="1071"/>
              <a:ext cx="4032" cy="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50" name="Line 24"/>
            <p:cNvSpPr>
              <a:spLocks noChangeShapeType="1"/>
            </p:cNvSpPr>
            <p:nvPr/>
          </p:nvSpPr>
          <p:spPr bwMode="auto">
            <a:xfrm>
              <a:off x="2264" y="3326"/>
              <a:ext cx="1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251" name="Group 25"/>
            <p:cNvGrpSpPr>
              <a:grpSpLocks/>
            </p:cNvGrpSpPr>
            <p:nvPr/>
          </p:nvGrpSpPr>
          <p:grpSpPr bwMode="auto">
            <a:xfrm>
              <a:off x="2412" y="3477"/>
              <a:ext cx="64" cy="21"/>
              <a:chOff x="2416" y="1991"/>
              <a:chExt cx="64" cy="21"/>
            </a:xfrm>
          </p:grpSpPr>
          <p:sp>
            <p:nvSpPr>
              <p:cNvPr id="10294" name="Line 26"/>
              <p:cNvSpPr>
                <a:spLocks noChangeShapeType="1"/>
              </p:cNvSpPr>
              <p:nvPr/>
            </p:nvSpPr>
            <p:spPr bwMode="auto">
              <a:xfrm>
                <a:off x="2452" y="1991"/>
                <a:ext cx="28" cy="2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5" name="Line 27"/>
              <p:cNvSpPr>
                <a:spLocks noChangeShapeType="1"/>
              </p:cNvSpPr>
              <p:nvPr/>
            </p:nvSpPr>
            <p:spPr bwMode="auto">
              <a:xfrm flipV="1">
                <a:off x="2416" y="1992"/>
                <a:ext cx="34" cy="1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52" name="Group 28"/>
            <p:cNvGrpSpPr>
              <a:grpSpLocks/>
            </p:cNvGrpSpPr>
            <p:nvPr/>
          </p:nvGrpSpPr>
          <p:grpSpPr bwMode="auto">
            <a:xfrm rot="10800000">
              <a:off x="2234" y="3477"/>
              <a:ext cx="64" cy="21"/>
              <a:chOff x="2416" y="1991"/>
              <a:chExt cx="64" cy="21"/>
            </a:xfrm>
          </p:grpSpPr>
          <p:sp>
            <p:nvSpPr>
              <p:cNvPr id="10292" name="Line 29"/>
              <p:cNvSpPr>
                <a:spLocks noChangeShapeType="1"/>
              </p:cNvSpPr>
              <p:nvPr/>
            </p:nvSpPr>
            <p:spPr bwMode="auto">
              <a:xfrm>
                <a:off x="2452" y="1991"/>
                <a:ext cx="28" cy="2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3" name="Line 30"/>
              <p:cNvSpPr>
                <a:spLocks noChangeShapeType="1"/>
              </p:cNvSpPr>
              <p:nvPr/>
            </p:nvSpPr>
            <p:spPr bwMode="auto">
              <a:xfrm flipV="1">
                <a:off x="2416" y="1992"/>
                <a:ext cx="34" cy="1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53" name="Group 31"/>
            <p:cNvGrpSpPr>
              <a:grpSpLocks/>
            </p:cNvGrpSpPr>
            <p:nvPr/>
          </p:nvGrpSpPr>
          <p:grpSpPr bwMode="auto">
            <a:xfrm rot="10800000">
              <a:off x="2237" y="3695"/>
              <a:ext cx="64" cy="21"/>
              <a:chOff x="2416" y="1991"/>
              <a:chExt cx="64" cy="21"/>
            </a:xfrm>
          </p:grpSpPr>
          <p:sp>
            <p:nvSpPr>
              <p:cNvPr id="10290" name="Line 32"/>
              <p:cNvSpPr>
                <a:spLocks noChangeShapeType="1"/>
              </p:cNvSpPr>
              <p:nvPr/>
            </p:nvSpPr>
            <p:spPr bwMode="auto">
              <a:xfrm>
                <a:off x="2452" y="1991"/>
                <a:ext cx="28" cy="2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" name="Line 33"/>
              <p:cNvSpPr>
                <a:spLocks noChangeShapeType="1"/>
              </p:cNvSpPr>
              <p:nvPr/>
            </p:nvSpPr>
            <p:spPr bwMode="auto">
              <a:xfrm flipV="1">
                <a:off x="2416" y="1992"/>
                <a:ext cx="34" cy="1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54" name="Group 34"/>
            <p:cNvGrpSpPr>
              <a:grpSpLocks/>
            </p:cNvGrpSpPr>
            <p:nvPr/>
          </p:nvGrpSpPr>
          <p:grpSpPr bwMode="auto">
            <a:xfrm>
              <a:off x="2414" y="3919"/>
              <a:ext cx="64" cy="21"/>
              <a:chOff x="2416" y="1991"/>
              <a:chExt cx="64" cy="21"/>
            </a:xfrm>
          </p:grpSpPr>
          <p:sp>
            <p:nvSpPr>
              <p:cNvPr id="10288" name="Line 35"/>
              <p:cNvSpPr>
                <a:spLocks noChangeShapeType="1"/>
              </p:cNvSpPr>
              <p:nvPr/>
            </p:nvSpPr>
            <p:spPr bwMode="auto">
              <a:xfrm>
                <a:off x="2452" y="1991"/>
                <a:ext cx="28" cy="2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9" name="Line 36"/>
              <p:cNvSpPr>
                <a:spLocks noChangeShapeType="1"/>
              </p:cNvSpPr>
              <p:nvPr/>
            </p:nvSpPr>
            <p:spPr bwMode="auto">
              <a:xfrm flipV="1">
                <a:off x="2416" y="1992"/>
                <a:ext cx="34" cy="1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55" name="Line 37"/>
            <p:cNvSpPr>
              <a:spLocks noChangeShapeType="1"/>
            </p:cNvSpPr>
            <p:nvPr/>
          </p:nvSpPr>
          <p:spPr bwMode="auto">
            <a:xfrm flipV="1">
              <a:off x="2266" y="3432"/>
              <a:ext cx="0" cy="1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Line 38"/>
            <p:cNvSpPr>
              <a:spLocks noChangeShapeType="1"/>
            </p:cNvSpPr>
            <p:nvPr/>
          </p:nvSpPr>
          <p:spPr bwMode="auto">
            <a:xfrm flipV="1">
              <a:off x="2444" y="3436"/>
              <a:ext cx="0" cy="1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Line 39"/>
            <p:cNvSpPr>
              <a:spLocks noChangeShapeType="1"/>
            </p:cNvSpPr>
            <p:nvPr/>
          </p:nvSpPr>
          <p:spPr bwMode="auto">
            <a:xfrm flipV="1">
              <a:off x="2266" y="3652"/>
              <a:ext cx="0" cy="1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Line 40"/>
            <p:cNvSpPr>
              <a:spLocks noChangeShapeType="1"/>
            </p:cNvSpPr>
            <p:nvPr/>
          </p:nvSpPr>
          <p:spPr bwMode="auto">
            <a:xfrm flipV="1">
              <a:off x="2444" y="3870"/>
              <a:ext cx="0" cy="1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Line 41"/>
            <p:cNvSpPr>
              <a:spLocks noChangeShapeType="1"/>
            </p:cNvSpPr>
            <p:nvPr/>
          </p:nvSpPr>
          <p:spPr bwMode="auto">
            <a:xfrm>
              <a:off x="2159" y="3852"/>
              <a:ext cx="303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Line 42"/>
            <p:cNvSpPr>
              <a:spLocks noChangeShapeType="1"/>
            </p:cNvSpPr>
            <p:nvPr/>
          </p:nvSpPr>
          <p:spPr bwMode="auto">
            <a:xfrm>
              <a:off x="2159" y="3642"/>
              <a:ext cx="30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Line 43"/>
            <p:cNvSpPr>
              <a:spLocks noChangeShapeType="1"/>
            </p:cNvSpPr>
            <p:nvPr/>
          </p:nvSpPr>
          <p:spPr bwMode="auto">
            <a:xfrm>
              <a:off x="2249" y="3774"/>
              <a:ext cx="198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Line 44"/>
            <p:cNvSpPr>
              <a:spLocks noChangeShapeType="1"/>
            </p:cNvSpPr>
            <p:nvPr/>
          </p:nvSpPr>
          <p:spPr bwMode="auto">
            <a:xfrm>
              <a:off x="2264" y="3994"/>
              <a:ext cx="198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Line 45"/>
            <p:cNvSpPr>
              <a:spLocks noChangeShapeType="1"/>
            </p:cNvSpPr>
            <p:nvPr/>
          </p:nvSpPr>
          <p:spPr bwMode="auto">
            <a:xfrm>
              <a:off x="2189" y="3414"/>
              <a:ext cx="303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Line 46"/>
            <p:cNvSpPr>
              <a:spLocks noChangeShapeType="1"/>
            </p:cNvSpPr>
            <p:nvPr/>
          </p:nvSpPr>
          <p:spPr bwMode="auto">
            <a:xfrm>
              <a:off x="2204" y="3563"/>
              <a:ext cx="303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Line 48"/>
            <p:cNvSpPr>
              <a:spLocks noChangeShapeType="1"/>
            </p:cNvSpPr>
            <p:nvPr/>
          </p:nvSpPr>
          <p:spPr bwMode="auto">
            <a:xfrm>
              <a:off x="2269" y="1836"/>
              <a:ext cx="17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266" name="Group 49"/>
            <p:cNvGrpSpPr>
              <a:grpSpLocks/>
            </p:cNvGrpSpPr>
            <p:nvPr/>
          </p:nvGrpSpPr>
          <p:grpSpPr bwMode="auto">
            <a:xfrm>
              <a:off x="2417" y="1991"/>
              <a:ext cx="64" cy="21"/>
              <a:chOff x="2416" y="1991"/>
              <a:chExt cx="64" cy="21"/>
            </a:xfrm>
          </p:grpSpPr>
          <p:sp>
            <p:nvSpPr>
              <p:cNvPr id="10286" name="Line 50"/>
              <p:cNvSpPr>
                <a:spLocks noChangeShapeType="1"/>
              </p:cNvSpPr>
              <p:nvPr/>
            </p:nvSpPr>
            <p:spPr bwMode="auto">
              <a:xfrm>
                <a:off x="2452" y="1991"/>
                <a:ext cx="28" cy="2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7" name="Line 51"/>
              <p:cNvSpPr>
                <a:spLocks noChangeShapeType="1"/>
              </p:cNvSpPr>
              <p:nvPr/>
            </p:nvSpPr>
            <p:spPr bwMode="auto">
              <a:xfrm flipV="1">
                <a:off x="2416" y="1992"/>
                <a:ext cx="34" cy="1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67" name="Group 52"/>
            <p:cNvGrpSpPr>
              <a:grpSpLocks/>
            </p:cNvGrpSpPr>
            <p:nvPr/>
          </p:nvGrpSpPr>
          <p:grpSpPr bwMode="auto">
            <a:xfrm rot="10800000">
              <a:off x="2239" y="1991"/>
              <a:ext cx="64" cy="21"/>
              <a:chOff x="2416" y="1991"/>
              <a:chExt cx="64" cy="21"/>
            </a:xfrm>
          </p:grpSpPr>
          <p:sp>
            <p:nvSpPr>
              <p:cNvPr id="10284" name="Line 53"/>
              <p:cNvSpPr>
                <a:spLocks noChangeShapeType="1"/>
              </p:cNvSpPr>
              <p:nvPr/>
            </p:nvSpPr>
            <p:spPr bwMode="auto">
              <a:xfrm>
                <a:off x="2452" y="1991"/>
                <a:ext cx="28" cy="2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5" name="Line 54"/>
              <p:cNvSpPr>
                <a:spLocks noChangeShapeType="1"/>
              </p:cNvSpPr>
              <p:nvPr/>
            </p:nvSpPr>
            <p:spPr bwMode="auto">
              <a:xfrm flipV="1">
                <a:off x="2416" y="1992"/>
                <a:ext cx="34" cy="1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68" name="Group 55"/>
            <p:cNvGrpSpPr>
              <a:grpSpLocks/>
            </p:cNvGrpSpPr>
            <p:nvPr/>
          </p:nvGrpSpPr>
          <p:grpSpPr bwMode="auto">
            <a:xfrm rot="10800000">
              <a:off x="2242" y="2209"/>
              <a:ext cx="64" cy="21"/>
              <a:chOff x="2416" y="1991"/>
              <a:chExt cx="64" cy="21"/>
            </a:xfrm>
          </p:grpSpPr>
          <p:sp>
            <p:nvSpPr>
              <p:cNvPr id="10282" name="Line 56"/>
              <p:cNvSpPr>
                <a:spLocks noChangeShapeType="1"/>
              </p:cNvSpPr>
              <p:nvPr/>
            </p:nvSpPr>
            <p:spPr bwMode="auto">
              <a:xfrm>
                <a:off x="2452" y="1991"/>
                <a:ext cx="28" cy="2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3" name="Line 57"/>
              <p:cNvSpPr>
                <a:spLocks noChangeShapeType="1"/>
              </p:cNvSpPr>
              <p:nvPr/>
            </p:nvSpPr>
            <p:spPr bwMode="auto">
              <a:xfrm flipV="1">
                <a:off x="2416" y="1992"/>
                <a:ext cx="34" cy="1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69" name="Group 58"/>
            <p:cNvGrpSpPr>
              <a:grpSpLocks/>
            </p:cNvGrpSpPr>
            <p:nvPr/>
          </p:nvGrpSpPr>
          <p:grpSpPr bwMode="auto">
            <a:xfrm>
              <a:off x="2419" y="2433"/>
              <a:ext cx="64" cy="21"/>
              <a:chOff x="2416" y="1991"/>
              <a:chExt cx="64" cy="21"/>
            </a:xfrm>
          </p:grpSpPr>
          <p:sp>
            <p:nvSpPr>
              <p:cNvPr id="10280" name="Line 59"/>
              <p:cNvSpPr>
                <a:spLocks noChangeShapeType="1"/>
              </p:cNvSpPr>
              <p:nvPr/>
            </p:nvSpPr>
            <p:spPr bwMode="auto">
              <a:xfrm>
                <a:off x="2452" y="1991"/>
                <a:ext cx="28" cy="2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1" name="Line 60"/>
              <p:cNvSpPr>
                <a:spLocks noChangeShapeType="1"/>
              </p:cNvSpPr>
              <p:nvPr/>
            </p:nvSpPr>
            <p:spPr bwMode="auto">
              <a:xfrm flipV="1">
                <a:off x="2416" y="1992"/>
                <a:ext cx="34" cy="1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70" name="Line 61"/>
            <p:cNvSpPr>
              <a:spLocks noChangeShapeType="1"/>
            </p:cNvSpPr>
            <p:nvPr/>
          </p:nvSpPr>
          <p:spPr bwMode="auto">
            <a:xfrm flipV="1">
              <a:off x="2271" y="1946"/>
              <a:ext cx="0" cy="1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Line 62"/>
            <p:cNvSpPr>
              <a:spLocks noChangeShapeType="1"/>
            </p:cNvSpPr>
            <p:nvPr/>
          </p:nvSpPr>
          <p:spPr bwMode="auto">
            <a:xfrm flipV="1">
              <a:off x="2449" y="1950"/>
              <a:ext cx="0" cy="1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63"/>
            <p:cNvSpPr>
              <a:spLocks noChangeShapeType="1"/>
            </p:cNvSpPr>
            <p:nvPr/>
          </p:nvSpPr>
          <p:spPr bwMode="auto">
            <a:xfrm flipV="1">
              <a:off x="2269" y="2166"/>
              <a:ext cx="0" cy="1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Line 64"/>
            <p:cNvSpPr>
              <a:spLocks noChangeShapeType="1"/>
            </p:cNvSpPr>
            <p:nvPr/>
          </p:nvSpPr>
          <p:spPr bwMode="auto">
            <a:xfrm flipV="1">
              <a:off x="2449" y="2384"/>
              <a:ext cx="0" cy="1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Line 65"/>
            <p:cNvSpPr>
              <a:spLocks noChangeShapeType="1"/>
            </p:cNvSpPr>
            <p:nvPr/>
          </p:nvSpPr>
          <p:spPr bwMode="auto">
            <a:xfrm>
              <a:off x="2164" y="2368"/>
              <a:ext cx="303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Line 66"/>
            <p:cNvSpPr>
              <a:spLocks noChangeShapeType="1"/>
            </p:cNvSpPr>
            <p:nvPr/>
          </p:nvSpPr>
          <p:spPr bwMode="auto">
            <a:xfrm>
              <a:off x="2164" y="2156"/>
              <a:ext cx="30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Line 67"/>
            <p:cNvSpPr>
              <a:spLocks noChangeShapeType="1"/>
            </p:cNvSpPr>
            <p:nvPr/>
          </p:nvSpPr>
          <p:spPr bwMode="auto">
            <a:xfrm>
              <a:off x="2254" y="2288"/>
              <a:ext cx="198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7" name="Line 68"/>
            <p:cNvSpPr>
              <a:spLocks noChangeShapeType="1"/>
            </p:cNvSpPr>
            <p:nvPr/>
          </p:nvSpPr>
          <p:spPr bwMode="auto">
            <a:xfrm>
              <a:off x="2269" y="2508"/>
              <a:ext cx="198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Line 69"/>
            <p:cNvSpPr>
              <a:spLocks noChangeShapeType="1"/>
            </p:cNvSpPr>
            <p:nvPr/>
          </p:nvSpPr>
          <p:spPr bwMode="auto">
            <a:xfrm>
              <a:off x="2194" y="1928"/>
              <a:ext cx="303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Line 70"/>
            <p:cNvSpPr>
              <a:spLocks noChangeShapeType="1"/>
            </p:cNvSpPr>
            <p:nvPr/>
          </p:nvSpPr>
          <p:spPr bwMode="auto">
            <a:xfrm>
              <a:off x="2209" y="2077"/>
              <a:ext cx="303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476" name="Group 4"/>
          <p:cNvGrpSpPr>
            <a:grpSpLocks/>
          </p:cNvGrpSpPr>
          <p:nvPr/>
        </p:nvGrpSpPr>
        <p:grpSpPr bwMode="auto">
          <a:xfrm>
            <a:off x="5435600" y="1770063"/>
            <a:ext cx="3276600" cy="838200"/>
            <a:chOff x="192" y="2784"/>
            <a:chExt cx="2064" cy="528"/>
          </a:xfrm>
        </p:grpSpPr>
        <p:sp>
          <p:nvSpPr>
            <p:cNvPr id="10247" name="Rectangle 5"/>
            <p:cNvSpPr>
              <a:spLocks noChangeArrowheads="1"/>
            </p:cNvSpPr>
            <p:nvPr/>
          </p:nvSpPr>
          <p:spPr bwMode="auto">
            <a:xfrm>
              <a:off x="192" y="2784"/>
              <a:ext cx="2064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8" name="Text Box 6"/>
            <p:cNvSpPr txBox="1">
              <a:spLocks noChangeArrowheads="1"/>
            </p:cNvSpPr>
            <p:nvPr/>
          </p:nvSpPr>
          <p:spPr bwMode="auto">
            <a:xfrm>
              <a:off x="288" y="2880"/>
              <a:ext cx="17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LDI	R20,0x02      ;falling </a:t>
              </a:r>
            </a:p>
            <a:p>
              <a:r>
                <a:rPr lang="en-US" altLang="en-US" sz="1400"/>
                <a:t>OUT	MCUCR,R20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59625" y="6600825"/>
            <a:ext cx="19462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B73E4E-CC2F-4585-8DDF-689C93C1477A}" type="slidenum">
              <a:rPr lang="ar-SA" altLang="en-US"/>
              <a:pPr/>
              <a:t>12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Edge trigger Vs. Level trigger (Cont.)</a:t>
            </a:r>
          </a:p>
        </p:txBody>
      </p:sp>
      <p:pic>
        <p:nvPicPr>
          <p:cNvPr id="11268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49513"/>
            <a:ext cx="8143875" cy="194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269" name="Object 33"/>
          <p:cNvGraphicFramePr>
            <a:graphicFrameLocks noChangeAspect="1"/>
          </p:cNvGraphicFramePr>
          <p:nvPr/>
        </p:nvGraphicFramePr>
        <p:xfrm>
          <a:off x="407988" y="1493838"/>
          <a:ext cx="831373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Visio" r:id="rId4" imgW="5157521" imgH="213360" progId="Visio.Drawing.11">
                  <p:embed/>
                </p:oleObj>
              </mc:Choice>
              <mc:Fallback>
                <p:oleObj name="Visio" r:id="rId4" imgW="5157521" imgH="213360" progId="Visio.Drawing.11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1493838"/>
                        <a:ext cx="8313737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59625" y="6600825"/>
            <a:ext cx="19462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5FBA52-1043-401D-94D0-94A2DB532708}" type="slidenum">
              <a:rPr lang="ar-SA" altLang="en-US"/>
              <a:pPr/>
              <a:t>13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Timer0 overflow interrupt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023938"/>
            <a:ext cx="5584825" cy="1076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smtClean="0"/>
              <a:t>This program uses Timer0 to generate a square wave on pin PORTB.5, while at the same time data is being transferred from PORTC to PORTD.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66675" y="2135188"/>
            <a:ext cx="9015413" cy="4400550"/>
          </a:xfrm>
          <a:prstGeom prst="rect">
            <a:avLst/>
          </a:prstGeom>
          <a:solidFill>
            <a:srgbClr val="FFFC8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331788" y="2222500"/>
            <a:ext cx="4192587" cy="4260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;Program 10-1</a:t>
            </a:r>
          </a:p>
          <a:p>
            <a:r>
              <a:rPr lang="en-US" altLang="en-US" sz="1600"/>
              <a:t>.INCLUDE "M32DEF.INC"</a:t>
            </a:r>
          </a:p>
          <a:p>
            <a:r>
              <a:rPr lang="en-US" altLang="en-US" sz="1600"/>
              <a:t>.ORG	0x0	;location for reset </a:t>
            </a:r>
          </a:p>
          <a:p>
            <a:r>
              <a:rPr lang="en-US" altLang="en-US" sz="1600"/>
              <a:t>	JMP	MAIN</a:t>
            </a:r>
          </a:p>
          <a:p>
            <a:r>
              <a:rPr lang="en-US" altLang="en-US" sz="1600"/>
              <a:t>.ORG	0x16	;loc. for Timer0 over.</a:t>
            </a:r>
          </a:p>
          <a:p>
            <a:r>
              <a:rPr lang="en-US" altLang="en-US" sz="1600"/>
              <a:t>	JMP	T0_OV_ISR</a:t>
            </a:r>
          </a:p>
          <a:p>
            <a:r>
              <a:rPr lang="en-US" altLang="en-US" sz="1600"/>
              <a:t>;----main program for initialization</a:t>
            </a:r>
          </a:p>
          <a:p>
            <a:r>
              <a:rPr lang="en-US" altLang="en-US" sz="1600"/>
              <a:t>.ORG	0x100</a:t>
            </a:r>
          </a:p>
          <a:p>
            <a:r>
              <a:rPr lang="en-US" altLang="en-US" sz="1600"/>
              <a:t>MAIN:	LDI	R20,HIGH(RAMEND)</a:t>
            </a:r>
          </a:p>
          <a:p>
            <a:r>
              <a:rPr lang="en-US" altLang="en-US" sz="1600"/>
              <a:t>	OUT	SPH,R20</a:t>
            </a:r>
          </a:p>
          <a:p>
            <a:r>
              <a:rPr lang="en-US" altLang="en-US" sz="1600"/>
              <a:t>	LDI	R20,LOW(RAMEND)</a:t>
            </a:r>
          </a:p>
          <a:p>
            <a:r>
              <a:rPr lang="en-US" altLang="en-US" sz="1600"/>
              <a:t>	OUT	SPL,R20	</a:t>
            </a:r>
          </a:p>
          <a:p>
            <a:r>
              <a:rPr lang="en-US" altLang="en-US" sz="1600"/>
              <a:t>	SBI	DDRB,5	;output</a:t>
            </a:r>
          </a:p>
          <a:p>
            <a:r>
              <a:rPr lang="en-US" altLang="en-US" sz="1600"/>
              <a:t>	LDI	R20,0</a:t>
            </a:r>
          </a:p>
          <a:p>
            <a:r>
              <a:rPr lang="en-US" altLang="en-US" sz="1600"/>
              <a:t>	OUT	DDRC, R20</a:t>
            </a:r>
          </a:p>
          <a:p>
            <a:r>
              <a:rPr lang="en-US" altLang="en-US" sz="1600"/>
              <a:t>	LDI	R20,0xFF</a:t>
            </a:r>
          </a:p>
          <a:p>
            <a:r>
              <a:rPr lang="en-US" altLang="en-US" sz="1600"/>
              <a:t>	OUT	DDRD, R20</a:t>
            </a:r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4892675" y="2222500"/>
            <a:ext cx="4110038" cy="4260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	LDI	R20,(1&lt;&lt;TOIE0)	</a:t>
            </a:r>
          </a:p>
          <a:p>
            <a:r>
              <a:rPr lang="en-US" altLang="en-US" sz="1600"/>
              <a:t>	OUT	TIMSK,R20</a:t>
            </a:r>
          </a:p>
          <a:p>
            <a:r>
              <a:rPr lang="en-US" altLang="en-US" sz="1600"/>
              <a:t>	SEI	</a:t>
            </a:r>
          </a:p>
          <a:p>
            <a:r>
              <a:rPr lang="en-US" altLang="en-US" sz="1600"/>
              <a:t>	LDI	R20,-32  ;value for 4µs </a:t>
            </a:r>
          </a:p>
          <a:p>
            <a:r>
              <a:rPr lang="en-US" altLang="en-US" sz="1600"/>
              <a:t>	OUT	TCNT0,R20</a:t>
            </a:r>
          </a:p>
          <a:p>
            <a:r>
              <a:rPr lang="en-US" altLang="en-US" sz="1600"/>
              <a:t>	LDI	R20,0x01</a:t>
            </a:r>
          </a:p>
          <a:p>
            <a:r>
              <a:rPr lang="en-US" altLang="en-US" sz="1600"/>
              <a:t>	OUT	TCCR0,R20</a:t>
            </a:r>
          </a:p>
          <a:p>
            <a:r>
              <a:rPr lang="en-US" altLang="en-US" sz="1600"/>
              <a:t>HERE:	IN	R20,PINC	  </a:t>
            </a:r>
          </a:p>
          <a:p>
            <a:r>
              <a:rPr lang="en-US" altLang="en-US" sz="1600"/>
              <a:t>	OUT 	PORTD,R20   </a:t>
            </a:r>
          </a:p>
          <a:p>
            <a:r>
              <a:rPr lang="en-US" altLang="en-US" sz="1600"/>
              <a:t>	JMP	HERE	</a:t>
            </a:r>
          </a:p>
          <a:p>
            <a:r>
              <a:rPr lang="en-US" altLang="en-US" sz="1600"/>
              <a:t>;--------ISR for Timer 0	</a:t>
            </a:r>
          </a:p>
          <a:p>
            <a:r>
              <a:rPr lang="en-US" altLang="en-US" sz="1600"/>
              <a:t>T0_OV_ISR:</a:t>
            </a:r>
          </a:p>
          <a:p>
            <a:r>
              <a:rPr lang="en-US" altLang="en-US" sz="1600"/>
              <a:t>	IN	R16,PORTB</a:t>
            </a:r>
          </a:p>
          <a:p>
            <a:r>
              <a:rPr lang="en-US" altLang="en-US" sz="1600"/>
              <a:t>	LDI	R17,0x20</a:t>
            </a:r>
          </a:p>
          <a:p>
            <a:r>
              <a:rPr lang="en-US" altLang="en-US" sz="1600"/>
              <a:t>	EOR	R16,R17</a:t>
            </a:r>
          </a:p>
          <a:p>
            <a:r>
              <a:rPr lang="en-US" altLang="en-US" sz="1600"/>
              <a:t>	OUT 	PORTB,R16</a:t>
            </a:r>
          </a:p>
          <a:p>
            <a:r>
              <a:rPr lang="en-US" altLang="en-US" sz="1600"/>
              <a:t>	RETI	</a:t>
            </a: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-85725" y="2259013"/>
            <a:ext cx="490538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600">
                <a:solidFill>
                  <a:srgbClr val="000099"/>
                </a:solidFill>
              </a:rPr>
              <a:t>1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3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4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5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6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7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8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9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10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11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12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13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14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15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16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17</a:t>
            </a:r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4465638" y="2209800"/>
            <a:ext cx="49053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600">
                <a:solidFill>
                  <a:srgbClr val="000099"/>
                </a:solidFill>
              </a:rPr>
              <a:t>18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19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20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21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22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23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24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25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26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27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28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29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30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31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32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33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34</a:t>
            </a:r>
          </a:p>
        </p:txBody>
      </p:sp>
      <p:sp>
        <p:nvSpPr>
          <p:cNvPr id="12298" name="Rectangle 12"/>
          <p:cNvSpPr>
            <a:spLocks noChangeArrowheads="1"/>
          </p:cNvSpPr>
          <p:nvPr/>
        </p:nvSpPr>
        <p:spPr bwMode="auto">
          <a:xfrm>
            <a:off x="4900613" y="3001963"/>
            <a:ext cx="4092575" cy="981075"/>
          </a:xfrm>
          <a:prstGeom prst="rect">
            <a:avLst/>
          </a:prstGeom>
          <a:solidFill>
            <a:srgbClr val="0ED62F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4902200" y="2230438"/>
            <a:ext cx="4090988" cy="766762"/>
          </a:xfrm>
          <a:prstGeom prst="rect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4899025" y="4741863"/>
            <a:ext cx="4097338" cy="1735137"/>
          </a:xfrm>
          <a:prstGeom prst="rect">
            <a:avLst/>
          </a:prstGeom>
          <a:solidFill>
            <a:srgbClr val="3F1F99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2301" name="Object 16"/>
          <p:cNvGraphicFramePr>
            <a:graphicFrameLocks noChangeAspect="1"/>
          </p:cNvGraphicFramePr>
          <p:nvPr/>
        </p:nvGraphicFramePr>
        <p:xfrm>
          <a:off x="6245225" y="900113"/>
          <a:ext cx="2817813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Visio" r:id="rId4" imgW="2485644" imgH="1081126" progId="Visio.Drawing.11">
                  <p:embed/>
                </p:oleObj>
              </mc:Choice>
              <mc:Fallback>
                <p:oleObj name="Visio" r:id="rId4" imgW="2485644" imgH="1081126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5225" y="900113"/>
                        <a:ext cx="2817813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01" name="AutoShape 17"/>
          <p:cNvSpPr>
            <a:spLocks noChangeArrowheads="1"/>
          </p:cNvSpPr>
          <p:nvPr/>
        </p:nvSpPr>
        <p:spPr bwMode="auto">
          <a:xfrm>
            <a:off x="4470400" y="2082800"/>
            <a:ext cx="952500" cy="9779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/>
              <a:t>Timer int.</a:t>
            </a:r>
          </a:p>
          <a:p>
            <a:pPr algn="ctr"/>
            <a:r>
              <a:rPr lang="en-US" altLang="en-US" sz="1400" b="1"/>
              <a:t> init.</a:t>
            </a:r>
          </a:p>
        </p:txBody>
      </p:sp>
      <p:sp>
        <p:nvSpPr>
          <p:cNvPr id="118802" name="AutoShape 18"/>
          <p:cNvSpPr>
            <a:spLocks noChangeArrowheads="1"/>
          </p:cNvSpPr>
          <p:nvPr/>
        </p:nvSpPr>
        <p:spPr bwMode="auto">
          <a:xfrm>
            <a:off x="4445000" y="3149600"/>
            <a:ext cx="965200" cy="749300"/>
          </a:xfrm>
          <a:prstGeom prst="rightArrow">
            <a:avLst>
              <a:gd name="adj1" fmla="val 50000"/>
              <a:gd name="adj2" fmla="val 322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/>
              <a:t>Timer init.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1" grpId="0" animBg="1"/>
      <p:bldP spid="11880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59625" y="6600825"/>
            <a:ext cx="19462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D91F55-B57A-44E2-9B60-F447A7E7A9F9}" type="slidenum">
              <a:rPr lang="ar-SA" altLang="en-US"/>
              <a:pPr/>
              <a:t>14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" y="76200"/>
            <a:ext cx="8450263" cy="1143000"/>
          </a:xfrm>
        </p:spPr>
        <p:txBody>
          <a:bodyPr/>
          <a:lstStyle/>
          <a:p>
            <a:r>
              <a:rPr lang="en-US" altLang="en-US" smtClean="0"/>
              <a:t>Timer0 compare match interrupt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6513" y="981075"/>
            <a:ext cx="7162801" cy="4114800"/>
          </a:xfrm>
        </p:spPr>
        <p:txBody>
          <a:bodyPr/>
          <a:lstStyle/>
          <a:p>
            <a:r>
              <a:rPr lang="en-US" altLang="en-US" sz="1600" smtClean="0"/>
              <a:t>using Timer0 and CTC mode generate a square wave on pin PORTB.5, while at the same time data is being transferred from PORTC to PORTD.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161925" y="1684338"/>
            <a:ext cx="6078538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.INCLUDE "M32DEF.INC"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.ORG	0x0	;location for reset 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JMP	MAIN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.ORG	0x14	;location for Timer0 compare match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JMP	T0_CM_ISR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;-main program for initialization and keeping CPU busy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.ORG	0x100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MAIN:	LDI	R20,HIGH(RAMEND)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OUT	SPH,R20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LDI	R20,LOW(RAMEND)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OUT	SPL,R20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LDI	R20,39		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OUT	OCR0,R20	     ;OCR0 = 39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LDI	R20,0x09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OUT	TCCR0,R20     ;Start Timer0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SBI	DDRB,5	     ;PB5 as an output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LDI	R20,(1&lt;&lt;OCIE0) ;Timer0 compare match 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OUT	TIMSK,R20 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SEI		   ;Set I 	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LDI	R20,0x00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OUT	DDRC,R20	   ;make PORTC input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LDI	R20,0xFF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OUT	DDRD,R20	   ;make PORTD output</a:t>
            </a: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997575" y="3929063"/>
            <a:ext cx="3627438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HERE:	IN	R20,PINC	  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OUT 	PORTD,R20   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JMP	HERE	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;--------ISR for Timer 0	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T0_CM_ISR: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IN	R16,PORTB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LDI	R17,0x20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EOR	R16,R17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OUT 	PORTB,R16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RETI	</a:t>
            </a:r>
          </a:p>
        </p:txBody>
      </p:sp>
      <p:pic>
        <p:nvPicPr>
          <p:cNvPr id="13319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50" y="1279525"/>
            <a:ext cx="28670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20" name="Group 9"/>
          <p:cNvGrpSpPr>
            <a:grpSpLocks/>
          </p:cNvGrpSpPr>
          <p:nvPr/>
        </p:nvGrpSpPr>
        <p:grpSpPr bwMode="auto">
          <a:xfrm>
            <a:off x="6596063" y="2924175"/>
            <a:ext cx="2016125" cy="360363"/>
            <a:chOff x="521" y="1888"/>
            <a:chExt cx="1270" cy="227"/>
          </a:xfrm>
        </p:grpSpPr>
        <p:sp>
          <p:nvSpPr>
            <p:cNvPr id="13333" name="Line 10"/>
            <p:cNvSpPr>
              <a:spLocks noChangeShapeType="1"/>
            </p:cNvSpPr>
            <p:nvPr/>
          </p:nvSpPr>
          <p:spPr bwMode="auto">
            <a:xfrm>
              <a:off x="521" y="1888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4" name="Line 11"/>
            <p:cNvSpPr>
              <a:spLocks noChangeShapeType="1"/>
            </p:cNvSpPr>
            <p:nvPr/>
          </p:nvSpPr>
          <p:spPr bwMode="auto">
            <a:xfrm>
              <a:off x="521" y="2115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1" name="Line 13"/>
          <p:cNvSpPr>
            <a:spLocks noChangeShapeType="1"/>
          </p:cNvSpPr>
          <p:nvPr/>
        </p:nvSpPr>
        <p:spPr bwMode="auto">
          <a:xfrm>
            <a:off x="6596063" y="3071813"/>
            <a:ext cx="5810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14"/>
          <p:cNvSpPr>
            <a:spLocks noChangeShapeType="1"/>
          </p:cNvSpPr>
          <p:nvPr/>
        </p:nvSpPr>
        <p:spPr bwMode="auto">
          <a:xfrm>
            <a:off x="7177088" y="3071813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15"/>
          <p:cNvSpPr>
            <a:spLocks noChangeShapeType="1"/>
          </p:cNvSpPr>
          <p:nvPr/>
        </p:nvSpPr>
        <p:spPr bwMode="auto">
          <a:xfrm>
            <a:off x="7177088" y="3287713"/>
            <a:ext cx="5794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6"/>
          <p:cNvSpPr>
            <a:spLocks noChangeShapeType="1"/>
          </p:cNvSpPr>
          <p:nvPr/>
        </p:nvSpPr>
        <p:spPr bwMode="auto">
          <a:xfrm>
            <a:off x="7756525" y="3071813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Line 17"/>
          <p:cNvSpPr>
            <a:spLocks noChangeShapeType="1"/>
          </p:cNvSpPr>
          <p:nvPr/>
        </p:nvSpPr>
        <p:spPr bwMode="auto">
          <a:xfrm>
            <a:off x="7756525" y="3071813"/>
            <a:ext cx="5810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Line 18"/>
          <p:cNvSpPr>
            <a:spLocks noChangeShapeType="1"/>
          </p:cNvSpPr>
          <p:nvPr/>
        </p:nvSpPr>
        <p:spPr bwMode="auto">
          <a:xfrm>
            <a:off x="8337550" y="3071813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Text Box 33"/>
          <p:cNvSpPr txBox="1">
            <a:spLocks noChangeArrowheads="1"/>
          </p:cNvSpPr>
          <p:nvPr/>
        </p:nvSpPr>
        <p:spPr bwMode="auto">
          <a:xfrm>
            <a:off x="8270875" y="3279775"/>
            <a:ext cx="1079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latin typeface="Tahoma" panose="020B0604030504040204" pitchFamily="34" charset="0"/>
              </a:rPr>
              <a:t>Time (µS)</a:t>
            </a:r>
          </a:p>
        </p:txBody>
      </p:sp>
      <p:sp>
        <p:nvSpPr>
          <p:cNvPr id="106530" name="Rectangle 34"/>
          <p:cNvSpPr>
            <a:spLocks noChangeArrowheads="1"/>
          </p:cNvSpPr>
          <p:nvPr/>
        </p:nvSpPr>
        <p:spPr bwMode="auto">
          <a:xfrm>
            <a:off x="1004888" y="4064000"/>
            <a:ext cx="4000500" cy="850900"/>
          </a:xfrm>
          <a:prstGeom prst="rect">
            <a:avLst/>
          </a:prstGeom>
          <a:solidFill>
            <a:srgbClr val="0ED62F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6531" name="Rectangle 35"/>
          <p:cNvSpPr>
            <a:spLocks noChangeArrowheads="1"/>
          </p:cNvSpPr>
          <p:nvPr/>
        </p:nvSpPr>
        <p:spPr bwMode="auto">
          <a:xfrm>
            <a:off x="992188" y="5118100"/>
            <a:ext cx="4965700" cy="647700"/>
          </a:xfrm>
          <a:prstGeom prst="rect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6532" name="Rectangle 36"/>
          <p:cNvSpPr>
            <a:spLocks noChangeArrowheads="1"/>
          </p:cNvSpPr>
          <p:nvPr/>
        </p:nvSpPr>
        <p:spPr bwMode="auto">
          <a:xfrm>
            <a:off x="6049963" y="4613275"/>
            <a:ext cx="2909887" cy="1516063"/>
          </a:xfrm>
          <a:prstGeom prst="rect">
            <a:avLst/>
          </a:prstGeom>
          <a:solidFill>
            <a:srgbClr val="E6FA2A">
              <a:alpha val="3098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6533" name="AutoShape 37"/>
          <p:cNvSpPr>
            <a:spLocks noChangeArrowheads="1"/>
          </p:cNvSpPr>
          <p:nvPr/>
        </p:nvSpPr>
        <p:spPr bwMode="auto">
          <a:xfrm>
            <a:off x="26988" y="4089400"/>
            <a:ext cx="965200" cy="749300"/>
          </a:xfrm>
          <a:prstGeom prst="rightArrow">
            <a:avLst>
              <a:gd name="adj1" fmla="val 50000"/>
              <a:gd name="adj2" fmla="val 322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/>
              <a:t>Timer init.</a:t>
            </a:r>
          </a:p>
        </p:txBody>
      </p:sp>
      <p:sp>
        <p:nvSpPr>
          <p:cNvPr id="106534" name="AutoShape 38"/>
          <p:cNvSpPr>
            <a:spLocks noChangeArrowheads="1"/>
          </p:cNvSpPr>
          <p:nvPr/>
        </p:nvSpPr>
        <p:spPr bwMode="auto">
          <a:xfrm>
            <a:off x="26988" y="5029200"/>
            <a:ext cx="952500" cy="9779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/>
              <a:t>Timer int.</a:t>
            </a:r>
          </a:p>
          <a:p>
            <a:pPr algn="ctr"/>
            <a:r>
              <a:rPr lang="en-US" altLang="en-US" sz="1400" b="1"/>
              <a:t> init.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6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6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6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6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6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6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/>
      <p:bldP spid="106501" grpId="0"/>
      <p:bldP spid="106530" grpId="0" animBg="1"/>
      <p:bldP spid="106531" grpId="0" animBg="1"/>
      <p:bldP spid="106532" grpId="0" animBg="1"/>
      <p:bldP spid="106533" grpId="0" animBg="1"/>
      <p:bldP spid="1065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59625" y="6600825"/>
            <a:ext cx="19462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42EA9D-4843-4A7B-81E3-1746AA98F52D}" type="slidenum">
              <a:rPr lang="ar-SA" altLang="en-US"/>
              <a:pPr/>
              <a:t>15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Interrupt priority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68325" y="1033463"/>
            <a:ext cx="8243888" cy="5449887"/>
          </a:xfrm>
          <a:prstGeom prst="rect">
            <a:avLst/>
          </a:prstGeom>
          <a:solidFill>
            <a:srgbClr val="FAF8A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216025"/>
            <a:ext cx="7026275" cy="5073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8061325" y="2046288"/>
            <a:ext cx="434975" cy="3802062"/>
          </a:xfrm>
          <a:prstGeom prst="upDownArrow">
            <a:avLst>
              <a:gd name="adj1" fmla="val 50000"/>
              <a:gd name="adj2" fmla="val 1748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0161" dir="1106097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7758113" y="1398588"/>
            <a:ext cx="1058862" cy="6413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chemeClr val="accent1"/>
                </a:solidFill>
              </a:rPr>
              <a:t>Highest priority 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7796213" y="5780088"/>
            <a:ext cx="985837" cy="6413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chemeClr val="accent1"/>
                </a:solidFill>
              </a:rPr>
              <a:t>Lowest priority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59625" y="6600825"/>
            <a:ext cx="19462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77BD99-8555-4046-AF2C-3A7C5B808C46}" type="slidenum">
              <a:rPr lang="ar-SA" altLang="en-US"/>
              <a:pPr/>
              <a:t>16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Interrupt inside an interrupt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I flag is cleared when the AVR begins to execute an ISR. So, interrupts are disabled.</a:t>
            </a:r>
          </a:p>
          <a:p>
            <a:r>
              <a:rPr lang="en-US" altLang="en-US" smtClean="0"/>
              <a:t>The I flag is set when RETI is executed.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59625" y="6600825"/>
            <a:ext cx="19462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E3AC85-3AD4-48E5-BF0F-E4169D9B68BD}" type="slidenum">
              <a:rPr lang="ar-SA" altLang="en-US"/>
              <a:pPr/>
              <a:t>17</a:t>
            </a:fld>
            <a:endParaRPr lang="en-US" altLang="en-US"/>
          </a:p>
        </p:txBody>
      </p:sp>
      <p:sp>
        <p:nvSpPr>
          <p:cNvPr id="16387" name="Rectangle 9"/>
          <p:cNvSpPr>
            <a:spLocks noChangeArrowheads="1"/>
          </p:cNvSpPr>
          <p:nvPr/>
        </p:nvSpPr>
        <p:spPr bwMode="auto">
          <a:xfrm>
            <a:off x="66675" y="2074863"/>
            <a:ext cx="9015413" cy="4210050"/>
          </a:xfrm>
          <a:prstGeom prst="rect">
            <a:avLst/>
          </a:prstGeom>
          <a:solidFill>
            <a:srgbClr val="FFFC8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Task switching and resource conflict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023938"/>
            <a:ext cx="8312150" cy="579437"/>
          </a:xfrm>
        </p:spPr>
        <p:txBody>
          <a:bodyPr/>
          <a:lstStyle/>
          <a:p>
            <a:r>
              <a:rPr lang="en-US" altLang="en-US" smtClean="0"/>
              <a:t>Does the following program work?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331788" y="2162175"/>
            <a:ext cx="4192587" cy="401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.INCLUDE "M32DEF.INC"</a:t>
            </a:r>
          </a:p>
          <a:p>
            <a:r>
              <a:rPr lang="en-US" altLang="en-US" sz="1600"/>
              <a:t>.ORG	0x0	;location for reset </a:t>
            </a:r>
          </a:p>
          <a:p>
            <a:r>
              <a:rPr lang="en-US" altLang="en-US" sz="1600"/>
              <a:t>	JMP	MAIN</a:t>
            </a:r>
          </a:p>
          <a:p>
            <a:r>
              <a:rPr lang="en-US" altLang="en-US" sz="1600"/>
              <a:t>.ORG	0x14	;Timer0 compare match</a:t>
            </a:r>
          </a:p>
          <a:p>
            <a:r>
              <a:rPr lang="en-US" altLang="en-US" sz="1600"/>
              <a:t>	JMP	T0_CM_ISR</a:t>
            </a:r>
          </a:p>
          <a:p>
            <a:r>
              <a:rPr lang="en-US" altLang="en-US" sz="1600"/>
              <a:t>;---------main program------------------------------</a:t>
            </a:r>
          </a:p>
          <a:p>
            <a:r>
              <a:rPr lang="en-US" altLang="en-US" sz="1600"/>
              <a:t>.ORG	0x100</a:t>
            </a:r>
          </a:p>
          <a:p>
            <a:r>
              <a:rPr lang="en-US" altLang="en-US" sz="1600"/>
              <a:t>MAIN:	LDI	R20,HIGH(RAMEND)</a:t>
            </a:r>
          </a:p>
          <a:p>
            <a:r>
              <a:rPr lang="en-US" altLang="en-US" sz="1600"/>
              <a:t>	OUT	SPH,R20</a:t>
            </a:r>
          </a:p>
          <a:p>
            <a:r>
              <a:rPr lang="en-US" altLang="en-US" sz="1600"/>
              <a:t>	LDI	R20,LOW(RAMEND)</a:t>
            </a:r>
          </a:p>
          <a:p>
            <a:r>
              <a:rPr lang="en-US" altLang="en-US" sz="1600"/>
              <a:t>	OUT	SPL,R20	;set up stack</a:t>
            </a:r>
          </a:p>
          <a:p>
            <a:r>
              <a:rPr lang="en-US" altLang="en-US" sz="1600"/>
              <a:t>	SBI	DDRB,5	;PB5 = output</a:t>
            </a:r>
          </a:p>
          <a:p>
            <a:r>
              <a:rPr lang="en-US" altLang="en-US" sz="1600"/>
              <a:t>	LDI	R20,160</a:t>
            </a:r>
          </a:p>
          <a:p>
            <a:r>
              <a:rPr lang="en-US" altLang="en-US" sz="1600"/>
              <a:t>	OUT	OCR0,R20	</a:t>
            </a:r>
          </a:p>
          <a:p>
            <a:r>
              <a:rPr lang="en-US" altLang="en-US" sz="1600"/>
              <a:t>	LDI	R20,0x09</a:t>
            </a:r>
          </a:p>
          <a:p>
            <a:r>
              <a:rPr lang="en-US" altLang="en-US" sz="1600"/>
              <a:t>	OUT	TCCR0,R20	</a:t>
            </a:r>
          </a:p>
        </p:txBody>
      </p:sp>
      <p:sp>
        <p:nvSpPr>
          <p:cNvPr id="16391" name="Text Box 5"/>
          <p:cNvSpPr txBox="1">
            <a:spLocks noChangeArrowheads="1"/>
          </p:cNvSpPr>
          <p:nvPr/>
        </p:nvSpPr>
        <p:spPr bwMode="auto">
          <a:xfrm>
            <a:off x="4906963" y="2162175"/>
            <a:ext cx="4084637" cy="401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	LDI	R20,(1&lt;&lt;OCIE0)</a:t>
            </a:r>
          </a:p>
          <a:p>
            <a:r>
              <a:rPr lang="en-US" altLang="en-US" sz="1600"/>
              <a:t>	OUT	TIMSK,R20	</a:t>
            </a:r>
          </a:p>
          <a:p>
            <a:r>
              <a:rPr lang="en-US" altLang="en-US" sz="1600"/>
              <a:t>	SEI			</a:t>
            </a:r>
          </a:p>
          <a:p>
            <a:r>
              <a:rPr lang="en-US" altLang="en-US" sz="1600"/>
              <a:t>	LDI	R20,0xFF</a:t>
            </a:r>
          </a:p>
          <a:p>
            <a:r>
              <a:rPr lang="en-US" altLang="en-US" sz="1600"/>
              <a:t>	OUT	DDRC,R20	</a:t>
            </a:r>
          </a:p>
          <a:p>
            <a:r>
              <a:rPr lang="en-US" altLang="en-US" sz="1600"/>
              <a:t>	OUT	DDRD,R20	</a:t>
            </a:r>
          </a:p>
          <a:p>
            <a:r>
              <a:rPr lang="en-US" altLang="en-US" sz="1600"/>
              <a:t>	LDI	R20, 0</a:t>
            </a:r>
          </a:p>
          <a:p>
            <a:r>
              <a:rPr lang="en-US" altLang="en-US" sz="1600"/>
              <a:t>HERE:	OUT 	PORTC,R20	</a:t>
            </a:r>
          </a:p>
          <a:p>
            <a:r>
              <a:rPr lang="en-US" altLang="en-US" sz="1600"/>
              <a:t>	INC	R20</a:t>
            </a:r>
          </a:p>
          <a:p>
            <a:r>
              <a:rPr lang="en-US" altLang="en-US" sz="1600"/>
              <a:t>	JMP	HERE	   	</a:t>
            </a:r>
          </a:p>
          <a:p>
            <a:r>
              <a:rPr lang="en-US" altLang="en-US" sz="1600"/>
              <a:t>;--------------------------ISR for Timer0	</a:t>
            </a:r>
          </a:p>
          <a:p>
            <a:r>
              <a:rPr lang="en-US" altLang="en-US" sz="1600"/>
              <a:t>T0_CM_ISR:</a:t>
            </a:r>
          </a:p>
          <a:p>
            <a:r>
              <a:rPr lang="en-US" altLang="en-US" sz="1600"/>
              <a:t>	IN	R20,PIND</a:t>
            </a:r>
          </a:p>
          <a:p>
            <a:r>
              <a:rPr lang="en-US" altLang="en-US" sz="1600"/>
              <a:t>	INC	R20</a:t>
            </a:r>
          </a:p>
          <a:p>
            <a:r>
              <a:rPr lang="en-US" altLang="en-US" sz="1600"/>
              <a:t>	OUT 	PORTD,R20	</a:t>
            </a:r>
          </a:p>
          <a:p>
            <a:r>
              <a:rPr lang="en-US" altLang="en-US" sz="1600"/>
              <a:t>	RETI			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-85725" y="2198688"/>
            <a:ext cx="490538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600">
                <a:solidFill>
                  <a:srgbClr val="000099"/>
                </a:solidFill>
              </a:rPr>
              <a:t>1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3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4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5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6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7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8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9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10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11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12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13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14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15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16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4479925" y="2149475"/>
            <a:ext cx="490538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600">
                <a:solidFill>
                  <a:srgbClr val="000099"/>
                </a:solidFill>
              </a:rPr>
              <a:t>17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18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19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20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21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22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23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24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25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26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27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28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29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30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31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32</a:t>
            </a:r>
          </a:p>
        </p:txBody>
      </p:sp>
      <p:grpSp>
        <p:nvGrpSpPr>
          <p:cNvPr id="111628" name="Group 12"/>
          <p:cNvGrpSpPr>
            <a:grpSpLocks/>
          </p:cNvGrpSpPr>
          <p:nvPr/>
        </p:nvGrpSpPr>
        <p:grpSpPr bwMode="auto">
          <a:xfrm>
            <a:off x="5297488" y="3927475"/>
            <a:ext cx="3340100" cy="1951038"/>
            <a:chOff x="3291" y="2474"/>
            <a:chExt cx="2196" cy="1229"/>
          </a:xfrm>
        </p:grpSpPr>
        <p:sp>
          <p:nvSpPr>
            <p:cNvPr id="16395" name="Rectangle 10"/>
            <p:cNvSpPr>
              <a:spLocks noChangeArrowheads="1"/>
            </p:cNvSpPr>
            <p:nvPr/>
          </p:nvSpPr>
          <p:spPr bwMode="auto">
            <a:xfrm>
              <a:off x="3291" y="3246"/>
              <a:ext cx="2196" cy="457"/>
            </a:xfrm>
            <a:prstGeom prst="rect">
              <a:avLst/>
            </a:prstGeom>
            <a:solidFill>
              <a:srgbClr val="C9381B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96" name="Rectangle 11"/>
            <p:cNvSpPr>
              <a:spLocks noChangeArrowheads="1"/>
            </p:cNvSpPr>
            <p:nvPr/>
          </p:nvSpPr>
          <p:spPr bwMode="auto">
            <a:xfrm>
              <a:off x="3615" y="2474"/>
              <a:ext cx="1529" cy="457"/>
            </a:xfrm>
            <a:prstGeom prst="rect">
              <a:avLst/>
            </a:prstGeom>
            <a:solidFill>
              <a:srgbClr val="C9381B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59625" y="6600825"/>
            <a:ext cx="19462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DB0883-5F51-4047-B25F-E76E2B7F0280}" type="slidenum">
              <a:rPr lang="ar-SA" altLang="en-US"/>
              <a:pPr/>
              <a:t>18</a:t>
            </a:fld>
            <a:endParaRPr lang="en-US" altLang="en-US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66675" y="2074863"/>
            <a:ext cx="9015413" cy="4210050"/>
          </a:xfrm>
          <a:prstGeom prst="rect">
            <a:avLst/>
          </a:prstGeom>
          <a:solidFill>
            <a:srgbClr val="FFFC8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Solution 1: different registers</a:t>
            </a:r>
          </a:p>
        </p:txBody>
      </p:sp>
      <p:sp>
        <p:nvSpPr>
          <p:cNvPr id="1741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3550" y="1023938"/>
            <a:ext cx="8312150" cy="579437"/>
          </a:xfrm>
        </p:spPr>
        <p:txBody>
          <a:bodyPr/>
          <a:lstStyle/>
          <a:p>
            <a:r>
              <a:rPr lang="en-US" altLang="en-US" smtClean="0"/>
              <a:t>Use different registers for different tasks.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331788" y="2162175"/>
            <a:ext cx="4192587" cy="401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.INCLUDE "M32DEF.INC"</a:t>
            </a:r>
          </a:p>
          <a:p>
            <a:r>
              <a:rPr lang="en-US" altLang="en-US" sz="1600"/>
              <a:t>.ORG	0x0	;location for reset </a:t>
            </a:r>
          </a:p>
          <a:p>
            <a:r>
              <a:rPr lang="en-US" altLang="en-US" sz="1600"/>
              <a:t>	JMP	MAIN</a:t>
            </a:r>
          </a:p>
          <a:p>
            <a:r>
              <a:rPr lang="en-US" altLang="en-US" sz="1600"/>
              <a:t>.ORG	0x14	;Timer0 compare match</a:t>
            </a:r>
          </a:p>
          <a:p>
            <a:r>
              <a:rPr lang="en-US" altLang="en-US" sz="1600"/>
              <a:t>	JMP	T0_CM_ISR</a:t>
            </a:r>
          </a:p>
          <a:p>
            <a:r>
              <a:rPr lang="en-US" altLang="en-US" sz="1600"/>
              <a:t>;---------main program------------------------------</a:t>
            </a:r>
          </a:p>
          <a:p>
            <a:r>
              <a:rPr lang="en-US" altLang="en-US" sz="1600"/>
              <a:t>.ORG	0x100</a:t>
            </a:r>
          </a:p>
          <a:p>
            <a:r>
              <a:rPr lang="en-US" altLang="en-US" sz="1600"/>
              <a:t>MAIN:	LDI	R20,HIGH(RAMEND)</a:t>
            </a:r>
          </a:p>
          <a:p>
            <a:r>
              <a:rPr lang="en-US" altLang="en-US" sz="1600"/>
              <a:t>	OUT	SPH,R20</a:t>
            </a:r>
          </a:p>
          <a:p>
            <a:r>
              <a:rPr lang="en-US" altLang="en-US" sz="1600"/>
              <a:t>	LDI	R20,LOW(RAMEND)</a:t>
            </a:r>
          </a:p>
          <a:p>
            <a:r>
              <a:rPr lang="en-US" altLang="en-US" sz="1600"/>
              <a:t>	OUT	SPL,R20	;set up stack</a:t>
            </a:r>
          </a:p>
          <a:p>
            <a:r>
              <a:rPr lang="en-US" altLang="en-US" sz="1600"/>
              <a:t>	SBI	DDRB,5	;PB5 = output</a:t>
            </a:r>
          </a:p>
          <a:p>
            <a:r>
              <a:rPr lang="en-US" altLang="en-US" sz="1600"/>
              <a:t>	LDI	R20,160</a:t>
            </a:r>
          </a:p>
          <a:p>
            <a:r>
              <a:rPr lang="en-US" altLang="en-US" sz="1600"/>
              <a:t>	OUT	OCR0,R20	</a:t>
            </a:r>
          </a:p>
          <a:p>
            <a:r>
              <a:rPr lang="en-US" altLang="en-US" sz="1600"/>
              <a:t>	LDI	R20,0x09</a:t>
            </a:r>
          </a:p>
          <a:p>
            <a:r>
              <a:rPr lang="en-US" altLang="en-US" sz="1600"/>
              <a:t>	OUT	TCCR0,R20	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4906963" y="2162175"/>
            <a:ext cx="4084637" cy="401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	LDI	R20,(1&lt;&lt;OCIE0)</a:t>
            </a:r>
          </a:p>
          <a:p>
            <a:r>
              <a:rPr lang="en-US" altLang="en-US" sz="1600"/>
              <a:t>	OUT	TIMSK,R20	</a:t>
            </a:r>
          </a:p>
          <a:p>
            <a:r>
              <a:rPr lang="en-US" altLang="en-US" sz="1600"/>
              <a:t>	SEI			</a:t>
            </a:r>
          </a:p>
          <a:p>
            <a:r>
              <a:rPr lang="en-US" altLang="en-US" sz="1600"/>
              <a:t>	LDI	R20,0xFF</a:t>
            </a:r>
          </a:p>
          <a:p>
            <a:r>
              <a:rPr lang="en-US" altLang="en-US" sz="1600"/>
              <a:t>	OUT	DDRC,R20	</a:t>
            </a:r>
          </a:p>
          <a:p>
            <a:r>
              <a:rPr lang="en-US" altLang="en-US" sz="1600"/>
              <a:t>	OUT	DDRD,R20	</a:t>
            </a:r>
          </a:p>
          <a:p>
            <a:r>
              <a:rPr lang="en-US" altLang="en-US" sz="1600"/>
              <a:t>	LDI	R20, 0</a:t>
            </a:r>
          </a:p>
          <a:p>
            <a:r>
              <a:rPr lang="en-US" altLang="en-US" sz="1600"/>
              <a:t>HERE:	OUT 	PORTC,R20	</a:t>
            </a:r>
          </a:p>
          <a:p>
            <a:r>
              <a:rPr lang="en-US" altLang="en-US" sz="1600"/>
              <a:t>	INC	R20</a:t>
            </a:r>
          </a:p>
          <a:p>
            <a:r>
              <a:rPr lang="en-US" altLang="en-US" sz="1600"/>
              <a:t>	JMP	HERE	   	</a:t>
            </a:r>
          </a:p>
          <a:p>
            <a:r>
              <a:rPr lang="en-US" altLang="en-US" sz="1600"/>
              <a:t>;--------------------------ISR for Timer0	</a:t>
            </a:r>
          </a:p>
          <a:p>
            <a:r>
              <a:rPr lang="en-US" altLang="en-US" sz="1600"/>
              <a:t>T0_CM_ISR:</a:t>
            </a:r>
          </a:p>
          <a:p>
            <a:r>
              <a:rPr lang="en-US" altLang="en-US" sz="1600"/>
              <a:t>	IN	</a:t>
            </a:r>
            <a:r>
              <a:rPr lang="en-US" altLang="en-US" sz="1600">
                <a:solidFill>
                  <a:srgbClr val="FF0000"/>
                </a:solidFill>
              </a:rPr>
              <a:t>R21</a:t>
            </a:r>
            <a:r>
              <a:rPr lang="en-US" altLang="en-US" sz="1600"/>
              <a:t>,PIND</a:t>
            </a:r>
          </a:p>
          <a:p>
            <a:r>
              <a:rPr lang="en-US" altLang="en-US" sz="1600"/>
              <a:t>	INC	</a:t>
            </a:r>
            <a:r>
              <a:rPr lang="en-US" altLang="en-US" sz="1600">
                <a:solidFill>
                  <a:srgbClr val="FF0000"/>
                </a:solidFill>
              </a:rPr>
              <a:t>R21</a:t>
            </a:r>
          </a:p>
          <a:p>
            <a:r>
              <a:rPr lang="en-US" altLang="en-US" sz="1600"/>
              <a:t>	OUT 	PORTD,</a:t>
            </a:r>
            <a:r>
              <a:rPr lang="en-US" altLang="en-US" sz="1600">
                <a:solidFill>
                  <a:srgbClr val="FF0000"/>
                </a:solidFill>
              </a:rPr>
              <a:t>R21</a:t>
            </a:r>
            <a:r>
              <a:rPr lang="en-US" altLang="en-US" sz="1600"/>
              <a:t>	</a:t>
            </a:r>
          </a:p>
          <a:p>
            <a:r>
              <a:rPr lang="en-US" altLang="en-US" sz="1600"/>
              <a:t>	RETI			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-85725" y="2198688"/>
            <a:ext cx="490538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600">
                <a:solidFill>
                  <a:srgbClr val="000099"/>
                </a:solidFill>
              </a:rPr>
              <a:t>1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3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4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5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6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7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8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9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10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11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12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13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14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15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16</a:t>
            </a: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4479925" y="2149475"/>
            <a:ext cx="490538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600">
                <a:solidFill>
                  <a:srgbClr val="000099"/>
                </a:solidFill>
              </a:rPr>
              <a:t>17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18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19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20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21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22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23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24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25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26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27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28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29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30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31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32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59625" y="6600825"/>
            <a:ext cx="19462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71310F-BA24-4381-8A30-6CC149A32E7C}" type="slidenum">
              <a:rPr lang="ar-SA" altLang="en-US"/>
              <a:pPr/>
              <a:t>19</a:t>
            </a:fld>
            <a:endParaRPr lang="en-US" altLang="en-US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66675" y="2003425"/>
            <a:ext cx="9015413" cy="4486275"/>
          </a:xfrm>
          <a:prstGeom prst="rect">
            <a:avLst/>
          </a:prstGeom>
          <a:solidFill>
            <a:srgbClr val="FFFC8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Solution 2: Context saving</a:t>
            </a:r>
          </a:p>
        </p:txBody>
      </p:sp>
      <p:sp>
        <p:nvSpPr>
          <p:cNvPr id="1843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3550" y="1023938"/>
            <a:ext cx="8312150" cy="1060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mtClean="0"/>
              <a:t>Save the contents of registers on the stack before execution of each task, and reload the registers at the end of the task. 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331788" y="2119313"/>
            <a:ext cx="4192587" cy="4257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.INCLUDE "M32DEF.INC"</a:t>
            </a:r>
          </a:p>
          <a:p>
            <a:r>
              <a:rPr lang="en-US" altLang="en-US" sz="1600"/>
              <a:t>.ORG	0x0	;location for reset </a:t>
            </a:r>
          </a:p>
          <a:p>
            <a:r>
              <a:rPr lang="en-US" altLang="en-US" sz="1600"/>
              <a:t>	JMP	MAIN</a:t>
            </a:r>
          </a:p>
          <a:p>
            <a:r>
              <a:rPr lang="en-US" altLang="en-US" sz="1600"/>
              <a:t>.ORG	0x14	;Timer0 compare match</a:t>
            </a:r>
          </a:p>
          <a:p>
            <a:r>
              <a:rPr lang="en-US" altLang="en-US" sz="1600"/>
              <a:t>	JMP	T0_CM_ISR</a:t>
            </a:r>
          </a:p>
          <a:p>
            <a:r>
              <a:rPr lang="en-US" altLang="en-US" sz="1600"/>
              <a:t>;---------main program------------------------------</a:t>
            </a:r>
          </a:p>
          <a:p>
            <a:r>
              <a:rPr lang="en-US" altLang="en-US" sz="1600"/>
              <a:t>.ORG	0x100</a:t>
            </a:r>
          </a:p>
          <a:p>
            <a:r>
              <a:rPr lang="en-US" altLang="en-US" sz="1600"/>
              <a:t>MAIN:	LDI	R20,HIGH(RAMEND)</a:t>
            </a:r>
          </a:p>
          <a:p>
            <a:r>
              <a:rPr lang="en-US" altLang="en-US" sz="1600"/>
              <a:t>	OUT	SPH,R20</a:t>
            </a:r>
          </a:p>
          <a:p>
            <a:r>
              <a:rPr lang="en-US" altLang="en-US" sz="1600"/>
              <a:t>	LDI	R20,LOW(RAMEND)</a:t>
            </a:r>
          </a:p>
          <a:p>
            <a:r>
              <a:rPr lang="en-US" altLang="en-US" sz="1600"/>
              <a:t>	OUT	SPL,R20	;set up stack</a:t>
            </a:r>
          </a:p>
          <a:p>
            <a:r>
              <a:rPr lang="en-US" altLang="en-US" sz="1600"/>
              <a:t>	SBI	DDRB,5	;PB5 = output</a:t>
            </a:r>
          </a:p>
          <a:p>
            <a:r>
              <a:rPr lang="en-US" altLang="en-US" sz="1600"/>
              <a:t>	LDI	R20,160</a:t>
            </a:r>
          </a:p>
          <a:p>
            <a:r>
              <a:rPr lang="en-US" altLang="en-US" sz="1600"/>
              <a:t>	OUT	OCR0,R20	</a:t>
            </a:r>
          </a:p>
          <a:p>
            <a:r>
              <a:rPr lang="en-US" altLang="en-US" sz="1600"/>
              <a:t>	LDI	R20,0x09</a:t>
            </a:r>
          </a:p>
          <a:p>
            <a:r>
              <a:rPr lang="en-US" altLang="en-US" sz="1600"/>
              <a:t>	OUT	TCCR0,R20</a:t>
            </a:r>
          </a:p>
          <a:p>
            <a:r>
              <a:rPr lang="en-US" altLang="en-US" sz="1600"/>
              <a:t>	LDI	R20,(1&lt;&lt;OCIE0)	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4906963" y="2119313"/>
            <a:ext cx="4084637" cy="4257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	OUT	TIMSK,R20	SEI			</a:t>
            </a:r>
          </a:p>
          <a:p>
            <a:r>
              <a:rPr lang="en-US" altLang="en-US" sz="1600"/>
              <a:t>	LDI	R20,0xFF</a:t>
            </a:r>
          </a:p>
          <a:p>
            <a:r>
              <a:rPr lang="en-US" altLang="en-US" sz="1600"/>
              <a:t>	OUT	DDRC,R20	</a:t>
            </a:r>
          </a:p>
          <a:p>
            <a:r>
              <a:rPr lang="en-US" altLang="en-US" sz="1600"/>
              <a:t>	OUT	DDRD,R20	</a:t>
            </a:r>
          </a:p>
          <a:p>
            <a:r>
              <a:rPr lang="en-US" altLang="en-US" sz="1600"/>
              <a:t>	LDI	R20, 0</a:t>
            </a:r>
          </a:p>
          <a:p>
            <a:r>
              <a:rPr lang="en-US" altLang="en-US" sz="1600"/>
              <a:t>HERE:	OUT 	PORTC,R20	</a:t>
            </a:r>
          </a:p>
          <a:p>
            <a:r>
              <a:rPr lang="en-US" altLang="en-US" sz="1600"/>
              <a:t>	INC	R20</a:t>
            </a:r>
          </a:p>
          <a:p>
            <a:r>
              <a:rPr lang="en-US" altLang="en-US" sz="1600"/>
              <a:t>	JMP	HERE	   	</a:t>
            </a:r>
          </a:p>
          <a:p>
            <a:r>
              <a:rPr lang="en-US" altLang="en-US" sz="1600"/>
              <a:t>;--------------------------ISR for Timer0	</a:t>
            </a:r>
          </a:p>
          <a:p>
            <a:r>
              <a:rPr lang="en-US" altLang="en-US" sz="1600"/>
              <a:t>T0_CM_ISR:</a:t>
            </a:r>
          </a:p>
          <a:p>
            <a:r>
              <a:rPr lang="en-US" altLang="en-US" sz="1600"/>
              <a:t>	</a:t>
            </a:r>
            <a:r>
              <a:rPr lang="en-US" altLang="en-US" sz="1600">
                <a:solidFill>
                  <a:srgbClr val="FF0000"/>
                </a:solidFill>
              </a:rPr>
              <a:t>PUSH	R20      ;save R20</a:t>
            </a:r>
            <a:r>
              <a:rPr lang="en-US" altLang="en-US" sz="1600"/>
              <a:t>	</a:t>
            </a:r>
          </a:p>
          <a:p>
            <a:r>
              <a:rPr lang="en-US" altLang="en-US" sz="1600"/>
              <a:t>	IN	R20,PIND</a:t>
            </a:r>
          </a:p>
          <a:p>
            <a:r>
              <a:rPr lang="en-US" altLang="en-US" sz="1600"/>
              <a:t>	INC	R20</a:t>
            </a:r>
          </a:p>
          <a:p>
            <a:r>
              <a:rPr lang="en-US" altLang="en-US" sz="1600"/>
              <a:t>	OUT 	PORTD,R20	</a:t>
            </a:r>
          </a:p>
          <a:p>
            <a:r>
              <a:rPr lang="en-US" altLang="en-US" sz="1600"/>
              <a:t>	</a:t>
            </a:r>
            <a:r>
              <a:rPr lang="en-US" altLang="en-US" sz="1600">
                <a:solidFill>
                  <a:srgbClr val="FF0000"/>
                </a:solidFill>
              </a:rPr>
              <a:t>POP	R20</a:t>
            </a:r>
            <a:r>
              <a:rPr lang="en-US" altLang="en-US" sz="1600"/>
              <a:t>      </a:t>
            </a:r>
            <a:r>
              <a:rPr lang="en-US" altLang="en-US" sz="1600">
                <a:solidFill>
                  <a:srgbClr val="FF0000"/>
                </a:solidFill>
              </a:rPr>
              <a:t>;restore R20</a:t>
            </a:r>
          </a:p>
          <a:p>
            <a:r>
              <a:rPr lang="en-US" altLang="en-US" sz="1600"/>
              <a:t>	RETI			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-85725" y="2155825"/>
            <a:ext cx="490538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600">
                <a:solidFill>
                  <a:srgbClr val="000099"/>
                </a:solidFill>
              </a:rPr>
              <a:t>1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3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4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5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6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7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8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9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10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11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12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13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14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15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16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17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4479925" y="2106613"/>
            <a:ext cx="490538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600">
                <a:solidFill>
                  <a:srgbClr val="000099"/>
                </a:solidFill>
              </a:rPr>
              <a:t>18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19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20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21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22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23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24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25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26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27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28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29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30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31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32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33</a:t>
            </a:r>
          </a:p>
          <a:p>
            <a:pPr algn="r"/>
            <a:r>
              <a:rPr lang="en-US" altLang="en-US" sz="1600">
                <a:solidFill>
                  <a:srgbClr val="000099"/>
                </a:solidFill>
              </a:rPr>
              <a:t>34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Interrupt</a:t>
            </a:r>
            <a:br>
              <a:rPr lang="en-US"/>
            </a:br>
            <a:r>
              <a:rPr lang="en-US" sz="2400"/>
              <a:t>Chapter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59625" y="6600825"/>
            <a:ext cx="19462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39B2F6-81FB-40FB-8918-92FFAD8B847B}" type="slidenum">
              <a:rPr lang="ar-SA" altLang="en-US"/>
              <a:pPr/>
              <a:t>20</a:t>
            </a:fld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Saving SREG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57338"/>
            <a:ext cx="7162800" cy="4114800"/>
          </a:xfrm>
        </p:spPr>
        <p:txBody>
          <a:bodyPr/>
          <a:lstStyle/>
          <a:p>
            <a:r>
              <a:rPr lang="en-US" altLang="en-US" smtClean="0"/>
              <a:t>We should save SREG, when we change flags in the ISR.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2681288" y="2554288"/>
            <a:ext cx="3586162" cy="18129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en-US" sz="1600"/>
              <a:t>	PUSH	R20</a:t>
            </a:r>
          </a:p>
          <a:p>
            <a:r>
              <a:rPr lang="pt-BR" altLang="en-US" sz="1600"/>
              <a:t>	IN	R20,SREG</a:t>
            </a:r>
          </a:p>
          <a:p>
            <a:r>
              <a:rPr lang="pt-BR" altLang="en-US" sz="1600"/>
              <a:t>	PUSH	R20</a:t>
            </a:r>
          </a:p>
          <a:p>
            <a:r>
              <a:rPr lang="pt-BR" altLang="en-US" sz="1600"/>
              <a:t>	...</a:t>
            </a:r>
          </a:p>
          <a:p>
            <a:r>
              <a:rPr lang="pt-BR" altLang="en-US" sz="1600"/>
              <a:t>	POP	R20</a:t>
            </a:r>
          </a:p>
          <a:p>
            <a:r>
              <a:rPr lang="pt-BR" altLang="en-US" sz="1600"/>
              <a:t>	OUT	SREG,R20</a:t>
            </a:r>
          </a:p>
          <a:p>
            <a:r>
              <a:rPr lang="pt-BR" altLang="en-US" sz="1600"/>
              <a:t>	POP	R20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59625" y="6600825"/>
            <a:ext cx="19462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BB2AD4-6643-4523-A298-79B91747E198}" type="slidenum">
              <a:rPr lang="ar-SA" altLang="en-US"/>
              <a:pPr/>
              <a:t>21</a:t>
            </a:fld>
            <a:endParaRPr lang="en-US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 programming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023938"/>
            <a:ext cx="8312150" cy="9001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smtClean="0"/>
              <a:t>Using Timer0 generate a square wave on pin PORTB.5, while at the same time transferring data from PORTC to PORTD.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388938" y="1763713"/>
            <a:ext cx="8359775" cy="47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#include "avr/io.h"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#include "avr/interrupt.h"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int main ()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DDRB |= 0x20;		//DDRB.5 = output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TCNT0 = -32;		//timer value for 4 µs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TCCR0 = 0x01;		//Normal mode, int clk, no prescaler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TIMSK = (1&lt;&lt;TOIE0);	//enable Timer0 overflow interrupt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sei ();			//enable interrupts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DDRC = 0x00;		//make PORTC input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DDRD = 0xFF;		//make PORTD output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while (1)		//wait here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  PORTD = PINC;	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ISR (TIMER0_OVF_vect)		//ISR for Timer0 overflow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TCNT0 = -32;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PORTB ^= 0x20;		//toggle PORTB.5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1087438" y="3752850"/>
            <a:ext cx="2325687" cy="261938"/>
          </a:xfrm>
          <a:prstGeom prst="rect">
            <a:avLst/>
          </a:prstGeom>
          <a:solidFill>
            <a:srgbClr val="C9381B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427038" y="5240338"/>
            <a:ext cx="2673350" cy="247650"/>
          </a:xfrm>
          <a:prstGeom prst="rect">
            <a:avLst/>
          </a:prstGeom>
          <a:solidFill>
            <a:srgbClr val="C9381B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4697" name="Rectangle 9"/>
          <p:cNvSpPr>
            <a:spLocks noChangeArrowheads="1"/>
          </p:cNvSpPr>
          <p:nvPr/>
        </p:nvSpPr>
        <p:spPr bwMode="auto">
          <a:xfrm>
            <a:off x="404813" y="2070100"/>
            <a:ext cx="3282950" cy="233363"/>
          </a:xfrm>
          <a:prstGeom prst="rect">
            <a:avLst/>
          </a:prstGeom>
          <a:solidFill>
            <a:srgbClr val="C9381B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114699" name="Group 11"/>
          <p:cNvGrpSpPr>
            <a:grpSpLocks/>
          </p:cNvGrpSpPr>
          <p:nvPr/>
        </p:nvGrpSpPr>
        <p:grpSpPr bwMode="auto">
          <a:xfrm>
            <a:off x="3840163" y="3538538"/>
            <a:ext cx="3276600" cy="779462"/>
            <a:chOff x="192" y="2784"/>
            <a:chExt cx="2064" cy="528"/>
          </a:xfrm>
        </p:grpSpPr>
        <p:sp>
          <p:nvSpPr>
            <p:cNvPr id="20493" name="Rectangle 12"/>
            <p:cNvSpPr>
              <a:spLocks noChangeArrowheads="1"/>
            </p:cNvSpPr>
            <p:nvPr/>
          </p:nvSpPr>
          <p:spPr bwMode="auto">
            <a:xfrm>
              <a:off x="192" y="2784"/>
              <a:ext cx="2064" cy="528"/>
            </a:xfrm>
            <a:prstGeom prst="rect">
              <a:avLst/>
            </a:prstGeom>
            <a:solidFill>
              <a:srgbClr val="FFFC8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4" name="Text Box 13"/>
            <p:cNvSpPr txBox="1">
              <a:spLocks noChangeArrowheads="1"/>
            </p:cNvSpPr>
            <p:nvPr/>
          </p:nvSpPr>
          <p:spPr bwMode="auto">
            <a:xfrm>
              <a:off x="288" y="2878"/>
              <a:ext cx="1728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sei ( );     //set I </a:t>
              </a:r>
            </a:p>
            <a:p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cli  ( );    //clear I </a:t>
              </a:r>
            </a:p>
          </p:txBody>
        </p:sp>
      </p:grpSp>
      <p:grpSp>
        <p:nvGrpSpPr>
          <p:cNvPr id="114708" name="Group 20"/>
          <p:cNvGrpSpPr>
            <a:grpSpLocks/>
          </p:cNvGrpSpPr>
          <p:nvPr/>
        </p:nvGrpSpPr>
        <p:grpSpPr bwMode="auto">
          <a:xfrm>
            <a:off x="3087688" y="1479550"/>
            <a:ext cx="5821362" cy="5021263"/>
            <a:chOff x="1945" y="932"/>
            <a:chExt cx="3667" cy="3163"/>
          </a:xfrm>
        </p:grpSpPr>
        <p:sp>
          <p:nvSpPr>
            <p:cNvPr id="20491" name="Rectangle 17"/>
            <p:cNvSpPr>
              <a:spLocks noChangeArrowheads="1"/>
            </p:cNvSpPr>
            <p:nvPr/>
          </p:nvSpPr>
          <p:spPr bwMode="auto">
            <a:xfrm>
              <a:off x="1945" y="932"/>
              <a:ext cx="3667" cy="3163"/>
            </a:xfrm>
            <a:prstGeom prst="rect">
              <a:avLst/>
            </a:prstGeom>
            <a:solidFill>
              <a:srgbClr val="FFFC8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20492" name="Picture 1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0" y="1044"/>
              <a:ext cx="3488" cy="295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 animBg="1"/>
      <p:bldP spid="114695" grpId="1" animBg="1"/>
      <p:bldP spid="114696" grpId="0" animBg="1"/>
      <p:bldP spid="114696" grpId="1" animBg="1"/>
      <p:bldP spid="114697" grpId="0" animBg="1"/>
      <p:bldP spid="11469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59625" y="6600825"/>
            <a:ext cx="19462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CB19A1-634E-4FBF-AC3A-02AF90A0BBBB}" type="slidenum">
              <a:rPr lang="ar-SA" altLang="en-US"/>
              <a:pPr/>
              <a:t>22</a:t>
            </a:fld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 programming Example 2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023938"/>
            <a:ext cx="8312150" cy="10906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smtClean="0"/>
              <a:t>Using Timer1 and CTC mode write a program that toggles pin PORTB.5 every second, while at the same time transferring data from PORTC to PORTD. Assume XTAL = 8 MHz.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388938" y="1892300"/>
            <a:ext cx="8534400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#include "avr/io.h"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#include "avr/interrupt.h"</a:t>
            </a:r>
          </a:p>
          <a:p>
            <a:endParaRPr lang="en-US" altLang="en-US" sz="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int main ()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DDRB |= 0x20;		//make DDRB.5 output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OCR0 = 40;		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TCCR0 = 0x09;		//CTC mode, internal clk, no prescaler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TIMSK = (1&lt;&lt;OCIE0);	//enable Timer0 compare match int.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sei ();			//enable interrupts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DDRC = 0x00;		//make PORTC input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DDRD = 0xFF;		//make PORTD output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while (1)		//wait here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  PORTD = PINC;	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ISR (TIMER0_COMP_vect)		//ISR for Timer0 compare match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PORTB ^= 0x20;		//toggle PORTB.5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59625" y="6600825"/>
            <a:ext cx="19462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CFB030-F3D7-469E-B241-A522D653AFA9}" type="slidenum">
              <a:rPr lang="ar-SA" altLang="en-US"/>
              <a:pPr/>
              <a:t>23</a:t>
            </a:fld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 programming Example 3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023938"/>
            <a:ext cx="8312150" cy="839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smtClean="0"/>
              <a:t>Assume that the INT0 pin is connected to a switch that is normally high. Write a program that toggles PORTC.3, whenever INT0 pin goes low. Use the external interrupt in level-triggered mode.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304800" y="2063750"/>
            <a:ext cx="852011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#include "avr/io.h"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#include "avr/interrupt.h"</a:t>
            </a:r>
          </a:p>
          <a:p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int main ()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DDRC = 1&lt;&lt;3;		//PC3 as an output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PORTD = 1&lt;&lt;2;		//pull-up activated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GICR = (1&lt;&lt;INT0);	//enable external interrupt 0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sei ();			//enable interrupts</a:t>
            </a:r>
          </a:p>
          <a:p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while (1);		//wait here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ISR (INT0_vect)		//ISR for external interrupt 0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PORTC ^= (1&lt;&lt;3);	//toggle PORTC.3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59625" y="6600825"/>
            <a:ext cx="19462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44A437-DB00-4274-9F9E-C0464104EDEC}" type="slidenum">
              <a:rPr lang="ar-SA" altLang="en-US"/>
              <a:pPr/>
              <a:t>3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Contents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56792"/>
            <a:ext cx="7162800" cy="4539208"/>
          </a:xfrm>
        </p:spPr>
        <p:txBody>
          <a:bodyPr/>
          <a:lstStyle/>
          <a:p>
            <a:r>
              <a:rPr lang="en-US" altLang="en-US" dirty="0" smtClean="0"/>
              <a:t>Polling Vs. </a:t>
            </a:r>
            <a:r>
              <a:rPr lang="en-US" altLang="en-US" dirty="0" smtClean="0"/>
              <a:t>interrupt</a:t>
            </a:r>
            <a:endParaRPr lang="fa-IR" altLang="en-US" dirty="0" smtClean="0"/>
          </a:p>
          <a:p>
            <a:r>
              <a:rPr lang="en-US" altLang="en-US" dirty="0" smtClean="0"/>
              <a:t>What is interrupt?</a:t>
            </a:r>
            <a:endParaRPr lang="en-US" altLang="en-US" dirty="0" smtClean="0"/>
          </a:p>
          <a:p>
            <a:r>
              <a:rPr lang="en-US" altLang="en-US" dirty="0" smtClean="0"/>
              <a:t>Interrupt unit</a:t>
            </a:r>
          </a:p>
          <a:p>
            <a:r>
              <a:rPr lang="en-US" altLang="en-US" dirty="0" smtClean="0"/>
              <a:t>Steps in executing an interrupt</a:t>
            </a:r>
          </a:p>
          <a:p>
            <a:r>
              <a:rPr lang="en-US" altLang="en-US" dirty="0" smtClean="0"/>
              <a:t>Edge trigger Vs. Level trigger in external interrupts</a:t>
            </a:r>
          </a:p>
          <a:p>
            <a:r>
              <a:rPr lang="en-US" altLang="en-US" dirty="0" smtClean="0"/>
              <a:t>Timer interrupt</a:t>
            </a:r>
          </a:p>
          <a:p>
            <a:r>
              <a:rPr lang="en-US" altLang="en-US" dirty="0" smtClean="0"/>
              <a:t>Interrupt priority</a:t>
            </a:r>
          </a:p>
          <a:p>
            <a:r>
              <a:rPr lang="en-US" altLang="en-US" dirty="0" smtClean="0"/>
              <a:t>Interrupt inside an interrupt</a:t>
            </a:r>
          </a:p>
          <a:p>
            <a:r>
              <a:rPr lang="en-US" altLang="en-US" dirty="0" smtClean="0"/>
              <a:t>Task switching and resource conflict</a:t>
            </a:r>
          </a:p>
          <a:p>
            <a:r>
              <a:rPr lang="en-US" altLang="en-US" dirty="0" smtClean="0"/>
              <a:t>C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Interrupt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microprocessor does not check if data is available.</a:t>
            </a:r>
          </a:p>
          <a:p>
            <a:r>
              <a:rPr lang="en-US" altLang="en-US" smtClean="0"/>
              <a:t>The peripheral will interrupt the processor when data is available</a:t>
            </a:r>
          </a:p>
        </p:txBody>
      </p:sp>
    </p:spTree>
    <p:extLst>
      <p:ext uri="{BB962C8B-B14F-4D97-AF65-F5344CB8AC3E}">
        <p14:creationId xmlns:p14="http://schemas.microsoft.com/office/powerpoint/2010/main" val="239013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59625" y="6600825"/>
            <a:ext cx="19462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DD22B7-7B27-46F2-86E6-945FBD397335}" type="slidenum">
              <a:rPr lang="ar-SA" altLang="en-US"/>
              <a:pPr/>
              <a:t>5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Polling Vs. Interrupt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981200"/>
            <a:ext cx="3505200" cy="4471988"/>
          </a:xfrm>
        </p:spPr>
        <p:txBody>
          <a:bodyPr/>
          <a:lstStyle/>
          <a:p>
            <a:r>
              <a:rPr lang="en-US" altLang="en-US" sz="3200" smtClean="0"/>
              <a:t>Polling</a:t>
            </a:r>
          </a:p>
          <a:p>
            <a:pPr lvl="1"/>
            <a:r>
              <a:rPr lang="en-US" altLang="en-US" smtClean="0"/>
              <a:t>Ties down the CPU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/>
              <a:t>while (true)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/>
              <a:t>	if(PIND.2 == 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/>
              <a:t>		//do something;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/>
              <a:t>}</a:t>
            </a: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95825" y="1023938"/>
            <a:ext cx="4167188" cy="5484812"/>
          </a:xfrm>
        </p:spPr>
        <p:txBody>
          <a:bodyPr/>
          <a:lstStyle/>
          <a:p>
            <a:r>
              <a:rPr lang="en-US" altLang="en-US" sz="3200" smtClean="0"/>
              <a:t>Interrupt</a:t>
            </a:r>
          </a:p>
          <a:p>
            <a:pPr lvl="1"/>
            <a:r>
              <a:rPr lang="en-US" altLang="en-US" smtClean="0"/>
              <a:t>Efficient CPU use</a:t>
            </a:r>
          </a:p>
          <a:p>
            <a:pPr lvl="1"/>
            <a:r>
              <a:rPr lang="en-US" altLang="en-US" smtClean="0"/>
              <a:t>Has priority</a:t>
            </a:r>
          </a:p>
          <a:p>
            <a:pPr lvl="1"/>
            <a:r>
              <a:rPr lang="en-US" altLang="en-US" smtClean="0"/>
              <a:t>Can be masked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32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cs typeface="Tahoma" panose="020B0604030504040204" pitchFamily="34" charset="0"/>
              </a:rPr>
              <a:t>main( 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cs typeface="Tahoma" panose="020B0604030504040204" pitchFamily="34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cs typeface="Tahoma" panose="020B0604030504040204" pitchFamily="34" charset="0"/>
              </a:rPr>
              <a:t>	Do your common task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cs typeface="Tahoma" panose="020B0604030504040204" pitchFamily="34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 smtClean="0"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cs typeface="Tahoma" panose="020B0604030504040204" pitchFamily="34" charset="0"/>
              </a:rPr>
              <a:t>whenever PIND.2 is 0 then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cs typeface="Tahoma" panose="020B0604030504040204" pitchFamily="34" charset="0"/>
              </a:rPr>
              <a:t>    do something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 smtClean="0"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/>
      <p:bldP spid="921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Polling vs. Interrupt</a:t>
            </a:r>
          </a:p>
        </p:txBody>
      </p:sp>
      <p:sp>
        <p:nvSpPr>
          <p:cNvPr id="5123" name="Freeform 3"/>
          <p:cNvSpPr>
            <a:spLocks/>
          </p:cNvSpPr>
          <p:nvPr/>
        </p:nvSpPr>
        <p:spPr bwMode="auto">
          <a:xfrm>
            <a:off x="6553200" y="4724400"/>
            <a:ext cx="739775" cy="639763"/>
          </a:xfrm>
          <a:custGeom>
            <a:avLst/>
            <a:gdLst>
              <a:gd name="T0" fmla="*/ 2147483647 w 933"/>
              <a:gd name="T1" fmla="*/ 0 h 807"/>
              <a:gd name="T2" fmla="*/ 2147483647 w 933"/>
              <a:gd name="T3" fmla="*/ 2147483647 h 807"/>
              <a:gd name="T4" fmla="*/ 2147483647 w 933"/>
              <a:gd name="T5" fmla="*/ 2147483647 h 807"/>
              <a:gd name="T6" fmla="*/ 2147483647 w 933"/>
              <a:gd name="T7" fmla="*/ 2147483647 h 807"/>
              <a:gd name="T8" fmla="*/ 2147483647 w 933"/>
              <a:gd name="T9" fmla="*/ 2147483647 h 807"/>
              <a:gd name="T10" fmla="*/ 2147483647 w 933"/>
              <a:gd name="T11" fmla="*/ 2147483647 h 807"/>
              <a:gd name="T12" fmla="*/ 2147483647 w 933"/>
              <a:gd name="T13" fmla="*/ 2147483647 h 807"/>
              <a:gd name="T14" fmla="*/ 2147483647 w 933"/>
              <a:gd name="T15" fmla="*/ 2147483647 h 807"/>
              <a:gd name="T16" fmla="*/ 2147483647 w 933"/>
              <a:gd name="T17" fmla="*/ 2147483647 h 807"/>
              <a:gd name="T18" fmla="*/ 2147483647 w 933"/>
              <a:gd name="T19" fmla="*/ 2147483647 h 807"/>
              <a:gd name="T20" fmla="*/ 2147483647 w 933"/>
              <a:gd name="T21" fmla="*/ 2147483647 h 807"/>
              <a:gd name="T22" fmla="*/ 2147483647 w 933"/>
              <a:gd name="T23" fmla="*/ 2147483647 h 807"/>
              <a:gd name="T24" fmla="*/ 2147483647 w 933"/>
              <a:gd name="T25" fmla="*/ 2147483647 h 807"/>
              <a:gd name="T26" fmla="*/ 2147483647 w 933"/>
              <a:gd name="T27" fmla="*/ 2147483647 h 807"/>
              <a:gd name="T28" fmla="*/ 2147483647 w 933"/>
              <a:gd name="T29" fmla="*/ 2147483647 h 807"/>
              <a:gd name="T30" fmla="*/ 2147483647 w 933"/>
              <a:gd name="T31" fmla="*/ 2147483647 h 807"/>
              <a:gd name="T32" fmla="*/ 2147483647 w 933"/>
              <a:gd name="T33" fmla="*/ 2147483647 h 807"/>
              <a:gd name="T34" fmla="*/ 2147483647 w 933"/>
              <a:gd name="T35" fmla="*/ 2147483647 h 807"/>
              <a:gd name="T36" fmla="*/ 2147483647 w 933"/>
              <a:gd name="T37" fmla="*/ 2147483647 h 807"/>
              <a:gd name="T38" fmla="*/ 2147483647 w 933"/>
              <a:gd name="T39" fmla="*/ 2147483647 h 807"/>
              <a:gd name="T40" fmla="*/ 2147483647 w 933"/>
              <a:gd name="T41" fmla="*/ 2147483647 h 807"/>
              <a:gd name="T42" fmla="*/ 2147483647 w 933"/>
              <a:gd name="T43" fmla="*/ 2147483647 h 807"/>
              <a:gd name="T44" fmla="*/ 2147483647 w 933"/>
              <a:gd name="T45" fmla="*/ 2147483647 h 807"/>
              <a:gd name="T46" fmla="*/ 2147483647 w 933"/>
              <a:gd name="T47" fmla="*/ 2147483647 h 807"/>
              <a:gd name="T48" fmla="*/ 2147483647 w 933"/>
              <a:gd name="T49" fmla="*/ 2147483647 h 807"/>
              <a:gd name="T50" fmla="*/ 2147483647 w 933"/>
              <a:gd name="T51" fmla="*/ 2147483647 h 807"/>
              <a:gd name="T52" fmla="*/ 2147483647 w 933"/>
              <a:gd name="T53" fmla="*/ 2147483647 h 807"/>
              <a:gd name="T54" fmla="*/ 2147483647 w 933"/>
              <a:gd name="T55" fmla="*/ 2147483647 h 807"/>
              <a:gd name="T56" fmla="*/ 2147483647 w 933"/>
              <a:gd name="T57" fmla="*/ 2147483647 h 807"/>
              <a:gd name="T58" fmla="*/ 2147483647 w 933"/>
              <a:gd name="T59" fmla="*/ 2147483647 h 807"/>
              <a:gd name="T60" fmla="*/ 2147483647 w 933"/>
              <a:gd name="T61" fmla="*/ 2147483647 h 807"/>
              <a:gd name="T62" fmla="*/ 2147483647 w 933"/>
              <a:gd name="T63" fmla="*/ 2147483647 h 807"/>
              <a:gd name="T64" fmla="*/ 2147483647 w 933"/>
              <a:gd name="T65" fmla="*/ 2147483647 h 807"/>
              <a:gd name="T66" fmla="*/ 2147483647 w 933"/>
              <a:gd name="T67" fmla="*/ 2147483647 h 807"/>
              <a:gd name="T68" fmla="*/ 2147483647 w 933"/>
              <a:gd name="T69" fmla="*/ 2147483647 h 807"/>
              <a:gd name="T70" fmla="*/ 2147483647 w 933"/>
              <a:gd name="T71" fmla="*/ 2147483647 h 807"/>
              <a:gd name="T72" fmla="*/ 2147483647 w 933"/>
              <a:gd name="T73" fmla="*/ 2147483647 h 807"/>
              <a:gd name="T74" fmla="*/ 2147483647 w 933"/>
              <a:gd name="T75" fmla="*/ 2147483647 h 807"/>
              <a:gd name="T76" fmla="*/ 2147483647 w 933"/>
              <a:gd name="T77" fmla="*/ 2147483647 h 807"/>
              <a:gd name="T78" fmla="*/ 2147483647 w 933"/>
              <a:gd name="T79" fmla="*/ 2147483647 h 807"/>
              <a:gd name="T80" fmla="*/ 2147483647 w 933"/>
              <a:gd name="T81" fmla="*/ 2147483647 h 807"/>
              <a:gd name="T82" fmla="*/ 2147483647 w 933"/>
              <a:gd name="T83" fmla="*/ 2147483647 h 807"/>
              <a:gd name="T84" fmla="*/ 2147483647 w 933"/>
              <a:gd name="T85" fmla="*/ 2147483647 h 807"/>
              <a:gd name="T86" fmla="*/ 2147483647 w 933"/>
              <a:gd name="T87" fmla="*/ 2147483647 h 807"/>
              <a:gd name="T88" fmla="*/ 2147483647 w 933"/>
              <a:gd name="T89" fmla="*/ 2147483647 h 807"/>
              <a:gd name="T90" fmla="*/ 2147483647 w 933"/>
              <a:gd name="T91" fmla="*/ 2147483647 h 807"/>
              <a:gd name="T92" fmla="*/ 2147483647 w 933"/>
              <a:gd name="T93" fmla="*/ 2147483647 h 807"/>
              <a:gd name="T94" fmla="*/ 2147483647 w 933"/>
              <a:gd name="T95" fmla="*/ 2147483647 h 807"/>
              <a:gd name="T96" fmla="*/ 2147483647 w 933"/>
              <a:gd name="T97" fmla="*/ 2147483647 h 807"/>
              <a:gd name="T98" fmla="*/ 2147483647 w 933"/>
              <a:gd name="T99" fmla="*/ 2147483647 h 807"/>
              <a:gd name="T100" fmla="*/ 2147483647 w 933"/>
              <a:gd name="T101" fmla="*/ 2147483647 h 807"/>
              <a:gd name="T102" fmla="*/ 2147483647 w 933"/>
              <a:gd name="T103" fmla="*/ 2147483647 h 807"/>
              <a:gd name="T104" fmla="*/ 2147483647 w 933"/>
              <a:gd name="T105" fmla="*/ 2147483647 h 807"/>
              <a:gd name="T106" fmla="*/ 2147483647 w 933"/>
              <a:gd name="T107" fmla="*/ 2147483647 h 807"/>
              <a:gd name="T108" fmla="*/ 2147483647 w 933"/>
              <a:gd name="T109" fmla="*/ 2147483647 h 80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933"/>
              <a:gd name="T166" fmla="*/ 0 h 807"/>
              <a:gd name="T167" fmla="*/ 933 w 933"/>
              <a:gd name="T168" fmla="*/ 807 h 807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933" h="807">
                <a:moveTo>
                  <a:pt x="547" y="52"/>
                </a:moveTo>
                <a:lnTo>
                  <a:pt x="557" y="29"/>
                </a:lnTo>
                <a:lnTo>
                  <a:pt x="571" y="13"/>
                </a:lnTo>
                <a:lnTo>
                  <a:pt x="589" y="4"/>
                </a:lnTo>
                <a:lnTo>
                  <a:pt x="607" y="0"/>
                </a:lnTo>
                <a:lnTo>
                  <a:pt x="625" y="4"/>
                </a:lnTo>
                <a:lnTo>
                  <a:pt x="643" y="14"/>
                </a:lnTo>
                <a:lnTo>
                  <a:pt x="658" y="30"/>
                </a:lnTo>
                <a:lnTo>
                  <a:pt x="668" y="52"/>
                </a:lnTo>
                <a:lnTo>
                  <a:pt x="681" y="53"/>
                </a:lnTo>
                <a:lnTo>
                  <a:pt x="696" y="54"/>
                </a:lnTo>
                <a:lnTo>
                  <a:pt x="714" y="54"/>
                </a:lnTo>
                <a:lnTo>
                  <a:pt x="734" y="54"/>
                </a:lnTo>
                <a:lnTo>
                  <a:pt x="756" y="54"/>
                </a:lnTo>
                <a:lnTo>
                  <a:pt x="777" y="54"/>
                </a:lnTo>
                <a:lnTo>
                  <a:pt x="799" y="54"/>
                </a:lnTo>
                <a:lnTo>
                  <a:pt x="822" y="56"/>
                </a:lnTo>
                <a:lnTo>
                  <a:pt x="844" y="58"/>
                </a:lnTo>
                <a:lnTo>
                  <a:pt x="864" y="60"/>
                </a:lnTo>
                <a:lnTo>
                  <a:pt x="883" y="65"/>
                </a:lnTo>
                <a:lnTo>
                  <a:pt x="900" y="72"/>
                </a:lnTo>
                <a:lnTo>
                  <a:pt x="913" y="80"/>
                </a:lnTo>
                <a:lnTo>
                  <a:pt x="924" y="90"/>
                </a:lnTo>
                <a:lnTo>
                  <a:pt x="931" y="103"/>
                </a:lnTo>
                <a:lnTo>
                  <a:pt x="933" y="118"/>
                </a:lnTo>
                <a:lnTo>
                  <a:pt x="898" y="117"/>
                </a:lnTo>
                <a:lnTo>
                  <a:pt x="894" y="101"/>
                </a:lnTo>
                <a:lnTo>
                  <a:pt x="880" y="90"/>
                </a:lnTo>
                <a:lnTo>
                  <a:pt x="859" y="83"/>
                </a:lnTo>
                <a:lnTo>
                  <a:pt x="833" y="82"/>
                </a:lnTo>
                <a:lnTo>
                  <a:pt x="801" y="83"/>
                </a:lnTo>
                <a:lnTo>
                  <a:pt x="765" y="89"/>
                </a:lnTo>
                <a:lnTo>
                  <a:pt x="726" y="96"/>
                </a:lnTo>
                <a:lnTo>
                  <a:pt x="685" y="105"/>
                </a:lnTo>
                <a:lnTo>
                  <a:pt x="644" y="116"/>
                </a:lnTo>
                <a:lnTo>
                  <a:pt x="604" y="127"/>
                </a:lnTo>
                <a:lnTo>
                  <a:pt x="564" y="139"/>
                </a:lnTo>
                <a:lnTo>
                  <a:pt x="529" y="150"/>
                </a:lnTo>
                <a:lnTo>
                  <a:pt x="496" y="159"/>
                </a:lnTo>
                <a:lnTo>
                  <a:pt x="470" y="169"/>
                </a:lnTo>
                <a:lnTo>
                  <a:pt x="450" y="174"/>
                </a:lnTo>
                <a:lnTo>
                  <a:pt x="438" y="178"/>
                </a:lnTo>
                <a:lnTo>
                  <a:pt x="386" y="169"/>
                </a:lnTo>
                <a:lnTo>
                  <a:pt x="701" y="80"/>
                </a:lnTo>
                <a:lnTo>
                  <a:pt x="663" y="76"/>
                </a:lnTo>
                <a:lnTo>
                  <a:pt x="623" y="73"/>
                </a:lnTo>
                <a:lnTo>
                  <a:pt x="583" y="71"/>
                </a:lnTo>
                <a:lnTo>
                  <a:pt x="541" y="68"/>
                </a:lnTo>
                <a:lnTo>
                  <a:pt x="500" y="67"/>
                </a:lnTo>
                <a:lnTo>
                  <a:pt x="458" y="66"/>
                </a:lnTo>
                <a:lnTo>
                  <a:pt x="416" y="66"/>
                </a:lnTo>
                <a:lnTo>
                  <a:pt x="373" y="66"/>
                </a:lnTo>
                <a:lnTo>
                  <a:pt x="331" y="67"/>
                </a:lnTo>
                <a:lnTo>
                  <a:pt x="289" y="69"/>
                </a:lnTo>
                <a:lnTo>
                  <a:pt x="248" y="73"/>
                </a:lnTo>
                <a:lnTo>
                  <a:pt x="206" y="76"/>
                </a:lnTo>
                <a:lnTo>
                  <a:pt x="166" y="82"/>
                </a:lnTo>
                <a:lnTo>
                  <a:pt x="126" y="88"/>
                </a:lnTo>
                <a:lnTo>
                  <a:pt x="88" y="95"/>
                </a:lnTo>
                <a:lnTo>
                  <a:pt x="50" y="103"/>
                </a:lnTo>
                <a:lnTo>
                  <a:pt x="240" y="134"/>
                </a:lnTo>
                <a:lnTo>
                  <a:pt x="255" y="156"/>
                </a:lnTo>
                <a:lnTo>
                  <a:pt x="258" y="174"/>
                </a:lnTo>
                <a:lnTo>
                  <a:pt x="264" y="188"/>
                </a:lnTo>
                <a:lnTo>
                  <a:pt x="270" y="195"/>
                </a:lnTo>
                <a:lnTo>
                  <a:pt x="276" y="197"/>
                </a:lnTo>
                <a:lnTo>
                  <a:pt x="284" y="196"/>
                </a:lnTo>
                <a:lnTo>
                  <a:pt x="294" y="191"/>
                </a:lnTo>
                <a:lnTo>
                  <a:pt x="304" y="181"/>
                </a:lnTo>
                <a:lnTo>
                  <a:pt x="317" y="170"/>
                </a:lnTo>
                <a:lnTo>
                  <a:pt x="255" y="156"/>
                </a:lnTo>
                <a:lnTo>
                  <a:pt x="240" y="134"/>
                </a:lnTo>
                <a:lnTo>
                  <a:pt x="244" y="120"/>
                </a:lnTo>
                <a:lnTo>
                  <a:pt x="257" y="111"/>
                </a:lnTo>
                <a:lnTo>
                  <a:pt x="274" y="105"/>
                </a:lnTo>
                <a:lnTo>
                  <a:pt x="294" y="105"/>
                </a:lnTo>
                <a:lnTo>
                  <a:pt x="313" y="110"/>
                </a:lnTo>
                <a:lnTo>
                  <a:pt x="332" y="119"/>
                </a:lnTo>
                <a:lnTo>
                  <a:pt x="344" y="135"/>
                </a:lnTo>
                <a:lnTo>
                  <a:pt x="350" y="156"/>
                </a:lnTo>
                <a:lnTo>
                  <a:pt x="386" y="169"/>
                </a:lnTo>
                <a:lnTo>
                  <a:pt x="438" y="178"/>
                </a:lnTo>
                <a:lnTo>
                  <a:pt x="514" y="191"/>
                </a:lnTo>
                <a:lnTo>
                  <a:pt x="672" y="135"/>
                </a:lnTo>
                <a:lnTo>
                  <a:pt x="690" y="147"/>
                </a:lnTo>
                <a:lnTo>
                  <a:pt x="578" y="192"/>
                </a:lnTo>
                <a:lnTo>
                  <a:pt x="813" y="125"/>
                </a:lnTo>
                <a:lnTo>
                  <a:pt x="780" y="111"/>
                </a:lnTo>
                <a:lnTo>
                  <a:pt x="787" y="106"/>
                </a:lnTo>
                <a:lnTo>
                  <a:pt x="792" y="102"/>
                </a:lnTo>
                <a:lnTo>
                  <a:pt x="799" y="99"/>
                </a:lnTo>
                <a:lnTo>
                  <a:pt x="806" y="98"/>
                </a:lnTo>
                <a:lnTo>
                  <a:pt x="812" y="98"/>
                </a:lnTo>
                <a:lnTo>
                  <a:pt x="819" y="99"/>
                </a:lnTo>
                <a:lnTo>
                  <a:pt x="826" y="103"/>
                </a:lnTo>
                <a:lnTo>
                  <a:pt x="833" y="108"/>
                </a:lnTo>
                <a:lnTo>
                  <a:pt x="841" y="123"/>
                </a:lnTo>
                <a:lnTo>
                  <a:pt x="834" y="136"/>
                </a:lnTo>
                <a:lnTo>
                  <a:pt x="814" y="150"/>
                </a:lnTo>
                <a:lnTo>
                  <a:pt x="789" y="163"/>
                </a:lnTo>
                <a:lnTo>
                  <a:pt x="759" y="173"/>
                </a:lnTo>
                <a:lnTo>
                  <a:pt x="731" y="184"/>
                </a:lnTo>
                <a:lnTo>
                  <a:pt x="708" y="192"/>
                </a:lnTo>
                <a:lnTo>
                  <a:pt x="696" y="197"/>
                </a:lnTo>
                <a:lnTo>
                  <a:pt x="708" y="196"/>
                </a:lnTo>
                <a:lnTo>
                  <a:pt x="723" y="194"/>
                </a:lnTo>
                <a:lnTo>
                  <a:pt x="738" y="192"/>
                </a:lnTo>
                <a:lnTo>
                  <a:pt x="756" y="189"/>
                </a:lnTo>
                <a:lnTo>
                  <a:pt x="772" y="187"/>
                </a:lnTo>
                <a:lnTo>
                  <a:pt x="789" y="184"/>
                </a:lnTo>
                <a:lnTo>
                  <a:pt x="805" y="180"/>
                </a:lnTo>
                <a:lnTo>
                  <a:pt x="821" y="176"/>
                </a:lnTo>
                <a:lnTo>
                  <a:pt x="837" y="171"/>
                </a:lnTo>
                <a:lnTo>
                  <a:pt x="851" y="166"/>
                </a:lnTo>
                <a:lnTo>
                  <a:pt x="865" y="159"/>
                </a:lnTo>
                <a:lnTo>
                  <a:pt x="877" y="152"/>
                </a:lnTo>
                <a:lnTo>
                  <a:pt x="886" y="146"/>
                </a:lnTo>
                <a:lnTo>
                  <a:pt x="893" y="136"/>
                </a:lnTo>
                <a:lnTo>
                  <a:pt x="897" y="127"/>
                </a:lnTo>
                <a:lnTo>
                  <a:pt x="898" y="117"/>
                </a:lnTo>
                <a:lnTo>
                  <a:pt x="933" y="118"/>
                </a:lnTo>
                <a:lnTo>
                  <a:pt x="932" y="128"/>
                </a:lnTo>
                <a:lnTo>
                  <a:pt x="928" y="138"/>
                </a:lnTo>
                <a:lnTo>
                  <a:pt x="924" y="147"/>
                </a:lnTo>
                <a:lnTo>
                  <a:pt x="916" y="156"/>
                </a:lnTo>
                <a:lnTo>
                  <a:pt x="906" y="164"/>
                </a:lnTo>
                <a:lnTo>
                  <a:pt x="895" y="172"/>
                </a:lnTo>
                <a:lnTo>
                  <a:pt x="881" y="180"/>
                </a:lnTo>
                <a:lnTo>
                  <a:pt x="865" y="187"/>
                </a:lnTo>
                <a:lnTo>
                  <a:pt x="624" y="531"/>
                </a:lnTo>
                <a:lnTo>
                  <a:pt x="706" y="481"/>
                </a:lnTo>
                <a:lnTo>
                  <a:pt x="684" y="676"/>
                </a:lnTo>
                <a:lnTo>
                  <a:pt x="706" y="685"/>
                </a:lnTo>
                <a:lnTo>
                  <a:pt x="722" y="698"/>
                </a:lnTo>
                <a:lnTo>
                  <a:pt x="731" y="712"/>
                </a:lnTo>
                <a:lnTo>
                  <a:pt x="736" y="727"/>
                </a:lnTo>
                <a:lnTo>
                  <a:pt x="734" y="743"/>
                </a:lnTo>
                <a:lnTo>
                  <a:pt x="727" y="758"/>
                </a:lnTo>
                <a:lnTo>
                  <a:pt x="713" y="772"/>
                </a:lnTo>
                <a:lnTo>
                  <a:pt x="696" y="784"/>
                </a:lnTo>
                <a:lnTo>
                  <a:pt x="677" y="791"/>
                </a:lnTo>
                <a:lnTo>
                  <a:pt x="652" y="797"/>
                </a:lnTo>
                <a:lnTo>
                  <a:pt x="620" y="802"/>
                </a:lnTo>
                <a:lnTo>
                  <a:pt x="582" y="805"/>
                </a:lnTo>
                <a:lnTo>
                  <a:pt x="540" y="806"/>
                </a:lnTo>
                <a:lnTo>
                  <a:pt x="494" y="807"/>
                </a:lnTo>
                <a:lnTo>
                  <a:pt x="447" y="807"/>
                </a:lnTo>
                <a:lnTo>
                  <a:pt x="397" y="805"/>
                </a:lnTo>
                <a:lnTo>
                  <a:pt x="349" y="803"/>
                </a:lnTo>
                <a:lnTo>
                  <a:pt x="302" y="799"/>
                </a:lnTo>
                <a:lnTo>
                  <a:pt x="257" y="795"/>
                </a:lnTo>
                <a:lnTo>
                  <a:pt x="217" y="790"/>
                </a:lnTo>
                <a:lnTo>
                  <a:pt x="180" y="784"/>
                </a:lnTo>
                <a:lnTo>
                  <a:pt x="149" y="777"/>
                </a:lnTo>
                <a:lnTo>
                  <a:pt x="126" y="771"/>
                </a:lnTo>
                <a:lnTo>
                  <a:pt x="109" y="762"/>
                </a:lnTo>
                <a:lnTo>
                  <a:pt x="96" y="751"/>
                </a:lnTo>
                <a:lnTo>
                  <a:pt x="86" y="738"/>
                </a:lnTo>
                <a:lnTo>
                  <a:pt x="82" y="726"/>
                </a:lnTo>
                <a:lnTo>
                  <a:pt x="81" y="713"/>
                </a:lnTo>
                <a:lnTo>
                  <a:pt x="84" y="701"/>
                </a:lnTo>
                <a:lnTo>
                  <a:pt x="91" y="691"/>
                </a:lnTo>
                <a:lnTo>
                  <a:pt x="101" y="682"/>
                </a:lnTo>
                <a:lnTo>
                  <a:pt x="114" y="676"/>
                </a:lnTo>
                <a:lnTo>
                  <a:pt x="121" y="697"/>
                </a:lnTo>
                <a:lnTo>
                  <a:pt x="114" y="701"/>
                </a:lnTo>
                <a:lnTo>
                  <a:pt x="109" y="706"/>
                </a:lnTo>
                <a:lnTo>
                  <a:pt x="106" y="712"/>
                </a:lnTo>
                <a:lnTo>
                  <a:pt x="105" y="716"/>
                </a:lnTo>
                <a:lnTo>
                  <a:pt x="112" y="728"/>
                </a:lnTo>
                <a:lnTo>
                  <a:pt x="131" y="738"/>
                </a:lnTo>
                <a:lnTo>
                  <a:pt x="160" y="749"/>
                </a:lnTo>
                <a:lnTo>
                  <a:pt x="199" y="758"/>
                </a:lnTo>
                <a:lnTo>
                  <a:pt x="245" y="766"/>
                </a:lnTo>
                <a:lnTo>
                  <a:pt x="296" y="773"/>
                </a:lnTo>
                <a:lnTo>
                  <a:pt x="351" y="779"/>
                </a:lnTo>
                <a:lnTo>
                  <a:pt x="408" y="782"/>
                </a:lnTo>
                <a:lnTo>
                  <a:pt x="463" y="784"/>
                </a:lnTo>
                <a:lnTo>
                  <a:pt x="518" y="784"/>
                </a:lnTo>
                <a:lnTo>
                  <a:pt x="569" y="782"/>
                </a:lnTo>
                <a:lnTo>
                  <a:pt x="615" y="777"/>
                </a:lnTo>
                <a:lnTo>
                  <a:pt x="654" y="771"/>
                </a:lnTo>
                <a:lnTo>
                  <a:pt x="683" y="761"/>
                </a:lnTo>
                <a:lnTo>
                  <a:pt x="703" y="749"/>
                </a:lnTo>
                <a:lnTo>
                  <a:pt x="710" y="734"/>
                </a:lnTo>
                <a:lnTo>
                  <a:pt x="708" y="729"/>
                </a:lnTo>
                <a:lnTo>
                  <a:pt x="705" y="723"/>
                </a:lnTo>
                <a:lnTo>
                  <a:pt x="700" y="717"/>
                </a:lnTo>
                <a:lnTo>
                  <a:pt x="692" y="712"/>
                </a:lnTo>
                <a:lnTo>
                  <a:pt x="685" y="729"/>
                </a:lnTo>
                <a:lnTo>
                  <a:pt x="668" y="743"/>
                </a:lnTo>
                <a:lnTo>
                  <a:pt x="639" y="753"/>
                </a:lnTo>
                <a:lnTo>
                  <a:pt x="604" y="760"/>
                </a:lnTo>
                <a:lnTo>
                  <a:pt x="560" y="765"/>
                </a:lnTo>
                <a:lnTo>
                  <a:pt x="511" y="766"/>
                </a:lnTo>
                <a:lnTo>
                  <a:pt x="460" y="766"/>
                </a:lnTo>
                <a:lnTo>
                  <a:pt x="407" y="762"/>
                </a:lnTo>
                <a:lnTo>
                  <a:pt x="354" y="758"/>
                </a:lnTo>
                <a:lnTo>
                  <a:pt x="302" y="752"/>
                </a:lnTo>
                <a:lnTo>
                  <a:pt x="253" y="744"/>
                </a:lnTo>
                <a:lnTo>
                  <a:pt x="211" y="736"/>
                </a:lnTo>
                <a:lnTo>
                  <a:pt x="174" y="727"/>
                </a:lnTo>
                <a:lnTo>
                  <a:pt x="145" y="716"/>
                </a:lnTo>
                <a:lnTo>
                  <a:pt x="128" y="707"/>
                </a:lnTo>
                <a:lnTo>
                  <a:pt x="121" y="697"/>
                </a:lnTo>
                <a:lnTo>
                  <a:pt x="114" y="676"/>
                </a:lnTo>
                <a:lnTo>
                  <a:pt x="99" y="580"/>
                </a:lnTo>
                <a:lnTo>
                  <a:pt x="77" y="598"/>
                </a:lnTo>
                <a:lnTo>
                  <a:pt x="61" y="607"/>
                </a:lnTo>
                <a:lnTo>
                  <a:pt x="50" y="609"/>
                </a:lnTo>
                <a:lnTo>
                  <a:pt x="44" y="604"/>
                </a:lnTo>
                <a:lnTo>
                  <a:pt x="45" y="595"/>
                </a:lnTo>
                <a:lnTo>
                  <a:pt x="52" y="581"/>
                </a:lnTo>
                <a:lnTo>
                  <a:pt x="67" y="564"/>
                </a:lnTo>
                <a:lnTo>
                  <a:pt x="89" y="546"/>
                </a:lnTo>
                <a:lnTo>
                  <a:pt x="99" y="533"/>
                </a:lnTo>
                <a:lnTo>
                  <a:pt x="112" y="518"/>
                </a:lnTo>
                <a:lnTo>
                  <a:pt x="127" y="500"/>
                </a:lnTo>
                <a:lnTo>
                  <a:pt x="143" y="479"/>
                </a:lnTo>
                <a:lnTo>
                  <a:pt x="160" y="457"/>
                </a:lnTo>
                <a:lnTo>
                  <a:pt x="177" y="433"/>
                </a:lnTo>
                <a:lnTo>
                  <a:pt x="195" y="408"/>
                </a:lnTo>
                <a:lnTo>
                  <a:pt x="212" y="383"/>
                </a:lnTo>
                <a:lnTo>
                  <a:pt x="227" y="358"/>
                </a:lnTo>
                <a:lnTo>
                  <a:pt x="241" y="331"/>
                </a:lnTo>
                <a:lnTo>
                  <a:pt x="252" y="307"/>
                </a:lnTo>
                <a:lnTo>
                  <a:pt x="261" y="283"/>
                </a:lnTo>
                <a:lnTo>
                  <a:pt x="266" y="261"/>
                </a:lnTo>
                <a:lnTo>
                  <a:pt x="267" y="241"/>
                </a:lnTo>
                <a:lnTo>
                  <a:pt x="265" y="223"/>
                </a:lnTo>
                <a:lnTo>
                  <a:pt x="257" y="208"/>
                </a:lnTo>
                <a:lnTo>
                  <a:pt x="255" y="227"/>
                </a:lnTo>
                <a:lnTo>
                  <a:pt x="246" y="252"/>
                </a:lnTo>
                <a:lnTo>
                  <a:pt x="233" y="283"/>
                </a:lnTo>
                <a:lnTo>
                  <a:pt x="214" y="317"/>
                </a:lnTo>
                <a:lnTo>
                  <a:pt x="190" y="359"/>
                </a:lnTo>
                <a:lnTo>
                  <a:pt x="160" y="405"/>
                </a:lnTo>
                <a:lnTo>
                  <a:pt x="126" y="457"/>
                </a:lnTo>
                <a:lnTo>
                  <a:pt x="85" y="513"/>
                </a:lnTo>
                <a:lnTo>
                  <a:pt x="37" y="148"/>
                </a:lnTo>
                <a:lnTo>
                  <a:pt x="29" y="144"/>
                </a:lnTo>
                <a:lnTo>
                  <a:pt x="21" y="141"/>
                </a:lnTo>
                <a:lnTo>
                  <a:pt x="15" y="136"/>
                </a:lnTo>
                <a:lnTo>
                  <a:pt x="9" y="129"/>
                </a:lnTo>
                <a:lnTo>
                  <a:pt x="6" y="124"/>
                </a:lnTo>
                <a:lnTo>
                  <a:pt x="2" y="116"/>
                </a:lnTo>
                <a:lnTo>
                  <a:pt x="1" y="108"/>
                </a:lnTo>
                <a:lnTo>
                  <a:pt x="0" y="98"/>
                </a:lnTo>
                <a:lnTo>
                  <a:pt x="2" y="93"/>
                </a:lnTo>
                <a:lnTo>
                  <a:pt x="8" y="88"/>
                </a:lnTo>
                <a:lnTo>
                  <a:pt x="20" y="82"/>
                </a:lnTo>
                <a:lnTo>
                  <a:pt x="35" y="78"/>
                </a:lnTo>
                <a:lnTo>
                  <a:pt x="53" y="74"/>
                </a:lnTo>
                <a:lnTo>
                  <a:pt x="77" y="69"/>
                </a:lnTo>
                <a:lnTo>
                  <a:pt x="105" y="67"/>
                </a:lnTo>
                <a:lnTo>
                  <a:pt x="137" y="64"/>
                </a:lnTo>
                <a:lnTo>
                  <a:pt x="173" y="61"/>
                </a:lnTo>
                <a:lnTo>
                  <a:pt x="213" y="59"/>
                </a:lnTo>
                <a:lnTo>
                  <a:pt x="258" y="57"/>
                </a:lnTo>
                <a:lnTo>
                  <a:pt x="308" y="54"/>
                </a:lnTo>
                <a:lnTo>
                  <a:pt x="361" y="53"/>
                </a:lnTo>
                <a:lnTo>
                  <a:pt x="419" y="53"/>
                </a:lnTo>
                <a:lnTo>
                  <a:pt x="480" y="52"/>
                </a:lnTo>
                <a:lnTo>
                  <a:pt x="547" y="52"/>
                </a:lnTo>
                <a:lnTo>
                  <a:pt x="591" y="51"/>
                </a:lnTo>
                <a:lnTo>
                  <a:pt x="635" y="53"/>
                </a:lnTo>
                <a:lnTo>
                  <a:pt x="631" y="43"/>
                </a:lnTo>
                <a:lnTo>
                  <a:pt x="627" y="36"/>
                </a:lnTo>
                <a:lnTo>
                  <a:pt x="621" y="31"/>
                </a:lnTo>
                <a:lnTo>
                  <a:pt x="614" y="29"/>
                </a:lnTo>
                <a:lnTo>
                  <a:pt x="607" y="30"/>
                </a:lnTo>
                <a:lnTo>
                  <a:pt x="600" y="34"/>
                </a:lnTo>
                <a:lnTo>
                  <a:pt x="594" y="41"/>
                </a:lnTo>
                <a:lnTo>
                  <a:pt x="591" y="51"/>
                </a:lnTo>
                <a:lnTo>
                  <a:pt x="547" y="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124" name="Picture 4" descr="pe02604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105400"/>
            <a:ext cx="1747838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6235700" y="3352800"/>
            <a:ext cx="895350" cy="1203325"/>
            <a:chOff x="1096" y="2064"/>
            <a:chExt cx="564" cy="758"/>
          </a:xfrm>
        </p:grpSpPr>
        <p:sp>
          <p:nvSpPr>
            <p:cNvPr id="5167" name="Arc 6"/>
            <p:cNvSpPr>
              <a:spLocks/>
            </p:cNvSpPr>
            <p:nvPr/>
          </p:nvSpPr>
          <p:spPr bwMode="auto">
            <a:xfrm rot="10800000" flipH="1" flipV="1">
              <a:off x="1096" y="2064"/>
              <a:ext cx="384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Freeform 7"/>
            <p:cNvSpPr>
              <a:spLocks/>
            </p:cNvSpPr>
            <p:nvPr/>
          </p:nvSpPr>
          <p:spPr bwMode="auto">
            <a:xfrm>
              <a:off x="1333" y="2407"/>
              <a:ext cx="327" cy="210"/>
            </a:xfrm>
            <a:custGeom>
              <a:avLst/>
              <a:gdLst>
                <a:gd name="T0" fmla="*/ 15 w 654"/>
                <a:gd name="T1" fmla="*/ 1 h 420"/>
                <a:gd name="T2" fmla="*/ 13 w 654"/>
                <a:gd name="T3" fmla="*/ 2 h 420"/>
                <a:gd name="T4" fmla="*/ 14 w 654"/>
                <a:gd name="T5" fmla="*/ 12 h 420"/>
                <a:gd name="T6" fmla="*/ 10 w 654"/>
                <a:gd name="T7" fmla="*/ 17 h 420"/>
                <a:gd name="T8" fmla="*/ 3 w 654"/>
                <a:gd name="T9" fmla="*/ 21 h 420"/>
                <a:gd name="T10" fmla="*/ 0 w 654"/>
                <a:gd name="T11" fmla="*/ 26 h 420"/>
                <a:gd name="T12" fmla="*/ 6 w 654"/>
                <a:gd name="T13" fmla="*/ 26 h 420"/>
                <a:gd name="T14" fmla="*/ 11 w 654"/>
                <a:gd name="T15" fmla="*/ 26 h 420"/>
                <a:gd name="T16" fmla="*/ 18 w 654"/>
                <a:gd name="T17" fmla="*/ 26 h 420"/>
                <a:gd name="T18" fmla="*/ 22 w 654"/>
                <a:gd name="T19" fmla="*/ 26 h 420"/>
                <a:gd name="T20" fmla="*/ 30 w 654"/>
                <a:gd name="T21" fmla="*/ 26 h 420"/>
                <a:gd name="T22" fmla="*/ 37 w 654"/>
                <a:gd name="T23" fmla="*/ 26 h 420"/>
                <a:gd name="T24" fmla="*/ 41 w 654"/>
                <a:gd name="T25" fmla="*/ 25 h 420"/>
                <a:gd name="T26" fmla="*/ 34 w 654"/>
                <a:gd name="T27" fmla="*/ 17 h 420"/>
                <a:gd name="T28" fmla="*/ 27 w 654"/>
                <a:gd name="T29" fmla="*/ 13 h 420"/>
                <a:gd name="T30" fmla="*/ 23 w 654"/>
                <a:gd name="T31" fmla="*/ 12 h 420"/>
                <a:gd name="T32" fmla="*/ 24 w 654"/>
                <a:gd name="T33" fmla="*/ 6 h 420"/>
                <a:gd name="T34" fmla="*/ 23 w 654"/>
                <a:gd name="T35" fmla="*/ 0 h 420"/>
                <a:gd name="T36" fmla="*/ 15 w 654"/>
                <a:gd name="T37" fmla="*/ 1 h 4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54"/>
                <a:gd name="T58" fmla="*/ 0 h 420"/>
                <a:gd name="T59" fmla="*/ 654 w 654"/>
                <a:gd name="T60" fmla="*/ 420 h 4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54" h="420">
                  <a:moveTo>
                    <a:pt x="254" y="4"/>
                  </a:moveTo>
                  <a:lnTo>
                    <a:pt x="211" y="32"/>
                  </a:lnTo>
                  <a:lnTo>
                    <a:pt x="227" y="192"/>
                  </a:lnTo>
                  <a:lnTo>
                    <a:pt x="162" y="259"/>
                  </a:lnTo>
                  <a:lnTo>
                    <a:pt x="59" y="322"/>
                  </a:lnTo>
                  <a:lnTo>
                    <a:pt x="0" y="408"/>
                  </a:lnTo>
                  <a:lnTo>
                    <a:pt x="99" y="416"/>
                  </a:lnTo>
                  <a:lnTo>
                    <a:pt x="178" y="412"/>
                  </a:lnTo>
                  <a:lnTo>
                    <a:pt x="275" y="420"/>
                  </a:lnTo>
                  <a:lnTo>
                    <a:pt x="355" y="404"/>
                  </a:lnTo>
                  <a:lnTo>
                    <a:pt x="486" y="416"/>
                  </a:lnTo>
                  <a:lnTo>
                    <a:pt x="581" y="404"/>
                  </a:lnTo>
                  <a:lnTo>
                    <a:pt x="654" y="398"/>
                  </a:lnTo>
                  <a:lnTo>
                    <a:pt x="530" y="269"/>
                  </a:lnTo>
                  <a:lnTo>
                    <a:pt x="444" y="213"/>
                  </a:lnTo>
                  <a:lnTo>
                    <a:pt x="379" y="192"/>
                  </a:lnTo>
                  <a:lnTo>
                    <a:pt x="394" y="84"/>
                  </a:lnTo>
                  <a:lnTo>
                    <a:pt x="379" y="0"/>
                  </a:lnTo>
                  <a:lnTo>
                    <a:pt x="254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8"/>
            <p:cNvSpPr>
              <a:spLocks/>
            </p:cNvSpPr>
            <p:nvPr/>
          </p:nvSpPr>
          <p:spPr bwMode="auto">
            <a:xfrm>
              <a:off x="1361" y="2419"/>
              <a:ext cx="267" cy="182"/>
            </a:xfrm>
            <a:custGeom>
              <a:avLst/>
              <a:gdLst>
                <a:gd name="T0" fmla="*/ 11 w 536"/>
                <a:gd name="T1" fmla="*/ 1 h 364"/>
                <a:gd name="T2" fmla="*/ 12 w 536"/>
                <a:gd name="T3" fmla="*/ 6 h 364"/>
                <a:gd name="T4" fmla="*/ 12 w 536"/>
                <a:gd name="T5" fmla="*/ 12 h 364"/>
                <a:gd name="T6" fmla="*/ 0 w 536"/>
                <a:gd name="T7" fmla="*/ 22 h 364"/>
                <a:gd name="T8" fmla="*/ 9 w 536"/>
                <a:gd name="T9" fmla="*/ 23 h 364"/>
                <a:gd name="T10" fmla="*/ 22 w 536"/>
                <a:gd name="T11" fmla="*/ 23 h 364"/>
                <a:gd name="T12" fmla="*/ 33 w 536"/>
                <a:gd name="T13" fmla="*/ 22 h 364"/>
                <a:gd name="T14" fmla="*/ 24 w 536"/>
                <a:gd name="T15" fmla="*/ 14 h 364"/>
                <a:gd name="T16" fmla="*/ 17 w 536"/>
                <a:gd name="T17" fmla="*/ 11 h 364"/>
                <a:gd name="T18" fmla="*/ 18 w 536"/>
                <a:gd name="T19" fmla="*/ 6 h 364"/>
                <a:gd name="T20" fmla="*/ 18 w 536"/>
                <a:gd name="T21" fmla="*/ 0 h 364"/>
                <a:gd name="T22" fmla="*/ 11 w 536"/>
                <a:gd name="T23" fmla="*/ 1 h 3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36"/>
                <a:gd name="T37" fmla="*/ 0 h 364"/>
                <a:gd name="T38" fmla="*/ 536 w 536"/>
                <a:gd name="T39" fmla="*/ 364 h 36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36" h="364">
                  <a:moveTo>
                    <a:pt x="188" y="16"/>
                  </a:moveTo>
                  <a:lnTo>
                    <a:pt x="203" y="108"/>
                  </a:lnTo>
                  <a:lnTo>
                    <a:pt x="198" y="198"/>
                  </a:lnTo>
                  <a:lnTo>
                    <a:pt x="0" y="352"/>
                  </a:lnTo>
                  <a:lnTo>
                    <a:pt x="152" y="364"/>
                  </a:lnTo>
                  <a:lnTo>
                    <a:pt x="358" y="358"/>
                  </a:lnTo>
                  <a:lnTo>
                    <a:pt x="536" y="352"/>
                  </a:lnTo>
                  <a:lnTo>
                    <a:pt x="394" y="225"/>
                  </a:lnTo>
                  <a:lnTo>
                    <a:pt x="281" y="190"/>
                  </a:lnTo>
                  <a:lnTo>
                    <a:pt x="301" y="107"/>
                  </a:lnTo>
                  <a:lnTo>
                    <a:pt x="300" y="0"/>
                  </a:lnTo>
                  <a:lnTo>
                    <a:pt x="188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9"/>
            <p:cNvSpPr>
              <a:spLocks/>
            </p:cNvSpPr>
            <p:nvPr/>
          </p:nvSpPr>
          <p:spPr bwMode="auto">
            <a:xfrm>
              <a:off x="1476" y="2634"/>
              <a:ext cx="24" cy="50"/>
            </a:xfrm>
            <a:custGeom>
              <a:avLst/>
              <a:gdLst>
                <a:gd name="T0" fmla="*/ 2 w 48"/>
                <a:gd name="T1" fmla="*/ 0 h 100"/>
                <a:gd name="T2" fmla="*/ 0 w 48"/>
                <a:gd name="T3" fmla="*/ 5 h 100"/>
                <a:gd name="T4" fmla="*/ 2 w 48"/>
                <a:gd name="T5" fmla="*/ 6 h 100"/>
                <a:gd name="T6" fmla="*/ 3 w 48"/>
                <a:gd name="T7" fmla="*/ 6 h 100"/>
                <a:gd name="T8" fmla="*/ 2 w 48"/>
                <a:gd name="T9" fmla="*/ 0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100"/>
                <a:gd name="T17" fmla="*/ 48 w 4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100">
                  <a:moveTo>
                    <a:pt x="19" y="0"/>
                  </a:moveTo>
                  <a:lnTo>
                    <a:pt x="0" y="74"/>
                  </a:lnTo>
                  <a:lnTo>
                    <a:pt x="21" y="100"/>
                  </a:lnTo>
                  <a:lnTo>
                    <a:pt x="48" y="8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10"/>
            <p:cNvSpPr>
              <a:spLocks/>
            </p:cNvSpPr>
            <p:nvPr/>
          </p:nvSpPr>
          <p:spPr bwMode="auto">
            <a:xfrm>
              <a:off x="1479" y="2698"/>
              <a:ext cx="24" cy="50"/>
            </a:xfrm>
            <a:custGeom>
              <a:avLst/>
              <a:gdLst>
                <a:gd name="T0" fmla="*/ 1 w 49"/>
                <a:gd name="T1" fmla="*/ 0 h 100"/>
                <a:gd name="T2" fmla="*/ 0 w 49"/>
                <a:gd name="T3" fmla="*/ 5 h 100"/>
                <a:gd name="T4" fmla="*/ 1 w 49"/>
                <a:gd name="T5" fmla="*/ 6 h 100"/>
                <a:gd name="T6" fmla="*/ 3 w 49"/>
                <a:gd name="T7" fmla="*/ 6 h 100"/>
                <a:gd name="T8" fmla="*/ 1 w 49"/>
                <a:gd name="T9" fmla="*/ 0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100"/>
                <a:gd name="T17" fmla="*/ 49 w 49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100">
                  <a:moveTo>
                    <a:pt x="21" y="0"/>
                  </a:moveTo>
                  <a:lnTo>
                    <a:pt x="0" y="73"/>
                  </a:lnTo>
                  <a:lnTo>
                    <a:pt x="22" y="100"/>
                  </a:lnTo>
                  <a:lnTo>
                    <a:pt x="49" y="8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2" name="Freeform 11"/>
            <p:cNvSpPr>
              <a:spLocks/>
            </p:cNvSpPr>
            <p:nvPr/>
          </p:nvSpPr>
          <p:spPr bwMode="auto">
            <a:xfrm>
              <a:off x="1481" y="2772"/>
              <a:ext cx="25" cy="50"/>
            </a:xfrm>
            <a:custGeom>
              <a:avLst/>
              <a:gdLst>
                <a:gd name="T0" fmla="*/ 2 w 49"/>
                <a:gd name="T1" fmla="*/ 0 h 101"/>
                <a:gd name="T2" fmla="*/ 0 w 49"/>
                <a:gd name="T3" fmla="*/ 4 h 101"/>
                <a:gd name="T4" fmla="*/ 2 w 49"/>
                <a:gd name="T5" fmla="*/ 6 h 101"/>
                <a:gd name="T6" fmla="*/ 4 w 49"/>
                <a:gd name="T7" fmla="*/ 5 h 101"/>
                <a:gd name="T8" fmla="*/ 2 w 49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101"/>
                <a:gd name="T17" fmla="*/ 49 w 49"/>
                <a:gd name="T18" fmla="*/ 101 h 1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101">
                  <a:moveTo>
                    <a:pt x="21" y="0"/>
                  </a:moveTo>
                  <a:lnTo>
                    <a:pt x="0" y="75"/>
                  </a:lnTo>
                  <a:lnTo>
                    <a:pt x="23" y="101"/>
                  </a:lnTo>
                  <a:lnTo>
                    <a:pt x="49" y="8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Freeform 12"/>
            <p:cNvSpPr>
              <a:spLocks/>
            </p:cNvSpPr>
            <p:nvPr/>
          </p:nvSpPr>
          <p:spPr bwMode="auto">
            <a:xfrm>
              <a:off x="1409" y="2632"/>
              <a:ext cx="22" cy="49"/>
            </a:xfrm>
            <a:custGeom>
              <a:avLst/>
              <a:gdLst>
                <a:gd name="T0" fmla="*/ 2 w 45"/>
                <a:gd name="T1" fmla="*/ 0 h 98"/>
                <a:gd name="T2" fmla="*/ 0 w 45"/>
                <a:gd name="T3" fmla="*/ 5 h 98"/>
                <a:gd name="T4" fmla="*/ 0 w 45"/>
                <a:gd name="T5" fmla="*/ 6 h 98"/>
                <a:gd name="T6" fmla="*/ 2 w 45"/>
                <a:gd name="T7" fmla="*/ 6 h 98"/>
                <a:gd name="T8" fmla="*/ 2 w 45"/>
                <a:gd name="T9" fmla="*/ 0 h 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98"/>
                <a:gd name="T17" fmla="*/ 45 w 45"/>
                <a:gd name="T18" fmla="*/ 98 h 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98">
                  <a:moveTo>
                    <a:pt x="39" y="0"/>
                  </a:moveTo>
                  <a:lnTo>
                    <a:pt x="0" y="67"/>
                  </a:lnTo>
                  <a:lnTo>
                    <a:pt x="15" y="98"/>
                  </a:lnTo>
                  <a:lnTo>
                    <a:pt x="45" y="8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Freeform 13"/>
            <p:cNvSpPr>
              <a:spLocks/>
            </p:cNvSpPr>
            <p:nvPr/>
          </p:nvSpPr>
          <p:spPr bwMode="auto">
            <a:xfrm>
              <a:off x="1393" y="2702"/>
              <a:ext cx="23" cy="48"/>
            </a:xfrm>
            <a:custGeom>
              <a:avLst/>
              <a:gdLst>
                <a:gd name="T0" fmla="*/ 3 w 45"/>
                <a:gd name="T1" fmla="*/ 0 h 97"/>
                <a:gd name="T2" fmla="*/ 0 w 45"/>
                <a:gd name="T3" fmla="*/ 4 h 97"/>
                <a:gd name="T4" fmla="*/ 1 w 45"/>
                <a:gd name="T5" fmla="*/ 6 h 97"/>
                <a:gd name="T6" fmla="*/ 3 w 45"/>
                <a:gd name="T7" fmla="*/ 5 h 97"/>
                <a:gd name="T8" fmla="*/ 3 w 45"/>
                <a:gd name="T9" fmla="*/ 0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97"/>
                <a:gd name="T17" fmla="*/ 45 w 45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97">
                  <a:moveTo>
                    <a:pt x="39" y="0"/>
                  </a:moveTo>
                  <a:lnTo>
                    <a:pt x="0" y="65"/>
                  </a:lnTo>
                  <a:lnTo>
                    <a:pt x="15" y="97"/>
                  </a:lnTo>
                  <a:lnTo>
                    <a:pt x="45" y="8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5" name="Freeform 14"/>
            <p:cNvSpPr>
              <a:spLocks/>
            </p:cNvSpPr>
            <p:nvPr/>
          </p:nvSpPr>
          <p:spPr bwMode="auto">
            <a:xfrm>
              <a:off x="1377" y="2772"/>
              <a:ext cx="23" cy="49"/>
            </a:xfrm>
            <a:custGeom>
              <a:avLst/>
              <a:gdLst>
                <a:gd name="T0" fmla="*/ 3 w 44"/>
                <a:gd name="T1" fmla="*/ 0 h 98"/>
                <a:gd name="T2" fmla="*/ 0 w 44"/>
                <a:gd name="T3" fmla="*/ 5 h 98"/>
                <a:gd name="T4" fmla="*/ 1 w 44"/>
                <a:gd name="T5" fmla="*/ 6 h 98"/>
                <a:gd name="T6" fmla="*/ 3 w 44"/>
                <a:gd name="T7" fmla="*/ 6 h 98"/>
                <a:gd name="T8" fmla="*/ 3 w 44"/>
                <a:gd name="T9" fmla="*/ 0 h 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98"/>
                <a:gd name="T17" fmla="*/ 44 w 44"/>
                <a:gd name="T18" fmla="*/ 98 h 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98">
                  <a:moveTo>
                    <a:pt x="39" y="0"/>
                  </a:moveTo>
                  <a:lnTo>
                    <a:pt x="0" y="67"/>
                  </a:lnTo>
                  <a:lnTo>
                    <a:pt x="15" y="98"/>
                  </a:lnTo>
                  <a:lnTo>
                    <a:pt x="44" y="8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6" name="Freeform 15"/>
            <p:cNvSpPr>
              <a:spLocks/>
            </p:cNvSpPr>
            <p:nvPr/>
          </p:nvSpPr>
          <p:spPr bwMode="auto">
            <a:xfrm>
              <a:off x="1540" y="2629"/>
              <a:ext cx="23" cy="49"/>
            </a:xfrm>
            <a:custGeom>
              <a:avLst/>
              <a:gdLst>
                <a:gd name="T0" fmla="*/ 1 w 45"/>
                <a:gd name="T1" fmla="*/ 0 h 97"/>
                <a:gd name="T2" fmla="*/ 3 w 45"/>
                <a:gd name="T3" fmla="*/ 5 h 97"/>
                <a:gd name="T4" fmla="*/ 2 w 45"/>
                <a:gd name="T5" fmla="*/ 7 h 97"/>
                <a:gd name="T6" fmla="*/ 0 w 45"/>
                <a:gd name="T7" fmla="*/ 6 h 97"/>
                <a:gd name="T8" fmla="*/ 1 w 45"/>
                <a:gd name="T9" fmla="*/ 0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97"/>
                <a:gd name="T17" fmla="*/ 45 w 45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97">
                  <a:moveTo>
                    <a:pt x="6" y="0"/>
                  </a:moveTo>
                  <a:lnTo>
                    <a:pt x="45" y="66"/>
                  </a:lnTo>
                  <a:lnTo>
                    <a:pt x="30" y="97"/>
                  </a:lnTo>
                  <a:lnTo>
                    <a:pt x="0" y="8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7" name="Freeform 16"/>
            <p:cNvSpPr>
              <a:spLocks/>
            </p:cNvSpPr>
            <p:nvPr/>
          </p:nvSpPr>
          <p:spPr bwMode="auto">
            <a:xfrm>
              <a:off x="1564" y="2695"/>
              <a:ext cx="23" cy="48"/>
            </a:xfrm>
            <a:custGeom>
              <a:avLst/>
              <a:gdLst>
                <a:gd name="T0" fmla="*/ 1 w 45"/>
                <a:gd name="T1" fmla="*/ 0 h 97"/>
                <a:gd name="T2" fmla="*/ 3 w 45"/>
                <a:gd name="T3" fmla="*/ 4 h 97"/>
                <a:gd name="T4" fmla="*/ 2 w 45"/>
                <a:gd name="T5" fmla="*/ 6 h 97"/>
                <a:gd name="T6" fmla="*/ 0 w 45"/>
                <a:gd name="T7" fmla="*/ 5 h 97"/>
                <a:gd name="T8" fmla="*/ 1 w 45"/>
                <a:gd name="T9" fmla="*/ 0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97"/>
                <a:gd name="T17" fmla="*/ 45 w 45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97">
                  <a:moveTo>
                    <a:pt x="6" y="0"/>
                  </a:moveTo>
                  <a:lnTo>
                    <a:pt x="45" y="66"/>
                  </a:lnTo>
                  <a:lnTo>
                    <a:pt x="30" y="97"/>
                  </a:lnTo>
                  <a:lnTo>
                    <a:pt x="0" y="8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8" name="Freeform 17"/>
            <p:cNvSpPr>
              <a:spLocks/>
            </p:cNvSpPr>
            <p:nvPr/>
          </p:nvSpPr>
          <p:spPr bwMode="auto">
            <a:xfrm>
              <a:off x="1586" y="2762"/>
              <a:ext cx="23" cy="49"/>
            </a:xfrm>
            <a:custGeom>
              <a:avLst/>
              <a:gdLst>
                <a:gd name="T0" fmla="*/ 1 w 46"/>
                <a:gd name="T1" fmla="*/ 0 h 97"/>
                <a:gd name="T2" fmla="*/ 3 w 46"/>
                <a:gd name="T3" fmla="*/ 5 h 97"/>
                <a:gd name="T4" fmla="*/ 1 w 46"/>
                <a:gd name="T5" fmla="*/ 7 h 97"/>
                <a:gd name="T6" fmla="*/ 0 w 46"/>
                <a:gd name="T7" fmla="*/ 6 h 97"/>
                <a:gd name="T8" fmla="*/ 1 w 46"/>
                <a:gd name="T9" fmla="*/ 0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97"/>
                <a:gd name="T17" fmla="*/ 46 w 46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97">
                  <a:moveTo>
                    <a:pt x="6" y="0"/>
                  </a:moveTo>
                  <a:lnTo>
                    <a:pt x="46" y="66"/>
                  </a:lnTo>
                  <a:lnTo>
                    <a:pt x="30" y="97"/>
                  </a:lnTo>
                  <a:lnTo>
                    <a:pt x="0" y="8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9" name="Arc 18"/>
            <p:cNvSpPr>
              <a:spLocks/>
            </p:cNvSpPr>
            <p:nvPr/>
          </p:nvSpPr>
          <p:spPr bwMode="auto">
            <a:xfrm rot="10800000" flipH="1" flipV="1">
              <a:off x="1096" y="2064"/>
              <a:ext cx="384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889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6" name="Rectangle 19" descr="Brown marble"/>
          <p:cNvSpPr>
            <a:spLocks noChangeArrowheads="1"/>
          </p:cNvSpPr>
          <p:nvPr/>
        </p:nvSpPr>
        <p:spPr bwMode="auto">
          <a:xfrm>
            <a:off x="5638800" y="3048000"/>
            <a:ext cx="609600" cy="22860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7" name="Rectangle 20" descr="Brown marble"/>
          <p:cNvSpPr>
            <a:spLocks noChangeArrowheads="1"/>
          </p:cNvSpPr>
          <p:nvPr/>
        </p:nvSpPr>
        <p:spPr bwMode="auto">
          <a:xfrm>
            <a:off x="5638800" y="5334000"/>
            <a:ext cx="3124200" cy="6096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5128" name="Group 21"/>
          <p:cNvGrpSpPr>
            <a:grpSpLocks/>
          </p:cNvGrpSpPr>
          <p:nvPr/>
        </p:nvGrpSpPr>
        <p:grpSpPr bwMode="auto">
          <a:xfrm>
            <a:off x="7391400" y="3352800"/>
            <a:ext cx="1295400" cy="2012950"/>
            <a:chOff x="3631" y="2547"/>
            <a:chExt cx="970" cy="1364"/>
          </a:xfrm>
        </p:grpSpPr>
        <p:grpSp>
          <p:nvGrpSpPr>
            <p:cNvPr id="5144" name="Group 22"/>
            <p:cNvGrpSpPr>
              <a:grpSpLocks/>
            </p:cNvGrpSpPr>
            <p:nvPr/>
          </p:nvGrpSpPr>
          <p:grpSpPr bwMode="auto">
            <a:xfrm>
              <a:off x="3631" y="2547"/>
              <a:ext cx="970" cy="1364"/>
              <a:chOff x="3631" y="2547"/>
              <a:chExt cx="970" cy="1364"/>
            </a:xfrm>
          </p:grpSpPr>
          <p:sp>
            <p:nvSpPr>
              <p:cNvPr id="5146" name="Freeform 23"/>
              <p:cNvSpPr>
                <a:spLocks/>
              </p:cNvSpPr>
              <p:nvPr/>
            </p:nvSpPr>
            <p:spPr bwMode="auto">
              <a:xfrm>
                <a:off x="3631" y="2560"/>
                <a:ext cx="970" cy="1336"/>
              </a:xfrm>
              <a:custGeom>
                <a:avLst/>
                <a:gdLst>
                  <a:gd name="T0" fmla="*/ 11 w 1939"/>
                  <a:gd name="T1" fmla="*/ 69 h 2671"/>
                  <a:gd name="T2" fmla="*/ 8 w 1939"/>
                  <a:gd name="T3" fmla="*/ 76 h 2671"/>
                  <a:gd name="T4" fmla="*/ 12 w 1939"/>
                  <a:gd name="T5" fmla="*/ 83 h 2671"/>
                  <a:gd name="T6" fmla="*/ 13 w 1939"/>
                  <a:gd name="T7" fmla="*/ 108 h 2671"/>
                  <a:gd name="T8" fmla="*/ 10 w 1939"/>
                  <a:gd name="T9" fmla="*/ 113 h 2671"/>
                  <a:gd name="T10" fmla="*/ 12 w 1939"/>
                  <a:gd name="T11" fmla="*/ 118 h 2671"/>
                  <a:gd name="T12" fmla="*/ 17 w 1939"/>
                  <a:gd name="T13" fmla="*/ 125 h 2671"/>
                  <a:gd name="T14" fmla="*/ 16 w 1939"/>
                  <a:gd name="T15" fmla="*/ 143 h 2671"/>
                  <a:gd name="T16" fmla="*/ 5 w 1939"/>
                  <a:gd name="T17" fmla="*/ 155 h 2671"/>
                  <a:gd name="T18" fmla="*/ 23 w 1939"/>
                  <a:gd name="T19" fmla="*/ 162 h 2671"/>
                  <a:gd name="T20" fmla="*/ 36 w 1939"/>
                  <a:gd name="T21" fmla="*/ 165 h 2671"/>
                  <a:gd name="T22" fmla="*/ 49 w 1939"/>
                  <a:gd name="T23" fmla="*/ 167 h 2671"/>
                  <a:gd name="T24" fmla="*/ 62 w 1939"/>
                  <a:gd name="T25" fmla="*/ 167 h 2671"/>
                  <a:gd name="T26" fmla="*/ 76 w 1939"/>
                  <a:gd name="T27" fmla="*/ 166 h 2671"/>
                  <a:gd name="T28" fmla="*/ 93 w 1939"/>
                  <a:gd name="T29" fmla="*/ 162 h 2671"/>
                  <a:gd name="T30" fmla="*/ 107 w 1939"/>
                  <a:gd name="T31" fmla="*/ 156 h 2671"/>
                  <a:gd name="T32" fmla="*/ 107 w 1939"/>
                  <a:gd name="T33" fmla="*/ 152 h 2671"/>
                  <a:gd name="T34" fmla="*/ 101 w 1939"/>
                  <a:gd name="T35" fmla="*/ 145 h 2671"/>
                  <a:gd name="T36" fmla="*/ 105 w 1939"/>
                  <a:gd name="T37" fmla="*/ 121 h 2671"/>
                  <a:gd name="T38" fmla="*/ 109 w 1939"/>
                  <a:gd name="T39" fmla="*/ 116 h 2671"/>
                  <a:gd name="T40" fmla="*/ 106 w 1939"/>
                  <a:gd name="T41" fmla="*/ 110 h 2671"/>
                  <a:gd name="T42" fmla="*/ 109 w 1939"/>
                  <a:gd name="T43" fmla="*/ 85 h 2671"/>
                  <a:gd name="T44" fmla="*/ 116 w 1939"/>
                  <a:gd name="T45" fmla="*/ 78 h 2671"/>
                  <a:gd name="T46" fmla="*/ 112 w 1939"/>
                  <a:gd name="T47" fmla="*/ 68 h 2671"/>
                  <a:gd name="T48" fmla="*/ 116 w 1939"/>
                  <a:gd name="T49" fmla="*/ 47 h 2671"/>
                  <a:gd name="T50" fmla="*/ 121 w 1939"/>
                  <a:gd name="T51" fmla="*/ 40 h 2671"/>
                  <a:gd name="T52" fmla="*/ 122 w 1939"/>
                  <a:gd name="T53" fmla="*/ 27 h 2671"/>
                  <a:gd name="T54" fmla="*/ 112 w 1939"/>
                  <a:gd name="T55" fmla="*/ 15 h 2671"/>
                  <a:gd name="T56" fmla="*/ 95 w 1939"/>
                  <a:gd name="T57" fmla="*/ 6 h 2671"/>
                  <a:gd name="T58" fmla="*/ 69 w 1939"/>
                  <a:gd name="T59" fmla="*/ 1 h 2671"/>
                  <a:gd name="T60" fmla="*/ 54 w 1939"/>
                  <a:gd name="T61" fmla="*/ 0 h 2671"/>
                  <a:gd name="T62" fmla="*/ 35 w 1939"/>
                  <a:gd name="T63" fmla="*/ 4 h 2671"/>
                  <a:gd name="T64" fmla="*/ 19 w 1939"/>
                  <a:gd name="T65" fmla="*/ 9 h 2671"/>
                  <a:gd name="T66" fmla="*/ 5 w 1939"/>
                  <a:gd name="T67" fmla="*/ 19 h 2671"/>
                  <a:gd name="T68" fmla="*/ 0 w 1939"/>
                  <a:gd name="T69" fmla="*/ 30 h 2671"/>
                  <a:gd name="T70" fmla="*/ 2 w 1939"/>
                  <a:gd name="T71" fmla="*/ 39 h 2671"/>
                  <a:gd name="T72" fmla="*/ 10 w 1939"/>
                  <a:gd name="T73" fmla="*/ 49 h 2671"/>
                  <a:gd name="T74" fmla="*/ 11 w 1939"/>
                  <a:gd name="T75" fmla="*/ 69 h 2671"/>
                  <a:gd name="T76" fmla="*/ 11 w 1939"/>
                  <a:gd name="T77" fmla="*/ 69 h 267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939"/>
                  <a:gd name="T118" fmla="*/ 0 h 2671"/>
                  <a:gd name="T119" fmla="*/ 1939 w 1939"/>
                  <a:gd name="T120" fmla="*/ 2671 h 267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939" h="2671">
                    <a:moveTo>
                      <a:pt x="174" y="1098"/>
                    </a:moveTo>
                    <a:lnTo>
                      <a:pt x="127" y="1214"/>
                    </a:lnTo>
                    <a:lnTo>
                      <a:pt x="184" y="1320"/>
                    </a:lnTo>
                    <a:lnTo>
                      <a:pt x="200" y="1724"/>
                    </a:lnTo>
                    <a:lnTo>
                      <a:pt x="147" y="1798"/>
                    </a:lnTo>
                    <a:lnTo>
                      <a:pt x="190" y="1887"/>
                    </a:lnTo>
                    <a:lnTo>
                      <a:pt x="269" y="1998"/>
                    </a:lnTo>
                    <a:lnTo>
                      <a:pt x="247" y="2282"/>
                    </a:lnTo>
                    <a:lnTo>
                      <a:pt x="68" y="2466"/>
                    </a:lnTo>
                    <a:lnTo>
                      <a:pt x="358" y="2582"/>
                    </a:lnTo>
                    <a:lnTo>
                      <a:pt x="562" y="2639"/>
                    </a:lnTo>
                    <a:lnTo>
                      <a:pt x="778" y="2666"/>
                    </a:lnTo>
                    <a:lnTo>
                      <a:pt x="989" y="2671"/>
                    </a:lnTo>
                    <a:lnTo>
                      <a:pt x="1214" y="2651"/>
                    </a:lnTo>
                    <a:lnTo>
                      <a:pt x="1482" y="2592"/>
                    </a:lnTo>
                    <a:lnTo>
                      <a:pt x="1702" y="2493"/>
                    </a:lnTo>
                    <a:lnTo>
                      <a:pt x="1697" y="2429"/>
                    </a:lnTo>
                    <a:lnTo>
                      <a:pt x="1608" y="2319"/>
                    </a:lnTo>
                    <a:lnTo>
                      <a:pt x="1665" y="1929"/>
                    </a:lnTo>
                    <a:lnTo>
                      <a:pt x="1739" y="1847"/>
                    </a:lnTo>
                    <a:lnTo>
                      <a:pt x="1686" y="1746"/>
                    </a:lnTo>
                    <a:lnTo>
                      <a:pt x="1739" y="1352"/>
                    </a:lnTo>
                    <a:lnTo>
                      <a:pt x="1844" y="1241"/>
                    </a:lnTo>
                    <a:lnTo>
                      <a:pt x="1781" y="1083"/>
                    </a:lnTo>
                    <a:lnTo>
                      <a:pt x="1849" y="742"/>
                    </a:lnTo>
                    <a:lnTo>
                      <a:pt x="1923" y="626"/>
                    </a:lnTo>
                    <a:lnTo>
                      <a:pt x="1939" y="431"/>
                    </a:lnTo>
                    <a:lnTo>
                      <a:pt x="1786" y="232"/>
                    </a:lnTo>
                    <a:lnTo>
                      <a:pt x="1519" y="95"/>
                    </a:lnTo>
                    <a:lnTo>
                      <a:pt x="1093" y="10"/>
                    </a:lnTo>
                    <a:lnTo>
                      <a:pt x="857" y="0"/>
                    </a:lnTo>
                    <a:lnTo>
                      <a:pt x="546" y="53"/>
                    </a:lnTo>
                    <a:lnTo>
                      <a:pt x="300" y="131"/>
                    </a:lnTo>
                    <a:lnTo>
                      <a:pt x="74" y="294"/>
                    </a:lnTo>
                    <a:lnTo>
                      <a:pt x="0" y="468"/>
                    </a:lnTo>
                    <a:lnTo>
                      <a:pt x="31" y="621"/>
                    </a:lnTo>
                    <a:lnTo>
                      <a:pt x="147" y="773"/>
                    </a:lnTo>
                    <a:lnTo>
                      <a:pt x="174" y="1098"/>
                    </a:lnTo>
                    <a:close/>
                  </a:path>
                </a:pathLst>
              </a:custGeom>
              <a:solidFill>
                <a:srgbClr val="AAA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7" name="Freeform 24"/>
              <p:cNvSpPr>
                <a:spLocks/>
              </p:cNvSpPr>
              <p:nvPr/>
            </p:nvSpPr>
            <p:spPr bwMode="auto">
              <a:xfrm>
                <a:off x="4213" y="2914"/>
                <a:ext cx="352" cy="254"/>
              </a:xfrm>
              <a:custGeom>
                <a:avLst/>
                <a:gdLst>
                  <a:gd name="T0" fmla="*/ 44 w 705"/>
                  <a:gd name="T1" fmla="*/ 0 h 509"/>
                  <a:gd name="T2" fmla="*/ 26 w 705"/>
                  <a:gd name="T3" fmla="*/ 11 h 509"/>
                  <a:gd name="T4" fmla="*/ 3 w 705"/>
                  <a:gd name="T5" fmla="*/ 18 h 509"/>
                  <a:gd name="T6" fmla="*/ 21 w 705"/>
                  <a:gd name="T7" fmla="*/ 22 h 509"/>
                  <a:gd name="T8" fmla="*/ 0 w 705"/>
                  <a:gd name="T9" fmla="*/ 28 h 509"/>
                  <a:gd name="T10" fmla="*/ 22 w 705"/>
                  <a:gd name="T11" fmla="*/ 31 h 509"/>
                  <a:gd name="T12" fmla="*/ 40 w 705"/>
                  <a:gd name="T13" fmla="*/ 26 h 509"/>
                  <a:gd name="T14" fmla="*/ 44 w 705"/>
                  <a:gd name="T15" fmla="*/ 0 h 509"/>
                  <a:gd name="T16" fmla="*/ 44 w 705"/>
                  <a:gd name="T17" fmla="*/ 0 h 50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05"/>
                  <a:gd name="T28" fmla="*/ 0 h 509"/>
                  <a:gd name="T29" fmla="*/ 705 w 705"/>
                  <a:gd name="T30" fmla="*/ 509 h 50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05" h="509">
                    <a:moveTo>
                      <a:pt x="705" y="0"/>
                    </a:moveTo>
                    <a:lnTo>
                      <a:pt x="421" y="191"/>
                    </a:lnTo>
                    <a:lnTo>
                      <a:pt x="55" y="296"/>
                    </a:lnTo>
                    <a:lnTo>
                      <a:pt x="349" y="356"/>
                    </a:lnTo>
                    <a:lnTo>
                      <a:pt x="0" y="449"/>
                    </a:lnTo>
                    <a:lnTo>
                      <a:pt x="361" y="509"/>
                    </a:lnTo>
                    <a:lnTo>
                      <a:pt x="645" y="41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8" name="Freeform 25"/>
              <p:cNvSpPr>
                <a:spLocks/>
              </p:cNvSpPr>
              <p:nvPr/>
            </p:nvSpPr>
            <p:spPr bwMode="auto">
              <a:xfrm>
                <a:off x="4226" y="3217"/>
                <a:ext cx="292" cy="257"/>
              </a:xfrm>
              <a:custGeom>
                <a:avLst/>
                <a:gdLst>
                  <a:gd name="T0" fmla="*/ 36 w 585"/>
                  <a:gd name="T1" fmla="*/ 0 h 515"/>
                  <a:gd name="T2" fmla="*/ 19 w 585"/>
                  <a:gd name="T3" fmla="*/ 4 h 515"/>
                  <a:gd name="T4" fmla="*/ 0 w 585"/>
                  <a:gd name="T5" fmla="*/ 11 h 515"/>
                  <a:gd name="T6" fmla="*/ 17 w 585"/>
                  <a:gd name="T7" fmla="*/ 15 h 515"/>
                  <a:gd name="T8" fmla="*/ 0 w 585"/>
                  <a:gd name="T9" fmla="*/ 25 h 515"/>
                  <a:gd name="T10" fmla="*/ 17 w 585"/>
                  <a:gd name="T11" fmla="*/ 32 h 515"/>
                  <a:gd name="T12" fmla="*/ 31 w 585"/>
                  <a:gd name="T13" fmla="*/ 28 h 515"/>
                  <a:gd name="T14" fmla="*/ 36 w 585"/>
                  <a:gd name="T15" fmla="*/ 0 h 515"/>
                  <a:gd name="T16" fmla="*/ 36 w 585"/>
                  <a:gd name="T17" fmla="*/ 0 h 51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85"/>
                  <a:gd name="T28" fmla="*/ 0 h 515"/>
                  <a:gd name="T29" fmla="*/ 585 w 585"/>
                  <a:gd name="T30" fmla="*/ 515 h 51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85" h="515">
                    <a:moveTo>
                      <a:pt x="585" y="0"/>
                    </a:moveTo>
                    <a:lnTo>
                      <a:pt x="307" y="76"/>
                    </a:lnTo>
                    <a:lnTo>
                      <a:pt x="0" y="176"/>
                    </a:lnTo>
                    <a:lnTo>
                      <a:pt x="284" y="247"/>
                    </a:lnTo>
                    <a:lnTo>
                      <a:pt x="0" y="400"/>
                    </a:lnTo>
                    <a:lnTo>
                      <a:pt x="274" y="515"/>
                    </a:lnTo>
                    <a:lnTo>
                      <a:pt x="508" y="455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9" name="Freeform 26"/>
              <p:cNvSpPr>
                <a:spLocks/>
              </p:cNvSpPr>
              <p:nvPr/>
            </p:nvSpPr>
            <p:spPr bwMode="auto">
              <a:xfrm>
                <a:off x="4196" y="3507"/>
                <a:ext cx="284" cy="306"/>
              </a:xfrm>
              <a:custGeom>
                <a:avLst/>
                <a:gdLst>
                  <a:gd name="T0" fmla="*/ 36 w 568"/>
                  <a:gd name="T1" fmla="*/ 0 h 612"/>
                  <a:gd name="T2" fmla="*/ 19 w 568"/>
                  <a:gd name="T3" fmla="*/ 5 h 612"/>
                  <a:gd name="T4" fmla="*/ 1 w 568"/>
                  <a:gd name="T5" fmla="*/ 12 h 612"/>
                  <a:gd name="T6" fmla="*/ 19 w 568"/>
                  <a:gd name="T7" fmla="*/ 19 h 612"/>
                  <a:gd name="T8" fmla="*/ 0 w 568"/>
                  <a:gd name="T9" fmla="*/ 31 h 612"/>
                  <a:gd name="T10" fmla="*/ 13 w 568"/>
                  <a:gd name="T11" fmla="*/ 38 h 612"/>
                  <a:gd name="T12" fmla="*/ 30 w 568"/>
                  <a:gd name="T13" fmla="*/ 33 h 612"/>
                  <a:gd name="T14" fmla="*/ 36 w 568"/>
                  <a:gd name="T15" fmla="*/ 0 h 612"/>
                  <a:gd name="T16" fmla="*/ 36 w 568"/>
                  <a:gd name="T17" fmla="*/ 0 h 6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68"/>
                  <a:gd name="T28" fmla="*/ 0 h 612"/>
                  <a:gd name="T29" fmla="*/ 568 w 568"/>
                  <a:gd name="T30" fmla="*/ 612 h 6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68" h="612">
                    <a:moveTo>
                      <a:pt x="568" y="0"/>
                    </a:moveTo>
                    <a:lnTo>
                      <a:pt x="311" y="82"/>
                    </a:lnTo>
                    <a:lnTo>
                      <a:pt x="17" y="201"/>
                    </a:lnTo>
                    <a:lnTo>
                      <a:pt x="306" y="311"/>
                    </a:lnTo>
                    <a:lnTo>
                      <a:pt x="0" y="502"/>
                    </a:lnTo>
                    <a:lnTo>
                      <a:pt x="219" y="612"/>
                    </a:lnTo>
                    <a:lnTo>
                      <a:pt x="492" y="520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0" name="Freeform 27"/>
              <p:cNvSpPr>
                <a:spLocks/>
              </p:cNvSpPr>
              <p:nvPr/>
            </p:nvSpPr>
            <p:spPr bwMode="auto">
              <a:xfrm>
                <a:off x="3691" y="2919"/>
                <a:ext cx="172" cy="202"/>
              </a:xfrm>
              <a:custGeom>
                <a:avLst/>
                <a:gdLst>
                  <a:gd name="T0" fmla="*/ 0 w 345"/>
                  <a:gd name="T1" fmla="*/ 0 h 406"/>
                  <a:gd name="T2" fmla="*/ 2 w 345"/>
                  <a:gd name="T3" fmla="*/ 25 h 406"/>
                  <a:gd name="T4" fmla="*/ 21 w 345"/>
                  <a:gd name="T5" fmla="*/ 25 h 406"/>
                  <a:gd name="T6" fmla="*/ 5 w 345"/>
                  <a:gd name="T7" fmla="*/ 15 h 406"/>
                  <a:gd name="T8" fmla="*/ 20 w 345"/>
                  <a:gd name="T9" fmla="*/ 16 h 406"/>
                  <a:gd name="T10" fmla="*/ 0 w 345"/>
                  <a:gd name="T11" fmla="*/ 0 h 406"/>
                  <a:gd name="T12" fmla="*/ 0 w 345"/>
                  <a:gd name="T13" fmla="*/ 0 h 4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5"/>
                  <a:gd name="T22" fmla="*/ 0 h 406"/>
                  <a:gd name="T23" fmla="*/ 345 w 345"/>
                  <a:gd name="T24" fmla="*/ 406 h 40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5" h="406">
                    <a:moveTo>
                      <a:pt x="0" y="0"/>
                    </a:moveTo>
                    <a:lnTo>
                      <a:pt x="39" y="406"/>
                    </a:lnTo>
                    <a:lnTo>
                      <a:pt x="345" y="401"/>
                    </a:lnTo>
                    <a:lnTo>
                      <a:pt x="92" y="241"/>
                    </a:lnTo>
                    <a:lnTo>
                      <a:pt x="334" y="2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1" name="Freeform 28"/>
              <p:cNvSpPr>
                <a:spLocks/>
              </p:cNvSpPr>
              <p:nvPr/>
            </p:nvSpPr>
            <p:spPr bwMode="auto">
              <a:xfrm>
                <a:off x="3712" y="3198"/>
                <a:ext cx="184" cy="238"/>
              </a:xfrm>
              <a:custGeom>
                <a:avLst/>
                <a:gdLst>
                  <a:gd name="T0" fmla="*/ 0 w 367"/>
                  <a:gd name="T1" fmla="*/ 0 h 476"/>
                  <a:gd name="T2" fmla="*/ 3 w 367"/>
                  <a:gd name="T3" fmla="*/ 30 h 476"/>
                  <a:gd name="T4" fmla="*/ 21 w 367"/>
                  <a:gd name="T5" fmla="*/ 30 h 476"/>
                  <a:gd name="T6" fmla="*/ 8 w 367"/>
                  <a:gd name="T7" fmla="*/ 20 h 476"/>
                  <a:gd name="T8" fmla="*/ 23 w 367"/>
                  <a:gd name="T9" fmla="*/ 15 h 476"/>
                  <a:gd name="T10" fmla="*/ 0 w 367"/>
                  <a:gd name="T11" fmla="*/ 0 h 476"/>
                  <a:gd name="T12" fmla="*/ 0 w 367"/>
                  <a:gd name="T13" fmla="*/ 0 h 4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67"/>
                  <a:gd name="T22" fmla="*/ 0 h 476"/>
                  <a:gd name="T23" fmla="*/ 367 w 367"/>
                  <a:gd name="T24" fmla="*/ 476 h 4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67" h="476">
                    <a:moveTo>
                      <a:pt x="0" y="0"/>
                    </a:moveTo>
                    <a:lnTo>
                      <a:pt x="33" y="465"/>
                    </a:lnTo>
                    <a:lnTo>
                      <a:pt x="329" y="476"/>
                    </a:lnTo>
                    <a:lnTo>
                      <a:pt x="114" y="312"/>
                    </a:lnTo>
                    <a:lnTo>
                      <a:pt x="367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2" name="Freeform 29"/>
              <p:cNvSpPr>
                <a:spLocks/>
              </p:cNvSpPr>
              <p:nvPr/>
            </p:nvSpPr>
            <p:spPr bwMode="auto">
              <a:xfrm>
                <a:off x="3740" y="3523"/>
                <a:ext cx="212" cy="236"/>
              </a:xfrm>
              <a:custGeom>
                <a:avLst/>
                <a:gdLst>
                  <a:gd name="T0" fmla="*/ 0 w 424"/>
                  <a:gd name="T1" fmla="*/ 0 h 470"/>
                  <a:gd name="T2" fmla="*/ 27 w 424"/>
                  <a:gd name="T3" fmla="*/ 17 h 470"/>
                  <a:gd name="T4" fmla="*/ 10 w 424"/>
                  <a:gd name="T5" fmla="*/ 17 h 470"/>
                  <a:gd name="T6" fmla="*/ 24 w 424"/>
                  <a:gd name="T7" fmla="*/ 30 h 470"/>
                  <a:gd name="T8" fmla="*/ 1 w 424"/>
                  <a:gd name="T9" fmla="*/ 29 h 470"/>
                  <a:gd name="T10" fmla="*/ 0 w 424"/>
                  <a:gd name="T11" fmla="*/ 0 h 470"/>
                  <a:gd name="T12" fmla="*/ 0 w 424"/>
                  <a:gd name="T13" fmla="*/ 0 h 4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24"/>
                  <a:gd name="T22" fmla="*/ 0 h 470"/>
                  <a:gd name="T23" fmla="*/ 424 w 424"/>
                  <a:gd name="T24" fmla="*/ 470 h 47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24" h="470">
                    <a:moveTo>
                      <a:pt x="0" y="0"/>
                    </a:moveTo>
                    <a:lnTo>
                      <a:pt x="424" y="260"/>
                    </a:lnTo>
                    <a:lnTo>
                      <a:pt x="145" y="260"/>
                    </a:lnTo>
                    <a:lnTo>
                      <a:pt x="381" y="470"/>
                    </a:lnTo>
                    <a:lnTo>
                      <a:pt x="10" y="4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3" name="Freeform 30"/>
              <p:cNvSpPr>
                <a:spLocks/>
              </p:cNvSpPr>
              <p:nvPr/>
            </p:nvSpPr>
            <p:spPr bwMode="auto">
              <a:xfrm>
                <a:off x="3793" y="2614"/>
                <a:ext cx="625" cy="318"/>
              </a:xfrm>
              <a:custGeom>
                <a:avLst/>
                <a:gdLst>
                  <a:gd name="T0" fmla="*/ 1 w 1252"/>
                  <a:gd name="T1" fmla="*/ 10 h 636"/>
                  <a:gd name="T2" fmla="*/ 9 w 1252"/>
                  <a:gd name="T3" fmla="*/ 5 h 636"/>
                  <a:gd name="T4" fmla="*/ 16 w 1252"/>
                  <a:gd name="T5" fmla="*/ 2 h 636"/>
                  <a:gd name="T6" fmla="*/ 24 w 1252"/>
                  <a:gd name="T7" fmla="*/ 1 h 636"/>
                  <a:gd name="T8" fmla="*/ 33 w 1252"/>
                  <a:gd name="T9" fmla="*/ 1 h 636"/>
                  <a:gd name="T10" fmla="*/ 43 w 1252"/>
                  <a:gd name="T11" fmla="*/ 0 h 636"/>
                  <a:gd name="T12" fmla="*/ 56 w 1252"/>
                  <a:gd name="T13" fmla="*/ 1 h 636"/>
                  <a:gd name="T14" fmla="*/ 67 w 1252"/>
                  <a:gd name="T15" fmla="*/ 2 h 636"/>
                  <a:gd name="T16" fmla="*/ 78 w 1252"/>
                  <a:gd name="T17" fmla="*/ 6 h 636"/>
                  <a:gd name="T18" fmla="*/ 34 w 1252"/>
                  <a:gd name="T19" fmla="*/ 11 h 636"/>
                  <a:gd name="T20" fmla="*/ 68 w 1252"/>
                  <a:gd name="T21" fmla="*/ 18 h 636"/>
                  <a:gd name="T22" fmla="*/ 32 w 1252"/>
                  <a:gd name="T23" fmla="*/ 20 h 636"/>
                  <a:gd name="T24" fmla="*/ 58 w 1252"/>
                  <a:gd name="T25" fmla="*/ 27 h 636"/>
                  <a:gd name="T26" fmla="*/ 27 w 1252"/>
                  <a:gd name="T27" fmla="*/ 29 h 636"/>
                  <a:gd name="T28" fmla="*/ 54 w 1252"/>
                  <a:gd name="T29" fmla="*/ 39 h 636"/>
                  <a:gd name="T30" fmla="*/ 46 w 1252"/>
                  <a:gd name="T31" fmla="*/ 40 h 636"/>
                  <a:gd name="T32" fmla="*/ 39 w 1252"/>
                  <a:gd name="T33" fmla="*/ 40 h 636"/>
                  <a:gd name="T34" fmla="*/ 35 w 1252"/>
                  <a:gd name="T35" fmla="*/ 40 h 636"/>
                  <a:gd name="T36" fmla="*/ 28 w 1252"/>
                  <a:gd name="T37" fmla="*/ 39 h 636"/>
                  <a:gd name="T38" fmla="*/ 21 w 1252"/>
                  <a:gd name="T39" fmla="*/ 38 h 636"/>
                  <a:gd name="T40" fmla="*/ 14 w 1252"/>
                  <a:gd name="T41" fmla="*/ 36 h 636"/>
                  <a:gd name="T42" fmla="*/ 6 w 1252"/>
                  <a:gd name="T43" fmla="*/ 33 h 636"/>
                  <a:gd name="T44" fmla="*/ 0 w 1252"/>
                  <a:gd name="T45" fmla="*/ 27 h 636"/>
                  <a:gd name="T46" fmla="*/ 7 w 1252"/>
                  <a:gd name="T47" fmla="*/ 28 h 636"/>
                  <a:gd name="T48" fmla="*/ 14 w 1252"/>
                  <a:gd name="T49" fmla="*/ 26 h 636"/>
                  <a:gd name="T50" fmla="*/ 17 w 1252"/>
                  <a:gd name="T51" fmla="*/ 22 h 636"/>
                  <a:gd name="T52" fmla="*/ 18 w 1252"/>
                  <a:gd name="T53" fmla="*/ 19 h 636"/>
                  <a:gd name="T54" fmla="*/ 17 w 1252"/>
                  <a:gd name="T55" fmla="*/ 14 h 636"/>
                  <a:gd name="T56" fmla="*/ 14 w 1252"/>
                  <a:gd name="T57" fmla="*/ 11 h 636"/>
                  <a:gd name="T58" fmla="*/ 10 w 1252"/>
                  <a:gd name="T59" fmla="*/ 10 h 636"/>
                  <a:gd name="T60" fmla="*/ 1 w 1252"/>
                  <a:gd name="T61" fmla="*/ 10 h 636"/>
                  <a:gd name="T62" fmla="*/ 1 w 1252"/>
                  <a:gd name="T63" fmla="*/ 10 h 6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252"/>
                  <a:gd name="T97" fmla="*/ 0 h 636"/>
                  <a:gd name="T98" fmla="*/ 1252 w 1252"/>
                  <a:gd name="T99" fmla="*/ 636 h 6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252" h="636">
                    <a:moveTo>
                      <a:pt x="31" y="149"/>
                    </a:moveTo>
                    <a:lnTo>
                      <a:pt x="155" y="79"/>
                    </a:lnTo>
                    <a:lnTo>
                      <a:pt x="265" y="41"/>
                    </a:lnTo>
                    <a:lnTo>
                      <a:pt x="386" y="17"/>
                    </a:lnTo>
                    <a:lnTo>
                      <a:pt x="543" y="4"/>
                    </a:lnTo>
                    <a:lnTo>
                      <a:pt x="696" y="0"/>
                    </a:lnTo>
                    <a:lnTo>
                      <a:pt x="905" y="13"/>
                    </a:lnTo>
                    <a:lnTo>
                      <a:pt x="1087" y="46"/>
                    </a:lnTo>
                    <a:lnTo>
                      <a:pt x="1252" y="102"/>
                    </a:lnTo>
                    <a:lnTo>
                      <a:pt x="550" y="179"/>
                    </a:lnTo>
                    <a:lnTo>
                      <a:pt x="1098" y="273"/>
                    </a:lnTo>
                    <a:lnTo>
                      <a:pt x="520" y="318"/>
                    </a:lnTo>
                    <a:lnTo>
                      <a:pt x="936" y="446"/>
                    </a:lnTo>
                    <a:lnTo>
                      <a:pt x="445" y="465"/>
                    </a:lnTo>
                    <a:lnTo>
                      <a:pt x="877" y="620"/>
                    </a:lnTo>
                    <a:lnTo>
                      <a:pt x="747" y="636"/>
                    </a:lnTo>
                    <a:lnTo>
                      <a:pt x="638" y="636"/>
                    </a:lnTo>
                    <a:lnTo>
                      <a:pt x="569" y="636"/>
                    </a:lnTo>
                    <a:lnTo>
                      <a:pt x="451" y="623"/>
                    </a:lnTo>
                    <a:lnTo>
                      <a:pt x="348" y="606"/>
                    </a:lnTo>
                    <a:lnTo>
                      <a:pt x="225" y="576"/>
                    </a:lnTo>
                    <a:lnTo>
                      <a:pt x="100" y="515"/>
                    </a:lnTo>
                    <a:lnTo>
                      <a:pt x="0" y="444"/>
                    </a:lnTo>
                    <a:lnTo>
                      <a:pt x="125" y="448"/>
                    </a:lnTo>
                    <a:lnTo>
                      <a:pt x="228" y="419"/>
                    </a:lnTo>
                    <a:lnTo>
                      <a:pt x="282" y="365"/>
                    </a:lnTo>
                    <a:lnTo>
                      <a:pt x="299" y="304"/>
                    </a:lnTo>
                    <a:lnTo>
                      <a:pt x="278" y="237"/>
                    </a:lnTo>
                    <a:lnTo>
                      <a:pt x="228" y="190"/>
                    </a:lnTo>
                    <a:lnTo>
                      <a:pt x="170" y="157"/>
                    </a:lnTo>
                    <a:lnTo>
                      <a:pt x="31" y="1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4" name="Freeform 31"/>
              <p:cNvSpPr>
                <a:spLocks/>
              </p:cNvSpPr>
              <p:nvPr/>
            </p:nvSpPr>
            <p:spPr bwMode="auto">
              <a:xfrm>
                <a:off x="3844" y="2973"/>
                <a:ext cx="441" cy="166"/>
              </a:xfrm>
              <a:custGeom>
                <a:avLst/>
                <a:gdLst>
                  <a:gd name="T0" fmla="*/ 0 w 881"/>
                  <a:gd name="T1" fmla="*/ 13 h 331"/>
                  <a:gd name="T2" fmla="*/ 14 w 881"/>
                  <a:gd name="T3" fmla="*/ 12 h 331"/>
                  <a:gd name="T4" fmla="*/ 3 w 881"/>
                  <a:gd name="T5" fmla="*/ 0 h 331"/>
                  <a:gd name="T6" fmla="*/ 47 w 881"/>
                  <a:gd name="T7" fmla="*/ 5 h 331"/>
                  <a:gd name="T8" fmla="*/ 40 w 881"/>
                  <a:gd name="T9" fmla="*/ 11 h 331"/>
                  <a:gd name="T10" fmla="*/ 56 w 881"/>
                  <a:gd name="T11" fmla="*/ 15 h 331"/>
                  <a:gd name="T12" fmla="*/ 36 w 881"/>
                  <a:gd name="T13" fmla="*/ 21 h 331"/>
                  <a:gd name="T14" fmla="*/ 14 w 881"/>
                  <a:gd name="T15" fmla="*/ 21 h 331"/>
                  <a:gd name="T16" fmla="*/ 0 w 881"/>
                  <a:gd name="T17" fmla="*/ 13 h 331"/>
                  <a:gd name="T18" fmla="*/ 0 w 881"/>
                  <a:gd name="T19" fmla="*/ 13 h 3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81"/>
                  <a:gd name="T31" fmla="*/ 0 h 331"/>
                  <a:gd name="T32" fmla="*/ 881 w 881"/>
                  <a:gd name="T33" fmla="*/ 331 h 33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81" h="331">
                    <a:moveTo>
                      <a:pt x="0" y="199"/>
                    </a:moveTo>
                    <a:lnTo>
                      <a:pt x="210" y="183"/>
                    </a:lnTo>
                    <a:lnTo>
                      <a:pt x="42" y="0"/>
                    </a:lnTo>
                    <a:lnTo>
                      <a:pt x="740" y="69"/>
                    </a:lnTo>
                    <a:lnTo>
                      <a:pt x="634" y="173"/>
                    </a:lnTo>
                    <a:lnTo>
                      <a:pt x="881" y="235"/>
                    </a:lnTo>
                    <a:lnTo>
                      <a:pt x="567" y="331"/>
                    </a:lnTo>
                    <a:lnTo>
                      <a:pt x="210" y="331"/>
                    </a:lnTo>
                    <a:lnTo>
                      <a:pt x="0" y="199"/>
                    </a:lnTo>
                    <a:close/>
                  </a:path>
                </a:pathLst>
              </a:custGeom>
              <a:solidFill>
                <a:srgbClr val="D3E5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5" name="Freeform 32"/>
              <p:cNvSpPr>
                <a:spLocks/>
              </p:cNvSpPr>
              <p:nvPr/>
            </p:nvSpPr>
            <p:spPr bwMode="auto">
              <a:xfrm>
                <a:off x="3820" y="3147"/>
                <a:ext cx="570" cy="78"/>
              </a:xfrm>
              <a:custGeom>
                <a:avLst/>
                <a:gdLst>
                  <a:gd name="T0" fmla="*/ 0 w 1141"/>
                  <a:gd name="T1" fmla="*/ 1 h 156"/>
                  <a:gd name="T2" fmla="*/ 6 w 1141"/>
                  <a:gd name="T3" fmla="*/ 0 h 156"/>
                  <a:gd name="T4" fmla="*/ 21 w 1141"/>
                  <a:gd name="T5" fmla="*/ 2 h 156"/>
                  <a:gd name="T6" fmla="*/ 40 w 1141"/>
                  <a:gd name="T7" fmla="*/ 3 h 156"/>
                  <a:gd name="T8" fmla="*/ 59 w 1141"/>
                  <a:gd name="T9" fmla="*/ 5 h 156"/>
                  <a:gd name="T10" fmla="*/ 71 w 1141"/>
                  <a:gd name="T11" fmla="*/ 6 h 156"/>
                  <a:gd name="T12" fmla="*/ 41 w 1141"/>
                  <a:gd name="T13" fmla="*/ 10 h 156"/>
                  <a:gd name="T14" fmla="*/ 15 w 1141"/>
                  <a:gd name="T15" fmla="*/ 7 h 156"/>
                  <a:gd name="T16" fmla="*/ 0 w 1141"/>
                  <a:gd name="T17" fmla="*/ 1 h 156"/>
                  <a:gd name="T18" fmla="*/ 0 w 1141"/>
                  <a:gd name="T19" fmla="*/ 1 h 1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41"/>
                  <a:gd name="T31" fmla="*/ 0 h 156"/>
                  <a:gd name="T32" fmla="*/ 1141 w 1141"/>
                  <a:gd name="T33" fmla="*/ 156 h 15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41" h="156">
                    <a:moveTo>
                      <a:pt x="0" y="30"/>
                    </a:moveTo>
                    <a:lnTo>
                      <a:pt x="96" y="0"/>
                    </a:lnTo>
                    <a:lnTo>
                      <a:pt x="337" y="40"/>
                    </a:lnTo>
                    <a:lnTo>
                      <a:pt x="641" y="57"/>
                    </a:lnTo>
                    <a:lnTo>
                      <a:pt x="956" y="77"/>
                    </a:lnTo>
                    <a:lnTo>
                      <a:pt x="1141" y="104"/>
                    </a:lnTo>
                    <a:lnTo>
                      <a:pt x="668" y="156"/>
                    </a:lnTo>
                    <a:lnTo>
                      <a:pt x="242" y="119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D3E5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6" name="Freeform 33"/>
              <p:cNvSpPr>
                <a:spLocks/>
              </p:cNvSpPr>
              <p:nvPr/>
            </p:nvSpPr>
            <p:spPr bwMode="auto">
              <a:xfrm>
                <a:off x="3831" y="3255"/>
                <a:ext cx="446" cy="210"/>
              </a:xfrm>
              <a:custGeom>
                <a:avLst/>
                <a:gdLst>
                  <a:gd name="T0" fmla="*/ 6 w 892"/>
                  <a:gd name="T1" fmla="*/ 0 h 421"/>
                  <a:gd name="T2" fmla="*/ 17 w 892"/>
                  <a:gd name="T3" fmla="*/ 9 h 421"/>
                  <a:gd name="T4" fmla="*/ 0 w 892"/>
                  <a:gd name="T5" fmla="*/ 15 h 421"/>
                  <a:gd name="T6" fmla="*/ 13 w 892"/>
                  <a:gd name="T7" fmla="*/ 24 h 421"/>
                  <a:gd name="T8" fmla="*/ 51 w 892"/>
                  <a:gd name="T9" fmla="*/ 26 h 421"/>
                  <a:gd name="T10" fmla="*/ 39 w 892"/>
                  <a:gd name="T11" fmla="*/ 20 h 421"/>
                  <a:gd name="T12" fmla="*/ 56 w 892"/>
                  <a:gd name="T13" fmla="*/ 12 h 421"/>
                  <a:gd name="T14" fmla="*/ 38 w 892"/>
                  <a:gd name="T15" fmla="*/ 9 h 421"/>
                  <a:gd name="T16" fmla="*/ 48 w 892"/>
                  <a:gd name="T17" fmla="*/ 1 h 421"/>
                  <a:gd name="T18" fmla="*/ 6 w 892"/>
                  <a:gd name="T19" fmla="*/ 0 h 421"/>
                  <a:gd name="T20" fmla="*/ 6 w 892"/>
                  <a:gd name="T21" fmla="*/ 0 h 42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92"/>
                  <a:gd name="T34" fmla="*/ 0 h 421"/>
                  <a:gd name="T35" fmla="*/ 892 w 892"/>
                  <a:gd name="T36" fmla="*/ 421 h 42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92" h="421">
                    <a:moveTo>
                      <a:pt x="84" y="0"/>
                    </a:moveTo>
                    <a:lnTo>
                      <a:pt x="262" y="147"/>
                    </a:lnTo>
                    <a:lnTo>
                      <a:pt x="0" y="246"/>
                    </a:lnTo>
                    <a:lnTo>
                      <a:pt x="205" y="384"/>
                    </a:lnTo>
                    <a:lnTo>
                      <a:pt x="809" y="421"/>
                    </a:lnTo>
                    <a:lnTo>
                      <a:pt x="619" y="330"/>
                    </a:lnTo>
                    <a:lnTo>
                      <a:pt x="892" y="194"/>
                    </a:lnTo>
                    <a:lnTo>
                      <a:pt x="594" y="157"/>
                    </a:lnTo>
                    <a:lnTo>
                      <a:pt x="755" y="26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D3E5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7" name="Freeform 34"/>
              <p:cNvSpPr>
                <a:spLocks/>
              </p:cNvSpPr>
              <p:nvPr/>
            </p:nvSpPr>
            <p:spPr bwMode="auto">
              <a:xfrm>
                <a:off x="3765" y="3457"/>
                <a:ext cx="578" cy="86"/>
              </a:xfrm>
              <a:custGeom>
                <a:avLst/>
                <a:gdLst>
                  <a:gd name="T0" fmla="*/ 0 w 1155"/>
                  <a:gd name="T1" fmla="*/ 0 h 173"/>
                  <a:gd name="T2" fmla="*/ 3 w 1155"/>
                  <a:gd name="T3" fmla="*/ 4 h 173"/>
                  <a:gd name="T4" fmla="*/ 19 w 1155"/>
                  <a:gd name="T5" fmla="*/ 9 h 173"/>
                  <a:gd name="T6" fmla="*/ 38 w 1155"/>
                  <a:gd name="T7" fmla="*/ 10 h 173"/>
                  <a:gd name="T8" fmla="*/ 56 w 1155"/>
                  <a:gd name="T9" fmla="*/ 10 h 173"/>
                  <a:gd name="T10" fmla="*/ 73 w 1155"/>
                  <a:gd name="T11" fmla="*/ 6 h 173"/>
                  <a:gd name="T12" fmla="*/ 45 w 1155"/>
                  <a:gd name="T13" fmla="*/ 5 h 173"/>
                  <a:gd name="T14" fmla="*/ 22 w 1155"/>
                  <a:gd name="T15" fmla="*/ 3 h 173"/>
                  <a:gd name="T16" fmla="*/ 0 w 1155"/>
                  <a:gd name="T17" fmla="*/ 0 h 173"/>
                  <a:gd name="T18" fmla="*/ 0 w 1155"/>
                  <a:gd name="T19" fmla="*/ 0 h 1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55"/>
                  <a:gd name="T31" fmla="*/ 0 h 173"/>
                  <a:gd name="T32" fmla="*/ 1155 w 1155"/>
                  <a:gd name="T33" fmla="*/ 173 h 1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55" h="173">
                    <a:moveTo>
                      <a:pt x="0" y="0"/>
                    </a:moveTo>
                    <a:lnTo>
                      <a:pt x="42" y="74"/>
                    </a:lnTo>
                    <a:lnTo>
                      <a:pt x="299" y="147"/>
                    </a:lnTo>
                    <a:lnTo>
                      <a:pt x="593" y="173"/>
                    </a:lnTo>
                    <a:lnTo>
                      <a:pt x="892" y="163"/>
                    </a:lnTo>
                    <a:lnTo>
                      <a:pt x="1155" y="106"/>
                    </a:lnTo>
                    <a:lnTo>
                      <a:pt x="713" y="89"/>
                    </a:lnTo>
                    <a:lnTo>
                      <a:pt x="346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3E5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8" name="Freeform 35"/>
              <p:cNvSpPr>
                <a:spLocks/>
              </p:cNvSpPr>
              <p:nvPr/>
            </p:nvSpPr>
            <p:spPr bwMode="auto">
              <a:xfrm>
                <a:off x="3820" y="3591"/>
                <a:ext cx="457" cy="263"/>
              </a:xfrm>
              <a:custGeom>
                <a:avLst/>
                <a:gdLst>
                  <a:gd name="T0" fmla="*/ 13 w 914"/>
                  <a:gd name="T1" fmla="*/ 0 h 525"/>
                  <a:gd name="T2" fmla="*/ 24 w 914"/>
                  <a:gd name="T3" fmla="*/ 11 h 525"/>
                  <a:gd name="T4" fmla="*/ 11 w 914"/>
                  <a:gd name="T5" fmla="*/ 13 h 525"/>
                  <a:gd name="T6" fmla="*/ 22 w 914"/>
                  <a:gd name="T7" fmla="*/ 24 h 525"/>
                  <a:gd name="T8" fmla="*/ 10 w 914"/>
                  <a:gd name="T9" fmla="*/ 26 h 525"/>
                  <a:gd name="T10" fmla="*/ 0 w 914"/>
                  <a:gd name="T11" fmla="*/ 28 h 525"/>
                  <a:gd name="T12" fmla="*/ 18 w 914"/>
                  <a:gd name="T13" fmla="*/ 33 h 525"/>
                  <a:gd name="T14" fmla="*/ 35 w 914"/>
                  <a:gd name="T15" fmla="*/ 33 h 525"/>
                  <a:gd name="T16" fmla="*/ 51 w 914"/>
                  <a:gd name="T17" fmla="*/ 32 h 525"/>
                  <a:gd name="T18" fmla="*/ 57 w 914"/>
                  <a:gd name="T19" fmla="*/ 31 h 525"/>
                  <a:gd name="T20" fmla="*/ 37 w 914"/>
                  <a:gd name="T21" fmla="*/ 22 h 525"/>
                  <a:gd name="T22" fmla="*/ 56 w 914"/>
                  <a:gd name="T23" fmla="*/ 14 h 525"/>
                  <a:gd name="T24" fmla="*/ 39 w 914"/>
                  <a:gd name="T25" fmla="*/ 8 h 525"/>
                  <a:gd name="T26" fmla="*/ 45 w 914"/>
                  <a:gd name="T27" fmla="*/ 1 h 525"/>
                  <a:gd name="T28" fmla="*/ 13 w 914"/>
                  <a:gd name="T29" fmla="*/ 0 h 525"/>
                  <a:gd name="T30" fmla="*/ 13 w 914"/>
                  <a:gd name="T31" fmla="*/ 0 h 5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14"/>
                  <a:gd name="T49" fmla="*/ 0 h 525"/>
                  <a:gd name="T50" fmla="*/ 914 w 914"/>
                  <a:gd name="T51" fmla="*/ 525 h 5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14" h="525">
                    <a:moveTo>
                      <a:pt x="205" y="0"/>
                    </a:moveTo>
                    <a:lnTo>
                      <a:pt x="374" y="162"/>
                    </a:lnTo>
                    <a:lnTo>
                      <a:pt x="163" y="194"/>
                    </a:lnTo>
                    <a:lnTo>
                      <a:pt x="337" y="378"/>
                    </a:lnTo>
                    <a:lnTo>
                      <a:pt x="158" y="410"/>
                    </a:lnTo>
                    <a:lnTo>
                      <a:pt x="0" y="436"/>
                    </a:lnTo>
                    <a:lnTo>
                      <a:pt x="274" y="515"/>
                    </a:lnTo>
                    <a:lnTo>
                      <a:pt x="547" y="525"/>
                    </a:lnTo>
                    <a:lnTo>
                      <a:pt x="814" y="503"/>
                    </a:lnTo>
                    <a:lnTo>
                      <a:pt x="914" y="483"/>
                    </a:lnTo>
                    <a:lnTo>
                      <a:pt x="584" y="352"/>
                    </a:lnTo>
                    <a:lnTo>
                      <a:pt x="888" y="220"/>
                    </a:lnTo>
                    <a:lnTo>
                      <a:pt x="611" y="120"/>
                    </a:lnTo>
                    <a:lnTo>
                      <a:pt x="715" y="5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D3E5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9" name="Freeform 36"/>
              <p:cNvSpPr>
                <a:spLocks/>
              </p:cNvSpPr>
              <p:nvPr/>
            </p:nvSpPr>
            <p:spPr bwMode="auto">
              <a:xfrm>
                <a:off x="3715" y="3491"/>
                <a:ext cx="582" cy="124"/>
              </a:xfrm>
              <a:custGeom>
                <a:avLst/>
                <a:gdLst>
                  <a:gd name="T0" fmla="*/ 0 w 1165"/>
                  <a:gd name="T1" fmla="*/ 0 h 247"/>
                  <a:gd name="T2" fmla="*/ 14 w 1165"/>
                  <a:gd name="T3" fmla="*/ 5 h 247"/>
                  <a:gd name="T4" fmla="*/ 27 w 1165"/>
                  <a:gd name="T5" fmla="*/ 7 h 247"/>
                  <a:gd name="T6" fmla="*/ 40 w 1165"/>
                  <a:gd name="T7" fmla="*/ 9 h 247"/>
                  <a:gd name="T8" fmla="*/ 51 w 1165"/>
                  <a:gd name="T9" fmla="*/ 9 h 247"/>
                  <a:gd name="T10" fmla="*/ 61 w 1165"/>
                  <a:gd name="T11" fmla="*/ 9 h 247"/>
                  <a:gd name="T12" fmla="*/ 72 w 1165"/>
                  <a:gd name="T13" fmla="*/ 8 h 247"/>
                  <a:gd name="T14" fmla="*/ 57 w 1165"/>
                  <a:gd name="T15" fmla="*/ 14 h 247"/>
                  <a:gd name="T16" fmla="*/ 43 w 1165"/>
                  <a:gd name="T17" fmla="*/ 16 h 247"/>
                  <a:gd name="T18" fmla="*/ 30 w 1165"/>
                  <a:gd name="T19" fmla="*/ 14 h 247"/>
                  <a:gd name="T20" fmla="*/ 19 w 1165"/>
                  <a:gd name="T21" fmla="*/ 12 h 247"/>
                  <a:gd name="T22" fmla="*/ 6 w 1165"/>
                  <a:gd name="T23" fmla="*/ 9 h 247"/>
                  <a:gd name="T24" fmla="*/ 0 w 1165"/>
                  <a:gd name="T25" fmla="*/ 0 h 247"/>
                  <a:gd name="T26" fmla="*/ 0 w 1165"/>
                  <a:gd name="T27" fmla="*/ 0 h 24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165"/>
                  <a:gd name="T43" fmla="*/ 0 h 247"/>
                  <a:gd name="T44" fmla="*/ 1165 w 1165"/>
                  <a:gd name="T45" fmla="*/ 247 h 24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165" h="247">
                    <a:moveTo>
                      <a:pt x="0" y="0"/>
                    </a:moveTo>
                    <a:lnTo>
                      <a:pt x="236" y="71"/>
                    </a:lnTo>
                    <a:lnTo>
                      <a:pt x="432" y="109"/>
                    </a:lnTo>
                    <a:lnTo>
                      <a:pt x="640" y="136"/>
                    </a:lnTo>
                    <a:lnTo>
                      <a:pt x="821" y="143"/>
                    </a:lnTo>
                    <a:lnTo>
                      <a:pt x="979" y="136"/>
                    </a:lnTo>
                    <a:lnTo>
                      <a:pt x="1165" y="120"/>
                    </a:lnTo>
                    <a:lnTo>
                      <a:pt x="919" y="224"/>
                    </a:lnTo>
                    <a:lnTo>
                      <a:pt x="699" y="247"/>
                    </a:lnTo>
                    <a:lnTo>
                      <a:pt x="480" y="219"/>
                    </a:lnTo>
                    <a:lnTo>
                      <a:pt x="317" y="186"/>
                    </a:lnTo>
                    <a:lnTo>
                      <a:pt x="99" y="1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0" name="Freeform 37"/>
              <p:cNvSpPr>
                <a:spLocks/>
              </p:cNvSpPr>
              <p:nvPr/>
            </p:nvSpPr>
            <p:spPr bwMode="auto">
              <a:xfrm>
                <a:off x="3691" y="3157"/>
                <a:ext cx="683" cy="131"/>
              </a:xfrm>
              <a:custGeom>
                <a:avLst/>
                <a:gdLst>
                  <a:gd name="T0" fmla="*/ 2 w 1367"/>
                  <a:gd name="T1" fmla="*/ 0 h 263"/>
                  <a:gd name="T2" fmla="*/ 12 w 1367"/>
                  <a:gd name="T3" fmla="*/ 4 h 263"/>
                  <a:gd name="T4" fmla="*/ 24 w 1367"/>
                  <a:gd name="T5" fmla="*/ 6 h 263"/>
                  <a:gd name="T6" fmla="*/ 34 w 1367"/>
                  <a:gd name="T7" fmla="*/ 8 h 263"/>
                  <a:gd name="T8" fmla="*/ 50 w 1367"/>
                  <a:gd name="T9" fmla="*/ 9 h 263"/>
                  <a:gd name="T10" fmla="*/ 62 w 1367"/>
                  <a:gd name="T11" fmla="*/ 9 h 263"/>
                  <a:gd name="T12" fmla="*/ 85 w 1367"/>
                  <a:gd name="T13" fmla="*/ 9 h 263"/>
                  <a:gd name="T14" fmla="*/ 66 w 1367"/>
                  <a:gd name="T15" fmla="*/ 15 h 263"/>
                  <a:gd name="T16" fmla="*/ 47 w 1367"/>
                  <a:gd name="T17" fmla="*/ 16 h 263"/>
                  <a:gd name="T18" fmla="*/ 33 w 1367"/>
                  <a:gd name="T19" fmla="*/ 15 h 263"/>
                  <a:gd name="T20" fmla="*/ 22 w 1367"/>
                  <a:gd name="T21" fmla="*/ 13 h 263"/>
                  <a:gd name="T22" fmla="*/ 6 w 1367"/>
                  <a:gd name="T23" fmla="*/ 8 h 263"/>
                  <a:gd name="T24" fmla="*/ 3 w 1367"/>
                  <a:gd name="T25" fmla="*/ 5 h 263"/>
                  <a:gd name="T26" fmla="*/ 0 w 1367"/>
                  <a:gd name="T27" fmla="*/ 1 h 263"/>
                  <a:gd name="T28" fmla="*/ 2 w 1367"/>
                  <a:gd name="T29" fmla="*/ 0 h 263"/>
                  <a:gd name="T30" fmla="*/ 2 w 1367"/>
                  <a:gd name="T31" fmla="*/ 0 h 2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67"/>
                  <a:gd name="T49" fmla="*/ 0 h 263"/>
                  <a:gd name="T50" fmla="*/ 1367 w 1367"/>
                  <a:gd name="T51" fmla="*/ 263 h 2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67" h="263">
                    <a:moveTo>
                      <a:pt x="32" y="0"/>
                    </a:moveTo>
                    <a:lnTo>
                      <a:pt x="207" y="66"/>
                    </a:lnTo>
                    <a:lnTo>
                      <a:pt x="388" y="110"/>
                    </a:lnTo>
                    <a:lnTo>
                      <a:pt x="552" y="131"/>
                    </a:lnTo>
                    <a:lnTo>
                      <a:pt x="803" y="153"/>
                    </a:lnTo>
                    <a:lnTo>
                      <a:pt x="1006" y="158"/>
                    </a:lnTo>
                    <a:lnTo>
                      <a:pt x="1367" y="153"/>
                    </a:lnTo>
                    <a:lnTo>
                      <a:pt x="1061" y="246"/>
                    </a:lnTo>
                    <a:lnTo>
                      <a:pt x="759" y="263"/>
                    </a:lnTo>
                    <a:lnTo>
                      <a:pt x="541" y="241"/>
                    </a:lnTo>
                    <a:lnTo>
                      <a:pt x="355" y="210"/>
                    </a:lnTo>
                    <a:lnTo>
                      <a:pt x="99" y="136"/>
                    </a:lnTo>
                    <a:lnTo>
                      <a:pt x="49" y="93"/>
                    </a:lnTo>
                    <a:lnTo>
                      <a:pt x="0" y="28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1" name="Freeform 38"/>
              <p:cNvSpPr>
                <a:spLocks/>
              </p:cNvSpPr>
              <p:nvPr/>
            </p:nvSpPr>
            <p:spPr bwMode="auto">
              <a:xfrm>
                <a:off x="3635" y="2547"/>
                <a:ext cx="966" cy="475"/>
              </a:xfrm>
              <a:custGeom>
                <a:avLst/>
                <a:gdLst>
                  <a:gd name="T0" fmla="*/ 52 w 1934"/>
                  <a:gd name="T1" fmla="*/ 59 h 951"/>
                  <a:gd name="T2" fmla="*/ 67 w 1934"/>
                  <a:gd name="T3" fmla="*/ 59 h 951"/>
                  <a:gd name="T4" fmla="*/ 82 w 1934"/>
                  <a:gd name="T5" fmla="*/ 57 h 951"/>
                  <a:gd name="T6" fmla="*/ 95 w 1934"/>
                  <a:gd name="T7" fmla="*/ 53 h 951"/>
                  <a:gd name="T8" fmla="*/ 106 w 1934"/>
                  <a:gd name="T9" fmla="*/ 48 h 951"/>
                  <a:gd name="T10" fmla="*/ 115 w 1934"/>
                  <a:gd name="T11" fmla="*/ 42 h 951"/>
                  <a:gd name="T12" fmla="*/ 119 w 1934"/>
                  <a:gd name="T13" fmla="*/ 35 h 951"/>
                  <a:gd name="T14" fmla="*/ 120 w 1934"/>
                  <a:gd name="T15" fmla="*/ 27 h 951"/>
                  <a:gd name="T16" fmla="*/ 118 w 1934"/>
                  <a:gd name="T17" fmla="*/ 20 h 951"/>
                  <a:gd name="T18" fmla="*/ 111 w 1934"/>
                  <a:gd name="T19" fmla="*/ 13 h 951"/>
                  <a:gd name="T20" fmla="*/ 102 w 1934"/>
                  <a:gd name="T21" fmla="*/ 8 h 951"/>
                  <a:gd name="T22" fmla="*/ 89 w 1934"/>
                  <a:gd name="T23" fmla="*/ 3 h 951"/>
                  <a:gd name="T24" fmla="*/ 75 w 1934"/>
                  <a:gd name="T25" fmla="*/ 0 h 951"/>
                  <a:gd name="T26" fmla="*/ 60 w 1934"/>
                  <a:gd name="T27" fmla="*/ 0 h 951"/>
                  <a:gd name="T28" fmla="*/ 45 w 1934"/>
                  <a:gd name="T29" fmla="*/ 0 h 951"/>
                  <a:gd name="T30" fmla="*/ 31 w 1934"/>
                  <a:gd name="T31" fmla="*/ 3 h 951"/>
                  <a:gd name="T32" fmla="*/ 19 w 1934"/>
                  <a:gd name="T33" fmla="*/ 8 h 951"/>
                  <a:gd name="T34" fmla="*/ 9 w 1934"/>
                  <a:gd name="T35" fmla="*/ 13 h 951"/>
                  <a:gd name="T36" fmla="*/ 2 w 1934"/>
                  <a:gd name="T37" fmla="*/ 20 h 951"/>
                  <a:gd name="T38" fmla="*/ 0 w 1934"/>
                  <a:gd name="T39" fmla="*/ 27 h 951"/>
                  <a:gd name="T40" fmla="*/ 1 w 1934"/>
                  <a:gd name="T41" fmla="*/ 35 h 951"/>
                  <a:gd name="T42" fmla="*/ 5 w 1934"/>
                  <a:gd name="T43" fmla="*/ 42 h 951"/>
                  <a:gd name="T44" fmla="*/ 13 w 1934"/>
                  <a:gd name="T45" fmla="*/ 48 h 951"/>
                  <a:gd name="T46" fmla="*/ 24 w 1934"/>
                  <a:gd name="T47" fmla="*/ 53 h 951"/>
                  <a:gd name="T48" fmla="*/ 37 w 1934"/>
                  <a:gd name="T49" fmla="*/ 57 h 951"/>
                  <a:gd name="T50" fmla="*/ 47 w 1934"/>
                  <a:gd name="T51" fmla="*/ 51 h 951"/>
                  <a:gd name="T52" fmla="*/ 35 w 1934"/>
                  <a:gd name="T53" fmla="*/ 48 h 951"/>
                  <a:gd name="T54" fmla="*/ 24 w 1934"/>
                  <a:gd name="T55" fmla="*/ 45 h 951"/>
                  <a:gd name="T56" fmla="*/ 16 w 1934"/>
                  <a:gd name="T57" fmla="*/ 40 h 951"/>
                  <a:gd name="T58" fmla="*/ 10 w 1934"/>
                  <a:gd name="T59" fmla="*/ 35 h 951"/>
                  <a:gd name="T60" fmla="*/ 8 w 1934"/>
                  <a:gd name="T61" fmla="*/ 29 h 951"/>
                  <a:gd name="T62" fmla="*/ 9 w 1934"/>
                  <a:gd name="T63" fmla="*/ 23 h 951"/>
                  <a:gd name="T64" fmla="*/ 13 w 1934"/>
                  <a:gd name="T65" fmla="*/ 18 h 951"/>
                  <a:gd name="T66" fmla="*/ 20 w 1934"/>
                  <a:gd name="T67" fmla="*/ 13 h 951"/>
                  <a:gd name="T68" fmla="*/ 29 w 1934"/>
                  <a:gd name="T69" fmla="*/ 9 h 951"/>
                  <a:gd name="T70" fmla="*/ 41 w 1934"/>
                  <a:gd name="T71" fmla="*/ 6 h 951"/>
                  <a:gd name="T72" fmla="*/ 54 w 1934"/>
                  <a:gd name="T73" fmla="*/ 4 h 951"/>
                  <a:gd name="T74" fmla="*/ 67 w 1934"/>
                  <a:gd name="T75" fmla="*/ 4 h 951"/>
                  <a:gd name="T76" fmla="*/ 80 w 1934"/>
                  <a:gd name="T77" fmla="*/ 6 h 951"/>
                  <a:gd name="T78" fmla="*/ 91 w 1934"/>
                  <a:gd name="T79" fmla="*/ 9 h 951"/>
                  <a:gd name="T80" fmla="*/ 101 w 1934"/>
                  <a:gd name="T81" fmla="*/ 13 h 951"/>
                  <a:gd name="T82" fmla="*/ 108 w 1934"/>
                  <a:gd name="T83" fmla="*/ 18 h 951"/>
                  <a:gd name="T84" fmla="*/ 112 w 1934"/>
                  <a:gd name="T85" fmla="*/ 23 h 951"/>
                  <a:gd name="T86" fmla="*/ 113 w 1934"/>
                  <a:gd name="T87" fmla="*/ 29 h 951"/>
                  <a:gd name="T88" fmla="*/ 110 w 1934"/>
                  <a:gd name="T89" fmla="*/ 35 h 951"/>
                  <a:gd name="T90" fmla="*/ 105 w 1934"/>
                  <a:gd name="T91" fmla="*/ 40 h 951"/>
                  <a:gd name="T92" fmla="*/ 96 w 1934"/>
                  <a:gd name="T93" fmla="*/ 45 h 951"/>
                  <a:gd name="T94" fmla="*/ 85 w 1934"/>
                  <a:gd name="T95" fmla="*/ 48 h 951"/>
                  <a:gd name="T96" fmla="*/ 73 w 1934"/>
                  <a:gd name="T97" fmla="*/ 51 h 951"/>
                  <a:gd name="T98" fmla="*/ 60 w 1934"/>
                  <a:gd name="T99" fmla="*/ 51 h 951"/>
                  <a:gd name="T100" fmla="*/ 53 w 1934"/>
                  <a:gd name="T101" fmla="*/ 51 h 951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934"/>
                  <a:gd name="T154" fmla="*/ 0 h 951"/>
                  <a:gd name="T155" fmla="*/ 1934 w 1934"/>
                  <a:gd name="T156" fmla="*/ 951 h 951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934" h="951">
                    <a:moveTo>
                      <a:pt x="863" y="826"/>
                    </a:moveTo>
                    <a:lnTo>
                      <a:pt x="841" y="947"/>
                    </a:lnTo>
                    <a:lnTo>
                      <a:pt x="962" y="951"/>
                    </a:lnTo>
                    <a:lnTo>
                      <a:pt x="1083" y="947"/>
                    </a:lnTo>
                    <a:lnTo>
                      <a:pt x="1203" y="936"/>
                    </a:lnTo>
                    <a:lnTo>
                      <a:pt x="1319" y="919"/>
                    </a:lnTo>
                    <a:lnTo>
                      <a:pt x="1430" y="892"/>
                    </a:lnTo>
                    <a:lnTo>
                      <a:pt x="1533" y="862"/>
                    </a:lnTo>
                    <a:lnTo>
                      <a:pt x="1626" y="823"/>
                    </a:lnTo>
                    <a:lnTo>
                      <a:pt x="1710" y="780"/>
                    </a:lnTo>
                    <a:lnTo>
                      <a:pt x="1783" y="732"/>
                    </a:lnTo>
                    <a:lnTo>
                      <a:pt x="1842" y="679"/>
                    </a:lnTo>
                    <a:lnTo>
                      <a:pt x="1886" y="625"/>
                    </a:lnTo>
                    <a:lnTo>
                      <a:pt x="1917" y="566"/>
                    </a:lnTo>
                    <a:lnTo>
                      <a:pt x="1934" y="507"/>
                    </a:lnTo>
                    <a:lnTo>
                      <a:pt x="1934" y="447"/>
                    </a:lnTo>
                    <a:lnTo>
                      <a:pt x="1918" y="388"/>
                    </a:lnTo>
                    <a:lnTo>
                      <a:pt x="1889" y="330"/>
                    </a:lnTo>
                    <a:lnTo>
                      <a:pt x="1846" y="275"/>
                    </a:lnTo>
                    <a:lnTo>
                      <a:pt x="1787" y="223"/>
                    </a:lnTo>
                    <a:lnTo>
                      <a:pt x="1716" y="175"/>
                    </a:lnTo>
                    <a:lnTo>
                      <a:pt x="1633" y="130"/>
                    </a:lnTo>
                    <a:lnTo>
                      <a:pt x="1540" y="92"/>
                    </a:lnTo>
                    <a:lnTo>
                      <a:pt x="1438" y="60"/>
                    </a:lnTo>
                    <a:lnTo>
                      <a:pt x="1327" y="35"/>
                    </a:lnTo>
                    <a:lnTo>
                      <a:pt x="1212" y="15"/>
                    </a:lnTo>
                    <a:lnTo>
                      <a:pt x="1092" y="4"/>
                    </a:lnTo>
                    <a:lnTo>
                      <a:pt x="971" y="0"/>
                    </a:lnTo>
                    <a:lnTo>
                      <a:pt x="850" y="4"/>
                    </a:lnTo>
                    <a:lnTo>
                      <a:pt x="730" y="14"/>
                    </a:lnTo>
                    <a:lnTo>
                      <a:pt x="615" y="32"/>
                    </a:lnTo>
                    <a:lnTo>
                      <a:pt x="505" y="57"/>
                    </a:lnTo>
                    <a:lnTo>
                      <a:pt x="402" y="89"/>
                    </a:lnTo>
                    <a:lnTo>
                      <a:pt x="307" y="128"/>
                    </a:lnTo>
                    <a:lnTo>
                      <a:pt x="223" y="171"/>
                    </a:lnTo>
                    <a:lnTo>
                      <a:pt x="152" y="219"/>
                    </a:lnTo>
                    <a:lnTo>
                      <a:pt x="93" y="272"/>
                    </a:lnTo>
                    <a:lnTo>
                      <a:pt x="47" y="326"/>
                    </a:lnTo>
                    <a:lnTo>
                      <a:pt x="17" y="385"/>
                    </a:lnTo>
                    <a:lnTo>
                      <a:pt x="2" y="444"/>
                    </a:lnTo>
                    <a:lnTo>
                      <a:pt x="0" y="502"/>
                    </a:lnTo>
                    <a:lnTo>
                      <a:pt x="16" y="562"/>
                    </a:lnTo>
                    <a:lnTo>
                      <a:pt x="45" y="621"/>
                    </a:lnTo>
                    <a:lnTo>
                      <a:pt x="89" y="676"/>
                    </a:lnTo>
                    <a:lnTo>
                      <a:pt x="148" y="728"/>
                    </a:lnTo>
                    <a:lnTo>
                      <a:pt x="218" y="776"/>
                    </a:lnTo>
                    <a:lnTo>
                      <a:pt x="301" y="821"/>
                    </a:lnTo>
                    <a:lnTo>
                      <a:pt x="394" y="859"/>
                    </a:lnTo>
                    <a:lnTo>
                      <a:pt x="496" y="891"/>
                    </a:lnTo>
                    <a:lnTo>
                      <a:pt x="607" y="916"/>
                    </a:lnTo>
                    <a:lnTo>
                      <a:pt x="700" y="936"/>
                    </a:lnTo>
                    <a:lnTo>
                      <a:pt x="759" y="817"/>
                    </a:lnTo>
                    <a:lnTo>
                      <a:pt x="658" y="802"/>
                    </a:lnTo>
                    <a:lnTo>
                      <a:pt x="562" y="781"/>
                    </a:lnTo>
                    <a:lnTo>
                      <a:pt x="473" y="756"/>
                    </a:lnTo>
                    <a:lnTo>
                      <a:pt x="392" y="725"/>
                    </a:lnTo>
                    <a:lnTo>
                      <a:pt x="319" y="691"/>
                    </a:lnTo>
                    <a:lnTo>
                      <a:pt x="258" y="653"/>
                    </a:lnTo>
                    <a:lnTo>
                      <a:pt x="207" y="611"/>
                    </a:lnTo>
                    <a:lnTo>
                      <a:pt x="168" y="567"/>
                    </a:lnTo>
                    <a:lnTo>
                      <a:pt x="142" y="520"/>
                    </a:lnTo>
                    <a:lnTo>
                      <a:pt x="130" y="473"/>
                    </a:lnTo>
                    <a:lnTo>
                      <a:pt x="130" y="426"/>
                    </a:lnTo>
                    <a:lnTo>
                      <a:pt x="144" y="380"/>
                    </a:lnTo>
                    <a:lnTo>
                      <a:pt x="171" y="333"/>
                    </a:lnTo>
                    <a:lnTo>
                      <a:pt x="211" y="289"/>
                    </a:lnTo>
                    <a:lnTo>
                      <a:pt x="262" y="247"/>
                    </a:lnTo>
                    <a:lnTo>
                      <a:pt x="324" y="209"/>
                    </a:lnTo>
                    <a:lnTo>
                      <a:pt x="398" y="175"/>
                    </a:lnTo>
                    <a:lnTo>
                      <a:pt x="479" y="144"/>
                    </a:lnTo>
                    <a:lnTo>
                      <a:pt x="569" y="120"/>
                    </a:lnTo>
                    <a:lnTo>
                      <a:pt x="665" y="100"/>
                    </a:lnTo>
                    <a:lnTo>
                      <a:pt x="766" y="85"/>
                    </a:lnTo>
                    <a:lnTo>
                      <a:pt x="871" y="77"/>
                    </a:lnTo>
                    <a:lnTo>
                      <a:pt x="976" y="74"/>
                    </a:lnTo>
                    <a:lnTo>
                      <a:pt x="1082" y="77"/>
                    </a:lnTo>
                    <a:lnTo>
                      <a:pt x="1187" y="85"/>
                    </a:lnTo>
                    <a:lnTo>
                      <a:pt x="1286" y="101"/>
                    </a:lnTo>
                    <a:lnTo>
                      <a:pt x="1382" y="121"/>
                    </a:lnTo>
                    <a:lnTo>
                      <a:pt x="1472" y="147"/>
                    </a:lnTo>
                    <a:lnTo>
                      <a:pt x="1552" y="177"/>
                    </a:lnTo>
                    <a:lnTo>
                      <a:pt x="1625" y="213"/>
                    </a:lnTo>
                    <a:lnTo>
                      <a:pt x="1688" y="251"/>
                    </a:lnTo>
                    <a:lnTo>
                      <a:pt x="1737" y="292"/>
                    </a:lnTo>
                    <a:lnTo>
                      <a:pt x="1775" y="337"/>
                    </a:lnTo>
                    <a:lnTo>
                      <a:pt x="1802" y="382"/>
                    </a:lnTo>
                    <a:lnTo>
                      <a:pt x="1815" y="430"/>
                    </a:lnTo>
                    <a:lnTo>
                      <a:pt x="1814" y="477"/>
                    </a:lnTo>
                    <a:lnTo>
                      <a:pt x="1801" y="524"/>
                    </a:lnTo>
                    <a:lnTo>
                      <a:pt x="1774" y="570"/>
                    </a:lnTo>
                    <a:lnTo>
                      <a:pt x="1735" y="614"/>
                    </a:lnTo>
                    <a:lnTo>
                      <a:pt x="1684" y="655"/>
                    </a:lnTo>
                    <a:lnTo>
                      <a:pt x="1620" y="693"/>
                    </a:lnTo>
                    <a:lnTo>
                      <a:pt x="1547" y="728"/>
                    </a:lnTo>
                    <a:lnTo>
                      <a:pt x="1466" y="758"/>
                    </a:lnTo>
                    <a:lnTo>
                      <a:pt x="1375" y="783"/>
                    </a:lnTo>
                    <a:lnTo>
                      <a:pt x="1280" y="803"/>
                    </a:lnTo>
                    <a:lnTo>
                      <a:pt x="1179" y="817"/>
                    </a:lnTo>
                    <a:lnTo>
                      <a:pt x="1075" y="826"/>
                    </a:lnTo>
                    <a:lnTo>
                      <a:pt x="969" y="830"/>
                    </a:lnTo>
                    <a:lnTo>
                      <a:pt x="863" y="8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2" name="Freeform 39"/>
              <p:cNvSpPr>
                <a:spLocks/>
              </p:cNvSpPr>
              <p:nvPr/>
            </p:nvSpPr>
            <p:spPr bwMode="auto">
              <a:xfrm>
                <a:off x="3982" y="2952"/>
                <a:ext cx="107" cy="68"/>
              </a:xfrm>
              <a:custGeom>
                <a:avLst/>
                <a:gdLst>
                  <a:gd name="T0" fmla="*/ 2 w 214"/>
                  <a:gd name="T1" fmla="*/ 0 h 136"/>
                  <a:gd name="T2" fmla="*/ 13 w 214"/>
                  <a:gd name="T3" fmla="*/ 1 h 136"/>
                  <a:gd name="T4" fmla="*/ 12 w 214"/>
                  <a:gd name="T5" fmla="*/ 9 h 136"/>
                  <a:gd name="T6" fmla="*/ 10 w 214"/>
                  <a:gd name="T7" fmla="*/ 9 h 136"/>
                  <a:gd name="T8" fmla="*/ 0 w 214"/>
                  <a:gd name="T9" fmla="*/ 7 h 136"/>
                  <a:gd name="T10" fmla="*/ 2 w 214"/>
                  <a:gd name="T11" fmla="*/ 0 h 136"/>
                  <a:gd name="T12" fmla="*/ 2 w 214"/>
                  <a:gd name="T13" fmla="*/ 0 h 1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4"/>
                  <a:gd name="T22" fmla="*/ 0 h 136"/>
                  <a:gd name="T23" fmla="*/ 214 w 214"/>
                  <a:gd name="T24" fmla="*/ 136 h 1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4" h="136">
                    <a:moveTo>
                      <a:pt x="23" y="0"/>
                    </a:moveTo>
                    <a:lnTo>
                      <a:pt x="214" y="19"/>
                    </a:lnTo>
                    <a:lnTo>
                      <a:pt x="191" y="136"/>
                    </a:lnTo>
                    <a:lnTo>
                      <a:pt x="148" y="136"/>
                    </a:lnTo>
                    <a:lnTo>
                      <a:pt x="0" y="127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3" name="Freeform 40"/>
              <p:cNvSpPr>
                <a:spLocks/>
              </p:cNvSpPr>
              <p:nvPr/>
            </p:nvSpPr>
            <p:spPr bwMode="auto">
              <a:xfrm>
                <a:off x="3702" y="3768"/>
                <a:ext cx="799" cy="143"/>
              </a:xfrm>
              <a:custGeom>
                <a:avLst/>
                <a:gdLst>
                  <a:gd name="T0" fmla="*/ 3 w 1598"/>
                  <a:gd name="T1" fmla="*/ 1 h 286"/>
                  <a:gd name="T2" fmla="*/ 6 w 1598"/>
                  <a:gd name="T3" fmla="*/ 2 h 286"/>
                  <a:gd name="T4" fmla="*/ 11 w 1598"/>
                  <a:gd name="T5" fmla="*/ 5 h 286"/>
                  <a:gd name="T6" fmla="*/ 15 w 1598"/>
                  <a:gd name="T7" fmla="*/ 7 h 286"/>
                  <a:gd name="T8" fmla="*/ 20 w 1598"/>
                  <a:gd name="T9" fmla="*/ 9 h 286"/>
                  <a:gd name="T10" fmla="*/ 25 w 1598"/>
                  <a:gd name="T11" fmla="*/ 10 h 286"/>
                  <a:gd name="T12" fmla="*/ 31 w 1598"/>
                  <a:gd name="T13" fmla="*/ 11 h 286"/>
                  <a:gd name="T14" fmla="*/ 38 w 1598"/>
                  <a:gd name="T15" fmla="*/ 12 h 286"/>
                  <a:gd name="T16" fmla="*/ 44 w 1598"/>
                  <a:gd name="T17" fmla="*/ 13 h 286"/>
                  <a:gd name="T18" fmla="*/ 50 w 1598"/>
                  <a:gd name="T19" fmla="*/ 13 h 286"/>
                  <a:gd name="T20" fmla="*/ 56 w 1598"/>
                  <a:gd name="T21" fmla="*/ 13 h 286"/>
                  <a:gd name="T22" fmla="*/ 63 w 1598"/>
                  <a:gd name="T23" fmla="*/ 12 h 286"/>
                  <a:gd name="T24" fmla="*/ 70 w 1598"/>
                  <a:gd name="T25" fmla="*/ 11 h 286"/>
                  <a:gd name="T26" fmla="*/ 76 w 1598"/>
                  <a:gd name="T27" fmla="*/ 10 h 286"/>
                  <a:gd name="T28" fmla="*/ 81 w 1598"/>
                  <a:gd name="T29" fmla="*/ 9 h 286"/>
                  <a:gd name="T30" fmla="*/ 86 w 1598"/>
                  <a:gd name="T31" fmla="*/ 7 h 286"/>
                  <a:gd name="T32" fmla="*/ 90 w 1598"/>
                  <a:gd name="T33" fmla="*/ 4 h 286"/>
                  <a:gd name="T34" fmla="*/ 94 w 1598"/>
                  <a:gd name="T35" fmla="*/ 2 h 286"/>
                  <a:gd name="T36" fmla="*/ 97 w 1598"/>
                  <a:gd name="T37" fmla="*/ 0 h 286"/>
                  <a:gd name="T38" fmla="*/ 100 w 1598"/>
                  <a:gd name="T39" fmla="*/ 4 h 286"/>
                  <a:gd name="T40" fmla="*/ 96 w 1598"/>
                  <a:gd name="T41" fmla="*/ 7 h 286"/>
                  <a:gd name="T42" fmla="*/ 91 w 1598"/>
                  <a:gd name="T43" fmla="*/ 9 h 286"/>
                  <a:gd name="T44" fmla="*/ 85 w 1598"/>
                  <a:gd name="T45" fmla="*/ 12 h 286"/>
                  <a:gd name="T46" fmla="*/ 79 w 1598"/>
                  <a:gd name="T47" fmla="*/ 14 h 286"/>
                  <a:gd name="T48" fmla="*/ 72 w 1598"/>
                  <a:gd name="T49" fmla="*/ 15 h 286"/>
                  <a:gd name="T50" fmla="*/ 65 w 1598"/>
                  <a:gd name="T51" fmla="*/ 17 h 286"/>
                  <a:gd name="T52" fmla="*/ 57 w 1598"/>
                  <a:gd name="T53" fmla="*/ 18 h 286"/>
                  <a:gd name="T54" fmla="*/ 50 w 1598"/>
                  <a:gd name="T55" fmla="*/ 18 h 286"/>
                  <a:gd name="T56" fmla="*/ 43 w 1598"/>
                  <a:gd name="T57" fmla="*/ 18 h 286"/>
                  <a:gd name="T58" fmla="*/ 36 w 1598"/>
                  <a:gd name="T59" fmla="*/ 17 h 286"/>
                  <a:gd name="T60" fmla="*/ 28 w 1598"/>
                  <a:gd name="T61" fmla="*/ 15 h 286"/>
                  <a:gd name="T62" fmla="*/ 22 w 1598"/>
                  <a:gd name="T63" fmla="*/ 14 h 286"/>
                  <a:gd name="T64" fmla="*/ 15 w 1598"/>
                  <a:gd name="T65" fmla="*/ 12 h 286"/>
                  <a:gd name="T66" fmla="*/ 10 w 1598"/>
                  <a:gd name="T67" fmla="*/ 10 h 286"/>
                  <a:gd name="T68" fmla="*/ 5 w 1598"/>
                  <a:gd name="T69" fmla="*/ 7 h 286"/>
                  <a:gd name="T70" fmla="*/ 0 w 1598"/>
                  <a:gd name="T71" fmla="*/ 4 h 286"/>
                  <a:gd name="T72" fmla="*/ 3 w 1598"/>
                  <a:gd name="T73" fmla="*/ 1 h 286"/>
                  <a:gd name="T74" fmla="*/ 3 w 1598"/>
                  <a:gd name="T75" fmla="*/ 1 h 28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598"/>
                  <a:gd name="T115" fmla="*/ 0 h 286"/>
                  <a:gd name="T116" fmla="*/ 1598 w 1598"/>
                  <a:gd name="T117" fmla="*/ 286 h 28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598" h="286">
                    <a:moveTo>
                      <a:pt x="57" y="3"/>
                    </a:moveTo>
                    <a:lnTo>
                      <a:pt x="107" y="44"/>
                    </a:lnTo>
                    <a:lnTo>
                      <a:pt x="168" y="81"/>
                    </a:lnTo>
                    <a:lnTo>
                      <a:pt x="240" y="115"/>
                    </a:lnTo>
                    <a:lnTo>
                      <a:pt x="320" y="144"/>
                    </a:lnTo>
                    <a:lnTo>
                      <a:pt x="408" y="168"/>
                    </a:lnTo>
                    <a:lnTo>
                      <a:pt x="502" y="188"/>
                    </a:lnTo>
                    <a:lnTo>
                      <a:pt x="600" y="202"/>
                    </a:lnTo>
                    <a:lnTo>
                      <a:pt x="702" y="211"/>
                    </a:lnTo>
                    <a:lnTo>
                      <a:pt x="805" y="213"/>
                    </a:lnTo>
                    <a:lnTo>
                      <a:pt x="910" y="211"/>
                    </a:lnTo>
                    <a:lnTo>
                      <a:pt x="1011" y="202"/>
                    </a:lnTo>
                    <a:lnTo>
                      <a:pt x="1109" y="186"/>
                    </a:lnTo>
                    <a:lnTo>
                      <a:pt x="1203" y="167"/>
                    </a:lnTo>
                    <a:lnTo>
                      <a:pt x="1290" y="142"/>
                    </a:lnTo>
                    <a:lnTo>
                      <a:pt x="1370" y="112"/>
                    </a:lnTo>
                    <a:lnTo>
                      <a:pt x="1440" y="78"/>
                    </a:lnTo>
                    <a:lnTo>
                      <a:pt x="1501" y="41"/>
                    </a:lnTo>
                    <a:lnTo>
                      <a:pt x="1551" y="0"/>
                    </a:lnTo>
                    <a:lnTo>
                      <a:pt x="1598" y="68"/>
                    </a:lnTo>
                    <a:lnTo>
                      <a:pt x="1529" y="115"/>
                    </a:lnTo>
                    <a:lnTo>
                      <a:pt x="1448" y="158"/>
                    </a:lnTo>
                    <a:lnTo>
                      <a:pt x="1357" y="195"/>
                    </a:lnTo>
                    <a:lnTo>
                      <a:pt x="1257" y="227"/>
                    </a:lnTo>
                    <a:lnTo>
                      <a:pt x="1150" y="253"/>
                    </a:lnTo>
                    <a:lnTo>
                      <a:pt x="1036" y="270"/>
                    </a:lnTo>
                    <a:lnTo>
                      <a:pt x="920" y="282"/>
                    </a:lnTo>
                    <a:lnTo>
                      <a:pt x="802" y="286"/>
                    </a:lnTo>
                    <a:lnTo>
                      <a:pt x="683" y="282"/>
                    </a:lnTo>
                    <a:lnTo>
                      <a:pt x="566" y="272"/>
                    </a:lnTo>
                    <a:lnTo>
                      <a:pt x="452" y="254"/>
                    </a:lnTo>
                    <a:lnTo>
                      <a:pt x="344" y="230"/>
                    </a:lnTo>
                    <a:lnTo>
                      <a:pt x="245" y="199"/>
                    </a:lnTo>
                    <a:lnTo>
                      <a:pt x="152" y="161"/>
                    </a:lnTo>
                    <a:lnTo>
                      <a:pt x="70" y="119"/>
                    </a:lnTo>
                    <a:lnTo>
                      <a:pt x="0" y="72"/>
                    </a:lnTo>
                    <a:lnTo>
                      <a:pt x="57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4" name="Freeform 41"/>
              <p:cNvSpPr>
                <a:spLocks/>
              </p:cNvSpPr>
              <p:nvPr/>
            </p:nvSpPr>
            <p:spPr bwMode="auto">
              <a:xfrm>
                <a:off x="3744" y="2694"/>
                <a:ext cx="168" cy="110"/>
              </a:xfrm>
              <a:custGeom>
                <a:avLst/>
                <a:gdLst>
                  <a:gd name="T0" fmla="*/ 21 w 338"/>
                  <a:gd name="T1" fmla="*/ 9 h 221"/>
                  <a:gd name="T2" fmla="*/ 20 w 338"/>
                  <a:gd name="T3" fmla="*/ 5 h 221"/>
                  <a:gd name="T4" fmla="*/ 19 w 338"/>
                  <a:gd name="T5" fmla="*/ 3 h 221"/>
                  <a:gd name="T6" fmla="*/ 16 w 338"/>
                  <a:gd name="T7" fmla="*/ 1 h 221"/>
                  <a:gd name="T8" fmla="*/ 13 w 338"/>
                  <a:gd name="T9" fmla="*/ 0 h 221"/>
                  <a:gd name="T10" fmla="*/ 7 w 338"/>
                  <a:gd name="T11" fmla="*/ 0 h 221"/>
                  <a:gd name="T12" fmla="*/ 2 w 338"/>
                  <a:gd name="T13" fmla="*/ 2 h 221"/>
                  <a:gd name="T14" fmla="*/ 0 w 338"/>
                  <a:gd name="T15" fmla="*/ 7 h 221"/>
                  <a:gd name="T16" fmla="*/ 2 w 338"/>
                  <a:gd name="T17" fmla="*/ 11 h 221"/>
                  <a:gd name="T18" fmla="*/ 5 w 338"/>
                  <a:gd name="T19" fmla="*/ 13 h 221"/>
                  <a:gd name="T20" fmla="*/ 11 w 338"/>
                  <a:gd name="T21" fmla="*/ 13 h 221"/>
                  <a:gd name="T22" fmla="*/ 19 w 338"/>
                  <a:gd name="T23" fmla="*/ 11 h 221"/>
                  <a:gd name="T24" fmla="*/ 21 w 338"/>
                  <a:gd name="T25" fmla="*/ 9 h 221"/>
                  <a:gd name="T26" fmla="*/ 21 w 338"/>
                  <a:gd name="T27" fmla="*/ 9 h 22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38"/>
                  <a:gd name="T43" fmla="*/ 0 h 221"/>
                  <a:gd name="T44" fmla="*/ 338 w 338"/>
                  <a:gd name="T45" fmla="*/ 221 h 22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38" h="221">
                    <a:moveTo>
                      <a:pt x="338" y="148"/>
                    </a:moveTo>
                    <a:lnTo>
                      <a:pt x="335" y="95"/>
                    </a:lnTo>
                    <a:lnTo>
                      <a:pt x="320" y="50"/>
                    </a:lnTo>
                    <a:lnTo>
                      <a:pt x="272" y="16"/>
                    </a:lnTo>
                    <a:lnTo>
                      <a:pt x="209" y="0"/>
                    </a:lnTo>
                    <a:lnTo>
                      <a:pt x="115" y="3"/>
                    </a:lnTo>
                    <a:lnTo>
                      <a:pt x="45" y="45"/>
                    </a:lnTo>
                    <a:lnTo>
                      <a:pt x="0" y="127"/>
                    </a:lnTo>
                    <a:lnTo>
                      <a:pt x="32" y="187"/>
                    </a:lnTo>
                    <a:lnTo>
                      <a:pt x="80" y="217"/>
                    </a:lnTo>
                    <a:lnTo>
                      <a:pt x="181" y="221"/>
                    </a:lnTo>
                    <a:lnTo>
                      <a:pt x="316" y="187"/>
                    </a:lnTo>
                    <a:lnTo>
                      <a:pt x="338" y="148"/>
                    </a:lnTo>
                    <a:close/>
                  </a:path>
                </a:pathLst>
              </a:custGeom>
              <a:solidFill>
                <a:srgbClr val="D3E5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5" name="Freeform 42"/>
              <p:cNvSpPr>
                <a:spLocks/>
              </p:cNvSpPr>
              <p:nvPr/>
            </p:nvSpPr>
            <p:spPr bwMode="auto">
              <a:xfrm>
                <a:off x="4165" y="2678"/>
                <a:ext cx="353" cy="233"/>
              </a:xfrm>
              <a:custGeom>
                <a:avLst/>
                <a:gdLst>
                  <a:gd name="T0" fmla="*/ 9 w 706"/>
                  <a:gd name="T1" fmla="*/ 4 h 466"/>
                  <a:gd name="T2" fmla="*/ 33 w 706"/>
                  <a:gd name="T3" fmla="*/ 9 h 466"/>
                  <a:gd name="T4" fmla="*/ 1 w 706"/>
                  <a:gd name="T5" fmla="*/ 14 h 466"/>
                  <a:gd name="T6" fmla="*/ 23 w 706"/>
                  <a:gd name="T7" fmla="*/ 21 h 466"/>
                  <a:gd name="T8" fmla="*/ 0 w 706"/>
                  <a:gd name="T9" fmla="*/ 24 h 466"/>
                  <a:gd name="T10" fmla="*/ 17 w 706"/>
                  <a:gd name="T11" fmla="*/ 29 h 466"/>
                  <a:gd name="T12" fmla="*/ 23 w 706"/>
                  <a:gd name="T13" fmla="*/ 28 h 466"/>
                  <a:gd name="T14" fmla="*/ 33 w 706"/>
                  <a:gd name="T15" fmla="*/ 26 h 466"/>
                  <a:gd name="T16" fmla="*/ 39 w 706"/>
                  <a:gd name="T17" fmla="*/ 22 h 466"/>
                  <a:gd name="T18" fmla="*/ 43 w 706"/>
                  <a:gd name="T19" fmla="*/ 18 h 466"/>
                  <a:gd name="T20" fmla="*/ 44 w 706"/>
                  <a:gd name="T21" fmla="*/ 14 h 466"/>
                  <a:gd name="T22" fmla="*/ 44 w 706"/>
                  <a:gd name="T23" fmla="*/ 9 h 466"/>
                  <a:gd name="T24" fmla="*/ 42 w 706"/>
                  <a:gd name="T25" fmla="*/ 6 h 466"/>
                  <a:gd name="T26" fmla="*/ 37 w 706"/>
                  <a:gd name="T27" fmla="*/ 1 h 466"/>
                  <a:gd name="T28" fmla="*/ 34 w 706"/>
                  <a:gd name="T29" fmla="*/ 0 h 466"/>
                  <a:gd name="T30" fmla="*/ 9 w 706"/>
                  <a:gd name="T31" fmla="*/ 4 h 466"/>
                  <a:gd name="T32" fmla="*/ 9 w 706"/>
                  <a:gd name="T33" fmla="*/ 4 h 4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06"/>
                  <a:gd name="T52" fmla="*/ 0 h 466"/>
                  <a:gd name="T53" fmla="*/ 706 w 706"/>
                  <a:gd name="T54" fmla="*/ 466 h 4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06" h="466">
                    <a:moveTo>
                      <a:pt x="132" y="60"/>
                    </a:moveTo>
                    <a:lnTo>
                      <a:pt x="526" y="142"/>
                    </a:lnTo>
                    <a:lnTo>
                      <a:pt x="12" y="214"/>
                    </a:lnTo>
                    <a:lnTo>
                      <a:pt x="381" y="325"/>
                    </a:lnTo>
                    <a:lnTo>
                      <a:pt x="0" y="369"/>
                    </a:lnTo>
                    <a:lnTo>
                      <a:pt x="261" y="466"/>
                    </a:lnTo>
                    <a:lnTo>
                      <a:pt x="383" y="442"/>
                    </a:lnTo>
                    <a:lnTo>
                      <a:pt x="526" y="404"/>
                    </a:lnTo>
                    <a:lnTo>
                      <a:pt x="623" y="337"/>
                    </a:lnTo>
                    <a:lnTo>
                      <a:pt x="676" y="275"/>
                    </a:lnTo>
                    <a:lnTo>
                      <a:pt x="706" y="209"/>
                    </a:lnTo>
                    <a:lnTo>
                      <a:pt x="702" y="139"/>
                    </a:lnTo>
                    <a:lnTo>
                      <a:pt x="671" y="81"/>
                    </a:lnTo>
                    <a:lnTo>
                      <a:pt x="588" y="15"/>
                    </a:lnTo>
                    <a:lnTo>
                      <a:pt x="537" y="0"/>
                    </a:lnTo>
                    <a:lnTo>
                      <a:pt x="132" y="60"/>
                    </a:lnTo>
                    <a:close/>
                  </a:path>
                </a:pathLst>
              </a:custGeom>
              <a:solidFill>
                <a:srgbClr val="D3E5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6" name="Freeform 43"/>
              <p:cNvSpPr>
                <a:spLocks/>
              </p:cNvSpPr>
              <p:nvPr/>
            </p:nvSpPr>
            <p:spPr bwMode="auto">
              <a:xfrm>
                <a:off x="3774" y="2713"/>
                <a:ext cx="144" cy="98"/>
              </a:xfrm>
              <a:custGeom>
                <a:avLst/>
                <a:gdLst>
                  <a:gd name="T0" fmla="*/ 17 w 287"/>
                  <a:gd name="T1" fmla="*/ 10 h 196"/>
                  <a:gd name="T2" fmla="*/ 16 w 287"/>
                  <a:gd name="T3" fmla="*/ 11 h 196"/>
                  <a:gd name="T4" fmla="*/ 15 w 287"/>
                  <a:gd name="T5" fmla="*/ 11 h 196"/>
                  <a:gd name="T6" fmla="*/ 14 w 287"/>
                  <a:gd name="T7" fmla="*/ 12 h 196"/>
                  <a:gd name="T8" fmla="*/ 13 w 287"/>
                  <a:gd name="T9" fmla="*/ 12 h 196"/>
                  <a:gd name="T10" fmla="*/ 12 w 287"/>
                  <a:gd name="T11" fmla="*/ 12 h 196"/>
                  <a:gd name="T12" fmla="*/ 11 w 287"/>
                  <a:gd name="T13" fmla="*/ 12 h 196"/>
                  <a:gd name="T14" fmla="*/ 10 w 287"/>
                  <a:gd name="T15" fmla="*/ 12 h 196"/>
                  <a:gd name="T16" fmla="*/ 9 w 287"/>
                  <a:gd name="T17" fmla="*/ 12 h 196"/>
                  <a:gd name="T18" fmla="*/ 8 w 287"/>
                  <a:gd name="T19" fmla="*/ 12 h 196"/>
                  <a:gd name="T20" fmla="*/ 7 w 287"/>
                  <a:gd name="T21" fmla="*/ 12 h 196"/>
                  <a:gd name="T22" fmla="*/ 6 w 287"/>
                  <a:gd name="T23" fmla="*/ 12 h 196"/>
                  <a:gd name="T24" fmla="*/ 5 w 287"/>
                  <a:gd name="T25" fmla="*/ 12 h 196"/>
                  <a:gd name="T26" fmla="*/ 4 w 287"/>
                  <a:gd name="T27" fmla="*/ 11 h 196"/>
                  <a:gd name="T28" fmla="*/ 3 w 287"/>
                  <a:gd name="T29" fmla="*/ 11 h 196"/>
                  <a:gd name="T30" fmla="*/ 2 w 287"/>
                  <a:gd name="T31" fmla="*/ 10 h 196"/>
                  <a:gd name="T32" fmla="*/ 2 w 287"/>
                  <a:gd name="T33" fmla="*/ 10 h 196"/>
                  <a:gd name="T34" fmla="*/ 1 w 287"/>
                  <a:gd name="T35" fmla="*/ 9 h 196"/>
                  <a:gd name="T36" fmla="*/ 1 w 287"/>
                  <a:gd name="T37" fmla="*/ 7 h 196"/>
                  <a:gd name="T38" fmla="*/ 1 w 287"/>
                  <a:gd name="T39" fmla="*/ 6 h 196"/>
                  <a:gd name="T40" fmla="*/ 0 w 287"/>
                  <a:gd name="T41" fmla="*/ 6 h 196"/>
                  <a:gd name="T42" fmla="*/ 1 w 287"/>
                  <a:gd name="T43" fmla="*/ 6 h 196"/>
                  <a:gd name="T44" fmla="*/ 1 w 287"/>
                  <a:gd name="T45" fmla="*/ 5 h 196"/>
                  <a:gd name="T46" fmla="*/ 1 w 287"/>
                  <a:gd name="T47" fmla="*/ 3 h 196"/>
                  <a:gd name="T48" fmla="*/ 2 w 287"/>
                  <a:gd name="T49" fmla="*/ 3 h 196"/>
                  <a:gd name="T50" fmla="*/ 2 w 287"/>
                  <a:gd name="T51" fmla="*/ 3 h 196"/>
                  <a:gd name="T52" fmla="*/ 3 w 287"/>
                  <a:gd name="T53" fmla="*/ 2 h 196"/>
                  <a:gd name="T54" fmla="*/ 4 w 287"/>
                  <a:gd name="T55" fmla="*/ 2 h 196"/>
                  <a:gd name="T56" fmla="*/ 5 w 287"/>
                  <a:gd name="T57" fmla="*/ 1 h 196"/>
                  <a:gd name="T58" fmla="*/ 6 w 287"/>
                  <a:gd name="T59" fmla="*/ 1 h 196"/>
                  <a:gd name="T60" fmla="*/ 7 w 287"/>
                  <a:gd name="T61" fmla="*/ 1 h 196"/>
                  <a:gd name="T62" fmla="*/ 8 w 287"/>
                  <a:gd name="T63" fmla="*/ 1 h 196"/>
                  <a:gd name="T64" fmla="*/ 9 w 287"/>
                  <a:gd name="T65" fmla="*/ 0 h 196"/>
                  <a:gd name="T66" fmla="*/ 10 w 287"/>
                  <a:gd name="T67" fmla="*/ 0 h 196"/>
                  <a:gd name="T68" fmla="*/ 11 w 287"/>
                  <a:gd name="T69" fmla="*/ 1 h 196"/>
                  <a:gd name="T70" fmla="*/ 12 w 287"/>
                  <a:gd name="T71" fmla="*/ 1 h 196"/>
                  <a:gd name="T72" fmla="*/ 13 w 287"/>
                  <a:gd name="T73" fmla="*/ 1 h 196"/>
                  <a:gd name="T74" fmla="*/ 14 w 287"/>
                  <a:gd name="T75" fmla="*/ 1 h 196"/>
                  <a:gd name="T76" fmla="*/ 15 w 287"/>
                  <a:gd name="T77" fmla="*/ 2 h 196"/>
                  <a:gd name="T78" fmla="*/ 16 w 287"/>
                  <a:gd name="T79" fmla="*/ 2 h 196"/>
                  <a:gd name="T80" fmla="*/ 17 w 287"/>
                  <a:gd name="T81" fmla="*/ 3 h 196"/>
                  <a:gd name="T82" fmla="*/ 17 w 287"/>
                  <a:gd name="T83" fmla="*/ 3 h 196"/>
                  <a:gd name="T84" fmla="*/ 18 w 287"/>
                  <a:gd name="T85" fmla="*/ 3 h 196"/>
                  <a:gd name="T86" fmla="*/ 18 w 287"/>
                  <a:gd name="T87" fmla="*/ 5 h 196"/>
                  <a:gd name="T88" fmla="*/ 18 w 287"/>
                  <a:gd name="T89" fmla="*/ 6 h 196"/>
                  <a:gd name="T90" fmla="*/ 18 w 287"/>
                  <a:gd name="T91" fmla="*/ 6 h 196"/>
                  <a:gd name="T92" fmla="*/ 18 w 287"/>
                  <a:gd name="T93" fmla="*/ 6 h 196"/>
                  <a:gd name="T94" fmla="*/ 18 w 287"/>
                  <a:gd name="T95" fmla="*/ 7 h 196"/>
                  <a:gd name="T96" fmla="*/ 18 w 287"/>
                  <a:gd name="T97" fmla="*/ 9 h 196"/>
                  <a:gd name="T98" fmla="*/ 17 w 287"/>
                  <a:gd name="T99" fmla="*/ 9 h 196"/>
                  <a:gd name="T100" fmla="*/ 17 w 287"/>
                  <a:gd name="T101" fmla="*/ 10 h 196"/>
                  <a:gd name="T102" fmla="*/ 17 w 287"/>
                  <a:gd name="T103" fmla="*/ 10 h 19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87"/>
                  <a:gd name="T157" fmla="*/ 0 h 196"/>
                  <a:gd name="T158" fmla="*/ 287 w 287"/>
                  <a:gd name="T159" fmla="*/ 196 h 19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87" h="196">
                    <a:moveTo>
                      <a:pt x="260" y="155"/>
                    </a:moveTo>
                    <a:lnTo>
                      <a:pt x="249" y="164"/>
                    </a:lnTo>
                    <a:lnTo>
                      <a:pt x="236" y="173"/>
                    </a:lnTo>
                    <a:lnTo>
                      <a:pt x="221" y="181"/>
                    </a:lnTo>
                    <a:lnTo>
                      <a:pt x="206" y="186"/>
                    </a:lnTo>
                    <a:lnTo>
                      <a:pt x="189" y="191"/>
                    </a:lnTo>
                    <a:lnTo>
                      <a:pt x="171" y="193"/>
                    </a:lnTo>
                    <a:lnTo>
                      <a:pt x="153" y="196"/>
                    </a:lnTo>
                    <a:lnTo>
                      <a:pt x="135" y="196"/>
                    </a:lnTo>
                    <a:lnTo>
                      <a:pt x="118" y="193"/>
                    </a:lnTo>
                    <a:lnTo>
                      <a:pt x="101" y="191"/>
                    </a:lnTo>
                    <a:lnTo>
                      <a:pt x="83" y="187"/>
                    </a:lnTo>
                    <a:lnTo>
                      <a:pt x="68" y="181"/>
                    </a:lnTo>
                    <a:lnTo>
                      <a:pt x="54" y="173"/>
                    </a:lnTo>
                    <a:lnTo>
                      <a:pt x="40" y="165"/>
                    </a:lnTo>
                    <a:lnTo>
                      <a:pt x="28" y="156"/>
                    </a:lnTo>
                    <a:lnTo>
                      <a:pt x="19" y="145"/>
                    </a:lnTo>
                    <a:lnTo>
                      <a:pt x="11" y="135"/>
                    </a:lnTo>
                    <a:lnTo>
                      <a:pt x="5" y="123"/>
                    </a:lnTo>
                    <a:lnTo>
                      <a:pt x="2" y="111"/>
                    </a:lnTo>
                    <a:lnTo>
                      <a:pt x="0" y="98"/>
                    </a:lnTo>
                    <a:lnTo>
                      <a:pt x="2" y="86"/>
                    </a:lnTo>
                    <a:lnTo>
                      <a:pt x="5" y="74"/>
                    </a:lnTo>
                    <a:lnTo>
                      <a:pt x="11" y="62"/>
                    </a:lnTo>
                    <a:lnTo>
                      <a:pt x="18" y="51"/>
                    </a:lnTo>
                    <a:lnTo>
                      <a:pt x="27" y="41"/>
                    </a:lnTo>
                    <a:lnTo>
                      <a:pt x="39" y="30"/>
                    </a:lnTo>
                    <a:lnTo>
                      <a:pt x="53" y="21"/>
                    </a:lnTo>
                    <a:lnTo>
                      <a:pt x="67" y="15"/>
                    </a:lnTo>
                    <a:lnTo>
                      <a:pt x="82" y="9"/>
                    </a:lnTo>
                    <a:lnTo>
                      <a:pt x="98" y="5"/>
                    </a:lnTo>
                    <a:lnTo>
                      <a:pt x="116" y="1"/>
                    </a:lnTo>
                    <a:lnTo>
                      <a:pt x="134" y="0"/>
                    </a:lnTo>
                    <a:lnTo>
                      <a:pt x="152" y="0"/>
                    </a:lnTo>
                    <a:lnTo>
                      <a:pt x="170" y="1"/>
                    </a:lnTo>
                    <a:lnTo>
                      <a:pt x="188" y="4"/>
                    </a:lnTo>
                    <a:lnTo>
                      <a:pt x="203" y="9"/>
                    </a:lnTo>
                    <a:lnTo>
                      <a:pt x="220" y="15"/>
                    </a:lnTo>
                    <a:lnTo>
                      <a:pt x="235" y="21"/>
                    </a:lnTo>
                    <a:lnTo>
                      <a:pt x="248" y="30"/>
                    </a:lnTo>
                    <a:lnTo>
                      <a:pt x="259" y="39"/>
                    </a:lnTo>
                    <a:lnTo>
                      <a:pt x="269" y="49"/>
                    </a:lnTo>
                    <a:lnTo>
                      <a:pt x="276" y="61"/>
                    </a:lnTo>
                    <a:lnTo>
                      <a:pt x="282" y="72"/>
                    </a:lnTo>
                    <a:lnTo>
                      <a:pt x="286" y="84"/>
                    </a:lnTo>
                    <a:lnTo>
                      <a:pt x="287" y="97"/>
                    </a:lnTo>
                    <a:lnTo>
                      <a:pt x="286" y="109"/>
                    </a:lnTo>
                    <a:lnTo>
                      <a:pt x="282" y="121"/>
                    </a:lnTo>
                    <a:lnTo>
                      <a:pt x="277" y="134"/>
                    </a:lnTo>
                    <a:lnTo>
                      <a:pt x="269" y="144"/>
                    </a:lnTo>
                    <a:lnTo>
                      <a:pt x="260" y="1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45" name="Oval 44"/>
            <p:cNvSpPr>
              <a:spLocks noChangeArrowheads="1"/>
            </p:cNvSpPr>
            <p:nvPr/>
          </p:nvSpPr>
          <p:spPr bwMode="auto">
            <a:xfrm>
              <a:off x="3744" y="2592"/>
              <a:ext cx="768" cy="3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129" name="AutoShape 45"/>
          <p:cNvSpPr>
            <a:spLocks noChangeArrowheads="1"/>
          </p:cNvSpPr>
          <p:nvPr/>
        </p:nvSpPr>
        <p:spPr bwMode="auto">
          <a:xfrm>
            <a:off x="1143000" y="1524000"/>
            <a:ext cx="4343400" cy="2971800"/>
          </a:xfrm>
          <a:prstGeom prst="cloudCallout">
            <a:avLst>
              <a:gd name="adj1" fmla="val -19593"/>
              <a:gd name="adj2" fmla="val 7938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</a:rPr>
              <a:t>While</a:t>
            </a: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 studying</a:t>
            </a:r>
            <a:r>
              <a:rPr lang="en-US" altLang="en-US" sz="2000" b="1">
                <a:latin typeface="Times New Roman" panose="02020603050405020304" pitchFamily="18" charset="0"/>
              </a:rPr>
              <a:t>, I’ll check the bucket every 5 minutes to see if it is already full so that I can </a:t>
            </a: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transfer</a:t>
            </a:r>
            <a:r>
              <a:rPr lang="en-US" altLang="en-US" sz="2000" b="1">
                <a:latin typeface="Times New Roman" panose="02020603050405020304" pitchFamily="18" charset="0"/>
              </a:rPr>
              <a:t> the content of the bucket to the drum.</a:t>
            </a: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6172200" y="1905000"/>
            <a:ext cx="1046163" cy="1219200"/>
            <a:chOff x="3696" y="1152"/>
            <a:chExt cx="659" cy="768"/>
          </a:xfrm>
        </p:grpSpPr>
        <p:sp>
          <p:nvSpPr>
            <p:cNvPr id="5142" name="Text Box 47"/>
            <p:cNvSpPr txBox="1">
              <a:spLocks noChangeArrowheads="1"/>
            </p:cNvSpPr>
            <p:nvPr/>
          </p:nvSpPr>
          <p:spPr bwMode="auto">
            <a:xfrm>
              <a:off x="3696" y="1152"/>
              <a:ext cx="65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9933"/>
                  </a:solidFill>
                  <a:latin typeface="Times New Roman" panose="02020603050405020304" pitchFamily="18" charset="0"/>
                </a:rPr>
                <a:t>Input </a:t>
              </a:r>
            </a:p>
            <a:p>
              <a:pPr eaLnBrk="1" hangingPunct="1"/>
              <a:r>
                <a:rPr lang="en-US" altLang="en-US" sz="2400" b="1">
                  <a:solidFill>
                    <a:srgbClr val="FF9933"/>
                  </a:solidFill>
                  <a:latin typeface="Times New Roman" panose="02020603050405020304" pitchFamily="18" charset="0"/>
                </a:rPr>
                <a:t>Device</a:t>
              </a:r>
            </a:p>
          </p:txBody>
        </p:sp>
        <p:sp>
          <p:nvSpPr>
            <p:cNvPr id="5143" name="Line 48"/>
            <p:cNvSpPr>
              <a:spLocks noChangeShapeType="1"/>
            </p:cNvSpPr>
            <p:nvPr/>
          </p:nvSpPr>
          <p:spPr bwMode="auto">
            <a:xfrm>
              <a:off x="4032" y="1680"/>
              <a:ext cx="0" cy="240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7315200" y="1981200"/>
            <a:ext cx="1300163" cy="1066800"/>
            <a:chOff x="4416" y="1200"/>
            <a:chExt cx="819" cy="672"/>
          </a:xfrm>
        </p:grpSpPr>
        <p:sp>
          <p:nvSpPr>
            <p:cNvPr id="5140" name="Text Box 50"/>
            <p:cNvSpPr txBox="1">
              <a:spLocks noChangeArrowheads="1"/>
            </p:cNvSpPr>
            <p:nvPr/>
          </p:nvSpPr>
          <p:spPr bwMode="auto">
            <a:xfrm>
              <a:off x="4416" y="1200"/>
              <a:ext cx="8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9933"/>
                  </a:solidFill>
                  <a:latin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5141" name="Line 51"/>
            <p:cNvSpPr>
              <a:spLocks noChangeShapeType="1"/>
            </p:cNvSpPr>
            <p:nvPr/>
          </p:nvSpPr>
          <p:spPr bwMode="auto">
            <a:xfrm>
              <a:off x="4812" y="1488"/>
              <a:ext cx="0" cy="384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3200400" y="5410200"/>
            <a:ext cx="1231900" cy="457200"/>
            <a:chOff x="2016" y="3408"/>
            <a:chExt cx="776" cy="288"/>
          </a:xfrm>
        </p:grpSpPr>
        <p:sp>
          <p:nvSpPr>
            <p:cNvPr id="5138" name="Text Box 53"/>
            <p:cNvSpPr txBox="1">
              <a:spLocks noChangeArrowheads="1"/>
            </p:cNvSpPr>
            <p:nvPr/>
          </p:nvSpPr>
          <p:spPr bwMode="auto">
            <a:xfrm>
              <a:off x="2448" y="3408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9933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P</a:t>
              </a:r>
              <a:endParaRPr lang="en-US" altLang="en-US" sz="2400" b="1">
                <a:solidFill>
                  <a:srgbClr val="FF99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9" name="Line 54"/>
            <p:cNvSpPr>
              <a:spLocks noChangeShapeType="1"/>
            </p:cNvSpPr>
            <p:nvPr/>
          </p:nvSpPr>
          <p:spPr bwMode="auto">
            <a:xfrm rot="5400000">
              <a:off x="2208" y="3364"/>
              <a:ext cx="0" cy="384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1143000" y="1219200"/>
            <a:ext cx="1905000" cy="2057400"/>
            <a:chOff x="720" y="768"/>
            <a:chExt cx="1200" cy="1296"/>
          </a:xfrm>
        </p:grpSpPr>
        <p:sp>
          <p:nvSpPr>
            <p:cNvPr id="5135" name="Text Box 56"/>
            <p:cNvSpPr txBox="1">
              <a:spLocks noChangeArrowheads="1"/>
            </p:cNvSpPr>
            <p:nvPr/>
          </p:nvSpPr>
          <p:spPr bwMode="auto">
            <a:xfrm>
              <a:off x="720" y="768"/>
              <a:ext cx="10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9933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instruction</a:t>
              </a:r>
              <a:endParaRPr lang="en-US" altLang="en-US" sz="2400" b="1">
                <a:solidFill>
                  <a:srgbClr val="FF99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6" name="Line 57"/>
            <p:cNvSpPr>
              <a:spLocks noChangeShapeType="1"/>
            </p:cNvSpPr>
            <p:nvPr/>
          </p:nvSpPr>
          <p:spPr bwMode="auto">
            <a:xfrm rot="16200000" flipH="1">
              <a:off x="768" y="1440"/>
              <a:ext cx="1056" cy="192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7" name="Line 58"/>
            <p:cNvSpPr>
              <a:spLocks noChangeShapeType="1"/>
            </p:cNvSpPr>
            <p:nvPr/>
          </p:nvSpPr>
          <p:spPr bwMode="auto">
            <a:xfrm rot="16200000" flipH="1">
              <a:off x="1416" y="792"/>
              <a:ext cx="288" cy="720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134" name="Text Box 59"/>
          <p:cNvSpPr txBox="1">
            <a:spLocks noChangeArrowheads="1"/>
          </p:cNvSpPr>
          <p:nvPr/>
        </p:nvSpPr>
        <p:spPr bwMode="auto">
          <a:xfrm>
            <a:off x="3276600" y="60960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POLLING</a:t>
            </a:r>
          </a:p>
        </p:txBody>
      </p:sp>
    </p:spTree>
    <p:extLst>
      <p:ext uri="{BB962C8B-B14F-4D97-AF65-F5344CB8AC3E}">
        <p14:creationId xmlns:p14="http://schemas.microsoft.com/office/powerpoint/2010/main" val="289497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Polling vs. Interrupt</a:t>
            </a:r>
          </a:p>
        </p:txBody>
      </p:sp>
      <p:sp>
        <p:nvSpPr>
          <p:cNvPr id="6147" name="Freeform 3"/>
          <p:cNvSpPr>
            <a:spLocks/>
          </p:cNvSpPr>
          <p:nvPr/>
        </p:nvSpPr>
        <p:spPr bwMode="auto">
          <a:xfrm>
            <a:off x="6553200" y="4724400"/>
            <a:ext cx="739775" cy="639763"/>
          </a:xfrm>
          <a:custGeom>
            <a:avLst/>
            <a:gdLst>
              <a:gd name="T0" fmla="*/ 2147483647 w 933"/>
              <a:gd name="T1" fmla="*/ 0 h 807"/>
              <a:gd name="T2" fmla="*/ 2147483647 w 933"/>
              <a:gd name="T3" fmla="*/ 2147483647 h 807"/>
              <a:gd name="T4" fmla="*/ 2147483647 w 933"/>
              <a:gd name="T5" fmla="*/ 2147483647 h 807"/>
              <a:gd name="T6" fmla="*/ 2147483647 w 933"/>
              <a:gd name="T7" fmla="*/ 2147483647 h 807"/>
              <a:gd name="T8" fmla="*/ 2147483647 w 933"/>
              <a:gd name="T9" fmla="*/ 2147483647 h 807"/>
              <a:gd name="T10" fmla="*/ 2147483647 w 933"/>
              <a:gd name="T11" fmla="*/ 2147483647 h 807"/>
              <a:gd name="T12" fmla="*/ 2147483647 w 933"/>
              <a:gd name="T13" fmla="*/ 2147483647 h 807"/>
              <a:gd name="T14" fmla="*/ 2147483647 w 933"/>
              <a:gd name="T15" fmla="*/ 2147483647 h 807"/>
              <a:gd name="T16" fmla="*/ 2147483647 w 933"/>
              <a:gd name="T17" fmla="*/ 2147483647 h 807"/>
              <a:gd name="T18" fmla="*/ 2147483647 w 933"/>
              <a:gd name="T19" fmla="*/ 2147483647 h 807"/>
              <a:gd name="T20" fmla="*/ 2147483647 w 933"/>
              <a:gd name="T21" fmla="*/ 2147483647 h 807"/>
              <a:gd name="T22" fmla="*/ 2147483647 w 933"/>
              <a:gd name="T23" fmla="*/ 2147483647 h 807"/>
              <a:gd name="T24" fmla="*/ 2147483647 w 933"/>
              <a:gd name="T25" fmla="*/ 2147483647 h 807"/>
              <a:gd name="T26" fmla="*/ 2147483647 w 933"/>
              <a:gd name="T27" fmla="*/ 2147483647 h 807"/>
              <a:gd name="T28" fmla="*/ 2147483647 w 933"/>
              <a:gd name="T29" fmla="*/ 2147483647 h 807"/>
              <a:gd name="T30" fmla="*/ 2147483647 w 933"/>
              <a:gd name="T31" fmla="*/ 2147483647 h 807"/>
              <a:gd name="T32" fmla="*/ 2147483647 w 933"/>
              <a:gd name="T33" fmla="*/ 2147483647 h 807"/>
              <a:gd name="T34" fmla="*/ 2147483647 w 933"/>
              <a:gd name="T35" fmla="*/ 2147483647 h 807"/>
              <a:gd name="T36" fmla="*/ 2147483647 w 933"/>
              <a:gd name="T37" fmla="*/ 2147483647 h 807"/>
              <a:gd name="T38" fmla="*/ 2147483647 w 933"/>
              <a:gd name="T39" fmla="*/ 2147483647 h 807"/>
              <a:gd name="T40" fmla="*/ 2147483647 w 933"/>
              <a:gd name="T41" fmla="*/ 2147483647 h 807"/>
              <a:gd name="T42" fmla="*/ 2147483647 w 933"/>
              <a:gd name="T43" fmla="*/ 2147483647 h 807"/>
              <a:gd name="T44" fmla="*/ 2147483647 w 933"/>
              <a:gd name="T45" fmla="*/ 2147483647 h 807"/>
              <a:gd name="T46" fmla="*/ 2147483647 w 933"/>
              <a:gd name="T47" fmla="*/ 2147483647 h 807"/>
              <a:gd name="T48" fmla="*/ 2147483647 w 933"/>
              <a:gd name="T49" fmla="*/ 2147483647 h 807"/>
              <a:gd name="T50" fmla="*/ 2147483647 w 933"/>
              <a:gd name="T51" fmla="*/ 2147483647 h 807"/>
              <a:gd name="T52" fmla="*/ 2147483647 w 933"/>
              <a:gd name="T53" fmla="*/ 2147483647 h 807"/>
              <a:gd name="T54" fmla="*/ 2147483647 w 933"/>
              <a:gd name="T55" fmla="*/ 2147483647 h 807"/>
              <a:gd name="T56" fmla="*/ 2147483647 w 933"/>
              <a:gd name="T57" fmla="*/ 2147483647 h 807"/>
              <a:gd name="T58" fmla="*/ 2147483647 w 933"/>
              <a:gd name="T59" fmla="*/ 2147483647 h 807"/>
              <a:gd name="T60" fmla="*/ 2147483647 w 933"/>
              <a:gd name="T61" fmla="*/ 2147483647 h 807"/>
              <a:gd name="T62" fmla="*/ 2147483647 w 933"/>
              <a:gd name="T63" fmla="*/ 2147483647 h 807"/>
              <a:gd name="T64" fmla="*/ 2147483647 w 933"/>
              <a:gd name="T65" fmla="*/ 2147483647 h 807"/>
              <a:gd name="T66" fmla="*/ 2147483647 w 933"/>
              <a:gd name="T67" fmla="*/ 2147483647 h 807"/>
              <a:gd name="T68" fmla="*/ 2147483647 w 933"/>
              <a:gd name="T69" fmla="*/ 2147483647 h 807"/>
              <a:gd name="T70" fmla="*/ 2147483647 w 933"/>
              <a:gd name="T71" fmla="*/ 2147483647 h 807"/>
              <a:gd name="T72" fmla="*/ 2147483647 w 933"/>
              <a:gd name="T73" fmla="*/ 2147483647 h 807"/>
              <a:gd name="T74" fmla="*/ 2147483647 w 933"/>
              <a:gd name="T75" fmla="*/ 2147483647 h 807"/>
              <a:gd name="T76" fmla="*/ 2147483647 w 933"/>
              <a:gd name="T77" fmla="*/ 2147483647 h 807"/>
              <a:gd name="T78" fmla="*/ 2147483647 w 933"/>
              <a:gd name="T79" fmla="*/ 2147483647 h 807"/>
              <a:gd name="T80" fmla="*/ 2147483647 w 933"/>
              <a:gd name="T81" fmla="*/ 2147483647 h 807"/>
              <a:gd name="T82" fmla="*/ 2147483647 w 933"/>
              <a:gd name="T83" fmla="*/ 2147483647 h 807"/>
              <a:gd name="T84" fmla="*/ 2147483647 w 933"/>
              <a:gd name="T85" fmla="*/ 2147483647 h 807"/>
              <a:gd name="T86" fmla="*/ 2147483647 w 933"/>
              <a:gd name="T87" fmla="*/ 2147483647 h 807"/>
              <a:gd name="T88" fmla="*/ 2147483647 w 933"/>
              <a:gd name="T89" fmla="*/ 2147483647 h 807"/>
              <a:gd name="T90" fmla="*/ 2147483647 w 933"/>
              <a:gd name="T91" fmla="*/ 2147483647 h 807"/>
              <a:gd name="T92" fmla="*/ 2147483647 w 933"/>
              <a:gd name="T93" fmla="*/ 2147483647 h 807"/>
              <a:gd name="T94" fmla="*/ 2147483647 w 933"/>
              <a:gd name="T95" fmla="*/ 2147483647 h 807"/>
              <a:gd name="T96" fmla="*/ 2147483647 w 933"/>
              <a:gd name="T97" fmla="*/ 2147483647 h 807"/>
              <a:gd name="T98" fmla="*/ 2147483647 w 933"/>
              <a:gd name="T99" fmla="*/ 2147483647 h 807"/>
              <a:gd name="T100" fmla="*/ 2147483647 w 933"/>
              <a:gd name="T101" fmla="*/ 2147483647 h 807"/>
              <a:gd name="T102" fmla="*/ 2147483647 w 933"/>
              <a:gd name="T103" fmla="*/ 2147483647 h 807"/>
              <a:gd name="T104" fmla="*/ 2147483647 w 933"/>
              <a:gd name="T105" fmla="*/ 2147483647 h 807"/>
              <a:gd name="T106" fmla="*/ 2147483647 w 933"/>
              <a:gd name="T107" fmla="*/ 2147483647 h 807"/>
              <a:gd name="T108" fmla="*/ 2147483647 w 933"/>
              <a:gd name="T109" fmla="*/ 2147483647 h 80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933"/>
              <a:gd name="T166" fmla="*/ 0 h 807"/>
              <a:gd name="T167" fmla="*/ 933 w 933"/>
              <a:gd name="T168" fmla="*/ 807 h 807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933" h="807">
                <a:moveTo>
                  <a:pt x="547" y="52"/>
                </a:moveTo>
                <a:lnTo>
                  <a:pt x="557" y="29"/>
                </a:lnTo>
                <a:lnTo>
                  <a:pt x="571" y="13"/>
                </a:lnTo>
                <a:lnTo>
                  <a:pt x="589" y="4"/>
                </a:lnTo>
                <a:lnTo>
                  <a:pt x="607" y="0"/>
                </a:lnTo>
                <a:lnTo>
                  <a:pt x="625" y="4"/>
                </a:lnTo>
                <a:lnTo>
                  <a:pt x="643" y="14"/>
                </a:lnTo>
                <a:lnTo>
                  <a:pt x="658" y="30"/>
                </a:lnTo>
                <a:lnTo>
                  <a:pt x="668" y="52"/>
                </a:lnTo>
                <a:lnTo>
                  <a:pt x="681" y="53"/>
                </a:lnTo>
                <a:lnTo>
                  <a:pt x="696" y="54"/>
                </a:lnTo>
                <a:lnTo>
                  <a:pt x="714" y="54"/>
                </a:lnTo>
                <a:lnTo>
                  <a:pt x="734" y="54"/>
                </a:lnTo>
                <a:lnTo>
                  <a:pt x="756" y="54"/>
                </a:lnTo>
                <a:lnTo>
                  <a:pt x="777" y="54"/>
                </a:lnTo>
                <a:lnTo>
                  <a:pt x="799" y="54"/>
                </a:lnTo>
                <a:lnTo>
                  <a:pt x="822" y="56"/>
                </a:lnTo>
                <a:lnTo>
                  <a:pt x="844" y="58"/>
                </a:lnTo>
                <a:lnTo>
                  <a:pt x="864" y="60"/>
                </a:lnTo>
                <a:lnTo>
                  <a:pt x="883" y="65"/>
                </a:lnTo>
                <a:lnTo>
                  <a:pt x="900" y="72"/>
                </a:lnTo>
                <a:lnTo>
                  <a:pt x="913" y="80"/>
                </a:lnTo>
                <a:lnTo>
                  <a:pt x="924" y="90"/>
                </a:lnTo>
                <a:lnTo>
                  <a:pt x="931" y="103"/>
                </a:lnTo>
                <a:lnTo>
                  <a:pt x="933" y="118"/>
                </a:lnTo>
                <a:lnTo>
                  <a:pt x="898" y="117"/>
                </a:lnTo>
                <a:lnTo>
                  <a:pt x="894" y="101"/>
                </a:lnTo>
                <a:lnTo>
                  <a:pt x="880" y="90"/>
                </a:lnTo>
                <a:lnTo>
                  <a:pt x="859" y="83"/>
                </a:lnTo>
                <a:lnTo>
                  <a:pt x="833" y="82"/>
                </a:lnTo>
                <a:lnTo>
                  <a:pt x="801" y="83"/>
                </a:lnTo>
                <a:lnTo>
                  <a:pt x="765" y="89"/>
                </a:lnTo>
                <a:lnTo>
                  <a:pt x="726" y="96"/>
                </a:lnTo>
                <a:lnTo>
                  <a:pt x="685" y="105"/>
                </a:lnTo>
                <a:lnTo>
                  <a:pt x="644" y="116"/>
                </a:lnTo>
                <a:lnTo>
                  <a:pt x="604" y="127"/>
                </a:lnTo>
                <a:lnTo>
                  <a:pt x="564" y="139"/>
                </a:lnTo>
                <a:lnTo>
                  <a:pt x="529" y="150"/>
                </a:lnTo>
                <a:lnTo>
                  <a:pt x="496" y="159"/>
                </a:lnTo>
                <a:lnTo>
                  <a:pt x="470" y="169"/>
                </a:lnTo>
                <a:lnTo>
                  <a:pt x="450" y="174"/>
                </a:lnTo>
                <a:lnTo>
                  <a:pt x="438" y="178"/>
                </a:lnTo>
                <a:lnTo>
                  <a:pt x="386" y="169"/>
                </a:lnTo>
                <a:lnTo>
                  <a:pt x="701" y="80"/>
                </a:lnTo>
                <a:lnTo>
                  <a:pt x="663" y="76"/>
                </a:lnTo>
                <a:lnTo>
                  <a:pt x="623" y="73"/>
                </a:lnTo>
                <a:lnTo>
                  <a:pt x="583" y="71"/>
                </a:lnTo>
                <a:lnTo>
                  <a:pt x="541" y="68"/>
                </a:lnTo>
                <a:lnTo>
                  <a:pt x="500" y="67"/>
                </a:lnTo>
                <a:lnTo>
                  <a:pt x="458" y="66"/>
                </a:lnTo>
                <a:lnTo>
                  <a:pt x="416" y="66"/>
                </a:lnTo>
                <a:lnTo>
                  <a:pt x="373" y="66"/>
                </a:lnTo>
                <a:lnTo>
                  <a:pt x="331" y="67"/>
                </a:lnTo>
                <a:lnTo>
                  <a:pt x="289" y="69"/>
                </a:lnTo>
                <a:lnTo>
                  <a:pt x="248" y="73"/>
                </a:lnTo>
                <a:lnTo>
                  <a:pt x="206" y="76"/>
                </a:lnTo>
                <a:lnTo>
                  <a:pt x="166" y="82"/>
                </a:lnTo>
                <a:lnTo>
                  <a:pt x="126" y="88"/>
                </a:lnTo>
                <a:lnTo>
                  <a:pt x="88" y="95"/>
                </a:lnTo>
                <a:lnTo>
                  <a:pt x="50" y="103"/>
                </a:lnTo>
                <a:lnTo>
                  <a:pt x="240" y="134"/>
                </a:lnTo>
                <a:lnTo>
                  <a:pt x="255" y="156"/>
                </a:lnTo>
                <a:lnTo>
                  <a:pt x="258" y="174"/>
                </a:lnTo>
                <a:lnTo>
                  <a:pt x="264" y="188"/>
                </a:lnTo>
                <a:lnTo>
                  <a:pt x="270" y="195"/>
                </a:lnTo>
                <a:lnTo>
                  <a:pt x="276" y="197"/>
                </a:lnTo>
                <a:lnTo>
                  <a:pt x="284" y="196"/>
                </a:lnTo>
                <a:lnTo>
                  <a:pt x="294" y="191"/>
                </a:lnTo>
                <a:lnTo>
                  <a:pt x="304" y="181"/>
                </a:lnTo>
                <a:lnTo>
                  <a:pt x="317" y="170"/>
                </a:lnTo>
                <a:lnTo>
                  <a:pt x="255" y="156"/>
                </a:lnTo>
                <a:lnTo>
                  <a:pt x="240" y="134"/>
                </a:lnTo>
                <a:lnTo>
                  <a:pt x="244" y="120"/>
                </a:lnTo>
                <a:lnTo>
                  <a:pt x="257" y="111"/>
                </a:lnTo>
                <a:lnTo>
                  <a:pt x="274" y="105"/>
                </a:lnTo>
                <a:lnTo>
                  <a:pt x="294" y="105"/>
                </a:lnTo>
                <a:lnTo>
                  <a:pt x="313" y="110"/>
                </a:lnTo>
                <a:lnTo>
                  <a:pt x="332" y="119"/>
                </a:lnTo>
                <a:lnTo>
                  <a:pt x="344" y="135"/>
                </a:lnTo>
                <a:lnTo>
                  <a:pt x="350" y="156"/>
                </a:lnTo>
                <a:lnTo>
                  <a:pt x="386" y="169"/>
                </a:lnTo>
                <a:lnTo>
                  <a:pt x="438" y="178"/>
                </a:lnTo>
                <a:lnTo>
                  <a:pt x="514" y="191"/>
                </a:lnTo>
                <a:lnTo>
                  <a:pt x="672" y="135"/>
                </a:lnTo>
                <a:lnTo>
                  <a:pt x="690" y="147"/>
                </a:lnTo>
                <a:lnTo>
                  <a:pt x="578" y="192"/>
                </a:lnTo>
                <a:lnTo>
                  <a:pt x="813" y="125"/>
                </a:lnTo>
                <a:lnTo>
                  <a:pt x="780" y="111"/>
                </a:lnTo>
                <a:lnTo>
                  <a:pt x="787" y="106"/>
                </a:lnTo>
                <a:lnTo>
                  <a:pt x="792" y="102"/>
                </a:lnTo>
                <a:lnTo>
                  <a:pt x="799" y="99"/>
                </a:lnTo>
                <a:lnTo>
                  <a:pt x="806" y="98"/>
                </a:lnTo>
                <a:lnTo>
                  <a:pt x="812" y="98"/>
                </a:lnTo>
                <a:lnTo>
                  <a:pt x="819" y="99"/>
                </a:lnTo>
                <a:lnTo>
                  <a:pt x="826" y="103"/>
                </a:lnTo>
                <a:lnTo>
                  <a:pt x="833" y="108"/>
                </a:lnTo>
                <a:lnTo>
                  <a:pt x="841" y="123"/>
                </a:lnTo>
                <a:lnTo>
                  <a:pt x="834" y="136"/>
                </a:lnTo>
                <a:lnTo>
                  <a:pt x="814" y="150"/>
                </a:lnTo>
                <a:lnTo>
                  <a:pt x="789" y="163"/>
                </a:lnTo>
                <a:lnTo>
                  <a:pt x="759" y="173"/>
                </a:lnTo>
                <a:lnTo>
                  <a:pt x="731" y="184"/>
                </a:lnTo>
                <a:lnTo>
                  <a:pt x="708" y="192"/>
                </a:lnTo>
                <a:lnTo>
                  <a:pt x="696" y="197"/>
                </a:lnTo>
                <a:lnTo>
                  <a:pt x="708" y="196"/>
                </a:lnTo>
                <a:lnTo>
                  <a:pt x="723" y="194"/>
                </a:lnTo>
                <a:lnTo>
                  <a:pt x="738" y="192"/>
                </a:lnTo>
                <a:lnTo>
                  <a:pt x="756" y="189"/>
                </a:lnTo>
                <a:lnTo>
                  <a:pt x="772" y="187"/>
                </a:lnTo>
                <a:lnTo>
                  <a:pt x="789" y="184"/>
                </a:lnTo>
                <a:lnTo>
                  <a:pt x="805" y="180"/>
                </a:lnTo>
                <a:lnTo>
                  <a:pt x="821" y="176"/>
                </a:lnTo>
                <a:lnTo>
                  <a:pt x="837" y="171"/>
                </a:lnTo>
                <a:lnTo>
                  <a:pt x="851" y="166"/>
                </a:lnTo>
                <a:lnTo>
                  <a:pt x="865" y="159"/>
                </a:lnTo>
                <a:lnTo>
                  <a:pt x="877" y="152"/>
                </a:lnTo>
                <a:lnTo>
                  <a:pt x="886" y="146"/>
                </a:lnTo>
                <a:lnTo>
                  <a:pt x="893" y="136"/>
                </a:lnTo>
                <a:lnTo>
                  <a:pt x="897" y="127"/>
                </a:lnTo>
                <a:lnTo>
                  <a:pt x="898" y="117"/>
                </a:lnTo>
                <a:lnTo>
                  <a:pt x="933" y="118"/>
                </a:lnTo>
                <a:lnTo>
                  <a:pt x="932" y="128"/>
                </a:lnTo>
                <a:lnTo>
                  <a:pt x="928" y="138"/>
                </a:lnTo>
                <a:lnTo>
                  <a:pt x="924" y="147"/>
                </a:lnTo>
                <a:lnTo>
                  <a:pt x="916" y="156"/>
                </a:lnTo>
                <a:lnTo>
                  <a:pt x="906" y="164"/>
                </a:lnTo>
                <a:lnTo>
                  <a:pt x="895" y="172"/>
                </a:lnTo>
                <a:lnTo>
                  <a:pt x="881" y="180"/>
                </a:lnTo>
                <a:lnTo>
                  <a:pt x="865" y="187"/>
                </a:lnTo>
                <a:lnTo>
                  <a:pt x="624" y="531"/>
                </a:lnTo>
                <a:lnTo>
                  <a:pt x="706" y="481"/>
                </a:lnTo>
                <a:lnTo>
                  <a:pt x="684" y="676"/>
                </a:lnTo>
                <a:lnTo>
                  <a:pt x="706" y="685"/>
                </a:lnTo>
                <a:lnTo>
                  <a:pt x="722" y="698"/>
                </a:lnTo>
                <a:lnTo>
                  <a:pt x="731" y="712"/>
                </a:lnTo>
                <a:lnTo>
                  <a:pt x="736" y="727"/>
                </a:lnTo>
                <a:lnTo>
                  <a:pt x="734" y="743"/>
                </a:lnTo>
                <a:lnTo>
                  <a:pt x="727" y="758"/>
                </a:lnTo>
                <a:lnTo>
                  <a:pt x="713" y="772"/>
                </a:lnTo>
                <a:lnTo>
                  <a:pt x="696" y="784"/>
                </a:lnTo>
                <a:lnTo>
                  <a:pt x="677" y="791"/>
                </a:lnTo>
                <a:lnTo>
                  <a:pt x="652" y="797"/>
                </a:lnTo>
                <a:lnTo>
                  <a:pt x="620" y="802"/>
                </a:lnTo>
                <a:lnTo>
                  <a:pt x="582" y="805"/>
                </a:lnTo>
                <a:lnTo>
                  <a:pt x="540" y="806"/>
                </a:lnTo>
                <a:lnTo>
                  <a:pt x="494" y="807"/>
                </a:lnTo>
                <a:lnTo>
                  <a:pt x="447" y="807"/>
                </a:lnTo>
                <a:lnTo>
                  <a:pt x="397" y="805"/>
                </a:lnTo>
                <a:lnTo>
                  <a:pt x="349" y="803"/>
                </a:lnTo>
                <a:lnTo>
                  <a:pt x="302" y="799"/>
                </a:lnTo>
                <a:lnTo>
                  <a:pt x="257" y="795"/>
                </a:lnTo>
                <a:lnTo>
                  <a:pt x="217" y="790"/>
                </a:lnTo>
                <a:lnTo>
                  <a:pt x="180" y="784"/>
                </a:lnTo>
                <a:lnTo>
                  <a:pt x="149" y="777"/>
                </a:lnTo>
                <a:lnTo>
                  <a:pt x="126" y="771"/>
                </a:lnTo>
                <a:lnTo>
                  <a:pt x="109" y="762"/>
                </a:lnTo>
                <a:lnTo>
                  <a:pt x="96" y="751"/>
                </a:lnTo>
                <a:lnTo>
                  <a:pt x="86" y="738"/>
                </a:lnTo>
                <a:lnTo>
                  <a:pt x="82" y="726"/>
                </a:lnTo>
                <a:lnTo>
                  <a:pt x="81" y="713"/>
                </a:lnTo>
                <a:lnTo>
                  <a:pt x="84" y="701"/>
                </a:lnTo>
                <a:lnTo>
                  <a:pt x="91" y="691"/>
                </a:lnTo>
                <a:lnTo>
                  <a:pt x="101" y="682"/>
                </a:lnTo>
                <a:lnTo>
                  <a:pt x="114" y="676"/>
                </a:lnTo>
                <a:lnTo>
                  <a:pt x="121" y="697"/>
                </a:lnTo>
                <a:lnTo>
                  <a:pt x="114" y="701"/>
                </a:lnTo>
                <a:lnTo>
                  <a:pt x="109" y="706"/>
                </a:lnTo>
                <a:lnTo>
                  <a:pt x="106" y="712"/>
                </a:lnTo>
                <a:lnTo>
                  <a:pt x="105" y="716"/>
                </a:lnTo>
                <a:lnTo>
                  <a:pt x="112" y="728"/>
                </a:lnTo>
                <a:lnTo>
                  <a:pt x="131" y="738"/>
                </a:lnTo>
                <a:lnTo>
                  <a:pt x="160" y="749"/>
                </a:lnTo>
                <a:lnTo>
                  <a:pt x="199" y="758"/>
                </a:lnTo>
                <a:lnTo>
                  <a:pt x="245" y="766"/>
                </a:lnTo>
                <a:lnTo>
                  <a:pt x="296" y="773"/>
                </a:lnTo>
                <a:lnTo>
                  <a:pt x="351" y="779"/>
                </a:lnTo>
                <a:lnTo>
                  <a:pt x="408" y="782"/>
                </a:lnTo>
                <a:lnTo>
                  <a:pt x="463" y="784"/>
                </a:lnTo>
                <a:lnTo>
                  <a:pt x="518" y="784"/>
                </a:lnTo>
                <a:lnTo>
                  <a:pt x="569" y="782"/>
                </a:lnTo>
                <a:lnTo>
                  <a:pt x="615" y="777"/>
                </a:lnTo>
                <a:lnTo>
                  <a:pt x="654" y="771"/>
                </a:lnTo>
                <a:lnTo>
                  <a:pt x="683" y="761"/>
                </a:lnTo>
                <a:lnTo>
                  <a:pt x="703" y="749"/>
                </a:lnTo>
                <a:lnTo>
                  <a:pt x="710" y="734"/>
                </a:lnTo>
                <a:lnTo>
                  <a:pt x="708" y="729"/>
                </a:lnTo>
                <a:lnTo>
                  <a:pt x="705" y="723"/>
                </a:lnTo>
                <a:lnTo>
                  <a:pt x="700" y="717"/>
                </a:lnTo>
                <a:lnTo>
                  <a:pt x="692" y="712"/>
                </a:lnTo>
                <a:lnTo>
                  <a:pt x="685" y="729"/>
                </a:lnTo>
                <a:lnTo>
                  <a:pt x="668" y="743"/>
                </a:lnTo>
                <a:lnTo>
                  <a:pt x="639" y="753"/>
                </a:lnTo>
                <a:lnTo>
                  <a:pt x="604" y="760"/>
                </a:lnTo>
                <a:lnTo>
                  <a:pt x="560" y="765"/>
                </a:lnTo>
                <a:lnTo>
                  <a:pt x="511" y="766"/>
                </a:lnTo>
                <a:lnTo>
                  <a:pt x="460" y="766"/>
                </a:lnTo>
                <a:lnTo>
                  <a:pt x="407" y="762"/>
                </a:lnTo>
                <a:lnTo>
                  <a:pt x="354" y="758"/>
                </a:lnTo>
                <a:lnTo>
                  <a:pt x="302" y="752"/>
                </a:lnTo>
                <a:lnTo>
                  <a:pt x="253" y="744"/>
                </a:lnTo>
                <a:lnTo>
                  <a:pt x="211" y="736"/>
                </a:lnTo>
                <a:lnTo>
                  <a:pt x="174" y="727"/>
                </a:lnTo>
                <a:lnTo>
                  <a:pt x="145" y="716"/>
                </a:lnTo>
                <a:lnTo>
                  <a:pt x="128" y="707"/>
                </a:lnTo>
                <a:lnTo>
                  <a:pt x="121" y="697"/>
                </a:lnTo>
                <a:lnTo>
                  <a:pt x="114" y="676"/>
                </a:lnTo>
                <a:lnTo>
                  <a:pt x="99" y="580"/>
                </a:lnTo>
                <a:lnTo>
                  <a:pt x="77" y="598"/>
                </a:lnTo>
                <a:lnTo>
                  <a:pt x="61" y="607"/>
                </a:lnTo>
                <a:lnTo>
                  <a:pt x="50" y="609"/>
                </a:lnTo>
                <a:lnTo>
                  <a:pt x="44" y="604"/>
                </a:lnTo>
                <a:lnTo>
                  <a:pt x="45" y="595"/>
                </a:lnTo>
                <a:lnTo>
                  <a:pt x="52" y="581"/>
                </a:lnTo>
                <a:lnTo>
                  <a:pt x="67" y="564"/>
                </a:lnTo>
                <a:lnTo>
                  <a:pt x="89" y="546"/>
                </a:lnTo>
                <a:lnTo>
                  <a:pt x="99" y="533"/>
                </a:lnTo>
                <a:lnTo>
                  <a:pt x="112" y="518"/>
                </a:lnTo>
                <a:lnTo>
                  <a:pt x="127" y="500"/>
                </a:lnTo>
                <a:lnTo>
                  <a:pt x="143" y="479"/>
                </a:lnTo>
                <a:lnTo>
                  <a:pt x="160" y="457"/>
                </a:lnTo>
                <a:lnTo>
                  <a:pt x="177" y="433"/>
                </a:lnTo>
                <a:lnTo>
                  <a:pt x="195" y="408"/>
                </a:lnTo>
                <a:lnTo>
                  <a:pt x="212" y="383"/>
                </a:lnTo>
                <a:lnTo>
                  <a:pt x="227" y="358"/>
                </a:lnTo>
                <a:lnTo>
                  <a:pt x="241" y="331"/>
                </a:lnTo>
                <a:lnTo>
                  <a:pt x="252" y="307"/>
                </a:lnTo>
                <a:lnTo>
                  <a:pt x="261" y="283"/>
                </a:lnTo>
                <a:lnTo>
                  <a:pt x="266" y="261"/>
                </a:lnTo>
                <a:lnTo>
                  <a:pt x="267" y="241"/>
                </a:lnTo>
                <a:lnTo>
                  <a:pt x="265" y="223"/>
                </a:lnTo>
                <a:lnTo>
                  <a:pt x="257" y="208"/>
                </a:lnTo>
                <a:lnTo>
                  <a:pt x="255" y="227"/>
                </a:lnTo>
                <a:lnTo>
                  <a:pt x="246" y="252"/>
                </a:lnTo>
                <a:lnTo>
                  <a:pt x="233" y="283"/>
                </a:lnTo>
                <a:lnTo>
                  <a:pt x="214" y="317"/>
                </a:lnTo>
                <a:lnTo>
                  <a:pt x="190" y="359"/>
                </a:lnTo>
                <a:lnTo>
                  <a:pt x="160" y="405"/>
                </a:lnTo>
                <a:lnTo>
                  <a:pt x="126" y="457"/>
                </a:lnTo>
                <a:lnTo>
                  <a:pt x="85" y="513"/>
                </a:lnTo>
                <a:lnTo>
                  <a:pt x="37" y="148"/>
                </a:lnTo>
                <a:lnTo>
                  <a:pt x="29" y="144"/>
                </a:lnTo>
                <a:lnTo>
                  <a:pt x="21" y="141"/>
                </a:lnTo>
                <a:lnTo>
                  <a:pt x="15" y="136"/>
                </a:lnTo>
                <a:lnTo>
                  <a:pt x="9" y="129"/>
                </a:lnTo>
                <a:lnTo>
                  <a:pt x="6" y="124"/>
                </a:lnTo>
                <a:lnTo>
                  <a:pt x="2" y="116"/>
                </a:lnTo>
                <a:lnTo>
                  <a:pt x="1" y="108"/>
                </a:lnTo>
                <a:lnTo>
                  <a:pt x="0" y="98"/>
                </a:lnTo>
                <a:lnTo>
                  <a:pt x="2" y="93"/>
                </a:lnTo>
                <a:lnTo>
                  <a:pt x="8" y="88"/>
                </a:lnTo>
                <a:lnTo>
                  <a:pt x="20" y="82"/>
                </a:lnTo>
                <a:lnTo>
                  <a:pt x="35" y="78"/>
                </a:lnTo>
                <a:lnTo>
                  <a:pt x="53" y="74"/>
                </a:lnTo>
                <a:lnTo>
                  <a:pt x="77" y="69"/>
                </a:lnTo>
                <a:lnTo>
                  <a:pt x="105" y="67"/>
                </a:lnTo>
                <a:lnTo>
                  <a:pt x="137" y="64"/>
                </a:lnTo>
                <a:lnTo>
                  <a:pt x="173" y="61"/>
                </a:lnTo>
                <a:lnTo>
                  <a:pt x="213" y="59"/>
                </a:lnTo>
                <a:lnTo>
                  <a:pt x="258" y="57"/>
                </a:lnTo>
                <a:lnTo>
                  <a:pt x="308" y="54"/>
                </a:lnTo>
                <a:lnTo>
                  <a:pt x="361" y="53"/>
                </a:lnTo>
                <a:lnTo>
                  <a:pt x="419" y="53"/>
                </a:lnTo>
                <a:lnTo>
                  <a:pt x="480" y="52"/>
                </a:lnTo>
                <a:lnTo>
                  <a:pt x="547" y="52"/>
                </a:lnTo>
                <a:lnTo>
                  <a:pt x="591" y="51"/>
                </a:lnTo>
                <a:lnTo>
                  <a:pt x="635" y="53"/>
                </a:lnTo>
                <a:lnTo>
                  <a:pt x="631" y="43"/>
                </a:lnTo>
                <a:lnTo>
                  <a:pt x="627" y="36"/>
                </a:lnTo>
                <a:lnTo>
                  <a:pt x="621" y="31"/>
                </a:lnTo>
                <a:lnTo>
                  <a:pt x="614" y="29"/>
                </a:lnTo>
                <a:lnTo>
                  <a:pt x="607" y="30"/>
                </a:lnTo>
                <a:lnTo>
                  <a:pt x="600" y="34"/>
                </a:lnTo>
                <a:lnTo>
                  <a:pt x="594" y="41"/>
                </a:lnTo>
                <a:lnTo>
                  <a:pt x="591" y="51"/>
                </a:lnTo>
                <a:lnTo>
                  <a:pt x="547" y="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48" name="Picture 4" descr="pe02604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105400"/>
            <a:ext cx="1747838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9" name="Group 5"/>
          <p:cNvGrpSpPr>
            <a:grpSpLocks/>
          </p:cNvGrpSpPr>
          <p:nvPr/>
        </p:nvGrpSpPr>
        <p:grpSpPr bwMode="auto">
          <a:xfrm>
            <a:off x="6235700" y="3352800"/>
            <a:ext cx="895350" cy="1203325"/>
            <a:chOff x="1096" y="2064"/>
            <a:chExt cx="564" cy="758"/>
          </a:xfrm>
        </p:grpSpPr>
        <p:sp>
          <p:nvSpPr>
            <p:cNvPr id="6225" name="Arc 6"/>
            <p:cNvSpPr>
              <a:spLocks/>
            </p:cNvSpPr>
            <p:nvPr/>
          </p:nvSpPr>
          <p:spPr bwMode="auto">
            <a:xfrm rot="10800000" flipH="1" flipV="1">
              <a:off x="1096" y="2064"/>
              <a:ext cx="384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6" name="Freeform 7"/>
            <p:cNvSpPr>
              <a:spLocks/>
            </p:cNvSpPr>
            <p:nvPr/>
          </p:nvSpPr>
          <p:spPr bwMode="auto">
            <a:xfrm>
              <a:off x="1333" y="2407"/>
              <a:ext cx="327" cy="210"/>
            </a:xfrm>
            <a:custGeom>
              <a:avLst/>
              <a:gdLst>
                <a:gd name="T0" fmla="*/ 15 w 654"/>
                <a:gd name="T1" fmla="*/ 1 h 420"/>
                <a:gd name="T2" fmla="*/ 13 w 654"/>
                <a:gd name="T3" fmla="*/ 2 h 420"/>
                <a:gd name="T4" fmla="*/ 14 w 654"/>
                <a:gd name="T5" fmla="*/ 12 h 420"/>
                <a:gd name="T6" fmla="*/ 10 w 654"/>
                <a:gd name="T7" fmla="*/ 17 h 420"/>
                <a:gd name="T8" fmla="*/ 3 w 654"/>
                <a:gd name="T9" fmla="*/ 21 h 420"/>
                <a:gd name="T10" fmla="*/ 0 w 654"/>
                <a:gd name="T11" fmla="*/ 26 h 420"/>
                <a:gd name="T12" fmla="*/ 6 w 654"/>
                <a:gd name="T13" fmla="*/ 26 h 420"/>
                <a:gd name="T14" fmla="*/ 11 w 654"/>
                <a:gd name="T15" fmla="*/ 26 h 420"/>
                <a:gd name="T16" fmla="*/ 18 w 654"/>
                <a:gd name="T17" fmla="*/ 26 h 420"/>
                <a:gd name="T18" fmla="*/ 22 w 654"/>
                <a:gd name="T19" fmla="*/ 26 h 420"/>
                <a:gd name="T20" fmla="*/ 30 w 654"/>
                <a:gd name="T21" fmla="*/ 26 h 420"/>
                <a:gd name="T22" fmla="*/ 37 w 654"/>
                <a:gd name="T23" fmla="*/ 26 h 420"/>
                <a:gd name="T24" fmla="*/ 41 w 654"/>
                <a:gd name="T25" fmla="*/ 25 h 420"/>
                <a:gd name="T26" fmla="*/ 34 w 654"/>
                <a:gd name="T27" fmla="*/ 17 h 420"/>
                <a:gd name="T28" fmla="*/ 27 w 654"/>
                <a:gd name="T29" fmla="*/ 13 h 420"/>
                <a:gd name="T30" fmla="*/ 23 w 654"/>
                <a:gd name="T31" fmla="*/ 12 h 420"/>
                <a:gd name="T32" fmla="*/ 24 w 654"/>
                <a:gd name="T33" fmla="*/ 6 h 420"/>
                <a:gd name="T34" fmla="*/ 23 w 654"/>
                <a:gd name="T35" fmla="*/ 0 h 420"/>
                <a:gd name="T36" fmla="*/ 15 w 654"/>
                <a:gd name="T37" fmla="*/ 1 h 4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54"/>
                <a:gd name="T58" fmla="*/ 0 h 420"/>
                <a:gd name="T59" fmla="*/ 654 w 654"/>
                <a:gd name="T60" fmla="*/ 420 h 4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54" h="420">
                  <a:moveTo>
                    <a:pt x="254" y="4"/>
                  </a:moveTo>
                  <a:lnTo>
                    <a:pt x="211" y="32"/>
                  </a:lnTo>
                  <a:lnTo>
                    <a:pt x="227" y="192"/>
                  </a:lnTo>
                  <a:lnTo>
                    <a:pt x="162" y="259"/>
                  </a:lnTo>
                  <a:lnTo>
                    <a:pt x="59" y="322"/>
                  </a:lnTo>
                  <a:lnTo>
                    <a:pt x="0" y="408"/>
                  </a:lnTo>
                  <a:lnTo>
                    <a:pt x="99" y="416"/>
                  </a:lnTo>
                  <a:lnTo>
                    <a:pt x="178" y="412"/>
                  </a:lnTo>
                  <a:lnTo>
                    <a:pt x="275" y="420"/>
                  </a:lnTo>
                  <a:lnTo>
                    <a:pt x="355" y="404"/>
                  </a:lnTo>
                  <a:lnTo>
                    <a:pt x="486" y="416"/>
                  </a:lnTo>
                  <a:lnTo>
                    <a:pt x="581" y="404"/>
                  </a:lnTo>
                  <a:lnTo>
                    <a:pt x="654" y="398"/>
                  </a:lnTo>
                  <a:lnTo>
                    <a:pt x="530" y="269"/>
                  </a:lnTo>
                  <a:lnTo>
                    <a:pt x="444" y="213"/>
                  </a:lnTo>
                  <a:lnTo>
                    <a:pt x="379" y="192"/>
                  </a:lnTo>
                  <a:lnTo>
                    <a:pt x="394" y="84"/>
                  </a:lnTo>
                  <a:lnTo>
                    <a:pt x="379" y="0"/>
                  </a:lnTo>
                  <a:lnTo>
                    <a:pt x="254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7" name="Freeform 8"/>
            <p:cNvSpPr>
              <a:spLocks/>
            </p:cNvSpPr>
            <p:nvPr/>
          </p:nvSpPr>
          <p:spPr bwMode="auto">
            <a:xfrm>
              <a:off x="1361" y="2419"/>
              <a:ext cx="267" cy="182"/>
            </a:xfrm>
            <a:custGeom>
              <a:avLst/>
              <a:gdLst>
                <a:gd name="T0" fmla="*/ 11 w 536"/>
                <a:gd name="T1" fmla="*/ 1 h 364"/>
                <a:gd name="T2" fmla="*/ 12 w 536"/>
                <a:gd name="T3" fmla="*/ 6 h 364"/>
                <a:gd name="T4" fmla="*/ 12 w 536"/>
                <a:gd name="T5" fmla="*/ 12 h 364"/>
                <a:gd name="T6" fmla="*/ 0 w 536"/>
                <a:gd name="T7" fmla="*/ 22 h 364"/>
                <a:gd name="T8" fmla="*/ 9 w 536"/>
                <a:gd name="T9" fmla="*/ 23 h 364"/>
                <a:gd name="T10" fmla="*/ 22 w 536"/>
                <a:gd name="T11" fmla="*/ 23 h 364"/>
                <a:gd name="T12" fmla="*/ 33 w 536"/>
                <a:gd name="T13" fmla="*/ 22 h 364"/>
                <a:gd name="T14" fmla="*/ 24 w 536"/>
                <a:gd name="T15" fmla="*/ 14 h 364"/>
                <a:gd name="T16" fmla="*/ 17 w 536"/>
                <a:gd name="T17" fmla="*/ 11 h 364"/>
                <a:gd name="T18" fmla="*/ 18 w 536"/>
                <a:gd name="T19" fmla="*/ 6 h 364"/>
                <a:gd name="T20" fmla="*/ 18 w 536"/>
                <a:gd name="T21" fmla="*/ 0 h 364"/>
                <a:gd name="T22" fmla="*/ 11 w 536"/>
                <a:gd name="T23" fmla="*/ 1 h 3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36"/>
                <a:gd name="T37" fmla="*/ 0 h 364"/>
                <a:gd name="T38" fmla="*/ 536 w 536"/>
                <a:gd name="T39" fmla="*/ 364 h 36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36" h="364">
                  <a:moveTo>
                    <a:pt x="188" y="16"/>
                  </a:moveTo>
                  <a:lnTo>
                    <a:pt x="203" y="108"/>
                  </a:lnTo>
                  <a:lnTo>
                    <a:pt x="198" y="198"/>
                  </a:lnTo>
                  <a:lnTo>
                    <a:pt x="0" y="352"/>
                  </a:lnTo>
                  <a:lnTo>
                    <a:pt x="152" y="364"/>
                  </a:lnTo>
                  <a:lnTo>
                    <a:pt x="358" y="358"/>
                  </a:lnTo>
                  <a:lnTo>
                    <a:pt x="536" y="352"/>
                  </a:lnTo>
                  <a:lnTo>
                    <a:pt x="394" y="225"/>
                  </a:lnTo>
                  <a:lnTo>
                    <a:pt x="281" y="190"/>
                  </a:lnTo>
                  <a:lnTo>
                    <a:pt x="301" y="107"/>
                  </a:lnTo>
                  <a:lnTo>
                    <a:pt x="300" y="0"/>
                  </a:lnTo>
                  <a:lnTo>
                    <a:pt x="188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8" name="Freeform 9"/>
            <p:cNvSpPr>
              <a:spLocks/>
            </p:cNvSpPr>
            <p:nvPr/>
          </p:nvSpPr>
          <p:spPr bwMode="auto">
            <a:xfrm>
              <a:off x="1476" y="2634"/>
              <a:ext cx="24" cy="50"/>
            </a:xfrm>
            <a:custGeom>
              <a:avLst/>
              <a:gdLst>
                <a:gd name="T0" fmla="*/ 2 w 48"/>
                <a:gd name="T1" fmla="*/ 0 h 100"/>
                <a:gd name="T2" fmla="*/ 0 w 48"/>
                <a:gd name="T3" fmla="*/ 5 h 100"/>
                <a:gd name="T4" fmla="*/ 2 w 48"/>
                <a:gd name="T5" fmla="*/ 6 h 100"/>
                <a:gd name="T6" fmla="*/ 3 w 48"/>
                <a:gd name="T7" fmla="*/ 6 h 100"/>
                <a:gd name="T8" fmla="*/ 2 w 48"/>
                <a:gd name="T9" fmla="*/ 0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100"/>
                <a:gd name="T17" fmla="*/ 48 w 4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100">
                  <a:moveTo>
                    <a:pt x="19" y="0"/>
                  </a:moveTo>
                  <a:lnTo>
                    <a:pt x="0" y="74"/>
                  </a:lnTo>
                  <a:lnTo>
                    <a:pt x="21" y="100"/>
                  </a:lnTo>
                  <a:lnTo>
                    <a:pt x="48" y="8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9" name="Freeform 10"/>
            <p:cNvSpPr>
              <a:spLocks/>
            </p:cNvSpPr>
            <p:nvPr/>
          </p:nvSpPr>
          <p:spPr bwMode="auto">
            <a:xfrm>
              <a:off x="1479" y="2698"/>
              <a:ext cx="24" cy="50"/>
            </a:xfrm>
            <a:custGeom>
              <a:avLst/>
              <a:gdLst>
                <a:gd name="T0" fmla="*/ 1 w 49"/>
                <a:gd name="T1" fmla="*/ 0 h 100"/>
                <a:gd name="T2" fmla="*/ 0 w 49"/>
                <a:gd name="T3" fmla="*/ 5 h 100"/>
                <a:gd name="T4" fmla="*/ 1 w 49"/>
                <a:gd name="T5" fmla="*/ 6 h 100"/>
                <a:gd name="T6" fmla="*/ 3 w 49"/>
                <a:gd name="T7" fmla="*/ 6 h 100"/>
                <a:gd name="T8" fmla="*/ 1 w 49"/>
                <a:gd name="T9" fmla="*/ 0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100"/>
                <a:gd name="T17" fmla="*/ 49 w 49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100">
                  <a:moveTo>
                    <a:pt x="21" y="0"/>
                  </a:moveTo>
                  <a:lnTo>
                    <a:pt x="0" y="73"/>
                  </a:lnTo>
                  <a:lnTo>
                    <a:pt x="22" y="100"/>
                  </a:lnTo>
                  <a:lnTo>
                    <a:pt x="49" y="8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0" name="Freeform 11"/>
            <p:cNvSpPr>
              <a:spLocks/>
            </p:cNvSpPr>
            <p:nvPr/>
          </p:nvSpPr>
          <p:spPr bwMode="auto">
            <a:xfrm>
              <a:off x="1481" y="2772"/>
              <a:ext cx="25" cy="50"/>
            </a:xfrm>
            <a:custGeom>
              <a:avLst/>
              <a:gdLst>
                <a:gd name="T0" fmla="*/ 2 w 49"/>
                <a:gd name="T1" fmla="*/ 0 h 101"/>
                <a:gd name="T2" fmla="*/ 0 w 49"/>
                <a:gd name="T3" fmla="*/ 4 h 101"/>
                <a:gd name="T4" fmla="*/ 2 w 49"/>
                <a:gd name="T5" fmla="*/ 6 h 101"/>
                <a:gd name="T6" fmla="*/ 4 w 49"/>
                <a:gd name="T7" fmla="*/ 5 h 101"/>
                <a:gd name="T8" fmla="*/ 2 w 49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101"/>
                <a:gd name="T17" fmla="*/ 49 w 49"/>
                <a:gd name="T18" fmla="*/ 101 h 1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101">
                  <a:moveTo>
                    <a:pt x="21" y="0"/>
                  </a:moveTo>
                  <a:lnTo>
                    <a:pt x="0" y="75"/>
                  </a:lnTo>
                  <a:lnTo>
                    <a:pt x="23" y="101"/>
                  </a:lnTo>
                  <a:lnTo>
                    <a:pt x="49" y="8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1" name="Freeform 12"/>
            <p:cNvSpPr>
              <a:spLocks/>
            </p:cNvSpPr>
            <p:nvPr/>
          </p:nvSpPr>
          <p:spPr bwMode="auto">
            <a:xfrm>
              <a:off x="1409" y="2632"/>
              <a:ext cx="22" cy="49"/>
            </a:xfrm>
            <a:custGeom>
              <a:avLst/>
              <a:gdLst>
                <a:gd name="T0" fmla="*/ 2 w 45"/>
                <a:gd name="T1" fmla="*/ 0 h 98"/>
                <a:gd name="T2" fmla="*/ 0 w 45"/>
                <a:gd name="T3" fmla="*/ 5 h 98"/>
                <a:gd name="T4" fmla="*/ 0 w 45"/>
                <a:gd name="T5" fmla="*/ 6 h 98"/>
                <a:gd name="T6" fmla="*/ 2 w 45"/>
                <a:gd name="T7" fmla="*/ 6 h 98"/>
                <a:gd name="T8" fmla="*/ 2 w 45"/>
                <a:gd name="T9" fmla="*/ 0 h 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98"/>
                <a:gd name="T17" fmla="*/ 45 w 45"/>
                <a:gd name="T18" fmla="*/ 98 h 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98">
                  <a:moveTo>
                    <a:pt x="39" y="0"/>
                  </a:moveTo>
                  <a:lnTo>
                    <a:pt x="0" y="67"/>
                  </a:lnTo>
                  <a:lnTo>
                    <a:pt x="15" y="98"/>
                  </a:lnTo>
                  <a:lnTo>
                    <a:pt x="45" y="8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2" name="Freeform 13"/>
            <p:cNvSpPr>
              <a:spLocks/>
            </p:cNvSpPr>
            <p:nvPr/>
          </p:nvSpPr>
          <p:spPr bwMode="auto">
            <a:xfrm>
              <a:off x="1393" y="2702"/>
              <a:ext cx="23" cy="48"/>
            </a:xfrm>
            <a:custGeom>
              <a:avLst/>
              <a:gdLst>
                <a:gd name="T0" fmla="*/ 3 w 45"/>
                <a:gd name="T1" fmla="*/ 0 h 97"/>
                <a:gd name="T2" fmla="*/ 0 w 45"/>
                <a:gd name="T3" fmla="*/ 4 h 97"/>
                <a:gd name="T4" fmla="*/ 1 w 45"/>
                <a:gd name="T5" fmla="*/ 6 h 97"/>
                <a:gd name="T6" fmla="*/ 3 w 45"/>
                <a:gd name="T7" fmla="*/ 5 h 97"/>
                <a:gd name="T8" fmla="*/ 3 w 45"/>
                <a:gd name="T9" fmla="*/ 0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97"/>
                <a:gd name="T17" fmla="*/ 45 w 45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97">
                  <a:moveTo>
                    <a:pt x="39" y="0"/>
                  </a:moveTo>
                  <a:lnTo>
                    <a:pt x="0" y="65"/>
                  </a:lnTo>
                  <a:lnTo>
                    <a:pt x="15" y="97"/>
                  </a:lnTo>
                  <a:lnTo>
                    <a:pt x="45" y="8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3" name="Freeform 14"/>
            <p:cNvSpPr>
              <a:spLocks/>
            </p:cNvSpPr>
            <p:nvPr/>
          </p:nvSpPr>
          <p:spPr bwMode="auto">
            <a:xfrm>
              <a:off x="1377" y="2772"/>
              <a:ext cx="23" cy="49"/>
            </a:xfrm>
            <a:custGeom>
              <a:avLst/>
              <a:gdLst>
                <a:gd name="T0" fmla="*/ 3 w 44"/>
                <a:gd name="T1" fmla="*/ 0 h 98"/>
                <a:gd name="T2" fmla="*/ 0 w 44"/>
                <a:gd name="T3" fmla="*/ 5 h 98"/>
                <a:gd name="T4" fmla="*/ 1 w 44"/>
                <a:gd name="T5" fmla="*/ 6 h 98"/>
                <a:gd name="T6" fmla="*/ 3 w 44"/>
                <a:gd name="T7" fmla="*/ 6 h 98"/>
                <a:gd name="T8" fmla="*/ 3 w 44"/>
                <a:gd name="T9" fmla="*/ 0 h 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98"/>
                <a:gd name="T17" fmla="*/ 44 w 44"/>
                <a:gd name="T18" fmla="*/ 98 h 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98">
                  <a:moveTo>
                    <a:pt x="39" y="0"/>
                  </a:moveTo>
                  <a:lnTo>
                    <a:pt x="0" y="67"/>
                  </a:lnTo>
                  <a:lnTo>
                    <a:pt x="15" y="98"/>
                  </a:lnTo>
                  <a:lnTo>
                    <a:pt x="44" y="8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4" name="Freeform 15"/>
            <p:cNvSpPr>
              <a:spLocks/>
            </p:cNvSpPr>
            <p:nvPr/>
          </p:nvSpPr>
          <p:spPr bwMode="auto">
            <a:xfrm>
              <a:off x="1540" y="2629"/>
              <a:ext cx="23" cy="49"/>
            </a:xfrm>
            <a:custGeom>
              <a:avLst/>
              <a:gdLst>
                <a:gd name="T0" fmla="*/ 1 w 45"/>
                <a:gd name="T1" fmla="*/ 0 h 97"/>
                <a:gd name="T2" fmla="*/ 3 w 45"/>
                <a:gd name="T3" fmla="*/ 5 h 97"/>
                <a:gd name="T4" fmla="*/ 2 w 45"/>
                <a:gd name="T5" fmla="*/ 7 h 97"/>
                <a:gd name="T6" fmla="*/ 0 w 45"/>
                <a:gd name="T7" fmla="*/ 6 h 97"/>
                <a:gd name="T8" fmla="*/ 1 w 45"/>
                <a:gd name="T9" fmla="*/ 0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97"/>
                <a:gd name="T17" fmla="*/ 45 w 45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97">
                  <a:moveTo>
                    <a:pt x="6" y="0"/>
                  </a:moveTo>
                  <a:lnTo>
                    <a:pt x="45" y="66"/>
                  </a:lnTo>
                  <a:lnTo>
                    <a:pt x="30" y="97"/>
                  </a:lnTo>
                  <a:lnTo>
                    <a:pt x="0" y="8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5" name="Freeform 16"/>
            <p:cNvSpPr>
              <a:spLocks/>
            </p:cNvSpPr>
            <p:nvPr/>
          </p:nvSpPr>
          <p:spPr bwMode="auto">
            <a:xfrm>
              <a:off x="1564" y="2695"/>
              <a:ext cx="23" cy="48"/>
            </a:xfrm>
            <a:custGeom>
              <a:avLst/>
              <a:gdLst>
                <a:gd name="T0" fmla="*/ 1 w 45"/>
                <a:gd name="T1" fmla="*/ 0 h 97"/>
                <a:gd name="T2" fmla="*/ 3 w 45"/>
                <a:gd name="T3" fmla="*/ 4 h 97"/>
                <a:gd name="T4" fmla="*/ 2 w 45"/>
                <a:gd name="T5" fmla="*/ 6 h 97"/>
                <a:gd name="T6" fmla="*/ 0 w 45"/>
                <a:gd name="T7" fmla="*/ 5 h 97"/>
                <a:gd name="T8" fmla="*/ 1 w 45"/>
                <a:gd name="T9" fmla="*/ 0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97"/>
                <a:gd name="T17" fmla="*/ 45 w 45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97">
                  <a:moveTo>
                    <a:pt x="6" y="0"/>
                  </a:moveTo>
                  <a:lnTo>
                    <a:pt x="45" y="66"/>
                  </a:lnTo>
                  <a:lnTo>
                    <a:pt x="30" y="97"/>
                  </a:lnTo>
                  <a:lnTo>
                    <a:pt x="0" y="8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6" name="Freeform 17"/>
            <p:cNvSpPr>
              <a:spLocks/>
            </p:cNvSpPr>
            <p:nvPr/>
          </p:nvSpPr>
          <p:spPr bwMode="auto">
            <a:xfrm>
              <a:off x="1586" y="2762"/>
              <a:ext cx="23" cy="49"/>
            </a:xfrm>
            <a:custGeom>
              <a:avLst/>
              <a:gdLst>
                <a:gd name="T0" fmla="*/ 1 w 46"/>
                <a:gd name="T1" fmla="*/ 0 h 97"/>
                <a:gd name="T2" fmla="*/ 3 w 46"/>
                <a:gd name="T3" fmla="*/ 5 h 97"/>
                <a:gd name="T4" fmla="*/ 1 w 46"/>
                <a:gd name="T5" fmla="*/ 7 h 97"/>
                <a:gd name="T6" fmla="*/ 0 w 46"/>
                <a:gd name="T7" fmla="*/ 6 h 97"/>
                <a:gd name="T8" fmla="*/ 1 w 46"/>
                <a:gd name="T9" fmla="*/ 0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97"/>
                <a:gd name="T17" fmla="*/ 46 w 46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97">
                  <a:moveTo>
                    <a:pt x="6" y="0"/>
                  </a:moveTo>
                  <a:lnTo>
                    <a:pt x="46" y="66"/>
                  </a:lnTo>
                  <a:lnTo>
                    <a:pt x="30" y="97"/>
                  </a:lnTo>
                  <a:lnTo>
                    <a:pt x="0" y="8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7" name="Arc 18"/>
            <p:cNvSpPr>
              <a:spLocks/>
            </p:cNvSpPr>
            <p:nvPr/>
          </p:nvSpPr>
          <p:spPr bwMode="auto">
            <a:xfrm rot="10800000" flipH="1" flipV="1">
              <a:off x="1096" y="2064"/>
              <a:ext cx="384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889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0" name="Rectangle 19" descr="Brown marble"/>
          <p:cNvSpPr>
            <a:spLocks noChangeArrowheads="1"/>
          </p:cNvSpPr>
          <p:nvPr/>
        </p:nvSpPr>
        <p:spPr bwMode="auto">
          <a:xfrm>
            <a:off x="5638800" y="3048000"/>
            <a:ext cx="609600" cy="22860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51" name="Rectangle 20" descr="Brown marble"/>
          <p:cNvSpPr>
            <a:spLocks noChangeArrowheads="1"/>
          </p:cNvSpPr>
          <p:nvPr/>
        </p:nvSpPr>
        <p:spPr bwMode="auto">
          <a:xfrm>
            <a:off x="5638800" y="5334000"/>
            <a:ext cx="3124200" cy="6096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6152" name="Group 21"/>
          <p:cNvGrpSpPr>
            <a:grpSpLocks/>
          </p:cNvGrpSpPr>
          <p:nvPr/>
        </p:nvGrpSpPr>
        <p:grpSpPr bwMode="auto">
          <a:xfrm>
            <a:off x="7391400" y="3352800"/>
            <a:ext cx="1295400" cy="2012950"/>
            <a:chOff x="3631" y="2547"/>
            <a:chExt cx="970" cy="1364"/>
          </a:xfrm>
        </p:grpSpPr>
        <p:grpSp>
          <p:nvGrpSpPr>
            <p:cNvPr id="6202" name="Group 22"/>
            <p:cNvGrpSpPr>
              <a:grpSpLocks/>
            </p:cNvGrpSpPr>
            <p:nvPr/>
          </p:nvGrpSpPr>
          <p:grpSpPr bwMode="auto">
            <a:xfrm>
              <a:off x="3631" y="2547"/>
              <a:ext cx="970" cy="1364"/>
              <a:chOff x="3631" y="2547"/>
              <a:chExt cx="970" cy="1364"/>
            </a:xfrm>
          </p:grpSpPr>
          <p:sp>
            <p:nvSpPr>
              <p:cNvPr id="6204" name="Freeform 23"/>
              <p:cNvSpPr>
                <a:spLocks/>
              </p:cNvSpPr>
              <p:nvPr/>
            </p:nvSpPr>
            <p:spPr bwMode="auto">
              <a:xfrm>
                <a:off x="3631" y="2560"/>
                <a:ext cx="970" cy="1336"/>
              </a:xfrm>
              <a:custGeom>
                <a:avLst/>
                <a:gdLst>
                  <a:gd name="T0" fmla="*/ 11 w 1939"/>
                  <a:gd name="T1" fmla="*/ 69 h 2671"/>
                  <a:gd name="T2" fmla="*/ 8 w 1939"/>
                  <a:gd name="T3" fmla="*/ 76 h 2671"/>
                  <a:gd name="T4" fmla="*/ 12 w 1939"/>
                  <a:gd name="T5" fmla="*/ 83 h 2671"/>
                  <a:gd name="T6" fmla="*/ 13 w 1939"/>
                  <a:gd name="T7" fmla="*/ 108 h 2671"/>
                  <a:gd name="T8" fmla="*/ 10 w 1939"/>
                  <a:gd name="T9" fmla="*/ 113 h 2671"/>
                  <a:gd name="T10" fmla="*/ 12 w 1939"/>
                  <a:gd name="T11" fmla="*/ 118 h 2671"/>
                  <a:gd name="T12" fmla="*/ 17 w 1939"/>
                  <a:gd name="T13" fmla="*/ 125 h 2671"/>
                  <a:gd name="T14" fmla="*/ 16 w 1939"/>
                  <a:gd name="T15" fmla="*/ 143 h 2671"/>
                  <a:gd name="T16" fmla="*/ 5 w 1939"/>
                  <a:gd name="T17" fmla="*/ 155 h 2671"/>
                  <a:gd name="T18" fmla="*/ 23 w 1939"/>
                  <a:gd name="T19" fmla="*/ 162 h 2671"/>
                  <a:gd name="T20" fmla="*/ 36 w 1939"/>
                  <a:gd name="T21" fmla="*/ 165 h 2671"/>
                  <a:gd name="T22" fmla="*/ 49 w 1939"/>
                  <a:gd name="T23" fmla="*/ 167 h 2671"/>
                  <a:gd name="T24" fmla="*/ 62 w 1939"/>
                  <a:gd name="T25" fmla="*/ 167 h 2671"/>
                  <a:gd name="T26" fmla="*/ 76 w 1939"/>
                  <a:gd name="T27" fmla="*/ 166 h 2671"/>
                  <a:gd name="T28" fmla="*/ 93 w 1939"/>
                  <a:gd name="T29" fmla="*/ 162 h 2671"/>
                  <a:gd name="T30" fmla="*/ 107 w 1939"/>
                  <a:gd name="T31" fmla="*/ 156 h 2671"/>
                  <a:gd name="T32" fmla="*/ 107 w 1939"/>
                  <a:gd name="T33" fmla="*/ 152 h 2671"/>
                  <a:gd name="T34" fmla="*/ 101 w 1939"/>
                  <a:gd name="T35" fmla="*/ 145 h 2671"/>
                  <a:gd name="T36" fmla="*/ 105 w 1939"/>
                  <a:gd name="T37" fmla="*/ 121 h 2671"/>
                  <a:gd name="T38" fmla="*/ 109 w 1939"/>
                  <a:gd name="T39" fmla="*/ 116 h 2671"/>
                  <a:gd name="T40" fmla="*/ 106 w 1939"/>
                  <a:gd name="T41" fmla="*/ 110 h 2671"/>
                  <a:gd name="T42" fmla="*/ 109 w 1939"/>
                  <a:gd name="T43" fmla="*/ 85 h 2671"/>
                  <a:gd name="T44" fmla="*/ 116 w 1939"/>
                  <a:gd name="T45" fmla="*/ 78 h 2671"/>
                  <a:gd name="T46" fmla="*/ 112 w 1939"/>
                  <a:gd name="T47" fmla="*/ 68 h 2671"/>
                  <a:gd name="T48" fmla="*/ 116 w 1939"/>
                  <a:gd name="T49" fmla="*/ 47 h 2671"/>
                  <a:gd name="T50" fmla="*/ 121 w 1939"/>
                  <a:gd name="T51" fmla="*/ 40 h 2671"/>
                  <a:gd name="T52" fmla="*/ 122 w 1939"/>
                  <a:gd name="T53" fmla="*/ 27 h 2671"/>
                  <a:gd name="T54" fmla="*/ 112 w 1939"/>
                  <a:gd name="T55" fmla="*/ 15 h 2671"/>
                  <a:gd name="T56" fmla="*/ 95 w 1939"/>
                  <a:gd name="T57" fmla="*/ 6 h 2671"/>
                  <a:gd name="T58" fmla="*/ 69 w 1939"/>
                  <a:gd name="T59" fmla="*/ 1 h 2671"/>
                  <a:gd name="T60" fmla="*/ 54 w 1939"/>
                  <a:gd name="T61" fmla="*/ 0 h 2671"/>
                  <a:gd name="T62" fmla="*/ 35 w 1939"/>
                  <a:gd name="T63" fmla="*/ 4 h 2671"/>
                  <a:gd name="T64" fmla="*/ 19 w 1939"/>
                  <a:gd name="T65" fmla="*/ 9 h 2671"/>
                  <a:gd name="T66" fmla="*/ 5 w 1939"/>
                  <a:gd name="T67" fmla="*/ 19 h 2671"/>
                  <a:gd name="T68" fmla="*/ 0 w 1939"/>
                  <a:gd name="T69" fmla="*/ 30 h 2671"/>
                  <a:gd name="T70" fmla="*/ 2 w 1939"/>
                  <a:gd name="T71" fmla="*/ 39 h 2671"/>
                  <a:gd name="T72" fmla="*/ 10 w 1939"/>
                  <a:gd name="T73" fmla="*/ 49 h 2671"/>
                  <a:gd name="T74" fmla="*/ 11 w 1939"/>
                  <a:gd name="T75" fmla="*/ 69 h 2671"/>
                  <a:gd name="T76" fmla="*/ 11 w 1939"/>
                  <a:gd name="T77" fmla="*/ 69 h 267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939"/>
                  <a:gd name="T118" fmla="*/ 0 h 2671"/>
                  <a:gd name="T119" fmla="*/ 1939 w 1939"/>
                  <a:gd name="T120" fmla="*/ 2671 h 267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939" h="2671">
                    <a:moveTo>
                      <a:pt x="174" y="1098"/>
                    </a:moveTo>
                    <a:lnTo>
                      <a:pt x="127" y="1214"/>
                    </a:lnTo>
                    <a:lnTo>
                      <a:pt x="184" y="1320"/>
                    </a:lnTo>
                    <a:lnTo>
                      <a:pt x="200" y="1724"/>
                    </a:lnTo>
                    <a:lnTo>
                      <a:pt x="147" y="1798"/>
                    </a:lnTo>
                    <a:lnTo>
                      <a:pt x="190" y="1887"/>
                    </a:lnTo>
                    <a:lnTo>
                      <a:pt x="269" y="1998"/>
                    </a:lnTo>
                    <a:lnTo>
                      <a:pt x="247" y="2282"/>
                    </a:lnTo>
                    <a:lnTo>
                      <a:pt x="68" y="2466"/>
                    </a:lnTo>
                    <a:lnTo>
                      <a:pt x="358" y="2582"/>
                    </a:lnTo>
                    <a:lnTo>
                      <a:pt x="562" y="2639"/>
                    </a:lnTo>
                    <a:lnTo>
                      <a:pt x="778" y="2666"/>
                    </a:lnTo>
                    <a:lnTo>
                      <a:pt x="989" y="2671"/>
                    </a:lnTo>
                    <a:lnTo>
                      <a:pt x="1214" y="2651"/>
                    </a:lnTo>
                    <a:lnTo>
                      <a:pt x="1482" y="2592"/>
                    </a:lnTo>
                    <a:lnTo>
                      <a:pt x="1702" y="2493"/>
                    </a:lnTo>
                    <a:lnTo>
                      <a:pt x="1697" y="2429"/>
                    </a:lnTo>
                    <a:lnTo>
                      <a:pt x="1608" y="2319"/>
                    </a:lnTo>
                    <a:lnTo>
                      <a:pt x="1665" y="1929"/>
                    </a:lnTo>
                    <a:lnTo>
                      <a:pt x="1739" y="1847"/>
                    </a:lnTo>
                    <a:lnTo>
                      <a:pt x="1686" y="1746"/>
                    </a:lnTo>
                    <a:lnTo>
                      <a:pt x="1739" y="1352"/>
                    </a:lnTo>
                    <a:lnTo>
                      <a:pt x="1844" y="1241"/>
                    </a:lnTo>
                    <a:lnTo>
                      <a:pt x="1781" y="1083"/>
                    </a:lnTo>
                    <a:lnTo>
                      <a:pt x="1849" y="742"/>
                    </a:lnTo>
                    <a:lnTo>
                      <a:pt x="1923" y="626"/>
                    </a:lnTo>
                    <a:lnTo>
                      <a:pt x="1939" y="431"/>
                    </a:lnTo>
                    <a:lnTo>
                      <a:pt x="1786" y="232"/>
                    </a:lnTo>
                    <a:lnTo>
                      <a:pt x="1519" y="95"/>
                    </a:lnTo>
                    <a:lnTo>
                      <a:pt x="1093" y="10"/>
                    </a:lnTo>
                    <a:lnTo>
                      <a:pt x="857" y="0"/>
                    </a:lnTo>
                    <a:lnTo>
                      <a:pt x="546" y="53"/>
                    </a:lnTo>
                    <a:lnTo>
                      <a:pt x="300" y="131"/>
                    </a:lnTo>
                    <a:lnTo>
                      <a:pt x="74" y="294"/>
                    </a:lnTo>
                    <a:lnTo>
                      <a:pt x="0" y="468"/>
                    </a:lnTo>
                    <a:lnTo>
                      <a:pt x="31" y="621"/>
                    </a:lnTo>
                    <a:lnTo>
                      <a:pt x="147" y="773"/>
                    </a:lnTo>
                    <a:lnTo>
                      <a:pt x="174" y="1098"/>
                    </a:lnTo>
                    <a:close/>
                  </a:path>
                </a:pathLst>
              </a:custGeom>
              <a:solidFill>
                <a:srgbClr val="AAA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5" name="Freeform 24"/>
              <p:cNvSpPr>
                <a:spLocks/>
              </p:cNvSpPr>
              <p:nvPr/>
            </p:nvSpPr>
            <p:spPr bwMode="auto">
              <a:xfrm>
                <a:off x="4213" y="2914"/>
                <a:ext cx="352" cy="254"/>
              </a:xfrm>
              <a:custGeom>
                <a:avLst/>
                <a:gdLst>
                  <a:gd name="T0" fmla="*/ 44 w 705"/>
                  <a:gd name="T1" fmla="*/ 0 h 509"/>
                  <a:gd name="T2" fmla="*/ 26 w 705"/>
                  <a:gd name="T3" fmla="*/ 11 h 509"/>
                  <a:gd name="T4" fmla="*/ 3 w 705"/>
                  <a:gd name="T5" fmla="*/ 18 h 509"/>
                  <a:gd name="T6" fmla="*/ 21 w 705"/>
                  <a:gd name="T7" fmla="*/ 22 h 509"/>
                  <a:gd name="T8" fmla="*/ 0 w 705"/>
                  <a:gd name="T9" fmla="*/ 28 h 509"/>
                  <a:gd name="T10" fmla="*/ 22 w 705"/>
                  <a:gd name="T11" fmla="*/ 31 h 509"/>
                  <a:gd name="T12" fmla="*/ 40 w 705"/>
                  <a:gd name="T13" fmla="*/ 26 h 509"/>
                  <a:gd name="T14" fmla="*/ 44 w 705"/>
                  <a:gd name="T15" fmla="*/ 0 h 509"/>
                  <a:gd name="T16" fmla="*/ 44 w 705"/>
                  <a:gd name="T17" fmla="*/ 0 h 50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05"/>
                  <a:gd name="T28" fmla="*/ 0 h 509"/>
                  <a:gd name="T29" fmla="*/ 705 w 705"/>
                  <a:gd name="T30" fmla="*/ 509 h 50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05" h="509">
                    <a:moveTo>
                      <a:pt x="705" y="0"/>
                    </a:moveTo>
                    <a:lnTo>
                      <a:pt x="421" y="191"/>
                    </a:lnTo>
                    <a:lnTo>
                      <a:pt x="55" y="296"/>
                    </a:lnTo>
                    <a:lnTo>
                      <a:pt x="349" y="356"/>
                    </a:lnTo>
                    <a:lnTo>
                      <a:pt x="0" y="449"/>
                    </a:lnTo>
                    <a:lnTo>
                      <a:pt x="361" y="509"/>
                    </a:lnTo>
                    <a:lnTo>
                      <a:pt x="645" y="41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6" name="Freeform 25"/>
              <p:cNvSpPr>
                <a:spLocks/>
              </p:cNvSpPr>
              <p:nvPr/>
            </p:nvSpPr>
            <p:spPr bwMode="auto">
              <a:xfrm>
                <a:off x="4226" y="3217"/>
                <a:ext cx="292" cy="257"/>
              </a:xfrm>
              <a:custGeom>
                <a:avLst/>
                <a:gdLst>
                  <a:gd name="T0" fmla="*/ 36 w 585"/>
                  <a:gd name="T1" fmla="*/ 0 h 515"/>
                  <a:gd name="T2" fmla="*/ 19 w 585"/>
                  <a:gd name="T3" fmla="*/ 4 h 515"/>
                  <a:gd name="T4" fmla="*/ 0 w 585"/>
                  <a:gd name="T5" fmla="*/ 11 h 515"/>
                  <a:gd name="T6" fmla="*/ 17 w 585"/>
                  <a:gd name="T7" fmla="*/ 15 h 515"/>
                  <a:gd name="T8" fmla="*/ 0 w 585"/>
                  <a:gd name="T9" fmla="*/ 25 h 515"/>
                  <a:gd name="T10" fmla="*/ 17 w 585"/>
                  <a:gd name="T11" fmla="*/ 32 h 515"/>
                  <a:gd name="T12" fmla="*/ 31 w 585"/>
                  <a:gd name="T13" fmla="*/ 28 h 515"/>
                  <a:gd name="T14" fmla="*/ 36 w 585"/>
                  <a:gd name="T15" fmla="*/ 0 h 515"/>
                  <a:gd name="T16" fmla="*/ 36 w 585"/>
                  <a:gd name="T17" fmla="*/ 0 h 51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85"/>
                  <a:gd name="T28" fmla="*/ 0 h 515"/>
                  <a:gd name="T29" fmla="*/ 585 w 585"/>
                  <a:gd name="T30" fmla="*/ 515 h 51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85" h="515">
                    <a:moveTo>
                      <a:pt x="585" y="0"/>
                    </a:moveTo>
                    <a:lnTo>
                      <a:pt x="307" y="76"/>
                    </a:lnTo>
                    <a:lnTo>
                      <a:pt x="0" y="176"/>
                    </a:lnTo>
                    <a:lnTo>
                      <a:pt x="284" y="247"/>
                    </a:lnTo>
                    <a:lnTo>
                      <a:pt x="0" y="400"/>
                    </a:lnTo>
                    <a:lnTo>
                      <a:pt x="274" y="515"/>
                    </a:lnTo>
                    <a:lnTo>
                      <a:pt x="508" y="455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7" name="Freeform 26"/>
              <p:cNvSpPr>
                <a:spLocks/>
              </p:cNvSpPr>
              <p:nvPr/>
            </p:nvSpPr>
            <p:spPr bwMode="auto">
              <a:xfrm>
                <a:off x="4196" y="3507"/>
                <a:ext cx="284" cy="306"/>
              </a:xfrm>
              <a:custGeom>
                <a:avLst/>
                <a:gdLst>
                  <a:gd name="T0" fmla="*/ 36 w 568"/>
                  <a:gd name="T1" fmla="*/ 0 h 612"/>
                  <a:gd name="T2" fmla="*/ 19 w 568"/>
                  <a:gd name="T3" fmla="*/ 5 h 612"/>
                  <a:gd name="T4" fmla="*/ 1 w 568"/>
                  <a:gd name="T5" fmla="*/ 12 h 612"/>
                  <a:gd name="T6" fmla="*/ 19 w 568"/>
                  <a:gd name="T7" fmla="*/ 19 h 612"/>
                  <a:gd name="T8" fmla="*/ 0 w 568"/>
                  <a:gd name="T9" fmla="*/ 31 h 612"/>
                  <a:gd name="T10" fmla="*/ 13 w 568"/>
                  <a:gd name="T11" fmla="*/ 38 h 612"/>
                  <a:gd name="T12" fmla="*/ 30 w 568"/>
                  <a:gd name="T13" fmla="*/ 33 h 612"/>
                  <a:gd name="T14" fmla="*/ 36 w 568"/>
                  <a:gd name="T15" fmla="*/ 0 h 612"/>
                  <a:gd name="T16" fmla="*/ 36 w 568"/>
                  <a:gd name="T17" fmla="*/ 0 h 6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68"/>
                  <a:gd name="T28" fmla="*/ 0 h 612"/>
                  <a:gd name="T29" fmla="*/ 568 w 568"/>
                  <a:gd name="T30" fmla="*/ 612 h 6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68" h="612">
                    <a:moveTo>
                      <a:pt x="568" y="0"/>
                    </a:moveTo>
                    <a:lnTo>
                      <a:pt x="311" y="82"/>
                    </a:lnTo>
                    <a:lnTo>
                      <a:pt x="17" y="201"/>
                    </a:lnTo>
                    <a:lnTo>
                      <a:pt x="306" y="311"/>
                    </a:lnTo>
                    <a:lnTo>
                      <a:pt x="0" y="502"/>
                    </a:lnTo>
                    <a:lnTo>
                      <a:pt x="219" y="612"/>
                    </a:lnTo>
                    <a:lnTo>
                      <a:pt x="492" y="520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7"/>
              <p:cNvSpPr>
                <a:spLocks/>
              </p:cNvSpPr>
              <p:nvPr/>
            </p:nvSpPr>
            <p:spPr bwMode="auto">
              <a:xfrm>
                <a:off x="3691" y="2919"/>
                <a:ext cx="172" cy="202"/>
              </a:xfrm>
              <a:custGeom>
                <a:avLst/>
                <a:gdLst>
                  <a:gd name="T0" fmla="*/ 0 w 345"/>
                  <a:gd name="T1" fmla="*/ 0 h 406"/>
                  <a:gd name="T2" fmla="*/ 2 w 345"/>
                  <a:gd name="T3" fmla="*/ 25 h 406"/>
                  <a:gd name="T4" fmla="*/ 21 w 345"/>
                  <a:gd name="T5" fmla="*/ 25 h 406"/>
                  <a:gd name="T6" fmla="*/ 5 w 345"/>
                  <a:gd name="T7" fmla="*/ 15 h 406"/>
                  <a:gd name="T8" fmla="*/ 20 w 345"/>
                  <a:gd name="T9" fmla="*/ 16 h 406"/>
                  <a:gd name="T10" fmla="*/ 0 w 345"/>
                  <a:gd name="T11" fmla="*/ 0 h 406"/>
                  <a:gd name="T12" fmla="*/ 0 w 345"/>
                  <a:gd name="T13" fmla="*/ 0 h 4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5"/>
                  <a:gd name="T22" fmla="*/ 0 h 406"/>
                  <a:gd name="T23" fmla="*/ 345 w 345"/>
                  <a:gd name="T24" fmla="*/ 406 h 40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5" h="406">
                    <a:moveTo>
                      <a:pt x="0" y="0"/>
                    </a:moveTo>
                    <a:lnTo>
                      <a:pt x="39" y="406"/>
                    </a:lnTo>
                    <a:lnTo>
                      <a:pt x="345" y="401"/>
                    </a:lnTo>
                    <a:lnTo>
                      <a:pt x="92" y="241"/>
                    </a:lnTo>
                    <a:lnTo>
                      <a:pt x="334" y="2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8"/>
              <p:cNvSpPr>
                <a:spLocks/>
              </p:cNvSpPr>
              <p:nvPr/>
            </p:nvSpPr>
            <p:spPr bwMode="auto">
              <a:xfrm>
                <a:off x="3712" y="3198"/>
                <a:ext cx="184" cy="238"/>
              </a:xfrm>
              <a:custGeom>
                <a:avLst/>
                <a:gdLst>
                  <a:gd name="T0" fmla="*/ 0 w 367"/>
                  <a:gd name="T1" fmla="*/ 0 h 476"/>
                  <a:gd name="T2" fmla="*/ 3 w 367"/>
                  <a:gd name="T3" fmla="*/ 30 h 476"/>
                  <a:gd name="T4" fmla="*/ 21 w 367"/>
                  <a:gd name="T5" fmla="*/ 30 h 476"/>
                  <a:gd name="T6" fmla="*/ 8 w 367"/>
                  <a:gd name="T7" fmla="*/ 20 h 476"/>
                  <a:gd name="T8" fmla="*/ 23 w 367"/>
                  <a:gd name="T9" fmla="*/ 15 h 476"/>
                  <a:gd name="T10" fmla="*/ 0 w 367"/>
                  <a:gd name="T11" fmla="*/ 0 h 476"/>
                  <a:gd name="T12" fmla="*/ 0 w 367"/>
                  <a:gd name="T13" fmla="*/ 0 h 4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67"/>
                  <a:gd name="T22" fmla="*/ 0 h 476"/>
                  <a:gd name="T23" fmla="*/ 367 w 367"/>
                  <a:gd name="T24" fmla="*/ 476 h 4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67" h="476">
                    <a:moveTo>
                      <a:pt x="0" y="0"/>
                    </a:moveTo>
                    <a:lnTo>
                      <a:pt x="33" y="465"/>
                    </a:lnTo>
                    <a:lnTo>
                      <a:pt x="329" y="476"/>
                    </a:lnTo>
                    <a:lnTo>
                      <a:pt x="114" y="312"/>
                    </a:lnTo>
                    <a:lnTo>
                      <a:pt x="367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9"/>
              <p:cNvSpPr>
                <a:spLocks/>
              </p:cNvSpPr>
              <p:nvPr/>
            </p:nvSpPr>
            <p:spPr bwMode="auto">
              <a:xfrm>
                <a:off x="3740" y="3523"/>
                <a:ext cx="212" cy="236"/>
              </a:xfrm>
              <a:custGeom>
                <a:avLst/>
                <a:gdLst>
                  <a:gd name="T0" fmla="*/ 0 w 424"/>
                  <a:gd name="T1" fmla="*/ 0 h 470"/>
                  <a:gd name="T2" fmla="*/ 27 w 424"/>
                  <a:gd name="T3" fmla="*/ 17 h 470"/>
                  <a:gd name="T4" fmla="*/ 10 w 424"/>
                  <a:gd name="T5" fmla="*/ 17 h 470"/>
                  <a:gd name="T6" fmla="*/ 24 w 424"/>
                  <a:gd name="T7" fmla="*/ 30 h 470"/>
                  <a:gd name="T8" fmla="*/ 1 w 424"/>
                  <a:gd name="T9" fmla="*/ 29 h 470"/>
                  <a:gd name="T10" fmla="*/ 0 w 424"/>
                  <a:gd name="T11" fmla="*/ 0 h 470"/>
                  <a:gd name="T12" fmla="*/ 0 w 424"/>
                  <a:gd name="T13" fmla="*/ 0 h 4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24"/>
                  <a:gd name="T22" fmla="*/ 0 h 470"/>
                  <a:gd name="T23" fmla="*/ 424 w 424"/>
                  <a:gd name="T24" fmla="*/ 470 h 47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24" h="470">
                    <a:moveTo>
                      <a:pt x="0" y="0"/>
                    </a:moveTo>
                    <a:lnTo>
                      <a:pt x="424" y="260"/>
                    </a:lnTo>
                    <a:lnTo>
                      <a:pt x="145" y="260"/>
                    </a:lnTo>
                    <a:lnTo>
                      <a:pt x="381" y="470"/>
                    </a:lnTo>
                    <a:lnTo>
                      <a:pt x="10" y="4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30"/>
              <p:cNvSpPr>
                <a:spLocks/>
              </p:cNvSpPr>
              <p:nvPr/>
            </p:nvSpPr>
            <p:spPr bwMode="auto">
              <a:xfrm>
                <a:off x="3793" y="2614"/>
                <a:ext cx="625" cy="318"/>
              </a:xfrm>
              <a:custGeom>
                <a:avLst/>
                <a:gdLst>
                  <a:gd name="T0" fmla="*/ 1 w 1252"/>
                  <a:gd name="T1" fmla="*/ 10 h 636"/>
                  <a:gd name="T2" fmla="*/ 9 w 1252"/>
                  <a:gd name="T3" fmla="*/ 5 h 636"/>
                  <a:gd name="T4" fmla="*/ 16 w 1252"/>
                  <a:gd name="T5" fmla="*/ 2 h 636"/>
                  <a:gd name="T6" fmla="*/ 24 w 1252"/>
                  <a:gd name="T7" fmla="*/ 1 h 636"/>
                  <a:gd name="T8" fmla="*/ 33 w 1252"/>
                  <a:gd name="T9" fmla="*/ 1 h 636"/>
                  <a:gd name="T10" fmla="*/ 43 w 1252"/>
                  <a:gd name="T11" fmla="*/ 0 h 636"/>
                  <a:gd name="T12" fmla="*/ 56 w 1252"/>
                  <a:gd name="T13" fmla="*/ 1 h 636"/>
                  <a:gd name="T14" fmla="*/ 67 w 1252"/>
                  <a:gd name="T15" fmla="*/ 2 h 636"/>
                  <a:gd name="T16" fmla="*/ 78 w 1252"/>
                  <a:gd name="T17" fmla="*/ 6 h 636"/>
                  <a:gd name="T18" fmla="*/ 34 w 1252"/>
                  <a:gd name="T19" fmla="*/ 11 h 636"/>
                  <a:gd name="T20" fmla="*/ 68 w 1252"/>
                  <a:gd name="T21" fmla="*/ 18 h 636"/>
                  <a:gd name="T22" fmla="*/ 32 w 1252"/>
                  <a:gd name="T23" fmla="*/ 20 h 636"/>
                  <a:gd name="T24" fmla="*/ 58 w 1252"/>
                  <a:gd name="T25" fmla="*/ 27 h 636"/>
                  <a:gd name="T26" fmla="*/ 27 w 1252"/>
                  <a:gd name="T27" fmla="*/ 29 h 636"/>
                  <a:gd name="T28" fmla="*/ 54 w 1252"/>
                  <a:gd name="T29" fmla="*/ 39 h 636"/>
                  <a:gd name="T30" fmla="*/ 46 w 1252"/>
                  <a:gd name="T31" fmla="*/ 40 h 636"/>
                  <a:gd name="T32" fmla="*/ 39 w 1252"/>
                  <a:gd name="T33" fmla="*/ 40 h 636"/>
                  <a:gd name="T34" fmla="*/ 35 w 1252"/>
                  <a:gd name="T35" fmla="*/ 40 h 636"/>
                  <a:gd name="T36" fmla="*/ 28 w 1252"/>
                  <a:gd name="T37" fmla="*/ 39 h 636"/>
                  <a:gd name="T38" fmla="*/ 21 w 1252"/>
                  <a:gd name="T39" fmla="*/ 38 h 636"/>
                  <a:gd name="T40" fmla="*/ 14 w 1252"/>
                  <a:gd name="T41" fmla="*/ 36 h 636"/>
                  <a:gd name="T42" fmla="*/ 6 w 1252"/>
                  <a:gd name="T43" fmla="*/ 33 h 636"/>
                  <a:gd name="T44" fmla="*/ 0 w 1252"/>
                  <a:gd name="T45" fmla="*/ 27 h 636"/>
                  <a:gd name="T46" fmla="*/ 7 w 1252"/>
                  <a:gd name="T47" fmla="*/ 28 h 636"/>
                  <a:gd name="T48" fmla="*/ 14 w 1252"/>
                  <a:gd name="T49" fmla="*/ 26 h 636"/>
                  <a:gd name="T50" fmla="*/ 17 w 1252"/>
                  <a:gd name="T51" fmla="*/ 22 h 636"/>
                  <a:gd name="T52" fmla="*/ 18 w 1252"/>
                  <a:gd name="T53" fmla="*/ 19 h 636"/>
                  <a:gd name="T54" fmla="*/ 17 w 1252"/>
                  <a:gd name="T55" fmla="*/ 14 h 636"/>
                  <a:gd name="T56" fmla="*/ 14 w 1252"/>
                  <a:gd name="T57" fmla="*/ 11 h 636"/>
                  <a:gd name="T58" fmla="*/ 10 w 1252"/>
                  <a:gd name="T59" fmla="*/ 10 h 636"/>
                  <a:gd name="T60" fmla="*/ 1 w 1252"/>
                  <a:gd name="T61" fmla="*/ 10 h 636"/>
                  <a:gd name="T62" fmla="*/ 1 w 1252"/>
                  <a:gd name="T63" fmla="*/ 10 h 6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252"/>
                  <a:gd name="T97" fmla="*/ 0 h 636"/>
                  <a:gd name="T98" fmla="*/ 1252 w 1252"/>
                  <a:gd name="T99" fmla="*/ 636 h 6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252" h="636">
                    <a:moveTo>
                      <a:pt x="31" y="149"/>
                    </a:moveTo>
                    <a:lnTo>
                      <a:pt x="155" y="79"/>
                    </a:lnTo>
                    <a:lnTo>
                      <a:pt x="265" y="41"/>
                    </a:lnTo>
                    <a:lnTo>
                      <a:pt x="386" y="17"/>
                    </a:lnTo>
                    <a:lnTo>
                      <a:pt x="543" y="4"/>
                    </a:lnTo>
                    <a:lnTo>
                      <a:pt x="696" y="0"/>
                    </a:lnTo>
                    <a:lnTo>
                      <a:pt x="905" y="13"/>
                    </a:lnTo>
                    <a:lnTo>
                      <a:pt x="1087" y="46"/>
                    </a:lnTo>
                    <a:lnTo>
                      <a:pt x="1252" y="102"/>
                    </a:lnTo>
                    <a:lnTo>
                      <a:pt x="550" y="179"/>
                    </a:lnTo>
                    <a:lnTo>
                      <a:pt x="1098" y="273"/>
                    </a:lnTo>
                    <a:lnTo>
                      <a:pt x="520" y="318"/>
                    </a:lnTo>
                    <a:lnTo>
                      <a:pt x="936" y="446"/>
                    </a:lnTo>
                    <a:lnTo>
                      <a:pt x="445" y="465"/>
                    </a:lnTo>
                    <a:lnTo>
                      <a:pt x="877" y="620"/>
                    </a:lnTo>
                    <a:lnTo>
                      <a:pt x="747" y="636"/>
                    </a:lnTo>
                    <a:lnTo>
                      <a:pt x="638" y="636"/>
                    </a:lnTo>
                    <a:lnTo>
                      <a:pt x="569" y="636"/>
                    </a:lnTo>
                    <a:lnTo>
                      <a:pt x="451" y="623"/>
                    </a:lnTo>
                    <a:lnTo>
                      <a:pt x="348" y="606"/>
                    </a:lnTo>
                    <a:lnTo>
                      <a:pt x="225" y="576"/>
                    </a:lnTo>
                    <a:lnTo>
                      <a:pt x="100" y="515"/>
                    </a:lnTo>
                    <a:lnTo>
                      <a:pt x="0" y="444"/>
                    </a:lnTo>
                    <a:lnTo>
                      <a:pt x="125" y="448"/>
                    </a:lnTo>
                    <a:lnTo>
                      <a:pt x="228" y="419"/>
                    </a:lnTo>
                    <a:lnTo>
                      <a:pt x="282" y="365"/>
                    </a:lnTo>
                    <a:lnTo>
                      <a:pt x="299" y="304"/>
                    </a:lnTo>
                    <a:lnTo>
                      <a:pt x="278" y="237"/>
                    </a:lnTo>
                    <a:lnTo>
                      <a:pt x="228" y="190"/>
                    </a:lnTo>
                    <a:lnTo>
                      <a:pt x="170" y="157"/>
                    </a:lnTo>
                    <a:lnTo>
                      <a:pt x="31" y="1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31"/>
              <p:cNvSpPr>
                <a:spLocks/>
              </p:cNvSpPr>
              <p:nvPr/>
            </p:nvSpPr>
            <p:spPr bwMode="auto">
              <a:xfrm>
                <a:off x="3844" y="2973"/>
                <a:ext cx="441" cy="166"/>
              </a:xfrm>
              <a:custGeom>
                <a:avLst/>
                <a:gdLst>
                  <a:gd name="T0" fmla="*/ 0 w 881"/>
                  <a:gd name="T1" fmla="*/ 13 h 331"/>
                  <a:gd name="T2" fmla="*/ 14 w 881"/>
                  <a:gd name="T3" fmla="*/ 12 h 331"/>
                  <a:gd name="T4" fmla="*/ 3 w 881"/>
                  <a:gd name="T5" fmla="*/ 0 h 331"/>
                  <a:gd name="T6" fmla="*/ 47 w 881"/>
                  <a:gd name="T7" fmla="*/ 5 h 331"/>
                  <a:gd name="T8" fmla="*/ 40 w 881"/>
                  <a:gd name="T9" fmla="*/ 11 h 331"/>
                  <a:gd name="T10" fmla="*/ 56 w 881"/>
                  <a:gd name="T11" fmla="*/ 15 h 331"/>
                  <a:gd name="T12" fmla="*/ 36 w 881"/>
                  <a:gd name="T13" fmla="*/ 21 h 331"/>
                  <a:gd name="T14" fmla="*/ 14 w 881"/>
                  <a:gd name="T15" fmla="*/ 21 h 331"/>
                  <a:gd name="T16" fmla="*/ 0 w 881"/>
                  <a:gd name="T17" fmla="*/ 13 h 331"/>
                  <a:gd name="T18" fmla="*/ 0 w 881"/>
                  <a:gd name="T19" fmla="*/ 13 h 3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81"/>
                  <a:gd name="T31" fmla="*/ 0 h 331"/>
                  <a:gd name="T32" fmla="*/ 881 w 881"/>
                  <a:gd name="T33" fmla="*/ 331 h 33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81" h="331">
                    <a:moveTo>
                      <a:pt x="0" y="199"/>
                    </a:moveTo>
                    <a:lnTo>
                      <a:pt x="210" y="183"/>
                    </a:lnTo>
                    <a:lnTo>
                      <a:pt x="42" y="0"/>
                    </a:lnTo>
                    <a:lnTo>
                      <a:pt x="740" y="69"/>
                    </a:lnTo>
                    <a:lnTo>
                      <a:pt x="634" y="173"/>
                    </a:lnTo>
                    <a:lnTo>
                      <a:pt x="881" y="235"/>
                    </a:lnTo>
                    <a:lnTo>
                      <a:pt x="567" y="331"/>
                    </a:lnTo>
                    <a:lnTo>
                      <a:pt x="210" y="331"/>
                    </a:lnTo>
                    <a:lnTo>
                      <a:pt x="0" y="199"/>
                    </a:lnTo>
                    <a:close/>
                  </a:path>
                </a:pathLst>
              </a:custGeom>
              <a:solidFill>
                <a:srgbClr val="D3E5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3" name="Freeform 32"/>
              <p:cNvSpPr>
                <a:spLocks/>
              </p:cNvSpPr>
              <p:nvPr/>
            </p:nvSpPr>
            <p:spPr bwMode="auto">
              <a:xfrm>
                <a:off x="3820" y="3147"/>
                <a:ext cx="570" cy="78"/>
              </a:xfrm>
              <a:custGeom>
                <a:avLst/>
                <a:gdLst>
                  <a:gd name="T0" fmla="*/ 0 w 1141"/>
                  <a:gd name="T1" fmla="*/ 1 h 156"/>
                  <a:gd name="T2" fmla="*/ 6 w 1141"/>
                  <a:gd name="T3" fmla="*/ 0 h 156"/>
                  <a:gd name="T4" fmla="*/ 21 w 1141"/>
                  <a:gd name="T5" fmla="*/ 2 h 156"/>
                  <a:gd name="T6" fmla="*/ 40 w 1141"/>
                  <a:gd name="T7" fmla="*/ 3 h 156"/>
                  <a:gd name="T8" fmla="*/ 59 w 1141"/>
                  <a:gd name="T9" fmla="*/ 5 h 156"/>
                  <a:gd name="T10" fmla="*/ 71 w 1141"/>
                  <a:gd name="T11" fmla="*/ 6 h 156"/>
                  <a:gd name="T12" fmla="*/ 41 w 1141"/>
                  <a:gd name="T13" fmla="*/ 10 h 156"/>
                  <a:gd name="T14" fmla="*/ 15 w 1141"/>
                  <a:gd name="T15" fmla="*/ 7 h 156"/>
                  <a:gd name="T16" fmla="*/ 0 w 1141"/>
                  <a:gd name="T17" fmla="*/ 1 h 156"/>
                  <a:gd name="T18" fmla="*/ 0 w 1141"/>
                  <a:gd name="T19" fmla="*/ 1 h 1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41"/>
                  <a:gd name="T31" fmla="*/ 0 h 156"/>
                  <a:gd name="T32" fmla="*/ 1141 w 1141"/>
                  <a:gd name="T33" fmla="*/ 156 h 15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41" h="156">
                    <a:moveTo>
                      <a:pt x="0" y="30"/>
                    </a:moveTo>
                    <a:lnTo>
                      <a:pt x="96" y="0"/>
                    </a:lnTo>
                    <a:lnTo>
                      <a:pt x="337" y="40"/>
                    </a:lnTo>
                    <a:lnTo>
                      <a:pt x="641" y="57"/>
                    </a:lnTo>
                    <a:lnTo>
                      <a:pt x="956" y="77"/>
                    </a:lnTo>
                    <a:lnTo>
                      <a:pt x="1141" y="104"/>
                    </a:lnTo>
                    <a:lnTo>
                      <a:pt x="668" y="156"/>
                    </a:lnTo>
                    <a:lnTo>
                      <a:pt x="242" y="119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D3E5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4" name="Freeform 33"/>
              <p:cNvSpPr>
                <a:spLocks/>
              </p:cNvSpPr>
              <p:nvPr/>
            </p:nvSpPr>
            <p:spPr bwMode="auto">
              <a:xfrm>
                <a:off x="3831" y="3255"/>
                <a:ext cx="446" cy="210"/>
              </a:xfrm>
              <a:custGeom>
                <a:avLst/>
                <a:gdLst>
                  <a:gd name="T0" fmla="*/ 6 w 892"/>
                  <a:gd name="T1" fmla="*/ 0 h 421"/>
                  <a:gd name="T2" fmla="*/ 17 w 892"/>
                  <a:gd name="T3" fmla="*/ 9 h 421"/>
                  <a:gd name="T4" fmla="*/ 0 w 892"/>
                  <a:gd name="T5" fmla="*/ 15 h 421"/>
                  <a:gd name="T6" fmla="*/ 13 w 892"/>
                  <a:gd name="T7" fmla="*/ 24 h 421"/>
                  <a:gd name="T8" fmla="*/ 51 w 892"/>
                  <a:gd name="T9" fmla="*/ 26 h 421"/>
                  <a:gd name="T10" fmla="*/ 39 w 892"/>
                  <a:gd name="T11" fmla="*/ 20 h 421"/>
                  <a:gd name="T12" fmla="*/ 56 w 892"/>
                  <a:gd name="T13" fmla="*/ 12 h 421"/>
                  <a:gd name="T14" fmla="*/ 38 w 892"/>
                  <a:gd name="T15" fmla="*/ 9 h 421"/>
                  <a:gd name="T16" fmla="*/ 48 w 892"/>
                  <a:gd name="T17" fmla="*/ 1 h 421"/>
                  <a:gd name="T18" fmla="*/ 6 w 892"/>
                  <a:gd name="T19" fmla="*/ 0 h 421"/>
                  <a:gd name="T20" fmla="*/ 6 w 892"/>
                  <a:gd name="T21" fmla="*/ 0 h 42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92"/>
                  <a:gd name="T34" fmla="*/ 0 h 421"/>
                  <a:gd name="T35" fmla="*/ 892 w 892"/>
                  <a:gd name="T36" fmla="*/ 421 h 42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92" h="421">
                    <a:moveTo>
                      <a:pt x="84" y="0"/>
                    </a:moveTo>
                    <a:lnTo>
                      <a:pt x="262" y="147"/>
                    </a:lnTo>
                    <a:lnTo>
                      <a:pt x="0" y="246"/>
                    </a:lnTo>
                    <a:lnTo>
                      <a:pt x="205" y="384"/>
                    </a:lnTo>
                    <a:lnTo>
                      <a:pt x="809" y="421"/>
                    </a:lnTo>
                    <a:lnTo>
                      <a:pt x="619" y="330"/>
                    </a:lnTo>
                    <a:lnTo>
                      <a:pt x="892" y="194"/>
                    </a:lnTo>
                    <a:lnTo>
                      <a:pt x="594" y="157"/>
                    </a:lnTo>
                    <a:lnTo>
                      <a:pt x="755" y="26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D3E5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5" name="Freeform 34"/>
              <p:cNvSpPr>
                <a:spLocks/>
              </p:cNvSpPr>
              <p:nvPr/>
            </p:nvSpPr>
            <p:spPr bwMode="auto">
              <a:xfrm>
                <a:off x="3765" y="3457"/>
                <a:ext cx="578" cy="86"/>
              </a:xfrm>
              <a:custGeom>
                <a:avLst/>
                <a:gdLst>
                  <a:gd name="T0" fmla="*/ 0 w 1155"/>
                  <a:gd name="T1" fmla="*/ 0 h 173"/>
                  <a:gd name="T2" fmla="*/ 3 w 1155"/>
                  <a:gd name="T3" fmla="*/ 4 h 173"/>
                  <a:gd name="T4" fmla="*/ 19 w 1155"/>
                  <a:gd name="T5" fmla="*/ 9 h 173"/>
                  <a:gd name="T6" fmla="*/ 38 w 1155"/>
                  <a:gd name="T7" fmla="*/ 10 h 173"/>
                  <a:gd name="T8" fmla="*/ 56 w 1155"/>
                  <a:gd name="T9" fmla="*/ 10 h 173"/>
                  <a:gd name="T10" fmla="*/ 73 w 1155"/>
                  <a:gd name="T11" fmla="*/ 6 h 173"/>
                  <a:gd name="T12" fmla="*/ 45 w 1155"/>
                  <a:gd name="T13" fmla="*/ 5 h 173"/>
                  <a:gd name="T14" fmla="*/ 22 w 1155"/>
                  <a:gd name="T15" fmla="*/ 3 h 173"/>
                  <a:gd name="T16" fmla="*/ 0 w 1155"/>
                  <a:gd name="T17" fmla="*/ 0 h 173"/>
                  <a:gd name="T18" fmla="*/ 0 w 1155"/>
                  <a:gd name="T19" fmla="*/ 0 h 1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55"/>
                  <a:gd name="T31" fmla="*/ 0 h 173"/>
                  <a:gd name="T32" fmla="*/ 1155 w 1155"/>
                  <a:gd name="T33" fmla="*/ 173 h 1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55" h="173">
                    <a:moveTo>
                      <a:pt x="0" y="0"/>
                    </a:moveTo>
                    <a:lnTo>
                      <a:pt x="42" y="74"/>
                    </a:lnTo>
                    <a:lnTo>
                      <a:pt x="299" y="147"/>
                    </a:lnTo>
                    <a:lnTo>
                      <a:pt x="593" y="173"/>
                    </a:lnTo>
                    <a:lnTo>
                      <a:pt x="892" y="163"/>
                    </a:lnTo>
                    <a:lnTo>
                      <a:pt x="1155" y="106"/>
                    </a:lnTo>
                    <a:lnTo>
                      <a:pt x="713" y="89"/>
                    </a:lnTo>
                    <a:lnTo>
                      <a:pt x="346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3E5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6" name="Freeform 35"/>
              <p:cNvSpPr>
                <a:spLocks/>
              </p:cNvSpPr>
              <p:nvPr/>
            </p:nvSpPr>
            <p:spPr bwMode="auto">
              <a:xfrm>
                <a:off x="3820" y="3591"/>
                <a:ext cx="457" cy="263"/>
              </a:xfrm>
              <a:custGeom>
                <a:avLst/>
                <a:gdLst>
                  <a:gd name="T0" fmla="*/ 13 w 914"/>
                  <a:gd name="T1" fmla="*/ 0 h 525"/>
                  <a:gd name="T2" fmla="*/ 24 w 914"/>
                  <a:gd name="T3" fmla="*/ 11 h 525"/>
                  <a:gd name="T4" fmla="*/ 11 w 914"/>
                  <a:gd name="T5" fmla="*/ 13 h 525"/>
                  <a:gd name="T6" fmla="*/ 22 w 914"/>
                  <a:gd name="T7" fmla="*/ 24 h 525"/>
                  <a:gd name="T8" fmla="*/ 10 w 914"/>
                  <a:gd name="T9" fmla="*/ 26 h 525"/>
                  <a:gd name="T10" fmla="*/ 0 w 914"/>
                  <a:gd name="T11" fmla="*/ 28 h 525"/>
                  <a:gd name="T12" fmla="*/ 18 w 914"/>
                  <a:gd name="T13" fmla="*/ 33 h 525"/>
                  <a:gd name="T14" fmla="*/ 35 w 914"/>
                  <a:gd name="T15" fmla="*/ 33 h 525"/>
                  <a:gd name="T16" fmla="*/ 51 w 914"/>
                  <a:gd name="T17" fmla="*/ 32 h 525"/>
                  <a:gd name="T18" fmla="*/ 57 w 914"/>
                  <a:gd name="T19" fmla="*/ 31 h 525"/>
                  <a:gd name="T20" fmla="*/ 37 w 914"/>
                  <a:gd name="T21" fmla="*/ 22 h 525"/>
                  <a:gd name="T22" fmla="*/ 56 w 914"/>
                  <a:gd name="T23" fmla="*/ 14 h 525"/>
                  <a:gd name="T24" fmla="*/ 39 w 914"/>
                  <a:gd name="T25" fmla="*/ 8 h 525"/>
                  <a:gd name="T26" fmla="*/ 45 w 914"/>
                  <a:gd name="T27" fmla="*/ 1 h 525"/>
                  <a:gd name="T28" fmla="*/ 13 w 914"/>
                  <a:gd name="T29" fmla="*/ 0 h 525"/>
                  <a:gd name="T30" fmla="*/ 13 w 914"/>
                  <a:gd name="T31" fmla="*/ 0 h 5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14"/>
                  <a:gd name="T49" fmla="*/ 0 h 525"/>
                  <a:gd name="T50" fmla="*/ 914 w 914"/>
                  <a:gd name="T51" fmla="*/ 525 h 5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14" h="525">
                    <a:moveTo>
                      <a:pt x="205" y="0"/>
                    </a:moveTo>
                    <a:lnTo>
                      <a:pt x="374" y="162"/>
                    </a:lnTo>
                    <a:lnTo>
                      <a:pt x="163" y="194"/>
                    </a:lnTo>
                    <a:lnTo>
                      <a:pt x="337" y="378"/>
                    </a:lnTo>
                    <a:lnTo>
                      <a:pt x="158" y="410"/>
                    </a:lnTo>
                    <a:lnTo>
                      <a:pt x="0" y="436"/>
                    </a:lnTo>
                    <a:lnTo>
                      <a:pt x="274" y="515"/>
                    </a:lnTo>
                    <a:lnTo>
                      <a:pt x="547" y="525"/>
                    </a:lnTo>
                    <a:lnTo>
                      <a:pt x="814" y="503"/>
                    </a:lnTo>
                    <a:lnTo>
                      <a:pt x="914" y="483"/>
                    </a:lnTo>
                    <a:lnTo>
                      <a:pt x="584" y="352"/>
                    </a:lnTo>
                    <a:lnTo>
                      <a:pt x="888" y="220"/>
                    </a:lnTo>
                    <a:lnTo>
                      <a:pt x="611" y="120"/>
                    </a:lnTo>
                    <a:lnTo>
                      <a:pt x="715" y="5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D3E5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7" name="Freeform 36"/>
              <p:cNvSpPr>
                <a:spLocks/>
              </p:cNvSpPr>
              <p:nvPr/>
            </p:nvSpPr>
            <p:spPr bwMode="auto">
              <a:xfrm>
                <a:off x="3715" y="3491"/>
                <a:ext cx="582" cy="124"/>
              </a:xfrm>
              <a:custGeom>
                <a:avLst/>
                <a:gdLst>
                  <a:gd name="T0" fmla="*/ 0 w 1165"/>
                  <a:gd name="T1" fmla="*/ 0 h 247"/>
                  <a:gd name="T2" fmla="*/ 14 w 1165"/>
                  <a:gd name="T3" fmla="*/ 5 h 247"/>
                  <a:gd name="T4" fmla="*/ 27 w 1165"/>
                  <a:gd name="T5" fmla="*/ 7 h 247"/>
                  <a:gd name="T6" fmla="*/ 40 w 1165"/>
                  <a:gd name="T7" fmla="*/ 9 h 247"/>
                  <a:gd name="T8" fmla="*/ 51 w 1165"/>
                  <a:gd name="T9" fmla="*/ 9 h 247"/>
                  <a:gd name="T10" fmla="*/ 61 w 1165"/>
                  <a:gd name="T11" fmla="*/ 9 h 247"/>
                  <a:gd name="T12" fmla="*/ 72 w 1165"/>
                  <a:gd name="T13" fmla="*/ 8 h 247"/>
                  <a:gd name="T14" fmla="*/ 57 w 1165"/>
                  <a:gd name="T15" fmla="*/ 14 h 247"/>
                  <a:gd name="T16" fmla="*/ 43 w 1165"/>
                  <a:gd name="T17" fmla="*/ 16 h 247"/>
                  <a:gd name="T18" fmla="*/ 30 w 1165"/>
                  <a:gd name="T19" fmla="*/ 14 h 247"/>
                  <a:gd name="T20" fmla="*/ 19 w 1165"/>
                  <a:gd name="T21" fmla="*/ 12 h 247"/>
                  <a:gd name="T22" fmla="*/ 6 w 1165"/>
                  <a:gd name="T23" fmla="*/ 9 h 247"/>
                  <a:gd name="T24" fmla="*/ 0 w 1165"/>
                  <a:gd name="T25" fmla="*/ 0 h 247"/>
                  <a:gd name="T26" fmla="*/ 0 w 1165"/>
                  <a:gd name="T27" fmla="*/ 0 h 24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165"/>
                  <a:gd name="T43" fmla="*/ 0 h 247"/>
                  <a:gd name="T44" fmla="*/ 1165 w 1165"/>
                  <a:gd name="T45" fmla="*/ 247 h 24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165" h="247">
                    <a:moveTo>
                      <a:pt x="0" y="0"/>
                    </a:moveTo>
                    <a:lnTo>
                      <a:pt x="236" y="71"/>
                    </a:lnTo>
                    <a:lnTo>
                      <a:pt x="432" y="109"/>
                    </a:lnTo>
                    <a:lnTo>
                      <a:pt x="640" y="136"/>
                    </a:lnTo>
                    <a:lnTo>
                      <a:pt x="821" y="143"/>
                    </a:lnTo>
                    <a:lnTo>
                      <a:pt x="979" y="136"/>
                    </a:lnTo>
                    <a:lnTo>
                      <a:pt x="1165" y="120"/>
                    </a:lnTo>
                    <a:lnTo>
                      <a:pt x="919" y="224"/>
                    </a:lnTo>
                    <a:lnTo>
                      <a:pt x="699" y="247"/>
                    </a:lnTo>
                    <a:lnTo>
                      <a:pt x="480" y="219"/>
                    </a:lnTo>
                    <a:lnTo>
                      <a:pt x="317" y="186"/>
                    </a:lnTo>
                    <a:lnTo>
                      <a:pt x="99" y="1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8" name="Freeform 37"/>
              <p:cNvSpPr>
                <a:spLocks/>
              </p:cNvSpPr>
              <p:nvPr/>
            </p:nvSpPr>
            <p:spPr bwMode="auto">
              <a:xfrm>
                <a:off x="3691" y="3157"/>
                <a:ext cx="683" cy="131"/>
              </a:xfrm>
              <a:custGeom>
                <a:avLst/>
                <a:gdLst>
                  <a:gd name="T0" fmla="*/ 2 w 1367"/>
                  <a:gd name="T1" fmla="*/ 0 h 263"/>
                  <a:gd name="T2" fmla="*/ 12 w 1367"/>
                  <a:gd name="T3" fmla="*/ 4 h 263"/>
                  <a:gd name="T4" fmla="*/ 24 w 1367"/>
                  <a:gd name="T5" fmla="*/ 6 h 263"/>
                  <a:gd name="T6" fmla="*/ 34 w 1367"/>
                  <a:gd name="T7" fmla="*/ 8 h 263"/>
                  <a:gd name="T8" fmla="*/ 50 w 1367"/>
                  <a:gd name="T9" fmla="*/ 9 h 263"/>
                  <a:gd name="T10" fmla="*/ 62 w 1367"/>
                  <a:gd name="T11" fmla="*/ 9 h 263"/>
                  <a:gd name="T12" fmla="*/ 85 w 1367"/>
                  <a:gd name="T13" fmla="*/ 9 h 263"/>
                  <a:gd name="T14" fmla="*/ 66 w 1367"/>
                  <a:gd name="T15" fmla="*/ 15 h 263"/>
                  <a:gd name="T16" fmla="*/ 47 w 1367"/>
                  <a:gd name="T17" fmla="*/ 16 h 263"/>
                  <a:gd name="T18" fmla="*/ 33 w 1367"/>
                  <a:gd name="T19" fmla="*/ 15 h 263"/>
                  <a:gd name="T20" fmla="*/ 22 w 1367"/>
                  <a:gd name="T21" fmla="*/ 13 h 263"/>
                  <a:gd name="T22" fmla="*/ 6 w 1367"/>
                  <a:gd name="T23" fmla="*/ 8 h 263"/>
                  <a:gd name="T24" fmla="*/ 3 w 1367"/>
                  <a:gd name="T25" fmla="*/ 5 h 263"/>
                  <a:gd name="T26" fmla="*/ 0 w 1367"/>
                  <a:gd name="T27" fmla="*/ 1 h 263"/>
                  <a:gd name="T28" fmla="*/ 2 w 1367"/>
                  <a:gd name="T29" fmla="*/ 0 h 263"/>
                  <a:gd name="T30" fmla="*/ 2 w 1367"/>
                  <a:gd name="T31" fmla="*/ 0 h 2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67"/>
                  <a:gd name="T49" fmla="*/ 0 h 263"/>
                  <a:gd name="T50" fmla="*/ 1367 w 1367"/>
                  <a:gd name="T51" fmla="*/ 263 h 2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67" h="263">
                    <a:moveTo>
                      <a:pt x="32" y="0"/>
                    </a:moveTo>
                    <a:lnTo>
                      <a:pt x="207" y="66"/>
                    </a:lnTo>
                    <a:lnTo>
                      <a:pt x="388" y="110"/>
                    </a:lnTo>
                    <a:lnTo>
                      <a:pt x="552" y="131"/>
                    </a:lnTo>
                    <a:lnTo>
                      <a:pt x="803" y="153"/>
                    </a:lnTo>
                    <a:lnTo>
                      <a:pt x="1006" y="158"/>
                    </a:lnTo>
                    <a:lnTo>
                      <a:pt x="1367" y="153"/>
                    </a:lnTo>
                    <a:lnTo>
                      <a:pt x="1061" y="246"/>
                    </a:lnTo>
                    <a:lnTo>
                      <a:pt x="759" y="263"/>
                    </a:lnTo>
                    <a:lnTo>
                      <a:pt x="541" y="241"/>
                    </a:lnTo>
                    <a:lnTo>
                      <a:pt x="355" y="210"/>
                    </a:lnTo>
                    <a:lnTo>
                      <a:pt x="99" y="136"/>
                    </a:lnTo>
                    <a:lnTo>
                      <a:pt x="49" y="93"/>
                    </a:lnTo>
                    <a:lnTo>
                      <a:pt x="0" y="28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9" name="Freeform 38"/>
              <p:cNvSpPr>
                <a:spLocks/>
              </p:cNvSpPr>
              <p:nvPr/>
            </p:nvSpPr>
            <p:spPr bwMode="auto">
              <a:xfrm>
                <a:off x="3635" y="2547"/>
                <a:ext cx="966" cy="475"/>
              </a:xfrm>
              <a:custGeom>
                <a:avLst/>
                <a:gdLst>
                  <a:gd name="T0" fmla="*/ 52 w 1934"/>
                  <a:gd name="T1" fmla="*/ 59 h 951"/>
                  <a:gd name="T2" fmla="*/ 67 w 1934"/>
                  <a:gd name="T3" fmla="*/ 59 h 951"/>
                  <a:gd name="T4" fmla="*/ 82 w 1934"/>
                  <a:gd name="T5" fmla="*/ 57 h 951"/>
                  <a:gd name="T6" fmla="*/ 95 w 1934"/>
                  <a:gd name="T7" fmla="*/ 53 h 951"/>
                  <a:gd name="T8" fmla="*/ 106 w 1934"/>
                  <a:gd name="T9" fmla="*/ 48 h 951"/>
                  <a:gd name="T10" fmla="*/ 115 w 1934"/>
                  <a:gd name="T11" fmla="*/ 42 h 951"/>
                  <a:gd name="T12" fmla="*/ 119 w 1934"/>
                  <a:gd name="T13" fmla="*/ 35 h 951"/>
                  <a:gd name="T14" fmla="*/ 120 w 1934"/>
                  <a:gd name="T15" fmla="*/ 27 h 951"/>
                  <a:gd name="T16" fmla="*/ 118 w 1934"/>
                  <a:gd name="T17" fmla="*/ 20 h 951"/>
                  <a:gd name="T18" fmla="*/ 111 w 1934"/>
                  <a:gd name="T19" fmla="*/ 13 h 951"/>
                  <a:gd name="T20" fmla="*/ 102 w 1934"/>
                  <a:gd name="T21" fmla="*/ 8 h 951"/>
                  <a:gd name="T22" fmla="*/ 89 w 1934"/>
                  <a:gd name="T23" fmla="*/ 3 h 951"/>
                  <a:gd name="T24" fmla="*/ 75 w 1934"/>
                  <a:gd name="T25" fmla="*/ 0 h 951"/>
                  <a:gd name="T26" fmla="*/ 60 w 1934"/>
                  <a:gd name="T27" fmla="*/ 0 h 951"/>
                  <a:gd name="T28" fmla="*/ 45 w 1934"/>
                  <a:gd name="T29" fmla="*/ 0 h 951"/>
                  <a:gd name="T30" fmla="*/ 31 w 1934"/>
                  <a:gd name="T31" fmla="*/ 3 h 951"/>
                  <a:gd name="T32" fmla="*/ 19 w 1934"/>
                  <a:gd name="T33" fmla="*/ 8 h 951"/>
                  <a:gd name="T34" fmla="*/ 9 w 1934"/>
                  <a:gd name="T35" fmla="*/ 13 h 951"/>
                  <a:gd name="T36" fmla="*/ 2 w 1934"/>
                  <a:gd name="T37" fmla="*/ 20 h 951"/>
                  <a:gd name="T38" fmla="*/ 0 w 1934"/>
                  <a:gd name="T39" fmla="*/ 27 h 951"/>
                  <a:gd name="T40" fmla="*/ 1 w 1934"/>
                  <a:gd name="T41" fmla="*/ 35 h 951"/>
                  <a:gd name="T42" fmla="*/ 5 w 1934"/>
                  <a:gd name="T43" fmla="*/ 42 h 951"/>
                  <a:gd name="T44" fmla="*/ 13 w 1934"/>
                  <a:gd name="T45" fmla="*/ 48 h 951"/>
                  <a:gd name="T46" fmla="*/ 24 w 1934"/>
                  <a:gd name="T47" fmla="*/ 53 h 951"/>
                  <a:gd name="T48" fmla="*/ 37 w 1934"/>
                  <a:gd name="T49" fmla="*/ 57 h 951"/>
                  <a:gd name="T50" fmla="*/ 47 w 1934"/>
                  <a:gd name="T51" fmla="*/ 51 h 951"/>
                  <a:gd name="T52" fmla="*/ 35 w 1934"/>
                  <a:gd name="T53" fmla="*/ 48 h 951"/>
                  <a:gd name="T54" fmla="*/ 24 w 1934"/>
                  <a:gd name="T55" fmla="*/ 45 h 951"/>
                  <a:gd name="T56" fmla="*/ 16 w 1934"/>
                  <a:gd name="T57" fmla="*/ 40 h 951"/>
                  <a:gd name="T58" fmla="*/ 10 w 1934"/>
                  <a:gd name="T59" fmla="*/ 35 h 951"/>
                  <a:gd name="T60" fmla="*/ 8 w 1934"/>
                  <a:gd name="T61" fmla="*/ 29 h 951"/>
                  <a:gd name="T62" fmla="*/ 9 w 1934"/>
                  <a:gd name="T63" fmla="*/ 23 h 951"/>
                  <a:gd name="T64" fmla="*/ 13 w 1934"/>
                  <a:gd name="T65" fmla="*/ 18 h 951"/>
                  <a:gd name="T66" fmla="*/ 20 w 1934"/>
                  <a:gd name="T67" fmla="*/ 13 h 951"/>
                  <a:gd name="T68" fmla="*/ 29 w 1934"/>
                  <a:gd name="T69" fmla="*/ 9 h 951"/>
                  <a:gd name="T70" fmla="*/ 41 w 1934"/>
                  <a:gd name="T71" fmla="*/ 6 h 951"/>
                  <a:gd name="T72" fmla="*/ 54 w 1934"/>
                  <a:gd name="T73" fmla="*/ 4 h 951"/>
                  <a:gd name="T74" fmla="*/ 67 w 1934"/>
                  <a:gd name="T75" fmla="*/ 4 h 951"/>
                  <a:gd name="T76" fmla="*/ 80 w 1934"/>
                  <a:gd name="T77" fmla="*/ 6 h 951"/>
                  <a:gd name="T78" fmla="*/ 91 w 1934"/>
                  <a:gd name="T79" fmla="*/ 9 h 951"/>
                  <a:gd name="T80" fmla="*/ 101 w 1934"/>
                  <a:gd name="T81" fmla="*/ 13 h 951"/>
                  <a:gd name="T82" fmla="*/ 108 w 1934"/>
                  <a:gd name="T83" fmla="*/ 18 h 951"/>
                  <a:gd name="T84" fmla="*/ 112 w 1934"/>
                  <a:gd name="T85" fmla="*/ 23 h 951"/>
                  <a:gd name="T86" fmla="*/ 113 w 1934"/>
                  <a:gd name="T87" fmla="*/ 29 h 951"/>
                  <a:gd name="T88" fmla="*/ 110 w 1934"/>
                  <a:gd name="T89" fmla="*/ 35 h 951"/>
                  <a:gd name="T90" fmla="*/ 105 w 1934"/>
                  <a:gd name="T91" fmla="*/ 40 h 951"/>
                  <a:gd name="T92" fmla="*/ 96 w 1934"/>
                  <a:gd name="T93" fmla="*/ 45 h 951"/>
                  <a:gd name="T94" fmla="*/ 85 w 1934"/>
                  <a:gd name="T95" fmla="*/ 48 h 951"/>
                  <a:gd name="T96" fmla="*/ 73 w 1934"/>
                  <a:gd name="T97" fmla="*/ 51 h 951"/>
                  <a:gd name="T98" fmla="*/ 60 w 1934"/>
                  <a:gd name="T99" fmla="*/ 51 h 951"/>
                  <a:gd name="T100" fmla="*/ 53 w 1934"/>
                  <a:gd name="T101" fmla="*/ 51 h 951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934"/>
                  <a:gd name="T154" fmla="*/ 0 h 951"/>
                  <a:gd name="T155" fmla="*/ 1934 w 1934"/>
                  <a:gd name="T156" fmla="*/ 951 h 951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934" h="951">
                    <a:moveTo>
                      <a:pt x="863" y="826"/>
                    </a:moveTo>
                    <a:lnTo>
                      <a:pt x="841" y="947"/>
                    </a:lnTo>
                    <a:lnTo>
                      <a:pt x="962" y="951"/>
                    </a:lnTo>
                    <a:lnTo>
                      <a:pt x="1083" y="947"/>
                    </a:lnTo>
                    <a:lnTo>
                      <a:pt x="1203" y="936"/>
                    </a:lnTo>
                    <a:lnTo>
                      <a:pt x="1319" y="919"/>
                    </a:lnTo>
                    <a:lnTo>
                      <a:pt x="1430" y="892"/>
                    </a:lnTo>
                    <a:lnTo>
                      <a:pt x="1533" y="862"/>
                    </a:lnTo>
                    <a:lnTo>
                      <a:pt x="1626" y="823"/>
                    </a:lnTo>
                    <a:lnTo>
                      <a:pt x="1710" y="780"/>
                    </a:lnTo>
                    <a:lnTo>
                      <a:pt x="1783" y="732"/>
                    </a:lnTo>
                    <a:lnTo>
                      <a:pt x="1842" y="679"/>
                    </a:lnTo>
                    <a:lnTo>
                      <a:pt x="1886" y="625"/>
                    </a:lnTo>
                    <a:lnTo>
                      <a:pt x="1917" y="566"/>
                    </a:lnTo>
                    <a:lnTo>
                      <a:pt x="1934" y="507"/>
                    </a:lnTo>
                    <a:lnTo>
                      <a:pt x="1934" y="447"/>
                    </a:lnTo>
                    <a:lnTo>
                      <a:pt x="1918" y="388"/>
                    </a:lnTo>
                    <a:lnTo>
                      <a:pt x="1889" y="330"/>
                    </a:lnTo>
                    <a:lnTo>
                      <a:pt x="1846" y="275"/>
                    </a:lnTo>
                    <a:lnTo>
                      <a:pt x="1787" y="223"/>
                    </a:lnTo>
                    <a:lnTo>
                      <a:pt x="1716" y="175"/>
                    </a:lnTo>
                    <a:lnTo>
                      <a:pt x="1633" y="130"/>
                    </a:lnTo>
                    <a:lnTo>
                      <a:pt x="1540" y="92"/>
                    </a:lnTo>
                    <a:lnTo>
                      <a:pt x="1438" y="60"/>
                    </a:lnTo>
                    <a:lnTo>
                      <a:pt x="1327" y="35"/>
                    </a:lnTo>
                    <a:lnTo>
                      <a:pt x="1212" y="15"/>
                    </a:lnTo>
                    <a:lnTo>
                      <a:pt x="1092" y="4"/>
                    </a:lnTo>
                    <a:lnTo>
                      <a:pt x="971" y="0"/>
                    </a:lnTo>
                    <a:lnTo>
                      <a:pt x="850" y="4"/>
                    </a:lnTo>
                    <a:lnTo>
                      <a:pt x="730" y="14"/>
                    </a:lnTo>
                    <a:lnTo>
                      <a:pt x="615" y="32"/>
                    </a:lnTo>
                    <a:lnTo>
                      <a:pt x="505" y="57"/>
                    </a:lnTo>
                    <a:lnTo>
                      <a:pt x="402" y="89"/>
                    </a:lnTo>
                    <a:lnTo>
                      <a:pt x="307" y="128"/>
                    </a:lnTo>
                    <a:lnTo>
                      <a:pt x="223" y="171"/>
                    </a:lnTo>
                    <a:lnTo>
                      <a:pt x="152" y="219"/>
                    </a:lnTo>
                    <a:lnTo>
                      <a:pt x="93" y="272"/>
                    </a:lnTo>
                    <a:lnTo>
                      <a:pt x="47" y="326"/>
                    </a:lnTo>
                    <a:lnTo>
                      <a:pt x="17" y="385"/>
                    </a:lnTo>
                    <a:lnTo>
                      <a:pt x="2" y="444"/>
                    </a:lnTo>
                    <a:lnTo>
                      <a:pt x="0" y="502"/>
                    </a:lnTo>
                    <a:lnTo>
                      <a:pt x="16" y="562"/>
                    </a:lnTo>
                    <a:lnTo>
                      <a:pt x="45" y="621"/>
                    </a:lnTo>
                    <a:lnTo>
                      <a:pt x="89" y="676"/>
                    </a:lnTo>
                    <a:lnTo>
                      <a:pt x="148" y="728"/>
                    </a:lnTo>
                    <a:lnTo>
                      <a:pt x="218" y="776"/>
                    </a:lnTo>
                    <a:lnTo>
                      <a:pt x="301" y="821"/>
                    </a:lnTo>
                    <a:lnTo>
                      <a:pt x="394" y="859"/>
                    </a:lnTo>
                    <a:lnTo>
                      <a:pt x="496" y="891"/>
                    </a:lnTo>
                    <a:lnTo>
                      <a:pt x="607" y="916"/>
                    </a:lnTo>
                    <a:lnTo>
                      <a:pt x="700" y="936"/>
                    </a:lnTo>
                    <a:lnTo>
                      <a:pt x="759" y="817"/>
                    </a:lnTo>
                    <a:lnTo>
                      <a:pt x="658" y="802"/>
                    </a:lnTo>
                    <a:lnTo>
                      <a:pt x="562" y="781"/>
                    </a:lnTo>
                    <a:lnTo>
                      <a:pt x="473" y="756"/>
                    </a:lnTo>
                    <a:lnTo>
                      <a:pt x="392" y="725"/>
                    </a:lnTo>
                    <a:lnTo>
                      <a:pt x="319" y="691"/>
                    </a:lnTo>
                    <a:lnTo>
                      <a:pt x="258" y="653"/>
                    </a:lnTo>
                    <a:lnTo>
                      <a:pt x="207" y="611"/>
                    </a:lnTo>
                    <a:lnTo>
                      <a:pt x="168" y="567"/>
                    </a:lnTo>
                    <a:lnTo>
                      <a:pt x="142" y="520"/>
                    </a:lnTo>
                    <a:lnTo>
                      <a:pt x="130" y="473"/>
                    </a:lnTo>
                    <a:lnTo>
                      <a:pt x="130" y="426"/>
                    </a:lnTo>
                    <a:lnTo>
                      <a:pt x="144" y="380"/>
                    </a:lnTo>
                    <a:lnTo>
                      <a:pt x="171" y="333"/>
                    </a:lnTo>
                    <a:lnTo>
                      <a:pt x="211" y="289"/>
                    </a:lnTo>
                    <a:lnTo>
                      <a:pt x="262" y="247"/>
                    </a:lnTo>
                    <a:lnTo>
                      <a:pt x="324" y="209"/>
                    </a:lnTo>
                    <a:lnTo>
                      <a:pt x="398" y="175"/>
                    </a:lnTo>
                    <a:lnTo>
                      <a:pt x="479" y="144"/>
                    </a:lnTo>
                    <a:lnTo>
                      <a:pt x="569" y="120"/>
                    </a:lnTo>
                    <a:lnTo>
                      <a:pt x="665" y="100"/>
                    </a:lnTo>
                    <a:lnTo>
                      <a:pt x="766" y="85"/>
                    </a:lnTo>
                    <a:lnTo>
                      <a:pt x="871" y="77"/>
                    </a:lnTo>
                    <a:lnTo>
                      <a:pt x="976" y="74"/>
                    </a:lnTo>
                    <a:lnTo>
                      <a:pt x="1082" y="77"/>
                    </a:lnTo>
                    <a:lnTo>
                      <a:pt x="1187" y="85"/>
                    </a:lnTo>
                    <a:lnTo>
                      <a:pt x="1286" y="101"/>
                    </a:lnTo>
                    <a:lnTo>
                      <a:pt x="1382" y="121"/>
                    </a:lnTo>
                    <a:lnTo>
                      <a:pt x="1472" y="147"/>
                    </a:lnTo>
                    <a:lnTo>
                      <a:pt x="1552" y="177"/>
                    </a:lnTo>
                    <a:lnTo>
                      <a:pt x="1625" y="213"/>
                    </a:lnTo>
                    <a:lnTo>
                      <a:pt x="1688" y="251"/>
                    </a:lnTo>
                    <a:lnTo>
                      <a:pt x="1737" y="292"/>
                    </a:lnTo>
                    <a:lnTo>
                      <a:pt x="1775" y="337"/>
                    </a:lnTo>
                    <a:lnTo>
                      <a:pt x="1802" y="382"/>
                    </a:lnTo>
                    <a:lnTo>
                      <a:pt x="1815" y="430"/>
                    </a:lnTo>
                    <a:lnTo>
                      <a:pt x="1814" y="477"/>
                    </a:lnTo>
                    <a:lnTo>
                      <a:pt x="1801" y="524"/>
                    </a:lnTo>
                    <a:lnTo>
                      <a:pt x="1774" y="570"/>
                    </a:lnTo>
                    <a:lnTo>
                      <a:pt x="1735" y="614"/>
                    </a:lnTo>
                    <a:lnTo>
                      <a:pt x="1684" y="655"/>
                    </a:lnTo>
                    <a:lnTo>
                      <a:pt x="1620" y="693"/>
                    </a:lnTo>
                    <a:lnTo>
                      <a:pt x="1547" y="728"/>
                    </a:lnTo>
                    <a:lnTo>
                      <a:pt x="1466" y="758"/>
                    </a:lnTo>
                    <a:lnTo>
                      <a:pt x="1375" y="783"/>
                    </a:lnTo>
                    <a:lnTo>
                      <a:pt x="1280" y="803"/>
                    </a:lnTo>
                    <a:lnTo>
                      <a:pt x="1179" y="817"/>
                    </a:lnTo>
                    <a:lnTo>
                      <a:pt x="1075" y="826"/>
                    </a:lnTo>
                    <a:lnTo>
                      <a:pt x="969" y="830"/>
                    </a:lnTo>
                    <a:lnTo>
                      <a:pt x="863" y="8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0" name="Freeform 39"/>
              <p:cNvSpPr>
                <a:spLocks/>
              </p:cNvSpPr>
              <p:nvPr/>
            </p:nvSpPr>
            <p:spPr bwMode="auto">
              <a:xfrm>
                <a:off x="3982" y="2952"/>
                <a:ext cx="107" cy="68"/>
              </a:xfrm>
              <a:custGeom>
                <a:avLst/>
                <a:gdLst>
                  <a:gd name="T0" fmla="*/ 2 w 214"/>
                  <a:gd name="T1" fmla="*/ 0 h 136"/>
                  <a:gd name="T2" fmla="*/ 13 w 214"/>
                  <a:gd name="T3" fmla="*/ 1 h 136"/>
                  <a:gd name="T4" fmla="*/ 12 w 214"/>
                  <a:gd name="T5" fmla="*/ 9 h 136"/>
                  <a:gd name="T6" fmla="*/ 10 w 214"/>
                  <a:gd name="T7" fmla="*/ 9 h 136"/>
                  <a:gd name="T8" fmla="*/ 0 w 214"/>
                  <a:gd name="T9" fmla="*/ 7 h 136"/>
                  <a:gd name="T10" fmla="*/ 2 w 214"/>
                  <a:gd name="T11" fmla="*/ 0 h 136"/>
                  <a:gd name="T12" fmla="*/ 2 w 214"/>
                  <a:gd name="T13" fmla="*/ 0 h 1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4"/>
                  <a:gd name="T22" fmla="*/ 0 h 136"/>
                  <a:gd name="T23" fmla="*/ 214 w 214"/>
                  <a:gd name="T24" fmla="*/ 136 h 1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4" h="136">
                    <a:moveTo>
                      <a:pt x="23" y="0"/>
                    </a:moveTo>
                    <a:lnTo>
                      <a:pt x="214" y="19"/>
                    </a:lnTo>
                    <a:lnTo>
                      <a:pt x="191" y="136"/>
                    </a:lnTo>
                    <a:lnTo>
                      <a:pt x="148" y="136"/>
                    </a:lnTo>
                    <a:lnTo>
                      <a:pt x="0" y="127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1" name="Freeform 40"/>
              <p:cNvSpPr>
                <a:spLocks/>
              </p:cNvSpPr>
              <p:nvPr/>
            </p:nvSpPr>
            <p:spPr bwMode="auto">
              <a:xfrm>
                <a:off x="3702" y="3768"/>
                <a:ext cx="799" cy="143"/>
              </a:xfrm>
              <a:custGeom>
                <a:avLst/>
                <a:gdLst>
                  <a:gd name="T0" fmla="*/ 3 w 1598"/>
                  <a:gd name="T1" fmla="*/ 1 h 286"/>
                  <a:gd name="T2" fmla="*/ 6 w 1598"/>
                  <a:gd name="T3" fmla="*/ 2 h 286"/>
                  <a:gd name="T4" fmla="*/ 11 w 1598"/>
                  <a:gd name="T5" fmla="*/ 5 h 286"/>
                  <a:gd name="T6" fmla="*/ 15 w 1598"/>
                  <a:gd name="T7" fmla="*/ 7 h 286"/>
                  <a:gd name="T8" fmla="*/ 20 w 1598"/>
                  <a:gd name="T9" fmla="*/ 9 h 286"/>
                  <a:gd name="T10" fmla="*/ 25 w 1598"/>
                  <a:gd name="T11" fmla="*/ 10 h 286"/>
                  <a:gd name="T12" fmla="*/ 31 w 1598"/>
                  <a:gd name="T13" fmla="*/ 11 h 286"/>
                  <a:gd name="T14" fmla="*/ 38 w 1598"/>
                  <a:gd name="T15" fmla="*/ 12 h 286"/>
                  <a:gd name="T16" fmla="*/ 44 w 1598"/>
                  <a:gd name="T17" fmla="*/ 13 h 286"/>
                  <a:gd name="T18" fmla="*/ 50 w 1598"/>
                  <a:gd name="T19" fmla="*/ 13 h 286"/>
                  <a:gd name="T20" fmla="*/ 56 w 1598"/>
                  <a:gd name="T21" fmla="*/ 13 h 286"/>
                  <a:gd name="T22" fmla="*/ 63 w 1598"/>
                  <a:gd name="T23" fmla="*/ 12 h 286"/>
                  <a:gd name="T24" fmla="*/ 70 w 1598"/>
                  <a:gd name="T25" fmla="*/ 11 h 286"/>
                  <a:gd name="T26" fmla="*/ 76 w 1598"/>
                  <a:gd name="T27" fmla="*/ 10 h 286"/>
                  <a:gd name="T28" fmla="*/ 81 w 1598"/>
                  <a:gd name="T29" fmla="*/ 9 h 286"/>
                  <a:gd name="T30" fmla="*/ 86 w 1598"/>
                  <a:gd name="T31" fmla="*/ 7 h 286"/>
                  <a:gd name="T32" fmla="*/ 90 w 1598"/>
                  <a:gd name="T33" fmla="*/ 4 h 286"/>
                  <a:gd name="T34" fmla="*/ 94 w 1598"/>
                  <a:gd name="T35" fmla="*/ 2 h 286"/>
                  <a:gd name="T36" fmla="*/ 97 w 1598"/>
                  <a:gd name="T37" fmla="*/ 0 h 286"/>
                  <a:gd name="T38" fmla="*/ 100 w 1598"/>
                  <a:gd name="T39" fmla="*/ 4 h 286"/>
                  <a:gd name="T40" fmla="*/ 96 w 1598"/>
                  <a:gd name="T41" fmla="*/ 7 h 286"/>
                  <a:gd name="T42" fmla="*/ 91 w 1598"/>
                  <a:gd name="T43" fmla="*/ 9 h 286"/>
                  <a:gd name="T44" fmla="*/ 85 w 1598"/>
                  <a:gd name="T45" fmla="*/ 12 h 286"/>
                  <a:gd name="T46" fmla="*/ 79 w 1598"/>
                  <a:gd name="T47" fmla="*/ 14 h 286"/>
                  <a:gd name="T48" fmla="*/ 72 w 1598"/>
                  <a:gd name="T49" fmla="*/ 15 h 286"/>
                  <a:gd name="T50" fmla="*/ 65 w 1598"/>
                  <a:gd name="T51" fmla="*/ 17 h 286"/>
                  <a:gd name="T52" fmla="*/ 57 w 1598"/>
                  <a:gd name="T53" fmla="*/ 18 h 286"/>
                  <a:gd name="T54" fmla="*/ 50 w 1598"/>
                  <a:gd name="T55" fmla="*/ 18 h 286"/>
                  <a:gd name="T56" fmla="*/ 43 w 1598"/>
                  <a:gd name="T57" fmla="*/ 18 h 286"/>
                  <a:gd name="T58" fmla="*/ 36 w 1598"/>
                  <a:gd name="T59" fmla="*/ 17 h 286"/>
                  <a:gd name="T60" fmla="*/ 28 w 1598"/>
                  <a:gd name="T61" fmla="*/ 15 h 286"/>
                  <a:gd name="T62" fmla="*/ 22 w 1598"/>
                  <a:gd name="T63" fmla="*/ 14 h 286"/>
                  <a:gd name="T64" fmla="*/ 15 w 1598"/>
                  <a:gd name="T65" fmla="*/ 12 h 286"/>
                  <a:gd name="T66" fmla="*/ 10 w 1598"/>
                  <a:gd name="T67" fmla="*/ 10 h 286"/>
                  <a:gd name="T68" fmla="*/ 5 w 1598"/>
                  <a:gd name="T69" fmla="*/ 7 h 286"/>
                  <a:gd name="T70" fmla="*/ 0 w 1598"/>
                  <a:gd name="T71" fmla="*/ 4 h 286"/>
                  <a:gd name="T72" fmla="*/ 3 w 1598"/>
                  <a:gd name="T73" fmla="*/ 1 h 286"/>
                  <a:gd name="T74" fmla="*/ 3 w 1598"/>
                  <a:gd name="T75" fmla="*/ 1 h 28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598"/>
                  <a:gd name="T115" fmla="*/ 0 h 286"/>
                  <a:gd name="T116" fmla="*/ 1598 w 1598"/>
                  <a:gd name="T117" fmla="*/ 286 h 28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598" h="286">
                    <a:moveTo>
                      <a:pt x="57" y="3"/>
                    </a:moveTo>
                    <a:lnTo>
                      <a:pt x="107" y="44"/>
                    </a:lnTo>
                    <a:lnTo>
                      <a:pt x="168" y="81"/>
                    </a:lnTo>
                    <a:lnTo>
                      <a:pt x="240" y="115"/>
                    </a:lnTo>
                    <a:lnTo>
                      <a:pt x="320" y="144"/>
                    </a:lnTo>
                    <a:lnTo>
                      <a:pt x="408" y="168"/>
                    </a:lnTo>
                    <a:lnTo>
                      <a:pt x="502" y="188"/>
                    </a:lnTo>
                    <a:lnTo>
                      <a:pt x="600" y="202"/>
                    </a:lnTo>
                    <a:lnTo>
                      <a:pt x="702" y="211"/>
                    </a:lnTo>
                    <a:lnTo>
                      <a:pt x="805" y="213"/>
                    </a:lnTo>
                    <a:lnTo>
                      <a:pt x="910" y="211"/>
                    </a:lnTo>
                    <a:lnTo>
                      <a:pt x="1011" y="202"/>
                    </a:lnTo>
                    <a:lnTo>
                      <a:pt x="1109" y="186"/>
                    </a:lnTo>
                    <a:lnTo>
                      <a:pt x="1203" y="167"/>
                    </a:lnTo>
                    <a:lnTo>
                      <a:pt x="1290" y="142"/>
                    </a:lnTo>
                    <a:lnTo>
                      <a:pt x="1370" y="112"/>
                    </a:lnTo>
                    <a:lnTo>
                      <a:pt x="1440" y="78"/>
                    </a:lnTo>
                    <a:lnTo>
                      <a:pt x="1501" y="41"/>
                    </a:lnTo>
                    <a:lnTo>
                      <a:pt x="1551" y="0"/>
                    </a:lnTo>
                    <a:lnTo>
                      <a:pt x="1598" y="68"/>
                    </a:lnTo>
                    <a:lnTo>
                      <a:pt x="1529" y="115"/>
                    </a:lnTo>
                    <a:lnTo>
                      <a:pt x="1448" y="158"/>
                    </a:lnTo>
                    <a:lnTo>
                      <a:pt x="1357" y="195"/>
                    </a:lnTo>
                    <a:lnTo>
                      <a:pt x="1257" y="227"/>
                    </a:lnTo>
                    <a:lnTo>
                      <a:pt x="1150" y="253"/>
                    </a:lnTo>
                    <a:lnTo>
                      <a:pt x="1036" y="270"/>
                    </a:lnTo>
                    <a:lnTo>
                      <a:pt x="920" y="282"/>
                    </a:lnTo>
                    <a:lnTo>
                      <a:pt x="802" y="286"/>
                    </a:lnTo>
                    <a:lnTo>
                      <a:pt x="683" y="282"/>
                    </a:lnTo>
                    <a:lnTo>
                      <a:pt x="566" y="272"/>
                    </a:lnTo>
                    <a:lnTo>
                      <a:pt x="452" y="254"/>
                    </a:lnTo>
                    <a:lnTo>
                      <a:pt x="344" y="230"/>
                    </a:lnTo>
                    <a:lnTo>
                      <a:pt x="245" y="199"/>
                    </a:lnTo>
                    <a:lnTo>
                      <a:pt x="152" y="161"/>
                    </a:lnTo>
                    <a:lnTo>
                      <a:pt x="70" y="119"/>
                    </a:lnTo>
                    <a:lnTo>
                      <a:pt x="0" y="72"/>
                    </a:lnTo>
                    <a:lnTo>
                      <a:pt x="57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2" name="Freeform 41"/>
              <p:cNvSpPr>
                <a:spLocks/>
              </p:cNvSpPr>
              <p:nvPr/>
            </p:nvSpPr>
            <p:spPr bwMode="auto">
              <a:xfrm>
                <a:off x="3744" y="2694"/>
                <a:ext cx="168" cy="110"/>
              </a:xfrm>
              <a:custGeom>
                <a:avLst/>
                <a:gdLst>
                  <a:gd name="T0" fmla="*/ 21 w 338"/>
                  <a:gd name="T1" fmla="*/ 9 h 221"/>
                  <a:gd name="T2" fmla="*/ 20 w 338"/>
                  <a:gd name="T3" fmla="*/ 5 h 221"/>
                  <a:gd name="T4" fmla="*/ 19 w 338"/>
                  <a:gd name="T5" fmla="*/ 3 h 221"/>
                  <a:gd name="T6" fmla="*/ 16 w 338"/>
                  <a:gd name="T7" fmla="*/ 1 h 221"/>
                  <a:gd name="T8" fmla="*/ 13 w 338"/>
                  <a:gd name="T9" fmla="*/ 0 h 221"/>
                  <a:gd name="T10" fmla="*/ 7 w 338"/>
                  <a:gd name="T11" fmla="*/ 0 h 221"/>
                  <a:gd name="T12" fmla="*/ 2 w 338"/>
                  <a:gd name="T13" fmla="*/ 2 h 221"/>
                  <a:gd name="T14" fmla="*/ 0 w 338"/>
                  <a:gd name="T15" fmla="*/ 7 h 221"/>
                  <a:gd name="T16" fmla="*/ 2 w 338"/>
                  <a:gd name="T17" fmla="*/ 11 h 221"/>
                  <a:gd name="T18" fmla="*/ 5 w 338"/>
                  <a:gd name="T19" fmla="*/ 13 h 221"/>
                  <a:gd name="T20" fmla="*/ 11 w 338"/>
                  <a:gd name="T21" fmla="*/ 13 h 221"/>
                  <a:gd name="T22" fmla="*/ 19 w 338"/>
                  <a:gd name="T23" fmla="*/ 11 h 221"/>
                  <a:gd name="T24" fmla="*/ 21 w 338"/>
                  <a:gd name="T25" fmla="*/ 9 h 221"/>
                  <a:gd name="T26" fmla="*/ 21 w 338"/>
                  <a:gd name="T27" fmla="*/ 9 h 22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38"/>
                  <a:gd name="T43" fmla="*/ 0 h 221"/>
                  <a:gd name="T44" fmla="*/ 338 w 338"/>
                  <a:gd name="T45" fmla="*/ 221 h 22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38" h="221">
                    <a:moveTo>
                      <a:pt x="338" y="148"/>
                    </a:moveTo>
                    <a:lnTo>
                      <a:pt x="335" y="95"/>
                    </a:lnTo>
                    <a:lnTo>
                      <a:pt x="320" y="50"/>
                    </a:lnTo>
                    <a:lnTo>
                      <a:pt x="272" y="16"/>
                    </a:lnTo>
                    <a:lnTo>
                      <a:pt x="209" y="0"/>
                    </a:lnTo>
                    <a:lnTo>
                      <a:pt x="115" y="3"/>
                    </a:lnTo>
                    <a:lnTo>
                      <a:pt x="45" y="45"/>
                    </a:lnTo>
                    <a:lnTo>
                      <a:pt x="0" y="127"/>
                    </a:lnTo>
                    <a:lnTo>
                      <a:pt x="32" y="187"/>
                    </a:lnTo>
                    <a:lnTo>
                      <a:pt x="80" y="217"/>
                    </a:lnTo>
                    <a:lnTo>
                      <a:pt x="181" y="221"/>
                    </a:lnTo>
                    <a:lnTo>
                      <a:pt x="316" y="187"/>
                    </a:lnTo>
                    <a:lnTo>
                      <a:pt x="338" y="148"/>
                    </a:lnTo>
                    <a:close/>
                  </a:path>
                </a:pathLst>
              </a:custGeom>
              <a:solidFill>
                <a:srgbClr val="D3E5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3" name="Freeform 42"/>
              <p:cNvSpPr>
                <a:spLocks/>
              </p:cNvSpPr>
              <p:nvPr/>
            </p:nvSpPr>
            <p:spPr bwMode="auto">
              <a:xfrm>
                <a:off x="4165" y="2678"/>
                <a:ext cx="353" cy="233"/>
              </a:xfrm>
              <a:custGeom>
                <a:avLst/>
                <a:gdLst>
                  <a:gd name="T0" fmla="*/ 9 w 706"/>
                  <a:gd name="T1" fmla="*/ 4 h 466"/>
                  <a:gd name="T2" fmla="*/ 33 w 706"/>
                  <a:gd name="T3" fmla="*/ 9 h 466"/>
                  <a:gd name="T4" fmla="*/ 1 w 706"/>
                  <a:gd name="T5" fmla="*/ 14 h 466"/>
                  <a:gd name="T6" fmla="*/ 23 w 706"/>
                  <a:gd name="T7" fmla="*/ 21 h 466"/>
                  <a:gd name="T8" fmla="*/ 0 w 706"/>
                  <a:gd name="T9" fmla="*/ 24 h 466"/>
                  <a:gd name="T10" fmla="*/ 17 w 706"/>
                  <a:gd name="T11" fmla="*/ 29 h 466"/>
                  <a:gd name="T12" fmla="*/ 23 w 706"/>
                  <a:gd name="T13" fmla="*/ 28 h 466"/>
                  <a:gd name="T14" fmla="*/ 33 w 706"/>
                  <a:gd name="T15" fmla="*/ 26 h 466"/>
                  <a:gd name="T16" fmla="*/ 39 w 706"/>
                  <a:gd name="T17" fmla="*/ 22 h 466"/>
                  <a:gd name="T18" fmla="*/ 43 w 706"/>
                  <a:gd name="T19" fmla="*/ 18 h 466"/>
                  <a:gd name="T20" fmla="*/ 44 w 706"/>
                  <a:gd name="T21" fmla="*/ 14 h 466"/>
                  <a:gd name="T22" fmla="*/ 44 w 706"/>
                  <a:gd name="T23" fmla="*/ 9 h 466"/>
                  <a:gd name="T24" fmla="*/ 42 w 706"/>
                  <a:gd name="T25" fmla="*/ 6 h 466"/>
                  <a:gd name="T26" fmla="*/ 37 w 706"/>
                  <a:gd name="T27" fmla="*/ 1 h 466"/>
                  <a:gd name="T28" fmla="*/ 34 w 706"/>
                  <a:gd name="T29" fmla="*/ 0 h 466"/>
                  <a:gd name="T30" fmla="*/ 9 w 706"/>
                  <a:gd name="T31" fmla="*/ 4 h 466"/>
                  <a:gd name="T32" fmla="*/ 9 w 706"/>
                  <a:gd name="T33" fmla="*/ 4 h 4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06"/>
                  <a:gd name="T52" fmla="*/ 0 h 466"/>
                  <a:gd name="T53" fmla="*/ 706 w 706"/>
                  <a:gd name="T54" fmla="*/ 466 h 4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06" h="466">
                    <a:moveTo>
                      <a:pt x="132" y="60"/>
                    </a:moveTo>
                    <a:lnTo>
                      <a:pt x="526" y="142"/>
                    </a:lnTo>
                    <a:lnTo>
                      <a:pt x="12" y="214"/>
                    </a:lnTo>
                    <a:lnTo>
                      <a:pt x="381" y="325"/>
                    </a:lnTo>
                    <a:lnTo>
                      <a:pt x="0" y="369"/>
                    </a:lnTo>
                    <a:lnTo>
                      <a:pt x="261" y="466"/>
                    </a:lnTo>
                    <a:lnTo>
                      <a:pt x="383" y="442"/>
                    </a:lnTo>
                    <a:lnTo>
                      <a:pt x="526" y="404"/>
                    </a:lnTo>
                    <a:lnTo>
                      <a:pt x="623" y="337"/>
                    </a:lnTo>
                    <a:lnTo>
                      <a:pt x="676" y="275"/>
                    </a:lnTo>
                    <a:lnTo>
                      <a:pt x="706" y="209"/>
                    </a:lnTo>
                    <a:lnTo>
                      <a:pt x="702" y="139"/>
                    </a:lnTo>
                    <a:lnTo>
                      <a:pt x="671" y="81"/>
                    </a:lnTo>
                    <a:lnTo>
                      <a:pt x="588" y="15"/>
                    </a:lnTo>
                    <a:lnTo>
                      <a:pt x="537" y="0"/>
                    </a:lnTo>
                    <a:lnTo>
                      <a:pt x="132" y="60"/>
                    </a:lnTo>
                    <a:close/>
                  </a:path>
                </a:pathLst>
              </a:custGeom>
              <a:solidFill>
                <a:srgbClr val="D3E5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4" name="Freeform 43"/>
              <p:cNvSpPr>
                <a:spLocks/>
              </p:cNvSpPr>
              <p:nvPr/>
            </p:nvSpPr>
            <p:spPr bwMode="auto">
              <a:xfrm>
                <a:off x="3774" y="2713"/>
                <a:ext cx="144" cy="98"/>
              </a:xfrm>
              <a:custGeom>
                <a:avLst/>
                <a:gdLst>
                  <a:gd name="T0" fmla="*/ 17 w 287"/>
                  <a:gd name="T1" fmla="*/ 10 h 196"/>
                  <a:gd name="T2" fmla="*/ 16 w 287"/>
                  <a:gd name="T3" fmla="*/ 11 h 196"/>
                  <a:gd name="T4" fmla="*/ 15 w 287"/>
                  <a:gd name="T5" fmla="*/ 11 h 196"/>
                  <a:gd name="T6" fmla="*/ 14 w 287"/>
                  <a:gd name="T7" fmla="*/ 12 h 196"/>
                  <a:gd name="T8" fmla="*/ 13 w 287"/>
                  <a:gd name="T9" fmla="*/ 12 h 196"/>
                  <a:gd name="T10" fmla="*/ 12 w 287"/>
                  <a:gd name="T11" fmla="*/ 12 h 196"/>
                  <a:gd name="T12" fmla="*/ 11 w 287"/>
                  <a:gd name="T13" fmla="*/ 12 h 196"/>
                  <a:gd name="T14" fmla="*/ 10 w 287"/>
                  <a:gd name="T15" fmla="*/ 12 h 196"/>
                  <a:gd name="T16" fmla="*/ 9 w 287"/>
                  <a:gd name="T17" fmla="*/ 12 h 196"/>
                  <a:gd name="T18" fmla="*/ 8 w 287"/>
                  <a:gd name="T19" fmla="*/ 12 h 196"/>
                  <a:gd name="T20" fmla="*/ 7 w 287"/>
                  <a:gd name="T21" fmla="*/ 12 h 196"/>
                  <a:gd name="T22" fmla="*/ 6 w 287"/>
                  <a:gd name="T23" fmla="*/ 12 h 196"/>
                  <a:gd name="T24" fmla="*/ 5 w 287"/>
                  <a:gd name="T25" fmla="*/ 12 h 196"/>
                  <a:gd name="T26" fmla="*/ 4 w 287"/>
                  <a:gd name="T27" fmla="*/ 11 h 196"/>
                  <a:gd name="T28" fmla="*/ 3 w 287"/>
                  <a:gd name="T29" fmla="*/ 11 h 196"/>
                  <a:gd name="T30" fmla="*/ 2 w 287"/>
                  <a:gd name="T31" fmla="*/ 10 h 196"/>
                  <a:gd name="T32" fmla="*/ 2 w 287"/>
                  <a:gd name="T33" fmla="*/ 10 h 196"/>
                  <a:gd name="T34" fmla="*/ 1 w 287"/>
                  <a:gd name="T35" fmla="*/ 9 h 196"/>
                  <a:gd name="T36" fmla="*/ 1 w 287"/>
                  <a:gd name="T37" fmla="*/ 7 h 196"/>
                  <a:gd name="T38" fmla="*/ 1 w 287"/>
                  <a:gd name="T39" fmla="*/ 6 h 196"/>
                  <a:gd name="T40" fmla="*/ 0 w 287"/>
                  <a:gd name="T41" fmla="*/ 6 h 196"/>
                  <a:gd name="T42" fmla="*/ 1 w 287"/>
                  <a:gd name="T43" fmla="*/ 6 h 196"/>
                  <a:gd name="T44" fmla="*/ 1 w 287"/>
                  <a:gd name="T45" fmla="*/ 5 h 196"/>
                  <a:gd name="T46" fmla="*/ 1 w 287"/>
                  <a:gd name="T47" fmla="*/ 3 h 196"/>
                  <a:gd name="T48" fmla="*/ 2 w 287"/>
                  <a:gd name="T49" fmla="*/ 3 h 196"/>
                  <a:gd name="T50" fmla="*/ 2 w 287"/>
                  <a:gd name="T51" fmla="*/ 3 h 196"/>
                  <a:gd name="T52" fmla="*/ 3 w 287"/>
                  <a:gd name="T53" fmla="*/ 2 h 196"/>
                  <a:gd name="T54" fmla="*/ 4 w 287"/>
                  <a:gd name="T55" fmla="*/ 2 h 196"/>
                  <a:gd name="T56" fmla="*/ 5 w 287"/>
                  <a:gd name="T57" fmla="*/ 1 h 196"/>
                  <a:gd name="T58" fmla="*/ 6 w 287"/>
                  <a:gd name="T59" fmla="*/ 1 h 196"/>
                  <a:gd name="T60" fmla="*/ 7 w 287"/>
                  <a:gd name="T61" fmla="*/ 1 h 196"/>
                  <a:gd name="T62" fmla="*/ 8 w 287"/>
                  <a:gd name="T63" fmla="*/ 1 h 196"/>
                  <a:gd name="T64" fmla="*/ 9 w 287"/>
                  <a:gd name="T65" fmla="*/ 0 h 196"/>
                  <a:gd name="T66" fmla="*/ 10 w 287"/>
                  <a:gd name="T67" fmla="*/ 0 h 196"/>
                  <a:gd name="T68" fmla="*/ 11 w 287"/>
                  <a:gd name="T69" fmla="*/ 1 h 196"/>
                  <a:gd name="T70" fmla="*/ 12 w 287"/>
                  <a:gd name="T71" fmla="*/ 1 h 196"/>
                  <a:gd name="T72" fmla="*/ 13 w 287"/>
                  <a:gd name="T73" fmla="*/ 1 h 196"/>
                  <a:gd name="T74" fmla="*/ 14 w 287"/>
                  <a:gd name="T75" fmla="*/ 1 h 196"/>
                  <a:gd name="T76" fmla="*/ 15 w 287"/>
                  <a:gd name="T77" fmla="*/ 2 h 196"/>
                  <a:gd name="T78" fmla="*/ 16 w 287"/>
                  <a:gd name="T79" fmla="*/ 2 h 196"/>
                  <a:gd name="T80" fmla="*/ 17 w 287"/>
                  <a:gd name="T81" fmla="*/ 3 h 196"/>
                  <a:gd name="T82" fmla="*/ 17 w 287"/>
                  <a:gd name="T83" fmla="*/ 3 h 196"/>
                  <a:gd name="T84" fmla="*/ 18 w 287"/>
                  <a:gd name="T85" fmla="*/ 3 h 196"/>
                  <a:gd name="T86" fmla="*/ 18 w 287"/>
                  <a:gd name="T87" fmla="*/ 5 h 196"/>
                  <a:gd name="T88" fmla="*/ 18 w 287"/>
                  <a:gd name="T89" fmla="*/ 6 h 196"/>
                  <a:gd name="T90" fmla="*/ 18 w 287"/>
                  <a:gd name="T91" fmla="*/ 6 h 196"/>
                  <a:gd name="T92" fmla="*/ 18 w 287"/>
                  <a:gd name="T93" fmla="*/ 6 h 196"/>
                  <a:gd name="T94" fmla="*/ 18 w 287"/>
                  <a:gd name="T95" fmla="*/ 7 h 196"/>
                  <a:gd name="T96" fmla="*/ 18 w 287"/>
                  <a:gd name="T97" fmla="*/ 9 h 196"/>
                  <a:gd name="T98" fmla="*/ 17 w 287"/>
                  <a:gd name="T99" fmla="*/ 9 h 196"/>
                  <a:gd name="T100" fmla="*/ 17 w 287"/>
                  <a:gd name="T101" fmla="*/ 10 h 196"/>
                  <a:gd name="T102" fmla="*/ 17 w 287"/>
                  <a:gd name="T103" fmla="*/ 10 h 19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87"/>
                  <a:gd name="T157" fmla="*/ 0 h 196"/>
                  <a:gd name="T158" fmla="*/ 287 w 287"/>
                  <a:gd name="T159" fmla="*/ 196 h 19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87" h="196">
                    <a:moveTo>
                      <a:pt x="260" y="155"/>
                    </a:moveTo>
                    <a:lnTo>
                      <a:pt x="249" y="164"/>
                    </a:lnTo>
                    <a:lnTo>
                      <a:pt x="236" y="173"/>
                    </a:lnTo>
                    <a:lnTo>
                      <a:pt x="221" y="181"/>
                    </a:lnTo>
                    <a:lnTo>
                      <a:pt x="206" y="186"/>
                    </a:lnTo>
                    <a:lnTo>
                      <a:pt x="189" y="191"/>
                    </a:lnTo>
                    <a:lnTo>
                      <a:pt x="171" y="193"/>
                    </a:lnTo>
                    <a:lnTo>
                      <a:pt x="153" y="196"/>
                    </a:lnTo>
                    <a:lnTo>
                      <a:pt x="135" y="196"/>
                    </a:lnTo>
                    <a:lnTo>
                      <a:pt x="118" y="193"/>
                    </a:lnTo>
                    <a:lnTo>
                      <a:pt x="101" y="191"/>
                    </a:lnTo>
                    <a:lnTo>
                      <a:pt x="83" y="187"/>
                    </a:lnTo>
                    <a:lnTo>
                      <a:pt x="68" y="181"/>
                    </a:lnTo>
                    <a:lnTo>
                      <a:pt x="54" y="173"/>
                    </a:lnTo>
                    <a:lnTo>
                      <a:pt x="40" y="165"/>
                    </a:lnTo>
                    <a:lnTo>
                      <a:pt x="28" y="156"/>
                    </a:lnTo>
                    <a:lnTo>
                      <a:pt x="19" y="145"/>
                    </a:lnTo>
                    <a:lnTo>
                      <a:pt x="11" y="135"/>
                    </a:lnTo>
                    <a:lnTo>
                      <a:pt x="5" y="123"/>
                    </a:lnTo>
                    <a:lnTo>
                      <a:pt x="2" y="111"/>
                    </a:lnTo>
                    <a:lnTo>
                      <a:pt x="0" y="98"/>
                    </a:lnTo>
                    <a:lnTo>
                      <a:pt x="2" y="86"/>
                    </a:lnTo>
                    <a:lnTo>
                      <a:pt x="5" y="74"/>
                    </a:lnTo>
                    <a:lnTo>
                      <a:pt x="11" y="62"/>
                    </a:lnTo>
                    <a:lnTo>
                      <a:pt x="18" y="51"/>
                    </a:lnTo>
                    <a:lnTo>
                      <a:pt x="27" y="41"/>
                    </a:lnTo>
                    <a:lnTo>
                      <a:pt x="39" y="30"/>
                    </a:lnTo>
                    <a:lnTo>
                      <a:pt x="53" y="21"/>
                    </a:lnTo>
                    <a:lnTo>
                      <a:pt x="67" y="15"/>
                    </a:lnTo>
                    <a:lnTo>
                      <a:pt x="82" y="9"/>
                    </a:lnTo>
                    <a:lnTo>
                      <a:pt x="98" y="5"/>
                    </a:lnTo>
                    <a:lnTo>
                      <a:pt x="116" y="1"/>
                    </a:lnTo>
                    <a:lnTo>
                      <a:pt x="134" y="0"/>
                    </a:lnTo>
                    <a:lnTo>
                      <a:pt x="152" y="0"/>
                    </a:lnTo>
                    <a:lnTo>
                      <a:pt x="170" y="1"/>
                    </a:lnTo>
                    <a:lnTo>
                      <a:pt x="188" y="4"/>
                    </a:lnTo>
                    <a:lnTo>
                      <a:pt x="203" y="9"/>
                    </a:lnTo>
                    <a:lnTo>
                      <a:pt x="220" y="15"/>
                    </a:lnTo>
                    <a:lnTo>
                      <a:pt x="235" y="21"/>
                    </a:lnTo>
                    <a:lnTo>
                      <a:pt x="248" y="30"/>
                    </a:lnTo>
                    <a:lnTo>
                      <a:pt x="259" y="39"/>
                    </a:lnTo>
                    <a:lnTo>
                      <a:pt x="269" y="49"/>
                    </a:lnTo>
                    <a:lnTo>
                      <a:pt x="276" y="61"/>
                    </a:lnTo>
                    <a:lnTo>
                      <a:pt x="282" y="72"/>
                    </a:lnTo>
                    <a:lnTo>
                      <a:pt x="286" y="84"/>
                    </a:lnTo>
                    <a:lnTo>
                      <a:pt x="287" y="97"/>
                    </a:lnTo>
                    <a:lnTo>
                      <a:pt x="286" y="109"/>
                    </a:lnTo>
                    <a:lnTo>
                      <a:pt x="282" y="121"/>
                    </a:lnTo>
                    <a:lnTo>
                      <a:pt x="277" y="134"/>
                    </a:lnTo>
                    <a:lnTo>
                      <a:pt x="269" y="144"/>
                    </a:lnTo>
                    <a:lnTo>
                      <a:pt x="260" y="1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3" name="Oval 44"/>
            <p:cNvSpPr>
              <a:spLocks noChangeArrowheads="1"/>
            </p:cNvSpPr>
            <p:nvPr/>
          </p:nvSpPr>
          <p:spPr bwMode="auto">
            <a:xfrm>
              <a:off x="3744" y="2592"/>
              <a:ext cx="768" cy="3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153" name="AutoShape 45"/>
          <p:cNvSpPr>
            <a:spLocks noChangeArrowheads="1"/>
          </p:cNvSpPr>
          <p:nvPr/>
        </p:nvSpPr>
        <p:spPr bwMode="auto">
          <a:xfrm>
            <a:off x="1143000" y="1524000"/>
            <a:ext cx="4343400" cy="2971800"/>
          </a:xfrm>
          <a:prstGeom prst="cloudCallout">
            <a:avLst>
              <a:gd name="adj1" fmla="val -31796"/>
              <a:gd name="adj2" fmla="val 63356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</a:rPr>
              <a:t>I’ll just</a:t>
            </a: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 study</a:t>
            </a:r>
            <a:r>
              <a:rPr lang="en-US" altLang="en-US" sz="2000" b="1">
                <a:latin typeface="Times New Roman" panose="02020603050405020304" pitchFamily="18" charset="0"/>
              </a:rPr>
              <a:t>. When the speaker starts playing music it means that the bucket is full.  I can then </a:t>
            </a: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transfer</a:t>
            </a:r>
            <a:r>
              <a:rPr lang="en-US" altLang="en-US" sz="2000" b="1">
                <a:latin typeface="Times New Roman" panose="02020603050405020304" pitchFamily="18" charset="0"/>
              </a:rPr>
              <a:t> the content of the bucket to the drum.</a:t>
            </a: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6172200" y="1905000"/>
            <a:ext cx="1046163" cy="1219200"/>
            <a:chOff x="3696" y="1152"/>
            <a:chExt cx="659" cy="768"/>
          </a:xfrm>
        </p:grpSpPr>
        <p:sp>
          <p:nvSpPr>
            <p:cNvPr id="6200" name="Text Box 47"/>
            <p:cNvSpPr txBox="1">
              <a:spLocks noChangeArrowheads="1"/>
            </p:cNvSpPr>
            <p:nvPr/>
          </p:nvSpPr>
          <p:spPr bwMode="auto">
            <a:xfrm>
              <a:off x="3696" y="1152"/>
              <a:ext cx="65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9933"/>
                  </a:solidFill>
                  <a:latin typeface="Times New Roman" panose="02020603050405020304" pitchFamily="18" charset="0"/>
                </a:rPr>
                <a:t>Input </a:t>
              </a:r>
            </a:p>
            <a:p>
              <a:pPr eaLnBrk="1" hangingPunct="1"/>
              <a:r>
                <a:rPr lang="en-US" altLang="en-US" sz="2400" b="1">
                  <a:solidFill>
                    <a:srgbClr val="FF9933"/>
                  </a:solidFill>
                  <a:latin typeface="Times New Roman" panose="02020603050405020304" pitchFamily="18" charset="0"/>
                </a:rPr>
                <a:t>Device</a:t>
              </a:r>
            </a:p>
          </p:txBody>
        </p:sp>
        <p:sp>
          <p:nvSpPr>
            <p:cNvPr id="6201" name="Line 48"/>
            <p:cNvSpPr>
              <a:spLocks noChangeShapeType="1"/>
            </p:cNvSpPr>
            <p:nvPr/>
          </p:nvSpPr>
          <p:spPr bwMode="auto">
            <a:xfrm>
              <a:off x="4032" y="1680"/>
              <a:ext cx="0" cy="240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7315200" y="1981200"/>
            <a:ext cx="1300163" cy="1066800"/>
            <a:chOff x="4416" y="1200"/>
            <a:chExt cx="819" cy="672"/>
          </a:xfrm>
        </p:grpSpPr>
        <p:sp>
          <p:nvSpPr>
            <p:cNvPr id="6198" name="Text Box 50"/>
            <p:cNvSpPr txBox="1">
              <a:spLocks noChangeArrowheads="1"/>
            </p:cNvSpPr>
            <p:nvPr/>
          </p:nvSpPr>
          <p:spPr bwMode="auto">
            <a:xfrm>
              <a:off x="4416" y="1200"/>
              <a:ext cx="8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9933"/>
                  </a:solidFill>
                  <a:latin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6199" name="Line 51"/>
            <p:cNvSpPr>
              <a:spLocks noChangeShapeType="1"/>
            </p:cNvSpPr>
            <p:nvPr/>
          </p:nvSpPr>
          <p:spPr bwMode="auto">
            <a:xfrm>
              <a:off x="4812" y="1488"/>
              <a:ext cx="0" cy="384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2819400" y="5486400"/>
            <a:ext cx="1231900" cy="457200"/>
            <a:chOff x="2016" y="3408"/>
            <a:chExt cx="776" cy="288"/>
          </a:xfrm>
        </p:grpSpPr>
        <p:sp>
          <p:nvSpPr>
            <p:cNvPr id="6196" name="Text Box 53"/>
            <p:cNvSpPr txBox="1">
              <a:spLocks noChangeArrowheads="1"/>
            </p:cNvSpPr>
            <p:nvPr/>
          </p:nvSpPr>
          <p:spPr bwMode="auto">
            <a:xfrm>
              <a:off x="2448" y="3408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9933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P</a:t>
              </a:r>
              <a:endParaRPr lang="en-US" altLang="en-US" sz="2400" b="1">
                <a:solidFill>
                  <a:srgbClr val="FF99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97" name="Line 54"/>
            <p:cNvSpPr>
              <a:spLocks noChangeShapeType="1"/>
            </p:cNvSpPr>
            <p:nvPr/>
          </p:nvSpPr>
          <p:spPr bwMode="auto">
            <a:xfrm rot="5400000">
              <a:off x="2208" y="3364"/>
              <a:ext cx="0" cy="384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1143000" y="1219200"/>
            <a:ext cx="1905000" cy="2057400"/>
            <a:chOff x="720" y="768"/>
            <a:chExt cx="1200" cy="1296"/>
          </a:xfrm>
        </p:grpSpPr>
        <p:sp>
          <p:nvSpPr>
            <p:cNvPr id="6193" name="Text Box 56"/>
            <p:cNvSpPr txBox="1">
              <a:spLocks noChangeArrowheads="1"/>
            </p:cNvSpPr>
            <p:nvPr/>
          </p:nvSpPr>
          <p:spPr bwMode="auto">
            <a:xfrm>
              <a:off x="720" y="768"/>
              <a:ext cx="10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9933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instruction</a:t>
              </a:r>
              <a:endParaRPr lang="en-US" altLang="en-US" sz="2400" b="1">
                <a:solidFill>
                  <a:srgbClr val="FF99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94" name="Line 57"/>
            <p:cNvSpPr>
              <a:spLocks noChangeShapeType="1"/>
            </p:cNvSpPr>
            <p:nvPr/>
          </p:nvSpPr>
          <p:spPr bwMode="auto">
            <a:xfrm rot="16200000" flipH="1">
              <a:off x="768" y="1440"/>
              <a:ext cx="1056" cy="192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95" name="Line 58"/>
            <p:cNvSpPr>
              <a:spLocks noChangeShapeType="1"/>
            </p:cNvSpPr>
            <p:nvPr/>
          </p:nvSpPr>
          <p:spPr bwMode="auto">
            <a:xfrm rot="16200000" flipH="1">
              <a:off x="1416" y="792"/>
              <a:ext cx="288" cy="720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158" name="Text Box 59"/>
          <p:cNvSpPr txBox="1">
            <a:spLocks noChangeArrowheads="1"/>
          </p:cNvSpPr>
          <p:nvPr/>
        </p:nvSpPr>
        <p:spPr bwMode="auto">
          <a:xfrm>
            <a:off x="3276600" y="60960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INTERRUPT</a:t>
            </a:r>
          </a:p>
        </p:txBody>
      </p:sp>
      <p:grpSp>
        <p:nvGrpSpPr>
          <p:cNvPr id="6159" name="Group 60"/>
          <p:cNvGrpSpPr>
            <a:grpSpLocks/>
          </p:cNvGrpSpPr>
          <p:nvPr/>
        </p:nvGrpSpPr>
        <p:grpSpPr bwMode="auto">
          <a:xfrm>
            <a:off x="4191000" y="4114800"/>
            <a:ext cx="1423988" cy="1857375"/>
            <a:chOff x="2511" y="1507"/>
            <a:chExt cx="1471" cy="1823"/>
          </a:xfrm>
        </p:grpSpPr>
        <p:sp>
          <p:nvSpPr>
            <p:cNvPr id="6165" name="Freeform 61"/>
            <p:cNvSpPr>
              <a:spLocks/>
            </p:cNvSpPr>
            <p:nvPr/>
          </p:nvSpPr>
          <p:spPr bwMode="auto">
            <a:xfrm>
              <a:off x="2557" y="1533"/>
              <a:ext cx="1383" cy="382"/>
            </a:xfrm>
            <a:custGeom>
              <a:avLst/>
              <a:gdLst>
                <a:gd name="T0" fmla="*/ 0 w 2765"/>
                <a:gd name="T1" fmla="*/ 17 h 765"/>
                <a:gd name="T2" fmla="*/ 69 w 2765"/>
                <a:gd name="T3" fmla="*/ 0 h 765"/>
                <a:gd name="T4" fmla="*/ 173 w 2765"/>
                <a:gd name="T5" fmla="*/ 32 h 765"/>
                <a:gd name="T6" fmla="*/ 122 w 2765"/>
                <a:gd name="T7" fmla="*/ 47 h 765"/>
                <a:gd name="T8" fmla="*/ 0 w 2765"/>
                <a:gd name="T9" fmla="*/ 17 h 765"/>
                <a:gd name="T10" fmla="*/ 0 w 2765"/>
                <a:gd name="T11" fmla="*/ 17 h 7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65"/>
                <a:gd name="T19" fmla="*/ 0 h 765"/>
                <a:gd name="T20" fmla="*/ 2765 w 2765"/>
                <a:gd name="T21" fmla="*/ 765 h 7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65" h="765">
                  <a:moveTo>
                    <a:pt x="0" y="284"/>
                  </a:moveTo>
                  <a:lnTo>
                    <a:pt x="1089" y="0"/>
                  </a:lnTo>
                  <a:lnTo>
                    <a:pt x="2765" y="517"/>
                  </a:lnTo>
                  <a:lnTo>
                    <a:pt x="1944" y="765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FCC4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Freeform 62"/>
            <p:cNvSpPr>
              <a:spLocks/>
            </p:cNvSpPr>
            <p:nvPr/>
          </p:nvSpPr>
          <p:spPr bwMode="auto">
            <a:xfrm>
              <a:off x="2525" y="1668"/>
              <a:ext cx="998" cy="1629"/>
            </a:xfrm>
            <a:custGeom>
              <a:avLst/>
              <a:gdLst>
                <a:gd name="T0" fmla="*/ 0 w 1996"/>
                <a:gd name="T1" fmla="*/ 0 h 3258"/>
                <a:gd name="T2" fmla="*/ 125 w 1996"/>
                <a:gd name="T3" fmla="*/ 23 h 3258"/>
                <a:gd name="T4" fmla="*/ 102 w 1996"/>
                <a:gd name="T5" fmla="*/ 202 h 3258"/>
                <a:gd name="T6" fmla="*/ 97 w 1996"/>
                <a:gd name="T7" fmla="*/ 204 h 3258"/>
                <a:gd name="T8" fmla="*/ 23 w 1996"/>
                <a:gd name="T9" fmla="*/ 199 h 3258"/>
                <a:gd name="T10" fmla="*/ 0 w 1996"/>
                <a:gd name="T11" fmla="*/ 0 h 3258"/>
                <a:gd name="T12" fmla="*/ 0 w 1996"/>
                <a:gd name="T13" fmla="*/ 0 h 32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96"/>
                <a:gd name="T22" fmla="*/ 0 h 3258"/>
                <a:gd name="T23" fmla="*/ 1996 w 1996"/>
                <a:gd name="T24" fmla="*/ 3258 h 32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96" h="3258">
                  <a:moveTo>
                    <a:pt x="0" y="0"/>
                  </a:moveTo>
                  <a:lnTo>
                    <a:pt x="1996" y="367"/>
                  </a:lnTo>
                  <a:lnTo>
                    <a:pt x="1627" y="3230"/>
                  </a:lnTo>
                  <a:lnTo>
                    <a:pt x="1549" y="3258"/>
                  </a:lnTo>
                  <a:lnTo>
                    <a:pt x="353" y="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A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Freeform 63"/>
            <p:cNvSpPr>
              <a:spLocks/>
            </p:cNvSpPr>
            <p:nvPr/>
          </p:nvSpPr>
          <p:spPr bwMode="auto">
            <a:xfrm>
              <a:off x="3327" y="1780"/>
              <a:ext cx="636" cy="1502"/>
            </a:xfrm>
            <a:custGeom>
              <a:avLst/>
              <a:gdLst>
                <a:gd name="T0" fmla="*/ 20 w 1272"/>
                <a:gd name="T1" fmla="*/ 12 h 3003"/>
                <a:gd name="T2" fmla="*/ 0 w 1272"/>
                <a:gd name="T3" fmla="*/ 188 h 3003"/>
                <a:gd name="T4" fmla="*/ 38 w 1272"/>
                <a:gd name="T5" fmla="*/ 176 h 3003"/>
                <a:gd name="T6" fmla="*/ 80 w 1272"/>
                <a:gd name="T7" fmla="*/ 0 h 3003"/>
                <a:gd name="T8" fmla="*/ 20 w 1272"/>
                <a:gd name="T9" fmla="*/ 12 h 3003"/>
                <a:gd name="T10" fmla="*/ 20 w 1272"/>
                <a:gd name="T11" fmla="*/ 12 h 30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2"/>
                <a:gd name="T19" fmla="*/ 0 h 3003"/>
                <a:gd name="T20" fmla="*/ 1272 w 1272"/>
                <a:gd name="T21" fmla="*/ 3003 h 30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2" h="3003">
                  <a:moveTo>
                    <a:pt x="327" y="178"/>
                  </a:moveTo>
                  <a:lnTo>
                    <a:pt x="0" y="3003"/>
                  </a:lnTo>
                  <a:lnTo>
                    <a:pt x="595" y="2815"/>
                  </a:lnTo>
                  <a:lnTo>
                    <a:pt x="1272" y="0"/>
                  </a:lnTo>
                  <a:lnTo>
                    <a:pt x="327" y="178"/>
                  </a:lnTo>
                  <a:close/>
                </a:path>
              </a:pathLst>
            </a:custGeom>
            <a:solidFill>
              <a:srgbClr val="914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Freeform 64"/>
            <p:cNvSpPr>
              <a:spLocks/>
            </p:cNvSpPr>
            <p:nvPr/>
          </p:nvSpPr>
          <p:spPr bwMode="auto">
            <a:xfrm>
              <a:off x="2925" y="1957"/>
              <a:ext cx="236" cy="269"/>
            </a:xfrm>
            <a:custGeom>
              <a:avLst/>
              <a:gdLst>
                <a:gd name="T0" fmla="*/ 29 w 472"/>
                <a:gd name="T1" fmla="*/ 15 h 538"/>
                <a:gd name="T2" fmla="*/ 27 w 472"/>
                <a:gd name="T3" fmla="*/ 9 h 538"/>
                <a:gd name="T4" fmla="*/ 24 w 472"/>
                <a:gd name="T5" fmla="*/ 6 h 538"/>
                <a:gd name="T6" fmla="*/ 21 w 472"/>
                <a:gd name="T7" fmla="*/ 3 h 538"/>
                <a:gd name="T8" fmla="*/ 18 w 472"/>
                <a:gd name="T9" fmla="*/ 1 h 538"/>
                <a:gd name="T10" fmla="*/ 14 w 472"/>
                <a:gd name="T11" fmla="*/ 1 h 538"/>
                <a:gd name="T12" fmla="*/ 10 w 472"/>
                <a:gd name="T13" fmla="*/ 0 h 538"/>
                <a:gd name="T14" fmla="*/ 7 w 472"/>
                <a:gd name="T15" fmla="*/ 1 h 538"/>
                <a:gd name="T16" fmla="*/ 5 w 472"/>
                <a:gd name="T17" fmla="*/ 2 h 538"/>
                <a:gd name="T18" fmla="*/ 2 w 472"/>
                <a:gd name="T19" fmla="*/ 6 h 538"/>
                <a:gd name="T20" fmla="*/ 1 w 472"/>
                <a:gd name="T21" fmla="*/ 9 h 538"/>
                <a:gd name="T22" fmla="*/ 0 w 472"/>
                <a:gd name="T23" fmla="*/ 13 h 538"/>
                <a:gd name="T24" fmla="*/ 1 w 472"/>
                <a:gd name="T25" fmla="*/ 18 h 538"/>
                <a:gd name="T26" fmla="*/ 2 w 472"/>
                <a:gd name="T27" fmla="*/ 21 h 538"/>
                <a:gd name="T28" fmla="*/ 4 w 472"/>
                <a:gd name="T29" fmla="*/ 24 h 538"/>
                <a:gd name="T30" fmla="*/ 5 w 472"/>
                <a:gd name="T31" fmla="*/ 27 h 538"/>
                <a:gd name="T32" fmla="*/ 7 w 472"/>
                <a:gd name="T33" fmla="*/ 30 h 538"/>
                <a:gd name="T34" fmla="*/ 13 w 472"/>
                <a:gd name="T35" fmla="*/ 33 h 538"/>
                <a:gd name="T36" fmla="*/ 18 w 472"/>
                <a:gd name="T37" fmla="*/ 34 h 538"/>
                <a:gd name="T38" fmla="*/ 22 w 472"/>
                <a:gd name="T39" fmla="*/ 34 h 538"/>
                <a:gd name="T40" fmla="*/ 25 w 472"/>
                <a:gd name="T41" fmla="*/ 31 h 538"/>
                <a:gd name="T42" fmla="*/ 29 w 472"/>
                <a:gd name="T43" fmla="*/ 27 h 538"/>
                <a:gd name="T44" fmla="*/ 30 w 472"/>
                <a:gd name="T45" fmla="*/ 20 h 538"/>
                <a:gd name="T46" fmla="*/ 29 w 472"/>
                <a:gd name="T47" fmla="*/ 15 h 538"/>
                <a:gd name="T48" fmla="*/ 29 w 472"/>
                <a:gd name="T49" fmla="*/ 15 h 5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72"/>
                <a:gd name="T76" fmla="*/ 0 h 538"/>
                <a:gd name="T77" fmla="*/ 472 w 472"/>
                <a:gd name="T78" fmla="*/ 538 h 53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72" h="538">
                  <a:moveTo>
                    <a:pt x="462" y="247"/>
                  </a:moveTo>
                  <a:lnTo>
                    <a:pt x="420" y="154"/>
                  </a:lnTo>
                  <a:lnTo>
                    <a:pt x="375" y="97"/>
                  </a:lnTo>
                  <a:lnTo>
                    <a:pt x="327" y="50"/>
                  </a:lnTo>
                  <a:lnTo>
                    <a:pt x="287" y="23"/>
                  </a:lnTo>
                  <a:lnTo>
                    <a:pt x="219" y="6"/>
                  </a:lnTo>
                  <a:lnTo>
                    <a:pt x="150" y="0"/>
                  </a:lnTo>
                  <a:lnTo>
                    <a:pt x="110" y="15"/>
                  </a:lnTo>
                  <a:lnTo>
                    <a:pt x="70" y="36"/>
                  </a:lnTo>
                  <a:lnTo>
                    <a:pt x="25" y="101"/>
                  </a:lnTo>
                  <a:lnTo>
                    <a:pt x="12" y="148"/>
                  </a:lnTo>
                  <a:lnTo>
                    <a:pt x="0" y="223"/>
                  </a:lnTo>
                  <a:lnTo>
                    <a:pt x="8" y="297"/>
                  </a:lnTo>
                  <a:lnTo>
                    <a:pt x="25" y="348"/>
                  </a:lnTo>
                  <a:lnTo>
                    <a:pt x="50" y="394"/>
                  </a:lnTo>
                  <a:lnTo>
                    <a:pt x="72" y="445"/>
                  </a:lnTo>
                  <a:lnTo>
                    <a:pt x="112" y="487"/>
                  </a:lnTo>
                  <a:lnTo>
                    <a:pt x="196" y="525"/>
                  </a:lnTo>
                  <a:lnTo>
                    <a:pt x="276" y="538"/>
                  </a:lnTo>
                  <a:lnTo>
                    <a:pt x="340" y="532"/>
                  </a:lnTo>
                  <a:lnTo>
                    <a:pt x="394" y="502"/>
                  </a:lnTo>
                  <a:lnTo>
                    <a:pt x="449" y="445"/>
                  </a:lnTo>
                  <a:lnTo>
                    <a:pt x="472" y="335"/>
                  </a:lnTo>
                  <a:lnTo>
                    <a:pt x="462" y="247"/>
                  </a:lnTo>
                  <a:close/>
                </a:path>
              </a:pathLst>
            </a:custGeom>
            <a:solidFill>
              <a:srgbClr val="C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Freeform 65"/>
            <p:cNvSpPr>
              <a:spLocks/>
            </p:cNvSpPr>
            <p:nvPr/>
          </p:nvSpPr>
          <p:spPr bwMode="auto">
            <a:xfrm>
              <a:off x="2942" y="1974"/>
              <a:ext cx="127" cy="59"/>
            </a:xfrm>
            <a:custGeom>
              <a:avLst/>
              <a:gdLst>
                <a:gd name="T0" fmla="*/ 16 w 253"/>
                <a:gd name="T1" fmla="*/ 7 h 118"/>
                <a:gd name="T2" fmla="*/ 12 w 253"/>
                <a:gd name="T3" fmla="*/ 5 h 118"/>
                <a:gd name="T4" fmla="*/ 9 w 253"/>
                <a:gd name="T5" fmla="*/ 4 h 118"/>
                <a:gd name="T6" fmla="*/ 5 w 253"/>
                <a:gd name="T7" fmla="*/ 5 h 118"/>
                <a:gd name="T8" fmla="*/ 3 w 253"/>
                <a:gd name="T9" fmla="*/ 7 h 118"/>
                <a:gd name="T10" fmla="*/ 1 w 253"/>
                <a:gd name="T11" fmla="*/ 7 h 118"/>
                <a:gd name="T12" fmla="*/ 0 w 253"/>
                <a:gd name="T13" fmla="*/ 6 h 118"/>
                <a:gd name="T14" fmla="*/ 2 w 253"/>
                <a:gd name="T15" fmla="*/ 3 h 118"/>
                <a:gd name="T16" fmla="*/ 5 w 253"/>
                <a:gd name="T17" fmla="*/ 1 h 118"/>
                <a:gd name="T18" fmla="*/ 9 w 253"/>
                <a:gd name="T19" fmla="*/ 0 h 118"/>
                <a:gd name="T20" fmla="*/ 13 w 253"/>
                <a:gd name="T21" fmla="*/ 1 h 118"/>
                <a:gd name="T22" fmla="*/ 16 w 253"/>
                <a:gd name="T23" fmla="*/ 4 h 118"/>
                <a:gd name="T24" fmla="*/ 16 w 253"/>
                <a:gd name="T25" fmla="*/ 7 h 118"/>
                <a:gd name="T26" fmla="*/ 16 w 253"/>
                <a:gd name="T27" fmla="*/ 7 h 1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53"/>
                <a:gd name="T43" fmla="*/ 0 h 118"/>
                <a:gd name="T44" fmla="*/ 253 w 253"/>
                <a:gd name="T45" fmla="*/ 118 h 1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53" h="118">
                  <a:moveTo>
                    <a:pt x="253" y="101"/>
                  </a:moveTo>
                  <a:lnTo>
                    <a:pt x="187" y="65"/>
                  </a:lnTo>
                  <a:lnTo>
                    <a:pt x="139" y="57"/>
                  </a:lnTo>
                  <a:lnTo>
                    <a:pt x="80" y="69"/>
                  </a:lnTo>
                  <a:lnTo>
                    <a:pt x="36" y="97"/>
                  </a:lnTo>
                  <a:lnTo>
                    <a:pt x="10" y="118"/>
                  </a:lnTo>
                  <a:lnTo>
                    <a:pt x="0" y="84"/>
                  </a:lnTo>
                  <a:lnTo>
                    <a:pt x="31" y="42"/>
                  </a:lnTo>
                  <a:lnTo>
                    <a:pt x="78" y="10"/>
                  </a:lnTo>
                  <a:lnTo>
                    <a:pt x="137" y="0"/>
                  </a:lnTo>
                  <a:lnTo>
                    <a:pt x="200" y="12"/>
                  </a:lnTo>
                  <a:lnTo>
                    <a:pt x="253" y="50"/>
                  </a:lnTo>
                  <a:lnTo>
                    <a:pt x="253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Freeform 66"/>
            <p:cNvSpPr>
              <a:spLocks/>
            </p:cNvSpPr>
            <p:nvPr/>
          </p:nvSpPr>
          <p:spPr bwMode="auto">
            <a:xfrm>
              <a:off x="2949" y="1957"/>
              <a:ext cx="217" cy="273"/>
            </a:xfrm>
            <a:custGeom>
              <a:avLst/>
              <a:gdLst>
                <a:gd name="T0" fmla="*/ 0 w 433"/>
                <a:gd name="T1" fmla="*/ 4 h 548"/>
                <a:gd name="T2" fmla="*/ 2 w 433"/>
                <a:gd name="T3" fmla="*/ 2 h 548"/>
                <a:gd name="T4" fmla="*/ 4 w 433"/>
                <a:gd name="T5" fmla="*/ 0 h 548"/>
                <a:gd name="T6" fmla="*/ 7 w 433"/>
                <a:gd name="T7" fmla="*/ 0 h 548"/>
                <a:gd name="T8" fmla="*/ 11 w 433"/>
                <a:gd name="T9" fmla="*/ 0 h 548"/>
                <a:gd name="T10" fmla="*/ 16 w 433"/>
                <a:gd name="T11" fmla="*/ 1 h 548"/>
                <a:gd name="T12" fmla="*/ 19 w 433"/>
                <a:gd name="T13" fmla="*/ 3 h 548"/>
                <a:gd name="T14" fmla="*/ 22 w 433"/>
                <a:gd name="T15" fmla="*/ 6 h 548"/>
                <a:gd name="T16" fmla="*/ 24 w 433"/>
                <a:gd name="T17" fmla="*/ 9 h 548"/>
                <a:gd name="T18" fmla="*/ 26 w 433"/>
                <a:gd name="T19" fmla="*/ 12 h 548"/>
                <a:gd name="T20" fmla="*/ 27 w 433"/>
                <a:gd name="T21" fmla="*/ 15 h 548"/>
                <a:gd name="T22" fmla="*/ 28 w 433"/>
                <a:gd name="T23" fmla="*/ 19 h 548"/>
                <a:gd name="T24" fmla="*/ 27 w 433"/>
                <a:gd name="T25" fmla="*/ 24 h 548"/>
                <a:gd name="T26" fmla="*/ 25 w 433"/>
                <a:gd name="T27" fmla="*/ 28 h 548"/>
                <a:gd name="T28" fmla="*/ 23 w 433"/>
                <a:gd name="T29" fmla="*/ 31 h 548"/>
                <a:gd name="T30" fmla="*/ 20 w 433"/>
                <a:gd name="T31" fmla="*/ 33 h 548"/>
                <a:gd name="T32" fmla="*/ 16 w 433"/>
                <a:gd name="T33" fmla="*/ 34 h 548"/>
                <a:gd name="T34" fmla="*/ 13 w 433"/>
                <a:gd name="T35" fmla="*/ 34 h 548"/>
                <a:gd name="T36" fmla="*/ 10 w 433"/>
                <a:gd name="T37" fmla="*/ 33 h 548"/>
                <a:gd name="T38" fmla="*/ 6 w 433"/>
                <a:gd name="T39" fmla="*/ 31 h 548"/>
                <a:gd name="T40" fmla="*/ 3 w 433"/>
                <a:gd name="T41" fmla="*/ 29 h 548"/>
                <a:gd name="T42" fmla="*/ 1 w 433"/>
                <a:gd name="T43" fmla="*/ 26 h 548"/>
                <a:gd name="T44" fmla="*/ 5 w 433"/>
                <a:gd name="T45" fmla="*/ 29 h 548"/>
                <a:gd name="T46" fmla="*/ 8 w 433"/>
                <a:gd name="T47" fmla="*/ 31 h 548"/>
                <a:gd name="T48" fmla="*/ 11 w 433"/>
                <a:gd name="T49" fmla="*/ 32 h 548"/>
                <a:gd name="T50" fmla="*/ 14 w 433"/>
                <a:gd name="T51" fmla="*/ 32 h 548"/>
                <a:gd name="T52" fmla="*/ 17 w 433"/>
                <a:gd name="T53" fmla="*/ 31 h 548"/>
                <a:gd name="T54" fmla="*/ 21 w 433"/>
                <a:gd name="T55" fmla="*/ 30 h 548"/>
                <a:gd name="T56" fmla="*/ 23 w 433"/>
                <a:gd name="T57" fmla="*/ 27 h 548"/>
                <a:gd name="T58" fmla="*/ 24 w 433"/>
                <a:gd name="T59" fmla="*/ 23 h 548"/>
                <a:gd name="T60" fmla="*/ 25 w 433"/>
                <a:gd name="T61" fmla="*/ 18 h 548"/>
                <a:gd name="T62" fmla="*/ 24 w 433"/>
                <a:gd name="T63" fmla="*/ 14 h 548"/>
                <a:gd name="T64" fmla="*/ 22 w 433"/>
                <a:gd name="T65" fmla="*/ 9 h 548"/>
                <a:gd name="T66" fmla="*/ 19 w 433"/>
                <a:gd name="T67" fmla="*/ 5 h 548"/>
                <a:gd name="T68" fmla="*/ 16 w 433"/>
                <a:gd name="T69" fmla="*/ 3 h 548"/>
                <a:gd name="T70" fmla="*/ 13 w 433"/>
                <a:gd name="T71" fmla="*/ 1 h 548"/>
                <a:gd name="T72" fmla="*/ 9 w 433"/>
                <a:gd name="T73" fmla="*/ 0 h 548"/>
                <a:gd name="T74" fmla="*/ 6 w 433"/>
                <a:gd name="T75" fmla="*/ 1 h 548"/>
                <a:gd name="T76" fmla="*/ 4 w 433"/>
                <a:gd name="T77" fmla="*/ 1 h 548"/>
                <a:gd name="T78" fmla="*/ 2 w 433"/>
                <a:gd name="T79" fmla="*/ 3 h 548"/>
                <a:gd name="T80" fmla="*/ 0 w 433"/>
                <a:gd name="T81" fmla="*/ 4 h 548"/>
                <a:gd name="T82" fmla="*/ 0 w 433"/>
                <a:gd name="T83" fmla="*/ 4 h 54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33"/>
                <a:gd name="T127" fmla="*/ 0 h 548"/>
                <a:gd name="T128" fmla="*/ 433 w 433"/>
                <a:gd name="T129" fmla="*/ 548 h 54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33" h="548">
                  <a:moveTo>
                    <a:pt x="0" y="69"/>
                  </a:moveTo>
                  <a:lnTo>
                    <a:pt x="21" y="36"/>
                  </a:lnTo>
                  <a:lnTo>
                    <a:pt x="61" y="10"/>
                  </a:lnTo>
                  <a:lnTo>
                    <a:pt x="112" y="0"/>
                  </a:lnTo>
                  <a:lnTo>
                    <a:pt x="176" y="4"/>
                  </a:lnTo>
                  <a:lnTo>
                    <a:pt x="241" y="25"/>
                  </a:lnTo>
                  <a:lnTo>
                    <a:pt x="296" y="59"/>
                  </a:lnTo>
                  <a:lnTo>
                    <a:pt x="340" y="97"/>
                  </a:lnTo>
                  <a:lnTo>
                    <a:pt x="374" y="147"/>
                  </a:lnTo>
                  <a:lnTo>
                    <a:pt x="401" y="192"/>
                  </a:lnTo>
                  <a:lnTo>
                    <a:pt x="422" y="255"/>
                  </a:lnTo>
                  <a:lnTo>
                    <a:pt x="433" y="314"/>
                  </a:lnTo>
                  <a:lnTo>
                    <a:pt x="427" y="388"/>
                  </a:lnTo>
                  <a:lnTo>
                    <a:pt x="399" y="456"/>
                  </a:lnTo>
                  <a:lnTo>
                    <a:pt x="359" y="504"/>
                  </a:lnTo>
                  <a:lnTo>
                    <a:pt x="313" y="532"/>
                  </a:lnTo>
                  <a:lnTo>
                    <a:pt x="247" y="548"/>
                  </a:lnTo>
                  <a:lnTo>
                    <a:pt x="201" y="546"/>
                  </a:lnTo>
                  <a:lnTo>
                    <a:pt x="148" y="536"/>
                  </a:lnTo>
                  <a:lnTo>
                    <a:pt x="87" y="508"/>
                  </a:lnTo>
                  <a:lnTo>
                    <a:pt x="47" y="472"/>
                  </a:lnTo>
                  <a:lnTo>
                    <a:pt x="13" y="422"/>
                  </a:lnTo>
                  <a:lnTo>
                    <a:pt x="76" y="475"/>
                  </a:lnTo>
                  <a:lnTo>
                    <a:pt x="123" y="502"/>
                  </a:lnTo>
                  <a:lnTo>
                    <a:pt x="171" y="515"/>
                  </a:lnTo>
                  <a:lnTo>
                    <a:pt x="220" y="517"/>
                  </a:lnTo>
                  <a:lnTo>
                    <a:pt x="272" y="510"/>
                  </a:lnTo>
                  <a:lnTo>
                    <a:pt x="321" y="481"/>
                  </a:lnTo>
                  <a:lnTo>
                    <a:pt x="355" y="445"/>
                  </a:lnTo>
                  <a:lnTo>
                    <a:pt x="382" y="377"/>
                  </a:lnTo>
                  <a:lnTo>
                    <a:pt x="387" y="299"/>
                  </a:lnTo>
                  <a:lnTo>
                    <a:pt x="378" y="232"/>
                  </a:lnTo>
                  <a:lnTo>
                    <a:pt x="344" y="154"/>
                  </a:lnTo>
                  <a:lnTo>
                    <a:pt x="304" y="90"/>
                  </a:lnTo>
                  <a:lnTo>
                    <a:pt x="253" y="50"/>
                  </a:lnTo>
                  <a:lnTo>
                    <a:pt x="197" y="25"/>
                  </a:lnTo>
                  <a:lnTo>
                    <a:pt x="129" y="13"/>
                  </a:lnTo>
                  <a:lnTo>
                    <a:pt x="87" y="17"/>
                  </a:lnTo>
                  <a:lnTo>
                    <a:pt x="51" y="27"/>
                  </a:lnTo>
                  <a:lnTo>
                    <a:pt x="21" y="48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Freeform 67"/>
            <p:cNvSpPr>
              <a:spLocks/>
            </p:cNvSpPr>
            <p:nvPr/>
          </p:nvSpPr>
          <p:spPr bwMode="auto">
            <a:xfrm>
              <a:off x="3365" y="1900"/>
              <a:ext cx="60" cy="59"/>
            </a:xfrm>
            <a:custGeom>
              <a:avLst/>
              <a:gdLst>
                <a:gd name="T0" fmla="*/ 5 w 120"/>
                <a:gd name="T1" fmla="*/ 7 h 120"/>
                <a:gd name="T2" fmla="*/ 4 w 120"/>
                <a:gd name="T3" fmla="*/ 7 h 120"/>
                <a:gd name="T4" fmla="*/ 3 w 120"/>
                <a:gd name="T5" fmla="*/ 7 h 120"/>
                <a:gd name="T6" fmla="*/ 2 w 120"/>
                <a:gd name="T7" fmla="*/ 6 h 120"/>
                <a:gd name="T8" fmla="*/ 1 w 120"/>
                <a:gd name="T9" fmla="*/ 6 h 120"/>
                <a:gd name="T10" fmla="*/ 1 w 120"/>
                <a:gd name="T11" fmla="*/ 5 h 120"/>
                <a:gd name="T12" fmla="*/ 0 w 120"/>
                <a:gd name="T13" fmla="*/ 4 h 120"/>
                <a:gd name="T14" fmla="*/ 0 w 120"/>
                <a:gd name="T15" fmla="*/ 3 h 120"/>
                <a:gd name="T16" fmla="*/ 1 w 120"/>
                <a:gd name="T17" fmla="*/ 2 h 120"/>
                <a:gd name="T18" fmla="*/ 1 w 120"/>
                <a:gd name="T19" fmla="*/ 1 h 120"/>
                <a:gd name="T20" fmla="*/ 2 w 120"/>
                <a:gd name="T21" fmla="*/ 0 h 120"/>
                <a:gd name="T22" fmla="*/ 3 w 120"/>
                <a:gd name="T23" fmla="*/ 0 h 120"/>
                <a:gd name="T24" fmla="*/ 4 w 120"/>
                <a:gd name="T25" fmla="*/ 0 h 120"/>
                <a:gd name="T26" fmla="*/ 5 w 120"/>
                <a:gd name="T27" fmla="*/ 0 h 120"/>
                <a:gd name="T28" fmla="*/ 6 w 120"/>
                <a:gd name="T29" fmla="*/ 0 h 120"/>
                <a:gd name="T30" fmla="*/ 7 w 120"/>
                <a:gd name="T31" fmla="*/ 1 h 120"/>
                <a:gd name="T32" fmla="*/ 8 w 120"/>
                <a:gd name="T33" fmla="*/ 2 h 120"/>
                <a:gd name="T34" fmla="*/ 8 w 120"/>
                <a:gd name="T35" fmla="*/ 3 h 120"/>
                <a:gd name="T36" fmla="*/ 8 w 120"/>
                <a:gd name="T37" fmla="*/ 4 h 120"/>
                <a:gd name="T38" fmla="*/ 8 w 120"/>
                <a:gd name="T39" fmla="*/ 5 h 120"/>
                <a:gd name="T40" fmla="*/ 7 w 120"/>
                <a:gd name="T41" fmla="*/ 6 h 120"/>
                <a:gd name="T42" fmla="*/ 6 w 120"/>
                <a:gd name="T43" fmla="*/ 6 h 120"/>
                <a:gd name="T44" fmla="*/ 5 w 120"/>
                <a:gd name="T45" fmla="*/ 7 h 120"/>
                <a:gd name="T46" fmla="*/ 5 w 120"/>
                <a:gd name="T47" fmla="*/ 7 h 12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20"/>
                <a:gd name="T74" fmla="*/ 120 w 120"/>
                <a:gd name="T75" fmla="*/ 120 h 12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20">
                  <a:moveTo>
                    <a:pt x="76" y="118"/>
                  </a:moveTo>
                  <a:lnTo>
                    <a:pt x="61" y="120"/>
                  </a:lnTo>
                  <a:lnTo>
                    <a:pt x="44" y="118"/>
                  </a:lnTo>
                  <a:lnTo>
                    <a:pt x="29" y="110"/>
                  </a:lnTo>
                  <a:lnTo>
                    <a:pt x="15" y="99"/>
                  </a:lnTo>
                  <a:lnTo>
                    <a:pt x="6" y="86"/>
                  </a:lnTo>
                  <a:lnTo>
                    <a:pt x="0" y="70"/>
                  </a:lnTo>
                  <a:lnTo>
                    <a:pt x="0" y="53"/>
                  </a:lnTo>
                  <a:lnTo>
                    <a:pt x="6" y="36"/>
                  </a:lnTo>
                  <a:lnTo>
                    <a:pt x="14" y="21"/>
                  </a:lnTo>
                  <a:lnTo>
                    <a:pt x="27" y="10"/>
                  </a:lnTo>
                  <a:lnTo>
                    <a:pt x="42" y="4"/>
                  </a:lnTo>
                  <a:lnTo>
                    <a:pt x="59" y="0"/>
                  </a:lnTo>
                  <a:lnTo>
                    <a:pt x="76" y="2"/>
                  </a:lnTo>
                  <a:lnTo>
                    <a:pt x="92" y="10"/>
                  </a:lnTo>
                  <a:lnTo>
                    <a:pt x="105" y="21"/>
                  </a:lnTo>
                  <a:lnTo>
                    <a:pt x="114" y="34"/>
                  </a:lnTo>
                  <a:lnTo>
                    <a:pt x="120" y="51"/>
                  </a:lnTo>
                  <a:lnTo>
                    <a:pt x="120" y="69"/>
                  </a:lnTo>
                  <a:lnTo>
                    <a:pt x="114" y="84"/>
                  </a:lnTo>
                  <a:lnTo>
                    <a:pt x="107" y="99"/>
                  </a:lnTo>
                  <a:lnTo>
                    <a:pt x="93" y="110"/>
                  </a:lnTo>
                  <a:lnTo>
                    <a:pt x="7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Freeform 68"/>
            <p:cNvSpPr>
              <a:spLocks/>
            </p:cNvSpPr>
            <p:nvPr/>
          </p:nvSpPr>
          <p:spPr bwMode="auto">
            <a:xfrm>
              <a:off x="2979" y="2053"/>
              <a:ext cx="88" cy="87"/>
            </a:xfrm>
            <a:custGeom>
              <a:avLst/>
              <a:gdLst>
                <a:gd name="T0" fmla="*/ 7 w 174"/>
                <a:gd name="T1" fmla="*/ 10 h 175"/>
                <a:gd name="T2" fmla="*/ 6 w 174"/>
                <a:gd name="T3" fmla="*/ 10 h 175"/>
                <a:gd name="T4" fmla="*/ 4 w 174"/>
                <a:gd name="T5" fmla="*/ 10 h 175"/>
                <a:gd name="T6" fmla="*/ 3 w 174"/>
                <a:gd name="T7" fmla="*/ 9 h 175"/>
                <a:gd name="T8" fmla="*/ 2 w 174"/>
                <a:gd name="T9" fmla="*/ 8 h 175"/>
                <a:gd name="T10" fmla="*/ 1 w 174"/>
                <a:gd name="T11" fmla="*/ 7 h 175"/>
                <a:gd name="T12" fmla="*/ 0 w 174"/>
                <a:gd name="T13" fmla="*/ 5 h 175"/>
                <a:gd name="T14" fmla="*/ 1 w 174"/>
                <a:gd name="T15" fmla="*/ 4 h 175"/>
                <a:gd name="T16" fmla="*/ 1 w 174"/>
                <a:gd name="T17" fmla="*/ 2 h 175"/>
                <a:gd name="T18" fmla="*/ 2 w 174"/>
                <a:gd name="T19" fmla="*/ 1 h 175"/>
                <a:gd name="T20" fmla="*/ 3 w 174"/>
                <a:gd name="T21" fmla="*/ 0 h 175"/>
                <a:gd name="T22" fmla="*/ 5 w 174"/>
                <a:gd name="T23" fmla="*/ 0 h 175"/>
                <a:gd name="T24" fmla="*/ 6 w 174"/>
                <a:gd name="T25" fmla="*/ 0 h 175"/>
                <a:gd name="T26" fmla="*/ 8 w 174"/>
                <a:gd name="T27" fmla="*/ 0 h 175"/>
                <a:gd name="T28" fmla="*/ 9 w 174"/>
                <a:gd name="T29" fmla="*/ 0 h 175"/>
                <a:gd name="T30" fmla="*/ 10 w 174"/>
                <a:gd name="T31" fmla="*/ 2 h 175"/>
                <a:gd name="T32" fmla="*/ 11 w 174"/>
                <a:gd name="T33" fmla="*/ 3 h 175"/>
                <a:gd name="T34" fmla="*/ 12 w 174"/>
                <a:gd name="T35" fmla="*/ 5 h 175"/>
                <a:gd name="T36" fmla="*/ 11 w 174"/>
                <a:gd name="T37" fmla="*/ 6 h 175"/>
                <a:gd name="T38" fmla="*/ 11 w 174"/>
                <a:gd name="T39" fmla="*/ 8 h 175"/>
                <a:gd name="T40" fmla="*/ 10 w 174"/>
                <a:gd name="T41" fmla="*/ 9 h 175"/>
                <a:gd name="T42" fmla="*/ 9 w 174"/>
                <a:gd name="T43" fmla="*/ 10 h 175"/>
                <a:gd name="T44" fmla="*/ 7 w 174"/>
                <a:gd name="T45" fmla="*/ 10 h 175"/>
                <a:gd name="T46" fmla="*/ 7 w 174"/>
                <a:gd name="T47" fmla="*/ 10 h 17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74"/>
                <a:gd name="T73" fmla="*/ 0 h 175"/>
                <a:gd name="T74" fmla="*/ 174 w 174"/>
                <a:gd name="T75" fmla="*/ 175 h 17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74" h="175">
                  <a:moveTo>
                    <a:pt x="106" y="171"/>
                  </a:moveTo>
                  <a:lnTo>
                    <a:pt x="81" y="175"/>
                  </a:lnTo>
                  <a:lnTo>
                    <a:pt x="57" y="169"/>
                  </a:lnTo>
                  <a:lnTo>
                    <a:pt x="36" y="158"/>
                  </a:lnTo>
                  <a:lnTo>
                    <a:pt x="17" y="139"/>
                  </a:lnTo>
                  <a:lnTo>
                    <a:pt x="5" y="118"/>
                  </a:lnTo>
                  <a:lnTo>
                    <a:pt x="0" y="91"/>
                  </a:lnTo>
                  <a:lnTo>
                    <a:pt x="1" y="67"/>
                  </a:lnTo>
                  <a:lnTo>
                    <a:pt x="11" y="44"/>
                  </a:lnTo>
                  <a:lnTo>
                    <a:pt x="26" y="23"/>
                  </a:lnTo>
                  <a:lnTo>
                    <a:pt x="45" y="10"/>
                  </a:lnTo>
                  <a:lnTo>
                    <a:pt x="68" y="0"/>
                  </a:lnTo>
                  <a:lnTo>
                    <a:pt x="93" y="0"/>
                  </a:lnTo>
                  <a:lnTo>
                    <a:pt x="119" y="4"/>
                  </a:lnTo>
                  <a:lnTo>
                    <a:pt x="140" y="15"/>
                  </a:lnTo>
                  <a:lnTo>
                    <a:pt x="159" y="34"/>
                  </a:lnTo>
                  <a:lnTo>
                    <a:pt x="171" y="55"/>
                  </a:lnTo>
                  <a:lnTo>
                    <a:pt x="174" y="80"/>
                  </a:lnTo>
                  <a:lnTo>
                    <a:pt x="172" y="105"/>
                  </a:lnTo>
                  <a:lnTo>
                    <a:pt x="165" y="129"/>
                  </a:lnTo>
                  <a:lnTo>
                    <a:pt x="150" y="148"/>
                  </a:lnTo>
                  <a:lnTo>
                    <a:pt x="129" y="164"/>
                  </a:lnTo>
                  <a:lnTo>
                    <a:pt x="106" y="1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Freeform 69"/>
            <p:cNvSpPr>
              <a:spLocks/>
            </p:cNvSpPr>
            <p:nvPr/>
          </p:nvSpPr>
          <p:spPr bwMode="auto">
            <a:xfrm>
              <a:off x="2846" y="2306"/>
              <a:ext cx="344" cy="359"/>
            </a:xfrm>
            <a:custGeom>
              <a:avLst/>
              <a:gdLst>
                <a:gd name="T0" fmla="*/ 27 w 689"/>
                <a:gd name="T1" fmla="*/ 44 h 716"/>
                <a:gd name="T2" fmla="*/ 25 w 689"/>
                <a:gd name="T3" fmla="*/ 45 h 716"/>
                <a:gd name="T4" fmla="*/ 22 w 689"/>
                <a:gd name="T5" fmla="*/ 45 h 716"/>
                <a:gd name="T6" fmla="*/ 20 w 689"/>
                <a:gd name="T7" fmla="*/ 45 h 716"/>
                <a:gd name="T8" fmla="*/ 17 w 689"/>
                <a:gd name="T9" fmla="*/ 45 h 716"/>
                <a:gd name="T10" fmla="*/ 14 w 689"/>
                <a:gd name="T11" fmla="*/ 44 h 716"/>
                <a:gd name="T12" fmla="*/ 12 w 689"/>
                <a:gd name="T13" fmla="*/ 43 h 716"/>
                <a:gd name="T14" fmla="*/ 9 w 689"/>
                <a:gd name="T15" fmla="*/ 42 h 716"/>
                <a:gd name="T16" fmla="*/ 7 w 689"/>
                <a:gd name="T17" fmla="*/ 40 h 716"/>
                <a:gd name="T18" fmla="*/ 5 w 689"/>
                <a:gd name="T19" fmla="*/ 38 h 716"/>
                <a:gd name="T20" fmla="*/ 3 w 689"/>
                <a:gd name="T21" fmla="*/ 36 h 716"/>
                <a:gd name="T22" fmla="*/ 2 w 689"/>
                <a:gd name="T23" fmla="*/ 34 h 716"/>
                <a:gd name="T24" fmla="*/ 1 w 689"/>
                <a:gd name="T25" fmla="*/ 31 h 716"/>
                <a:gd name="T26" fmla="*/ 0 w 689"/>
                <a:gd name="T27" fmla="*/ 28 h 716"/>
                <a:gd name="T28" fmla="*/ 0 w 689"/>
                <a:gd name="T29" fmla="*/ 26 h 716"/>
                <a:gd name="T30" fmla="*/ 0 w 689"/>
                <a:gd name="T31" fmla="*/ 23 h 716"/>
                <a:gd name="T32" fmla="*/ 0 w 689"/>
                <a:gd name="T33" fmla="*/ 20 h 716"/>
                <a:gd name="T34" fmla="*/ 0 w 689"/>
                <a:gd name="T35" fmla="*/ 17 h 716"/>
                <a:gd name="T36" fmla="*/ 1 w 689"/>
                <a:gd name="T37" fmla="*/ 14 h 716"/>
                <a:gd name="T38" fmla="*/ 2 w 689"/>
                <a:gd name="T39" fmla="*/ 12 h 716"/>
                <a:gd name="T40" fmla="*/ 4 w 689"/>
                <a:gd name="T41" fmla="*/ 10 h 716"/>
                <a:gd name="T42" fmla="*/ 5 w 689"/>
                <a:gd name="T43" fmla="*/ 7 h 716"/>
                <a:gd name="T44" fmla="*/ 7 w 689"/>
                <a:gd name="T45" fmla="*/ 5 h 716"/>
                <a:gd name="T46" fmla="*/ 10 w 689"/>
                <a:gd name="T47" fmla="*/ 4 h 716"/>
                <a:gd name="T48" fmla="*/ 12 w 689"/>
                <a:gd name="T49" fmla="*/ 2 h 716"/>
                <a:gd name="T50" fmla="*/ 15 w 689"/>
                <a:gd name="T51" fmla="*/ 2 h 716"/>
                <a:gd name="T52" fmla="*/ 17 w 689"/>
                <a:gd name="T53" fmla="*/ 1 h 716"/>
                <a:gd name="T54" fmla="*/ 20 w 689"/>
                <a:gd name="T55" fmla="*/ 0 h 716"/>
                <a:gd name="T56" fmla="*/ 22 w 689"/>
                <a:gd name="T57" fmla="*/ 0 h 716"/>
                <a:gd name="T58" fmla="*/ 25 w 689"/>
                <a:gd name="T59" fmla="*/ 1 h 716"/>
                <a:gd name="T60" fmla="*/ 28 w 689"/>
                <a:gd name="T61" fmla="*/ 2 h 716"/>
                <a:gd name="T62" fmla="*/ 30 w 689"/>
                <a:gd name="T63" fmla="*/ 3 h 716"/>
                <a:gd name="T64" fmla="*/ 33 w 689"/>
                <a:gd name="T65" fmla="*/ 4 h 716"/>
                <a:gd name="T66" fmla="*/ 35 w 689"/>
                <a:gd name="T67" fmla="*/ 6 h 716"/>
                <a:gd name="T68" fmla="*/ 37 w 689"/>
                <a:gd name="T69" fmla="*/ 8 h 716"/>
                <a:gd name="T70" fmla="*/ 39 w 689"/>
                <a:gd name="T71" fmla="*/ 10 h 716"/>
                <a:gd name="T72" fmla="*/ 40 w 689"/>
                <a:gd name="T73" fmla="*/ 12 h 716"/>
                <a:gd name="T74" fmla="*/ 41 w 689"/>
                <a:gd name="T75" fmla="*/ 15 h 716"/>
                <a:gd name="T76" fmla="*/ 42 w 689"/>
                <a:gd name="T77" fmla="*/ 17 h 716"/>
                <a:gd name="T78" fmla="*/ 42 w 689"/>
                <a:gd name="T79" fmla="*/ 20 h 716"/>
                <a:gd name="T80" fmla="*/ 43 w 689"/>
                <a:gd name="T81" fmla="*/ 23 h 716"/>
                <a:gd name="T82" fmla="*/ 42 w 689"/>
                <a:gd name="T83" fmla="*/ 26 h 716"/>
                <a:gd name="T84" fmla="*/ 42 w 689"/>
                <a:gd name="T85" fmla="*/ 29 h 716"/>
                <a:gd name="T86" fmla="*/ 41 w 689"/>
                <a:gd name="T87" fmla="*/ 31 h 716"/>
                <a:gd name="T88" fmla="*/ 40 w 689"/>
                <a:gd name="T89" fmla="*/ 34 h 716"/>
                <a:gd name="T90" fmla="*/ 38 w 689"/>
                <a:gd name="T91" fmla="*/ 36 h 716"/>
                <a:gd name="T92" fmla="*/ 37 w 689"/>
                <a:gd name="T93" fmla="*/ 38 h 716"/>
                <a:gd name="T94" fmla="*/ 35 w 689"/>
                <a:gd name="T95" fmla="*/ 40 h 716"/>
                <a:gd name="T96" fmla="*/ 32 w 689"/>
                <a:gd name="T97" fmla="*/ 42 h 716"/>
                <a:gd name="T98" fmla="*/ 30 w 689"/>
                <a:gd name="T99" fmla="*/ 43 h 716"/>
                <a:gd name="T100" fmla="*/ 27 w 689"/>
                <a:gd name="T101" fmla="*/ 44 h 716"/>
                <a:gd name="T102" fmla="*/ 27 w 689"/>
                <a:gd name="T103" fmla="*/ 44 h 7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689"/>
                <a:gd name="T157" fmla="*/ 0 h 716"/>
                <a:gd name="T158" fmla="*/ 689 w 689"/>
                <a:gd name="T159" fmla="*/ 716 h 7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689" h="716">
                  <a:moveTo>
                    <a:pt x="447" y="699"/>
                  </a:moveTo>
                  <a:lnTo>
                    <a:pt x="405" y="711"/>
                  </a:lnTo>
                  <a:lnTo>
                    <a:pt x="363" y="716"/>
                  </a:lnTo>
                  <a:lnTo>
                    <a:pt x="320" y="714"/>
                  </a:lnTo>
                  <a:lnTo>
                    <a:pt x="276" y="709"/>
                  </a:lnTo>
                  <a:lnTo>
                    <a:pt x="234" y="697"/>
                  </a:lnTo>
                  <a:lnTo>
                    <a:pt x="196" y="680"/>
                  </a:lnTo>
                  <a:lnTo>
                    <a:pt x="158" y="659"/>
                  </a:lnTo>
                  <a:lnTo>
                    <a:pt x="122" y="633"/>
                  </a:lnTo>
                  <a:lnTo>
                    <a:pt x="92" y="600"/>
                  </a:lnTo>
                  <a:lnTo>
                    <a:pt x="63" y="566"/>
                  </a:lnTo>
                  <a:lnTo>
                    <a:pt x="42" y="528"/>
                  </a:lnTo>
                  <a:lnTo>
                    <a:pt x="23" y="486"/>
                  </a:lnTo>
                  <a:lnTo>
                    <a:pt x="10" y="445"/>
                  </a:lnTo>
                  <a:lnTo>
                    <a:pt x="2" y="401"/>
                  </a:lnTo>
                  <a:lnTo>
                    <a:pt x="0" y="355"/>
                  </a:lnTo>
                  <a:lnTo>
                    <a:pt x="2" y="310"/>
                  </a:lnTo>
                  <a:lnTo>
                    <a:pt x="12" y="266"/>
                  </a:lnTo>
                  <a:lnTo>
                    <a:pt x="25" y="224"/>
                  </a:lnTo>
                  <a:lnTo>
                    <a:pt x="44" y="182"/>
                  </a:lnTo>
                  <a:lnTo>
                    <a:pt x="67" y="146"/>
                  </a:lnTo>
                  <a:lnTo>
                    <a:pt x="95" y="110"/>
                  </a:lnTo>
                  <a:lnTo>
                    <a:pt x="126" y="80"/>
                  </a:lnTo>
                  <a:lnTo>
                    <a:pt x="162" y="55"/>
                  </a:lnTo>
                  <a:lnTo>
                    <a:pt x="200" y="32"/>
                  </a:lnTo>
                  <a:lnTo>
                    <a:pt x="240" y="17"/>
                  </a:lnTo>
                  <a:lnTo>
                    <a:pt x="282" y="5"/>
                  </a:lnTo>
                  <a:lnTo>
                    <a:pt x="325" y="0"/>
                  </a:lnTo>
                  <a:lnTo>
                    <a:pt x="367" y="0"/>
                  </a:lnTo>
                  <a:lnTo>
                    <a:pt x="411" y="5"/>
                  </a:lnTo>
                  <a:lnTo>
                    <a:pt x="453" y="19"/>
                  </a:lnTo>
                  <a:lnTo>
                    <a:pt x="493" y="36"/>
                  </a:lnTo>
                  <a:lnTo>
                    <a:pt x="531" y="57"/>
                  </a:lnTo>
                  <a:lnTo>
                    <a:pt x="565" y="85"/>
                  </a:lnTo>
                  <a:lnTo>
                    <a:pt x="597" y="114"/>
                  </a:lnTo>
                  <a:lnTo>
                    <a:pt x="624" y="150"/>
                  </a:lnTo>
                  <a:lnTo>
                    <a:pt x="647" y="188"/>
                  </a:lnTo>
                  <a:lnTo>
                    <a:pt x="666" y="228"/>
                  </a:lnTo>
                  <a:lnTo>
                    <a:pt x="679" y="272"/>
                  </a:lnTo>
                  <a:lnTo>
                    <a:pt x="685" y="315"/>
                  </a:lnTo>
                  <a:lnTo>
                    <a:pt x="689" y="361"/>
                  </a:lnTo>
                  <a:lnTo>
                    <a:pt x="685" y="405"/>
                  </a:lnTo>
                  <a:lnTo>
                    <a:pt x="677" y="448"/>
                  </a:lnTo>
                  <a:lnTo>
                    <a:pt x="664" y="492"/>
                  </a:lnTo>
                  <a:lnTo>
                    <a:pt x="645" y="532"/>
                  </a:lnTo>
                  <a:lnTo>
                    <a:pt x="620" y="570"/>
                  </a:lnTo>
                  <a:lnTo>
                    <a:pt x="593" y="604"/>
                  </a:lnTo>
                  <a:lnTo>
                    <a:pt x="561" y="637"/>
                  </a:lnTo>
                  <a:lnTo>
                    <a:pt x="525" y="661"/>
                  </a:lnTo>
                  <a:lnTo>
                    <a:pt x="489" y="682"/>
                  </a:lnTo>
                  <a:lnTo>
                    <a:pt x="447" y="699"/>
                  </a:lnTo>
                  <a:close/>
                </a:path>
              </a:pathLst>
            </a:custGeom>
            <a:solidFill>
              <a:srgbClr val="C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Freeform 70"/>
            <p:cNvSpPr>
              <a:spLocks/>
            </p:cNvSpPr>
            <p:nvPr/>
          </p:nvSpPr>
          <p:spPr bwMode="auto">
            <a:xfrm>
              <a:off x="3008" y="2460"/>
              <a:ext cx="72" cy="69"/>
            </a:xfrm>
            <a:custGeom>
              <a:avLst/>
              <a:gdLst>
                <a:gd name="T0" fmla="*/ 6 w 144"/>
                <a:gd name="T1" fmla="*/ 9 h 137"/>
                <a:gd name="T2" fmla="*/ 5 w 144"/>
                <a:gd name="T3" fmla="*/ 9 h 137"/>
                <a:gd name="T4" fmla="*/ 3 w 144"/>
                <a:gd name="T5" fmla="*/ 9 h 137"/>
                <a:gd name="T6" fmla="*/ 2 w 144"/>
                <a:gd name="T7" fmla="*/ 9 h 137"/>
                <a:gd name="T8" fmla="*/ 1 w 144"/>
                <a:gd name="T9" fmla="*/ 8 h 137"/>
                <a:gd name="T10" fmla="*/ 1 w 144"/>
                <a:gd name="T11" fmla="*/ 7 h 137"/>
                <a:gd name="T12" fmla="*/ 1 w 144"/>
                <a:gd name="T13" fmla="*/ 6 h 137"/>
                <a:gd name="T14" fmla="*/ 0 w 144"/>
                <a:gd name="T15" fmla="*/ 4 h 137"/>
                <a:gd name="T16" fmla="*/ 1 w 144"/>
                <a:gd name="T17" fmla="*/ 3 h 137"/>
                <a:gd name="T18" fmla="*/ 1 w 144"/>
                <a:gd name="T19" fmla="*/ 2 h 137"/>
                <a:gd name="T20" fmla="*/ 1 w 144"/>
                <a:gd name="T21" fmla="*/ 1 h 137"/>
                <a:gd name="T22" fmla="*/ 2 w 144"/>
                <a:gd name="T23" fmla="*/ 0 h 137"/>
                <a:gd name="T24" fmla="*/ 2 w 144"/>
                <a:gd name="T25" fmla="*/ 3 h 137"/>
                <a:gd name="T26" fmla="*/ 5 w 144"/>
                <a:gd name="T27" fmla="*/ 4 h 137"/>
                <a:gd name="T28" fmla="*/ 6 w 144"/>
                <a:gd name="T29" fmla="*/ 4 h 137"/>
                <a:gd name="T30" fmla="*/ 7 w 144"/>
                <a:gd name="T31" fmla="*/ 4 h 137"/>
                <a:gd name="T32" fmla="*/ 9 w 144"/>
                <a:gd name="T33" fmla="*/ 2 h 137"/>
                <a:gd name="T34" fmla="*/ 9 w 144"/>
                <a:gd name="T35" fmla="*/ 3 h 137"/>
                <a:gd name="T36" fmla="*/ 9 w 144"/>
                <a:gd name="T37" fmla="*/ 5 h 137"/>
                <a:gd name="T38" fmla="*/ 9 w 144"/>
                <a:gd name="T39" fmla="*/ 6 h 137"/>
                <a:gd name="T40" fmla="*/ 9 w 144"/>
                <a:gd name="T41" fmla="*/ 7 h 137"/>
                <a:gd name="T42" fmla="*/ 7 w 144"/>
                <a:gd name="T43" fmla="*/ 8 h 137"/>
                <a:gd name="T44" fmla="*/ 6 w 144"/>
                <a:gd name="T45" fmla="*/ 9 h 137"/>
                <a:gd name="T46" fmla="*/ 6 w 144"/>
                <a:gd name="T47" fmla="*/ 9 h 13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44"/>
                <a:gd name="T73" fmla="*/ 0 h 137"/>
                <a:gd name="T74" fmla="*/ 144 w 144"/>
                <a:gd name="T75" fmla="*/ 137 h 13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44" h="137">
                  <a:moveTo>
                    <a:pt x="102" y="133"/>
                  </a:moveTo>
                  <a:lnTo>
                    <a:pt x="81" y="137"/>
                  </a:lnTo>
                  <a:lnTo>
                    <a:pt x="60" y="137"/>
                  </a:lnTo>
                  <a:lnTo>
                    <a:pt x="41" y="131"/>
                  </a:lnTo>
                  <a:lnTo>
                    <a:pt x="22" y="119"/>
                  </a:lnTo>
                  <a:lnTo>
                    <a:pt x="11" y="104"/>
                  </a:lnTo>
                  <a:lnTo>
                    <a:pt x="1" y="85"/>
                  </a:lnTo>
                  <a:lnTo>
                    <a:pt x="0" y="64"/>
                  </a:lnTo>
                  <a:lnTo>
                    <a:pt x="3" y="43"/>
                  </a:lnTo>
                  <a:lnTo>
                    <a:pt x="11" y="26"/>
                  </a:lnTo>
                  <a:lnTo>
                    <a:pt x="26" y="11"/>
                  </a:lnTo>
                  <a:lnTo>
                    <a:pt x="43" y="0"/>
                  </a:lnTo>
                  <a:lnTo>
                    <a:pt x="47" y="43"/>
                  </a:lnTo>
                  <a:lnTo>
                    <a:pt x="76" y="59"/>
                  </a:lnTo>
                  <a:lnTo>
                    <a:pt x="104" y="62"/>
                  </a:lnTo>
                  <a:lnTo>
                    <a:pt x="121" y="51"/>
                  </a:lnTo>
                  <a:lnTo>
                    <a:pt x="135" y="28"/>
                  </a:lnTo>
                  <a:lnTo>
                    <a:pt x="142" y="47"/>
                  </a:lnTo>
                  <a:lnTo>
                    <a:pt x="144" y="68"/>
                  </a:lnTo>
                  <a:lnTo>
                    <a:pt x="140" y="89"/>
                  </a:lnTo>
                  <a:lnTo>
                    <a:pt x="133" y="106"/>
                  </a:lnTo>
                  <a:lnTo>
                    <a:pt x="117" y="121"/>
                  </a:lnTo>
                  <a:lnTo>
                    <a:pt x="102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Freeform 71"/>
            <p:cNvSpPr>
              <a:spLocks/>
            </p:cNvSpPr>
            <p:nvPr/>
          </p:nvSpPr>
          <p:spPr bwMode="auto">
            <a:xfrm>
              <a:off x="2880" y="2302"/>
              <a:ext cx="332" cy="376"/>
            </a:xfrm>
            <a:custGeom>
              <a:avLst/>
              <a:gdLst>
                <a:gd name="T0" fmla="*/ 5 w 663"/>
                <a:gd name="T1" fmla="*/ 4 h 753"/>
                <a:gd name="T2" fmla="*/ 7 w 663"/>
                <a:gd name="T3" fmla="*/ 2 h 753"/>
                <a:gd name="T4" fmla="*/ 11 w 663"/>
                <a:gd name="T5" fmla="*/ 0 h 753"/>
                <a:gd name="T6" fmla="*/ 15 w 663"/>
                <a:gd name="T7" fmla="*/ 0 h 753"/>
                <a:gd name="T8" fmla="*/ 27 w 663"/>
                <a:gd name="T9" fmla="*/ 2 h 753"/>
                <a:gd name="T10" fmla="*/ 31 w 663"/>
                <a:gd name="T11" fmla="*/ 4 h 753"/>
                <a:gd name="T12" fmla="*/ 34 w 663"/>
                <a:gd name="T13" fmla="*/ 6 h 753"/>
                <a:gd name="T14" fmla="*/ 37 w 663"/>
                <a:gd name="T15" fmla="*/ 9 h 753"/>
                <a:gd name="T16" fmla="*/ 38 w 663"/>
                <a:gd name="T17" fmla="*/ 11 h 753"/>
                <a:gd name="T18" fmla="*/ 42 w 663"/>
                <a:gd name="T19" fmla="*/ 18 h 753"/>
                <a:gd name="T20" fmla="*/ 41 w 663"/>
                <a:gd name="T21" fmla="*/ 32 h 753"/>
                <a:gd name="T22" fmla="*/ 39 w 663"/>
                <a:gd name="T23" fmla="*/ 36 h 753"/>
                <a:gd name="T24" fmla="*/ 37 w 663"/>
                <a:gd name="T25" fmla="*/ 40 h 753"/>
                <a:gd name="T26" fmla="*/ 35 w 663"/>
                <a:gd name="T27" fmla="*/ 42 h 753"/>
                <a:gd name="T28" fmla="*/ 33 w 663"/>
                <a:gd name="T29" fmla="*/ 44 h 753"/>
                <a:gd name="T30" fmla="*/ 30 w 663"/>
                <a:gd name="T31" fmla="*/ 45 h 753"/>
                <a:gd name="T32" fmla="*/ 24 w 663"/>
                <a:gd name="T33" fmla="*/ 47 h 753"/>
                <a:gd name="T34" fmla="*/ 12 w 663"/>
                <a:gd name="T35" fmla="*/ 45 h 753"/>
                <a:gd name="T36" fmla="*/ 7 w 663"/>
                <a:gd name="T37" fmla="*/ 43 h 753"/>
                <a:gd name="T38" fmla="*/ 3 w 663"/>
                <a:gd name="T39" fmla="*/ 40 h 753"/>
                <a:gd name="T40" fmla="*/ 1 w 663"/>
                <a:gd name="T41" fmla="*/ 37 h 753"/>
                <a:gd name="T42" fmla="*/ 1 w 663"/>
                <a:gd name="T43" fmla="*/ 36 h 753"/>
                <a:gd name="T44" fmla="*/ 4 w 663"/>
                <a:gd name="T45" fmla="*/ 38 h 753"/>
                <a:gd name="T46" fmla="*/ 7 w 663"/>
                <a:gd name="T47" fmla="*/ 40 h 753"/>
                <a:gd name="T48" fmla="*/ 11 w 663"/>
                <a:gd name="T49" fmla="*/ 41 h 753"/>
                <a:gd name="T50" fmla="*/ 18 w 663"/>
                <a:gd name="T51" fmla="*/ 42 h 753"/>
                <a:gd name="T52" fmla="*/ 26 w 663"/>
                <a:gd name="T53" fmla="*/ 41 h 753"/>
                <a:gd name="T54" fmla="*/ 31 w 663"/>
                <a:gd name="T55" fmla="*/ 38 h 753"/>
                <a:gd name="T56" fmla="*/ 33 w 663"/>
                <a:gd name="T57" fmla="*/ 36 h 753"/>
                <a:gd name="T58" fmla="*/ 35 w 663"/>
                <a:gd name="T59" fmla="*/ 30 h 753"/>
                <a:gd name="T60" fmla="*/ 35 w 663"/>
                <a:gd name="T61" fmla="*/ 21 h 753"/>
                <a:gd name="T62" fmla="*/ 32 w 663"/>
                <a:gd name="T63" fmla="*/ 16 h 753"/>
                <a:gd name="T64" fmla="*/ 28 w 663"/>
                <a:gd name="T65" fmla="*/ 10 h 753"/>
                <a:gd name="T66" fmla="*/ 27 w 663"/>
                <a:gd name="T67" fmla="*/ 8 h 753"/>
                <a:gd name="T68" fmla="*/ 30 w 663"/>
                <a:gd name="T69" fmla="*/ 6 h 753"/>
                <a:gd name="T70" fmla="*/ 26 w 663"/>
                <a:gd name="T71" fmla="*/ 5 h 753"/>
                <a:gd name="T72" fmla="*/ 21 w 663"/>
                <a:gd name="T73" fmla="*/ 3 h 753"/>
                <a:gd name="T74" fmla="*/ 16 w 663"/>
                <a:gd name="T75" fmla="*/ 2 h 753"/>
                <a:gd name="T76" fmla="*/ 8 w 663"/>
                <a:gd name="T77" fmla="*/ 3 h 753"/>
                <a:gd name="T78" fmla="*/ 4 w 663"/>
                <a:gd name="T79" fmla="*/ 5 h 75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63"/>
                <a:gd name="T121" fmla="*/ 0 h 753"/>
                <a:gd name="T122" fmla="*/ 663 w 663"/>
                <a:gd name="T123" fmla="*/ 753 h 753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63" h="753">
                  <a:moveTo>
                    <a:pt x="59" y="82"/>
                  </a:moveTo>
                  <a:lnTo>
                    <a:pt x="70" y="71"/>
                  </a:lnTo>
                  <a:lnTo>
                    <a:pt x="87" y="57"/>
                  </a:lnTo>
                  <a:lnTo>
                    <a:pt x="106" y="42"/>
                  </a:lnTo>
                  <a:lnTo>
                    <a:pt x="133" y="29"/>
                  </a:lnTo>
                  <a:lnTo>
                    <a:pt x="163" y="15"/>
                  </a:lnTo>
                  <a:lnTo>
                    <a:pt x="199" y="4"/>
                  </a:lnTo>
                  <a:lnTo>
                    <a:pt x="237" y="0"/>
                  </a:lnTo>
                  <a:lnTo>
                    <a:pt x="327" y="6"/>
                  </a:lnTo>
                  <a:lnTo>
                    <a:pt x="422" y="36"/>
                  </a:lnTo>
                  <a:lnTo>
                    <a:pt x="469" y="59"/>
                  </a:lnTo>
                  <a:lnTo>
                    <a:pt x="494" y="74"/>
                  </a:lnTo>
                  <a:lnTo>
                    <a:pt x="519" y="90"/>
                  </a:lnTo>
                  <a:lnTo>
                    <a:pt x="542" y="109"/>
                  </a:lnTo>
                  <a:lnTo>
                    <a:pt x="564" y="129"/>
                  </a:lnTo>
                  <a:lnTo>
                    <a:pt x="585" y="152"/>
                  </a:lnTo>
                  <a:lnTo>
                    <a:pt x="597" y="166"/>
                  </a:lnTo>
                  <a:lnTo>
                    <a:pt x="606" y="177"/>
                  </a:lnTo>
                  <a:lnTo>
                    <a:pt x="640" y="234"/>
                  </a:lnTo>
                  <a:lnTo>
                    <a:pt x="659" y="301"/>
                  </a:lnTo>
                  <a:lnTo>
                    <a:pt x="663" y="443"/>
                  </a:lnTo>
                  <a:lnTo>
                    <a:pt x="648" y="512"/>
                  </a:lnTo>
                  <a:lnTo>
                    <a:pt x="637" y="544"/>
                  </a:lnTo>
                  <a:lnTo>
                    <a:pt x="623" y="576"/>
                  </a:lnTo>
                  <a:lnTo>
                    <a:pt x="591" y="631"/>
                  </a:lnTo>
                  <a:lnTo>
                    <a:pt x="583" y="643"/>
                  </a:lnTo>
                  <a:lnTo>
                    <a:pt x="574" y="654"/>
                  </a:lnTo>
                  <a:lnTo>
                    <a:pt x="555" y="675"/>
                  </a:lnTo>
                  <a:lnTo>
                    <a:pt x="534" y="690"/>
                  </a:lnTo>
                  <a:lnTo>
                    <a:pt x="513" y="705"/>
                  </a:lnTo>
                  <a:lnTo>
                    <a:pt x="492" y="719"/>
                  </a:lnTo>
                  <a:lnTo>
                    <a:pt x="469" y="730"/>
                  </a:lnTo>
                  <a:lnTo>
                    <a:pt x="426" y="745"/>
                  </a:lnTo>
                  <a:lnTo>
                    <a:pt x="380" y="753"/>
                  </a:lnTo>
                  <a:lnTo>
                    <a:pt x="285" y="753"/>
                  </a:lnTo>
                  <a:lnTo>
                    <a:pt x="188" y="730"/>
                  </a:lnTo>
                  <a:lnTo>
                    <a:pt x="142" y="713"/>
                  </a:lnTo>
                  <a:lnTo>
                    <a:pt x="104" y="690"/>
                  </a:lnTo>
                  <a:lnTo>
                    <a:pt x="72" y="666"/>
                  </a:lnTo>
                  <a:lnTo>
                    <a:pt x="45" y="641"/>
                  </a:lnTo>
                  <a:lnTo>
                    <a:pt x="26" y="618"/>
                  </a:lnTo>
                  <a:lnTo>
                    <a:pt x="11" y="599"/>
                  </a:lnTo>
                  <a:lnTo>
                    <a:pt x="0" y="580"/>
                  </a:lnTo>
                  <a:lnTo>
                    <a:pt x="7" y="586"/>
                  </a:lnTo>
                  <a:lnTo>
                    <a:pt x="30" y="601"/>
                  </a:lnTo>
                  <a:lnTo>
                    <a:pt x="64" y="620"/>
                  </a:lnTo>
                  <a:lnTo>
                    <a:pt x="85" y="631"/>
                  </a:lnTo>
                  <a:lnTo>
                    <a:pt x="110" y="643"/>
                  </a:lnTo>
                  <a:lnTo>
                    <a:pt x="135" y="654"/>
                  </a:lnTo>
                  <a:lnTo>
                    <a:pt x="161" y="664"/>
                  </a:lnTo>
                  <a:lnTo>
                    <a:pt x="222" y="679"/>
                  </a:lnTo>
                  <a:lnTo>
                    <a:pt x="285" y="683"/>
                  </a:lnTo>
                  <a:lnTo>
                    <a:pt x="351" y="677"/>
                  </a:lnTo>
                  <a:lnTo>
                    <a:pt x="414" y="660"/>
                  </a:lnTo>
                  <a:lnTo>
                    <a:pt x="462" y="633"/>
                  </a:lnTo>
                  <a:lnTo>
                    <a:pt x="481" y="620"/>
                  </a:lnTo>
                  <a:lnTo>
                    <a:pt x="500" y="605"/>
                  </a:lnTo>
                  <a:lnTo>
                    <a:pt x="515" y="588"/>
                  </a:lnTo>
                  <a:lnTo>
                    <a:pt x="526" y="569"/>
                  </a:lnTo>
                  <a:lnTo>
                    <a:pt x="557" y="485"/>
                  </a:lnTo>
                  <a:lnTo>
                    <a:pt x="557" y="394"/>
                  </a:lnTo>
                  <a:lnTo>
                    <a:pt x="547" y="344"/>
                  </a:lnTo>
                  <a:lnTo>
                    <a:pt x="530" y="299"/>
                  </a:lnTo>
                  <a:lnTo>
                    <a:pt x="509" y="257"/>
                  </a:lnTo>
                  <a:lnTo>
                    <a:pt x="486" y="219"/>
                  </a:lnTo>
                  <a:lnTo>
                    <a:pt x="445" y="160"/>
                  </a:lnTo>
                  <a:lnTo>
                    <a:pt x="431" y="143"/>
                  </a:lnTo>
                  <a:lnTo>
                    <a:pt x="428" y="137"/>
                  </a:lnTo>
                  <a:lnTo>
                    <a:pt x="488" y="124"/>
                  </a:lnTo>
                  <a:lnTo>
                    <a:pt x="466" y="110"/>
                  </a:lnTo>
                  <a:lnTo>
                    <a:pt x="437" y="97"/>
                  </a:lnTo>
                  <a:lnTo>
                    <a:pt x="405" y="82"/>
                  </a:lnTo>
                  <a:lnTo>
                    <a:pt x="369" y="65"/>
                  </a:lnTo>
                  <a:lnTo>
                    <a:pt x="329" y="50"/>
                  </a:lnTo>
                  <a:lnTo>
                    <a:pt x="291" y="40"/>
                  </a:lnTo>
                  <a:lnTo>
                    <a:pt x="256" y="36"/>
                  </a:lnTo>
                  <a:lnTo>
                    <a:pt x="188" y="42"/>
                  </a:lnTo>
                  <a:lnTo>
                    <a:pt x="125" y="57"/>
                  </a:lnTo>
                  <a:lnTo>
                    <a:pt x="78" y="74"/>
                  </a:lnTo>
                  <a:lnTo>
                    <a:pt x="59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72"/>
            <p:cNvSpPr>
              <a:spLocks/>
            </p:cNvSpPr>
            <p:nvPr/>
          </p:nvSpPr>
          <p:spPr bwMode="auto">
            <a:xfrm>
              <a:off x="2895" y="2376"/>
              <a:ext cx="230" cy="235"/>
            </a:xfrm>
            <a:custGeom>
              <a:avLst/>
              <a:gdLst>
                <a:gd name="T0" fmla="*/ 25 w 460"/>
                <a:gd name="T1" fmla="*/ 13 h 472"/>
                <a:gd name="T2" fmla="*/ 29 w 460"/>
                <a:gd name="T3" fmla="*/ 10 h 472"/>
                <a:gd name="T4" fmla="*/ 28 w 460"/>
                <a:gd name="T5" fmla="*/ 9 h 472"/>
                <a:gd name="T6" fmla="*/ 27 w 460"/>
                <a:gd name="T7" fmla="*/ 8 h 472"/>
                <a:gd name="T8" fmla="*/ 27 w 460"/>
                <a:gd name="T9" fmla="*/ 7 h 472"/>
                <a:gd name="T10" fmla="*/ 26 w 460"/>
                <a:gd name="T11" fmla="*/ 6 h 472"/>
                <a:gd name="T12" fmla="*/ 25 w 460"/>
                <a:gd name="T13" fmla="*/ 5 h 472"/>
                <a:gd name="T14" fmla="*/ 24 w 460"/>
                <a:gd name="T15" fmla="*/ 4 h 472"/>
                <a:gd name="T16" fmla="*/ 23 w 460"/>
                <a:gd name="T17" fmla="*/ 3 h 472"/>
                <a:gd name="T18" fmla="*/ 21 w 460"/>
                <a:gd name="T19" fmla="*/ 2 h 472"/>
                <a:gd name="T20" fmla="*/ 20 w 460"/>
                <a:gd name="T21" fmla="*/ 1 h 472"/>
                <a:gd name="T22" fmla="*/ 18 w 460"/>
                <a:gd name="T23" fmla="*/ 1 h 472"/>
                <a:gd name="T24" fmla="*/ 17 w 460"/>
                <a:gd name="T25" fmla="*/ 0 h 472"/>
                <a:gd name="T26" fmla="*/ 13 w 460"/>
                <a:gd name="T27" fmla="*/ 0 h 472"/>
                <a:gd name="T28" fmla="*/ 10 w 460"/>
                <a:gd name="T29" fmla="*/ 0 h 472"/>
                <a:gd name="T30" fmla="*/ 7 w 460"/>
                <a:gd name="T31" fmla="*/ 1 h 472"/>
                <a:gd name="T32" fmla="*/ 5 w 460"/>
                <a:gd name="T33" fmla="*/ 3 h 472"/>
                <a:gd name="T34" fmla="*/ 4 w 460"/>
                <a:gd name="T35" fmla="*/ 3 h 472"/>
                <a:gd name="T36" fmla="*/ 3 w 460"/>
                <a:gd name="T37" fmla="*/ 4 h 472"/>
                <a:gd name="T38" fmla="*/ 1 w 460"/>
                <a:gd name="T39" fmla="*/ 9 h 472"/>
                <a:gd name="T40" fmla="*/ 0 w 460"/>
                <a:gd name="T41" fmla="*/ 15 h 472"/>
                <a:gd name="T42" fmla="*/ 1 w 460"/>
                <a:gd name="T43" fmla="*/ 17 h 472"/>
                <a:gd name="T44" fmla="*/ 2 w 460"/>
                <a:gd name="T45" fmla="*/ 20 h 472"/>
                <a:gd name="T46" fmla="*/ 3 w 460"/>
                <a:gd name="T47" fmla="*/ 22 h 472"/>
                <a:gd name="T48" fmla="*/ 4 w 460"/>
                <a:gd name="T49" fmla="*/ 23 h 472"/>
                <a:gd name="T50" fmla="*/ 5 w 460"/>
                <a:gd name="T51" fmla="*/ 24 h 472"/>
                <a:gd name="T52" fmla="*/ 5 w 460"/>
                <a:gd name="T53" fmla="*/ 25 h 472"/>
                <a:gd name="T54" fmla="*/ 7 w 460"/>
                <a:gd name="T55" fmla="*/ 26 h 472"/>
                <a:gd name="T56" fmla="*/ 9 w 460"/>
                <a:gd name="T57" fmla="*/ 27 h 472"/>
                <a:gd name="T58" fmla="*/ 10 w 460"/>
                <a:gd name="T59" fmla="*/ 28 h 472"/>
                <a:gd name="T60" fmla="*/ 14 w 460"/>
                <a:gd name="T61" fmla="*/ 29 h 472"/>
                <a:gd name="T62" fmla="*/ 18 w 460"/>
                <a:gd name="T63" fmla="*/ 29 h 472"/>
                <a:gd name="T64" fmla="*/ 22 w 460"/>
                <a:gd name="T65" fmla="*/ 29 h 472"/>
                <a:gd name="T66" fmla="*/ 25 w 460"/>
                <a:gd name="T67" fmla="*/ 27 h 472"/>
                <a:gd name="T68" fmla="*/ 20 w 460"/>
                <a:gd name="T69" fmla="*/ 28 h 472"/>
                <a:gd name="T70" fmla="*/ 15 w 460"/>
                <a:gd name="T71" fmla="*/ 27 h 472"/>
                <a:gd name="T72" fmla="*/ 12 w 460"/>
                <a:gd name="T73" fmla="*/ 26 h 472"/>
                <a:gd name="T74" fmla="*/ 8 w 460"/>
                <a:gd name="T75" fmla="*/ 20 h 472"/>
                <a:gd name="T76" fmla="*/ 7 w 460"/>
                <a:gd name="T77" fmla="*/ 17 h 472"/>
                <a:gd name="T78" fmla="*/ 8 w 460"/>
                <a:gd name="T79" fmla="*/ 15 h 472"/>
                <a:gd name="T80" fmla="*/ 9 w 460"/>
                <a:gd name="T81" fmla="*/ 14 h 472"/>
                <a:gd name="T82" fmla="*/ 10 w 460"/>
                <a:gd name="T83" fmla="*/ 14 h 472"/>
                <a:gd name="T84" fmla="*/ 13 w 460"/>
                <a:gd name="T85" fmla="*/ 13 h 472"/>
                <a:gd name="T86" fmla="*/ 15 w 460"/>
                <a:gd name="T87" fmla="*/ 12 h 472"/>
                <a:gd name="T88" fmla="*/ 17 w 460"/>
                <a:gd name="T89" fmla="*/ 11 h 472"/>
                <a:gd name="T90" fmla="*/ 18 w 460"/>
                <a:gd name="T91" fmla="*/ 10 h 472"/>
                <a:gd name="T92" fmla="*/ 19 w 460"/>
                <a:gd name="T93" fmla="*/ 10 h 472"/>
                <a:gd name="T94" fmla="*/ 20 w 460"/>
                <a:gd name="T95" fmla="*/ 9 h 472"/>
                <a:gd name="T96" fmla="*/ 22 w 460"/>
                <a:gd name="T97" fmla="*/ 10 h 472"/>
                <a:gd name="T98" fmla="*/ 23 w 460"/>
                <a:gd name="T99" fmla="*/ 11 h 472"/>
                <a:gd name="T100" fmla="*/ 24 w 460"/>
                <a:gd name="T101" fmla="*/ 13 h 472"/>
                <a:gd name="T102" fmla="*/ 25 w 460"/>
                <a:gd name="T103" fmla="*/ 13 h 472"/>
                <a:gd name="T104" fmla="*/ 25 w 460"/>
                <a:gd name="T105" fmla="*/ 13 h 4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60"/>
                <a:gd name="T160" fmla="*/ 0 h 472"/>
                <a:gd name="T161" fmla="*/ 460 w 460"/>
                <a:gd name="T162" fmla="*/ 472 h 47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60" h="472">
                  <a:moveTo>
                    <a:pt x="388" y="215"/>
                  </a:moveTo>
                  <a:lnTo>
                    <a:pt x="460" y="173"/>
                  </a:lnTo>
                  <a:lnTo>
                    <a:pt x="441" y="147"/>
                  </a:lnTo>
                  <a:lnTo>
                    <a:pt x="432" y="134"/>
                  </a:lnTo>
                  <a:lnTo>
                    <a:pt x="420" y="118"/>
                  </a:lnTo>
                  <a:lnTo>
                    <a:pt x="405" y="101"/>
                  </a:lnTo>
                  <a:lnTo>
                    <a:pt x="390" y="84"/>
                  </a:lnTo>
                  <a:lnTo>
                    <a:pt x="373" y="69"/>
                  </a:lnTo>
                  <a:lnTo>
                    <a:pt x="354" y="54"/>
                  </a:lnTo>
                  <a:lnTo>
                    <a:pt x="331" y="38"/>
                  </a:lnTo>
                  <a:lnTo>
                    <a:pt x="308" y="25"/>
                  </a:lnTo>
                  <a:lnTo>
                    <a:pt x="284" y="16"/>
                  </a:lnTo>
                  <a:lnTo>
                    <a:pt x="259" y="6"/>
                  </a:lnTo>
                  <a:lnTo>
                    <a:pt x="204" y="0"/>
                  </a:lnTo>
                  <a:lnTo>
                    <a:pt x="151" y="8"/>
                  </a:lnTo>
                  <a:lnTo>
                    <a:pt x="105" y="23"/>
                  </a:lnTo>
                  <a:lnTo>
                    <a:pt x="69" y="48"/>
                  </a:lnTo>
                  <a:lnTo>
                    <a:pt x="54" y="61"/>
                  </a:lnTo>
                  <a:lnTo>
                    <a:pt x="40" y="78"/>
                  </a:lnTo>
                  <a:lnTo>
                    <a:pt x="8" y="154"/>
                  </a:lnTo>
                  <a:lnTo>
                    <a:pt x="0" y="242"/>
                  </a:lnTo>
                  <a:lnTo>
                    <a:pt x="6" y="284"/>
                  </a:lnTo>
                  <a:lnTo>
                    <a:pt x="17" y="322"/>
                  </a:lnTo>
                  <a:lnTo>
                    <a:pt x="35" y="356"/>
                  </a:lnTo>
                  <a:lnTo>
                    <a:pt x="54" y="383"/>
                  </a:lnTo>
                  <a:lnTo>
                    <a:pt x="65" y="396"/>
                  </a:lnTo>
                  <a:lnTo>
                    <a:pt x="78" y="407"/>
                  </a:lnTo>
                  <a:lnTo>
                    <a:pt x="103" y="426"/>
                  </a:lnTo>
                  <a:lnTo>
                    <a:pt x="130" y="441"/>
                  </a:lnTo>
                  <a:lnTo>
                    <a:pt x="158" y="453"/>
                  </a:lnTo>
                  <a:lnTo>
                    <a:pt x="215" y="466"/>
                  </a:lnTo>
                  <a:lnTo>
                    <a:pt x="274" y="472"/>
                  </a:lnTo>
                  <a:lnTo>
                    <a:pt x="339" y="472"/>
                  </a:lnTo>
                  <a:lnTo>
                    <a:pt x="394" y="445"/>
                  </a:lnTo>
                  <a:lnTo>
                    <a:pt x="316" y="451"/>
                  </a:lnTo>
                  <a:lnTo>
                    <a:pt x="249" y="443"/>
                  </a:lnTo>
                  <a:lnTo>
                    <a:pt x="190" y="419"/>
                  </a:lnTo>
                  <a:lnTo>
                    <a:pt x="128" y="324"/>
                  </a:lnTo>
                  <a:lnTo>
                    <a:pt x="120" y="276"/>
                  </a:lnTo>
                  <a:lnTo>
                    <a:pt x="128" y="246"/>
                  </a:lnTo>
                  <a:lnTo>
                    <a:pt x="139" y="234"/>
                  </a:lnTo>
                  <a:lnTo>
                    <a:pt x="156" y="227"/>
                  </a:lnTo>
                  <a:lnTo>
                    <a:pt x="198" y="213"/>
                  </a:lnTo>
                  <a:lnTo>
                    <a:pt x="249" y="206"/>
                  </a:lnTo>
                  <a:lnTo>
                    <a:pt x="270" y="177"/>
                  </a:lnTo>
                  <a:lnTo>
                    <a:pt x="282" y="168"/>
                  </a:lnTo>
                  <a:lnTo>
                    <a:pt x="293" y="160"/>
                  </a:lnTo>
                  <a:lnTo>
                    <a:pt x="318" y="156"/>
                  </a:lnTo>
                  <a:lnTo>
                    <a:pt x="346" y="170"/>
                  </a:lnTo>
                  <a:lnTo>
                    <a:pt x="367" y="189"/>
                  </a:lnTo>
                  <a:lnTo>
                    <a:pt x="382" y="208"/>
                  </a:lnTo>
                  <a:lnTo>
                    <a:pt x="388" y="2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73"/>
            <p:cNvSpPr>
              <a:spLocks/>
            </p:cNvSpPr>
            <p:nvPr/>
          </p:nvSpPr>
          <p:spPr bwMode="auto">
            <a:xfrm>
              <a:off x="2999" y="2490"/>
              <a:ext cx="131" cy="102"/>
            </a:xfrm>
            <a:custGeom>
              <a:avLst/>
              <a:gdLst>
                <a:gd name="T0" fmla="*/ 0 w 263"/>
                <a:gd name="T1" fmla="*/ 4 h 205"/>
                <a:gd name="T2" fmla="*/ 0 w 263"/>
                <a:gd name="T3" fmla="*/ 4 h 205"/>
                <a:gd name="T4" fmla="*/ 1 w 263"/>
                <a:gd name="T5" fmla="*/ 5 h 205"/>
                <a:gd name="T6" fmla="*/ 3 w 263"/>
                <a:gd name="T7" fmla="*/ 6 h 205"/>
                <a:gd name="T8" fmla="*/ 6 w 263"/>
                <a:gd name="T9" fmla="*/ 6 h 205"/>
                <a:gd name="T10" fmla="*/ 8 w 263"/>
                <a:gd name="T11" fmla="*/ 4 h 205"/>
                <a:gd name="T12" fmla="*/ 10 w 263"/>
                <a:gd name="T13" fmla="*/ 2 h 205"/>
                <a:gd name="T14" fmla="*/ 11 w 263"/>
                <a:gd name="T15" fmla="*/ 0 h 205"/>
                <a:gd name="T16" fmla="*/ 16 w 263"/>
                <a:gd name="T17" fmla="*/ 0 h 205"/>
                <a:gd name="T18" fmla="*/ 15 w 263"/>
                <a:gd name="T19" fmla="*/ 8 h 205"/>
                <a:gd name="T20" fmla="*/ 14 w 263"/>
                <a:gd name="T21" fmla="*/ 10 h 205"/>
                <a:gd name="T22" fmla="*/ 13 w 263"/>
                <a:gd name="T23" fmla="*/ 10 h 205"/>
                <a:gd name="T24" fmla="*/ 13 w 263"/>
                <a:gd name="T25" fmla="*/ 11 h 205"/>
                <a:gd name="T26" fmla="*/ 11 w 263"/>
                <a:gd name="T27" fmla="*/ 12 h 205"/>
                <a:gd name="T28" fmla="*/ 8 w 263"/>
                <a:gd name="T29" fmla="*/ 12 h 205"/>
                <a:gd name="T30" fmla="*/ 3 w 263"/>
                <a:gd name="T31" fmla="*/ 12 h 205"/>
                <a:gd name="T32" fmla="*/ 1 w 263"/>
                <a:gd name="T33" fmla="*/ 11 h 205"/>
                <a:gd name="T34" fmla="*/ 5 w 263"/>
                <a:gd name="T35" fmla="*/ 10 h 205"/>
                <a:gd name="T36" fmla="*/ 0 w 263"/>
                <a:gd name="T37" fmla="*/ 8 h 205"/>
                <a:gd name="T38" fmla="*/ 3 w 263"/>
                <a:gd name="T39" fmla="*/ 8 h 205"/>
                <a:gd name="T40" fmla="*/ 0 w 263"/>
                <a:gd name="T41" fmla="*/ 4 h 205"/>
                <a:gd name="T42" fmla="*/ 0 w 263"/>
                <a:gd name="T43" fmla="*/ 4 h 20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63"/>
                <a:gd name="T67" fmla="*/ 0 h 205"/>
                <a:gd name="T68" fmla="*/ 263 w 263"/>
                <a:gd name="T69" fmla="*/ 205 h 20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63" h="205">
                  <a:moveTo>
                    <a:pt x="2" y="68"/>
                  </a:moveTo>
                  <a:lnTo>
                    <a:pt x="12" y="76"/>
                  </a:lnTo>
                  <a:lnTo>
                    <a:pt x="31" y="91"/>
                  </a:lnTo>
                  <a:lnTo>
                    <a:pt x="61" y="102"/>
                  </a:lnTo>
                  <a:lnTo>
                    <a:pt x="103" y="98"/>
                  </a:lnTo>
                  <a:lnTo>
                    <a:pt x="141" y="76"/>
                  </a:lnTo>
                  <a:lnTo>
                    <a:pt x="166" y="47"/>
                  </a:lnTo>
                  <a:lnTo>
                    <a:pt x="185" y="9"/>
                  </a:lnTo>
                  <a:lnTo>
                    <a:pt x="263" y="0"/>
                  </a:lnTo>
                  <a:lnTo>
                    <a:pt x="251" y="131"/>
                  </a:lnTo>
                  <a:lnTo>
                    <a:pt x="230" y="163"/>
                  </a:lnTo>
                  <a:lnTo>
                    <a:pt x="219" y="174"/>
                  </a:lnTo>
                  <a:lnTo>
                    <a:pt x="208" y="184"/>
                  </a:lnTo>
                  <a:lnTo>
                    <a:pt x="177" y="197"/>
                  </a:lnTo>
                  <a:lnTo>
                    <a:pt x="139" y="205"/>
                  </a:lnTo>
                  <a:lnTo>
                    <a:pt x="59" y="197"/>
                  </a:lnTo>
                  <a:lnTo>
                    <a:pt x="19" y="186"/>
                  </a:lnTo>
                  <a:lnTo>
                    <a:pt x="86" y="169"/>
                  </a:lnTo>
                  <a:lnTo>
                    <a:pt x="0" y="140"/>
                  </a:lnTo>
                  <a:lnTo>
                    <a:pt x="56" y="129"/>
                  </a:lnTo>
                  <a:lnTo>
                    <a:pt x="2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74"/>
            <p:cNvSpPr>
              <a:spLocks/>
            </p:cNvSpPr>
            <p:nvPr/>
          </p:nvSpPr>
          <p:spPr bwMode="auto">
            <a:xfrm>
              <a:off x="2866" y="2336"/>
              <a:ext cx="202" cy="159"/>
            </a:xfrm>
            <a:custGeom>
              <a:avLst/>
              <a:gdLst>
                <a:gd name="T0" fmla="*/ 1 w 403"/>
                <a:gd name="T1" fmla="*/ 20 h 317"/>
                <a:gd name="T2" fmla="*/ 0 w 403"/>
                <a:gd name="T3" fmla="*/ 15 h 317"/>
                <a:gd name="T4" fmla="*/ 1 w 403"/>
                <a:gd name="T5" fmla="*/ 10 h 317"/>
                <a:gd name="T6" fmla="*/ 2 w 403"/>
                <a:gd name="T7" fmla="*/ 7 h 317"/>
                <a:gd name="T8" fmla="*/ 3 w 403"/>
                <a:gd name="T9" fmla="*/ 6 h 317"/>
                <a:gd name="T10" fmla="*/ 4 w 403"/>
                <a:gd name="T11" fmla="*/ 5 h 317"/>
                <a:gd name="T12" fmla="*/ 5 w 403"/>
                <a:gd name="T13" fmla="*/ 4 h 317"/>
                <a:gd name="T14" fmla="*/ 6 w 403"/>
                <a:gd name="T15" fmla="*/ 4 h 317"/>
                <a:gd name="T16" fmla="*/ 7 w 403"/>
                <a:gd name="T17" fmla="*/ 2 h 317"/>
                <a:gd name="T18" fmla="*/ 9 w 403"/>
                <a:gd name="T19" fmla="*/ 2 h 317"/>
                <a:gd name="T20" fmla="*/ 11 w 403"/>
                <a:gd name="T21" fmla="*/ 1 h 317"/>
                <a:gd name="T22" fmla="*/ 17 w 403"/>
                <a:gd name="T23" fmla="*/ 0 h 317"/>
                <a:gd name="T24" fmla="*/ 20 w 403"/>
                <a:gd name="T25" fmla="*/ 1 h 317"/>
                <a:gd name="T26" fmla="*/ 23 w 403"/>
                <a:gd name="T27" fmla="*/ 2 h 317"/>
                <a:gd name="T28" fmla="*/ 25 w 403"/>
                <a:gd name="T29" fmla="*/ 4 h 317"/>
                <a:gd name="T30" fmla="*/ 26 w 403"/>
                <a:gd name="T31" fmla="*/ 4 h 317"/>
                <a:gd name="T32" fmla="*/ 24 w 403"/>
                <a:gd name="T33" fmla="*/ 4 h 317"/>
                <a:gd name="T34" fmla="*/ 19 w 403"/>
                <a:gd name="T35" fmla="*/ 4 h 317"/>
                <a:gd name="T36" fmla="*/ 13 w 403"/>
                <a:gd name="T37" fmla="*/ 4 h 317"/>
                <a:gd name="T38" fmla="*/ 8 w 403"/>
                <a:gd name="T39" fmla="*/ 6 h 317"/>
                <a:gd name="T40" fmla="*/ 7 w 403"/>
                <a:gd name="T41" fmla="*/ 7 h 317"/>
                <a:gd name="T42" fmla="*/ 6 w 403"/>
                <a:gd name="T43" fmla="*/ 8 h 317"/>
                <a:gd name="T44" fmla="*/ 4 w 403"/>
                <a:gd name="T45" fmla="*/ 10 h 317"/>
                <a:gd name="T46" fmla="*/ 2 w 403"/>
                <a:gd name="T47" fmla="*/ 15 h 317"/>
                <a:gd name="T48" fmla="*/ 1 w 403"/>
                <a:gd name="T49" fmla="*/ 20 h 317"/>
                <a:gd name="T50" fmla="*/ 1 w 403"/>
                <a:gd name="T51" fmla="*/ 20 h 31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03"/>
                <a:gd name="T79" fmla="*/ 0 h 317"/>
                <a:gd name="T80" fmla="*/ 403 w 403"/>
                <a:gd name="T81" fmla="*/ 317 h 31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03" h="317">
                  <a:moveTo>
                    <a:pt x="10" y="317"/>
                  </a:moveTo>
                  <a:lnTo>
                    <a:pt x="0" y="226"/>
                  </a:lnTo>
                  <a:lnTo>
                    <a:pt x="10" y="148"/>
                  </a:lnTo>
                  <a:lnTo>
                    <a:pt x="27" y="110"/>
                  </a:lnTo>
                  <a:lnTo>
                    <a:pt x="36" y="93"/>
                  </a:lnTo>
                  <a:lnTo>
                    <a:pt x="52" y="78"/>
                  </a:lnTo>
                  <a:lnTo>
                    <a:pt x="67" y="62"/>
                  </a:lnTo>
                  <a:lnTo>
                    <a:pt x="82" y="51"/>
                  </a:lnTo>
                  <a:lnTo>
                    <a:pt x="111" y="30"/>
                  </a:lnTo>
                  <a:lnTo>
                    <a:pt x="139" y="17"/>
                  </a:lnTo>
                  <a:lnTo>
                    <a:pt x="168" y="7"/>
                  </a:lnTo>
                  <a:lnTo>
                    <a:pt x="272" y="0"/>
                  </a:lnTo>
                  <a:lnTo>
                    <a:pt x="320" y="9"/>
                  </a:lnTo>
                  <a:lnTo>
                    <a:pt x="363" y="28"/>
                  </a:lnTo>
                  <a:lnTo>
                    <a:pt x="392" y="49"/>
                  </a:lnTo>
                  <a:lnTo>
                    <a:pt x="403" y="57"/>
                  </a:lnTo>
                  <a:lnTo>
                    <a:pt x="373" y="51"/>
                  </a:lnTo>
                  <a:lnTo>
                    <a:pt x="299" y="49"/>
                  </a:lnTo>
                  <a:lnTo>
                    <a:pt x="206" y="57"/>
                  </a:lnTo>
                  <a:lnTo>
                    <a:pt x="120" y="95"/>
                  </a:lnTo>
                  <a:lnTo>
                    <a:pt x="101" y="108"/>
                  </a:lnTo>
                  <a:lnTo>
                    <a:pt x="86" y="125"/>
                  </a:lnTo>
                  <a:lnTo>
                    <a:pt x="59" y="159"/>
                  </a:lnTo>
                  <a:lnTo>
                    <a:pt x="27" y="233"/>
                  </a:lnTo>
                  <a:lnTo>
                    <a:pt x="10" y="3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75"/>
            <p:cNvSpPr>
              <a:spLocks/>
            </p:cNvSpPr>
            <p:nvPr/>
          </p:nvSpPr>
          <p:spPr bwMode="auto">
            <a:xfrm>
              <a:off x="2727" y="3154"/>
              <a:ext cx="58" cy="57"/>
            </a:xfrm>
            <a:custGeom>
              <a:avLst/>
              <a:gdLst>
                <a:gd name="T0" fmla="*/ 6 w 116"/>
                <a:gd name="T1" fmla="*/ 7 h 114"/>
                <a:gd name="T2" fmla="*/ 6 w 116"/>
                <a:gd name="T3" fmla="*/ 7 h 114"/>
                <a:gd name="T4" fmla="*/ 5 w 116"/>
                <a:gd name="T5" fmla="*/ 7 h 114"/>
                <a:gd name="T6" fmla="*/ 5 w 116"/>
                <a:gd name="T7" fmla="*/ 7 h 114"/>
                <a:gd name="T8" fmla="*/ 4 w 116"/>
                <a:gd name="T9" fmla="*/ 7 h 114"/>
                <a:gd name="T10" fmla="*/ 4 w 116"/>
                <a:gd name="T11" fmla="*/ 7 h 114"/>
                <a:gd name="T12" fmla="*/ 3 w 116"/>
                <a:gd name="T13" fmla="*/ 7 h 114"/>
                <a:gd name="T14" fmla="*/ 3 w 116"/>
                <a:gd name="T15" fmla="*/ 7 h 114"/>
                <a:gd name="T16" fmla="*/ 3 w 116"/>
                <a:gd name="T17" fmla="*/ 7 h 114"/>
                <a:gd name="T18" fmla="*/ 2 w 116"/>
                <a:gd name="T19" fmla="*/ 7 h 114"/>
                <a:gd name="T20" fmla="*/ 2 w 116"/>
                <a:gd name="T21" fmla="*/ 7 h 114"/>
                <a:gd name="T22" fmla="*/ 2 w 116"/>
                <a:gd name="T23" fmla="*/ 7 h 114"/>
                <a:gd name="T24" fmla="*/ 1 w 116"/>
                <a:gd name="T25" fmla="*/ 6 h 114"/>
                <a:gd name="T26" fmla="*/ 1 w 116"/>
                <a:gd name="T27" fmla="*/ 6 h 114"/>
                <a:gd name="T28" fmla="*/ 1 w 116"/>
                <a:gd name="T29" fmla="*/ 5 h 114"/>
                <a:gd name="T30" fmla="*/ 1 w 116"/>
                <a:gd name="T31" fmla="*/ 5 h 114"/>
                <a:gd name="T32" fmla="*/ 0 w 116"/>
                <a:gd name="T33" fmla="*/ 5 h 114"/>
                <a:gd name="T34" fmla="*/ 0 w 116"/>
                <a:gd name="T35" fmla="*/ 4 h 114"/>
                <a:gd name="T36" fmla="*/ 0 w 116"/>
                <a:gd name="T37" fmla="*/ 4 h 114"/>
                <a:gd name="T38" fmla="*/ 1 w 116"/>
                <a:gd name="T39" fmla="*/ 3 h 114"/>
                <a:gd name="T40" fmla="*/ 1 w 116"/>
                <a:gd name="T41" fmla="*/ 3 h 114"/>
                <a:gd name="T42" fmla="*/ 1 w 116"/>
                <a:gd name="T43" fmla="*/ 2 h 114"/>
                <a:gd name="T44" fmla="*/ 1 w 116"/>
                <a:gd name="T45" fmla="*/ 2 h 114"/>
                <a:gd name="T46" fmla="*/ 1 w 116"/>
                <a:gd name="T47" fmla="*/ 2 h 114"/>
                <a:gd name="T48" fmla="*/ 2 w 116"/>
                <a:gd name="T49" fmla="*/ 1 h 114"/>
                <a:gd name="T50" fmla="*/ 2 w 116"/>
                <a:gd name="T51" fmla="*/ 1 h 114"/>
                <a:gd name="T52" fmla="*/ 2 w 116"/>
                <a:gd name="T53" fmla="*/ 1 h 114"/>
                <a:gd name="T54" fmla="*/ 3 w 116"/>
                <a:gd name="T55" fmla="*/ 1 h 114"/>
                <a:gd name="T56" fmla="*/ 3 w 116"/>
                <a:gd name="T57" fmla="*/ 0 h 114"/>
                <a:gd name="T58" fmla="*/ 4 w 116"/>
                <a:gd name="T59" fmla="*/ 0 h 114"/>
                <a:gd name="T60" fmla="*/ 4 w 116"/>
                <a:gd name="T61" fmla="*/ 0 h 114"/>
                <a:gd name="T62" fmla="*/ 5 w 116"/>
                <a:gd name="T63" fmla="*/ 0 h 114"/>
                <a:gd name="T64" fmla="*/ 5 w 116"/>
                <a:gd name="T65" fmla="*/ 1 h 114"/>
                <a:gd name="T66" fmla="*/ 6 w 116"/>
                <a:gd name="T67" fmla="*/ 1 h 114"/>
                <a:gd name="T68" fmla="*/ 6 w 116"/>
                <a:gd name="T69" fmla="*/ 1 h 114"/>
                <a:gd name="T70" fmla="*/ 6 w 116"/>
                <a:gd name="T71" fmla="*/ 1 h 114"/>
                <a:gd name="T72" fmla="*/ 7 w 116"/>
                <a:gd name="T73" fmla="*/ 2 h 114"/>
                <a:gd name="T74" fmla="*/ 7 w 116"/>
                <a:gd name="T75" fmla="*/ 2 h 114"/>
                <a:gd name="T76" fmla="*/ 7 w 116"/>
                <a:gd name="T77" fmla="*/ 2 h 114"/>
                <a:gd name="T78" fmla="*/ 7 w 116"/>
                <a:gd name="T79" fmla="*/ 3 h 114"/>
                <a:gd name="T80" fmla="*/ 7 w 116"/>
                <a:gd name="T81" fmla="*/ 3 h 114"/>
                <a:gd name="T82" fmla="*/ 7 w 116"/>
                <a:gd name="T83" fmla="*/ 3 h 114"/>
                <a:gd name="T84" fmla="*/ 7 w 116"/>
                <a:gd name="T85" fmla="*/ 4 h 114"/>
                <a:gd name="T86" fmla="*/ 7 w 116"/>
                <a:gd name="T87" fmla="*/ 4 h 114"/>
                <a:gd name="T88" fmla="*/ 7 w 116"/>
                <a:gd name="T89" fmla="*/ 5 h 114"/>
                <a:gd name="T90" fmla="*/ 7 w 116"/>
                <a:gd name="T91" fmla="*/ 5 h 114"/>
                <a:gd name="T92" fmla="*/ 7 w 116"/>
                <a:gd name="T93" fmla="*/ 6 h 114"/>
                <a:gd name="T94" fmla="*/ 7 w 116"/>
                <a:gd name="T95" fmla="*/ 6 h 114"/>
                <a:gd name="T96" fmla="*/ 7 w 116"/>
                <a:gd name="T97" fmla="*/ 6 h 114"/>
                <a:gd name="T98" fmla="*/ 6 w 116"/>
                <a:gd name="T99" fmla="*/ 7 h 114"/>
                <a:gd name="T100" fmla="*/ 6 w 116"/>
                <a:gd name="T101" fmla="*/ 7 h 114"/>
                <a:gd name="T102" fmla="*/ 6 w 116"/>
                <a:gd name="T103" fmla="*/ 7 h 11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16"/>
                <a:gd name="T157" fmla="*/ 0 h 114"/>
                <a:gd name="T158" fmla="*/ 116 w 116"/>
                <a:gd name="T159" fmla="*/ 114 h 11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16" h="114">
                  <a:moveTo>
                    <a:pt x="91" y="105"/>
                  </a:moveTo>
                  <a:lnTo>
                    <a:pt x="83" y="109"/>
                  </a:lnTo>
                  <a:lnTo>
                    <a:pt x="78" y="111"/>
                  </a:lnTo>
                  <a:lnTo>
                    <a:pt x="70" y="114"/>
                  </a:lnTo>
                  <a:lnTo>
                    <a:pt x="62" y="114"/>
                  </a:lnTo>
                  <a:lnTo>
                    <a:pt x="55" y="114"/>
                  </a:lnTo>
                  <a:lnTo>
                    <a:pt x="47" y="114"/>
                  </a:lnTo>
                  <a:lnTo>
                    <a:pt x="42" y="112"/>
                  </a:lnTo>
                  <a:lnTo>
                    <a:pt x="34" y="111"/>
                  </a:lnTo>
                  <a:lnTo>
                    <a:pt x="28" y="107"/>
                  </a:lnTo>
                  <a:lnTo>
                    <a:pt x="21" y="103"/>
                  </a:lnTo>
                  <a:lnTo>
                    <a:pt x="17" y="97"/>
                  </a:lnTo>
                  <a:lnTo>
                    <a:pt x="11" y="92"/>
                  </a:lnTo>
                  <a:lnTo>
                    <a:pt x="7" y="86"/>
                  </a:lnTo>
                  <a:lnTo>
                    <a:pt x="5" y="78"/>
                  </a:lnTo>
                  <a:lnTo>
                    <a:pt x="2" y="73"/>
                  </a:lnTo>
                  <a:lnTo>
                    <a:pt x="0" y="65"/>
                  </a:lnTo>
                  <a:lnTo>
                    <a:pt x="0" y="59"/>
                  </a:lnTo>
                  <a:lnTo>
                    <a:pt x="0" y="52"/>
                  </a:lnTo>
                  <a:lnTo>
                    <a:pt x="2" y="44"/>
                  </a:lnTo>
                  <a:lnTo>
                    <a:pt x="4" y="36"/>
                  </a:lnTo>
                  <a:lnTo>
                    <a:pt x="5" y="31"/>
                  </a:lnTo>
                  <a:lnTo>
                    <a:pt x="9" y="25"/>
                  </a:lnTo>
                  <a:lnTo>
                    <a:pt x="15" y="19"/>
                  </a:lnTo>
                  <a:lnTo>
                    <a:pt x="19" y="14"/>
                  </a:lnTo>
                  <a:lnTo>
                    <a:pt x="26" y="8"/>
                  </a:lnTo>
                  <a:lnTo>
                    <a:pt x="32" y="6"/>
                  </a:lnTo>
                  <a:lnTo>
                    <a:pt x="40" y="2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74" y="2"/>
                  </a:lnTo>
                  <a:lnTo>
                    <a:pt x="82" y="4"/>
                  </a:lnTo>
                  <a:lnTo>
                    <a:pt x="87" y="8"/>
                  </a:lnTo>
                  <a:lnTo>
                    <a:pt x="93" y="12"/>
                  </a:lnTo>
                  <a:lnTo>
                    <a:pt x="99" y="17"/>
                  </a:lnTo>
                  <a:lnTo>
                    <a:pt x="104" y="21"/>
                  </a:lnTo>
                  <a:lnTo>
                    <a:pt x="108" y="29"/>
                  </a:lnTo>
                  <a:lnTo>
                    <a:pt x="110" y="35"/>
                  </a:lnTo>
                  <a:lnTo>
                    <a:pt x="114" y="42"/>
                  </a:lnTo>
                  <a:lnTo>
                    <a:pt x="116" y="48"/>
                  </a:lnTo>
                  <a:lnTo>
                    <a:pt x="116" y="55"/>
                  </a:lnTo>
                  <a:lnTo>
                    <a:pt x="116" y="63"/>
                  </a:lnTo>
                  <a:lnTo>
                    <a:pt x="114" y="71"/>
                  </a:lnTo>
                  <a:lnTo>
                    <a:pt x="112" y="78"/>
                  </a:lnTo>
                  <a:lnTo>
                    <a:pt x="108" y="84"/>
                  </a:lnTo>
                  <a:lnTo>
                    <a:pt x="104" y="90"/>
                  </a:lnTo>
                  <a:lnTo>
                    <a:pt x="101" y="95"/>
                  </a:lnTo>
                  <a:lnTo>
                    <a:pt x="95" y="101"/>
                  </a:lnTo>
                  <a:lnTo>
                    <a:pt x="91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76"/>
            <p:cNvSpPr>
              <a:spLocks/>
            </p:cNvSpPr>
            <p:nvPr/>
          </p:nvSpPr>
          <p:spPr bwMode="auto">
            <a:xfrm>
              <a:off x="3251" y="3210"/>
              <a:ext cx="41" cy="41"/>
            </a:xfrm>
            <a:custGeom>
              <a:avLst/>
              <a:gdLst>
                <a:gd name="T0" fmla="*/ 3 w 82"/>
                <a:gd name="T1" fmla="*/ 5 h 82"/>
                <a:gd name="T2" fmla="*/ 3 w 82"/>
                <a:gd name="T3" fmla="*/ 5 h 82"/>
                <a:gd name="T4" fmla="*/ 3 w 82"/>
                <a:gd name="T5" fmla="*/ 5 h 82"/>
                <a:gd name="T6" fmla="*/ 3 w 82"/>
                <a:gd name="T7" fmla="*/ 5 h 82"/>
                <a:gd name="T8" fmla="*/ 3 w 82"/>
                <a:gd name="T9" fmla="*/ 5 h 82"/>
                <a:gd name="T10" fmla="*/ 2 w 82"/>
                <a:gd name="T11" fmla="*/ 5 h 82"/>
                <a:gd name="T12" fmla="*/ 1 w 82"/>
                <a:gd name="T13" fmla="*/ 5 h 82"/>
                <a:gd name="T14" fmla="*/ 1 w 82"/>
                <a:gd name="T15" fmla="*/ 5 h 82"/>
                <a:gd name="T16" fmla="*/ 1 w 82"/>
                <a:gd name="T17" fmla="*/ 5 h 82"/>
                <a:gd name="T18" fmla="*/ 1 w 82"/>
                <a:gd name="T19" fmla="*/ 5 h 82"/>
                <a:gd name="T20" fmla="*/ 1 w 82"/>
                <a:gd name="T21" fmla="*/ 5 h 82"/>
                <a:gd name="T22" fmla="*/ 1 w 82"/>
                <a:gd name="T23" fmla="*/ 5 h 82"/>
                <a:gd name="T24" fmla="*/ 1 w 82"/>
                <a:gd name="T25" fmla="*/ 3 h 82"/>
                <a:gd name="T26" fmla="*/ 1 w 82"/>
                <a:gd name="T27" fmla="*/ 3 h 82"/>
                <a:gd name="T28" fmla="*/ 0 w 82"/>
                <a:gd name="T29" fmla="*/ 3 h 82"/>
                <a:gd name="T30" fmla="*/ 0 w 82"/>
                <a:gd name="T31" fmla="*/ 3 h 82"/>
                <a:gd name="T32" fmla="*/ 0 w 82"/>
                <a:gd name="T33" fmla="*/ 3 h 82"/>
                <a:gd name="T34" fmla="*/ 0 w 82"/>
                <a:gd name="T35" fmla="*/ 3 h 82"/>
                <a:gd name="T36" fmla="*/ 1 w 82"/>
                <a:gd name="T37" fmla="*/ 1 h 82"/>
                <a:gd name="T38" fmla="*/ 1 w 82"/>
                <a:gd name="T39" fmla="*/ 1 h 82"/>
                <a:gd name="T40" fmla="*/ 1 w 82"/>
                <a:gd name="T41" fmla="*/ 1 h 82"/>
                <a:gd name="T42" fmla="*/ 1 w 82"/>
                <a:gd name="T43" fmla="*/ 1 h 82"/>
                <a:gd name="T44" fmla="*/ 1 w 82"/>
                <a:gd name="T45" fmla="*/ 1 h 82"/>
                <a:gd name="T46" fmla="*/ 1 w 82"/>
                <a:gd name="T47" fmla="*/ 1 h 82"/>
                <a:gd name="T48" fmla="*/ 1 w 82"/>
                <a:gd name="T49" fmla="*/ 1 h 82"/>
                <a:gd name="T50" fmla="*/ 1 w 82"/>
                <a:gd name="T51" fmla="*/ 1 h 82"/>
                <a:gd name="T52" fmla="*/ 1 w 82"/>
                <a:gd name="T53" fmla="*/ 1 h 82"/>
                <a:gd name="T54" fmla="*/ 3 w 82"/>
                <a:gd name="T55" fmla="*/ 0 h 82"/>
                <a:gd name="T56" fmla="*/ 3 w 82"/>
                <a:gd name="T57" fmla="*/ 0 h 82"/>
                <a:gd name="T58" fmla="*/ 3 w 82"/>
                <a:gd name="T59" fmla="*/ 0 h 82"/>
                <a:gd name="T60" fmla="*/ 3 w 82"/>
                <a:gd name="T61" fmla="*/ 1 h 82"/>
                <a:gd name="T62" fmla="*/ 3 w 82"/>
                <a:gd name="T63" fmla="*/ 1 h 82"/>
                <a:gd name="T64" fmla="*/ 3 w 82"/>
                <a:gd name="T65" fmla="*/ 1 h 82"/>
                <a:gd name="T66" fmla="*/ 3 w 82"/>
                <a:gd name="T67" fmla="*/ 1 h 82"/>
                <a:gd name="T68" fmla="*/ 5 w 82"/>
                <a:gd name="T69" fmla="*/ 1 h 82"/>
                <a:gd name="T70" fmla="*/ 5 w 82"/>
                <a:gd name="T71" fmla="*/ 1 h 82"/>
                <a:gd name="T72" fmla="*/ 5 w 82"/>
                <a:gd name="T73" fmla="*/ 1 h 82"/>
                <a:gd name="T74" fmla="*/ 5 w 82"/>
                <a:gd name="T75" fmla="*/ 1 h 82"/>
                <a:gd name="T76" fmla="*/ 5 w 82"/>
                <a:gd name="T77" fmla="*/ 1 h 82"/>
                <a:gd name="T78" fmla="*/ 5 w 82"/>
                <a:gd name="T79" fmla="*/ 3 h 82"/>
                <a:gd name="T80" fmla="*/ 5 w 82"/>
                <a:gd name="T81" fmla="*/ 3 h 82"/>
                <a:gd name="T82" fmla="*/ 5 w 82"/>
                <a:gd name="T83" fmla="*/ 3 h 82"/>
                <a:gd name="T84" fmla="*/ 5 w 82"/>
                <a:gd name="T85" fmla="*/ 3 h 82"/>
                <a:gd name="T86" fmla="*/ 5 w 82"/>
                <a:gd name="T87" fmla="*/ 3 h 82"/>
                <a:gd name="T88" fmla="*/ 5 w 82"/>
                <a:gd name="T89" fmla="*/ 3 h 82"/>
                <a:gd name="T90" fmla="*/ 5 w 82"/>
                <a:gd name="T91" fmla="*/ 3 h 82"/>
                <a:gd name="T92" fmla="*/ 5 w 82"/>
                <a:gd name="T93" fmla="*/ 5 h 82"/>
                <a:gd name="T94" fmla="*/ 5 w 82"/>
                <a:gd name="T95" fmla="*/ 5 h 82"/>
                <a:gd name="T96" fmla="*/ 5 w 82"/>
                <a:gd name="T97" fmla="*/ 5 h 82"/>
                <a:gd name="T98" fmla="*/ 3 w 82"/>
                <a:gd name="T99" fmla="*/ 5 h 82"/>
                <a:gd name="T100" fmla="*/ 3 w 82"/>
                <a:gd name="T101" fmla="*/ 5 h 82"/>
                <a:gd name="T102" fmla="*/ 3 w 82"/>
                <a:gd name="T103" fmla="*/ 5 h 8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2"/>
                <a:gd name="T157" fmla="*/ 0 h 82"/>
                <a:gd name="T158" fmla="*/ 82 w 82"/>
                <a:gd name="T159" fmla="*/ 82 h 8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2" h="82">
                  <a:moveTo>
                    <a:pt x="57" y="78"/>
                  </a:moveTo>
                  <a:lnTo>
                    <a:pt x="52" y="80"/>
                  </a:lnTo>
                  <a:lnTo>
                    <a:pt x="46" y="82"/>
                  </a:lnTo>
                  <a:lnTo>
                    <a:pt x="42" y="82"/>
                  </a:lnTo>
                  <a:lnTo>
                    <a:pt x="36" y="82"/>
                  </a:lnTo>
                  <a:lnTo>
                    <a:pt x="32" y="80"/>
                  </a:lnTo>
                  <a:lnTo>
                    <a:pt x="27" y="78"/>
                  </a:lnTo>
                  <a:lnTo>
                    <a:pt x="21" y="78"/>
                  </a:lnTo>
                  <a:lnTo>
                    <a:pt x="17" y="75"/>
                  </a:lnTo>
                  <a:lnTo>
                    <a:pt x="13" y="71"/>
                  </a:lnTo>
                  <a:lnTo>
                    <a:pt x="10" y="67"/>
                  </a:lnTo>
                  <a:lnTo>
                    <a:pt x="8" y="65"/>
                  </a:lnTo>
                  <a:lnTo>
                    <a:pt x="4" y="59"/>
                  </a:lnTo>
                  <a:lnTo>
                    <a:pt x="2" y="56"/>
                  </a:lnTo>
                  <a:lnTo>
                    <a:pt x="0" y="50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0" y="35"/>
                  </a:lnTo>
                  <a:lnTo>
                    <a:pt x="2" y="29"/>
                  </a:lnTo>
                  <a:lnTo>
                    <a:pt x="4" y="25"/>
                  </a:lnTo>
                  <a:lnTo>
                    <a:pt x="6" y="19"/>
                  </a:lnTo>
                  <a:lnTo>
                    <a:pt x="10" y="18"/>
                  </a:lnTo>
                  <a:lnTo>
                    <a:pt x="12" y="12"/>
                  </a:lnTo>
                  <a:lnTo>
                    <a:pt x="15" y="10"/>
                  </a:lnTo>
                  <a:lnTo>
                    <a:pt x="21" y="6"/>
                  </a:lnTo>
                  <a:lnTo>
                    <a:pt x="25" y="4"/>
                  </a:lnTo>
                  <a:lnTo>
                    <a:pt x="31" y="2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5" y="2"/>
                  </a:lnTo>
                  <a:lnTo>
                    <a:pt x="59" y="4"/>
                  </a:lnTo>
                  <a:lnTo>
                    <a:pt x="63" y="8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4" y="18"/>
                  </a:lnTo>
                  <a:lnTo>
                    <a:pt x="76" y="23"/>
                  </a:lnTo>
                  <a:lnTo>
                    <a:pt x="80" y="27"/>
                  </a:lnTo>
                  <a:lnTo>
                    <a:pt x="80" y="33"/>
                  </a:lnTo>
                  <a:lnTo>
                    <a:pt x="80" y="39"/>
                  </a:lnTo>
                  <a:lnTo>
                    <a:pt x="82" y="42"/>
                  </a:lnTo>
                  <a:lnTo>
                    <a:pt x="80" y="48"/>
                  </a:lnTo>
                  <a:lnTo>
                    <a:pt x="80" y="54"/>
                  </a:lnTo>
                  <a:lnTo>
                    <a:pt x="78" y="58"/>
                  </a:lnTo>
                  <a:lnTo>
                    <a:pt x="76" y="63"/>
                  </a:lnTo>
                  <a:lnTo>
                    <a:pt x="72" y="65"/>
                  </a:lnTo>
                  <a:lnTo>
                    <a:pt x="69" y="71"/>
                  </a:lnTo>
                  <a:lnTo>
                    <a:pt x="65" y="73"/>
                  </a:lnTo>
                  <a:lnTo>
                    <a:pt x="61" y="77"/>
                  </a:lnTo>
                  <a:lnTo>
                    <a:pt x="57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Freeform 77"/>
            <p:cNvSpPr>
              <a:spLocks/>
            </p:cNvSpPr>
            <p:nvPr/>
          </p:nvSpPr>
          <p:spPr bwMode="auto">
            <a:xfrm>
              <a:off x="2768" y="2716"/>
              <a:ext cx="473" cy="490"/>
            </a:xfrm>
            <a:custGeom>
              <a:avLst/>
              <a:gdLst>
                <a:gd name="T0" fmla="*/ 39 w 944"/>
                <a:gd name="T1" fmla="*/ 60 h 981"/>
                <a:gd name="T2" fmla="*/ 35 w 944"/>
                <a:gd name="T3" fmla="*/ 60 h 981"/>
                <a:gd name="T4" fmla="*/ 32 w 944"/>
                <a:gd name="T5" fmla="*/ 61 h 981"/>
                <a:gd name="T6" fmla="*/ 28 w 944"/>
                <a:gd name="T7" fmla="*/ 61 h 981"/>
                <a:gd name="T8" fmla="*/ 24 w 944"/>
                <a:gd name="T9" fmla="*/ 60 h 981"/>
                <a:gd name="T10" fmla="*/ 21 w 944"/>
                <a:gd name="T11" fmla="*/ 59 h 981"/>
                <a:gd name="T12" fmla="*/ 17 w 944"/>
                <a:gd name="T13" fmla="*/ 58 h 981"/>
                <a:gd name="T14" fmla="*/ 14 w 944"/>
                <a:gd name="T15" fmla="*/ 56 h 981"/>
                <a:gd name="T16" fmla="*/ 11 w 944"/>
                <a:gd name="T17" fmla="*/ 54 h 981"/>
                <a:gd name="T18" fmla="*/ 8 w 944"/>
                <a:gd name="T19" fmla="*/ 51 h 981"/>
                <a:gd name="T20" fmla="*/ 6 w 944"/>
                <a:gd name="T21" fmla="*/ 48 h 981"/>
                <a:gd name="T22" fmla="*/ 4 w 944"/>
                <a:gd name="T23" fmla="*/ 45 h 981"/>
                <a:gd name="T24" fmla="*/ 2 w 944"/>
                <a:gd name="T25" fmla="*/ 41 h 981"/>
                <a:gd name="T26" fmla="*/ 1 w 944"/>
                <a:gd name="T27" fmla="*/ 38 h 981"/>
                <a:gd name="T28" fmla="*/ 1 w 944"/>
                <a:gd name="T29" fmla="*/ 34 h 981"/>
                <a:gd name="T30" fmla="*/ 0 w 944"/>
                <a:gd name="T31" fmla="*/ 30 h 981"/>
                <a:gd name="T32" fmla="*/ 1 w 944"/>
                <a:gd name="T33" fmla="*/ 26 h 981"/>
                <a:gd name="T34" fmla="*/ 1 w 944"/>
                <a:gd name="T35" fmla="*/ 22 h 981"/>
                <a:gd name="T36" fmla="*/ 3 w 944"/>
                <a:gd name="T37" fmla="*/ 19 h 981"/>
                <a:gd name="T38" fmla="*/ 4 w 944"/>
                <a:gd name="T39" fmla="*/ 15 h 981"/>
                <a:gd name="T40" fmla="*/ 6 w 944"/>
                <a:gd name="T41" fmla="*/ 12 h 981"/>
                <a:gd name="T42" fmla="*/ 9 w 944"/>
                <a:gd name="T43" fmla="*/ 9 h 981"/>
                <a:gd name="T44" fmla="*/ 11 w 944"/>
                <a:gd name="T45" fmla="*/ 6 h 981"/>
                <a:gd name="T46" fmla="*/ 14 w 944"/>
                <a:gd name="T47" fmla="*/ 4 h 981"/>
                <a:gd name="T48" fmla="*/ 18 w 944"/>
                <a:gd name="T49" fmla="*/ 2 h 981"/>
                <a:gd name="T50" fmla="*/ 21 w 944"/>
                <a:gd name="T51" fmla="*/ 1 h 981"/>
                <a:gd name="T52" fmla="*/ 25 w 944"/>
                <a:gd name="T53" fmla="*/ 0 h 981"/>
                <a:gd name="T54" fmla="*/ 28 w 944"/>
                <a:gd name="T55" fmla="*/ 0 h 981"/>
                <a:gd name="T56" fmla="*/ 32 w 944"/>
                <a:gd name="T57" fmla="*/ 0 h 981"/>
                <a:gd name="T58" fmla="*/ 36 w 944"/>
                <a:gd name="T59" fmla="*/ 0 h 981"/>
                <a:gd name="T60" fmla="*/ 39 w 944"/>
                <a:gd name="T61" fmla="*/ 1 h 981"/>
                <a:gd name="T62" fmla="*/ 43 w 944"/>
                <a:gd name="T63" fmla="*/ 2 h 981"/>
                <a:gd name="T64" fmla="*/ 46 w 944"/>
                <a:gd name="T65" fmla="*/ 4 h 981"/>
                <a:gd name="T66" fmla="*/ 49 w 944"/>
                <a:gd name="T67" fmla="*/ 7 h 981"/>
                <a:gd name="T68" fmla="*/ 52 w 944"/>
                <a:gd name="T69" fmla="*/ 9 h 981"/>
                <a:gd name="T70" fmla="*/ 54 w 944"/>
                <a:gd name="T71" fmla="*/ 12 h 981"/>
                <a:gd name="T72" fmla="*/ 56 w 944"/>
                <a:gd name="T73" fmla="*/ 16 h 981"/>
                <a:gd name="T74" fmla="*/ 58 w 944"/>
                <a:gd name="T75" fmla="*/ 19 h 981"/>
                <a:gd name="T76" fmla="*/ 59 w 944"/>
                <a:gd name="T77" fmla="*/ 23 h 981"/>
                <a:gd name="T78" fmla="*/ 59 w 944"/>
                <a:gd name="T79" fmla="*/ 27 h 981"/>
                <a:gd name="T80" fmla="*/ 60 w 944"/>
                <a:gd name="T81" fmla="*/ 30 h 981"/>
                <a:gd name="T82" fmla="*/ 59 w 944"/>
                <a:gd name="T83" fmla="*/ 34 h 981"/>
                <a:gd name="T84" fmla="*/ 58 w 944"/>
                <a:gd name="T85" fmla="*/ 38 h 981"/>
                <a:gd name="T86" fmla="*/ 57 w 944"/>
                <a:gd name="T87" fmla="*/ 42 h 981"/>
                <a:gd name="T88" fmla="*/ 56 w 944"/>
                <a:gd name="T89" fmla="*/ 45 h 981"/>
                <a:gd name="T90" fmla="*/ 54 w 944"/>
                <a:gd name="T91" fmla="*/ 48 h 981"/>
                <a:gd name="T92" fmla="*/ 51 w 944"/>
                <a:gd name="T93" fmla="*/ 51 h 981"/>
                <a:gd name="T94" fmla="*/ 49 w 944"/>
                <a:gd name="T95" fmla="*/ 54 h 981"/>
                <a:gd name="T96" fmla="*/ 46 w 944"/>
                <a:gd name="T97" fmla="*/ 56 h 981"/>
                <a:gd name="T98" fmla="*/ 42 w 944"/>
                <a:gd name="T99" fmla="*/ 58 h 981"/>
                <a:gd name="T100" fmla="*/ 39 w 944"/>
                <a:gd name="T101" fmla="*/ 60 h 981"/>
                <a:gd name="T102" fmla="*/ 39 w 944"/>
                <a:gd name="T103" fmla="*/ 60 h 98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44"/>
                <a:gd name="T157" fmla="*/ 0 h 981"/>
                <a:gd name="T158" fmla="*/ 944 w 944"/>
                <a:gd name="T159" fmla="*/ 981 h 98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44" h="981">
                  <a:moveTo>
                    <a:pt x="614" y="960"/>
                  </a:moveTo>
                  <a:lnTo>
                    <a:pt x="556" y="973"/>
                  </a:lnTo>
                  <a:lnTo>
                    <a:pt x="496" y="981"/>
                  </a:lnTo>
                  <a:lnTo>
                    <a:pt x="437" y="981"/>
                  </a:lnTo>
                  <a:lnTo>
                    <a:pt x="380" y="973"/>
                  </a:lnTo>
                  <a:lnTo>
                    <a:pt x="323" y="956"/>
                  </a:lnTo>
                  <a:lnTo>
                    <a:pt x="268" y="933"/>
                  </a:lnTo>
                  <a:lnTo>
                    <a:pt x="216" y="905"/>
                  </a:lnTo>
                  <a:lnTo>
                    <a:pt x="167" y="867"/>
                  </a:lnTo>
                  <a:lnTo>
                    <a:pt x="125" y="825"/>
                  </a:lnTo>
                  <a:lnTo>
                    <a:pt x="87" y="777"/>
                  </a:lnTo>
                  <a:lnTo>
                    <a:pt x="57" y="724"/>
                  </a:lnTo>
                  <a:lnTo>
                    <a:pt x="32" y="669"/>
                  </a:lnTo>
                  <a:lnTo>
                    <a:pt x="13" y="608"/>
                  </a:lnTo>
                  <a:lnTo>
                    <a:pt x="3" y="547"/>
                  </a:lnTo>
                  <a:lnTo>
                    <a:pt x="0" y="487"/>
                  </a:lnTo>
                  <a:lnTo>
                    <a:pt x="3" y="424"/>
                  </a:lnTo>
                  <a:lnTo>
                    <a:pt x="15" y="363"/>
                  </a:lnTo>
                  <a:lnTo>
                    <a:pt x="34" y="306"/>
                  </a:lnTo>
                  <a:lnTo>
                    <a:pt x="60" y="249"/>
                  </a:lnTo>
                  <a:lnTo>
                    <a:pt x="93" y="198"/>
                  </a:lnTo>
                  <a:lnTo>
                    <a:pt x="131" y="150"/>
                  </a:lnTo>
                  <a:lnTo>
                    <a:pt x="172" y="108"/>
                  </a:lnTo>
                  <a:lnTo>
                    <a:pt x="222" y="72"/>
                  </a:lnTo>
                  <a:lnTo>
                    <a:pt x="273" y="44"/>
                  </a:lnTo>
                  <a:lnTo>
                    <a:pt x="328" y="21"/>
                  </a:lnTo>
                  <a:lnTo>
                    <a:pt x="385" y="6"/>
                  </a:lnTo>
                  <a:lnTo>
                    <a:pt x="444" y="0"/>
                  </a:lnTo>
                  <a:lnTo>
                    <a:pt x="505" y="0"/>
                  </a:lnTo>
                  <a:lnTo>
                    <a:pt x="562" y="8"/>
                  </a:lnTo>
                  <a:lnTo>
                    <a:pt x="621" y="23"/>
                  </a:lnTo>
                  <a:lnTo>
                    <a:pt x="676" y="46"/>
                  </a:lnTo>
                  <a:lnTo>
                    <a:pt x="728" y="76"/>
                  </a:lnTo>
                  <a:lnTo>
                    <a:pt x="775" y="112"/>
                  </a:lnTo>
                  <a:lnTo>
                    <a:pt x="817" y="156"/>
                  </a:lnTo>
                  <a:lnTo>
                    <a:pt x="855" y="203"/>
                  </a:lnTo>
                  <a:lnTo>
                    <a:pt x="887" y="257"/>
                  </a:lnTo>
                  <a:lnTo>
                    <a:pt x="912" y="312"/>
                  </a:lnTo>
                  <a:lnTo>
                    <a:pt x="929" y="371"/>
                  </a:lnTo>
                  <a:lnTo>
                    <a:pt x="939" y="432"/>
                  </a:lnTo>
                  <a:lnTo>
                    <a:pt x="944" y="494"/>
                  </a:lnTo>
                  <a:lnTo>
                    <a:pt x="939" y="555"/>
                  </a:lnTo>
                  <a:lnTo>
                    <a:pt x="927" y="616"/>
                  </a:lnTo>
                  <a:lnTo>
                    <a:pt x="908" y="675"/>
                  </a:lnTo>
                  <a:lnTo>
                    <a:pt x="883" y="730"/>
                  </a:lnTo>
                  <a:lnTo>
                    <a:pt x="851" y="781"/>
                  </a:lnTo>
                  <a:lnTo>
                    <a:pt x="813" y="831"/>
                  </a:lnTo>
                  <a:lnTo>
                    <a:pt x="769" y="871"/>
                  </a:lnTo>
                  <a:lnTo>
                    <a:pt x="722" y="907"/>
                  </a:lnTo>
                  <a:lnTo>
                    <a:pt x="669" y="937"/>
                  </a:lnTo>
                  <a:lnTo>
                    <a:pt x="614" y="960"/>
                  </a:lnTo>
                  <a:close/>
                </a:path>
              </a:pathLst>
            </a:custGeom>
            <a:solidFill>
              <a:srgbClr val="C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78"/>
            <p:cNvSpPr>
              <a:spLocks/>
            </p:cNvSpPr>
            <p:nvPr/>
          </p:nvSpPr>
          <p:spPr bwMode="auto">
            <a:xfrm>
              <a:off x="2991" y="2926"/>
              <a:ext cx="99" cy="95"/>
            </a:xfrm>
            <a:custGeom>
              <a:avLst/>
              <a:gdLst>
                <a:gd name="T0" fmla="*/ 9 w 198"/>
                <a:gd name="T1" fmla="*/ 12 h 190"/>
                <a:gd name="T2" fmla="*/ 6 w 198"/>
                <a:gd name="T3" fmla="*/ 12 h 190"/>
                <a:gd name="T4" fmla="*/ 6 w 198"/>
                <a:gd name="T5" fmla="*/ 12 h 190"/>
                <a:gd name="T6" fmla="*/ 3 w 198"/>
                <a:gd name="T7" fmla="*/ 12 h 190"/>
                <a:gd name="T8" fmla="*/ 3 w 198"/>
                <a:gd name="T9" fmla="*/ 11 h 190"/>
                <a:gd name="T10" fmla="*/ 1 w 198"/>
                <a:gd name="T11" fmla="*/ 10 h 190"/>
                <a:gd name="T12" fmla="*/ 1 w 198"/>
                <a:gd name="T13" fmla="*/ 7 h 190"/>
                <a:gd name="T14" fmla="*/ 0 w 198"/>
                <a:gd name="T15" fmla="*/ 6 h 190"/>
                <a:gd name="T16" fmla="*/ 1 w 198"/>
                <a:gd name="T17" fmla="*/ 3 h 190"/>
                <a:gd name="T18" fmla="*/ 1 w 198"/>
                <a:gd name="T19" fmla="*/ 3 h 190"/>
                <a:gd name="T20" fmla="*/ 3 w 198"/>
                <a:gd name="T21" fmla="*/ 1 h 190"/>
                <a:gd name="T22" fmla="*/ 3 w 198"/>
                <a:gd name="T23" fmla="*/ 0 h 190"/>
                <a:gd name="T24" fmla="*/ 5 w 198"/>
                <a:gd name="T25" fmla="*/ 3 h 190"/>
                <a:gd name="T26" fmla="*/ 6 w 198"/>
                <a:gd name="T27" fmla="*/ 6 h 190"/>
                <a:gd name="T28" fmla="*/ 9 w 198"/>
                <a:gd name="T29" fmla="*/ 6 h 190"/>
                <a:gd name="T30" fmla="*/ 11 w 198"/>
                <a:gd name="T31" fmla="*/ 5 h 190"/>
                <a:gd name="T32" fmla="*/ 12 w 198"/>
                <a:gd name="T33" fmla="*/ 3 h 190"/>
                <a:gd name="T34" fmla="*/ 12 w 198"/>
                <a:gd name="T35" fmla="*/ 5 h 190"/>
                <a:gd name="T36" fmla="*/ 12 w 198"/>
                <a:gd name="T37" fmla="*/ 6 h 190"/>
                <a:gd name="T38" fmla="*/ 12 w 198"/>
                <a:gd name="T39" fmla="*/ 7 h 190"/>
                <a:gd name="T40" fmla="*/ 12 w 198"/>
                <a:gd name="T41" fmla="*/ 10 h 190"/>
                <a:gd name="T42" fmla="*/ 11 w 198"/>
                <a:gd name="T43" fmla="*/ 11 h 190"/>
                <a:gd name="T44" fmla="*/ 9 w 198"/>
                <a:gd name="T45" fmla="*/ 12 h 190"/>
                <a:gd name="T46" fmla="*/ 9 w 198"/>
                <a:gd name="T47" fmla="*/ 12 h 19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98"/>
                <a:gd name="T73" fmla="*/ 0 h 190"/>
                <a:gd name="T74" fmla="*/ 198 w 198"/>
                <a:gd name="T75" fmla="*/ 190 h 19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98" h="190">
                  <a:moveTo>
                    <a:pt x="137" y="185"/>
                  </a:moveTo>
                  <a:lnTo>
                    <a:pt x="111" y="190"/>
                  </a:lnTo>
                  <a:lnTo>
                    <a:pt x="82" y="190"/>
                  </a:lnTo>
                  <a:lnTo>
                    <a:pt x="55" y="183"/>
                  </a:lnTo>
                  <a:lnTo>
                    <a:pt x="33" y="165"/>
                  </a:lnTo>
                  <a:lnTo>
                    <a:pt x="14" y="145"/>
                  </a:lnTo>
                  <a:lnTo>
                    <a:pt x="2" y="118"/>
                  </a:lnTo>
                  <a:lnTo>
                    <a:pt x="0" y="89"/>
                  </a:lnTo>
                  <a:lnTo>
                    <a:pt x="4" y="63"/>
                  </a:lnTo>
                  <a:lnTo>
                    <a:pt x="16" y="36"/>
                  </a:lnTo>
                  <a:lnTo>
                    <a:pt x="35" y="15"/>
                  </a:lnTo>
                  <a:lnTo>
                    <a:pt x="59" y="0"/>
                  </a:lnTo>
                  <a:lnTo>
                    <a:pt x="65" y="61"/>
                  </a:lnTo>
                  <a:lnTo>
                    <a:pt x="103" y="82"/>
                  </a:lnTo>
                  <a:lnTo>
                    <a:pt x="143" y="86"/>
                  </a:lnTo>
                  <a:lnTo>
                    <a:pt x="166" y="70"/>
                  </a:lnTo>
                  <a:lnTo>
                    <a:pt x="183" y="40"/>
                  </a:lnTo>
                  <a:lnTo>
                    <a:pt x="194" y="65"/>
                  </a:lnTo>
                  <a:lnTo>
                    <a:pt x="198" y="93"/>
                  </a:lnTo>
                  <a:lnTo>
                    <a:pt x="194" y="122"/>
                  </a:lnTo>
                  <a:lnTo>
                    <a:pt x="181" y="148"/>
                  </a:lnTo>
                  <a:lnTo>
                    <a:pt x="162" y="169"/>
                  </a:lnTo>
                  <a:lnTo>
                    <a:pt x="137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79"/>
            <p:cNvSpPr>
              <a:spLocks/>
            </p:cNvSpPr>
            <p:nvPr/>
          </p:nvSpPr>
          <p:spPr bwMode="auto">
            <a:xfrm>
              <a:off x="2816" y="2708"/>
              <a:ext cx="457" cy="518"/>
            </a:xfrm>
            <a:custGeom>
              <a:avLst/>
              <a:gdLst>
                <a:gd name="T0" fmla="*/ 7 w 914"/>
                <a:gd name="T1" fmla="*/ 5 h 1036"/>
                <a:gd name="T2" fmla="*/ 10 w 914"/>
                <a:gd name="T3" fmla="*/ 3 h 1036"/>
                <a:gd name="T4" fmla="*/ 12 w 914"/>
                <a:gd name="T5" fmla="*/ 2 h 1036"/>
                <a:gd name="T6" fmla="*/ 17 w 914"/>
                <a:gd name="T7" fmla="*/ 1 h 1036"/>
                <a:gd name="T8" fmla="*/ 28 w 914"/>
                <a:gd name="T9" fmla="*/ 1 h 1036"/>
                <a:gd name="T10" fmla="*/ 39 w 914"/>
                <a:gd name="T11" fmla="*/ 3 h 1036"/>
                <a:gd name="T12" fmla="*/ 43 w 914"/>
                <a:gd name="T13" fmla="*/ 6 h 1036"/>
                <a:gd name="T14" fmla="*/ 46 w 914"/>
                <a:gd name="T15" fmla="*/ 8 h 1036"/>
                <a:gd name="T16" fmla="*/ 48 w 914"/>
                <a:gd name="T17" fmla="*/ 10 h 1036"/>
                <a:gd name="T18" fmla="*/ 50 w 914"/>
                <a:gd name="T19" fmla="*/ 12 h 1036"/>
                <a:gd name="T20" fmla="*/ 52 w 914"/>
                <a:gd name="T21" fmla="*/ 14 h 1036"/>
                <a:gd name="T22" fmla="*/ 55 w 914"/>
                <a:gd name="T23" fmla="*/ 20 h 1036"/>
                <a:gd name="T24" fmla="*/ 57 w 914"/>
                <a:gd name="T25" fmla="*/ 31 h 1036"/>
                <a:gd name="T26" fmla="*/ 57 w 914"/>
                <a:gd name="T27" fmla="*/ 41 h 1036"/>
                <a:gd name="T28" fmla="*/ 55 w 914"/>
                <a:gd name="T29" fmla="*/ 46 h 1036"/>
                <a:gd name="T30" fmla="*/ 53 w 914"/>
                <a:gd name="T31" fmla="*/ 51 h 1036"/>
                <a:gd name="T32" fmla="*/ 50 w 914"/>
                <a:gd name="T33" fmla="*/ 55 h 1036"/>
                <a:gd name="T34" fmla="*/ 49 w 914"/>
                <a:gd name="T35" fmla="*/ 57 h 1036"/>
                <a:gd name="T36" fmla="*/ 47 w 914"/>
                <a:gd name="T37" fmla="*/ 58 h 1036"/>
                <a:gd name="T38" fmla="*/ 44 w 914"/>
                <a:gd name="T39" fmla="*/ 60 h 1036"/>
                <a:gd name="T40" fmla="*/ 41 w 914"/>
                <a:gd name="T41" fmla="*/ 62 h 1036"/>
                <a:gd name="T42" fmla="*/ 37 w 914"/>
                <a:gd name="T43" fmla="*/ 63 h 1036"/>
                <a:gd name="T44" fmla="*/ 25 w 914"/>
                <a:gd name="T45" fmla="*/ 65 h 1036"/>
                <a:gd name="T46" fmla="*/ 13 w 914"/>
                <a:gd name="T47" fmla="*/ 61 h 1036"/>
                <a:gd name="T48" fmla="*/ 9 w 914"/>
                <a:gd name="T49" fmla="*/ 59 h 1036"/>
                <a:gd name="T50" fmla="*/ 7 w 914"/>
                <a:gd name="T51" fmla="*/ 57 h 1036"/>
                <a:gd name="T52" fmla="*/ 4 w 914"/>
                <a:gd name="T53" fmla="*/ 55 h 1036"/>
                <a:gd name="T54" fmla="*/ 3 w 914"/>
                <a:gd name="T55" fmla="*/ 53 h 1036"/>
                <a:gd name="T56" fmla="*/ 0 w 914"/>
                <a:gd name="T57" fmla="*/ 49 h 1036"/>
                <a:gd name="T58" fmla="*/ 3 w 914"/>
                <a:gd name="T59" fmla="*/ 51 h 1036"/>
                <a:gd name="T60" fmla="*/ 6 w 914"/>
                <a:gd name="T61" fmla="*/ 53 h 1036"/>
                <a:gd name="T62" fmla="*/ 10 w 914"/>
                <a:gd name="T63" fmla="*/ 55 h 1036"/>
                <a:gd name="T64" fmla="*/ 14 w 914"/>
                <a:gd name="T65" fmla="*/ 56 h 1036"/>
                <a:gd name="T66" fmla="*/ 19 w 914"/>
                <a:gd name="T67" fmla="*/ 58 h 1036"/>
                <a:gd name="T68" fmla="*/ 30 w 914"/>
                <a:gd name="T69" fmla="*/ 58 h 1036"/>
                <a:gd name="T70" fmla="*/ 38 w 914"/>
                <a:gd name="T71" fmla="*/ 55 h 1036"/>
                <a:gd name="T72" fmla="*/ 42 w 914"/>
                <a:gd name="T73" fmla="*/ 53 h 1036"/>
                <a:gd name="T74" fmla="*/ 45 w 914"/>
                <a:gd name="T75" fmla="*/ 50 h 1036"/>
                <a:gd name="T76" fmla="*/ 47 w 914"/>
                <a:gd name="T77" fmla="*/ 45 h 1036"/>
                <a:gd name="T78" fmla="*/ 48 w 914"/>
                <a:gd name="T79" fmla="*/ 33 h 1036"/>
                <a:gd name="T80" fmla="*/ 47 w 914"/>
                <a:gd name="T81" fmla="*/ 27 h 1036"/>
                <a:gd name="T82" fmla="*/ 44 w 914"/>
                <a:gd name="T83" fmla="*/ 21 h 1036"/>
                <a:gd name="T84" fmla="*/ 40 w 914"/>
                <a:gd name="T85" fmla="*/ 15 h 1036"/>
                <a:gd name="T86" fmla="*/ 39 w 914"/>
                <a:gd name="T87" fmla="*/ 13 h 1036"/>
                <a:gd name="T88" fmla="*/ 37 w 914"/>
                <a:gd name="T89" fmla="*/ 12 h 1036"/>
                <a:gd name="T90" fmla="*/ 42 w 914"/>
                <a:gd name="T91" fmla="*/ 10 h 1036"/>
                <a:gd name="T92" fmla="*/ 38 w 914"/>
                <a:gd name="T93" fmla="*/ 8 h 1036"/>
                <a:gd name="T94" fmla="*/ 35 w 914"/>
                <a:gd name="T95" fmla="*/ 7 h 1036"/>
                <a:gd name="T96" fmla="*/ 31 w 914"/>
                <a:gd name="T97" fmla="*/ 5 h 1036"/>
                <a:gd name="T98" fmla="*/ 25 w 914"/>
                <a:gd name="T99" fmla="*/ 3 h 1036"/>
                <a:gd name="T100" fmla="*/ 17 w 914"/>
                <a:gd name="T101" fmla="*/ 3 h 1036"/>
                <a:gd name="T102" fmla="*/ 7 w 914"/>
                <a:gd name="T103" fmla="*/ 6 h 1036"/>
                <a:gd name="T104" fmla="*/ 5 w 914"/>
                <a:gd name="T105" fmla="*/ 7 h 10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914"/>
                <a:gd name="T160" fmla="*/ 0 h 1036"/>
                <a:gd name="T161" fmla="*/ 914 w 914"/>
                <a:gd name="T162" fmla="*/ 1036 h 10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914" h="1036">
                  <a:moveTo>
                    <a:pt x="79" y="112"/>
                  </a:moveTo>
                  <a:lnTo>
                    <a:pt x="97" y="95"/>
                  </a:lnTo>
                  <a:lnTo>
                    <a:pt x="117" y="78"/>
                  </a:lnTo>
                  <a:lnTo>
                    <a:pt x="146" y="59"/>
                  </a:lnTo>
                  <a:lnTo>
                    <a:pt x="163" y="47"/>
                  </a:lnTo>
                  <a:lnTo>
                    <a:pt x="182" y="38"/>
                  </a:lnTo>
                  <a:lnTo>
                    <a:pt x="224" y="21"/>
                  </a:lnTo>
                  <a:lnTo>
                    <a:pt x="271" y="5"/>
                  </a:lnTo>
                  <a:lnTo>
                    <a:pt x="327" y="0"/>
                  </a:lnTo>
                  <a:lnTo>
                    <a:pt x="448" y="7"/>
                  </a:lnTo>
                  <a:lnTo>
                    <a:pt x="577" y="47"/>
                  </a:lnTo>
                  <a:lnTo>
                    <a:pt x="610" y="63"/>
                  </a:lnTo>
                  <a:lnTo>
                    <a:pt x="644" y="80"/>
                  </a:lnTo>
                  <a:lnTo>
                    <a:pt x="676" y="101"/>
                  </a:lnTo>
                  <a:lnTo>
                    <a:pt x="709" y="123"/>
                  </a:lnTo>
                  <a:lnTo>
                    <a:pt x="724" y="137"/>
                  </a:lnTo>
                  <a:lnTo>
                    <a:pt x="741" y="150"/>
                  </a:lnTo>
                  <a:lnTo>
                    <a:pt x="756" y="163"/>
                  </a:lnTo>
                  <a:lnTo>
                    <a:pt x="771" y="177"/>
                  </a:lnTo>
                  <a:lnTo>
                    <a:pt x="787" y="192"/>
                  </a:lnTo>
                  <a:lnTo>
                    <a:pt x="802" y="209"/>
                  </a:lnTo>
                  <a:lnTo>
                    <a:pt x="817" y="226"/>
                  </a:lnTo>
                  <a:lnTo>
                    <a:pt x="830" y="243"/>
                  </a:lnTo>
                  <a:lnTo>
                    <a:pt x="878" y="323"/>
                  </a:lnTo>
                  <a:lnTo>
                    <a:pt x="904" y="412"/>
                  </a:lnTo>
                  <a:lnTo>
                    <a:pt x="914" y="509"/>
                  </a:lnTo>
                  <a:lnTo>
                    <a:pt x="906" y="608"/>
                  </a:lnTo>
                  <a:lnTo>
                    <a:pt x="899" y="656"/>
                  </a:lnTo>
                  <a:lnTo>
                    <a:pt x="887" y="703"/>
                  </a:lnTo>
                  <a:lnTo>
                    <a:pt x="872" y="749"/>
                  </a:lnTo>
                  <a:lnTo>
                    <a:pt x="855" y="791"/>
                  </a:lnTo>
                  <a:lnTo>
                    <a:pt x="834" y="831"/>
                  </a:lnTo>
                  <a:lnTo>
                    <a:pt x="811" y="867"/>
                  </a:lnTo>
                  <a:lnTo>
                    <a:pt x="800" y="884"/>
                  </a:lnTo>
                  <a:lnTo>
                    <a:pt x="787" y="899"/>
                  </a:lnTo>
                  <a:lnTo>
                    <a:pt x="773" y="912"/>
                  </a:lnTo>
                  <a:lnTo>
                    <a:pt x="760" y="926"/>
                  </a:lnTo>
                  <a:lnTo>
                    <a:pt x="745" y="939"/>
                  </a:lnTo>
                  <a:lnTo>
                    <a:pt x="731" y="950"/>
                  </a:lnTo>
                  <a:lnTo>
                    <a:pt x="703" y="969"/>
                  </a:lnTo>
                  <a:lnTo>
                    <a:pt x="672" y="986"/>
                  </a:lnTo>
                  <a:lnTo>
                    <a:pt x="644" y="1002"/>
                  </a:lnTo>
                  <a:lnTo>
                    <a:pt x="614" y="1015"/>
                  </a:lnTo>
                  <a:lnTo>
                    <a:pt x="583" y="1022"/>
                  </a:lnTo>
                  <a:lnTo>
                    <a:pt x="520" y="1036"/>
                  </a:lnTo>
                  <a:lnTo>
                    <a:pt x="389" y="1034"/>
                  </a:lnTo>
                  <a:lnTo>
                    <a:pt x="258" y="1005"/>
                  </a:lnTo>
                  <a:lnTo>
                    <a:pt x="195" y="981"/>
                  </a:lnTo>
                  <a:lnTo>
                    <a:pt x="169" y="965"/>
                  </a:lnTo>
                  <a:lnTo>
                    <a:pt x="142" y="950"/>
                  </a:lnTo>
                  <a:lnTo>
                    <a:pt x="119" y="933"/>
                  </a:lnTo>
                  <a:lnTo>
                    <a:pt x="98" y="914"/>
                  </a:lnTo>
                  <a:lnTo>
                    <a:pt x="79" y="897"/>
                  </a:lnTo>
                  <a:lnTo>
                    <a:pt x="62" y="880"/>
                  </a:lnTo>
                  <a:lnTo>
                    <a:pt x="47" y="865"/>
                  </a:lnTo>
                  <a:lnTo>
                    <a:pt x="36" y="848"/>
                  </a:lnTo>
                  <a:lnTo>
                    <a:pt x="15" y="821"/>
                  </a:lnTo>
                  <a:lnTo>
                    <a:pt x="0" y="796"/>
                  </a:lnTo>
                  <a:lnTo>
                    <a:pt x="11" y="804"/>
                  </a:lnTo>
                  <a:lnTo>
                    <a:pt x="39" y="825"/>
                  </a:lnTo>
                  <a:lnTo>
                    <a:pt x="62" y="838"/>
                  </a:lnTo>
                  <a:lnTo>
                    <a:pt x="87" y="853"/>
                  </a:lnTo>
                  <a:lnTo>
                    <a:pt x="116" y="867"/>
                  </a:lnTo>
                  <a:lnTo>
                    <a:pt x="148" y="882"/>
                  </a:lnTo>
                  <a:lnTo>
                    <a:pt x="184" y="897"/>
                  </a:lnTo>
                  <a:lnTo>
                    <a:pt x="220" y="910"/>
                  </a:lnTo>
                  <a:lnTo>
                    <a:pt x="262" y="922"/>
                  </a:lnTo>
                  <a:lnTo>
                    <a:pt x="304" y="931"/>
                  </a:lnTo>
                  <a:lnTo>
                    <a:pt x="391" y="939"/>
                  </a:lnTo>
                  <a:lnTo>
                    <a:pt x="482" y="931"/>
                  </a:lnTo>
                  <a:lnTo>
                    <a:pt x="566" y="905"/>
                  </a:lnTo>
                  <a:lnTo>
                    <a:pt x="602" y="889"/>
                  </a:lnTo>
                  <a:lnTo>
                    <a:pt x="633" y="870"/>
                  </a:lnTo>
                  <a:lnTo>
                    <a:pt x="659" y="851"/>
                  </a:lnTo>
                  <a:lnTo>
                    <a:pt x="684" y="829"/>
                  </a:lnTo>
                  <a:lnTo>
                    <a:pt x="705" y="806"/>
                  </a:lnTo>
                  <a:lnTo>
                    <a:pt x="722" y="781"/>
                  </a:lnTo>
                  <a:lnTo>
                    <a:pt x="747" y="726"/>
                  </a:lnTo>
                  <a:lnTo>
                    <a:pt x="762" y="665"/>
                  </a:lnTo>
                  <a:lnTo>
                    <a:pt x="764" y="540"/>
                  </a:lnTo>
                  <a:lnTo>
                    <a:pt x="750" y="473"/>
                  </a:lnTo>
                  <a:lnTo>
                    <a:pt x="739" y="443"/>
                  </a:lnTo>
                  <a:lnTo>
                    <a:pt x="728" y="410"/>
                  </a:lnTo>
                  <a:lnTo>
                    <a:pt x="699" y="351"/>
                  </a:lnTo>
                  <a:lnTo>
                    <a:pt x="667" y="298"/>
                  </a:lnTo>
                  <a:lnTo>
                    <a:pt x="634" y="255"/>
                  </a:lnTo>
                  <a:lnTo>
                    <a:pt x="621" y="236"/>
                  </a:lnTo>
                  <a:lnTo>
                    <a:pt x="610" y="218"/>
                  </a:lnTo>
                  <a:lnTo>
                    <a:pt x="598" y="205"/>
                  </a:lnTo>
                  <a:lnTo>
                    <a:pt x="591" y="196"/>
                  </a:lnTo>
                  <a:lnTo>
                    <a:pt x="585" y="188"/>
                  </a:lnTo>
                  <a:lnTo>
                    <a:pt x="669" y="171"/>
                  </a:lnTo>
                  <a:lnTo>
                    <a:pt x="634" y="152"/>
                  </a:lnTo>
                  <a:lnTo>
                    <a:pt x="598" y="133"/>
                  </a:lnTo>
                  <a:lnTo>
                    <a:pt x="577" y="121"/>
                  </a:lnTo>
                  <a:lnTo>
                    <a:pt x="555" y="112"/>
                  </a:lnTo>
                  <a:lnTo>
                    <a:pt x="530" y="99"/>
                  </a:lnTo>
                  <a:lnTo>
                    <a:pt x="503" y="87"/>
                  </a:lnTo>
                  <a:lnTo>
                    <a:pt x="450" y="68"/>
                  </a:lnTo>
                  <a:lnTo>
                    <a:pt x="399" y="55"/>
                  </a:lnTo>
                  <a:lnTo>
                    <a:pt x="349" y="47"/>
                  </a:lnTo>
                  <a:lnTo>
                    <a:pt x="258" y="57"/>
                  </a:lnTo>
                  <a:lnTo>
                    <a:pt x="171" y="78"/>
                  </a:lnTo>
                  <a:lnTo>
                    <a:pt x="106" y="101"/>
                  </a:lnTo>
                  <a:lnTo>
                    <a:pt x="79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80"/>
            <p:cNvSpPr>
              <a:spLocks/>
            </p:cNvSpPr>
            <p:nvPr/>
          </p:nvSpPr>
          <p:spPr bwMode="auto">
            <a:xfrm>
              <a:off x="2835" y="2810"/>
              <a:ext cx="315" cy="325"/>
            </a:xfrm>
            <a:custGeom>
              <a:avLst/>
              <a:gdLst>
                <a:gd name="T0" fmla="*/ 39 w 631"/>
                <a:gd name="T1" fmla="*/ 14 h 650"/>
                <a:gd name="T2" fmla="*/ 37 w 631"/>
                <a:gd name="T3" fmla="*/ 11 h 650"/>
                <a:gd name="T4" fmla="*/ 34 w 631"/>
                <a:gd name="T5" fmla="*/ 9 h 650"/>
                <a:gd name="T6" fmla="*/ 33 w 631"/>
                <a:gd name="T7" fmla="*/ 7 h 650"/>
                <a:gd name="T8" fmla="*/ 31 w 631"/>
                <a:gd name="T9" fmla="*/ 5 h 650"/>
                <a:gd name="T10" fmla="*/ 28 w 631"/>
                <a:gd name="T11" fmla="*/ 3 h 650"/>
                <a:gd name="T12" fmla="*/ 24 w 631"/>
                <a:gd name="T13" fmla="*/ 1 h 650"/>
                <a:gd name="T14" fmla="*/ 17 w 631"/>
                <a:gd name="T15" fmla="*/ 0 h 650"/>
                <a:gd name="T16" fmla="*/ 9 w 631"/>
                <a:gd name="T17" fmla="*/ 3 h 650"/>
                <a:gd name="T18" fmla="*/ 5 w 631"/>
                <a:gd name="T19" fmla="*/ 5 h 650"/>
                <a:gd name="T20" fmla="*/ 3 w 631"/>
                <a:gd name="T21" fmla="*/ 6 h 650"/>
                <a:gd name="T22" fmla="*/ 0 w 631"/>
                <a:gd name="T23" fmla="*/ 20 h 650"/>
                <a:gd name="T24" fmla="*/ 1 w 631"/>
                <a:gd name="T25" fmla="*/ 27 h 650"/>
                <a:gd name="T26" fmla="*/ 4 w 631"/>
                <a:gd name="T27" fmla="*/ 33 h 650"/>
                <a:gd name="T28" fmla="*/ 6 w 631"/>
                <a:gd name="T29" fmla="*/ 35 h 650"/>
                <a:gd name="T30" fmla="*/ 8 w 631"/>
                <a:gd name="T31" fmla="*/ 37 h 650"/>
                <a:gd name="T32" fmla="*/ 11 w 631"/>
                <a:gd name="T33" fmla="*/ 38 h 650"/>
                <a:gd name="T34" fmla="*/ 15 w 631"/>
                <a:gd name="T35" fmla="*/ 40 h 650"/>
                <a:gd name="T36" fmla="*/ 23 w 631"/>
                <a:gd name="T37" fmla="*/ 41 h 650"/>
                <a:gd name="T38" fmla="*/ 33 w 631"/>
                <a:gd name="T39" fmla="*/ 39 h 650"/>
                <a:gd name="T40" fmla="*/ 27 w 631"/>
                <a:gd name="T41" fmla="*/ 39 h 650"/>
                <a:gd name="T42" fmla="*/ 16 w 631"/>
                <a:gd name="T43" fmla="*/ 36 h 650"/>
                <a:gd name="T44" fmla="*/ 14 w 631"/>
                <a:gd name="T45" fmla="*/ 35 h 650"/>
                <a:gd name="T46" fmla="*/ 12 w 631"/>
                <a:gd name="T47" fmla="*/ 33 h 650"/>
                <a:gd name="T48" fmla="*/ 10 w 631"/>
                <a:gd name="T49" fmla="*/ 23 h 650"/>
                <a:gd name="T50" fmla="*/ 12 w 631"/>
                <a:gd name="T51" fmla="*/ 20 h 650"/>
                <a:gd name="T52" fmla="*/ 16 w 631"/>
                <a:gd name="T53" fmla="*/ 19 h 650"/>
                <a:gd name="T54" fmla="*/ 23 w 631"/>
                <a:gd name="T55" fmla="*/ 15 h 650"/>
                <a:gd name="T56" fmla="*/ 25 w 631"/>
                <a:gd name="T57" fmla="*/ 13 h 650"/>
                <a:gd name="T58" fmla="*/ 29 w 631"/>
                <a:gd name="T59" fmla="*/ 14 h 650"/>
                <a:gd name="T60" fmla="*/ 31 w 631"/>
                <a:gd name="T61" fmla="*/ 17 h 650"/>
                <a:gd name="T62" fmla="*/ 32 w 631"/>
                <a:gd name="T63" fmla="*/ 18 h 650"/>
                <a:gd name="T64" fmla="*/ 33 w 631"/>
                <a:gd name="T65" fmla="*/ 19 h 65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31"/>
                <a:gd name="T100" fmla="*/ 0 h 650"/>
                <a:gd name="T101" fmla="*/ 631 w 631"/>
                <a:gd name="T102" fmla="*/ 650 h 65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31" h="650">
                  <a:moveTo>
                    <a:pt x="532" y="297"/>
                  </a:moveTo>
                  <a:lnTo>
                    <a:pt x="631" y="238"/>
                  </a:lnTo>
                  <a:lnTo>
                    <a:pt x="606" y="200"/>
                  </a:lnTo>
                  <a:lnTo>
                    <a:pt x="593" y="183"/>
                  </a:lnTo>
                  <a:lnTo>
                    <a:pt x="576" y="162"/>
                  </a:lnTo>
                  <a:lnTo>
                    <a:pt x="557" y="139"/>
                  </a:lnTo>
                  <a:lnTo>
                    <a:pt x="545" y="129"/>
                  </a:lnTo>
                  <a:lnTo>
                    <a:pt x="536" y="116"/>
                  </a:lnTo>
                  <a:lnTo>
                    <a:pt x="524" y="107"/>
                  </a:lnTo>
                  <a:lnTo>
                    <a:pt x="511" y="95"/>
                  </a:lnTo>
                  <a:lnTo>
                    <a:pt x="484" y="72"/>
                  </a:lnTo>
                  <a:lnTo>
                    <a:pt x="454" y="53"/>
                  </a:lnTo>
                  <a:lnTo>
                    <a:pt x="423" y="34"/>
                  </a:lnTo>
                  <a:lnTo>
                    <a:pt x="389" y="21"/>
                  </a:lnTo>
                  <a:lnTo>
                    <a:pt x="355" y="8"/>
                  </a:lnTo>
                  <a:lnTo>
                    <a:pt x="279" y="0"/>
                  </a:lnTo>
                  <a:lnTo>
                    <a:pt x="205" y="10"/>
                  </a:lnTo>
                  <a:lnTo>
                    <a:pt x="144" y="33"/>
                  </a:lnTo>
                  <a:lnTo>
                    <a:pt x="117" y="48"/>
                  </a:lnTo>
                  <a:lnTo>
                    <a:pt x="95" y="65"/>
                  </a:lnTo>
                  <a:lnTo>
                    <a:pt x="74" y="84"/>
                  </a:lnTo>
                  <a:lnTo>
                    <a:pt x="57" y="109"/>
                  </a:lnTo>
                  <a:lnTo>
                    <a:pt x="9" y="213"/>
                  </a:lnTo>
                  <a:lnTo>
                    <a:pt x="0" y="333"/>
                  </a:lnTo>
                  <a:lnTo>
                    <a:pt x="7" y="392"/>
                  </a:lnTo>
                  <a:lnTo>
                    <a:pt x="22" y="443"/>
                  </a:lnTo>
                  <a:lnTo>
                    <a:pt x="45" y="489"/>
                  </a:lnTo>
                  <a:lnTo>
                    <a:pt x="74" y="527"/>
                  </a:lnTo>
                  <a:lnTo>
                    <a:pt x="91" y="544"/>
                  </a:lnTo>
                  <a:lnTo>
                    <a:pt x="106" y="559"/>
                  </a:lnTo>
                  <a:lnTo>
                    <a:pt x="123" y="574"/>
                  </a:lnTo>
                  <a:lnTo>
                    <a:pt x="142" y="586"/>
                  </a:lnTo>
                  <a:lnTo>
                    <a:pt x="159" y="597"/>
                  </a:lnTo>
                  <a:lnTo>
                    <a:pt x="178" y="607"/>
                  </a:lnTo>
                  <a:lnTo>
                    <a:pt x="214" y="624"/>
                  </a:lnTo>
                  <a:lnTo>
                    <a:pt x="254" y="633"/>
                  </a:lnTo>
                  <a:lnTo>
                    <a:pt x="294" y="641"/>
                  </a:lnTo>
                  <a:lnTo>
                    <a:pt x="376" y="648"/>
                  </a:lnTo>
                  <a:lnTo>
                    <a:pt x="463" y="650"/>
                  </a:lnTo>
                  <a:lnTo>
                    <a:pt x="539" y="610"/>
                  </a:lnTo>
                  <a:lnTo>
                    <a:pt x="509" y="614"/>
                  </a:lnTo>
                  <a:lnTo>
                    <a:pt x="433" y="618"/>
                  </a:lnTo>
                  <a:lnTo>
                    <a:pt x="342" y="608"/>
                  </a:lnTo>
                  <a:lnTo>
                    <a:pt x="260" y="574"/>
                  </a:lnTo>
                  <a:lnTo>
                    <a:pt x="245" y="559"/>
                  </a:lnTo>
                  <a:lnTo>
                    <a:pt x="230" y="546"/>
                  </a:lnTo>
                  <a:lnTo>
                    <a:pt x="218" y="531"/>
                  </a:lnTo>
                  <a:lnTo>
                    <a:pt x="205" y="513"/>
                  </a:lnTo>
                  <a:lnTo>
                    <a:pt x="174" y="443"/>
                  </a:lnTo>
                  <a:lnTo>
                    <a:pt x="163" y="380"/>
                  </a:lnTo>
                  <a:lnTo>
                    <a:pt x="174" y="337"/>
                  </a:lnTo>
                  <a:lnTo>
                    <a:pt x="192" y="321"/>
                  </a:lnTo>
                  <a:lnTo>
                    <a:pt x="214" y="310"/>
                  </a:lnTo>
                  <a:lnTo>
                    <a:pt x="271" y="293"/>
                  </a:lnTo>
                  <a:lnTo>
                    <a:pt x="342" y="282"/>
                  </a:lnTo>
                  <a:lnTo>
                    <a:pt x="370" y="244"/>
                  </a:lnTo>
                  <a:lnTo>
                    <a:pt x="384" y="230"/>
                  </a:lnTo>
                  <a:lnTo>
                    <a:pt x="401" y="221"/>
                  </a:lnTo>
                  <a:lnTo>
                    <a:pt x="437" y="215"/>
                  </a:lnTo>
                  <a:lnTo>
                    <a:pt x="473" y="232"/>
                  </a:lnTo>
                  <a:lnTo>
                    <a:pt x="490" y="245"/>
                  </a:lnTo>
                  <a:lnTo>
                    <a:pt x="503" y="259"/>
                  </a:lnTo>
                  <a:lnTo>
                    <a:pt x="517" y="274"/>
                  </a:lnTo>
                  <a:lnTo>
                    <a:pt x="524" y="285"/>
                  </a:lnTo>
                  <a:lnTo>
                    <a:pt x="532" y="2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81"/>
            <p:cNvSpPr>
              <a:spLocks/>
            </p:cNvSpPr>
            <p:nvPr/>
          </p:nvSpPr>
          <p:spPr bwMode="auto">
            <a:xfrm>
              <a:off x="2979" y="2967"/>
              <a:ext cx="179" cy="142"/>
            </a:xfrm>
            <a:custGeom>
              <a:avLst/>
              <a:gdLst>
                <a:gd name="T0" fmla="*/ 1 w 357"/>
                <a:gd name="T1" fmla="*/ 6 h 283"/>
                <a:gd name="T2" fmla="*/ 1 w 357"/>
                <a:gd name="T3" fmla="*/ 7 h 283"/>
                <a:gd name="T4" fmla="*/ 2 w 357"/>
                <a:gd name="T5" fmla="*/ 8 h 283"/>
                <a:gd name="T6" fmla="*/ 3 w 357"/>
                <a:gd name="T7" fmla="*/ 8 h 283"/>
                <a:gd name="T8" fmla="*/ 4 w 357"/>
                <a:gd name="T9" fmla="*/ 9 h 283"/>
                <a:gd name="T10" fmla="*/ 6 w 357"/>
                <a:gd name="T11" fmla="*/ 9 h 283"/>
                <a:gd name="T12" fmla="*/ 9 w 357"/>
                <a:gd name="T13" fmla="*/ 9 h 283"/>
                <a:gd name="T14" fmla="*/ 12 w 357"/>
                <a:gd name="T15" fmla="*/ 7 h 283"/>
                <a:gd name="T16" fmla="*/ 14 w 357"/>
                <a:gd name="T17" fmla="*/ 6 h 283"/>
                <a:gd name="T18" fmla="*/ 14 w 357"/>
                <a:gd name="T19" fmla="*/ 4 h 283"/>
                <a:gd name="T20" fmla="*/ 16 w 357"/>
                <a:gd name="T21" fmla="*/ 1 h 283"/>
                <a:gd name="T22" fmla="*/ 23 w 357"/>
                <a:gd name="T23" fmla="*/ 0 h 283"/>
                <a:gd name="T24" fmla="*/ 22 w 357"/>
                <a:gd name="T25" fmla="*/ 12 h 283"/>
                <a:gd name="T26" fmla="*/ 20 w 357"/>
                <a:gd name="T27" fmla="*/ 14 h 283"/>
                <a:gd name="T28" fmla="*/ 19 w 357"/>
                <a:gd name="T29" fmla="*/ 16 h 283"/>
                <a:gd name="T30" fmla="*/ 18 w 357"/>
                <a:gd name="T31" fmla="*/ 16 h 283"/>
                <a:gd name="T32" fmla="*/ 17 w 357"/>
                <a:gd name="T33" fmla="*/ 17 h 283"/>
                <a:gd name="T34" fmla="*/ 15 w 357"/>
                <a:gd name="T35" fmla="*/ 17 h 283"/>
                <a:gd name="T36" fmla="*/ 12 w 357"/>
                <a:gd name="T37" fmla="*/ 18 h 283"/>
                <a:gd name="T38" fmla="*/ 9 w 357"/>
                <a:gd name="T39" fmla="*/ 18 h 283"/>
                <a:gd name="T40" fmla="*/ 5 w 357"/>
                <a:gd name="T41" fmla="*/ 18 h 283"/>
                <a:gd name="T42" fmla="*/ 2 w 357"/>
                <a:gd name="T43" fmla="*/ 16 h 283"/>
                <a:gd name="T44" fmla="*/ 8 w 357"/>
                <a:gd name="T45" fmla="*/ 15 h 283"/>
                <a:gd name="T46" fmla="*/ 0 w 357"/>
                <a:gd name="T47" fmla="*/ 13 h 283"/>
                <a:gd name="T48" fmla="*/ 5 w 357"/>
                <a:gd name="T49" fmla="*/ 12 h 283"/>
                <a:gd name="T50" fmla="*/ 1 w 357"/>
                <a:gd name="T51" fmla="*/ 6 h 283"/>
                <a:gd name="T52" fmla="*/ 1 w 357"/>
                <a:gd name="T53" fmla="*/ 6 h 28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57"/>
                <a:gd name="T82" fmla="*/ 0 h 283"/>
                <a:gd name="T83" fmla="*/ 357 w 357"/>
                <a:gd name="T84" fmla="*/ 283 h 28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57" h="283">
                  <a:moveTo>
                    <a:pt x="3" y="95"/>
                  </a:moveTo>
                  <a:lnTo>
                    <a:pt x="13" y="104"/>
                  </a:lnTo>
                  <a:lnTo>
                    <a:pt x="24" y="116"/>
                  </a:lnTo>
                  <a:lnTo>
                    <a:pt x="39" y="127"/>
                  </a:lnTo>
                  <a:lnTo>
                    <a:pt x="60" y="135"/>
                  </a:lnTo>
                  <a:lnTo>
                    <a:pt x="83" y="141"/>
                  </a:lnTo>
                  <a:lnTo>
                    <a:pt x="138" y="137"/>
                  </a:lnTo>
                  <a:lnTo>
                    <a:pt x="190" y="104"/>
                  </a:lnTo>
                  <a:lnTo>
                    <a:pt x="211" y="85"/>
                  </a:lnTo>
                  <a:lnTo>
                    <a:pt x="224" y="64"/>
                  </a:lnTo>
                  <a:lnTo>
                    <a:pt x="250" y="13"/>
                  </a:lnTo>
                  <a:lnTo>
                    <a:pt x="357" y="0"/>
                  </a:lnTo>
                  <a:lnTo>
                    <a:pt x="342" y="180"/>
                  </a:lnTo>
                  <a:lnTo>
                    <a:pt x="315" y="224"/>
                  </a:lnTo>
                  <a:lnTo>
                    <a:pt x="298" y="241"/>
                  </a:lnTo>
                  <a:lnTo>
                    <a:pt x="281" y="253"/>
                  </a:lnTo>
                  <a:lnTo>
                    <a:pt x="262" y="264"/>
                  </a:lnTo>
                  <a:lnTo>
                    <a:pt x="239" y="272"/>
                  </a:lnTo>
                  <a:lnTo>
                    <a:pt x="190" y="283"/>
                  </a:lnTo>
                  <a:lnTo>
                    <a:pt x="133" y="283"/>
                  </a:lnTo>
                  <a:lnTo>
                    <a:pt x="77" y="274"/>
                  </a:lnTo>
                  <a:lnTo>
                    <a:pt x="22" y="256"/>
                  </a:lnTo>
                  <a:lnTo>
                    <a:pt x="114" y="232"/>
                  </a:lnTo>
                  <a:lnTo>
                    <a:pt x="0" y="194"/>
                  </a:lnTo>
                  <a:lnTo>
                    <a:pt x="74" y="179"/>
                  </a:lnTo>
                  <a:lnTo>
                    <a:pt x="3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82"/>
            <p:cNvSpPr>
              <a:spLocks/>
            </p:cNvSpPr>
            <p:nvPr/>
          </p:nvSpPr>
          <p:spPr bwMode="auto">
            <a:xfrm>
              <a:off x="2796" y="2755"/>
              <a:ext cx="276" cy="219"/>
            </a:xfrm>
            <a:custGeom>
              <a:avLst/>
              <a:gdLst>
                <a:gd name="T0" fmla="*/ 0 w 553"/>
                <a:gd name="T1" fmla="*/ 28 h 437"/>
                <a:gd name="T2" fmla="*/ 0 w 553"/>
                <a:gd name="T3" fmla="*/ 20 h 437"/>
                <a:gd name="T4" fmla="*/ 0 w 553"/>
                <a:gd name="T5" fmla="*/ 17 h 437"/>
                <a:gd name="T6" fmla="*/ 0 w 553"/>
                <a:gd name="T7" fmla="*/ 13 h 437"/>
                <a:gd name="T8" fmla="*/ 2 w 553"/>
                <a:gd name="T9" fmla="*/ 10 h 437"/>
                <a:gd name="T10" fmla="*/ 3 w 553"/>
                <a:gd name="T11" fmla="*/ 9 h 437"/>
                <a:gd name="T12" fmla="*/ 3 w 553"/>
                <a:gd name="T13" fmla="*/ 8 h 437"/>
                <a:gd name="T14" fmla="*/ 4 w 553"/>
                <a:gd name="T15" fmla="*/ 7 h 437"/>
                <a:gd name="T16" fmla="*/ 5 w 553"/>
                <a:gd name="T17" fmla="*/ 6 h 437"/>
                <a:gd name="T18" fmla="*/ 7 w 553"/>
                <a:gd name="T19" fmla="*/ 5 h 437"/>
                <a:gd name="T20" fmla="*/ 8 w 553"/>
                <a:gd name="T21" fmla="*/ 4 h 437"/>
                <a:gd name="T22" fmla="*/ 9 w 553"/>
                <a:gd name="T23" fmla="*/ 3 h 437"/>
                <a:gd name="T24" fmla="*/ 12 w 553"/>
                <a:gd name="T25" fmla="*/ 2 h 437"/>
                <a:gd name="T26" fmla="*/ 14 w 553"/>
                <a:gd name="T27" fmla="*/ 1 h 437"/>
                <a:gd name="T28" fmla="*/ 18 w 553"/>
                <a:gd name="T29" fmla="*/ 0 h 437"/>
                <a:gd name="T30" fmla="*/ 23 w 553"/>
                <a:gd name="T31" fmla="*/ 0 h 437"/>
                <a:gd name="T32" fmla="*/ 27 w 553"/>
                <a:gd name="T33" fmla="*/ 1 h 437"/>
                <a:gd name="T34" fmla="*/ 31 w 553"/>
                <a:gd name="T35" fmla="*/ 3 h 437"/>
                <a:gd name="T36" fmla="*/ 32 w 553"/>
                <a:gd name="T37" fmla="*/ 4 h 437"/>
                <a:gd name="T38" fmla="*/ 33 w 553"/>
                <a:gd name="T39" fmla="*/ 5 h 437"/>
                <a:gd name="T40" fmla="*/ 34 w 553"/>
                <a:gd name="T41" fmla="*/ 5 h 437"/>
                <a:gd name="T42" fmla="*/ 31 w 553"/>
                <a:gd name="T43" fmla="*/ 5 h 437"/>
                <a:gd name="T44" fmla="*/ 25 w 553"/>
                <a:gd name="T45" fmla="*/ 5 h 437"/>
                <a:gd name="T46" fmla="*/ 17 w 553"/>
                <a:gd name="T47" fmla="*/ 6 h 437"/>
                <a:gd name="T48" fmla="*/ 13 w 553"/>
                <a:gd name="T49" fmla="*/ 7 h 437"/>
                <a:gd name="T50" fmla="*/ 10 w 553"/>
                <a:gd name="T51" fmla="*/ 9 h 437"/>
                <a:gd name="T52" fmla="*/ 8 w 553"/>
                <a:gd name="T53" fmla="*/ 10 h 437"/>
                <a:gd name="T54" fmla="*/ 7 w 553"/>
                <a:gd name="T55" fmla="*/ 11 h 437"/>
                <a:gd name="T56" fmla="*/ 5 w 553"/>
                <a:gd name="T57" fmla="*/ 14 h 437"/>
                <a:gd name="T58" fmla="*/ 3 w 553"/>
                <a:gd name="T59" fmla="*/ 17 h 437"/>
                <a:gd name="T60" fmla="*/ 2 w 553"/>
                <a:gd name="T61" fmla="*/ 21 h 437"/>
                <a:gd name="T62" fmla="*/ 0 w 553"/>
                <a:gd name="T63" fmla="*/ 28 h 437"/>
                <a:gd name="T64" fmla="*/ 0 w 553"/>
                <a:gd name="T65" fmla="*/ 28 h 4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53"/>
                <a:gd name="T100" fmla="*/ 0 h 437"/>
                <a:gd name="T101" fmla="*/ 553 w 553"/>
                <a:gd name="T102" fmla="*/ 437 h 4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53" h="437">
                  <a:moveTo>
                    <a:pt x="13" y="437"/>
                  </a:moveTo>
                  <a:lnTo>
                    <a:pt x="0" y="312"/>
                  </a:lnTo>
                  <a:lnTo>
                    <a:pt x="3" y="258"/>
                  </a:lnTo>
                  <a:lnTo>
                    <a:pt x="13" y="205"/>
                  </a:lnTo>
                  <a:lnTo>
                    <a:pt x="36" y="152"/>
                  </a:lnTo>
                  <a:lnTo>
                    <a:pt x="51" y="129"/>
                  </a:lnTo>
                  <a:lnTo>
                    <a:pt x="60" y="116"/>
                  </a:lnTo>
                  <a:lnTo>
                    <a:pt x="70" y="106"/>
                  </a:lnTo>
                  <a:lnTo>
                    <a:pt x="91" y="87"/>
                  </a:lnTo>
                  <a:lnTo>
                    <a:pt x="112" y="70"/>
                  </a:lnTo>
                  <a:lnTo>
                    <a:pt x="131" y="57"/>
                  </a:lnTo>
                  <a:lnTo>
                    <a:pt x="152" y="44"/>
                  </a:lnTo>
                  <a:lnTo>
                    <a:pt x="192" y="25"/>
                  </a:lnTo>
                  <a:lnTo>
                    <a:pt x="230" y="11"/>
                  </a:lnTo>
                  <a:lnTo>
                    <a:pt x="302" y="0"/>
                  </a:lnTo>
                  <a:lnTo>
                    <a:pt x="372" y="0"/>
                  </a:lnTo>
                  <a:lnTo>
                    <a:pt x="441" y="13"/>
                  </a:lnTo>
                  <a:lnTo>
                    <a:pt x="498" y="42"/>
                  </a:lnTo>
                  <a:lnTo>
                    <a:pt x="520" y="55"/>
                  </a:lnTo>
                  <a:lnTo>
                    <a:pt x="538" y="68"/>
                  </a:lnTo>
                  <a:lnTo>
                    <a:pt x="553" y="80"/>
                  </a:lnTo>
                  <a:lnTo>
                    <a:pt x="511" y="72"/>
                  </a:lnTo>
                  <a:lnTo>
                    <a:pt x="408" y="68"/>
                  </a:lnTo>
                  <a:lnTo>
                    <a:pt x="281" y="82"/>
                  </a:lnTo>
                  <a:lnTo>
                    <a:pt x="218" y="99"/>
                  </a:lnTo>
                  <a:lnTo>
                    <a:pt x="161" y="131"/>
                  </a:lnTo>
                  <a:lnTo>
                    <a:pt x="138" y="150"/>
                  </a:lnTo>
                  <a:lnTo>
                    <a:pt x="116" y="171"/>
                  </a:lnTo>
                  <a:lnTo>
                    <a:pt x="81" y="220"/>
                  </a:lnTo>
                  <a:lnTo>
                    <a:pt x="55" y="272"/>
                  </a:lnTo>
                  <a:lnTo>
                    <a:pt x="36" y="321"/>
                  </a:lnTo>
                  <a:lnTo>
                    <a:pt x="13" y="4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7" name="Freeform 83"/>
            <p:cNvSpPr>
              <a:spLocks/>
            </p:cNvSpPr>
            <p:nvPr/>
          </p:nvSpPr>
          <p:spPr bwMode="auto">
            <a:xfrm>
              <a:off x="2511" y="1507"/>
              <a:ext cx="1471" cy="295"/>
            </a:xfrm>
            <a:custGeom>
              <a:avLst/>
              <a:gdLst>
                <a:gd name="T0" fmla="*/ 6 w 2943"/>
                <a:gd name="T1" fmla="*/ 23 h 589"/>
                <a:gd name="T2" fmla="*/ 72 w 2943"/>
                <a:gd name="T3" fmla="*/ 9 h 589"/>
                <a:gd name="T4" fmla="*/ 174 w 2943"/>
                <a:gd name="T5" fmla="*/ 37 h 589"/>
                <a:gd name="T6" fmla="*/ 183 w 2943"/>
                <a:gd name="T7" fmla="*/ 36 h 589"/>
                <a:gd name="T8" fmla="*/ 71 w 2943"/>
                <a:gd name="T9" fmla="*/ 0 h 589"/>
                <a:gd name="T10" fmla="*/ 0 w 2943"/>
                <a:gd name="T11" fmla="*/ 19 h 589"/>
                <a:gd name="T12" fmla="*/ 6 w 2943"/>
                <a:gd name="T13" fmla="*/ 23 h 589"/>
                <a:gd name="T14" fmla="*/ 6 w 2943"/>
                <a:gd name="T15" fmla="*/ 23 h 5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943"/>
                <a:gd name="T25" fmla="*/ 0 h 589"/>
                <a:gd name="T26" fmla="*/ 2943 w 2943"/>
                <a:gd name="T27" fmla="*/ 589 h 58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943" h="589">
                  <a:moveTo>
                    <a:pt x="99" y="355"/>
                  </a:moveTo>
                  <a:lnTo>
                    <a:pt x="1160" y="137"/>
                  </a:lnTo>
                  <a:lnTo>
                    <a:pt x="2789" y="589"/>
                  </a:lnTo>
                  <a:lnTo>
                    <a:pt x="2943" y="568"/>
                  </a:lnTo>
                  <a:lnTo>
                    <a:pt x="1149" y="0"/>
                  </a:lnTo>
                  <a:lnTo>
                    <a:pt x="0" y="293"/>
                  </a:lnTo>
                  <a:lnTo>
                    <a:pt x="99" y="3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Freeform 84"/>
            <p:cNvSpPr>
              <a:spLocks/>
            </p:cNvSpPr>
            <p:nvPr/>
          </p:nvSpPr>
          <p:spPr bwMode="auto">
            <a:xfrm>
              <a:off x="3292" y="1862"/>
              <a:ext cx="220" cy="1435"/>
            </a:xfrm>
            <a:custGeom>
              <a:avLst/>
              <a:gdLst>
                <a:gd name="T0" fmla="*/ 19 w 441"/>
                <a:gd name="T1" fmla="*/ 0 h 2870"/>
                <a:gd name="T2" fmla="*/ 0 w 441"/>
                <a:gd name="T3" fmla="*/ 179 h 2870"/>
                <a:gd name="T4" fmla="*/ 4 w 441"/>
                <a:gd name="T5" fmla="*/ 179 h 2870"/>
                <a:gd name="T6" fmla="*/ 27 w 441"/>
                <a:gd name="T7" fmla="*/ 1 h 2870"/>
                <a:gd name="T8" fmla="*/ 19 w 441"/>
                <a:gd name="T9" fmla="*/ 0 h 2870"/>
                <a:gd name="T10" fmla="*/ 19 w 441"/>
                <a:gd name="T11" fmla="*/ 0 h 28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1"/>
                <a:gd name="T19" fmla="*/ 0 h 2870"/>
                <a:gd name="T20" fmla="*/ 441 w 441"/>
                <a:gd name="T21" fmla="*/ 2870 h 28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1" h="2870">
                  <a:moveTo>
                    <a:pt x="310" y="0"/>
                  </a:moveTo>
                  <a:lnTo>
                    <a:pt x="0" y="2870"/>
                  </a:lnTo>
                  <a:lnTo>
                    <a:pt x="78" y="2870"/>
                  </a:lnTo>
                  <a:lnTo>
                    <a:pt x="441" y="2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FFD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9" name="Freeform 85"/>
            <p:cNvSpPr>
              <a:spLocks/>
            </p:cNvSpPr>
            <p:nvPr/>
          </p:nvSpPr>
          <p:spPr bwMode="auto">
            <a:xfrm>
              <a:off x="2624" y="1689"/>
              <a:ext cx="1349" cy="1641"/>
            </a:xfrm>
            <a:custGeom>
              <a:avLst/>
              <a:gdLst>
                <a:gd name="T0" fmla="*/ 0 w 2699"/>
                <a:gd name="T1" fmla="*/ 0 h 3283"/>
                <a:gd name="T2" fmla="*/ 106 w 2699"/>
                <a:gd name="T3" fmla="*/ 25 h 3283"/>
                <a:gd name="T4" fmla="*/ 86 w 2699"/>
                <a:gd name="T5" fmla="*/ 205 h 3283"/>
                <a:gd name="T6" fmla="*/ 126 w 2699"/>
                <a:gd name="T7" fmla="*/ 186 h 3283"/>
                <a:gd name="T8" fmla="*/ 92 w 2699"/>
                <a:gd name="T9" fmla="*/ 189 h 3283"/>
                <a:gd name="T10" fmla="*/ 126 w 2699"/>
                <a:gd name="T11" fmla="*/ 173 h 3283"/>
                <a:gd name="T12" fmla="*/ 95 w 2699"/>
                <a:gd name="T13" fmla="*/ 174 h 3283"/>
                <a:gd name="T14" fmla="*/ 130 w 2699"/>
                <a:gd name="T15" fmla="*/ 156 h 3283"/>
                <a:gd name="T16" fmla="*/ 97 w 2699"/>
                <a:gd name="T17" fmla="*/ 158 h 3283"/>
                <a:gd name="T18" fmla="*/ 134 w 2699"/>
                <a:gd name="T19" fmla="*/ 138 h 3283"/>
                <a:gd name="T20" fmla="*/ 98 w 2699"/>
                <a:gd name="T21" fmla="*/ 142 h 3283"/>
                <a:gd name="T22" fmla="*/ 139 w 2699"/>
                <a:gd name="T23" fmla="*/ 121 h 3283"/>
                <a:gd name="T24" fmla="*/ 101 w 2699"/>
                <a:gd name="T25" fmla="*/ 122 h 3283"/>
                <a:gd name="T26" fmla="*/ 143 w 2699"/>
                <a:gd name="T27" fmla="*/ 104 h 3283"/>
                <a:gd name="T28" fmla="*/ 106 w 2699"/>
                <a:gd name="T29" fmla="*/ 103 h 3283"/>
                <a:gd name="T30" fmla="*/ 147 w 2699"/>
                <a:gd name="T31" fmla="*/ 88 h 3283"/>
                <a:gd name="T32" fmla="*/ 108 w 2699"/>
                <a:gd name="T33" fmla="*/ 87 h 3283"/>
                <a:gd name="T34" fmla="*/ 152 w 2699"/>
                <a:gd name="T35" fmla="*/ 66 h 3283"/>
                <a:gd name="T36" fmla="*/ 111 w 2699"/>
                <a:gd name="T37" fmla="*/ 67 h 3283"/>
                <a:gd name="T38" fmla="*/ 156 w 2699"/>
                <a:gd name="T39" fmla="*/ 48 h 3283"/>
                <a:gd name="T40" fmla="*/ 112 w 2699"/>
                <a:gd name="T41" fmla="*/ 50 h 3283"/>
                <a:gd name="T42" fmla="*/ 162 w 2699"/>
                <a:gd name="T43" fmla="*/ 28 h 3283"/>
                <a:gd name="T44" fmla="*/ 117 w 2699"/>
                <a:gd name="T45" fmla="*/ 33 h 3283"/>
                <a:gd name="T46" fmla="*/ 168 w 2699"/>
                <a:gd name="T47" fmla="*/ 11 h 3283"/>
                <a:gd name="T48" fmla="*/ 109 w 2699"/>
                <a:gd name="T49" fmla="*/ 17 h 3283"/>
                <a:gd name="T50" fmla="*/ 0 w 2699"/>
                <a:gd name="T51" fmla="*/ 0 h 3283"/>
                <a:gd name="T52" fmla="*/ 0 w 2699"/>
                <a:gd name="T53" fmla="*/ 0 h 328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699"/>
                <a:gd name="T82" fmla="*/ 0 h 3283"/>
                <a:gd name="T83" fmla="*/ 2699 w 2699"/>
                <a:gd name="T84" fmla="*/ 3283 h 328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699" h="3283">
                  <a:moveTo>
                    <a:pt x="0" y="0"/>
                  </a:moveTo>
                  <a:lnTo>
                    <a:pt x="1707" y="401"/>
                  </a:lnTo>
                  <a:lnTo>
                    <a:pt x="1376" y="3283"/>
                  </a:lnTo>
                  <a:lnTo>
                    <a:pt x="2030" y="2977"/>
                  </a:lnTo>
                  <a:lnTo>
                    <a:pt x="1486" y="3024"/>
                  </a:lnTo>
                  <a:lnTo>
                    <a:pt x="2030" y="2772"/>
                  </a:lnTo>
                  <a:lnTo>
                    <a:pt x="1530" y="2793"/>
                  </a:lnTo>
                  <a:lnTo>
                    <a:pt x="2087" y="2502"/>
                  </a:lnTo>
                  <a:lnTo>
                    <a:pt x="1564" y="2532"/>
                  </a:lnTo>
                  <a:lnTo>
                    <a:pt x="2157" y="2215"/>
                  </a:lnTo>
                  <a:lnTo>
                    <a:pt x="1577" y="2277"/>
                  </a:lnTo>
                  <a:lnTo>
                    <a:pt x="2235" y="1945"/>
                  </a:lnTo>
                  <a:lnTo>
                    <a:pt x="1621" y="1952"/>
                  </a:lnTo>
                  <a:lnTo>
                    <a:pt x="2290" y="1677"/>
                  </a:lnTo>
                  <a:lnTo>
                    <a:pt x="1699" y="1663"/>
                  </a:lnTo>
                  <a:lnTo>
                    <a:pt x="2361" y="1409"/>
                  </a:lnTo>
                  <a:lnTo>
                    <a:pt x="1741" y="1395"/>
                  </a:lnTo>
                  <a:lnTo>
                    <a:pt x="2446" y="1070"/>
                  </a:lnTo>
                  <a:lnTo>
                    <a:pt x="1790" y="1086"/>
                  </a:lnTo>
                  <a:lnTo>
                    <a:pt x="2509" y="774"/>
                  </a:lnTo>
                  <a:lnTo>
                    <a:pt x="1798" y="810"/>
                  </a:lnTo>
                  <a:lnTo>
                    <a:pt x="2602" y="456"/>
                  </a:lnTo>
                  <a:lnTo>
                    <a:pt x="1876" y="534"/>
                  </a:lnTo>
                  <a:lnTo>
                    <a:pt x="2699" y="181"/>
                  </a:lnTo>
                  <a:lnTo>
                    <a:pt x="1748" y="2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0" name="Freeform 86"/>
            <p:cNvSpPr>
              <a:spLocks/>
            </p:cNvSpPr>
            <p:nvPr/>
          </p:nvSpPr>
          <p:spPr bwMode="auto">
            <a:xfrm>
              <a:off x="2518" y="1649"/>
              <a:ext cx="819" cy="1677"/>
            </a:xfrm>
            <a:custGeom>
              <a:avLst/>
              <a:gdLst>
                <a:gd name="T0" fmla="*/ 0 w 1636"/>
                <a:gd name="T1" fmla="*/ 0 h 3355"/>
                <a:gd name="T2" fmla="*/ 22 w 1636"/>
                <a:gd name="T3" fmla="*/ 205 h 3355"/>
                <a:gd name="T4" fmla="*/ 100 w 1636"/>
                <a:gd name="T5" fmla="*/ 209 h 3355"/>
                <a:gd name="T6" fmla="*/ 103 w 1636"/>
                <a:gd name="T7" fmla="*/ 203 h 3355"/>
                <a:gd name="T8" fmla="*/ 25 w 1636"/>
                <a:gd name="T9" fmla="*/ 199 h 3355"/>
                <a:gd name="T10" fmla="*/ 8 w 1636"/>
                <a:gd name="T11" fmla="*/ 3 h 3355"/>
                <a:gd name="T12" fmla="*/ 0 w 1636"/>
                <a:gd name="T13" fmla="*/ 0 h 3355"/>
                <a:gd name="T14" fmla="*/ 0 w 1636"/>
                <a:gd name="T15" fmla="*/ 0 h 335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36"/>
                <a:gd name="T25" fmla="*/ 0 h 3355"/>
                <a:gd name="T26" fmla="*/ 1636 w 1636"/>
                <a:gd name="T27" fmla="*/ 3355 h 335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36" h="3355">
                  <a:moveTo>
                    <a:pt x="0" y="0"/>
                  </a:moveTo>
                  <a:lnTo>
                    <a:pt x="351" y="3295"/>
                  </a:lnTo>
                  <a:lnTo>
                    <a:pt x="1587" y="3355"/>
                  </a:lnTo>
                  <a:lnTo>
                    <a:pt x="1636" y="3258"/>
                  </a:lnTo>
                  <a:lnTo>
                    <a:pt x="393" y="3190"/>
                  </a:lnTo>
                  <a:lnTo>
                    <a:pt x="127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1" name="Freeform 87"/>
            <p:cNvSpPr>
              <a:spLocks/>
            </p:cNvSpPr>
            <p:nvPr/>
          </p:nvSpPr>
          <p:spPr bwMode="auto">
            <a:xfrm>
              <a:off x="3610" y="1785"/>
              <a:ext cx="364" cy="1406"/>
            </a:xfrm>
            <a:custGeom>
              <a:avLst/>
              <a:gdLst>
                <a:gd name="T0" fmla="*/ 42 w 728"/>
                <a:gd name="T1" fmla="*/ 0 h 2813"/>
                <a:gd name="T2" fmla="*/ 0 w 728"/>
                <a:gd name="T3" fmla="*/ 175 h 2813"/>
                <a:gd name="T4" fmla="*/ 3 w 728"/>
                <a:gd name="T5" fmla="*/ 173 h 2813"/>
                <a:gd name="T6" fmla="*/ 46 w 728"/>
                <a:gd name="T7" fmla="*/ 0 h 2813"/>
                <a:gd name="T8" fmla="*/ 42 w 728"/>
                <a:gd name="T9" fmla="*/ 0 h 2813"/>
                <a:gd name="T10" fmla="*/ 42 w 728"/>
                <a:gd name="T11" fmla="*/ 0 h 28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8"/>
                <a:gd name="T19" fmla="*/ 0 h 2813"/>
                <a:gd name="T20" fmla="*/ 728 w 728"/>
                <a:gd name="T21" fmla="*/ 2813 h 28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8" h="2813">
                  <a:moveTo>
                    <a:pt x="667" y="13"/>
                  </a:moveTo>
                  <a:lnTo>
                    <a:pt x="0" y="2813"/>
                  </a:lnTo>
                  <a:lnTo>
                    <a:pt x="49" y="2779"/>
                  </a:lnTo>
                  <a:lnTo>
                    <a:pt x="728" y="0"/>
                  </a:lnTo>
                  <a:lnTo>
                    <a:pt x="66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Freeform 88"/>
            <p:cNvSpPr>
              <a:spLocks/>
            </p:cNvSpPr>
            <p:nvPr/>
          </p:nvSpPr>
          <p:spPr bwMode="auto">
            <a:xfrm>
              <a:off x="2545" y="1667"/>
              <a:ext cx="1009" cy="1612"/>
            </a:xfrm>
            <a:custGeom>
              <a:avLst/>
              <a:gdLst>
                <a:gd name="T0" fmla="*/ 0 w 2019"/>
                <a:gd name="T1" fmla="*/ 0 h 3224"/>
                <a:gd name="T2" fmla="*/ 126 w 2019"/>
                <a:gd name="T3" fmla="*/ 26 h 3224"/>
                <a:gd name="T4" fmla="*/ 6 w 2019"/>
                <a:gd name="T5" fmla="*/ 14 h 3224"/>
                <a:gd name="T6" fmla="*/ 66 w 2019"/>
                <a:gd name="T7" fmla="*/ 30 h 3224"/>
                <a:gd name="T8" fmla="*/ 13 w 2019"/>
                <a:gd name="T9" fmla="*/ 27 h 3224"/>
                <a:gd name="T10" fmla="*/ 48 w 2019"/>
                <a:gd name="T11" fmla="*/ 39 h 3224"/>
                <a:gd name="T12" fmla="*/ 14 w 2019"/>
                <a:gd name="T13" fmla="*/ 39 h 3224"/>
                <a:gd name="T14" fmla="*/ 44 w 2019"/>
                <a:gd name="T15" fmla="*/ 49 h 3224"/>
                <a:gd name="T16" fmla="*/ 11 w 2019"/>
                <a:gd name="T17" fmla="*/ 50 h 3224"/>
                <a:gd name="T18" fmla="*/ 46 w 2019"/>
                <a:gd name="T19" fmla="*/ 57 h 3224"/>
                <a:gd name="T20" fmla="*/ 11 w 2019"/>
                <a:gd name="T21" fmla="*/ 60 h 3224"/>
                <a:gd name="T22" fmla="*/ 47 w 2019"/>
                <a:gd name="T23" fmla="*/ 70 h 3224"/>
                <a:gd name="T24" fmla="*/ 16 w 2019"/>
                <a:gd name="T25" fmla="*/ 70 h 3224"/>
                <a:gd name="T26" fmla="*/ 41 w 2019"/>
                <a:gd name="T27" fmla="*/ 78 h 3224"/>
                <a:gd name="T28" fmla="*/ 14 w 2019"/>
                <a:gd name="T29" fmla="*/ 82 h 3224"/>
                <a:gd name="T30" fmla="*/ 38 w 2019"/>
                <a:gd name="T31" fmla="*/ 90 h 3224"/>
                <a:gd name="T32" fmla="*/ 14 w 2019"/>
                <a:gd name="T33" fmla="*/ 93 h 3224"/>
                <a:gd name="T34" fmla="*/ 35 w 2019"/>
                <a:gd name="T35" fmla="*/ 103 h 3224"/>
                <a:gd name="T36" fmla="*/ 18 w 2019"/>
                <a:gd name="T37" fmla="*/ 106 h 3224"/>
                <a:gd name="T38" fmla="*/ 36 w 2019"/>
                <a:gd name="T39" fmla="*/ 113 h 3224"/>
                <a:gd name="T40" fmla="*/ 18 w 2019"/>
                <a:gd name="T41" fmla="*/ 117 h 3224"/>
                <a:gd name="T42" fmla="*/ 39 w 2019"/>
                <a:gd name="T43" fmla="*/ 123 h 3224"/>
                <a:gd name="T44" fmla="*/ 20 w 2019"/>
                <a:gd name="T45" fmla="*/ 131 h 3224"/>
                <a:gd name="T46" fmla="*/ 38 w 2019"/>
                <a:gd name="T47" fmla="*/ 138 h 3224"/>
                <a:gd name="T48" fmla="*/ 34 w 2019"/>
                <a:gd name="T49" fmla="*/ 142 h 3224"/>
                <a:gd name="T50" fmla="*/ 31 w 2019"/>
                <a:gd name="T51" fmla="*/ 147 h 3224"/>
                <a:gd name="T52" fmla="*/ 28 w 2019"/>
                <a:gd name="T53" fmla="*/ 154 h 3224"/>
                <a:gd name="T54" fmla="*/ 27 w 2019"/>
                <a:gd name="T55" fmla="*/ 160 h 3224"/>
                <a:gd name="T56" fmla="*/ 27 w 2019"/>
                <a:gd name="T57" fmla="*/ 166 h 3224"/>
                <a:gd name="T58" fmla="*/ 29 w 2019"/>
                <a:gd name="T59" fmla="*/ 172 h 3224"/>
                <a:gd name="T60" fmla="*/ 31 w 2019"/>
                <a:gd name="T61" fmla="*/ 177 h 3224"/>
                <a:gd name="T62" fmla="*/ 35 w 2019"/>
                <a:gd name="T63" fmla="*/ 182 h 3224"/>
                <a:gd name="T64" fmla="*/ 29 w 2019"/>
                <a:gd name="T65" fmla="*/ 202 h 3224"/>
                <a:gd name="T66" fmla="*/ 19 w 2019"/>
                <a:gd name="T67" fmla="*/ 202 h 3224"/>
                <a:gd name="T68" fmla="*/ 0 w 2019"/>
                <a:gd name="T69" fmla="*/ 0 h 3224"/>
                <a:gd name="T70" fmla="*/ 0 w 2019"/>
                <a:gd name="T71" fmla="*/ 0 h 322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019"/>
                <a:gd name="T109" fmla="*/ 0 h 3224"/>
                <a:gd name="T110" fmla="*/ 2019 w 2019"/>
                <a:gd name="T111" fmla="*/ 3224 h 322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019" h="3224">
                  <a:moveTo>
                    <a:pt x="0" y="0"/>
                  </a:moveTo>
                  <a:lnTo>
                    <a:pt x="2019" y="428"/>
                  </a:lnTo>
                  <a:lnTo>
                    <a:pt x="108" y="238"/>
                  </a:lnTo>
                  <a:lnTo>
                    <a:pt x="1059" y="485"/>
                  </a:lnTo>
                  <a:lnTo>
                    <a:pt x="209" y="441"/>
                  </a:lnTo>
                  <a:lnTo>
                    <a:pt x="768" y="618"/>
                  </a:lnTo>
                  <a:lnTo>
                    <a:pt x="224" y="611"/>
                  </a:lnTo>
                  <a:lnTo>
                    <a:pt x="709" y="772"/>
                  </a:lnTo>
                  <a:lnTo>
                    <a:pt x="190" y="812"/>
                  </a:lnTo>
                  <a:lnTo>
                    <a:pt x="743" y="915"/>
                  </a:lnTo>
                  <a:lnTo>
                    <a:pt x="190" y="968"/>
                  </a:lnTo>
                  <a:lnTo>
                    <a:pt x="762" y="1107"/>
                  </a:lnTo>
                  <a:lnTo>
                    <a:pt x="264" y="1118"/>
                  </a:lnTo>
                  <a:lnTo>
                    <a:pt x="667" y="1247"/>
                  </a:lnTo>
                  <a:lnTo>
                    <a:pt x="230" y="1306"/>
                  </a:lnTo>
                  <a:lnTo>
                    <a:pt x="614" y="1434"/>
                  </a:lnTo>
                  <a:lnTo>
                    <a:pt x="224" y="1481"/>
                  </a:lnTo>
                  <a:lnTo>
                    <a:pt x="561" y="1650"/>
                  </a:lnTo>
                  <a:lnTo>
                    <a:pt x="298" y="1698"/>
                  </a:lnTo>
                  <a:lnTo>
                    <a:pt x="580" y="1812"/>
                  </a:lnTo>
                  <a:lnTo>
                    <a:pt x="296" y="1880"/>
                  </a:lnTo>
                  <a:lnTo>
                    <a:pt x="637" y="1983"/>
                  </a:lnTo>
                  <a:lnTo>
                    <a:pt x="334" y="2088"/>
                  </a:lnTo>
                  <a:lnTo>
                    <a:pt x="614" y="2200"/>
                  </a:lnTo>
                  <a:lnTo>
                    <a:pt x="559" y="2266"/>
                  </a:lnTo>
                  <a:lnTo>
                    <a:pt x="498" y="2348"/>
                  </a:lnTo>
                  <a:lnTo>
                    <a:pt x="462" y="2454"/>
                  </a:lnTo>
                  <a:lnTo>
                    <a:pt x="447" y="2550"/>
                  </a:lnTo>
                  <a:lnTo>
                    <a:pt x="445" y="2646"/>
                  </a:lnTo>
                  <a:lnTo>
                    <a:pt x="467" y="2740"/>
                  </a:lnTo>
                  <a:lnTo>
                    <a:pt x="498" y="2825"/>
                  </a:lnTo>
                  <a:lnTo>
                    <a:pt x="564" y="2905"/>
                  </a:lnTo>
                  <a:lnTo>
                    <a:pt x="479" y="3219"/>
                  </a:lnTo>
                  <a:lnTo>
                    <a:pt x="312" y="3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0" name="Freeform 89"/>
          <p:cNvSpPr>
            <a:spLocks/>
          </p:cNvSpPr>
          <p:nvPr/>
        </p:nvSpPr>
        <p:spPr bwMode="auto">
          <a:xfrm>
            <a:off x="5410200" y="4787900"/>
            <a:ext cx="1270000" cy="393700"/>
          </a:xfrm>
          <a:custGeom>
            <a:avLst/>
            <a:gdLst>
              <a:gd name="T0" fmla="*/ 0 w 800"/>
              <a:gd name="T1" fmla="*/ 2147483647 h 248"/>
              <a:gd name="T2" fmla="*/ 2147483647 w 800"/>
              <a:gd name="T3" fmla="*/ 2147483647 h 248"/>
              <a:gd name="T4" fmla="*/ 2147483647 w 800"/>
              <a:gd name="T5" fmla="*/ 2147483647 h 248"/>
              <a:gd name="T6" fmla="*/ 2147483647 w 800"/>
              <a:gd name="T7" fmla="*/ 2147483647 h 248"/>
              <a:gd name="T8" fmla="*/ 2147483647 w 800"/>
              <a:gd name="T9" fmla="*/ 2147483647 h 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0"/>
              <a:gd name="T16" fmla="*/ 0 h 248"/>
              <a:gd name="T17" fmla="*/ 800 w 800"/>
              <a:gd name="T18" fmla="*/ 248 h 2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0" h="248">
                <a:moveTo>
                  <a:pt x="0" y="248"/>
                </a:moveTo>
                <a:cubicBezTo>
                  <a:pt x="84" y="212"/>
                  <a:pt x="168" y="176"/>
                  <a:pt x="288" y="152"/>
                </a:cubicBezTo>
                <a:cubicBezTo>
                  <a:pt x="408" y="128"/>
                  <a:pt x="640" y="128"/>
                  <a:pt x="720" y="104"/>
                </a:cubicBezTo>
                <a:cubicBezTo>
                  <a:pt x="800" y="80"/>
                  <a:pt x="768" y="16"/>
                  <a:pt x="768" y="8"/>
                </a:cubicBezTo>
                <a:cubicBezTo>
                  <a:pt x="768" y="0"/>
                  <a:pt x="744" y="28"/>
                  <a:pt x="720" y="56"/>
                </a:cubicBezTo>
              </a:path>
            </a:pathLst>
          </a:custGeom>
          <a:noFill/>
          <a:ln w="5715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61" name="Freeform 90"/>
          <p:cNvSpPr>
            <a:spLocks/>
          </p:cNvSpPr>
          <p:nvPr/>
        </p:nvSpPr>
        <p:spPr bwMode="auto">
          <a:xfrm>
            <a:off x="5334000" y="4800600"/>
            <a:ext cx="1905000" cy="838200"/>
          </a:xfrm>
          <a:custGeom>
            <a:avLst/>
            <a:gdLst>
              <a:gd name="T0" fmla="*/ 0 w 1200"/>
              <a:gd name="T1" fmla="*/ 2147483647 h 528"/>
              <a:gd name="T2" fmla="*/ 2147483647 w 1200"/>
              <a:gd name="T3" fmla="*/ 2147483647 h 528"/>
              <a:gd name="T4" fmla="*/ 2147483647 w 1200"/>
              <a:gd name="T5" fmla="*/ 2147483647 h 528"/>
              <a:gd name="T6" fmla="*/ 2147483647 w 1200"/>
              <a:gd name="T7" fmla="*/ 2147483647 h 528"/>
              <a:gd name="T8" fmla="*/ 2147483647 w 1200"/>
              <a:gd name="T9" fmla="*/ 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"/>
              <a:gd name="T16" fmla="*/ 0 h 528"/>
              <a:gd name="T17" fmla="*/ 1200 w 1200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" h="528">
                <a:moveTo>
                  <a:pt x="0" y="528"/>
                </a:moveTo>
                <a:cubicBezTo>
                  <a:pt x="104" y="468"/>
                  <a:pt x="208" y="408"/>
                  <a:pt x="336" y="384"/>
                </a:cubicBezTo>
                <a:cubicBezTo>
                  <a:pt x="464" y="360"/>
                  <a:pt x="648" y="400"/>
                  <a:pt x="768" y="384"/>
                </a:cubicBezTo>
                <a:cubicBezTo>
                  <a:pt x="888" y="368"/>
                  <a:pt x="984" y="352"/>
                  <a:pt x="1056" y="288"/>
                </a:cubicBezTo>
                <a:cubicBezTo>
                  <a:pt x="1128" y="224"/>
                  <a:pt x="1176" y="48"/>
                  <a:pt x="1200" y="0"/>
                </a:cubicBezTo>
              </a:path>
            </a:pathLst>
          </a:custGeom>
          <a:noFill/>
          <a:ln w="5715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0" name="Group 91"/>
          <p:cNvGrpSpPr>
            <a:grpSpLocks/>
          </p:cNvGrpSpPr>
          <p:nvPr/>
        </p:nvGrpSpPr>
        <p:grpSpPr bwMode="auto">
          <a:xfrm>
            <a:off x="2362200" y="4572000"/>
            <a:ext cx="1828800" cy="822325"/>
            <a:chOff x="1488" y="2880"/>
            <a:chExt cx="1152" cy="518"/>
          </a:xfrm>
        </p:grpSpPr>
        <p:sp>
          <p:nvSpPr>
            <p:cNvPr id="6163" name="Text Box 92"/>
            <p:cNvSpPr txBox="1">
              <a:spLocks noChangeArrowheads="1"/>
            </p:cNvSpPr>
            <p:nvPr/>
          </p:nvSpPr>
          <p:spPr bwMode="auto">
            <a:xfrm>
              <a:off x="1488" y="2880"/>
              <a:ext cx="89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9933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Interrupt</a:t>
              </a:r>
            </a:p>
            <a:p>
              <a:pPr eaLnBrk="1" hangingPunct="1"/>
              <a:r>
                <a:rPr lang="en-US" altLang="en-US" sz="2400" b="1">
                  <a:solidFill>
                    <a:srgbClr val="FF9933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request</a:t>
              </a:r>
              <a:endParaRPr lang="en-US" altLang="en-US" sz="2400" b="1">
                <a:solidFill>
                  <a:srgbClr val="FF99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64" name="Line 93"/>
            <p:cNvSpPr>
              <a:spLocks noChangeShapeType="1"/>
            </p:cNvSpPr>
            <p:nvPr/>
          </p:nvSpPr>
          <p:spPr bwMode="auto">
            <a:xfrm rot="16200000" flipH="1">
              <a:off x="2448" y="2976"/>
              <a:ext cx="0" cy="384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667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Interrupt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Some terms to remember:</a:t>
            </a:r>
          </a:p>
          <a:p>
            <a:pPr lvl="1"/>
            <a:r>
              <a:rPr lang="en-US" altLang="en-US" sz="1800" dirty="0" smtClean="0"/>
              <a:t>Interrupt service routine</a:t>
            </a:r>
          </a:p>
          <a:p>
            <a:pPr lvl="1"/>
            <a:r>
              <a:rPr lang="en-US" altLang="en-US" sz="1800" dirty="0" smtClean="0"/>
              <a:t>Interrupt vectors</a:t>
            </a:r>
          </a:p>
          <a:p>
            <a:pPr lvl="1"/>
            <a:r>
              <a:rPr lang="en-US" altLang="en-US" sz="1800" dirty="0" smtClean="0"/>
              <a:t>Interrupt </a:t>
            </a:r>
            <a:r>
              <a:rPr lang="en-US" altLang="en-US" sz="1800" dirty="0" smtClean="0"/>
              <a:t>vector table</a:t>
            </a:r>
          </a:p>
        </p:txBody>
      </p:sp>
    </p:spTree>
    <p:extLst>
      <p:ext uri="{BB962C8B-B14F-4D97-AF65-F5344CB8AC3E}">
        <p14:creationId xmlns:p14="http://schemas.microsoft.com/office/powerpoint/2010/main" val="164901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59625" y="6600825"/>
            <a:ext cx="19462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15EB93-024C-4106-9D23-64828F54AFCF}" type="slidenum">
              <a:rPr lang="ar-SA" altLang="en-US"/>
              <a:pPr/>
              <a:t>9</a:t>
            </a:fld>
            <a:endParaRPr lang="en-US" altLang="en-US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Interrupt unit</a:t>
            </a:r>
          </a:p>
        </p:txBody>
      </p:sp>
      <p:graphicFrame>
        <p:nvGraphicFramePr>
          <p:cNvPr id="8196" name="Object 7"/>
          <p:cNvGraphicFramePr>
            <a:graphicFrameLocks noChangeAspect="1"/>
          </p:cNvGraphicFramePr>
          <p:nvPr>
            <p:ph sz="half" idx="1"/>
          </p:nvPr>
        </p:nvGraphicFramePr>
        <p:xfrm>
          <a:off x="514350" y="1203325"/>
          <a:ext cx="8250238" cy="512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Visio" r:id="rId4" imgW="4860341" imgH="3021787" progId="Visio.Drawing.11">
                  <p:embed/>
                </p:oleObj>
              </mc:Choice>
              <mc:Fallback>
                <p:oleObj name="Visio" r:id="rId4" imgW="4860341" imgH="3021787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1203325"/>
                        <a:ext cx="8250238" cy="512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247" name="Group 39"/>
          <p:cNvGrpSpPr>
            <a:grpSpLocks/>
          </p:cNvGrpSpPr>
          <p:nvPr/>
        </p:nvGrpSpPr>
        <p:grpSpPr bwMode="auto">
          <a:xfrm>
            <a:off x="1270000" y="2057400"/>
            <a:ext cx="6591300" cy="1143000"/>
            <a:chOff x="-540" y="3072"/>
            <a:chExt cx="4152" cy="720"/>
          </a:xfrm>
        </p:grpSpPr>
        <p:sp>
          <p:nvSpPr>
            <p:cNvPr id="8210" name="Rectangle 35"/>
            <p:cNvSpPr>
              <a:spLocks noChangeArrowheads="1"/>
            </p:cNvSpPr>
            <p:nvPr/>
          </p:nvSpPr>
          <p:spPr bwMode="auto">
            <a:xfrm>
              <a:off x="-540" y="3072"/>
              <a:ext cx="4152" cy="720"/>
            </a:xfrm>
            <a:prstGeom prst="rect">
              <a:avLst/>
            </a:prstGeom>
            <a:solidFill>
              <a:srgbClr val="77CF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99190" dir="301166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aphicFrame>
          <p:nvGraphicFramePr>
            <p:cNvPr id="8211" name="Object 38"/>
            <p:cNvGraphicFramePr>
              <a:graphicFrameLocks noChangeAspect="1"/>
            </p:cNvGraphicFramePr>
            <p:nvPr/>
          </p:nvGraphicFramePr>
          <p:xfrm>
            <a:off x="-220" y="3317"/>
            <a:ext cx="3474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3" name="Visio" r:id="rId6" imgW="3213202" imgH="213360" progId="Visio.Drawing.11">
                    <p:embed/>
                  </p:oleObj>
                </mc:Choice>
                <mc:Fallback>
                  <p:oleObj name="Visio" r:id="rId6" imgW="3213202" imgH="213360" progId="Visio.Drawing.11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20" y="3317"/>
                          <a:ext cx="3474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4253" name="Group 45"/>
          <p:cNvGrpSpPr>
            <a:grpSpLocks/>
          </p:cNvGrpSpPr>
          <p:nvPr/>
        </p:nvGrpSpPr>
        <p:grpSpPr bwMode="auto">
          <a:xfrm>
            <a:off x="1231900" y="1917700"/>
            <a:ext cx="6819900" cy="1778000"/>
            <a:chOff x="504" y="3312"/>
            <a:chExt cx="4296" cy="1120"/>
          </a:xfrm>
        </p:grpSpPr>
        <p:sp>
          <p:nvSpPr>
            <p:cNvPr id="8208" name="Rectangle 41"/>
            <p:cNvSpPr>
              <a:spLocks noChangeArrowheads="1"/>
            </p:cNvSpPr>
            <p:nvPr/>
          </p:nvSpPr>
          <p:spPr bwMode="auto">
            <a:xfrm>
              <a:off x="504" y="3312"/>
              <a:ext cx="4296" cy="1120"/>
            </a:xfrm>
            <a:prstGeom prst="rect">
              <a:avLst/>
            </a:prstGeom>
            <a:solidFill>
              <a:srgbClr val="77CF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99190" dir="301166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aphicFrame>
          <p:nvGraphicFramePr>
            <p:cNvPr id="8209" name="Object 43"/>
            <p:cNvGraphicFramePr>
              <a:graphicFrameLocks noChangeAspect="1"/>
            </p:cNvGraphicFramePr>
            <p:nvPr/>
          </p:nvGraphicFramePr>
          <p:xfrm>
            <a:off x="646" y="3627"/>
            <a:ext cx="3970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4" name="Visio" r:id="rId8" imgW="5011826" imgH="658063" progId="Visio.Drawing.11">
                    <p:embed/>
                  </p:oleObj>
                </mc:Choice>
                <mc:Fallback>
                  <p:oleObj name="Visio" r:id="rId8" imgW="5011826" imgH="658063" progId="Visio.Drawing.11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6" y="3627"/>
                          <a:ext cx="3970" cy="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4262" name="Group 54"/>
          <p:cNvGrpSpPr>
            <a:grpSpLocks/>
          </p:cNvGrpSpPr>
          <p:nvPr/>
        </p:nvGrpSpPr>
        <p:grpSpPr bwMode="auto">
          <a:xfrm>
            <a:off x="1346200" y="1308100"/>
            <a:ext cx="6591300" cy="965200"/>
            <a:chOff x="904" y="536"/>
            <a:chExt cx="4480" cy="608"/>
          </a:xfrm>
        </p:grpSpPr>
        <p:sp>
          <p:nvSpPr>
            <p:cNvPr id="8206" name="Rectangle 47"/>
            <p:cNvSpPr>
              <a:spLocks noChangeArrowheads="1"/>
            </p:cNvSpPr>
            <p:nvPr/>
          </p:nvSpPr>
          <p:spPr bwMode="auto">
            <a:xfrm>
              <a:off x="904" y="536"/>
              <a:ext cx="4480" cy="608"/>
            </a:xfrm>
            <a:prstGeom prst="rect">
              <a:avLst/>
            </a:prstGeom>
            <a:solidFill>
              <a:srgbClr val="8BC8F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99190" dir="301166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aphicFrame>
          <p:nvGraphicFramePr>
            <p:cNvPr id="8207" name="Object 53"/>
            <p:cNvGraphicFramePr>
              <a:graphicFrameLocks noChangeAspect="1"/>
            </p:cNvGraphicFramePr>
            <p:nvPr/>
          </p:nvGraphicFramePr>
          <p:xfrm>
            <a:off x="1054" y="749"/>
            <a:ext cx="4201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5" name="Visio" r:id="rId10" imgW="4910023" imgH="213360" progId="Visio.Drawing.11">
                    <p:embed/>
                  </p:oleObj>
                </mc:Choice>
                <mc:Fallback>
                  <p:oleObj name="Visio" r:id="rId10" imgW="4910023" imgH="213360" progId="Visio.Drawing.11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4" y="749"/>
                          <a:ext cx="4201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4269" name="Group 61"/>
          <p:cNvGrpSpPr>
            <a:grpSpLocks/>
          </p:cNvGrpSpPr>
          <p:nvPr/>
        </p:nvGrpSpPr>
        <p:grpSpPr bwMode="auto">
          <a:xfrm>
            <a:off x="63500" y="3467100"/>
            <a:ext cx="2671763" cy="3125788"/>
            <a:chOff x="40" y="2248"/>
            <a:chExt cx="1491" cy="1768"/>
          </a:xfrm>
        </p:grpSpPr>
        <p:sp>
          <p:nvSpPr>
            <p:cNvPr id="8204" name="Rectangle 56"/>
            <p:cNvSpPr>
              <a:spLocks noChangeArrowheads="1"/>
            </p:cNvSpPr>
            <p:nvPr/>
          </p:nvSpPr>
          <p:spPr bwMode="auto">
            <a:xfrm>
              <a:off x="40" y="2248"/>
              <a:ext cx="1448" cy="1768"/>
            </a:xfrm>
            <a:prstGeom prst="rect">
              <a:avLst/>
            </a:prstGeom>
            <a:solidFill>
              <a:srgbClr val="E7C09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99190" dir="301166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aphicFrame>
          <p:nvGraphicFramePr>
            <p:cNvPr id="8205" name="Object 59"/>
            <p:cNvGraphicFramePr>
              <a:graphicFrameLocks noChangeAspect="1"/>
            </p:cNvGraphicFramePr>
            <p:nvPr/>
          </p:nvGraphicFramePr>
          <p:xfrm>
            <a:off x="47" y="2255"/>
            <a:ext cx="1484" cy="1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6" name="Visio" r:id="rId12" imgW="5374843" imgH="4922825" progId="Visio.Drawing.11">
                    <p:embed/>
                  </p:oleObj>
                </mc:Choice>
                <mc:Fallback>
                  <p:oleObj name="Visio" r:id="rId12" imgW="5374843" imgH="4922825" progId="Visio.Drawing.11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" y="2255"/>
                          <a:ext cx="1484" cy="1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4270" name="Group 62"/>
          <p:cNvGrpSpPr>
            <a:grpSpLocks/>
          </p:cNvGrpSpPr>
          <p:nvPr/>
        </p:nvGrpSpPr>
        <p:grpSpPr bwMode="auto">
          <a:xfrm>
            <a:off x="1601788" y="423863"/>
            <a:ext cx="7010400" cy="5638800"/>
            <a:chOff x="384" y="192"/>
            <a:chExt cx="4416" cy="3552"/>
          </a:xfrm>
        </p:grpSpPr>
        <p:sp>
          <p:nvSpPr>
            <p:cNvPr id="8202" name="Rectangle 63"/>
            <p:cNvSpPr>
              <a:spLocks noChangeArrowheads="1"/>
            </p:cNvSpPr>
            <p:nvPr/>
          </p:nvSpPr>
          <p:spPr bwMode="auto">
            <a:xfrm>
              <a:off x="384" y="192"/>
              <a:ext cx="4416" cy="3552"/>
            </a:xfrm>
            <a:prstGeom prst="rect">
              <a:avLst/>
            </a:prstGeom>
            <a:solidFill>
              <a:srgbClr val="FAF8A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8203" name="Picture 6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384"/>
              <a:ext cx="3804" cy="3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4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4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94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4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4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4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4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94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4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4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94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94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pattFill prst="narHorz">
            <a:fgClr>
              <a:schemeClr val="tx1"/>
            </a:fgClr>
            <a:bgClr>
              <a:schemeClr val="bg1"/>
            </a:bgClr>
          </a:patt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pattFill prst="narHorz">
            <a:fgClr>
              <a:schemeClr val="tx1"/>
            </a:fgClr>
            <a:bgClr>
              <a:schemeClr val="bg1"/>
            </a:bgClr>
          </a:patt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3459</TotalTime>
  <Words>1132</Words>
  <Application>Microsoft Office PowerPoint</Application>
  <PresentationFormat>Letter Paper (8.5x11 in)</PresentationFormat>
  <Paragraphs>626</Paragraphs>
  <Slides>23</Slides>
  <Notes>20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Tahoma</vt:lpstr>
      <vt:lpstr>Wingdings</vt:lpstr>
      <vt:lpstr>Courier New</vt:lpstr>
      <vt:lpstr>Times New Roman</vt:lpstr>
      <vt:lpstr>Default Design</vt:lpstr>
      <vt:lpstr>Microsoft Visio Drawing</vt:lpstr>
      <vt:lpstr>AVR Microcontroller - Part 4  Interrupt Programming</vt:lpstr>
      <vt:lpstr>Interrupt Chapter 10</vt:lpstr>
      <vt:lpstr>Contents</vt:lpstr>
      <vt:lpstr>Interrupt</vt:lpstr>
      <vt:lpstr>Polling Vs. Interrupt</vt:lpstr>
      <vt:lpstr>Polling vs. Interrupt</vt:lpstr>
      <vt:lpstr>Polling vs. Interrupt</vt:lpstr>
      <vt:lpstr>Interrupt</vt:lpstr>
      <vt:lpstr>Interrupt unit</vt:lpstr>
      <vt:lpstr>Steps in executing an interrupt</vt:lpstr>
      <vt:lpstr>Edge trigger Vs. Level trigger in external interrupts</vt:lpstr>
      <vt:lpstr>Edge trigger Vs. Level trigger (Cont.)</vt:lpstr>
      <vt:lpstr>Using Timer0 overflow interrupt</vt:lpstr>
      <vt:lpstr>Timer0 compare match interrupt</vt:lpstr>
      <vt:lpstr>Interrupt priority</vt:lpstr>
      <vt:lpstr>Interrupt inside an interrupt</vt:lpstr>
      <vt:lpstr>Task switching and resource conflict</vt:lpstr>
      <vt:lpstr>Solution 1: different registers</vt:lpstr>
      <vt:lpstr>Solution 2: Context saving</vt:lpstr>
      <vt:lpstr>Saving SREG</vt:lpstr>
      <vt:lpstr>C programming</vt:lpstr>
      <vt:lpstr>C programming Example 2</vt:lpstr>
      <vt:lpstr>C programming Example 3</vt:lpstr>
    </vt:vector>
  </TitlesOfParts>
  <Company>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 System DesigN</dc:title>
  <dc:creator>Omid Fatemi</dc:creator>
  <cp:lastModifiedBy>S. Omid Fatemi</cp:lastModifiedBy>
  <cp:revision>58</cp:revision>
  <dcterms:modified xsi:type="dcterms:W3CDTF">2017-11-29T12:01:05Z</dcterms:modified>
</cp:coreProperties>
</file>