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309" r:id="rId3"/>
    <p:sldId id="310" r:id="rId4"/>
    <p:sldId id="257" r:id="rId5"/>
    <p:sldId id="322" r:id="rId6"/>
    <p:sldId id="308" r:id="rId7"/>
    <p:sldId id="294" r:id="rId8"/>
    <p:sldId id="295" r:id="rId9"/>
    <p:sldId id="311" r:id="rId10"/>
    <p:sldId id="312" r:id="rId11"/>
    <p:sldId id="313" r:id="rId12"/>
    <p:sldId id="296" r:id="rId13"/>
    <p:sldId id="297" r:id="rId14"/>
    <p:sldId id="298" r:id="rId15"/>
    <p:sldId id="299" r:id="rId16"/>
    <p:sldId id="300" r:id="rId17"/>
    <p:sldId id="314" r:id="rId18"/>
    <p:sldId id="315" r:id="rId19"/>
    <p:sldId id="316" r:id="rId20"/>
    <p:sldId id="317" r:id="rId21"/>
    <p:sldId id="318" r:id="rId22"/>
    <p:sldId id="319" r:id="rId23"/>
    <p:sldId id="320" r:id="rId24"/>
    <p:sldId id="325" r:id="rId25"/>
    <p:sldId id="321" r:id="rId26"/>
    <p:sldId id="323" r:id="rId27"/>
    <p:sldId id="324" r:id="rId28"/>
    <p:sldId id="301" r:id="rId29"/>
    <p:sldId id="306" r:id="rId30"/>
    <p:sldId id="307" r:id="rId31"/>
    <p:sldId id="303" r:id="rId32"/>
    <p:sldId id="304" r:id="rId33"/>
    <p:sldId id="305" r:id="rId34"/>
    <p:sldId id="302" r:id="rId35"/>
  </p:sldIdLst>
  <p:sldSz cx="9144000" cy="6858000" type="letter"/>
  <p:notesSz cx="10223500" cy="7086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84859" autoAdjust="0"/>
  </p:normalViewPr>
  <p:slideViewPr>
    <p:cSldViewPr>
      <p:cViewPr varScale="1">
        <p:scale>
          <a:sx n="87" d="100"/>
          <a:sy n="87" d="100"/>
        </p:scale>
        <p:origin x="678" y="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4689475" y="6738938"/>
            <a:ext cx="84613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446" tIns="48082" rIns="94446" bIns="48082">
            <a:spAutoFit/>
          </a:bodyPr>
          <a:lstStyle>
            <a:lvl1pPr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/>
              <a:t>Page </a:t>
            </a:r>
            <a:fld id="{743D109B-A21D-4C14-8EED-4FC524CB3DBF}" type="slidenum">
              <a:rPr lang="en-US" altLang="en-US" sz="1300"/>
              <a:pPr algn="ctr">
                <a:lnSpc>
                  <a:spcPct val="90000"/>
                </a:lnSpc>
              </a:pPr>
              <a:t>‹#›</a:t>
            </a:fld>
            <a:endParaRPr lang="en-US" altLang="en-US" sz="13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3.92127E-7" units="1/dev"/>
        </inkml:channelProperties>
      </inkml:inkSource>
      <inkml:timestamp xml:id="ts0" timeString="2011-04-30T04:14:31.45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4965 1326 6,'-15'21'26,"15"-21"0,-30 12-10,30-12-5,-29 6-1,29-6-3,-35-2-1,35 2-2,-32-22-1,32 22 0,-17-29-2,17 29 1,0-38-1,5 20 0,3-3-1,4 1 1,4 3 0,3 3-1,1 3 0,5 1 0,-3 6 0,2 6 0,-5 4 0,1 5 1,-3 3-1,-1 4 0,-4 3 0,-4 6 1,0 1-1,-8 2 1,0-1-1,-4 5 1,-2-1-1,-8 4 0,4 4 1,-5-2-1,-1 2 0,-2 2 0,1 2 0,-3-4 0,2 0 0,3-6 0,5-6 0,2-2 0,2-7 0,6-20 0,0 27 0,0-27 0,0 0 0,22 20 1,-22-20-1,25 2 0,-25-2 1,33-6 0,-11-2 0,2 2 0,-5-3 0,11-1 0,-5-6 1,1 4-1,-3 1 0,1 1 0,-1-2-1,1 4 1,-9 1-1,-15 7 0,32-10 0,-32 10 0,23 2 0,-23-2 0,20 8 0,-20-8-1,20 15-1,-20-15-1,19 24-6,-19-24-22,10 19-1,-10-19 0,0 0 0</inkml:trace>
  <inkml:trace contextRef="#ctx0" brushRef="#br0" timeOffset="-1622.4208">4385 880 18,'0'0'23,"-18"-10"-8,18 10-7,0 0-2,0 0 1,0 0 1,0 0-2,32 12 1,-32-12-1,35 13 1,-10-15-3,13 10 0,-5-8 0,14 0-2,2-12 1,10 3-1,-2-3 0,9-2 1,-3-1-1,10 1 0,3-7 0,1 7 0,-1-4 0,3 1-1,-1-3 0,8 5 0,-3-5 0,3 2-1,0-1 1,3-3-1,-1 5 1,4 1 0,-6-1 0,-1-1-1,-9 3 1,-1 3 0,-16-2-1,-4 6 1,-12 2-1,-6 1 0,-13 3 0,-3 0 0,-21 2 1,28 0-1,-28 0 0,0 0 0,0 0 0,0 0 0,0 0 0,0 0 1,0 0-1,0 0 0,0 0 0,0 0 0,0 0 0,0 0 0,0 0-1,0 0-1,0 0-1,0 0-1,9 17-3,-9-17-11,0 0-15,-21-2-1,21 2 2</inkml:trace>
  <inkml:trace contextRef="#ctx0" brushRef="#br0" timeOffset="1076.4138">5742 971 5,'0'0'28,"0"0"-1,-2-25-8,2 25-6,0 0-4,0 0-3,0 0-2,-19 29-1,19-29-2,-28 35 1,8-15-1,1 3 0,-5-1 0,1 1 1,-3-3-2,7-3 1,-3-5 0,22-12 0,-27 16 0,27-16 0,-20 4 0,20-4 0,0 0 0,0 0-1,0 0 0,0 0 1,0 0-2,-4 19 1,4-19 0,2 31 0,2-13 0,-4 2 0,0-3 0,0-17 0,-2 25 0,2-25 0,0 0 1,0 0-1,0 0 0,0 0 0,0 0 0,25-15 0,-25 15 0,30-16 0,-12 8 0,1 3 0,7-1 0,-1 4 0,3 4 0,-1 4 0,-1-1 0,-1 7 0,-1 8 0,-1 0 0,-3-2 0,-3 9 1,-5 2-1,-2 5 1,-4-5 0,-4 10 0,-6-6 0,-2 4 0,-8 2-1,-1-2 2,-9-2-2,1-5 1,-5-1 0,-1-6 0,1-1-1,-1-8 1,3-5-1,5-5 0,3 4-2,0-12 0,18 4-2,-17-13-3,17 13-11,0 0-15,33-20 2,-21 0-1</inkml:trace>
  <inkml:trace contextRef="#ctx0" brushRef="#br0" timeOffset="2168.4278">6436 774 1,'0'0'29,"0"0"1,0 0 1,0 0-18,0 0-4,-25-6-2,25 6-3,-28 20-2,9-8 0,-7 3-2,1 3 0,1-1 1,-1 3-1,1-4 0,3-3 0,3-3 0,18-10-1,-24 10 2,24-10-1,0 0-1,0 0 1,0 0 0,-7 29 0,7-29 0,2 33 0,2-9 0,-4-3 0,-4 3 0,0-3 0,4-3 0,0-18 0,-6 23 0,6-23 0,0 0 1,0 0-1,0 0 0,0 0 0,0 0 0,21-18 0,-21 18 0,26-19 0,-8 13 0,3 0 0,7 0 0,-3 6 0,4 0 0,1 2 0,-5 4 0,7 2 0,-9 4 1,5 1-1,-7 3 0,5 2 0,-7-1 0,1 1 0,-4 1 0,-3 3 1,-5-3-1,-4 9 1,-8-5 0,-4 6 0,-7-2 0,-3 6 0,-9-4 1,1 6-1,-5-4 0,1 5 0,-5-5 0,2-4 1,-3-1-1,1-1 0,2-9-1,5-7 1,3-5 0,7-2-1,18-2 0,-27-6 0,27 6-2,0 0 0,-6-19-1,6 19-3,17-10-7,-17 10-19,24-19-1,-16-1 0</inkml:trace>
  <inkml:trace contextRef="#ctx0" brushRef="#br0" timeOffset="5631.6722">7039 8 9,'-16'25'24,"16"-25"-7,-18 20-2,16-1-3,-19-15-1,21-4-3,-28 18-2,28-18 0,-33-4-1,33 4-1,-32-25-1,21 7-1,-3-7-1,2-5 0,4 1 0,4-2-1,2 1 1,4 1-1,4 4 0,4-3 0,0 5 0,2 4-1,3-1 1,-15 20 0,28-21 0,-28 21 0,27-4 0,-27 4 0,26 15 0,-9 3 0,-1 5-1,0 10 1,1 10 0,7 2 0,-2 6 0,-1-4 0,1 8 0,1-7 0,1 2 0,-1-11 0,1-6 0,-5-7 0,5-9 0,0-1 0,-1-10 0,1-6 0,-9-10 1,-15 10-1,28-33 2,-16 11-1,-5-7 1,-3 0 0,-4-8 0,0 1 0,-4-5 1,-3 2-2,-9-2 1,0 0-1,-7-2 0,5 9 0,-6-1-1,1 6 0,5 2 0,-1 7-1,19 20 0,-28-25-1,28 25-2,0 0-2,0 0-9,0 0-18,18 33 1,-4-15 0</inkml:trace>
  <inkml:trace contextRef="#ctx0" brushRef="#br0" timeOffset="6692.4857">7615 216 20,'0'0'29,"0"0"-1,0 0-9,-19-18-9,19 18-4,0 0-4,5 18 0,-5-18-2,12 37 0,-4-10 0,4 8 0,0 3 1,-1 1-1,-3-4 1,4-2 1,-8-12 0,2-1 0,-6-20 2,0 0-1,0 0 1,0-22 0,-6-7 0,4-4-1,-2-14-1,2 0 0,2-7-1,2 1 0,2 0-1,2 5 0,2 9 0,-1 0-2,3 18 0,0-1-3,16 24-3,-26-2-10,37 12-16,-19 4 1,13 11 1</inkml:trace>
  <inkml:trace contextRef="#ctx0" brushRef="#br0" timeOffset="7176.092">7972 321 8,'0'0'26,"0"0"0,0 0-5,0 0-12,0 0-3,0 0-1,26-2-1,-26 2 0,23-13-1,-23 13 0,26-34 0,-11 11 0,3 2-1,-4-11 0,1 5 0,-7-2 0,2 6 0,-10 0 0,0 23 0,-6-26 0,6 26-1,-25-3-1,25 3 1,-34 21-1,11 2-1,1 12 1,5 6 0,-1 4 0,4 3-1,6 3 1,8-6 0,6 0 0,4-6 1,6-16 0,5 1-1,5-14 1,1-7 0,3-6 0,-3-3 0,1-6-2,-7-6 0,3 9-3,-13-19-4,17 19-21,-20-17-4,-8 26 1,23-41-1</inkml:trace>
  <inkml:trace contextRef="#ctx0" brushRef="#br0" timeOffset="7940.5018">8406 253 8,'-8'-23'28,"2"-5"1,6 5 2,2-10-21,15 15-3,1-16 0,15 14 0,-1-15-1,13 8-1,-4-4 0,12 7-1,-6-3-1,0 7-1,-6 3 0,-1 1-1,-9 8-1,-2 2 0,-7 3 0,-4 1 0,-18 2-1,23 0-1,-23 0-1,0 0-1,20 11-1,-20-11-2,0 0-7,0 0-18,4 30-1,-4-30 1</inkml:trace>
  <inkml:trace contextRef="#ctx0" brushRef="#br0" timeOffset="7628.4977">8447 202 9,'17'-6'28,"1"-15"0,10 5-10,-15-28-3,17 21-5,-15-26-3,5 14-2,-10-14 0,3 8-2,-11-4 0,0 4-1,-9-2 0,-5 2-1,-10-2 0,3 2 1,-7 6-1,5 4 0,1 2-1,2 7 2,18 22-2,-29-21 1,29 21-2,0 0 1,-14 31 0,18-6-1,0 12 1,2 6-1,8 14 0,3 5 1,1 13 0,3-1-1,3 6 1,3 2 1,-3-3-2,-4-9 1,-1-1-2,-5-19 1,2-1-3,-10-22-5,9 5-21,-15-32-3,-6 23 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3.92127E-7" units="1/dev"/>
        </inkml:channelProperties>
      </inkml:inkSource>
      <inkml:timestamp xml:id="ts0" timeString="2011-04-30T04:14:20.17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1715 1054 9,'0'0'25,"0"0"2,0 0-6,0 20-12,0-1-3,0 1-2,4 11-2,0 0 1,4 7-1,4-1 0,4 0-1,-5-6 1,13-4-1,-6-3 0,-1-13 0,1-12 1,1-9-1,-1-16 0,0-1 1,3-8-1,-5 0 0,-6-8 0,4 6 0,-7 2 0,-3 5-1,-4 7 1,4 5 0,-4 18 0,-6-21 0,6 21-1,0 0 0,0 0 0,0 0 0,0 0 0,0 0-1,6 29 1,6-9 0,2 3 0,1 8 0,1 2-1,-2-1 0,6 7-2,-9-16-5,11 10-19,-12-15-4,5 0 2,-15-18-1</inkml:trace>
  <inkml:trace contextRef="#ctx0" brushRef="#br0" timeOffset="639.6082">2184 920 13,'0'0'29,"0"-25"-1,4 2-11,24 21-3,-19-20-3,27 19-2,-15-15-2,17 10-2,-7-6-2,4 9 0,-3-1-1,-1 2-3,2 2-1,-7-6-4,13 12-20,-15-10-6,13 10 1,-10-8-1</inkml:trace>
  <inkml:trace contextRef="#ctx0" brushRef="#br0" timeOffset="358.8046">2323 458 0,'0'-20'27,"0"20"0,0 0-2,-7-25-12,7 25-2,0 0-4,7 29-2,-5-11-2,10 11-1,-2 4 0,2 16-1,2 10 0,7 11-1,-3 4 0,1 4 0,-3 3-1,4-1 1,-7-5-2,-3-9 0,8-5-4,-18-20-7,14-2-17,-14-14 2,2-7-1</inkml:trace>
  <inkml:trace contextRef="#ctx0" brushRef="#br0" timeOffset="1248.016">3067 1119 4,'-18'-4'28,"18"4"0,0 0 2,30-16-19,-30 16-4,39-25-1,-14 9-1,15 5-1,-9-5-1,6 6-1,0 0-1,5 5-1,-9-1 1,4-2-2,-5 6 1,-7-2-2,8 4-1,-17-8-4,16 12-13,-32-4-10,23-13 0,-23 13 0</inkml:trace>
  <inkml:trace contextRef="#ctx0" brushRef="#br0" timeOffset="1622.4208">3102 866 16,'0'0'28,"0"0"-1,-18-2-12,18 2-5,0 0-1,0 0 0,20-23-3,-2 19 0,-18 4 0,41-18-1,-12-1-1,3 11 0,-3-4-1,8 4-2,-5 0 1,9 1-2,-10 1 1,3-2-1,-5 4 0,-3 2 0,-3 0 0,1 2-1,-9 2 0,-15-2-1,24 6-3,-24-6-5,0 0-23,0 0 0,0 0-1,0 0 2</inkml:trace>
  <inkml:trace contextRef="#ctx0" brushRef="#br0" timeOffset="6567.6842">4424-98 16,'-6'-22'28,"6"22"0,0 0-9,-23-28-6,23 28-4,0 0-3,0 0-3,-18-4 0,18 4-2,-8 22 0,4 0-1,0 9 0,2 10 1,0 8-2,2 9 2,-4 5-1,2 1 0,1-1 0,-3-7-1,0-5-1,-4-14-2,12 4-9,-4-41-18,-8 18 2,8-18 0</inkml:trace>
  <inkml:trace contextRef="#ctx0" brushRef="#br0" timeOffset="7238.4928">4626-81 1,'0'0'24,"0"18"1,2 1-11,-2-19-5,6 43-1,-12-17-1,14 13-2,-10 0-1,8 4-1,-10-4-1,8 0-1,-8-8 0,4-4 0,0-27 0,-2 31 1,2-31 0,0 0 0,-2-33 0,4 10 0,-4-12 0,4-6 0,0-6-1,4-4-1,2 0 1,5 4-1,3 5 0,-2 2 0,5 11 0,-1 7 0,2 8 0,-1 8 0,-19 6-1,28 12 1,-15 10 0,3 4 0,-6 9 0,4 6 1,-6 6-1,1 0 0,-3 3 0,-2-7-1,0 8-2,-10-24-9,12 7-18,-6-34 1,4 29 1</inkml:trace>
  <inkml:trace contextRef="#ctx0" brushRef="#br0" timeOffset="7503.6962">5071-54 6,'0'0'27,"0"0"1,12 39 1,-12-39-19,2 55-4,-2-14-1,8 20-1,-8 3-2,6 6 0,-6 1-1,2-7-1,-2 1-1,-2-15-1,4-5-4,-10-23-4,12 1-8,-4-23 0,0 0 0,-12-29 0</inkml:trace>
  <inkml:trace contextRef="#ctx0" brushRef="#br0" timeOffset="7768.8996">5077 241 13,'-4'-86'13,"6"8"0,-10-6 0,18 18-1,-10-3-2,18 18-2,-10 4 1,7 22-4,-1 1-1,12 16 0,-5 4-1,1 18 0,-3 0 0,7 13 0,-10 0 0,-5 12 0,-11-3 0,4 6 0,-17-3-1,1 4 0,-8-8-2,1 0 1,-5-2-3,-2-9-1,15 3-6,-15-21-18,26-6-4,-17 4 1,17-4 0</inkml:trace>
  <inkml:trace contextRef="#ctx0" brushRef="#br0" timeOffset="8174.5048">5366 15 8,'0'0'26,"17"33"1,-7-4-10,-10-29-5,23 47-4,-13-25-3,8 7-1,-2-10 0,5 3-1,-21-22-1,32 10 0,-32-10 0,33-26-1,-17-1 1,1-4 0,-3-4-1,-6-5 0,0 3 0,-8 4 0,0 6 0,0 5 0,0 22 0,-8-25-1,8 25 0,0 0 1,-14 18-1,14 3 0,4 10-1,-2 4 1,6 10 0,-4 4 0,8 6-2,-9-8 0,9-2-4,-12-18-11,14 0-14,-14-27 0,0 0 1</inkml:trace>
  <inkml:trace contextRef="#ctx0" brushRef="#br0" timeOffset="8704.9116">5724-154 2,'0'0'30,"14"-18"0,-14 18 2,37-15-16,-13-3-6,19 16-1,-8-12-3,16 9-1,-11-5-2,7 8 0,-8 0-2,2 2 0,-8 2-1,-5 0 0,-8 0 0,3 0-1,-5 4 0,-18-6-3,31 7-5,-31-7-22,0 0-3,0 0 2,24 16-1</inkml:trace>
  <inkml:trace contextRef="#ctx0" brushRef="#br0" timeOffset="8424.108">5805-662 19,'4'-23'28,"-4"23"1,0 0-1,0 0-19,8 41-4,1 4-2,-1 13-2,6 13-1,0 11 1,3 7-2,1 3 2,0-1-2,-3-9 0,-5-18-3,10 5-7,-20-28-19,4-10 1,-4-31 0</inkml:trace>
  <inkml:trace contextRef="#ctx0" brushRef="#br0" timeOffset="6754.8866">4397-390 16,'0'0'25,"0"0"-1,0 0-12,0 0-15,0 0-16,0 0-3,19-8-4</inkml:trace>
  <inkml:trace contextRef="#ctx0" brushRef="#br0" timeOffset="-1404.018">72 669 32,'0'0'22,"-8"25"-6,8-25 0,0 0-4,-18-8-3,18 8-3,0 0 0,0 0-3,-25-25 0,25 25-1,-12-33-1,8 7 0,0-1-1,4-10 1,2-4-1,4-4 0,4-8 0,4 5 0,-1-7 0,9 2 0,2 2 0,-1 3 0,1 7 0,-3 7 0,7 7 0,-5 6 0,-3 7 0,-3 6 0,3 10 0,-4 6 0,-16-8 0,27 33 0,-19-8 0,0 5 0,0 7 0,-2 8 1,1 6-1,-5 3 0,4 7 0,-4-1 1,2 9-1,2-7 0,0 1 0,2-1 0,4-1-1,-1-3 0,3 1 0,6-5 0,3-2 1,3-3-2,1-2 2,5-4-1,-3-8 1,4-8 1,-1-5-1,-3-9 0,1-9 0,-3-6 1,-2-9 0,-1-9 0,-4-9 0,1-12 1,-5-10 1,0-4 0,-9-5 0,1-8 0,-8 0-1,4-2 1,-8-2-1,0 11 0,-4 1-1,1 7-1,3 6 0,-4 6 0,2 10 0,-2 5-1,8 26 0,-8-33-2,8 33-1,0 0-3,0 0-9,0 0-16,26 31-1,-26-31 2</inkml:trace>
  <inkml:trace contextRef="#ctx0" brushRef="#br0" timeOffset="-639.6082">1270 1045 2,'0'0'25,"-23"0"0,23 0-10,0 0-3,-26 0-4,26 0-2,0 0-3,-19 13 0,19-13-1,0 0 0,-18 22-1,18-22 0,-8 33-1,8-10 1,0 5-1,4 3 1,0 6-1,6 2 0,0-2 0,5 0 0,3-5 0,2-5 1,3-8-1,-1-5 1,-3-10 0,3-6 1,-5-8 0,5-11 0,-8-12 1,0-1-1,-5-7 0,5-3 0,-14-7 0,4 6-1,-8-2 1,-2 10-2,-2 2 1,-1 4 0,-9 5-1,0 7 0,1 9 0,-3 4 0,2 6-1,-1 4 0,19-4-2,-32 16-2,26 9-6,6-25-17,-15 39-2,13-20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4689475" y="6738938"/>
            <a:ext cx="84613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446" tIns="48082" rIns="94446" bIns="48082">
            <a:spAutoFit/>
          </a:bodyPr>
          <a:lstStyle>
            <a:lvl1pPr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/>
              <a:t>Page </a:t>
            </a:r>
            <a:fld id="{08605885-CF3F-4A93-906D-56D6869F9EF7}" type="slidenum">
              <a:rPr lang="en-US" altLang="en-US" sz="1300"/>
              <a:pPr algn="ctr">
                <a:lnSpc>
                  <a:spcPct val="90000"/>
                </a:lnSpc>
              </a:pPr>
              <a:t>‹#›</a:t>
            </a:fld>
            <a:endParaRPr lang="en-US" altLang="en-US" sz="1300"/>
          </a:p>
        </p:txBody>
      </p:sp>
      <p:sp>
        <p:nvSpPr>
          <p:cNvPr id="19459" name="Rectangle 3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3340100" y="531813"/>
            <a:ext cx="3543300" cy="26574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3663" y="3365500"/>
            <a:ext cx="7496175" cy="31892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7881" tIns="48082" rIns="97881" bIns="480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0483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en-US" dirty="0" smtClean="0"/>
              <a:t>• 0.5 LSB Integral Non-linearity</a:t>
            </a:r>
          </a:p>
          <a:p>
            <a:pPr lvl="1"/>
            <a:r>
              <a:rPr lang="en-US" altLang="en-US" dirty="0" smtClean="0"/>
              <a:t>• ±2 LSB Absolute Accuracy</a:t>
            </a:r>
          </a:p>
          <a:p>
            <a:endParaRPr lang="en-US" dirty="0" smtClean="0"/>
          </a:p>
          <a:p>
            <a:r>
              <a:rPr lang="en-US" dirty="0" smtClean="0"/>
              <a:t>8 Multiplexed Single Ended Input Channels</a:t>
            </a:r>
          </a:p>
          <a:p>
            <a:r>
              <a:rPr lang="en-US" sz="1400" b="0" dirty="0" smtClean="0"/>
              <a:t>• </a:t>
            </a:r>
            <a:r>
              <a:rPr lang="en-US" dirty="0" smtClean="0"/>
              <a:t>7 Differential Input Channels</a:t>
            </a:r>
          </a:p>
          <a:p>
            <a:r>
              <a:rPr lang="en-US" sz="1400" b="0" dirty="0" smtClean="0"/>
              <a:t>• </a:t>
            </a:r>
            <a:r>
              <a:rPr lang="en-US" dirty="0" smtClean="0"/>
              <a:t>2 Differential Input Channels with Optional Gain of 10x and 200x</a:t>
            </a:r>
            <a:r>
              <a:rPr lang="en-US" sz="300" b="0" dirty="0" smtClean="0"/>
              <a:t>(1)</a:t>
            </a:r>
          </a:p>
          <a:p>
            <a:r>
              <a:rPr lang="en-US" sz="1400" b="0" dirty="0" smtClean="0"/>
              <a:t>• </a:t>
            </a:r>
            <a:r>
              <a:rPr lang="en-US" dirty="0" smtClean="0"/>
              <a:t>Optional Left adjustment for ADC Result Readout</a:t>
            </a:r>
          </a:p>
          <a:p>
            <a:r>
              <a:rPr lang="en-US" sz="1400" b="0" dirty="0" smtClean="0"/>
              <a:t>• </a:t>
            </a:r>
            <a:r>
              <a:rPr lang="en-US" dirty="0" smtClean="0"/>
              <a:t>0 - V</a:t>
            </a:r>
            <a:r>
              <a:rPr lang="en-US" sz="300" dirty="0" smtClean="0"/>
              <a:t>CC </a:t>
            </a:r>
            <a:r>
              <a:rPr lang="en-US" dirty="0" smtClean="0"/>
              <a:t>ADC Input Voltage Range</a:t>
            </a:r>
          </a:p>
          <a:p>
            <a:r>
              <a:rPr lang="en-US" sz="1400" b="0" dirty="0" smtClean="0"/>
              <a:t>• </a:t>
            </a:r>
            <a:r>
              <a:rPr lang="en-US" dirty="0" smtClean="0"/>
              <a:t>Selectable 2.56V ADC Reference Voltage</a:t>
            </a:r>
          </a:p>
          <a:p>
            <a:endParaRPr lang="en-US" dirty="0" smtClean="0"/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0" dirty="0" smtClean="0"/>
              <a:t>• </a:t>
            </a:r>
            <a:r>
              <a:rPr lang="en-US" dirty="0" smtClean="0"/>
              <a:t>ADC Start Conversion by Auto Triggering on Interrupt Sources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6782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F = 	 / (1.1 RC), 66 cycles</a:t>
            </a:r>
          </a:p>
          <a:p>
            <a:r>
              <a:rPr lang="en-US" altLang="en-US" smtClean="0"/>
              <a:t>R = 10k, C= 150 pico, f =606khz , conversion 110 micro sec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116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504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76200"/>
            <a:ext cx="17907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"/>
            <a:ext cx="52197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9067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651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77913"/>
            <a:ext cx="4095750" cy="53816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05350" y="1077913"/>
            <a:ext cx="4097338" cy="26146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05350" y="3844925"/>
            <a:ext cx="4097338" cy="26146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0" y="6553200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7010400" y="6553200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fld id="{BA9B2853-237C-4CA2-AFB4-BF106C70B8EA}" type="slidenum">
              <a:rPr lang="ar-SA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8326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272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1728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981200"/>
            <a:ext cx="35052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5052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92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842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577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088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773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8199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76200"/>
            <a:ext cx="716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981200"/>
            <a:ext cx="7162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Body Text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7007225" y="6296025"/>
            <a:ext cx="1770063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en-US" sz="1200"/>
              <a:t>University of Tehran </a:t>
            </a:r>
            <a:fld id="{B1135D9B-CD2C-4C13-9287-BC096212891F}" type="slidenum">
              <a:rPr lang="en-US" altLang="en-US" sz="1200"/>
              <a:pPr algn="r"/>
              <a:t>‹#›</a:t>
            </a:fld>
            <a:endParaRPr lang="en-US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pitchFamily="34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pitchFamily="34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pitchFamily="34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pitchFamily="34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pitchFamily="34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pitchFamily="34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pitchFamily="34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pitchFamily="34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8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400" b="1">
          <a:solidFill>
            <a:schemeClr val="tx1"/>
          </a:solidFill>
          <a:latin typeface="+mn-l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>
          <a:solidFill>
            <a:schemeClr val="tx1"/>
          </a:solidFill>
          <a:latin typeface="+mn-l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8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4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36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7.wmf"/><Relationship Id="rId4" Type="http://schemas.openxmlformats.org/officeDocument/2006/relationships/oleObject" Target="../embeddings/oleObject6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eng.utah.edu/~bowen/DAC_Proj/images/r2rdac.bmp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.xml"/><Relationship Id="rId5" Type="http://schemas.openxmlformats.org/officeDocument/2006/relationships/image" Target="../media/image6.emf"/><Relationship Id="rId4" Type="http://schemas.openxmlformats.org/officeDocument/2006/relationships/customXml" Target="../ink/ink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noFill/>
        </p:spPr>
        <p:txBody>
          <a:bodyPr/>
          <a:lstStyle/>
          <a:p>
            <a:r>
              <a:rPr lang="en-US" altLang="en-US" smtClean="0"/>
              <a:t>Microprocessor System Design</a:t>
            </a:r>
            <a:br>
              <a:rPr lang="en-US" altLang="en-US" smtClean="0"/>
            </a:br>
            <a:r>
              <a:rPr lang="en-US" altLang="en-US" smtClean="0"/>
              <a:t>IO Applications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pPr marL="285750" indent="-285750"/>
            <a:r>
              <a:rPr lang="en-US" altLang="en-US" smtClean="0"/>
              <a:t>Omid Fatemi</a:t>
            </a:r>
            <a:endParaRPr lang="fa-IR" altLang="en-US" smtClean="0">
              <a:cs typeface="Arial" panose="020B0604020202020204" pitchFamily="34" charset="0"/>
            </a:endParaRPr>
          </a:p>
          <a:p>
            <a:pPr marL="285750" indent="-285750"/>
            <a:r>
              <a:rPr lang="en-US" altLang="en-US" smtClean="0">
                <a:cs typeface="Arial" panose="020B0604020202020204" pitchFamily="34" charset="0"/>
              </a:rPr>
              <a:t>(omid@fatemi.net)</a:t>
            </a:r>
          </a:p>
          <a:p>
            <a:pPr marL="285750" indent="-285750"/>
            <a:endParaRPr lang="en-US" altLang="en-US" smtClean="0"/>
          </a:p>
          <a:p>
            <a:pPr marL="285750" indent="-285750"/>
            <a:endParaRPr lang="en-US" altLang="en-US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ADC major characteristics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4000" dirty="0"/>
              <a:t>Conversion Time</a:t>
            </a:r>
          </a:p>
          <a:p>
            <a:r>
              <a:rPr lang="en-US" altLang="en-US" sz="4000" dirty="0"/>
              <a:t>Resolution</a:t>
            </a:r>
          </a:p>
          <a:p>
            <a:r>
              <a:rPr lang="en-US" altLang="en-US" sz="4000" dirty="0" err="1"/>
              <a:t>Vref</a:t>
            </a:r>
            <a:r>
              <a:rPr lang="en-US" altLang="en-US" sz="4000" dirty="0"/>
              <a:t> </a:t>
            </a:r>
          </a:p>
          <a:p>
            <a:r>
              <a:rPr lang="en-US" altLang="en-US" sz="4000" dirty="0"/>
              <a:t>Parallel vs. serial</a:t>
            </a:r>
          </a:p>
          <a:p>
            <a:r>
              <a:rPr lang="en-US" altLang="en-US" sz="4000" dirty="0"/>
              <a:t>Input channels</a:t>
            </a:r>
          </a:p>
          <a:p>
            <a:endParaRPr lang="en-US" altLang="en-US" sz="4000" dirty="0"/>
          </a:p>
        </p:txBody>
      </p:sp>
      <p:sp>
        <p:nvSpPr>
          <p:cNvPr id="60420" name="AutoShape 4"/>
          <p:cNvSpPr>
            <a:spLocks/>
          </p:cNvSpPr>
          <p:nvPr/>
        </p:nvSpPr>
        <p:spPr bwMode="auto">
          <a:xfrm>
            <a:off x="5292080" y="3022848"/>
            <a:ext cx="304800" cy="838200"/>
          </a:xfrm>
          <a:prstGeom prst="rightBrace">
            <a:avLst>
              <a:gd name="adj1" fmla="val 2291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1" name="AutoShape 5"/>
          <p:cNvSpPr>
            <a:spLocks noChangeArrowheads="1"/>
          </p:cNvSpPr>
          <p:nvPr/>
        </p:nvSpPr>
        <p:spPr bwMode="auto">
          <a:xfrm>
            <a:off x="5825480" y="3251448"/>
            <a:ext cx="304800" cy="3810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0099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2" name="Rectangle 6"/>
          <p:cNvSpPr>
            <a:spLocks noChangeArrowheads="1"/>
          </p:cNvSpPr>
          <p:nvPr/>
        </p:nvSpPr>
        <p:spPr bwMode="auto">
          <a:xfrm>
            <a:off x="6358880" y="3175248"/>
            <a:ext cx="1676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lr>
                <a:srgbClr val="FF3300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Clr>
                <a:srgbClr val="FFCC00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Step Size</a:t>
            </a:r>
          </a:p>
        </p:txBody>
      </p:sp>
    </p:spTree>
    <p:extLst>
      <p:ext uri="{BB962C8B-B14F-4D97-AF65-F5344CB8AC3E}">
        <p14:creationId xmlns:p14="http://schemas.microsoft.com/office/powerpoint/2010/main" val="2099788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0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0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0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0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uiExpand="1" build="p"/>
      <p:bldP spid="60420" grpId="0" animBg="1"/>
      <p:bldP spid="60421" grpId="0" animBg="1"/>
      <p:bldP spid="604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Some of ADC Signals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12776"/>
            <a:ext cx="7162800" cy="4683224"/>
          </a:xfrm>
        </p:spPr>
        <p:txBody>
          <a:bodyPr/>
          <a:lstStyle/>
          <a:p>
            <a:r>
              <a:rPr lang="en-US" altLang="en-US" dirty="0" err="1"/>
              <a:t>Dout</a:t>
            </a:r>
            <a:r>
              <a:rPr lang="en-US" altLang="en-US" dirty="0"/>
              <a:t> = Vin / Step size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dirty="0"/>
              <a:t>( in 8 bit ADC and </a:t>
            </a:r>
            <a:r>
              <a:rPr lang="en-US" altLang="en-US" dirty="0" err="1"/>
              <a:t>Vref</a:t>
            </a:r>
            <a:r>
              <a:rPr lang="en-US" altLang="en-US" dirty="0"/>
              <a:t> = 2.56 what is D out for 20mV input voltage?)</a:t>
            </a:r>
          </a:p>
          <a:p>
            <a:r>
              <a:rPr lang="en-US" altLang="en-US" dirty="0"/>
              <a:t>Start of Conversion </a:t>
            </a:r>
          </a:p>
          <a:p>
            <a:r>
              <a:rPr lang="en-US" altLang="en-US" dirty="0"/>
              <a:t>Channel Selector</a:t>
            </a:r>
          </a:p>
        </p:txBody>
      </p:sp>
      <p:pic>
        <p:nvPicPr>
          <p:cNvPr id="624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288" y="3581400"/>
            <a:ext cx="4710112" cy="284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4220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2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2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Analog to Digital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1066800"/>
            <a:ext cx="8067675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63563" y="1547813"/>
            <a:ext cx="4572000" cy="9239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F = 	 / (1.1 RC), 66 cycles</a:t>
            </a:r>
          </a:p>
          <a:p>
            <a:r>
              <a:rPr lang="en-US" altLang="en-US"/>
              <a:t>R = 10k, C= 150 pico, f =606khz , conversion 110 micro sec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</a:t>
            </a:r>
            <a:r>
              <a:rPr lang="en-US" altLang="en-US" baseline="-25000" smtClean="0"/>
              <a:t>in</a:t>
            </a:r>
            <a:r>
              <a:rPr lang="en-US" altLang="en-US" smtClean="0"/>
              <a:t> Range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1919288"/>
            <a:ext cx="7734300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Timing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1552575"/>
            <a:ext cx="8096250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4695825" y="5537200"/>
            <a:ext cx="2330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When intr is cleared?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Interfacing ADC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171575"/>
            <a:ext cx="7886700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7886700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ADC in </a:t>
            </a:r>
            <a:r>
              <a:rPr lang="en-US" altLang="en-US" dirty="0" smtClean="0"/>
              <a:t>AVR (</a:t>
            </a:r>
            <a:r>
              <a:rPr lang="en-US" altLang="en-US" dirty="0" err="1" smtClean="0"/>
              <a:t>Atmega</a:t>
            </a:r>
            <a:r>
              <a:rPr lang="en-US" altLang="en-US" dirty="0" smtClean="0"/>
              <a:t> 16/32)</a:t>
            </a:r>
            <a:br>
              <a:rPr lang="en-US" altLang="en-US" dirty="0" smtClean="0"/>
            </a:br>
            <a:endParaRPr lang="en-US" altLang="en-US" dirty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340768"/>
            <a:ext cx="7162800" cy="4755232"/>
          </a:xfrm>
        </p:spPr>
        <p:txBody>
          <a:bodyPr/>
          <a:lstStyle/>
          <a:p>
            <a:r>
              <a:rPr lang="en-US" altLang="en-US" dirty="0" smtClean="0"/>
              <a:t>10-bit Resolution</a:t>
            </a:r>
          </a:p>
          <a:p>
            <a:r>
              <a:rPr lang="en-US" altLang="en-US" dirty="0" smtClean="0"/>
              <a:t>65 - 260 </a:t>
            </a:r>
            <a:r>
              <a:rPr lang="en-US" altLang="en-US" dirty="0" err="1" smtClean="0"/>
              <a:t>μs</a:t>
            </a:r>
            <a:r>
              <a:rPr lang="en-US" altLang="en-US" dirty="0" smtClean="0"/>
              <a:t> Conversion Time</a:t>
            </a:r>
          </a:p>
          <a:p>
            <a:r>
              <a:rPr lang="en-US" altLang="en-US" dirty="0" smtClean="0"/>
              <a:t>Up to 15 </a:t>
            </a:r>
            <a:r>
              <a:rPr lang="en-US" altLang="en-US" dirty="0" err="1" smtClean="0"/>
              <a:t>kSPS</a:t>
            </a:r>
            <a:r>
              <a:rPr lang="en-US" altLang="en-US" dirty="0" smtClean="0"/>
              <a:t> at Maximum Resolution</a:t>
            </a:r>
          </a:p>
          <a:p>
            <a:r>
              <a:rPr lang="en-US" altLang="en-US" dirty="0" smtClean="0"/>
              <a:t>8 analogue input channel</a:t>
            </a:r>
          </a:p>
          <a:p>
            <a:r>
              <a:rPr lang="en-US" altLang="en-US" dirty="0" smtClean="0"/>
              <a:t>7 differential input channel</a:t>
            </a:r>
          </a:p>
          <a:p>
            <a:r>
              <a:rPr lang="en-US" altLang="en-US" dirty="0" smtClean="0"/>
              <a:t>2 differential input channel with 10x or 200x gain</a:t>
            </a:r>
          </a:p>
          <a:p>
            <a:r>
              <a:rPr lang="en-US" altLang="en-US" dirty="0" smtClean="0"/>
              <a:t>3 source of </a:t>
            </a:r>
            <a:r>
              <a:rPr lang="en-US" altLang="en-US" dirty="0" err="1" smtClean="0"/>
              <a:t>Vref</a:t>
            </a:r>
            <a:endParaRPr lang="en-US" altLang="en-US" dirty="0" smtClean="0"/>
          </a:p>
          <a:p>
            <a:r>
              <a:rPr lang="en-US" altLang="en-US" dirty="0" smtClean="0"/>
              <a:t>Internal 2.56V </a:t>
            </a:r>
            <a:r>
              <a:rPr lang="en-US" altLang="en-US" dirty="0" err="1" smtClean="0"/>
              <a:t>Vref</a:t>
            </a:r>
            <a:r>
              <a:rPr lang="en-US" altLang="en-US" dirty="0" smtClean="0"/>
              <a:t> generator </a:t>
            </a:r>
          </a:p>
          <a:p>
            <a:r>
              <a:rPr lang="en-US" dirty="0" smtClean="0"/>
              <a:t>Free </a:t>
            </a:r>
            <a:r>
              <a:rPr lang="en-US" dirty="0"/>
              <a:t>Running or Single Conversion Mode</a:t>
            </a:r>
          </a:p>
          <a:p>
            <a:r>
              <a:rPr lang="en-US" dirty="0" smtClean="0"/>
              <a:t>Interrupt </a:t>
            </a:r>
            <a:r>
              <a:rPr lang="en-US" dirty="0"/>
              <a:t>on ADC Conversion Complete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0694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3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3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3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3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Hardware Consideration</a:t>
            </a:r>
          </a:p>
        </p:txBody>
      </p:sp>
      <p:pic>
        <p:nvPicPr>
          <p:cNvPr id="6451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133600"/>
            <a:ext cx="5410200" cy="290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442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ADCH and ADCL Data registers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77913"/>
            <a:ext cx="4095750" cy="1741487"/>
          </a:xfrm>
        </p:spPr>
        <p:txBody>
          <a:bodyPr/>
          <a:lstStyle/>
          <a:p>
            <a:r>
              <a:rPr lang="en-US" altLang="en-US" sz="2400" dirty="0"/>
              <a:t>ADCH:ADCL store the results of conversion.</a:t>
            </a:r>
          </a:p>
          <a:p>
            <a:r>
              <a:rPr lang="en-US" altLang="en-US" sz="2400" dirty="0"/>
              <a:t>The 10 bit result can be right or left justified:</a:t>
            </a:r>
          </a:p>
        </p:txBody>
      </p:sp>
      <p:graphicFrame>
        <p:nvGraphicFramePr>
          <p:cNvPr id="65550" name="Object 14"/>
          <p:cNvGraphicFramePr>
            <a:graphicFrameLocks noChangeAspect="1"/>
          </p:cNvGraphicFramePr>
          <p:nvPr>
            <p:ph sz="quarter" idx="3"/>
          </p:nvPr>
        </p:nvGraphicFramePr>
        <p:xfrm>
          <a:off x="304800" y="5410200"/>
          <a:ext cx="8458200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4" name="Visio" r:id="rId3" imgW="6982123" imgH="634663" progId="Visio.Drawing.11">
                  <p:embed/>
                </p:oleObj>
              </mc:Choice>
              <mc:Fallback>
                <p:oleObj name="Visio" r:id="rId3" imgW="6982123" imgH="634663" progId="Visio.Drawing.11">
                  <p:embed/>
                  <p:pic>
                    <p:nvPicPr>
                      <p:cNvPr id="6555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410200"/>
                        <a:ext cx="8458200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3657600" y="3071813"/>
            <a:ext cx="1676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lr>
                <a:srgbClr val="FF3300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Clr>
                <a:srgbClr val="FFCC00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ADLAR = 0</a:t>
            </a:r>
          </a:p>
        </p:txBody>
      </p:sp>
      <p:sp>
        <p:nvSpPr>
          <p:cNvPr id="65542" name="Rectangle 6"/>
          <p:cNvSpPr>
            <a:spLocks noChangeArrowheads="1"/>
          </p:cNvSpPr>
          <p:nvPr/>
        </p:nvSpPr>
        <p:spPr bwMode="auto">
          <a:xfrm>
            <a:off x="3581400" y="4748213"/>
            <a:ext cx="1676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lr>
                <a:srgbClr val="FF3300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Clr>
                <a:srgbClr val="FFCC00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ADLAR =1</a:t>
            </a:r>
          </a:p>
        </p:txBody>
      </p:sp>
      <p:graphicFrame>
        <p:nvGraphicFramePr>
          <p:cNvPr id="65553" name="Object 17"/>
          <p:cNvGraphicFramePr>
            <a:graphicFrameLocks noChangeAspect="1"/>
          </p:cNvGraphicFramePr>
          <p:nvPr>
            <p:ph sz="quarter" idx="2"/>
          </p:nvPr>
        </p:nvGraphicFramePr>
        <p:xfrm>
          <a:off x="228600" y="3733800"/>
          <a:ext cx="8574088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5" name="Visio" r:id="rId5" imgW="7077135" imgH="634663" progId="Visio.Drawing.11">
                  <p:embed/>
                </p:oleObj>
              </mc:Choice>
              <mc:Fallback>
                <p:oleObj name="Visio" r:id="rId5" imgW="7077135" imgH="634663" progId="Visio.Drawing.11">
                  <p:embed/>
                  <p:pic>
                    <p:nvPicPr>
                      <p:cNvPr id="6555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733800"/>
                        <a:ext cx="8574088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038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r>
              <a:rPr lang="en-US" altLang="en-US" sz="3600"/>
              <a:t>ADC and DAC Programming in AVR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514350" y="4144963"/>
            <a:ext cx="4057650" cy="1752600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rgbClr val="FF3300"/>
              </a:buClr>
              <a:buSzPct val="55000"/>
              <a:buFont typeface="Wingdings" panose="05000000000000000000" pitchFamily="2" charset="2"/>
              <a:defRPr sz="26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>
              <a:spcBef>
                <a:spcPct val="20000"/>
              </a:spcBef>
              <a:buClr>
                <a:srgbClr val="FFCC00"/>
              </a:buClr>
              <a:buSzPct val="50000"/>
              <a:buFont typeface="Wingdings" panose="05000000000000000000" pitchFamily="2" charset="2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400"/>
              <a:t>The AVR microcontroller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and embedded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systems</a:t>
            </a:r>
          </a:p>
          <a:p>
            <a:pPr>
              <a:lnSpc>
                <a:spcPct val="90000"/>
              </a:lnSpc>
            </a:pPr>
            <a:r>
              <a:rPr lang="en-US" altLang="en-US" sz="1800"/>
              <a:t>using assembly and c</a:t>
            </a:r>
          </a:p>
        </p:txBody>
      </p:sp>
      <p:pic>
        <p:nvPicPr>
          <p:cNvPr id="2355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886200"/>
            <a:ext cx="3941763" cy="246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373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ADMUX</a:t>
            </a:r>
          </a:p>
        </p:txBody>
      </p:sp>
      <p:pic>
        <p:nvPicPr>
          <p:cNvPr id="6656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00200"/>
            <a:ext cx="7785100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56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362200"/>
            <a:ext cx="6918325" cy="372586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656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762000"/>
            <a:ext cx="6116638" cy="15176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32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6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6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6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66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66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ADC input selection</a:t>
            </a:r>
          </a:p>
        </p:txBody>
      </p:sp>
      <p:pic>
        <p:nvPicPr>
          <p:cNvPr id="675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914400"/>
            <a:ext cx="4916488" cy="559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58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04800"/>
            <a:ext cx="3810000" cy="3124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759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838200"/>
            <a:ext cx="6629400" cy="557688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37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7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7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7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7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67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67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ADCSA</a:t>
            </a:r>
          </a:p>
        </p:txBody>
      </p:sp>
      <p:pic>
        <p:nvPicPr>
          <p:cNvPr id="747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987425"/>
            <a:ext cx="6840538" cy="51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211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ADC Prescaler 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77913"/>
            <a:ext cx="8345488" cy="11318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 err="1"/>
              <a:t>PreScaler</a:t>
            </a:r>
            <a:r>
              <a:rPr lang="en-US" altLang="en-US" sz="2400" dirty="0"/>
              <a:t> Bits let us change the clock frequency of ADC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The frequency of ADC should not be more than 200 KHz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Conversion time is longer in the first conversion</a:t>
            </a:r>
          </a:p>
        </p:txBody>
      </p:sp>
      <p:pic>
        <p:nvPicPr>
          <p:cNvPr id="696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95600"/>
            <a:ext cx="7467600" cy="331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63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80928"/>
            <a:ext cx="7620000" cy="22225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2525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9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9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332656"/>
            <a:ext cx="5729419" cy="632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64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Programming ADC</a:t>
            </a:r>
            <a:endParaRPr lang="en-US" altLang="en-US"/>
          </a:p>
        </p:txBody>
      </p:sp>
      <p:pic>
        <p:nvPicPr>
          <p:cNvPr id="70659" name="Picture 3"/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12618" y="1268761"/>
            <a:ext cx="6918763" cy="4766964"/>
          </a:xfrm>
        </p:spPr>
      </p:pic>
    </p:spTree>
    <p:extLst>
      <p:ext uri="{BB962C8B-B14F-4D97-AF65-F5344CB8AC3E}">
        <p14:creationId xmlns:p14="http://schemas.microsoft.com/office/powerpoint/2010/main" val="29126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Signal conditioning 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Thermo couple provides temp in form of uV</a:t>
            </a:r>
          </a:p>
          <a:p>
            <a:r>
              <a:rPr lang="en-US" altLang="en-US"/>
              <a:t>PT100 provides temp in form of resistance</a:t>
            </a:r>
          </a:p>
          <a:p>
            <a:r>
              <a:rPr lang="en-US" altLang="en-US"/>
              <a:t>Some humidity sensor provide the result in form of Capacitance</a:t>
            </a:r>
          </a:p>
          <a:p>
            <a:endParaRPr lang="en-US" altLang="en-US"/>
          </a:p>
          <a:p>
            <a:r>
              <a:rPr lang="en-US" altLang="en-US"/>
              <a:t>-&gt; We have to change these signals to Voltage to convert it by ADC</a:t>
            </a:r>
          </a:p>
          <a:p>
            <a:pPr lvl="2"/>
            <a:r>
              <a:rPr lang="en-US" altLang="en-US"/>
              <a:t>This job is called signal conditioning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/>
          </a:p>
          <a:p>
            <a:endParaRPr lang="en-US" altLang="en-US"/>
          </a:p>
        </p:txBody>
      </p:sp>
      <p:pic>
        <p:nvPicPr>
          <p:cNvPr id="727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825" y="1436688"/>
            <a:ext cx="2638425" cy="4583112"/>
          </a:xfrm>
          <a:prstGeom prst="rect">
            <a:avLst/>
          </a:prstGeom>
          <a:noFill/>
          <a:ln>
            <a:noFill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507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Sensor Interfacing</a:t>
            </a:r>
          </a:p>
        </p:txBody>
      </p:sp>
      <p:pic>
        <p:nvPicPr>
          <p:cNvPr id="737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338" y="1768475"/>
            <a:ext cx="4792662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343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5"/>
          <p:cNvGrpSpPr>
            <a:grpSpLocks/>
          </p:cNvGrpSpPr>
          <p:nvPr/>
        </p:nvGrpSpPr>
        <p:grpSpPr bwMode="auto">
          <a:xfrm>
            <a:off x="228600" y="914400"/>
            <a:ext cx="8658225" cy="5943600"/>
            <a:chOff x="210" y="576"/>
            <a:chExt cx="5454" cy="3744"/>
          </a:xfrm>
        </p:grpSpPr>
        <p:pic>
          <p:nvPicPr>
            <p:cNvPr id="12292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" y="576"/>
              <a:ext cx="5454" cy="3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93" name="Rectangle 4"/>
            <p:cNvSpPr>
              <a:spLocks noChangeArrowheads="1"/>
            </p:cNvSpPr>
            <p:nvPr/>
          </p:nvSpPr>
          <p:spPr bwMode="auto">
            <a:xfrm>
              <a:off x="4464" y="3984"/>
              <a:ext cx="1056" cy="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Temperature Sensor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Pulse width modulator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1371600" y="2314575"/>
            <a:ext cx="49625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13316" name="Group 4"/>
          <p:cNvGrpSpPr>
            <a:grpSpLocks/>
          </p:cNvGrpSpPr>
          <p:nvPr/>
        </p:nvGrpSpPr>
        <p:grpSpPr bwMode="auto">
          <a:xfrm>
            <a:off x="3897313" y="1746250"/>
            <a:ext cx="5607050" cy="1238250"/>
            <a:chOff x="871" y="1153"/>
            <a:chExt cx="3532" cy="780"/>
          </a:xfrm>
        </p:grpSpPr>
        <p:graphicFrame>
          <p:nvGraphicFramePr>
            <p:cNvPr id="13337" name="Object 5"/>
            <p:cNvGraphicFramePr>
              <a:graphicFrameLocks noChangeAspect="1"/>
            </p:cNvGraphicFramePr>
            <p:nvPr/>
          </p:nvGraphicFramePr>
          <p:xfrm>
            <a:off x="1261" y="1153"/>
            <a:ext cx="3142" cy="6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50" name="Document" r:id="rId4" imgW="4986528" imgH="1036320" progId="Word.Document.8">
                    <p:embed/>
                  </p:oleObj>
                </mc:Choice>
                <mc:Fallback>
                  <p:oleObj name="Document" r:id="rId4" imgW="4986528" imgH="1036320" progId="Word.Document.8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1" y="1153"/>
                          <a:ext cx="3142" cy="6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38" name="Text Box 6"/>
            <p:cNvSpPr txBox="1">
              <a:spLocks noChangeArrowheads="1"/>
            </p:cNvSpPr>
            <p:nvPr/>
          </p:nvSpPr>
          <p:spPr bwMode="auto">
            <a:xfrm>
              <a:off x="871" y="1474"/>
              <a:ext cx="301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>
                  <a:latin typeface="Times New Roman" panose="02020603050405020304" pitchFamily="18" charset="0"/>
                </a:rPr>
                <a:t>clk</a:t>
              </a:r>
            </a:p>
          </p:txBody>
        </p:sp>
        <p:sp>
          <p:nvSpPr>
            <p:cNvPr id="13339" name="Text Box 7"/>
            <p:cNvSpPr txBox="1">
              <a:spLocks noChangeArrowheads="1"/>
            </p:cNvSpPr>
            <p:nvPr/>
          </p:nvSpPr>
          <p:spPr bwMode="auto">
            <a:xfrm>
              <a:off x="871" y="1242"/>
              <a:ext cx="386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>
                  <a:latin typeface="Times New Roman" panose="02020603050405020304" pitchFamily="18" charset="0"/>
                </a:rPr>
                <a:t>pwm_o</a:t>
              </a:r>
            </a:p>
          </p:txBody>
        </p:sp>
        <p:sp>
          <p:nvSpPr>
            <p:cNvPr id="13340" name="Text Box 8"/>
            <p:cNvSpPr txBox="1">
              <a:spLocks noChangeArrowheads="1"/>
            </p:cNvSpPr>
            <p:nvPr/>
          </p:nvSpPr>
          <p:spPr bwMode="auto">
            <a:xfrm>
              <a:off x="1687" y="1768"/>
              <a:ext cx="1909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latin typeface="Times New Roman" panose="02020603050405020304" pitchFamily="18" charset="0"/>
                </a:rPr>
                <a:t>25% duty cycle – average pwm_o is 1.25V</a:t>
              </a:r>
            </a:p>
          </p:txBody>
        </p:sp>
      </p:grpSp>
      <p:grpSp>
        <p:nvGrpSpPr>
          <p:cNvPr id="13317" name="Group 9"/>
          <p:cNvGrpSpPr>
            <a:grpSpLocks/>
          </p:cNvGrpSpPr>
          <p:nvPr/>
        </p:nvGrpSpPr>
        <p:grpSpPr bwMode="auto">
          <a:xfrm>
            <a:off x="3897313" y="3182938"/>
            <a:ext cx="5599112" cy="1235075"/>
            <a:chOff x="997" y="1992"/>
            <a:chExt cx="3527" cy="778"/>
          </a:xfrm>
        </p:grpSpPr>
        <p:graphicFrame>
          <p:nvGraphicFramePr>
            <p:cNvPr id="13333" name="Object 10"/>
            <p:cNvGraphicFramePr>
              <a:graphicFrameLocks noChangeAspect="1"/>
            </p:cNvGraphicFramePr>
            <p:nvPr/>
          </p:nvGraphicFramePr>
          <p:xfrm>
            <a:off x="1386" y="1992"/>
            <a:ext cx="3138" cy="6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51" name="Document" r:id="rId6" imgW="4986528" imgH="1036320" progId="Word.Document.8">
                    <p:embed/>
                  </p:oleObj>
                </mc:Choice>
                <mc:Fallback>
                  <p:oleObj name="Document" r:id="rId6" imgW="4986528" imgH="1036320" progId="Word.Document.8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6" y="1992"/>
                          <a:ext cx="3138" cy="6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34" name="Text Box 11"/>
            <p:cNvSpPr txBox="1">
              <a:spLocks noChangeArrowheads="1"/>
            </p:cNvSpPr>
            <p:nvPr/>
          </p:nvSpPr>
          <p:spPr bwMode="auto">
            <a:xfrm>
              <a:off x="997" y="2311"/>
              <a:ext cx="301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>
                  <a:latin typeface="Times New Roman" panose="02020603050405020304" pitchFamily="18" charset="0"/>
                </a:rPr>
                <a:t>clk</a:t>
              </a:r>
            </a:p>
          </p:txBody>
        </p:sp>
        <p:sp>
          <p:nvSpPr>
            <p:cNvPr id="13335" name="Text Box 12"/>
            <p:cNvSpPr txBox="1">
              <a:spLocks noChangeArrowheads="1"/>
            </p:cNvSpPr>
            <p:nvPr/>
          </p:nvSpPr>
          <p:spPr bwMode="auto">
            <a:xfrm>
              <a:off x="997" y="2079"/>
              <a:ext cx="386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>
                  <a:latin typeface="Times New Roman" panose="02020603050405020304" pitchFamily="18" charset="0"/>
                </a:rPr>
                <a:t>pwm_o</a:t>
              </a:r>
            </a:p>
          </p:txBody>
        </p:sp>
        <p:sp>
          <p:nvSpPr>
            <p:cNvPr id="13336" name="Text Box 13"/>
            <p:cNvSpPr txBox="1">
              <a:spLocks noChangeArrowheads="1"/>
            </p:cNvSpPr>
            <p:nvPr/>
          </p:nvSpPr>
          <p:spPr bwMode="auto">
            <a:xfrm>
              <a:off x="1813" y="2605"/>
              <a:ext cx="1909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latin typeface="Times New Roman" panose="02020603050405020304" pitchFamily="18" charset="0"/>
                </a:rPr>
                <a:t>50% duty cycle – average pwm_o is 2.5V.</a:t>
              </a:r>
            </a:p>
          </p:txBody>
        </p:sp>
      </p:grpSp>
      <p:grpSp>
        <p:nvGrpSpPr>
          <p:cNvPr id="13318" name="Group 14"/>
          <p:cNvGrpSpPr>
            <a:grpSpLocks/>
          </p:cNvGrpSpPr>
          <p:nvPr/>
        </p:nvGrpSpPr>
        <p:grpSpPr bwMode="auto">
          <a:xfrm>
            <a:off x="3897313" y="4611688"/>
            <a:ext cx="5599112" cy="1239837"/>
            <a:chOff x="997" y="2892"/>
            <a:chExt cx="3527" cy="781"/>
          </a:xfrm>
        </p:grpSpPr>
        <p:graphicFrame>
          <p:nvGraphicFramePr>
            <p:cNvPr id="13329" name="Object 15"/>
            <p:cNvGraphicFramePr>
              <a:graphicFrameLocks noChangeAspect="1"/>
            </p:cNvGraphicFramePr>
            <p:nvPr/>
          </p:nvGraphicFramePr>
          <p:xfrm>
            <a:off x="1386" y="2892"/>
            <a:ext cx="3138" cy="6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52" name="Document" r:id="rId8" imgW="4986528" imgH="1036320" progId="Word.Document.8">
                    <p:embed/>
                  </p:oleObj>
                </mc:Choice>
                <mc:Fallback>
                  <p:oleObj name="Document" r:id="rId8" imgW="4986528" imgH="1036320" progId="Word.Document.8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6" y="2892"/>
                          <a:ext cx="3138" cy="6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30" name="Text Box 16"/>
            <p:cNvSpPr txBox="1">
              <a:spLocks noChangeArrowheads="1"/>
            </p:cNvSpPr>
            <p:nvPr/>
          </p:nvSpPr>
          <p:spPr bwMode="auto">
            <a:xfrm>
              <a:off x="997" y="3214"/>
              <a:ext cx="301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>
                  <a:latin typeface="Times New Roman" panose="02020603050405020304" pitchFamily="18" charset="0"/>
                </a:rPr>
                <a:t>clk</a:t>
              </a:r>
            </a:p>
          </p:txBody>
        </p:sp>
        <p:sp>
          <p:nvSpPr>
            <p:cNvPr id="13331" name="Text Box 17"/>
            <p:cNvSpPr txBox="1">
              <a:spLocks noChangeArrowheads="1"/>
            </p:cNvSpPr>
            <p:nvPr/>
          </p:nvSpPr>
          <p:spPr bwMode="auto">
            <a:xfrm>
              <a:off x="997" y="2982"/>
              <a:ext cx="386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>
                  <a:latin typeface="Times New Roman" panose="02020603050405020304" pitchFamily="18" charset="0"/>
                </a:rPr>
                <a:t>pwm_o</a:t>
              </a:r>
            </a:p>
          </p:txBody>
        </p:sp>
        <p:sp>
          <p:nvSpPr>
            <p:cNvPr id="13332" name="Text Box 18"/>
            <p:cNvSpPr txBox="1">
              <a:spLocks noChangeArrowheads="1"/>
            </p:cNvSpPr>
            <p:nvPr/>
          </p:nvSpPr>
          <p:spPr bwMode="auto">
            <a:xfrm>
              <a:off x="1813" y="3508"/>
              <a:ext cx="1909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latin typeface="Times New Roman" panose="02020603050405020304" pitchFamily="18" charset="0"/>
                </a:rPr>
                <a:t>75% duty cycle – average pwm_o is 3.75V. </a:t>
              </a:r>
            </a:p>
          </p:txBody>
        </p:sp>
      </p:grpSp>
      <p:sp>
        <p:nvSpPr>
          <p:cNvPr id="450579" name="Rectangle 19"/>
          <p:cNvSpPr>
            <a:spLocks noGrp="1" noChangeArrowheads="1"/>
          </p:cNvSpPr>
          <p:nvPr>
            <p:ph type="body" idx="1"/>
          </p:nvPr>
        </p:nvSpPr>
        <p:spPr>
          <a:xfrm>
            <a:off x="146050" y="1452563"/>
            <a:ext cx="3690938" cy="4554537"/>
          </a:xfrm>
          <a:noFill/>
        </p:spPr>
        <p:txBody>
          <a:bodyPr lIns="92075" tIns="46038" rIns="92075" bIns="46038"/>
          <a:lstStyle/>
          <a:p>
            <a:pPr marL="342900" indent="-342900">
              <a:lnSpc>
                <a:spcPct val="80000"/>
              </a:lnSpc>
            </a:pPr>
            <a:r>
              <a:rPr lang="en-US" altLang="en-US" sz="1800" smtClean="0"/>
              <a:t>Generates pulses with specific high/low times</a:t>
            </a:r>
          </a:p>
          <a:p>
            <a:pPr marL="342900" indent="-342900">
              <a:lnSpc>
                <a:spcPct val="80000"/>
              </a:lnSpc>
            </a:pPr>
            <a:r>
              <a:rPr lang="en-US" altLang="en-US" sz="1800" smtClean="0"/>
              <a:t>Duty cycle: % time high</a:t>
            </a:r>
          </a:p>
          <a:p>
            <a:pPr marL="742950" lvl="1" indent="-285750">
              <a:lnSpc>
                <a:spcPct val="80000"/>
              </a:lnSpc>
            </a:pPr>
            <a:r>
              <a:rPr lang="en-US" altLang="en-US" sz="1400" smtClean="0"/>
              <a:t>Square wave: 50% duty cycle</a:t>
            </a:r>
          </a:p>
          <a:p>
            <a:pPr marL="342900" indent="-342900">
              <a:lnSpc>
                <a:spcPct val="80000"/>
              </a:lnSpc>
            </a:pPr>
            <a:r>
              <a:rPr lang="en-US" altLang="en-US" sz="1800" smtClean="0"/>
              <a:t>Common use: generate clock like signals for another device, or control average voltage to an electric  device</a:t>
            </a:r>
          </a:p>
          <a:p>
            <a:pPr marL="742950" lvl="1" indent="-285750">
              <a:lnSpc>
                <a:spcPct val="80000"/>
              </a:lnSpc>
            </a:pPr>
            <a:r>
              <a:rPr lang="en-US" altLang="en-US" sz="1400" smtClean="0"/>
              <a:t>Simpler than DC-DC converter or digital-analog converter</a:t>
            </a:r>
          </a:p>
          <a:p>
            <a:pPr marL="742950" lvl="1" indent="-285750">
              <a:lnSpc>
                <a:spcPct val="80000"/>
              </a:lnSpc>
            </a:pPr>
            <a:r>
              <a:rPr lang="en-US" altLang="en-US" sz="1400" smtClean="0"/>
              <a:t>DC motor speed, dimmer lights</a:t>
            </a:r>
          </a:p>
          <a:p>
            <a:pPr marL="342900" indent="-342900">
              <a:lnSpc>
                <a:spcPct val="80000"/>
              </a:lnSpc>
            </a:pPr>
            <a:r>
              <a:rPr lang="en-US" altLang="en-US" sz="1800" smtClean="0"/>
              <a:t>Another use: encode commands, receiver uses timer to decode</a:t>
            </a:r>
          </a:p>
          <a:p>
            <a:pPr marL="742950" lvl="1" indent="-285750">
              <a:lnSpc>
                <a:spcPct val="80000"/>
              </a:lnSpc>
            </a:pPr>
            <a:r>
              <a:rPr lang="en-US" altLang="en-US" sz="1400" smtClean="0"/>
              <a:t>1 ms interval </a:t>
            </a:r>
            <a:r>
              <a:rPr lang="en-US" altLang="en-US" sz="1400" smtClean="0">
                <a:sym typeface="Wingdings" panose="05000000000000000000" pitchFamily="2" charset="2"/>
              </a:rPr>
              <a:t> command A</a:t>
            </a:r>
          </a:p>
          <a:p>
            <a:pPr marL="742950" lvl="1" indent="-285750">
              <a:lnSpc>
                <a:spcPct val="80000"/>
              </a:lnSpc>
            </a:pPr>
            <a:r>
              <a:rPr lang="en-US" altLang="en-US" sz="1400" smtClean="0">
                <a:sym typeface="Wingdings" panose="05000000000000000000" pitchFamily="2" charset="2"/>
              </a:rPr>
              <a:t>2 ms interval  command B</a:t>
            </a:r>
          </a:p>
          <a:p>
            <a:pPr marL="742950" lvl="1" indent="-285750">
              <a:lnSpc>
                <a:spcPct val="80000"/>
              </a:lnSpc>
            </a:pPr>
            <a:r>
              <a:rPr lang="en-US" altLang="en-US" sz="1400" smtClean="0">
                <a:sym typeface="Wingdings" panose="05000000000000000000" pitchFamily="2" charset="2"/>
              </a:rPr>
              <a:t>4 ms interval  command C, etc.</a:t>
            </a:r>
            <a:endParaRPr lang="en-US" altLang="en-US" sz="1400" smtClean="0"/>
          </a:p>
          <a:p>
            <a:pPr marL="342900" indent="-342900">
              <a:lnSpc>
                <a:spcPct val="80000"/>
              </a:lnSpc>
            </a:pPr>
            <a:endParaRPr lang="en-US" altLang="en-US" smtClean="0"/>
          </a:p>
        </p:txBody>
      </p:sp>
      <p:grpSp>
        <p:nvGrpSpPr>
          <p:cNvPr id="13320" name="Group 20"/>
          <p:cNvGrpSpPr>
            <a:grpSpLocks/>
          </p:cNvGrpSpPr>
          <p:nvPr/>
        </p:nvGrpSpPr>
        <p:grpSpPr bwMode="auto">
          <a:xfrm>
            <a:off x="8613775" y="1771650"/>
            <a:ext cx="468313" cy="800100"/>
            <a:chOff x="5426" y="1116"/>
            <a:chExt cx="295" cy="504"/>
          </a:xfrm>
        </p:grpSpPr>
        <p:sp>
          <p:nvSpPr>
            <p:cNvPr id="13327" name="Text Box 21"/>
            <p:cNvSpPr txBox="1">
              <a:spLocks noChangeArrowheads="1"/>
            </p:cNvSpPr>
            <p:nvPr/>
          </p:nvSpPr>
          <p:spPr bwMode="auto">
            <a:xfrm>
              <a:off x="5426" y="1116"/>
              <a:ext cx="28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latin typeface="Times New Roman" panose="02020603050405020304" pitchFamily="18" charset="0"/>
                </a:rPr>
                <a:t>- 5V</a:t>
              </a:r>
            </a:p>
            <a:p>
              <a:pPr eaLnBrk="1" hangingPunct="1"/>
              <a:r>
                <a:rPr lang="en-US" altLang="en-US" sz="1200">
                  <a:latin typeface="Times New Roman" panose="02020603050405020304" pitchFamily="18" charset="0"/>
                </a:rPr>
                <a:t>- 0V</a:t>
              </a:r>
            </a:p>
          </p:txBody>
        </p:sp>
        <p:sp>
          <p:nvSpPr>
            <p:cNvPr id="13328" name="Text Box 22"/>
            <p:cNvSpPr txBox="1">
              <a:spLocks noChangeArrowheads="1"/>
            </p:cNvSpPr>
            <p:nvPr/>
          </p:nvSpPr>
          <p:spPr bwMode="auto">
            <a:xfrm>
              <a:off x="5432" y="1332"/>
              <a:ext cx="28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latin typeface="Times New Roman" panose="02020603050405020304" pitchFamily="18" charset="0"/>
                </a:rPr>
                <a:t>- 5V</a:t>
              </a:r>
            </a:p>
            <a:p>
              <a:pPr eaLnBrk="1" hangingPunct="1"/>
              <a:r>
                <a:rPr lang="en-US" altLang="en-US" sz="1200">
                  <a:latin typeface="Times New Roman" panose="02020603050405020304" pitchFamily="18" charset="0"/>
                </a:rPr>
                <a:t>- 0V</a:t>
              </a:r>
            </a:p>
          </p:txBody>
        </p:sp>
      </p:grpSp>
      <p:grpSp>
        <p:nvGrpSpPr>
          <p:cNvPr id="13321" name="Group 23"/>
          <p:cNvGrpSpPr>
            <a:grpSpLocks/>
          </p:cNvGrpSpPr>
          <p:nvPr/>
        </p:nvGrpSpPr>
        <p:grpSpPr bwMode="auto">
          <a:xfrm>
            <a:off x="8628063" y="3213100"/>
            <a:ext cx="468312" cy="800100"/>
            <a:chOff x="5426" y="1116"/>
            <a:chExt cx="295" cy="504"/>
          </a:xfrm>
        </p:grpSpPr>
        <p:sp>
          <p:nvSpPr>
            <p:cNvPr id="13325" name="Text Box 24"/>
            <p:cNvSpPr txBox="1">
              <a:spLocks noChangeArrowheads="1"/>
            </p:cNvSpPr>
            <p:nvPr/>
          </p:nvSpPr>
          <p:spPr bwMode="auto">
            <a:xfrm>
              <a:off x="5426" y="1116"/>
              <a:ext cx="28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latin typeface="Times New Roman" panose="02020603050405020304" pitchFamily="18" charset="0"/>
                </a:rPr>
                <a:t>- 5V</a:t>
              </a:r>
            </a:p>
            <a:p>
              <a:pPr eaLnBrk="1" hangingPunct="1"/>
              <a:r>
                <a:rPr lang="en-US" altLang="en-US" sz="1200">
                  <a:latin typeface="Times New Roman" panose="02020603050405020304" pitchFamily="18" charset="0"/>
                </a:rPr>
                <a:t>- 0V</a:t>
              </a:r>
            </a:p>
          </p:txBody>
        </p:sp>
        <p:sp>
          <p:nvSpPr>
            <p:cNvPr id="13326" name="Text Box 25"/>
            <p:cNvSpPr txBox="1">
              <a:spLocks noChangeArrowheads="1"/>
            </p:cNvSpPr>
            <p:nvPr/>
          </p:nvSpPr>
          <p:spPr bwMode="auto">
            <a:xfrm>
              <a:off x="5432" y="1332"/>
              <a:ext cx="28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latin typeface="Times New Roman" panose="02020603050405020304" pitchFamily="18" charset="0"/>
                </a:rPr>
                <a:t>- 5V</a:t>
              </a:r>
            </a:p>
            <a:p>
              <a:pPr eaLnBrk="1" hangingPunct="1"/>
              <a:r>
                <a:rPr lang="en-US" altLang="en-US" sz="1200">
                  <a:latin typeface="Times New Roman" panose="02020603050405020304" pitchFamily="18" charset="0"/>
                </a:rPr>
                <a:t>- 0V</a:t>
              </a:r>
            </a:p>
          </p:txBody>
        </p:sp>
      </p:grpSp>
      <p:grpSp>
        <p:nvGrpSpPr>
          <p:cNvPr id="13322" name="Group 26"/>
          <p:cNvGrpSpPr>
            <a:grpSpLocks/>
          </p:cNvGrpSpPr>
          <p:nvPr/>
        </p:nvGrpSpPr>
        <p:grpSpPr bwMode="auto">
          <a:xfrm>
            <a:off x="8628063" y="4632325"/>
            <a:ext cx="468312" cy="800100"/>
            <a:chOff x="5426" y="1116"/>
            <a:chExt cx="295" cy="504"/>
          </a:xfrm>
        </p:grpSpPr>
        <p:sp>
          <p:nvSpPr>
            <p:cNvPr id="13323" name="Text Box 27"/>
            <p:cNvSpPr txBox="1">
              <a:spLocks noChangeArrowheads="1"/>
            </p:cNvSpPr>
            <p:nvPr/>
          </p:nvSpPr>
          <p:spPr bwMode="auto">
            <a:xfrm>
              <a:off x="5426" y="1116"/>
              <a:ext cx="28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latin typeface="Times New Roman" panose="02020603050405020304" pitchFamily="18" charset="0"/>
                </a:rPr>
                <a:t>- 5V</a:t>
              </a:r>
            </a:p>
            <a:p>
              <a:pPr eaLnBrk="1" hangingPunct="1"/>
              <a:r>
                <a:rPr lang="en-US" altLang="en-US" sz="1200">
                  <a:latin typeface="Times New Roman" panose="02020603050405020304" pitchFamily="18" charset="0"/>
                </a:rPr>
                <a:t>- 0V</a:t>
              </a:r>
            </a:p>
          </p:txBody>
        </p:sp>
        <p:sp>
          <p:nvSpPr>
            <p:cNvPr id="13324" name="Text Box 28"/>
            <p:cNvSpPr txBox="1">
              <a:spLocks noChangeArrowheads="1"/>
            </p:cNvSpPr>
            <p:nvPr/>
          </p:nvSpPr>
          <p:spPr bwMode="auto">
            <a:xfrm>
              <a:off x="5432" y="1332"/>
              <a:ext cx="28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latin typeface="Times New Roman" panose="02020603050405020304" pitchFamily="18" charset="0"/>
                </a:rPr>
                <a:t>- 5V</a:t>
              </a:r>
            </a:p>
            <a:p>
              <a:pPr eaLnBrk="1" hangingPunct="1"/>
              <a:r>
                <a:rPr lang="en-US" altLang="en-US" sz="1200">
                  <a:latin typeface="Times New Roman" panose="02020603050405020304" pitchFamily="18" charset="0"/>
                </a:rPr>
                <a:t>- 0V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0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0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0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0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0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0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0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0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50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50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50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50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50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50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50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50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50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50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79" grpId="0" build="p" bldLvl="2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Topics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77913"/>
            <a:ext cx="6550025" cy="5094287"/>
          </a:xfrm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1444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5456238" y="4321175"/>
            <a:ext cx="3313112" cy="20653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sm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000">
              <a:latin typeface="Times New Roman" panose="02020603050405020304" pitchFamily="18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Controlling a DC motor </a:t>
            </a:r>
            <a:br>
              <a:rPr lang="en-US" altLang="en-US" smtClean="0"/>
            </a:br>
            <a:r>
              <a:rPr lang="en-US" altLang="en-US" smtClean="0"/>
              <a:t>with a PWM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258763" y="4321175"/>
            <a:ext cx="2784475" cy="20621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sm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100">
                <a:latin typeface="Courier New" panose="02070309020205020404" pitchFamily="49" charset="0"/>
              </a:rPr>
              <a:t>void main(void){</a:t>
            </a:r>
          </a:p>
          <a:p>
            <a:endParaRPr lang="en-US" altLang="en-US" sz="1100">
              <a:latin typeface="Courier New" panose="02070309020205020404" pitchFamily="49" charset="0"/>
            </a:endParaRPr>
          </a:p>
          <a:p>
            <a:r>
              <a:rPr lang="en-US" altLang="en-US" sz="1100">
                <a:latin typeface="Courier New" panose="02070309020205020404" pitchFamily="49" charset="0"/>
              </a:rPr>
              <a:t>   /* controls period */</a:t>
            </a:r>
          </a:p>
          <a:p>
            <a:r>
              <a:rPr lang="en-US" altLang="en-US" sz="1100">
                <a:latin typeface="Courier New" panose="02070309020205020404" pitchFamily="49" charset="0"/>
              </a:rPr>
              <a:t>   PWMP = 0xff;    </a:t>
            </a:r>
          </a:p>
          <a:p>
            <a:r>
              <a:rPr lang="en-US" altLang="en-US" sz="1100">
                <a:latin typeface="Courier New" panose="02070309020205020404" pitchFamily="49" charset="0"/>
              </a:rPr>
              <a:t>   /* controls duty cycle */</a:t>
            </a:r>
          </a:p>
          <a:p>
            <a:r>
              <a:rPr lang="en-US" altLang="en-US" sz="1100">
                <a:latin typeface="Courier New" panose="02070309020205020404" pitchFamily="49" charset="0"/>
              </a:rPr>
              <a:t>   PWM1 = 0x7f; </a:t>
            </a:r>
          </a:p>
          <a:p>
            <a:endParaRPr lang="en-US" altLang="en-US" sz="1100">
              <a:latin typeface="Courier New" panose="02070309020205020404" pitchFamily="49" charset="0"/>
            </a:endParaRPr>
          </a:p>
          <a:p>
            <a:r>
              <a:rPr lang="en-US" altLang="en-US" sz="1100">
                <a:latin typeface="Courier New" panose="02070309020205020404" pitchFamily="49" charset="0"/>
              </a:rPr>
              <a:t>   while(1){};</a:t>
            </a:r>
          </a:p>
          <a:p>
            <a:r>
              <a:rPr lang="en-US" altLang="en-US" sz="1100">
                <a:latin typeface="Courier New" panose="02070309020205020404" pitchFamily="49" charset="0"/>
              </a:rPr>
              <a:t> }</a:t>
            </a:r>
          </a:p>
          <a:p>
            <a:endParaRPr lang="en-US" altLang="en-US" sz="1100">
              <a:latin typeface="Courier New" panose="02070309020205020404" pitchFamily="49" charset="0"/>
            </a:endParaRP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3219450" y="4321175"/>
            <a:ext cx="2143125" cy="20653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sm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100">
                <a:latin typeface="Times New Roman" panose="02020603050405020304" pitchFamily="18" charset="0"/>
              </a:rPr>
              <a:t>The PWM alone cannot drive the DC motor, a possible way to implement a driver is shown below using an NPN transistor.</a:t>
            </a:r>
          </a:p>
          <a:p>
            <a:endParaRPr lang="en-US" altLang="en-US" sz="1100">
              <a:latin typeface="Times New Roman" panose="02020603050405020304" pitchFamily="18" charset="0"/>
            </a:endParaRPr>
          </a:p>
          <a:p>
            <a:endParaRPr lang="en-US" altLang="en-US" sz="1000">
              <a:latin typeface="Times New Roman" panose="02020603050405020304" pitchFamily="18" charset="0"/>
            </a:endParaRPr>
          </a:p>
          <a:p>
            <a:endParaRPr lang="en-US" altLang="en-US" sz="1000">
              <a:latin typeface="Times New Roman" panose="02020603050405020304" pitchFamily="18" charset="0"/>
            </a:endParaRPr>
          </a:p>
        </p:txBody>
      </p:sp>
      <p:grpSp>
        <p:nvGrpSpPr>
          <p:cNvPr id="14342" name="Group 6"/>
          <p:cNvGrpSpPr>
            <a:grpSpLocks/>
          </p:cNvGrpSpPr>
          <p:nvPr/>
        </p:nvGrpSpPr>
        <p:grpSpPr bwMode="auto">
          <a:xfrm>
            <a:off x="238125" y="1954213"/>
            <a:ext cx="4724400" cy="2198687"/>
            <a:chOff x="150" y="1231"/>
            <a:chExt cx="2976" cy="1385"/>
          </a:xfrm>
        </p:grpSpPr>
        <p:sp>
          <p:nvSpPr>
            <p:cNvPr id="14382" name="Text Box 7"/>
            <p:cNvSpPr txBox="1">
              <a:spLocks noChangeArrowheads="1"/>
            </p:cNvSpPr>
            <p:nvPr/>
          </p:nvSpPr>
          <p:spPr bwMode="auto">
            <a:xfrm>
              <a:off x="1147" y="2358"/>
              <a:ext cx="111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000">
                <a:latin typeface="Times New Roman" panose="02020603050405020304" pitchFamily="18" charset="0"/>
              </a:endParaRPr>
            </a:p>
            <a:p>
              <a:pPr algn="ctr"/>
              <a:r>
                <a:rPr lang="en-US" altLang="en-US" sz="1000">
                  <a:latin typeface="Times New Roman" panose="02020603050405020304" pitchFamily="18" charset="0"/>
                </a:rPr>
                <a:t>Internal Structure of PWM</a:t>
              </a:r>
            </a:p>
          </p:txBody>
        </p:sp>
        <p:sp>
          <p:nvSpPr>
            <p:cNvPr id="14383" name="Text Box 8"/>
            <p:cNvSpPr txBox="1">
              <a:spLocks noChangeArrowheads="1"/>
            </p:cNvSpPr>
            <p:nvPr/>
          </p:nvSpPr>
          <p:spPr bwMode="auto">
            <a:xfrm>
              <a:off x="698" y="1324"/>
              <a:ext cx="445" cy="14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000">
                  <a:latin typeface="Times New Roman" panose="02020603050405020304" pitchFamily="18" charset="0"/>
                </a:rPr>
                <a:t>clk_div</a:t>
              </a:r>
            </a:p>
          </p:txBody>
        </p:sp>
        <p:sp>
          <p:nvSpPr>
            <p:cNvPr id="14384" name="Text Box 9"/>
            <p:cNvSpPr txBox="1">
              <a:spLocks noChangeArrowheads="1"/>
            </p:cNvSpPr>
            <p:nvPr/>
          </p:nvSpPr>
          <p:spPr bwMode="auto">
            <a:xfrm>
              <a:off x="1285" y="2107"/>
              <a:ext cx="527" cy="2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000">
                  <a:latin typeface="Times New Roman" panose="02020603050405020304" pitchFamily="18" charset="0"/>
                </a:rPr>
                <a:t>cycle_high</a:t>
              </a:r>
            </a:p>
            <a:p>
              <a:pPr algn="ctr"/>
              <a:r>
                <a:rPr lang="en-US" altLang="en-US" sz="1000">
                  <a:latin typeface="Times New Roman" panose="02020603050405020304" pitchFamily="18" charset="0"/>
                </a:rPr>
                <a:t>(8 bit)</a:t>
              </a:r>
            </a:p>
          </p:txBody>
        </p:sp>
        <p:sp>
          <p:nvSpPr>
            <p:cNvPr id="14385" name="Text Box 10"/>
            <p:cNvSpPr txBox="1">
              <a:spLocks noChangeArrowheads="1"/>
            </p:cNvSpPr>
            <p:nvPr/>
          </p:nvSpPr>
          <p:spPr bwMode="auto">
            <a:xfrm>
              <a:off x="1326" y="1319"/>
              <a:ext cx="445" cy="23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000">
                  <a:latin typeface="Times New Roman" panose="02020603050405020304" pitchFamily="18" charset="0"/>
                </a:rPr>
                <a:t>8bit counter</a:t>
              </a:r>
            </a:p>
            <a:p>
              <a:pPr algn="ctr"/>
              <a:r>
                <a:rPr lang="en-US" altLang="en-US" sz="1000">
                  <a:latin typeface="Times New Roman" panose="02020603050405020304" pitchFamily="18" charset="0"/>
                </a:rPr>
                <a:t>( 0 – 254)</a:t>
              </a:r>
            </a:p>
          </p:txBody>
        </p:sp>
        <p:sp>
          <p:nvSpPr>
            <p:cNvPr id="14386" name="Freeform 11"/>
            <p:cNvSpPr>
              <a:spLocks/>
            </p:cNvSpPr>
            <p:nvPr/>
          </p:nvSpPr>
          <p:spPr bwMode="auto">
            <a:xfrm>
              <a:off x="1144" y="1389"/>
              <a:ext cx="181" cy="1"/>
            </a:xfrm>
            <a:custGeom>
              <a:avLst/>
              <a:gdLst>
                <a:gd name="T0" fmla="*/ 0 w 410"/>
                <a:gd name="T1" fmla="*/ 0 h 1"/>
                <a:gd name="T2" fmla="*/ 35 w 410"/>
                <a:gd name="T3" fmla="*/ 0 h 1"/>
                <a:gd name="T4" fmla="*/ 0 60000 65536"/>
                <a:gd name="T5" fmla="*/ 0 60000 65536"/>
                <a:gd name="T6" fmla="*/ 0 w 410"/>
                <a:gd name="T7" fmla="*/ 0 h 1"/>
                <a:gd name="T8" fmla="*/ 410 w 410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10" h="1">
                  <a:moveTo>
                    <a:pt x="0" y="0"/>
                  </a:moveTo>
                  <a:lnTo>
                    <a:pt x="41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87" name="Text Box 12"/>
            <p:cNvSpPr txBox="1">
              <a:spLocks noChangeArrowheads="1"/>
            </p:cNvSpPr>
            <p:nvPr/>
          </p:nvSpPr>
          <p:spPr bwMode="auto">
            <a:xfrm>
              <a:off x="1263" y="1696"/>
              <a:ext cx="571" cy="27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Times New Roman" panose="02020603050405020304" pitchFamily="18" charset="0"/>
                </a:rPr>
                <a:t>8-bit </a:t>
              </a:r>
            </a:p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Times New Roman" panose="02020603050405020304" pitchFamily="18" charset="0"/>
                </a:rPr>
                <a:t>comparator</a:t>
              </a:r>
            </a:p>
          </p:txBody>
        </p:sp>
        <p:sp>
          <p:nvSpPr>
            <p:cNvPr id="14388" name="Freeform 13"/>
            <p:cNvSpPr>
              <a:spLocks/>
            </p:cNvSpPr>
            <p:nvPr/>
          </p:nvSpPr>
          <p:spPr bwMode="auto">
            <a:xfrm>
              <a:off x="1524" y="1556"/>
              <a:ext cx="2" cy="140"/>
            </a:xfrm>
            <a:custGeom>
              <a:avLst/>
              <a:gdLst>
                <a:gd name="T0" fmla="*/ 0 w 5"/>
                <a:gd name="T1" fmla="*/ 0 h 296"/>
                <a:gd name="T2" fmla="*/ 0 w 5"/>
                <a:gd name="T3" fmla="*/ 31 h 296"/>
                <a:gd name="T4" fmla="*/ 0 60000 65536"/>
                <a:gd name="T5" fmla="*/ 0 60000 65536"/>
                <a:gd name="T6" fmla="*/ 0 w 5"/>
                <a:gd name="T7" fmla="*/ 0 h 296"/>
                <a:gd name="T8" fmla="*/ 5 w 5"/>
                <a:gd name="T9" fmla="*/ 296 h 2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" h="296">
                  <a:moveTo>
                    <a:pt x="0" y="0"/>
                  </a:moveTo>
                  <a:lnTo>
                    <a:pt x="5" y="296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89" name="Freeform 14"/>
            <p:cNvSpPr>
              <a:spLocks/>
            </p:cNvSpPr>
            <p:nvPr/>
          </p:nvSpPr>
          <p:spPr bwMode="auto">
            <a:xfrm>
              <a:off x="1522" y="1970"/>
              <a:ext cx="0" cy="135"/>
            </a:xfrm>
            <a:custGeom>
              <a:avLst/>
              <a:gdLst>
                <a:gd name="T0" fmla="*/ 0 w 1"/>
                <a:gd name="T1" fmla="*/ 30 h 285"/>
                <a:gd name="T2" fmla="*/ 0 w 1"/>
                <a:gd name="T3" fmla="*/ 0 h 285"/>
                <a:gd name="T4" fmla="*/ 0 60000 65536"/>
                <a:gd name="T5" fmla="*/ 0 60000 65536"/>
                <a:gd name="T6" fmla="*/ 0 w 1"/>
                <a:gd name="T7" fmla="*/ 0 h 285"/>
                <a:gd name="T8" fmla="*/ 0 w 1"/>
                <a:gd name="T9" fmla="*/ 285 h 28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85">
                  <a:moveTo>
                    <a:pt x="1" y="285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90" name="Freeform 15"/>
            <p:cNvSpPr>
              <a:spLocks/>
            </p:cNvSpPr>
            <p:nvPr/>
          </p:nvSpPr>
          <p:spPr bwMode="auto">
            <a:xfrm>
              <a:off x="1832" y="1845"/>
              <a:ext cx="172" cy="1"/>
            </a:xfrm>
            <a:custGeom>
              <a:avLst/>
              <a:gdLst>
                <a:gd name="T0" fmla="*/ 0 w 390"/>
                <a:gd name="T1" fmla="*/ 0 h 1"/>
                <a:gd name="T2" fmla="*/ 34 w 390"/>
                <a:gd name="T3" fmla="*/ 0 h 1"/>
                <a:gd name="T4" fmla="*/ 0 60000 65536"/>
                <a:gd name="T5" fmla="*/ 0 60000 65536"/>
                <a:gd name="T6" fmla="*/ 0 w 390"/>
                <a:gd name="T7" fmla="*/ 0 h 1"/>
                <a:gd name="T8" fmla="*/ 390 w 390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0" h="1">
                  <a:moveTo>
                    <a:pt x="0" y="0"/>
                  </a:moveTo>
                  <a:lnTo>
                    <a:pt x="39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91" name="Text Box 16"/>
            <p:cNvSpPr txBox="1">
              <a:spLocks noChangeArrowheads="1"/>
            </p:cNvSpPr>
            <p:nvPr/>
          </p:nvSpPr>
          <p:spPr bwMode="auto">
            <a:xfrm>
              <a:off x="579" y="1475"/>
              <a:ext cx="651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000">
                  <a:latin typeface="Times New Roman" panose="02020603050405020304" pitchFamily="18" charset="0"/>
                </a:rPr>
                <a:t>controls period </a:t>
              </a:r>
              <a:br>
                <a:rPr lang="en-US" altLang="en-US" sz="1000">
                  <a:latin typeface="Times New Roman" panose="02020603050405020304" pitchFamily="18" charset="0"/>
                </a:rPr>
              </a:br>
              <a:r>
                <a:rPr lang="en-US" altLang="en-US" sz="1000">
                  <a:latin typeface="Times New Roman" panose="02020603050405020304" pitchFamily="18" charset="0"/>
                  <a:sym typeface="Wingdings" panose="05000000000000000000" pitchFamily="2" charset="2"/>
                </a:rPr>
                <a:t> </a:t>
              </a:r>
              <a:r>
                <a:rPr lang="en-US" altLang="en-US" sz="1000">
                  <a:latin typeface="Times New Roman" panose="02020603050405020304" pitchFamily="18" charset="0"/>
                </a:rPr>
                <a:t>how fast the counter increments</a:t>
              </a:r>
            </a:p>
          </p:txBody>
        </p:sp>
        <p:sp>
          <p:nvSpPr>
            <p:cNvPr id="14392" name="Text Box 17"/>
            <p:cNvSpPr txBox="1">
              <a:spLocks noChangeArrowheads="1"/>
            </p:cNvSpPr>
            <p:nvPr/>
          </p:nvSpPr>
          <p:spPr bwMode="auto">
            <a:xfrm>
              <a:off x="2308" y="1553"/>
              <a:ext cx="713" cy="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000">
                  <a:latin typeface="Times New Roman" panose="02020603050405020304" pitchFamily="18" charset="0"/>
                </a:rPr>
                <a:t>counter </a:t>
              </a:r>
              <a:r>
                <a:rPr lang="en-US" altLang="en-US" sz="1200">
                  <a:latin typeface="Times New Roman" panose="02020603050405020304" pitchFamily="18" charset="0"/>
                </a:rPr>
                <a:t>≤</a:t>
              </a:r>
              <a:r>
                <a:rPr lang="en-US" altLang="en-US" sz="1000">
                  <a:latin typeface="Times New Roman" panose="02020603050405020304" pitchFamily="18" charset="0"/>
                </a:rPr>
                <a:t> cycle_high,</a:t>
              </a:r>
            </a:p>
            <a:p>
              <a:pPr algn="ctr"/>
              <a:r>
                <a:rPr lang="en-US" altLang="en-US" sz="1000">
                  <a:latin typeface="Times New Roman" panose="02020603050405020304" pitchFamily="18" charset="0"/>
                </a:rPr>
                <a:t>pwm_o = 1</a:t>
              </a:r>
            </a:p>
            <a:p>
              <a:pPr algn="ctr"/>
              <a:endParaRPr lang="en-US" altLang="en-US" sz="1000">
                <a:latin typeface="Times New Roman" panose="02020603050405020304" pitchFamily="18" charset="0"/>
              </a:endParaRPr>
            </a:p>
            <a:p>
              <a:pPr algn="ctr"/>
              <a:endParaRPr lang="en-US" altLang="en-US" sz="1000">
                <a:latin typeface="Times New Roman" panose="02020603050405020304" pitchFamily="18" charset="0"/>
              </a:endParaRPr>
            </a:p>
            <a:p>
              <a:pPr algn="ctr"/>
              <a:r>
                <a:rPr lang="en-US" altLang="en-US" sz="1000">
                  <a:latin typeface="Times New Roman" panose="02020603050405020304" pitchFamily="18" charset="0"/>
                </a:rPr>
                <a:t>counter</a:t>
              </a:r>
              <a:r>
                <a:rPr lang="en-US" altLang="en-US" sz="1000">
                  <a:latin typeface="Times New Roman" panose="02020603050405020304" pitchFamily="18" charset="0"/>
                  <a:cs typeface="Times New Roman" panose="02020603050405020304" pitchFamily="18" charset="0"/>
                </a:rPr>
                <a:t>≥</a:t>
              </a:r>
              <a:r>
                <a:rPr lang="en-US" altLang="en-US" sz="1000">
                  <a:latin typeface="Times New Roman" panose="02020603050405020304" pitchFamily="18" charset="0"/>
                </a:rPr>
                <a:t>cycle_high, </a:t>
              </a:r>
            </a:p>
            <a:p>
              <a:pPr algn="ctr"/>
              <a:r>
                <a:rPr lang="en-US" altLang="en-US" sz="1000">
                  <a:latin typeface="Times New Roman" panose="02020603050405020304" pitchFamily="18" charset="0"/>
                </a:rPr>
                <a:t>pwm_o = 0</a:t>
              </a:r>
            </a:p>
          </p:txBody>
        </p:sp>
        <p:sp>
          <p:nvSpPr>
            <p:cNvPr id="14393" name="Text Box 18"/>
            <p:cNvSpPr txBox="1">
              <a:spLocks noChangeArrowheads="1"/>
            </p:cNvSpPr>
            <p:nvPr/>
          </p:nvSpPr>
          <p:spPr bwMode="auto">
            <a:xfrm>
              <a:off x="2007" y="1784"/>
              <a:ext cx="436" cy="14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000">
                  <a:latin typeface="Times New Roman" panose="02020603050405020304" pitchFamily="18" charset="0"/>
                </a:rPr>
                <a:t>pwm_o</a:t>
              </a:r>
            </a:p>
          </p:txBody>
        </p:sp>
        <p:sp>
          <p:nvSpPr>
            <p:cNvPr id="14394" name="Text Box 19"/>
            <p:cNvSpPr txBox="1">
              <a:spLocks noChangeArrowheads="1"/>
            </p:cNvSpPr>
            <p:nvPr/>
          </p:nvSpPr>
          <p:spPr bwMode="auto">
            <a:xfrm>
              <a:off x="197" y="1337"/>
              <a:ext cx="295" cy="12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000">
                  <a:latin typeface="Times New Roman" panose="02020603050405020304" pitchFamily="18" charset="0"/>
                </a:rPr>
                <a:t>clk</a:t>
              </a:r>
            </a:p>
          </p:txBody>
        </p:sp>
        <p:sp>
          <p:nvSpPr>
            <p:cNvPr id="14395" name="Freeform 20"/>
            <p:cNvSpPr>
              <a:spLocks/>
            </p:cNvSpPr>
            <p:nvPr/>
          </p:nvSpPr>
          <p:spPr bwMode="auto">
            <a:xfrm>
              <a:off x="496" y="1385"/>
              <a:ext cx="203" cy="0"/>
            </a:xfrm>
            <a:custGeom>
              <a:avLst/>
              <a:gdLst>
                <a:gd name="T0" fmla="*/ 0 w 460"/>
                <a:gd name="T1" fmla="*/ 0 h 1"/>
                <a:gd name="T2" fmla="*/ 40 w 460"/>
                <a:gd name="T3" fmla="*/ 0 h 1"/>
                <a:gd name="T4" fmla="*/ 0 60000 65536"/>
                <a:gd name="T5" fmla="*/ 0 60000 65536"/>
                <a:gd name="T6" fmla="*/ 0 w 460"/>
                <a:gd name="T7" fmla="*/ 0 h 1"/>
                <a:gd name="T8" fmla="*/ 460 w 460"/>
                <a:gd name="T9" fmla="*/ 0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60" h="1">
                  <a:moveTo>
                    <a:pt x="0" y="0"/>
                  </a:moveTo>
                  <a:lnTo>
                    <a:pt x="460" y="1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96" name="Text Box 21"/>
            <p:cNvSpPr txBox="1">
              <a:spLocks noChangeArrowheads="1"/>
            </p:cNvSpPr>
            <p:nvPr/>
          </p:nvSpPr>
          <p:spPr bwMode="auto">
            <a:xfrm>
              <a:off x="648" y="1659"/>
              <a:ext cx="144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4397" name="Rectangle 22"/>
            <p:cNvSpPr>
              <a:spLocks noChangeArrowheads="1"/>
            </p:cNvSpPr>
            <p:nvPr/>
          </p:nvSpPr>
          <p:spPr bwMode="auto">
            <a:xfrm>
              <a:off x="150" y="1231"/>
              <a:ext cx="2976" cy="1194"/>
            </a:xfrm>
            <a:prstGeom prst="rect">
              <a:avLst/>
            </a:prstGeom>
            <a:noFill/>
            <a:ln w="952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5105400" y="1982788"/>
            <a:ext cx="3886200" cy="1979612"/>
            <a:chOff x="3216" y="1014"/>
            <a:chExt cx="2448" cy="1247"/>
          </a:xfrm>
        </p:grpSpPr>
        <p:graphicFrame>
          <p:nvGraphicFramePr>
            <p:cNvPr id="14380" name="Object 24"/>
            <p:cNvGraphicFramePr>
              <a:graphicFrameLocks noChangeAspect="1"/>
            </p:cNvGraphicFramePr>
            <p:nvPr/>
          </p:nvGraphicFramePr>
          <p:xfrm>
            <a:off x="3216" y="1014"/>
            <a:ext cx="2448" cy="10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01" name="Document" r:id="rId4" imgW="5251704" imgH="2273808" progId="Word.Document.8">
                    <p:embed/>
                  </p:oleObj>
                </mc:Choice>
                <mc:Fallback>
                  <p:oleObj name="Document" r:id="rId4" imgW="5251704" imgH="2273808" progId="Word.Document.8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1014"/>
                          <a:ext cx="2448" cy="10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81" name="Text Box 25"/>
            <p:cNvSpPr txBox="1">
              <a:spLocks noChangeArrowheads="1"/>
            </p:cNvSpPr>
            <p:nvPr/>
          </p:nvSpPr>
          <p:spPr bwMode="auto">
            <a:xfrm>
              <a:off x="3625" y="1913"/>
              <a:ext cx="1682" cy="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000">
                <a:latin typeface="Times New Roman" panose="02020603050405020304" pitchFamily="18" charset="0"/>
              </a:endParaRPr>
            </a:p>
            <a:p>
              <a:pPr algn="ctr"/>
              <a:r>
                <a:rPr lang="en-US" altLang="en-US" sz="1000">
                  <a:latin typeface="Times New Roman" panose="02020603050405020304" pitchFamily="18" charset="0"/>
                </a:rPr>
                <a:t>Relationship between applied voltage and speed of the DC Motor</a:t>
              </a:r>
            </a:p>
          </p:txBody>
        </p:sp>
      </p:grpSp>
      <p:sp>
        <p:nvSpPr>
          <p:cNvPr id="14344" name="Oval 26"/>
          <p:cNvSpPr>
            <a:spLocks noChangeArrowheads="1"/>
          </p:cNvSpPr>
          <p:nvPr/>
        </p:nvSpPr>
        <p:spPr bwMode="auto">
          <a:xfrm>
            <a:off x="7518400" y="5049838"/>
            <a:ext cx="904875" cy="733425"/>
          </a:xfrm>
          <a:prstGeom prst="ellips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000">
                <a:latin typeface="Times New Roman" panose="02020603050405020304" pitchFamily="18" charset="0"/>
              </a:rPr>
              <a:t>DC </a:t>
            </a:r>
          </a:p>
          <a:p>
            <a:pPr algn="ctr">
              <a:spcBef>
                <a:spcPct val="50000"/>
              </a:spcBef>
            </a:pPr>
            <a:r>
              <a:rPr lang="en-US" altLang="en-US" sz="1000">
                <a:latin typeface="Times New Roman" panose="02020603050405020304" pitchFamily="18" charset="0"/>
              </a:rPr>
              <a:t>MOTOR</a:t>
            </a:r>
          </a:p>
        </p:txBody>
      </p:sp>
      <p:sp>
        <p:nvSpPr>
          <p:cNvPr id="14345" name="Oval 27"/>
          <p:cNvSpPr>
            <a:spLocks noChangeArrowheads="1"/>
          </p:cNvSpPr>
          <p:nvPr/>
        </p:nvSpPr>
        <p:spPr bwMode="auto">
          <a:xfrm>
            <a:off x="6491288" y="5167313"/>
            <a:ext cx="382587" cy="3810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346" name="Line 28"/>
          <p:cNvSpPr>
            <a:spLocks noChangeShapeType="1"/>
          </p:cNvSpPr>
          <p:nvPr/>
        </p:nvSpPr>
        <p:spPr bwMode="auto">
          <a:xfrm>
            <a:off x="6621463" y="5183188"/>
            <a:ext cx="1587" cy="3397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7" name="Line 29"/>
          <p:cNvSpPr>
            <a:spLocks noChangeShapeType="1"/>
          </p:cNvSpPr>
          <p:nvPr/>
        </p:nvSpPr>
        <p:spPr bwMode="auto">
          <a:xfrm flipH="1">
            <a:off x="6634163" y="5208588"/>
            <a:ext cx="155575" cy="1508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348" name="Group 30"/>
          <p:cNvGrpSpPr>
            <a:grpSpLocks/>
          </p:cNvGrpSpPr>
          <p:nvPr/>
        </p:nvGrpSpPr>
        <p:grpSpPr bwMode="auto">
          <a:xfrm flipH="1">
            <a:off x="6637338" y="5373688"/>
            <a:ext cx="180975" cy="150812"/>
            <a:chOff x="3943" y="3090"/>
            <a:chExt cx="114" cy="95"/>
          </a:xfrm>
        </p:grpSpPr>
        <p:sp>
          <p:nvSpPr>
            <p:cNvPr id="14378" name="Line 31"/>
            <p:cNvSpPr>
              <a:spLocks noChangeShapeType="1"/>
            </p:cNvSpPr>
            <p:nvPr/>
          </p:nvSpPr>
          <p:spPr bwMode="auto">
            <a:xfrm flipH="1">
              <a:off x="3980" y="3090"/>
              <a:ext cx="77" cy="6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9" name="Freeform 32"/>
            <p:cNvSpPr>
              <a:spLocks/>
            </p:cNvSpPr>
            <p:nvPr/>
          </p:nvSpPr>
          <p:spPr bwMode="auto">
            <a:xfrm>
              <a:off x="3943" y="3127"/>
              <a:ext cx="61" cy="58"/>
            </a:xfrm>
            <a:custGeom>
              <a:avLst/>
              <a:gdLst>
                <a:gd name="T0" fmla="*/ 24 w 61"/>
                <a:gd name="T1" fmla="*/ 0 h 58"/>
                <a:gd name="T2" fmla="*/ 0 w 61"/>
                <a:gd name="T3" fmla="*/ 58 h 58"/>
                <a:gd name="T4" fmla="*/ 61 w 61"/>
                <a:gd name="T5" fmla="*/ 45 h 58"/>
                <a:gd name="T6" fmla="*/ 24 w 61"/>
                <a:gd name="T7" fmla="*/ 0 h 5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1"/>
                <a:gd name="T13" fmla="*/ 0 h 58"/>
                <a:gd name="T14" fmla="*/ 61 w 61"/>
                <a:gd name="T15" fmla="*/ 58 h 5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1" h="58">
                  <a:moveTo>
                    <a:pt x="24" y="0"/>
                  </a:moveTo>
                  <a:lnTo>
                    <a:pt x="0" y="58"/>
                  </a:lnTo>
                  <a:lnTo>
                    <a:pt x="61" y="4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49" name="Freeform 33"/>
          <p:cNvSpPr>
            <a:spLocks/>
          </p:cNvSpPr>
          <p:nvPr/>
        </p:nvSpPr>
        <p:spPr bwMode="auto">
          <a:xfrm>
            <a:off x="6353175" y="5364163"/>
            <a:ext cx="269875" cy="4762"/>
          </a:xfrm>
          <a:custGeom>
            <a:avLst/>
            <a:gdLst>
              <a:gd name="T0" fmla="*/ 2147483647 w 170"/>
              <a:gd name="T1" fmla="*/ 2147483647 h 3"/>
              <a:gd name="T2" fmla="*/ 0 w 170"/>
              <a:gd name="T3" fmla="*/ 0 h 3"/>
              <a:gd name="T4" fmla="*/ 0 60000 65536"/>
              <a:gd name="T5" fmla="*/ 0 60000 65536"/>
              <a:gd name="T6" fmla="*/ 0 w 170"/>
              <a:gd name="T7" fmla="*/ 0 h 3"/>
              <a:gd name="T8" fmla="*/ 170 w 170"/>
              <a:gd name="T9" fmla="*/ 3 h 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70" h="3">
                <a:moveTo>
                  <a:pt x="170" y="3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0" name="Freeform 34"/>
          <p:cNvSpPr>
            <a:spLocks/>
          </p:cNvSpPr>
          <p:nvPr/>
        </p:nvSpPr>
        <p:spPr bwMode="auto">
          <a:xfrm>
            <a:off x="6802438" y="4951413"/>
            <a:ext cx="1169987" cy="1050925"/>
          </a:xfrm>
          <a:custGeom>
            <a:avLst/>
            <a:gdLst>
              <a:gd name="T0" fmla="*/ 0 w 737"/>
              <a:gd name="T1" fmla="*/ 2147483647 h 662"/>
              <a:gd name="T2" fmla="*/ 2147483647 w 737"/>
              <a:gd name="T3" fmla="*/ 0 h 662"/>
              <a:gd name="T4" fmla="*/ 2147483647 w 737"/>
              <a:gd name="T5" fmla="*/ 2147483647 h 662"/>
              <a:gd name="T6" fmla="*/ 2147483647 w 737"/>
              <a:gd name="T7" fmla="*/ 2147483647 h 662"/>
              <a:gd name="T8" fmla="*/ 2147483647 w 737"/>
              <a:gd name="T9" fmla="*/ 2147483647 h 662"/>
              <a:gd name="T10" fmla="*/ 2147483647 w 737"/>
              <a:gd name="T11" fmla="*/ 2147483647 h 66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37"/>
              <a:gd name="T19" fmla="*/ 0 h 662"/>
              <a:gd name="T20" fmla="*/ 737 w 737"/>
              <a:gd name="T21" fmla="*/ 662 h 66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37" h="662">
                <a:moveTo>
                  <a:pt x="0" y="167"/>
                </a:moveTo>
                <a:lnTo>
                  <a:pt x="1" y="0"/>
                </a:lnTo>
                <a:lnTo>
                  <a:pt x="281" y="2"/>
                </a:lnTo>
                <a:lnTo>
                  <a:pt x="281" y="662"/>
                </a:lnTo>
                <a:lnTo>
                  <a:pt x="737" y="662"/>
                </a:lnTo>
                <a:lnTo>
                  <a:pt x="737" y="53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1" name="Freeform 35"/>
          <p:cNvSpPr>
            <a:spLocks/>
          </p:cNvSpPr>
          <p:nvPr/>
        </p:nvSpPr>
        <p:spPr bwMode="auto">
          <a:xfrm>
            <a:off x="6800850" y="5487988"/>
            <a:ext cx="1588" cy="276225"/>
          </a:xfrm>
          <a:custGeom>
            <a:avLst/>
            <a:gdLst>
              <a:gd name="T0" fmla="*/ 2147483647 w 1"/>
              <a:gd name="T1" fmla="*/ 0 h 174"/>
              <a:gd name="T2" fmla="*/ 0 w 1"/>
              <a:gd name="T3" fmla="*/ 2147483647 h 174"/>
              <a:gd name="T4" fmla="*/ 0 60000 65536"/>
              <a:gd name="T5" fmla="*/ 0 60000 65536"/>
              <a:gd name="T6" fmla="*/ 0 w 1"/>
              <a:gd name="T7" fmla="*/ 0 h 174"/>
              <a:gd name="T8" fmla="*/ 1 w 1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74">
                <a:moveTo>
                  <a:pt x="1" y="0"/>
                </a:moveTo>
                <a:lnTo>
                  <a:pt x="0" y="174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2" name="Rectangle 36"/>
          <p:cNvSpPr>
            <a:spLocks noChangeArrowheads="1"/>
          </p:cNvSpPr>
          <p:nvPr/>
        </p:nvSpPr>
        <p:spPr bwMode="auto">
          <a:xfrm>
            <a:off x="7883525" y="4503738"/>
            <a:ext cx="27622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100">
                <a:solidFill>
                  <a:srgbClr val="000000"/>
                </a:solidFill>
                <a:latin typeface="Times New Roman" panose="02020603050405020304" pitchFamily="18" charset="0"/>
              </a:rPr>
              <a:t>5V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4353" name="Rectangle 37"/>
          <p:cNvSpPr>
            <a:spLocks noChangeArrowheads="1"/>
          </p:cNvSpPr>
          <p:nvPr/>
        </p:nvSpPr>
        <p:spPr bwMode="auto">
          <a:xfrm>
            <a:off x="6677025" y="5670550"/>
            <a:ext cx="130175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354" name="Rectangle 38"/>
          <p:cNvSpPr>
            <a:spLocks noChangeArrowheads="1"/>
          </p:cNvSpPr>
          <p:nvPr/>
        </p:nvSpPr>
        <p:spPr bwMode="auto">
          <a:xfrm>
            <a:off x="5854700" y="5349875"/>
            <a:ext cx="257175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355" name="Rectangle 39"/>
          <p:cNvSpPr>
            <a:spLocks noChangeArrowheads="1"/>
          </p:cNvSpPr>
          <p:nvPr/>
        </p:nvSpPr>
        <p:spPr bwMode="auto">
          <a:xfrm>
            <a:off x="5673725" y="5235575"/>
            <a:ext cx="550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100">
                <a:solidFill>
                  <a:srgbClr val="000000"/>
                </a:solidFill>
                <a:latin typeface="Times New Roman" panose="02020603050405020304" pitchFamily="18" charset="0"/>
              </a:rPr>
              <a:t>From processor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4356" name="Line 40"/>
          <p:cNvSpPr>
            <a:spLocks noChangeShapeType="1"/>
          </p:cNvSpPr>
          <p:nvPr/>
        </p:nvSpPr>
        <p:spPr bwMode="auto">
          <a:xfrm>
            <a:off x="6638925" y="5764213"/>
            <a:ext cx="330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4357" name="Freeform 41"/>
          <p:cNvSpPr>
            <a:spLocks/>
          </p:cNvSpPr>
          <p:nvPr/>
        </p:nvSpPr>
        <p:spPr bwMode="auto">
          <a:xfrm>
            <a:off x="6696075" y="5795963"/>
            <a:ext cx="228600" cy="6350"/>
          </a:xfrm>
          <a:custGeom>
            <a:avLst/>
            <a:gdLst>
              <a:gd name="T0" fmla="*/ 0 w 144"/>
              <a:gd name="T1" fmla="*/ 0 h 4"/>
              <a:gd name="T2" fmla="*/ 2147483647 w 144"/>
              <a:gd name="T3" fmla="*/ 2147483647 h 4"/>
              <a:gd name="T4" fmla="*/ 0 60000 65536"/>
              <a:gd name="T5" fmla="*/ 0 60000 65536"/>
              <a:gd name="T6" fmla="*/ 0 w 144"/>
              <a:gd name="T7" fmla="*/ 0 h 4"/>
              <a:gd name="T8" fmla="*/ 144 w 144"/>
              <a:gd name="T9" fmla="*/ 4 h 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44" h="4">
                <a:moveTo>
                  <a:pt x="0" y="0"/>
                </a:moveTo>
                <a:lnTo>
                  <a:pt x="144" y="4"/>
                </a:lnTo>
              </a:path>
            </a:pathLst>
          </a:cu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4358" name="Freeform 42"/>
          <p:cNvSpPr>
            <a:spLocks/>
          </p:cNvSpPr>
          <p:nvPr/>
        </p:nvSpPr>
        <p:spPr bwMode="auto">
          <a:xfrm>
            <a:off x="6746875" y="5840413"/>
            <a:ext cx="133350" cy="1587"/>
          </a:xfrm>
          <a:custGeom>
            <a:avLst/>
            <a:gdLst>
              <a:gd name="T0" fmla="*/ 0 w 84"/>
              <a:gd name="T1" fmla="*/ 0 h 1"/>
              <a:gd name="T2" fmla="*/ 2147483647 w 84"/>
              <a:gd name="T3" fmla="*/ 0 h 1"/>
              <a:gd name="T4" fmla="*/ 0 60000 65536"/>
              <a:gd name="T5" fmla="*/ 0 60000 65536"/>
              <a:gd name="T6" fmla="*/ 0 w 84"/>
              <a:gd name="T7" fmla="*/ 0 h 1"/>
              <a:gd name="T8" fmla="*/ 84 w 84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4" h="1">
                <a:moveTo>
                  <a:pt x="0" y="0"/>
                </a:moveTo>
                <a:lnTo>
                  <a:pt x="84" y="0"/>
                </a:lnTo>
              </a:path>
            </a:pathLst>
          </a:cu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4359" name="Line 43"/>
          <p:cNvSpPr>
            <a:spLocks noChangeShapeType="1"/>
          </p:cNvSpPr>
          <p:nvPr/>
        </p:nvSpPr>
        <p:spPr bwMode="auto">
          <a:xfrm flipV="1">
            <a:off x="7962900" y="4716463"/>
            <a:ext cx="0" cy="333375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4360" name="Text Box 44"/>
          <p:cNvSpPr txBox="1">
            <a:spLocks noChangeArrowheads="1"/>
          </p:cNvSpPr>
          <p:nvPr/>
        </p:nvSpPr>
        <p:spPr bwMode="auto">
          <a:xfrm>
            <a:off x="212725" y="1219200"/>
            <a:ext cx="87788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Times New Roman" panose="02020603050405020304" pitchFamily="18" charset="0"/>
              </a:rPr>
              <a:t>We wish to control the speed of a DC motor, which is proportional to the voltage applied to the motor. PWM can be used to provide average voltages to control the motor rpm.</a:t>
            </a:r>
          </a:p>
        </p:txBody>
      </p:sp>
      <p:sp>
        <p:nvSpPr>
          <p:cNvPr id="14361" name="Text Box 45"/>
          <p:cNvSpPr txBox="1">
            <a:spLocks noChangeArrowheads="1"/>
          </p:cNvSpPr>
          <p:nvPr/>
        </p:nvSpPr>
        <p:spPr bwMode="auto">
          <a:xfrm>
            <a:off x="241300" y="3303588"/>
            <a:ext cx="183673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>
                <a:latin typeface="Times New Roman" panose="02020603050405020304" pitchFamily="18" charset="0"/>
              </a:rPr>
              <a:t>Cycle_high = FF </a:t>
            </a:r>
            <a:r>
              <a:rPr lang="en-US" altLang="en-US" sz="1000">
                <a:latin typeface="Times New Roman" panose="02020603050405020304" pitchFamily="18" charset="0"/>
                <a:sym typeface="Wingdings" panose="05000000000000000000" pitchFamily="2" charset="2"/>
              </a:rPr>
              <a:t> duty=100%</a:t>
            </a:r>
            <a:br>
              <a:rPr lang="en-US" altLang="en-US" sz="1000">
                <a:latin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en-US" sz="1000">
                <a:latin typeface="Times New Roman" panose="02020603050405020304" pitchFamily="18" charset="0"/>
                <a:sym typeface="Wingdings" panose="05000000000000000000" pitchFamily="2" charset="2"/>
              </a:rPr>
              <a:t>Cycle_high = 7F  duty = 50%</a:t>
            </a:r>
            <a:endParaRPr lang="en-US" altLang="en-US" sz="100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sz="1000">
                <a:latin typeface="Times New Roman" panose="02020603050405020304" pitchFamily="18" charset="0"/>
                <a:sym typeface="Wingdings" panose="05000000000000000000" pitchFamily="2" charset="2"/>
              </a:rPr>
              <a:t>Cycle_high = 00  duty =   0%</a:t>
            </a:r>
          </a:p>
        </p:txBody>
      </p:sp>
      <p:sp>
        <p:nvSpPr>
          <p:cNvPr id="14362" name="AutoShape 46"/>
          <p:cNvSpPr>
            <a:spLocks noChangeAspect="1" noChangeArrowheads="1" noTextEdit="1"/>
          </p:cNvSpPr>
          <p:nvPr/>
        </p:nvSpPr>
        <p:spPr bwMode="auto">
          <a:xfrm>
            <a:off x="3806825" y="5218113"/>
            <a:ext cx="86677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3" name="Oval 47"/>
          <p:cNvSpPr>
            <a:spLocks noChangeArrowheads="1"/>
          </p:cNvSpPr>
          <p:nvPr/>
        </p:nvSpPr>
        <p:spPr bwMode="auto">
          <a:xfrm>
            <a:off x="4186238" y="5595938"/>
            <a:ext cx="382587" cy="3810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364" name="Line 48"/>
          <p:cNvSpPr>
            <a:spLocks noChangeShapeType="1"/>
          </p:cNvSpPr>
          <p:nvPr/>
        </p:nvSpPr>
        <p:spPr bwMode="auto">
          <a:xfrm>
            <a:off x="4316413" y="5611813"/>
            <a:ext cx="1587" cy="3397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5" name="Line 49"/>
          <p:cNvSpPr>
            <a:spLocks noChangeShapeType="1"/>
          </p:cNvSpPr>
          <p:nvPr/>
        </p:nvSpPr>
        <p:spPr bwMode="auto">
          <a:xfrm flipV="1">
            <a:off x="4306888" y="5649913"/>
            <a:ext cx="177800" cy="139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366" name="Group 50"/>
          <p:cNvGrpSpPr>
            <a:grpSpLocks/>
          </p:cNvGrpSpPr>
          <p:nvPr/>
        </p:nvGrpSpPr>
        <p:grpSpPr bwMode="auto">
          <a:xfrm flipH="1">
            <a:off x="4313238" y="5794375"/>
            <a:ext cx="169862" cy="142875"/>
            <a:chOff x="2719" y="3559"/>
            <a:chExt cx="114" cy="95"/>
          </a:xfrm>
        </p:grpSpPr>
        <p:sp>
          <p:nvSpPr>
            <p:cNvPr id="14376" name="Line 51"/>
            <p:cNvSpPr>
              <a:spLocks noChangeShapeType="1"/>
            </p:cNvSpPr>
            <p:nvPr/>
          </p:nvSpPr>
          <p:spPr bwMode="auto">
            <a:xfrm flipH="1">
              <a:off x="2756" y="3559"/>
              <a:ext cx="77" cy="6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7" name="Freeform 52"/>
            <p:cNvSpPr>
              <a:spLocks/>
            </p:cNvSpPr>
            <p:nvPr/>
          </p:nvSpPr>
          <p:spPr bwMode="auto">
            <a:xfrm>
              <a:off x="2719" y="3596"/>
              <a:ext cx="61" cy="58"/>
            </a:xfrm>
            <a:custGeom>
              <a:avLst/>
              <a:gdLst>
                <a:gd name="T0" fmla="*/ 24 w 61"/>
                <a:gd name="T1" fmla="*/ 0 h 58"/>
                <a:gd name="T2" fmla="*/ 0 w 61"/>
                <a:gd name="T3" fmla="*/ 58 h 58"/>
                <a:gd name="T4" fmla="*/ 61 w 61"/>
                <a:gd name="T5" fmla="*/ 45 h 58"/>
                <a:gd name="T6" fmla="*/ 24 w 61"/>
                <a:gd name="T7" fmla="*/ 0 h 5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1"/>
                <a:gd name="T13" fmla="*/ 0 h 58"/>
                <a:gd name="T14" fmla="*/ 61 w 61"/>
                <a:gd name="T15" fmla="*/ 58 h 5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1" h="58">
                  <a:moveTo>
                    <a:pt x="24" y="0"/>
                  </a:moveTo>
                  <a:lnTo>
                    <a:pt x="0" y="58"/>
                  </a:lnTo>
                  <a:lnTo>
                    <a:pt x="61" y="4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67" name="Line 53"/>
          <p:cNvSpPr>
            <a:spLocks noChangeShapeType="1"/>
          </p:cNvSpPr>
          <p:nvPr/>
        </p:nvSpPr>
        <p:spPr bwMode="auto">
          <a:xfrm flipH="1">
            <a:off x="3975100" y="5797550"/>
            <a:ext cx="341313" cy="3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8" name="Line 54"/>
          <p:cNvSpPr>
            <a:spLocks noChangeShapeType="1"/>
          </p:cNvSpPr>
          <p:nvPr/>
        </p:nvSpPr>
        <p:spPr bwMode="auto">
          <a:xfrm flipV="1">
            <a:off x="4497388" y="5457825"/>
            <a:ext cx="1587" cy="187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9" name="Line 55"/>
          <p:cNvSpPr>
            <a:spLocks noChangeShapeType="1"/>
          </p:cNvSpPr>
          <p:nvPr/>
        </p:nvSpPr>
        <p:spPr bwMode="auto">
          <a:xfrm>
            <a:off x="4497388" y="5926138"/>
            <a:ext cx="1587" cy="1476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70" name="Rectangle 56"/>
          <p:cNvSpPr>
            <a:spLocks noChangeArrowheads="1"/>
          </p:cNvSpPr>
          <p:nvPr/>
        </p:nvSpPr>
        <p:spPr bwMode="auto">
          <a:xfrm>
            <a:off x="4311650" y="5218113"/>
            <a:ext cx="384175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371" name="Rectangle 57"/>
          <p:cNvSpPr>
            <a:spLocks noChangeArrowheads="1"/>
          </p:cNvSpPr>
          <p:nvPr/>
        </p:nvSpPr>
        <p:spPr bwMode="auto">
          <a:xfrm>
            <a:off x="4311650" y="5218113"/>
            <a:ext cx="1714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100">
                <a:solidFill>
                  <a:srgbClr val="000000"/>
                </a:solidFill>
                <a:latin typeface="Times New Roman" panose="02020603050405020304" pitchFamily="18" charset="0"/>
              </a:rPr>
              <a:t>5V</a:t>
            </a:r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4372" name="Rectangle 58"/>
          <p:cNvSpPr>
            <a:spLocks noChangeArrowheads="1"/>
          </p:cNvSpPr>
          <p:nvPr/>
        </p:nvSpPr>
        <p:spPr bwMode="auto">
          <a:xfrm>
            <a:off x="4438650" y="6099175"/>
            <a:ext cx="130175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373" name="Rectangle 59"/>
          <p:cNvSpPr>
            <a:spLocks noChangeArrowheads="1"/>
          </p:cNvSpPr>
          <p:nvPr/>
        </p:nvSpPr>
        <p:spPr bwMode="auto">
          <a:xfrm>
            <a:off x="4438650" y="6102350"/>
            <a:ext cx="9366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10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4374" name="Rectangle 60"/>
          <p:cNvSpPr>
            <a:spLocks noChangeArrowheads="1"/>
          </p:cNvSpPr>
          <p:nvPr/>
        </p:nvSpPr>
        <p:spPr bwMode="auto">
          <a:xfrm>
            <a:off x="3806825" y="5721350"/>
            <a:ext cx="257175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375" name="Rectangle 61"/>
          <p:cNvSpPr>
            <a:spLocks noChangeArrowheads="1"/>
          </p:cNvSpPr>
          <p:nvPr/>
        </p:nvSpPr>
        <p:spPr bwMode="auto">
          <a:xfrm>
            <a:off x="3806825" y="5721350"/>
            <a:ext cx="1016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10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Printer Connection</a:t>
            </a: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6200"/>
            <a:ext cx="2190750" cy="668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362200"/>
            <a:ext cx="4410075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IO Base Address for LPT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3" y="847725"/>
            <a:ext cx="8105775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Printer’s Ports</a:t>
            </a:r>
          </a:p>
        </p:txBody>
      </p:sp>
      <p:pic>
        <p:nvPicPr>
          <p:cNvPr id="17411" name="Picture 10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1000125"/>
            <a:ext cx="8048625" cy="562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Selected Problems (Ch. 4)</a:t>
            </a: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62075"/>
            <a:ext cx="7620000" cy="458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Oval 4"/>
          <p:cNvSpPr>
            <a:spLocks noChangeArrowheads="1"/>
          </p:cNvSpPr>
          <p:nvPr/>
        </p:nvSpPr>
        <p:spPr bwMode="auto">
          <a:xfrm>
            <a:off x="2411413" y="407670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8437" name="Oval 5"/>
          <p:cNvSpPr>
            <a:spLocks noChangeArrowheads="1"/>
          </p:cNvSpPr>
          <p:nvPr/>
        </p:nvSpPr>
        <p:spPr bwMode="auto">
          <a:xfrm>
            <a:off x="5414963" y="407670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8438" name="Oval 6"/>
          <p:cNvSpPr>
            <a:spLocks noChangeArrowheads="1"/>
          </p:cNvSpPr>
          <p:nvPr/>
        </p:nvSpPr>
        <p:spPr bwMode="auto">
          <a:xfrm>
            <a:off x="6838950" y="4038600"/>
            <a:ext cx="685800" cy="381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Outline</a:t>
            </a:r>
            <a:endParaRPr lang="en-US" altLang="en-US" smtClean="0"/>
          </a:p>
        </p:txBody>
      </p:sp>
      <p:sp>
        <p:nvSpPr>
          <p:cNvPr id="1822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90600" y="1052736"/>
            <a:ext cx="7162800" cy="4114800"/>
          </a:xfrm>
        </p:spPr>
        <p:txBody>
          <a:bodyPr/>
          <a:lstStyle/>
          <a:p>
            <a:r>
              <a:rPr lang="en-US" altLang="en-US" dirty="0" smtClean="0"/>
              <a:t>DAC (Digital to Analog Converter)</a:t>
            </a:r>
          </a:p>
          <a:p>
            <a:r>
              <a:rPr lang="en-US" altLang="en-US" dirty="0" smtClean="0"/>
              <a:t>ADC (Analog to Digital Converter)</a:t>
            </a:r>
          </a:p>
          <a:p>
            <a:r>
              <a:rPr lang="en-US" altLang="en-US" dirty="0" smtClean="0"/>
              <a:t>ADC major characteristics </a:t>
            </a:r>
          </a:p>
          <a:p>
            <a:r>
              <a:rPr lang="en-US" altLang="en-US" dirty="0" smtClean="0"/>
              <a:t>ADC in AVR</a:t>
            </a:r>
          </a:p>
          <a:p>
            <a:r>
              <a:rPr lang="en-US" altLang="en-US" dirty="0" smtClean="0"/>
              <a:t>AVR ADC Programming</a:t>
            </a:r>
          </a:p>
          <a:p>
            <a:pPr lvl="1"/>
            <a:r>
              <a:rPr lang="en-US" altLang="en-US" dirty="0" smtClean="0"/>
              <a:t>ADCH and ADCL</a:t>
            </a:r>
          </a:p>
          <a:p>
            <a:pPr lvl="1"/>
            <a:r>
              <a:rPr lang="en-US" altLang="en-US" dirty="0" smtClean="0"/>
              <a:t>ADMUX</a:t>
            </a:r>
          </a:p>
          <a:p>
            <a:pPr lvl="1"/>
            <a:r>
              <a:rPr lang="en-US" altLang="en-US" dirty="0" smtClean="0"/>
              <a:t>ADCSRA</a:t>
            </a:r>
          </a:p>
          <a:p>
            <a:r>
              <a:rPr lang="en-US" altLang="en-US" dirty="0" smtClean="0"/>
              <a:t>Signal conditioning and sensors</a:t>
            </a:r>
          </a:p>
          <a:p>
            <a:r>
              <a:rPr lang="en-US" altLang="en-US" dirty="0" smtClean="0"/>
              <a:t>PWM (pulse width modulation) signals</a:t>
            </a:r>
          </a:p>
          <a:p>
            <a:r>
              <a:rPr lang="en-US" altLang="en-US" dirty="0" smtClean="0"/>
              <a:t>DC motor control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DAC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345488" cy="914400"/>
          </a:xfrm>
        </p:spPr>
        <p:txBody>
          <a:bodyPr/>
          <a:lstStyle/>
          <a:p>
            <a:r>
              <a:rPr lang="en-US" altLang="en-US" sz="2400" dirty="0"/>
              <a:t>What is DAC ?</a:t>
            </a:r>
          </a:p>
          <a:p>
            <a:r>
              <a:rPr lang="en-US" altLang="en-US" sz="2400" dirty="0"/>
              <a:t>How to connect an DAC to </a:t>
            </a:r>
            <a:r>
              <a:rPr lang="en-US" altLang="en-US" sz="2400" dirty="0" smtClean="0"/>
              <a:t>micro?</a:t>
            </a:r>
            <a:endParaRPr lang="en-US" altLang="en-US" sz="2400" dirty="0"/>
          </a:p>
          <a:p>
            <a:pPr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  <p:pic>
        <p:nvPicPr>
          <p:cNvPr id="716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700" y="2165350"/>
            <a:ext cx="6832600" cy="252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68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288" y="4979988"/>
            <a:ext cx="6323012" cy="811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6291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8-bit R-2R Ladder Digital To Analog Converter</a:t>
            </a:r>
          </a:p>
        </p:txBody>
      </p:sp>
      <p:sp>
        <p:nvSpPr>
          <p:cNvPr id="4099" name="AutoShape 2" descr="http://www.eng.utah.edu/~bowen/DAC_Proj/images/r2rdac.bmp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1004888"/>
            <a:ext cx="5886450" cy="2095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pic>
        <p:nvPicPr>
          <p:cNvPr id="410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2071688"/>
            <a:ext cx="7853363" cy="278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Digital to Analog Converter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1447800"/>
            <a:ext cx="79629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179" name="Group 7178"/>
          <p:cNvGrpSpPr>
            <a:grpSpLocks/>
          </p:cNvGrpSpPr>
          <p:nvPr/>
        </p:nvGrpSpPr>
        <p:grpSpPr bwMode="auto">
          <a:xfrm>
            <a:off x="4318000" y="5318125"/>
            <a:ext cx="3222625" cy="923925"/>
            <a:chOff x="4318583" y="5318251"/>
            <a:chExt cx="3222720" cy="92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6" name="Ink 15"/>
                <p14:cNvContentPartPr/>
                <p14:nvPr/>
              </p14:nvContentPartPr>
              <p14:xfrm>
                <a:off x="5900783" y="5387011"/>
                <a:ext cx="1640520" cy="854280"/>
              </p14:xfrm>
            </p:contentPart>
          </mc:Choice>
          <mc:Fallback>
            <p:pic>
              <p:nvPicPr>
                <p:cNvPr id="16" name="Ink 15"/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891423" y="5373702"/>
                  <a:ext cx="1661400" cy="8798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169" name="Ink 7168"/>
                <p14:cNvContentPartPr/>
                <p14:nvPr/>
              </p14:nvContentPartPr>
              <p14:xfrm>
                <a:off x="4318583" y="5318251"/>
                <a:ext cx="2257920" cy="757440"/>
              </p14:xfrm>
            </p:contentPart>
          </mc:Choice>
          <mc:Fallback>
            <p:pic>
              <p:nvPicPr>
                <p:cNvPr id="7169" name="Ink 7168"/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306343" y="5307461"/>
                  <a:ext cx="2273760" cy="779019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 – Step Ramp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066800"/>
            <a:ext cx="802005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ADC? Do we need it?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345488" cy="609600"/>
          </a:xfrm>
        </p:spPr>
        <p:txBody>
          <a:bodyPr/>
          <a:lstStyle/>
          <a:p>
            <a:r>
              <a:rPr lang="en-US" altLang="en-US" dirty="0"/>
              <a:t>Analogue vs. digital signal</a:t>
            </a:r>
          </a:p>
        </p:txBody>
      </p:sp>
      <p:pic>
        <p:nvPicPr>
          <p:cNvPr id="593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76400"/>
            <a:ext cx="6858000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39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657600"/>
            <a:ext cx="6996113" cy="288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4474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9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build="p"/>
    </p:bld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pattFill prst="narHorz">
            <a:fgClr>
              <a:schemeClr val="tx1"/>
            </a:fgClr>
            <a:bgClr>
              <a:schemeClr val="bg1"/>
            </a:bgClr>
          </a:patt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pattFill prst="narHorz">
            <a:fgClr>
              <a:schemeClr val="tx1"/>
            </a:fgClr>
            <a:bgClr>
              <a:schemeClr val="bg1"/>
            </a:bgClr>
          </a:patt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1063</TotalTime>
  <Words>736</Words>
  <Application>Microsoft Office PowerPoint</Application>
  <PresentationFormat>Letter Paper (8.5x11 in)</PresentationFormat>
  <Paragraphs>175</Paragraphs>
  <Slides>34</Slides>
  <Notes>17</Notes>
  <HiddenSlides>4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Times New Roman</vt:lpstr>
      <vt:lpstr>Wingdings</vt:lpstr>
      <vt:lpstr>Courier New</vt:lpstr>
      <vt:lpstr>Default Design</vt:lpstr>
      <vt:lpstr>Microsoft Word Document</vt:lpstr>
      <vt:lpstr>Microsoft Visio Drawing</vt:lpstr>
      <vt:lpstr>Microprocessor System Design IO Applications</vt:lpstr>
      <vt:lpstr>ADC and DAC Programming in AVR</vt:lpstr>
      <vt:lpstr>Topics</vt:lpstr>
      <vt:lpstr>Outline</vt:lpstr>
      <vt:lpstr>DAC</vt:lpstr>
      <vt:lpstr>8-bit R-2R Ladder Digital To Analog Converter</vt:lpstr>
      <vt:lpstr>Digital to Analog Converter</vt:lpstr>
      <vt:lpstr>Example – Step Ramp</vt:lpstr>
      <vt:lpstr>What is ADC? Do we need it?</vt:lpstr>
      <vt:lpstr>ADC major characteristics</vt:lpstr>
      <vt:lpstr>Some of ADC Signals</vt:lpstr>
      <vt:lpstr>Analog to Digital</vt:lpstr>
      <vt:lpstr>Vin Range</vt:lpstr>
      <vt:lpstr>Timing</vt:lpstr>
      <vt:lpstr>Interfacing ADC</vt:lpstr>
      <vt:lpstr>Example</vt:lpstr>
      <vt:lpstr>ADC in AVR (Atmega 16/32) </vt:lpstr>
      <vt:lpstr>Hardware Consideration</vt:lpstr>
      <vt:lpstr>ADCH and ADCL Data registers</vt:lpstr>
      <vt:lpstr>ADMUX</vt:lpstr>
      <vt:lpstr>ADC input selection</vt:lpstr>
      <vt:lpstr>ADCSA</vt:lpstr>
      <vt:lpstr>ADC Prescaler </vt:lpstr>
      <vt:lpstr>PowerPoint Presentation</vt:lpstr>
      <vt:lpstr>Programming ADC</vt:lpstr>
      <vt:lpstr>Signal conditioning </vt:lpstr>
      <vt:lpstr>Sensor Interfacing</vt:lpstr>
      <vt:lpstr>Temperature Sensor</vt:lpstr>
      <vt:lpstr>Pulse width modulator</vt:lpstr>
      <vt:lpstr>Controlling a DC motor  with a PWM</vt:lpstr>
      <vt:lpstr>Printer Connection</vt:lpstr>
      <vt:lpstr>IO Base Address for LPT</vt:lpstr>
      <vt:lpstr>Printer’s Ports</vt:lpstr>
      <vt:lpstr>Selected Problems (Ch. 4)</vt:lpstr>
    </vt:vector>
  </TitlesOfParts>
  <Company>U of Tehran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 System Design Processor Timing</dc:title>
  <dc:creator>Fatemi</dc:creator>
  <cp:lastModifiedBy>S. Omid Fatemi</cp:lastModifiedBy>
  <cp:revision>29</cp:revision>
  <dcterms:modified xsi:type="dcterms:W3CDTF">2017-12-11T02:34:09Z</dcterms:modified>
</cp:coreProperties>
</file>