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57" r:id="rId4"/>
    <p:sldId id="258" r:id="rId5"/>
    <p:sldId id="259" r:id="rId6"/>
    <p:sldId id="265" r:id="rId7"/>
    <p:sldId id="264" r:id="rId8"/>
    <p:sldId id="261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4660"/>
  </p:normalViewPr>
  <p:slideViewPr>
    <p:cSldViewPr snapToGrid="0">
      <p:cViewPr>
        <p:scale>
          <a:sx n="75" d="100"/>
          <a:sy n="75" d="100"/>
        </p:scale>
        <p:origin x="835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F-C3D4-479D-84E0-A3EC4398E6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0063-6237-4B82-997C-1E2F6752B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00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F-C3D4-479D-84E0-A3EC4398E6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0063-6237-4B82-997C-1E2F6752B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17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F-C3D4-479D-84E0-A3EC4398E6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0063-6237-4B82-997C-1E2F6752B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465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3C288EF-C3D4-479D-84E0-A3EC4398E6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F630063-6237-4B82-997C-1E2F6752BA2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955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F-C3D4-479D-84E0-A3EC4398E6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0063-6237-4B82-997C-1E2F6752B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712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F-C3D4-479D-84E0-A3EC4398E6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0063-6237-4B82-997C-1E2F6752BA2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816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F-C3D4-479D-84E0-A3EC4398E6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0063-6237-4B82-997C-1E2F6752B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17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F-C3D4-479D-84E0-A3EC4398E6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0063-6237-4B82-997C-1E2F6752B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024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F-C3D4-479D-84E0-A3EC4398E6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0063-6237-4B82-997C-1E2F6752B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096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F-C3D4-479D-84E0-A3EC4398E6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0063-6237-4B82-997C-1E2F6752B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5560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F-C3D4-479D-84E0-A3EC4398E6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0063-6237-4B82-997C-1E2F6752B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22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F-C3D4-479D-84E0-A3EC4398E6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0063-6237-4B82-997C-1E2F6752B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251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F-C3D4-479D-84E0-A3EC4398E6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0063-6237-4B82-997C-1E2F6752B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305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F-C3D4-479D-84E0-A3EC4398E6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0063-6237-4B82-997C-1E2F6752B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702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F-C3D4-479D-84E0-A3EC4398E6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0063-6237-4B82-997C-1E2F6752B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89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F-C3D4-479D-84E0-A3EC4398E6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0063-6237-4B82-997C-1E2F6752B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76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F-C3D4-479D-84E0-A3EC4398E6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0063-6237-4B82-997C-1E2F6752B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20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F-C3D4-479D-84E0-A3EC4398E6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0063-6237-4B82-997C-1E2F6752BA2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F-C3D4-479D-84E0-A3EC4398E6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0063-6237-4B82-997C-1E2F6752BA2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2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F-C3D4-479D-84E0-A3EC4398E6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0063-6237-4B82-997C-1E2F6752B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84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F-C3D4-479D-84E0-A3EC4398E6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0063-6237-4B82-997C-1E2F6752B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49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F-C3D4-479D-84E0-A3EC4398E6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0063-6237-4B82-997C-1E2F6752B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89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C288EF-C3D4-479D-84E0-A3EC4398E6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30063-6237-4B82-997C-1E2F6752B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76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3C288EF-C3D4-479D-84E0-A3EC4398E6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F630063-6237-4B82-997C-1E2F6752B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62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6983" y="882376"/>
            <a:ext cx="10755086" cy="2926080"/>
          </a:xfrm>
        </p:spPr>
        <p:txBody>
          <a:bodyPr/>
          <a:lstStyle/>
          <a:p>
            <a:r>
              <a:rPr lang="ru-RU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3.3.4А «Эффект холла в полупроводниках»</a:t>
            </a:r>
            <a:endParaRPr lang="ru-RU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Назарчук Анна Б02-109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652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Многим приборам для корректной работы необходимо значение внешнего магнитного поля. Его можно измерять при помощи электрического тока, который окружает </a:t>
            </a:r>
            <a:r>
              <a:rPr lang="ru-RU" dirty="0"/>
              <a:t>человека повсюду и представляет собой направленный перенос зарядов с помощью микрочастиц - носителей заряда. </a:t>
            </a:r>
            <a:r>
              <a:rPr lang="ru-RU" dirty="0" smtClean="0"/>
              <a:t>Однако их направление движения не всегда совпадает с направлением электрического поля. Именно возникновение электрического поля перпендикулярно току и называется эффектом Холла. Данное явление входит в основу принципа работы датчика Холла, который используется для измерения магнитного поля. Более того, используя эффект Холла, можно узнать многое о носителях заряда в веществе, что и сделано в данной работе.</a:t>
            </a:r>
            <a:endParaRPr lang="ru-RU" dirty="0"/>
          </a:p>
          <a:p>
            <a:pPr marL="4572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662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Исходный вариант работы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143000" y="2285801"/>
            <a:ext cx="4754563" cy="3565922"/>
          </a:xfrm>
        </p:spPr>
      </p:pic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ru-RU" dirty="0" smtClean="0"/>
              <a:t>Работа состояла из 4 частей: </a:t>
            </a:r>
          </a:p>
          <a:p>
            <a:r>
              <a:rPr lang="ru-RU" i="1" dirty="0" smtClean="0"/>
              <a:t>Калибровка электромагнита </a:t>
            </a:r>
            <a:r>
              <a:rPr lang="ru-RU" dirty="0" smtClean="0"/>
              <a:t>– определяется зависимость магнитной индукции в зазоре электромагнита (1)  от тока через магнит</a:t>
            </a:r>
          </a:p>
          <a:p>
            <a:r>
              <a:rPr lang="ru-RU" i="1" dirty="0" smtClean="0"/>
              <a:t>Измерение </a:t>
            </a:r>
            <a:r>
              <a:rPr lang="ru-RU" i="1" dirty="0"/>
              <a:t>ЭДС </a:t>
            </a:r>
            <a:r>
              <a:rPr lang="ru-RU" i="1" dirty="0" smtClean="0"/>
              <a:t>Холла </a:t>
            </a:r>
            <a:r>
              <a:rPr lang="ru-RU" dirty="0" smtClean="0"/>
              <a:t>– измеряется разность потенциалов на образце при различных значениях силы тока через электромагнит и образец</a:t>
            </a:r>
          </a:p>
          <a:p>
            <a:r>
              <a:rPr lang="ru-RU" i="1" dirty="0" smtClean="0"/>
              <a:t>Определение знака носителей </a:t>
            </a:r>
            <a:r>
              <a:rPr lang="ru-RU" dirty="0" smtClean="0"/>
              <a:t>– делаются выводы о характере проводимости по направлениям тока</a:t>
            </a:r>
          </a:p>
          <a:p>
            <a:r>
              <a:rPr lang="ru-RU" i="1" dirty="0" smtClean="0"/>
              <a:t>Измерение удельной проводимости</a:t>
            </a:r>
            <a:r>
              <a:rPr lang="ru-RU" dirty="0" smtClean="0"/>
              <a:t> – на образец подается небольшое напряжение, измеряется ток через него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93" y="2285801"/>
            <a:ext cx="47529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5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существующей работы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Калибровка электромагнита	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Каждое измерение необходимо записать в лабораторный журнал</a:t>
            </a:r>
          </a:p>
          <a:p>
            <a:r>
              <a:rPr lang="ru-RU" dirty="0" smtClean="0"/>
              <a:t>Малое количество измерений из-за высокой трудоемкости </a:t>
            </a:r>
          </a:p>
          <a:p>
            <a:r>
              <a:rPr lang="ru-RU" dirty="0" smtClean="0"/>
              <a:t>Высокая погрешность </a:t>
            </a:r>
            <a:r>
              <a:rPr lang="ru-RU" dirty="0" err="1" smtClean="0"/>
              <a:t>градуировочных</a:t>
            </a:r>
            <a:r>
              <a:rPr lang="ru-RU" dirty="0" smtClean="0"/>
              <a:t> коэффициентов из-за малого количества измерений </a:t>
            </a:r>
          </a:p>
          <a:p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Измерение ЭДС Холла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Измерение тока через образец реализовано с помощью аналогового амперметра с высоким классом точности</a:t>
            </a:r>
          </a:p>
          <a:p>
            <a:r>
              <a:rPr lang="ru-RU" dirty="0" smtClean="0"/>
              <a:t>Невозможно регулировать изменение тока через образец, так как осуществляется при помощи реостата</a:t>
            </a:r>
          </a:p>
          <a:p>
            <a:r>
              <a:rPr lang="ru-RU" dirty="0"/>
              <a:t>Малое количество измерений из-за высокой трудоемкости </a:t>
            </a:r>
            <a:r>
              <a:rPr lang="ru-RU" dirty="0" smtClean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54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Текущий вариант работы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263915" y="5628631"/>
            <a:ext cx="4754880" cy="777240"/>
          </a:xfrm>
        </p:spPr>
        <p:txBody>
          <a:bodyPr/>
          <a:lstStyle/>
          <a:p>
            <a:r>
              <a:rPr lang="ru-RU" b="0" dirty="0" smtClean="0"/>
              <a:t>Экспериментальная установка</a:t>
            </a:r>
            <a:endParaRPr lang="ru-RU" b="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3915" y="2019935"/>
            <a:ext cx="4512733" cy="3384550"/>
          </a:xfrm>
          <a:prstGeom prst="rect">
            <a:avLst/>
          </a:prstGeom>
        </p:spPr>
      </p:pic>
      <p:sp>
        <p:nvSpPr>
          <p:cNvPr id="11" name="Объект 10"/>
          <p:cNvSpPr>
            <a:spLocks noGrp="1"/>
          </p:cNvSpPr>
          <p:nvPr>
            <p:ph sz="quarter" idx="4"/>
          </p:nvPr>
        </p:nvSpPr>
        <p:spPr>
          <a:xfrm>
            <a:off x="6441893" y="2019935"/>
            <a:ext cx="4754880" cy="338328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Работа стала </a:t>
            </a:r>
            <a:r>
              <a:rPr lang="ru-RU" dirty="0" err="1" smtClean="0"/>
              <a:t>полуавтоматизированной</a:t>
            </a:r>
            <a:endParaRPr lang="ru-RU" dirty="0" smtClean="0"/>
          </a:p>
          <a:p>
            <a:r>
              <a:rPr lang="ru-RU" dirty="0" smtClean="0"/>
              <a:t>Каждая из частей лабораторной представлена в виде отдельного окна в программном обеспечении</a:t>
            </a:r>
          </a:p>
          <a:p>
            <a:r>
              <a:rPr lang="ru-RU" dirty="0" smtClean="0"/>
              <a:t>Связь с </a:t>
            </a:r>
            <a:r>
              <a:rPr lang="ru-RU" dirty="0"/>
              <a:t>приборами </a:t>
            </a:r>
            <a:r>
              <a:rPr lang="ru-RU" dirty="0" smtClean="0"/>
              <a:t>осуществляется при </a:t>
            </a:r>
            <a:r>
              <a:rPr lang="ru-RU" dirty="0"/>
              <a:t>помощи </a:t>
            </a:r>
            <a:r>
              <a:rPr lang="ru-RU" dirty="0" smtClean="0"/>
              <a:t>USB-портов. Данные с приборов сохраняются в файлы</a:t>
            </a:r>
          </a:p>
          <a:p>
            <a:r>
              <a:rPr lang="ru-RU" dirty="0" smtClean="0"/>
              <a:t>Добавлена часть с автоматическим построением графиков и вычислением постоянных образца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935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Текущий вариант работы</a:t>
            </a:r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idx="1"/>
          </p:nvPr>
        </p:nvSpPr>
        <p:spPr>
          <a:xfrm>
            <a:off x="1137467" y="5464340"/>
            <a:ext cx="4754880" cy="777240"/>
          </a:xfrm>
        </p:spPr>
        <p:txBody>
          <a:bodyPr/>
          <a:lstStyle/>
          <a:p>
            <a:r>
              <a:rPr lang="ru-RU" b="0" dirty="0" smtClean="0"/>
              <a:t>Окно программы для определения ЭДС Холла</a:t>
            </a:r>
            <a:endParaRPr lang="ru-RU" b="0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1443" y="2072640"/>
            <a:ext cx="5626255" cy="3208723"/>
          </a:xfrm>
          <a:prstGeom prst="rect">
            <a:avLst/>
          </a:prstGeom>
        </p:spPr>
      </p:pic>
      <p:sp>
        <p:nvSpPr>
          <p:cNvPr id="13" name="Текст 12"/>
          <p:cNvSpPr>
            <a:spLocks noGrp="1"/>
          </p:cNvSpPr>
          <p:nvPr>
            <p:ph type="body" sz="quarter" idx="3"/>
          </p:nvPr>
        </p:nvSpPr>
        <p:spPr>
          <a:xfrm>
            <a:off x="6263640" y="5461861"/>
            <a:ext cx="4754880" cy="777240"/>
          </a:xfrm>
        </p:spPr>
        <p:txBody>
          <a:bodyPr/>
          <a:lstStyle/>
          <a:p>
            <a:r>
              <a:rPr lang="ru-RU" b="0" dirty="0" smtClean="0"/>
              <a:t>Окно программы при градуировке электромагнита</a:t>
            </a:r>
            <a:endParaRPr lang="ru-RU" b="0" dirty="0"/>
          </a:p>
        </p:txBody>
      </p:sp>
      <p:pic>
        <p:nvPicPr>
          <p:cNvPr id="11" name="Объект 2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69173" y="2072640"/>
            <a:ext cx="5622080" cy="320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0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обновленного варианта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Автоматическое получение данных понижает трудоемкость измерений и позволяет сделать большее их число</a:t>
            </a:r>
          </a:p>
          <a:p>
            <a:r>
              <a:rPr lang="ru-RU" dirty="0" smtClean="0"/>
              <a:t>Повышается точность постоянных образца из-за большего числа измерений</a:t>
            </a:r>
          </a:p>
          <a:p>
            <a:r>
              <a:rPr lang="ru-RU" dirty="0" smtClean="0"/>
              <a:t>Аналоговый амперметр заменен более точным цифровым</a:t>
            </a:r>
          </a:p>
          <a:p>
            <a:r>
              <a:rPr lang="ru-RU" dirty="0" smtClean="0"/>
              <a:t>Добавлен источник питания образца с возможность регулировки тока</a:t>
            </a:r>
          </a:p>
          <a:p>
            <a:r>
              <a:rPr lang="ru-RU" dirty="0" smtClean="0"/>
              <a:t>Автоматический контроль чрезмерно больших токов через образец</a:t>
            </a:r>
          </a:p>
          <a:p>
            <a:r>
              <a:rPr lang="ru-RU" dirty="0" smtClean="0"/>
              <a:t>Возможность сделать выводы о работе сразу из-за компьютерной обработки результатов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018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274320"/>
            <a:ext cx="9875520" cy="1356360"/>
          </a:xfrm>
        </p:spPr>
        <p:txBody>
          <a:bodyPr/>
          <a:lstStyle/>
          <a:p>
            <a:r>
              <a:rPr lang="ru-RU" dirty="0"/>
              <a:t>Преимущества обновленного варианта</a:t>
            </a:r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84" y="1921726"/>
            <a:ext cx="5947197" cy="3568317"/>
          </a:xfrm>
        </p:spPr>
      </p:pic>
      <p:pic>
        <p:nvPicPr>
          <p:cNvPr id="11" name="Объект 8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255" y="1921727"/>
            <a:ext cx="5709308" cy="3568317"/>
          </a:xfrm>
        </p:spPr>
      </p:pic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143000" y="1372367"/>
            <a:ext cx="4754880" cy="777240"/>
          </a:xfrm>
        </p:spPr>
        <p:txBody>
          <a:bodyPr/>
          <a:lstStyle/>
          <a:p>
            <a:pPr algn="ctr"/>
            <a:r>
              <a:rPr lang="ru-RU" dirty="0"/>
              <a:t>Данные, полученные с </a:t>
            </a:r>
            <a:r>
              <a:rPr lang="ru-RU" dirty="0" smtClean="0"/>
              <a:t>первоначальной </a:t>
            </a:r>
            <a:r>
              <a:rPr lang="ru-RU" dirty="0"/>
              <a:t>установки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6269173" y="1372367"/>
            <a:ext cx="4754880" cy="777240"/>
          </a:xfrm>
        </p:spPr>
        <p:txBody>
          <a:bodyPr/>
          <a:lstStyle/>
          <a:p>
            <a:pPr algn="ctr"/>
            <a:r>
              <a:rPr lang="ru-RU" dirty="0" smtClean="0"/>
              <a:t>Данные, полученные с автоматизированной установки</a:t>
            </a:r>
            <a:endParaRPr lang="ru-RU" dirty="0"/>
          </a:p>
        </p:txBody>
      </p:sp>
      <p:sp>
        <p:nvSpPr>
          <p:cNvPr id="14" name="Текст 4"/>
          <p:cNvSpPr txBox="1">
            <a:spLocks/>
          </p:cNvSpPr>
          <p:nvPr/>
        </p:nvSpPr>
        <p:spPr>
          <a:xfrm>
            <a:off x="721360" y="5262164"/>
            <a:ext cx="10911840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Возросло количество точек в измерении ЭДС Холла, увеличилась их точность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410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1" y="2057400"/>
            <a:ext cx="3906520" cy="4038600"/>
          </a:xfrm>
        </p:spPr>
        <p:txBody>
          <a:bodyPr/>
          <a:lstStyle/>
          <a:p>
            <a:r>
              <a:rPr lang="ru-RU" dirty="0" smtClean="0"/>
              <a:t>Внедрение автоматизации в работу повысило удобство выполнения для студентов</a:t>
            </a:r>
          </a:p>
          <a:p>
            <a:r>
              <a:rPr lang="ru-RU" dirty="0" smtClean="0"/>
              <a:t>Получение данных напрямую с приборов  увеличило скорость работы</a:t>
            </a:r>
          </a:p>
          <a:p>
            <a:r>
              <a:rPr lang="ru-RU" dirty="0" smtClean="0"/>
              <a:t>Автоматизация и замена аналоговых приборов сделали работу существенно точнее</a:t>
            </a:r>
          </a:p>
          <a:p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600" y="1381760"/>
            <a:ext cx="6109547" cy="458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694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Базис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177</TotalTime>
  <Words>406</Words>
  <Application>Microsoft Office PowerPoint</Application>
  <PresentationFormat>Широкоэкранный</PresentationFormat>
  <Paragraphs>43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Corbel</vt:lpstr>
      <vt:lpstr>Wingdings 2</vt:lpstr>
      <vt:lpstr>HDOfficeLightV0</vt:lpstr>
      <vt:lpstr>Базис</vt:lpstr>
      <vt:lpstr>3.3.4А «Эффект холла в полупроводниках»</vt:lpstr>
      <vt:lpstr>Введение</vt:lpstr>
      <vt:lpstr>Исходный вариант работы</vt:lpstr>
      <vt:lpstr>Недостатки существующей работы</vt:lpstr>
      <vt:lpstr>Текущий вариант работы</vt:lpstr>
      <vt:lpstr>Текущий вариант работы</vt:lpstr>
      <vt:lpstr>Преимущества обновленного варианта</vt:lpstr>
      <vt:lpstr>Преимущества обновленного варианта</vt:lpstr>
      <vt:lpstr>Выводы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3.3.4А «Эффект холла в полупроводниках»</dc:title>
  <dc:creator>Пользователь Windows</dc:creator>
  <cp:lastModifiedBy>Пользователь Windows</cp:lastModifiedBy>
  <cp:revision>20</cp:revision>
  <dcterms:created xsi:type="dcterms:W3CDTF">2022-12-04T07:13:17Z</dcterms:created>
  <dcterms:modified xsi:type="dcterms:W3CDTF">2022-12-04T10:10:22Z</dcterms:modified>
</cp:coreProperties>
</file>