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17775"/>
            <a:ext cx="8520600" cy="257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7200"/>
              <a:t>Нововведения PHP7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556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3600"/>
              <a:t>...и всякое такое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8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400"/>
              <a:t>Прирост производительности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648925"/>
            <a:ext cx="8520600" cy="31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uk" sz="2400"/>
              <a:t>оптимизирована структура хеш-таблиц - массивы потребляют в разы меньше памяти;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uk" sz="2400"/>
              <a:t>оптимизирована система типов, внутреннее хранение данных и выделение памяти;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uk" sz="2400"/>
              <a:t>выпилено часть ненужного мусора, в т.ч. deprecated-функции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uk" sz="2400"/>
              <a:t>быстрее в ~2 раза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443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400"/>
              <a:t>Нововведения - foreach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090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</a:rPr>
              <a:t>echo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CC7832"/>
                </a:solidFill>
              </a:rPr>
              <a:t>\n\n</a:t>
            </a:r>
            <a:r>
              <a:rPr lang="uk" sz="1400">
                <a:solidFill>
                  <a:srgbClr val="6A8759"/>
                </a:solidFill>
              </a:rPr>
              <a:t>foreach influence on array internal pointer:</a:t>
            </a:r>
            <a:r>
              <a:rPr lang="uk" sz="1400">
                <a:solidFill>
                  <a:srgbClr val="CC7832"/>
                </a:solidFill>
              </a:rPr>
              <a:t>\n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A9B7C6"/>
                </a:solidFill>
              </a:rPr>
              <a:t>)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lang="uk" sz="1400">
                <a:solidFill>
                  <a:srgbClr val="A9B7C6"/>
                </a:solidFill>
              </a:rPr>
              <a:t>= [</a:t>
            </a:r>
            <a:r>
              <a:rPr lang="uk" sz="1400">
                <a:solidFill>
                  <a:srgbClr val="6897BB"/>
                </a:solidFill>
              </a:rPr>
              <a:t>0</a:t>
            </a:r>
            <a:r>
              <a:rPr lang="uk" sz="1400">
                <a:solidFill>
                  <a:srgbClr val="CC7832"/>
                </a:solidFill>
              </a:rPr>
              <a:t>, </a:t>
            </a:r>
            <a:r>
              <a:rPr lang="uk" sz="1400">
                <a:solidFill>
                  <a:srgbClr val="6897BB"/>
                </a:solidFill>
              </a:rPr>
              <a:t>1</a:t>
            </a:r>
            <a:r>
              <a:rPr lang="uk" sz="1400">
                <a:solidFill>
                  <a:srgbClr val="CC7832"/>
                </a:solidFill>
              </a:rPr>
              <a:t>, </a:t>
            </a:r>
            <a:r>
              <a:rPr lang="uk" sz="1400">
                <a:solidFill>
                  <a:srgbClr val="6897BB"/>
                </a:solidFill>
              </a:rPr>
              <a:t>2</a:t>
            </a:r>
            <a:r>
              <a:rPr lang="uk" sz="1400">
                <a:solidFill>
                  <a:srgbClr val="A9B7C6"/>
                </a:solidFill>
              </a:rPr>
              <a:t>]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uk" sz="1400">
                <a:solidFill>
                  <a:srgbClr val="CC7832"/>
                </a:solidFill>
              </a:rPr>
              <a:t>foreach 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b="1" lang="uk" sz="1400">
                <a:solidFill>
                  <a:srgbClr val="CC7832"/>
                </a:solidFill>
              </a:rPr>
              <a:t>as </a:t>
            </a:r>
            <a:r>
              <a:rPr lang="uk" sz="1400">
                <a:solidFill>
                  <a:srgbClr val="A9B7C6"/>
                </a:solidFill>
              </a:rPr>
              <a:t>&amp;</a:t>
            </a:r>
            <a:r>
              <a:rPr lang="uk" sz="1400">
                <a:solidFill>
                  <a:srgbClr val="9876AA"/>
                </a:solidFill>
              </a:rPr>
              <a:t>$val</a:t>
            </a:r>
            <a:r>
              <a:rPr lang="uk" sz="1400">
                <a:solidFill>
                  <a:srgbClr val="A9B7C6"/>
                </a:solidFill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</a:rPr>
              <a:t>   var_dump(current(</a:t>
            </a:r>
            <a:r>
              <a:rPr lang="uk" sz="1400">
                <a:solidFill>
                  <a:srgbClr val="9876AA"/>
                </a:solidFill>
              </a:rPr>
              <a:t>$array</a:t>
            </a:r>
            <a:r>
              <a:rPr lang="uk" sz="1400">
                <a:solidFill>
                  <a:srgbClr val="A9B7C6"/>
                </a:solidFill>
              </a:rPr>
              <a:t>))</a:t>
            </a:r>
            <a:r>
              <a:rPr lang="uk" sz="1400">
                <a:solidFill>
                  <a:srgbClr val="CC7832"/>
                </a:solidFill>
              </a:rPr>
              <a:t>;     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808080"/>
                </a:solidFill>
              </a:rPr>
              <a:t>   // int(0) int(0) int(0)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A9B7C6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A9B7C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uk" sz="1400">
                <a:solidFill>
                  <a:srgbClr val="CC7832"/>
                </a:solidFill>
              </a:rPr>
              <a:t>echo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CC7832"/>
                </a:solidFill>
              </a:rPr>
              <a:t>\n\n</a:t>
            </a:r>
            <a:r>
              <a:rPr lang="uk" sz="1400">
                <a:solidFill>
                  <a:srgbClr val="6A8759"/>
                </a:solidFill>
              </a:rPr>
              <a:t>foreach in php7 uses copy of array</a:t>
            </a:r>
            <a:r>
              <a:rPr lang="uk" sz="1400">
                <a:solidFill>
                  <a:srgbClr val="CC7832"/>
                </a:solidFill>
              </a:rPr>
              <a:t>\n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A9B7C6"/>
                </a:solidFill>
              </a:rPr>
              <a:t>)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lang="uk" sz="1400">
                <a:solidFill>
                  <a:srgbClr val="A9B7C6"/>
                </a:solidFill>
              </a:rPr>
              <a:t>= [</a:t>
            </a:r>
            <a:r>
              <a:rPr lang="uk" sz="1400">
                <a:solidFill>
                  <a:srgbClr val="6897BB"/>
                </a:solidFill>
              </a:rPr>
              <a:t>0</a:t>
            </a:r>
            <a:r>
              <a:rPr lang="uk" sz="1400">
                <a:solidFill>
                  <a:srgbClr val="CC7832"/>
                </a:solidFill>
              </a:rPr>
              <a:t>, </a:t>
            </a:r>
            <a:r>
              <a:rPr lang="uk" sz="1400">
                <a:solidFill>
                  <a:srgbClr val="6897BB"/>
                </a:solidFill>
              </a:rPr>
              <a:t>1</a:t>
            </a:r>
            <a:r>
              <a:rPr lang="uk" sz="1400">
                <a:solidFill>
                  <a:srgbClr val="CC7832"/>
                </a:solidFill>
              </a:rPr>
              <a:t>, </a:t>
            </a:r>
            <a:r>
              <a:rPr lang="uk" sz="1400">
                <a:solidFill>
                  <a:srgbClr val="6897BB"/>
                </a:solidFill>
              </a:rPr>
              <a:t>2</a:t>
            </a:r>
            <a:r>
              <a:rPr lang="uk" sz="1400">
                <a:solidFill>
                  <a:srgbClr val="A9B7C6"/>
                </a:solidFill>
              </a:rPr>
              <a:t>]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9876AA"/>
                </a:solidFill>
              </a:rPr>
              <a:t>$ref </a:t>
            </a:r>
            <a:r>
              <a:rPr lang="uk" sz="1400">
                <a:solidFill>
                  <a:srgbClr val="A9B7C6"/>
                </a:solidFill>
              </a:rPr>
              <a:t>=&amp; </a:t>
            </a:r>
            <a:r>
              <a:rPr lang="uk" sz="1400">
                <a:solidFill>
                  <a:srgbClr val="9876AA"/>
                </a:solidFill>
              </a:rPr>
              <a:t>$array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uk" sz="1400">
                <a:solidFill>
                  <a:srgbClr val="CC7832"/>
                </a:solidFill>
              </a:rPr>
              <a:t>foreach 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b="1" lang="uk" sz="1400">
                <a:solidFill>
                  <a:srgbClr val="CC7832"/>
                </a:solidFill>
              </a:rPr>
              <a:t>as </a:t>
            </a:r>
            <a:r>
              <a:rPr lang="uk" sz="1400">
                <a:solidFill>
                  <a:srgbClr val="9876AA"/>
                </a:solidFill>
              </a:rPr>
              <a:t>$val</a:t>
            </a:r>
            <a:r>
              <a:rPr lang="uk" sz="1400">
                <a:solidFill>
                  <a:srgbClr val="A9B7C6"/>
                </a:solidFill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A9B7C6"/>
                </a:solidFill>
              </a:rPr>
              <a:t>   var_dump(</a:t>
            </a:r>
            <a:r>
              <a:rPr lang="uk" sz="1400">
                <a:solidFill>
                  <a:srgbClr val="9876AA"/>
                </a:solidFill>
              </a:rPr>
              <a:t>$val</a:t>
            </a:r>
            <a:r>
              <a:rPr lang="uk" sz="1400">
                <a:solidFill>
                  <a:srgbClr val="A9B7C6"/>
                </a:solidFill>
              </a:rPr>
              <a:t>)</a:t>
            </a:r>
            <a:r>
              <a:rPr lang="uk" sz="1400">
                <a:solidFill>
                  <a:srgbClr val="CC7832"/>
                </a:solidFill>
              </a:rPr>
              <a:t>;         </a:t>
            </a:r>
            <a:r>
              <a:rPr lang="uk" sz="1400">
                <a:solidFill>
                  <a:srgbClr val="808080"/>
                </a:solidFill>
              </a:rPr>
              <a:t>// int(0)  int(1) int(2)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808080"/>
                </a:solidFill>
              </a:rPr>
              <a:t>   </a:t>
            </a:r>
            <a:r>
              <a:rPr b="1" lang="uk" sz="1400">
                <a:solidFill>
                  <a:srgbClr val="CC7832"/>
                </a:solidFill>
              </a:rPr>
              <a:t>unset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9876AA"/>
                </a:solidFill>
              </a:rPr>
              <a:t>$array</a:t>
            </a:r>
            <a:r>
              <a:rPr lang="uk" sz="1400">
                <a:solidFill>
                  <a:srgbClr val="A9B7C6"/>
                </a:solidFill>
              </a:rPr>
              <a:t>[</a:t>
            </a:r>
            <a:r>
              <a:rPr lang="uk" sz="1400">
                <a:solidFill>
                  <a:srgbClr val="6897BB"/>
                </a:solidFill>
              </a:rPr>
              <a:t>1</a:t>
            </a:r>
            <a:r>
              <a:rPr lang="uk" sz="1400">
                <a:solidFill>
                  <a:srgbClr val="A9B7C6"/>
                </a:solidFill>
              </a:rPr>
              <a:t>])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A9B7C6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860950" y="1152475"/>
            <a:ext cx="39090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</a:rPr>
              <a:t>echo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CC7832"/>
                </a:solidFill>
              </a:rPr>
              <a:t>\n\n</a:t>
            </a:r>
            <a:r>
              <a:rPr lang="uk" sz="1400">
                <a:solidFill>
                  <a:srgbClr val="6A8759"/>
                </a:solidFill>
              </a:rPr>
              <a:t>influence on foreach when iterating by link:</a:t>
            </a:r>
            <a:r>
              <a:rPr lang="uk" sz="1400">
                <a:solidFill>
                  <a:srgbClr val="CC7832"/>
                </a:solidFill>
              </a:rPr>
              <a:t>\n</a:t>
            </a:r>
            <a:r>
              <a:rPr lang="uk" sz="1400">
                <a:solidFill>
                  <a:srgbClr val="6A8759"/>
                </a:solidFill>
              </a:rPr>
              <a:t>"</a:t>
            </a:r>
            <a:r>
              <a:rPr lang="uk" sz="1400">
                <a:solidFill>
                  <a:srgbClr val="A9B7C6"/>
                </a:solidFill>
              </a:rPr>
              <a:t>)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lang="uk" sz="1400">
                <a:solidFill>
                  <a:srgbClr val="A9B7C6"/>
                </a:solidFill>
              </a:rPr>
              <a:t>= [</a:t>
            </a:r>
            <a:r>
              <a:rPr lang="uk" sz="1400">
                <a:solidFill>
                  <a:srgbClr val="6897BB"/>
                </a:solidFill>
              </a:rPr>
              <a:t>0</a:t>
            </a:r>
            <a:r>
              <a:rPr lang="uk" sz="1400">
                <a:solidFill>
                  <a:srgbClr val="A9B7C6"/>
                </a:solidFill>
              </a:rPr>
              <a:t>]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400">
                <a:solidFill>
                  <a:srgbClr val="CC7832"/>
                </a:solidFill>
              </a:rPr>
              <a:t>foreach </a:t>
            </a:r>
            <a:r>
              <a:rPr lang="uk" sz="1400">
                <a:solidFill>
                  <a:srgbClr val="A9B7C6"/>
                </a:solidFill>
              </a:rPr>
              <a:t>(</a:t>
            </a:r>
            <a:r>
              <a:rPr lang="uk" sz="1400">
                <a:solidFill>
                  <a:srgbClr val="9876AA"/>
                </a:solidFill>
              </a:rPr>
              <a:t>$array </a:t>
            </a:r>
            <a:r>
              <a:rPr b="1" lang="uk" sz="1400">
                <a:solidFill>
                  <a:srgbClr val="CC7832"/>
                </a:solidFill>
              </a:rPr>
              <a:t>as </a:t>
            </a:r>
            <a:r>
              <a:rPr lang="uk" sz="1400">
                <a:solidFill>
                  <a:srgbClr val="A9B7C6"/>
                </a:solidFill>
              </a:rPr>
              <a:t>&amp;</a:t>
            </a:r>
            <a:r>
              <a:rPr lang="uk" sz="1400">
                <a:solidFill>
                  <a:srgbClr val="9876AA"/>
                </a:solidFill>
              </a:rPr>
              <a:t>$val</a:t>
            </a:r>
            <a:r>
              <a:rPr lang="uk" sz="1400">
                <a:solidFill>
                  <a:srgbClr val="A9B7C6"/>
                </a:solidFill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</a:rPr>
              <a:t>   var_dump(</a:t>
            </a:r>
            <a:r>
              <a:rPr lang="uk" sz="1400">
                <a:solidFill>
                  <a:srgbClr val="9876AA"/>
                </a:solidFill>
              </a:rPr>
              <a:t>$val</a:t>
            </a:r>
            <a:r>
              <a:rPr lang="uk" sz="1400">
                <a:solidFill>
                  <a:srgbClr val="A9B7C6"/>
                </a:solidFill>
              </a:rPr>
              <a:t>)</a:t>
            </a:r>
            <a:r>
              <a:rPr lang="uk" sz="1400">
                <a:solidFill>
                  <a:srgbClr val="CC7832"/>
                </a:solidFill>
              </a:rPr>
              <a:t>;     </a:t>
            </a:r>
            <a:r>
              <a:rPr lang="uk" sz="1400">
                <a:solidFill>
                  <a:srgbClr val="808080"/>
                </a:solidFill>
              </a:rPr>
              <a:t>// int(0)   int(1)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808080"/>
                </a:solidFill>
              </a:rPr>
              <a:t>   </a:t>
            </a:r>
            <a:r>
              <a:rPr lang="uk" sz="1400">
                <a:solidFill>
                  <a:srgbClr val="9876AA"/>
                </a:solidFill>
              </a:rPr>
              <a:t>$array</a:t>
            </a:r>
            <a:r>
              <a:rPr lang="uk" sz="1400">
                <a:solidFill>
                  <a:srgbClr val="A9B7C6"/>
                </a:solidFill>
              </a:rPr>
              <a:t>[</a:t>
            </a:r>
            <a:r>
              <a:rPr lang="uk" sz="1400">
                <a:solidFill>
                  <a:srgbClr val="6897BB"/>
                </a:solidFill>
              </a:rPr>
              <a:t>1</a:t>
            </a:r>
            <a:r>
              <a:rPr lang="uk" sz="1400">
                <a:solidFill>
                  <a:srgbClr val="A9B7C6"/>
                </a:solidFill>
              </a:rPr>
              <a:t>] = </a:t>
            </a:r>
            <a:r>
              <a:rPr lang="uk" sz="1400">
                <a:solidFill>
                  <a:srgbClr val="6897BB"/>
                </a:solidFill>
              </a:rPr>
              <a:t>1</a:t>
            </a:r>
            <a:r>
              <a:rPr lang="uk" sz="14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A9B7C6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4400"/>
              <a:t>Парсинг чисел в строках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680075"/>
            <a:ext cx="8520600" cy="24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var_dump(is_numeric(</a:t>
            </a:r>
            <a:r>
              <a:rPr lang="uk">
                <a:solidFill>
                  <a:srgbClr val="6A8759"/>
                </a:solidFill>
              </a:rPr>
              <a:t>"0xafd13"</a:t>
            </a:r>
            <a:r>
              <a:rPr lang="uk">
                <a:solidFill>
                  <a:srgbClr val="A9B7C6"/>
                </a:solidFill>
              </a:rPr>
              <a:t>))</a:t>
            </a:r>
            <a:r>
              <a:rPr lang="uk">
                <a:solidFill>
                  <a:srgbClr val="CC7832"/>
                </a:solidFill>
              </a:rPr>
              <a:t>;    </a:t>
            </a:r>
            <a:r>
              <a:rPr lang="uk">
                <a:solidFill>
                  <a:srgbClr val="808080"/>
                </a:solidFill>
              </a:rPr>
              <a:t>// bool(false)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var_dump(</a:t>
            </a:r>
            <a:r>
              <a:rPr lang="uk">
                <a:solidFill>
                  <a:srgbClr val="6A8759"/>
                </a:solidFill>
              </a:rPr>
              <a:t>"0xa" </a:t>
            </a:r>
            <a:r>
              <a:rPr lang="uk">
                <a:solidFill>
                  <a:srgbClr val="A9B7C6"/>
                </a:solidFill>
              </a:rPr>
              <a:t>== </a:t>
            </a:r>
            <a:r>
              <a:rPr lang="uk">
                <a:solidFill>
                  <a:srgbClr val="6897BB"/>
                </a:solidFill>
              </a:rPr>
              <a:t>10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                </a:t>
            </a:r>
            <a:r>
              <a:rPr lang="uk">
                <a:solidFill>
                  <a:srgbClr val="808080"/>
                </a:solidFill>
              </a:rPr>
              <a:t>// bool(false)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9876AA"/>
                </a:solidFill>
              </a:rPr>
              <a:t>$int </a:t>
            </a:r>
            <a:r>
              <a:rPr lang="uk">
                <a:solidFill>
                  <a:srgbClr val="A9B7C6"/>
                </a:solidFill>
              </a:rPr>
              <a:t>= filter_var(</a:t>
            </a:r>
            <a:r>
              <a:rPr lang="uk">
                <a:solidFill>
                  <a:srgbClr val="6A8759"/>
                </a:solidFill>
              </a:rPr>
              <a:t>"0xfa"</a:t>
            </a:r>
            <a:r>
              <a:rPr lang="uk">
                <a:solidFill>
                  <a:srgbClr val="CC7832"/>
                </a:solidFill>
              </a:rPr>
              <a:t>, </a:t>
            </a:r>
            <a:r>
              <a:rPr i="1" lang="uk">
                <a:solidFill>
                  <a:srgbClr val="9876AA"/>
                </a:solidFill>
              </a:rPr>
              <a:t>FILTER_VALIDATE_INT</a:t>
            </a:r>
            <a:r>
              <a:rPr lang="uk">
                <a:solidFill>
                  <a:srgbClr val="CC7832"/>
                </a:solidFill>
              </a:rPr>
              <a:t>, </a:t>
            </a:r>
            <a:r>
              <a:rPr i="1" lang="uk">
                <a:solidFill>
                  <a:srgbClr val="9876AA"/>
                </a:solidFill>
              </a:rPr>
              <a:t>FILTER_FLAG_ALLOW_HEX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var_dump(</a:t>
            </a:r>
            <a:r>
              <a:rPr lang="uk">
                <a:solidFill>
                  <a:srgbClr val="9876AA"/>
                </a:solidFill>
              </a:rPr>
              <a:t>$int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                            </a:t>
            </a:r>
            <a:r>
              <a:rPr lang="uk">
                <a:solidFill>
                  <a:srgbClr val="808080"/>
                </a:solidFill>
              </a:rPr>
              <a:t>//int(250)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808080"/>
                </a:solidFill>
              </a:rPr>
              <a:t>//bonus - unicode characters escaping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var_dump(</a:t>
            </a:r>
            <a:r>
              <a:rPr lang="uk">
                <a:solidFill>
                  <a:srgbClr val="6A8759"/>
                </a:solidFill>
              </a:rPr>
              <a:t>"</a:t>
            </a:r>
            <a:r>
              <a:rPr lang="uk">
                <a:solidFill>
                  <a:srgbClr val="CC7832"/>
                </a:solidFill>
              </a:rPr>
              <a:t>\u{0FD5}</a:t>
            </a:r>
            <a:r>
              <a:rPr lang="uk">
                <a:solidFill>
                  <a:srgbClr val="6A8759"/>
                </a:solidFill>
              </a:rPr>
              <a:t>"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Ещё...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50400" cy="38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Массивы в константах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define(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6A8759"/>
                </a:solidFill>
              </a:rPr>
              <a:t>'EXAMPLE_ARRAY_CONSTANT'</a:t>
            </a:r>
            <a:r>
              <a:rPr lang="uk" sz="1100">
                <a:solidFill>
                  <a:srgbClr val="CC7832"/>
                </a:solidFill>
              </a:rPr>
              <a:t>,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[</a:t>
            </a:r>
            <a:r>
              <a:rPr lang="uk" sz="1100">
                <a:solidFill>
                  <a:srgbClr val="6A8759"/>
                </a:solidFill>
              </a:rPr>
              <a:t>'hello world!'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lang="uk" sz="1100">
                <a:solidFill>
                  <a:srgbClr val="6897BB"/>
                </a:solidFill>
              </a:rPr>
              <a:t>42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lang="uk" sz="1100">
                <a:solidFill>
                  <a:srgbClr val="6897BB"/>
                </a:solidFill>
              </a:rPr>
              <a:t>9.9999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b="1" lang="uk" sz="1100">
                <a:solidFill>
                  <a:srgbClr val="CC7832"/>
                </a:solidFill>
              </a:rPr>
              <a:t>true</a:t>
            </a:r>
            <a:r>
              <a:rPr lang="uk" sz="1100">
                <a:solidFill>
                  <a:srgbClr val="A9B7C6"/>
                </a:solidFill>
              </a:rPr>
              <a:t>]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Оператор ??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"right value when null"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808080"/>
                </a:solidFill>
              </a:rPr>
              <a:t>// string(21) "right value when null"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lang="uk" sz="1100">
                <a:solidFill>
                  <a:srgbClr val="9876AA"/>
                </a:solidFill>
              </a:rPr>
              <a:t>$inexistentVariable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"when variable is not set"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808080"/>
                </a:solidFill>
              </a:rPr>
              <a:t>// string(24) "when variable is not set"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"when multiple"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808080"/>
                </a:solidFill>
              </a:rPr>
              <a:t>// string(13) "when multiple"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false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"will never happen"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uk" sz="1100">
                <a:solidFill>
                  <a:srgbClr val="808080"/>
                </a:solidFill>
              </a:rPr>
              <a:t>// bool(false)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943925" y="1152475"/>
            <a:ext cx="3950400" cy="38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Массивы в константах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define(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6A8759"/>
                </a:solidFill>
              </a:rPr>
              <a:t>'EXAMPLE_ARRAY_CONSTANT'</a:t>
            </a:r>
            <a:r>
              <a:rPr lang="uk" sz="1100">
                <a:solidFill>
                  <a:srgbClr val="CC7832"/>
                </a:solidFill>
              </a:rPr>
              <a:t>,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[</a:t>
            </a:r>
            <a:r>
              <a:rPr lang="uk" sz="1100">
                <a:solidFill>
                  <a:srgbClr val="6A8759"/>
                </a:solidFill>
              </a:rPr>
              <a:t>'hello world!'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lang="uk" sz="1100">
                <a:solidFill>
                  <a:srgbClr val="6897BB"/>
                </a:solidFill>
              </a:rPr>
              <a:t>42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lang="uk" sz="1100">
                <a:solidFill>
                  <a:srgbClr val="6897BB"/>
                </a:solidFill>
              </a:rPr>
              <a:t>9.9999</a:t>
            </a:r>
            <a:r>
              <a:rPr lang="uk" sz="1100">
                <a:solidFill>
                  <a:srgbClr val="CC7832"/>
                </a:solidFill>
              </a:rPr>
              <a:t>, </a:t>
            </a:r>
            <a:r>
              <a:rPr b="1" lang="uk" sz="1100">
                <a:solidFill>
                  <a:srgbClr val="CC7832"/>
                </a:solidFill>
              </a:rPr>
              <a:t>true</a:t>
            </a:r>
            <a:r>
              <a:rPr lang="uk" sz="1100">
                <a:solidFill>
                  <a:srgbClr val="A9B7C6"/>
                </a:solidFill>
              </a:rPr>
              <a:t>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uk"/>
              <a:t>Оператор ??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"right value when null"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</a:rPr>
              <a:t>// string(21) "right value when null"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lang="uk" sz="1100">
                <a:solidFill>
                  <a:srgbClr val="9876AA"/>
                </a:solidFill>
              </a:rPr>
              <a:t>$inexistentVariable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"when variable is not set"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</a:rPr>
              <a:t>// string(24) "when variable is not set"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b="1" lang="uk" sz="1100">
                <a:solidFill>
                  <a:srgbClr val="CC7832"/>
                </a:solidFill>
              </a:rPr>
              <a:t>null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"when multiple"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</a:rPr>
              <a:t>// string(13) "when multiple"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A9B7C6"/>
                </a:solidFill>
              </a:rPr>
              <a:t>var_dump(</a:t>
            </a:r>
            <a:r>
              <a:rPr b="1" lang="uk" sz="1100">
                <a:solidFill>
                  <a:srgbClr val="CC7832"/>
                </a:solidFill>
              </a:rPr>
              <a:t>false </a:t>
            </a:r>
            <a:r>
              <a:rPr lang="uk" sz="1100">
                <a:solidFill>
                  <a:srgbClr val="A9B7C6"/>
                </a:solidFill>
              </a:rPr>
              <a:t>?? </a:t>
            </a:r>
            <a:r>
              <a:rPr lang="uk" sz="1100">
                <a:solidFill>
                  <a:srgbClr val="6A8759"/>
                </a:solidFill>
              </a:rPr>
              <a:t>"will never happen"</a:t>
            </a:r>
            <a:r>
              <a:rPr lang="uk" sz="1100">
                <a:solidFill>
                  <a:srgbClr val="A9B7C6"/>
                </a:solidFill>
              </a:rPr>
              <a:t>)</a:t>
            </a:r>
            <a:r>
              <a:rPr lang="uk" sz="1100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808080"/>
                </a:solidFill>
              </a:rPr>
              <a:t>// bool(false)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Скалярный type-hinting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75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808080"/>
                </a:solidFill>
              </a:rPr>
              <a:t>//declare(strict_types = 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uk">
                <a:solidFill>
                  <a:srgbClr val="CC7832"/>
                </a:solidFill>
              </a:rPr>
              <a:t>function </a:t>
            </a:r>
            <a:r>
              <a:rPr lang="uk">
                <a:solidFill>
                  <a:srgbClr val="FFC66D"/>
                </a:solidFill>
              </a:rPr>
              <a:t>fun</a:t>
            </a:r>
            <a:r>
              <a:rPr lang="uk">
                <a:solidFill>
                  <a:srgbClr val="A9B7C6"/>
                </a:solidFill>
              </a:rPr>
              <a:t>(int </a:t>
            </a:r>
            <a:r>
              <a:rPr lang="uk">
                <a:solidFill>
                  <a:srgbClr val="9876AA"/>
                </a:solidFill>
              </a:rPr>
              <a:t>$val</a:t>
            </a:r>
            <a:r>
              <a:rPr lang="uk">
                <a:solidFill>
                  <a:srgbClr val="A9B7C6"/>
                </a:solidFill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   var_dump(</a:t>
            </a:r>
            <a:r>
              <a:rPr lang="uk">
                <a:solidFill>
                  <a:srgbClr val="9876AA"/>
                </a:solidFill>
              </a:rPr>
              <a:t>$val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fun(</a:t>
            </a:r>
            <a:r>
              <a:rPr b="1" lang="uk">
                <a:solidFill>
                  <a:srgbClr val="CC7832"/>
                </a:solidFill>
              </a:rPr>
              <a:t>true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  </a:t>
            </a:r>
            <a:r>
              <a:rPr lang="uk">
                <a:solidFill>
                  <a:srgbClr val="808080"/>
                </a:solidFill>
              </a:rPr>
              <a:t>// int(1)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fun(</a:t>
            </a:r>
            <a:r>
              <a:rPr lang="uk">
                <a:solidFill>
                  <a:srgbClr val="6897BB"/>
                </a:solidFill>
              </a:rPr>
              <a:t>2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     </a:t>
            </a:r>
            <a:r>
              <a:rPr lang="uk">
                <a:solidFill>
                  <a:srgbClr val="808080"/>
                </a:solidFill>
              </a:rPr>
              <a:t>// int(2)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fun(</a:t>
            </a:r>
            <a:r>
              <a:rPr lang="uk">
                <a:solidFill>
                  <a:srgbClr val="6A8759"/>
                </a:solidFill>
              </a:rPr>
              <a:t>"3"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   </a:t>
            </a:r>
            <a:r>
              <a:rPr lang="uk">
                <a:solidFill>
                  <a:srgbClr val="808080"/>
                </a:solidFill>
              </a:rPr>
              <a:t>// int(3)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A9B7C6"/>
                </a:solidFill>
              </a:rPr>
              <a:t>fun(</a:t>
            </a:r>
            <a:r>
              <a:rPr lang="uk">
                <a:solidFill>
                  <a:srgbClr val="6897BB"/>
                </a:solidFill>
              </a:rPr>
              <a:t>4.2453</a:t>
            </a:r>
            <a:r>
              <a:rPr lang="uk">
                <a:solidFill>
                  <a:srgbClr val="A9B7C6"/>
                </a:solidFill>
              </a:rPr>
              <a:t>)</a:t>
            </a:r>
            <a:r>
              <a:rPr lang="uk">
                <a:solidFill>
                  <a:srgbClr val="CC7832"/>
                </a:solidFill>
              </a:rPr>
              <a:t>;    </a:t>
            </a:r>
            <a:r>
              <a:rPr lang="uk">
                <a:solidFill>
                  <a:srgbClr val="808080"/>
                </a:solidFill>
              </a:rPr>
              <a:t>// int(4)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079000" y="1152475"/>
            <a:ext cx="375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CC7832"/>
                </a:solidFill>
              </a:rPr>
              <a:t>function </a:t>
            </a:r>
            <a:r>
              <a:rPr lang="uk">
                <a:solidFill>
                  <a:srgbClr val="FFC66D"/>
                </a:solidFill>
              </a:rPr>
              <a:t>getRandomNumber</a:t>
            </a:r>
            <a:r>
              <a:rPr lang="uk">
                <a:solidFill>
                  <a:srgbClr val="A9B7C6"/>
                </a:solidFill>
              </a:rPr>
              <a:t>(): int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</a:rPr>
              <a:t>   </a:t>
            </a:r>
            <a:r>
              <a:rPr lang="uk">
                <a:solidFill>
                  <a:srgbClr val="808080"/>
                </a:solidFill>
              </a:rPr>
              <a:t>// chosen by fair dice roll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808080"/>
                </a:solidFill>
              </a:rPr>
              <a:t>   // guaranteed to be random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808080"/>
                </a:solidFill>
              </a:rPr>
              <a:t>   </a:t>
            </a:r>
            <a:r>
              <a:rPr b="1" lang="uk">
                <a:solidFill>
                  <a:srgbClr val="CC7832"/>
                </a:solidFill>
              </a:rPr>
              <a:t>return </a:t>
            </a:r>
            <a:r>
              <a:rPr lang="uk">
                <a:solidFill>
                  <a:srgbClr val="6897BB"/>
                </a:solidFill>
              </a:rPr>
              <a:t>4</a:t>
            </a:r>
            <a:r>
              <a:rPr lang="uk">
                <a:solidFill>
                  <a:srgbClr val="CC7832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A9B7C6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Другое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uk"/>
              <a:t>биндинг контекста при вызове замыканий (без -&gt;bindTo(...)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uk"/>
              <a:t>анонимные классы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uk"/>
              <a:t>параметры в session_start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uk"/>
              <a:t>пара новых классов рефлексии</a:t>
            </a:r>
          </a:p>
          <a:p>
            <a:pPr indent="-228600" lvl="0" marL="457200">
              <a:spcBef>
                <a:spcPts val="0"/>
              </a:spcBef>
            </a:pPr>
            <a:r>
              <a:rPr lang="uk"/>
              <a:t>улучшения для генераторов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uk" sz="1800">
                <a:solidFill>
                  <a:srgbClr val="333333"/>
                </a:solidFill>
                <a:highlight>
                  <a:srgbClr val="FFFFFF"/>
                </a:highlight>
              </a:rPr>
              <a:t>Что там с PHP6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uk" sz="1200">
                <a:solidFill>
                  <a:srgbClr val="555555"/>
                </a:solidFill>
                <a:highlight>
                  <a:srgbClr val="FFFFFF"/>
                </a:highlight>
              </a:rPr>
              <a:t>Он утонул. В PHP6 планировали внедрить полную поддержку юникода в ядро, но эта затея оказалась слишком неподъемной, объем работ слишком велик.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uk" sz="1200">
                <a:solidFill>
                  <a:srgbClr val="555555"/>
                </a:solidFill>
                <a:highlight>
                  <a:srgbClr val="FFFFFF"/>
                </a:highlight>
              </a:rPr>
              <a:t>Когда ребята это поняли, решено было пропустить мажорную версию (6), чтобы PHP не ассоциировался с фейлом, так началась работа над PHP7,</a:t>
            </a:r>
          </a:p>
          <a:p>
            <a:pPr lvl="0">
              <a:spcBef>
                <a:spcPts val="0"/>
              </a:spcBef>
              <a:buNone/>
            </a:pPr>
            <a:r>
              <a:rPr lang="uk" sz="1200">
                <a:solidFill>
                  <a:srgbClr val="555555"/>
                </a:solidFill>
                <a:highlight>
                  <a:srgbClr val="FFFFFF"/>
                </a:highlight>
              </a:rPr>
              <a:t>в который вошли многие наработки нерожденного.</a:t>
            </a:r>
          </a:p>
        </p:txBody>
      </p:sp>
      <p:sp>
        <p:nvSpPr>
          <p:cNvPr id="101" name="Shape 101"/>
          <p:cNvSpPr/>
          <p:nvPr/>
        </p:nvSpPr>
        <p:spPr>
          <a:xfrm rot="1542674">
            <a:off x="6531130" y="476961"/>
            <a:ext cx="2683042" cy="508805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uk" sz="2400">
                <a:solidFill>
                  <a:srgbClr val="EA9999"/>
                </a:solidFill>
              </a:rPr>
              <a:t>COPY-PASTED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