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advanced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382593" y="4050833"/>
            <a:ext cx="6891410" cy="10968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File system.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Сжатие </a:t>
            </a:r>
            <a:r>
              <a:rPr lang="ru-RU" dirty="0" smtClean="0"/>
              <a:t>файлов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682752"/>
            <a:ext cx="8914402" cy="6065778"/>
          </a:xfrm>
        </p:spPr>
        <p:txBody>
          <a:bodyPr>
            <a:noAutofit/>
          </a:bodyPr>
          <a:lstStyle/>
          <a:p>
            <a:pPr fontAlgn="base"/>
            <a:r>
              <a:rPr lang="ru-RU" sz="1600" dirty="0" smtClean="0"/>
              <a:t>Пространство </a:t>
            </a:r>
            <a:r>
              <a:rPr lang="ru-RU" sz="1600" dirty="0"/>
              <a:t>имен </a:t>
            </a:r>
            <a:r>
              <a:rPr lang="ru-RU" sz="1600" b="1" dirty="0" err="1"/>
              <a:t>System.IO.Compression</a:t>
            </a:r>
            <a:r>
              <a:rPr lang="ru-RU" sz="1600" dirty="0"/>
              <a:t> содержит следующие типы для сжатия и распаковки файлов и потоков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Можно </a:t>
            </a:r>
            <a:r>
              <a:rPr lang="ru-RU" sz="1600" dirty="0"/>
              <a:t>также использовать эти типы для чтения и модификации содержимого сжатого файла:</a:t>
            </a:r>
          </a:p>
          <a:p>
            <a:pPr marL="400050" lvl="1" indent="0" fontAlgn="base">
              <a:buNone/>
            </a:pPr>
            <a:r>
              <a:rPr lang="en-US" b="1" dirty="0" err="1" smtClean="0"/>
              <a:t>ZipFile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ru-RU" dirty="0"/>
              <a:t>Предоставляет статические методы для создания, извлечения и открытия ZIP-архивов.</a:t>
            </a:r>
            <a:endParaRPr lang="en-US" dirty="0"/>
          </a:p>
          <a:p>
            <a:pPr marL="400050" lvl="1" indent="0" fontAlgn="base">
              <a:buNone/>
            </a:pPr>
            <a:r>
              <a:rPr lang="en-US" b="1" dirty="0" err="1" smtClean="0"/>
              <a:t>ZipArchive</a:t>
            </a:r>
            <a:r>
              <a:rPr lang="en-US" dirty="0" smtClean="0"/>
              <a:t> - </a:t>
            </a:r>
            <a:r>
              <a:rPr lang="ru-RU" dirty="0"/>
              <a:t>Представляет пакет сжатых файлов в формате ZIP архива.</a:t>
            </a:r>
            <a:endParaRPr lang="en-US" dirty="0"/>
          </a:p>
          <a:p>
            <a:pPr marL="400050" lvl="1" indent="0" fontAlgn="base">
              <a:buNone/>
            </a:pPr>
            <a:r>
              <a:rPr lang="en-US" b="1" dirty="0" err="1" smtClean="0"/>
              <a:t>ZipArchiveEntry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ru-RU" dirty="0"/>
              <a:t>Представляет сжатый файл внутри ZIP-архива.</a:t>
            </a:r>
            <a:endParaRPr lang="en-US" dirty="0"/>
          </a:p>
          <a:p>
            <a:pPr marL="400050" lvl="1" indent="0" fontAlgn="base">
              <a:buNone/>
            </a:pPr>
            <a:r>
              <a:rPr lang="en-US" b="1" dirty="0" err="1" smtClean="0"/>
              <a:t>DeflateStream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ru-RU" dirty="0"/>
              <a:t>Предоставляет методы и свойства для сжатия и распаковки потоков с использованием алгоритма </a:t>
            </a:r>
            <a:r>
              <a:rPr lang="ru-RU" dirty="0" err="1"/>
              <a:t>Deflate</a:t>
            </a:r>
            <a:r>
              <a:rPr lang="ru-RU" dirty="0"/>
              <a:t>.</a:t>
            </a:r>
          </a:p>
          <a:p>
            <a:pPr marL="400050" lvl="1" indent="0" fontAlgn="base">
              <a:buNone/>
            </a:pPr>
            <a:r>
              <a:rPr lang="en-US" b="1" dirty="0" err="1" smtClean="0"/>
              <a:t>GZipStream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ru-RU" dirty="0"/>
              <a:t>Предоставляет методы и свойства, используемые для сжатия и распаковки потоков</a:t>
            </a:r>
            <a:r>
              <a:rPr lang="ru-RU" dirty="0" smtClean="0"/>
              <a:t>.</a:t>
            </a:r>
            <a:endParaRPr lang="en-US" dirty="0" smtClean="0"/>
          </a:p>
          <a:p>
            <a:pPr marL="400050" lvl="1" indent="0" fontAlgn="base">
              <a:buNone/>
            </a:pPr>
            <a:endParaRPr lang="en-US" dirty="0"/>
          </a:p>
          <a:p>
            <a:pPr marL="400050" lvl="1" indent="0" fontAlgn="base">
              <a:buNone/>
            </a:pPr>
            <a:endParaRPr lang="en-US" dirty="0" smtClean="0"/>
          </a:p>
          <a:p>
            <a:pPr marL="400050" lvl="1" indent="0" fontAlgn="base">
              <a:buNone/>
            </a:pPr>
            <a:endParaRPr lang="en-US" dirty="0" smtClean="0"/>
          </a:p>
          <a:p>
            <a:pPr marL="400050" lvl="1" indent="0" fontAlgn="base">
              <a:buNone/>
            </a:pPr>
            <a:endParaRPr lang="en-US" dirty="0"/>
          </a:p>
          <a:p>
            <a:pPr marL="400050" lvl="1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ru-RU" sz="1600" dirty="0" smtClean="0"/>
              <a:t>Пример демонстрирует сжатие содержимого </a:t>
            </a:r>
            <a:r>
              <a:rPr lang="ru-RU" sz="1600" dirty="0"/>
              <a:t>папки в новый ZIP-файл, а затем извлекает это содержимое в новую </a:t>
            </a:r>
            <a:r>
              <a:rPr lang="ru-RU" sz="1600" dirty="0" smtClean="0"/>
              <a:t>папку.</a:t>
            </a:r>
            <a:endParaRPr lang="en-US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60" y="4148136"/>
            <a:ext cx="5239120" cy="1840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1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6" y="841248"/>
            <a:ext cx="9154475" cy="5907282"/>
          </a:xfrm>
        </p:spPr>
        <p:txBody>
          <a:bodyPr>
            <a:noAutofit/>
          </a:bodyPr>
          <a:lstStyle/>
          <a:p>
            <a:pPr fontAlgn="base"/>
            <a:r>
              <a:rPr lang="ru-RU" dirty="0" smtClean="0"/>
              <a:t>Принцип </a:t>
            </a:r>
            <a:r>
              <a:rPr lang="ru-RU" dirty="0"/>
              <a:t>единственной обязанности (</a:t>
            </a:r>
            <a:r>
              <a:rPr lang="ru-RU" b="1" dirty="0" err="1"/>
              <a:t>Single</a:t>
            </a:r>
            <a:r>
              <a:rPr lang="ru-RU" dirty="0"/>
              <a:t> </a:t>
            </a:r>
            <a:r>
              <a:rPr lang="ru-RU" b="1" dirty="0" err="1"/>
              <a:t>responsibility</a:t>
            </a:r>
            <a:r>
              <a:rPr lang="ru-RU" dirty="0"/>
              <a:t> </a:t>
            </a:r>
            <a:r>
              <a:rPr lang="ru-RU" b="1" dirty="0" err="1"/>
              <a:t>principle</a:t>
            </a:r>
            <a:r>
              <a:rPr lang="ru-RU" dirty="0"/>
              <a:t>)</a:t>
            </a:r>
          </a:p>
          <a:p>
            <a:pPr marL="0" indent="0" fontAlgn="base">
              <a:buNone/>
            </a:pPr>
            <a:r>
              <a:rPr lang="ru-RU" dirty="0"/>
              <a:t>класс должен иметь только одну ответственность (то есть повлиять на спецификацию класса должно быть способно только одно потенциальное изменение в спецификации ПО</a:t>
            </a:r>
            <a:r>
              <a:rPr lang="ru-RU" dirty="0" smtClean="0"/>
              <a:t>)</a:t>
            </a:r>
            <a:endParaRPr lang="ru-RU" dirty="0"/>
          </a:p>
          <a:p>
            <a:pPr fontAlgn="base"/>
            <a:r>
              <a:rPr lang="ru-RU" dirty="0"/>
              <a:t>Принцип открытости/закрытости (</a:t>
            </a:r>
            <a:r>
              <a:rPr lang="ru-RU" b="1" dirty="0" err="1"/>
              <a:t>Open</a:t>
            </a:r>
            <a:r>
              <a:rPr lang="ru-RU" b="1" dirty="0"/>
              <a:t>/</a:t>
            </a:r>
            <a:r>
              <a:rPr lang="ru-RU" b="1" dirty="0" err="1"/>
              <a:t>closed</a:t>
            </a:r>
            <a:r>
              <a:rPr lang="ru-RU" dirty="0"/>
              <a:t> </a:t>
            </a:r>
            <a:r>
              <a:rPr lang="ru-RU" b="1" dirty="0" err="1"/>
              <a:t>principle</a:t>
            </a:r>
            <a:r>
              <a:rPr lang="ru-RU" dirty="0"/>
              <a:t>)</a:t>
            </a:r>
          </a:p>
          <a:p>
            <a:pPr marL="0" indent="0" fontAlgn="base">
              <a:buNone/>
            </a:pPr>
            <a:r>
              <a:rPr lang="ru-RU" dirty="0" smtClean="0"/>
              <a:t>программные сущности </a:t>
            </a:r>
            <a:r>
              <a:rPr lang="ru-RU" dirty="0"/>
              <a:t>должны быть открыты для расширения, но закрыты для </a:t>
            </a:r>
            <a:r>
              <a:rPr lang="ru-RU" dirty="0" smtClean="0"/>
              <a:t>модификации</a:t>
            </a:r>
            <a:endParaRPr lang="ru-RU" dirty="0"/>
          </a:p>
          <a:p>
            <a:pPr fontAlgn="base"/>
            <a:r>
              <a:rPr lang="ru-RU" dirty="0" smtClean="0"/>
              <a:t>Принцип </a:t>
            </a:r>
            <a:r>
              <a:rPr lang="ru-RU" dirty="0"/>
              <a:t>подстановки Барбары Лисков (</a:t>
            </a:r>
            <a:r>
              <a:rPr lang="ru-RU" b="1" dirty="0" err="1"/>
              <a:t>Liskov</a:t>
            </a:r>
            <a:r>
              <a:rPr lang="ru-RU" dirty="0"/>
              <a:t> </a:t>
            </a:r>
            <a:r>
              <a:rPr lang="ru-RU" b="1" dirty="0" err="1"/>
              <a:t>substitution</a:t>
            </a:r>
            <a:r>
              <a:rPr lang="ru-RU" dirty="0"/>
              <a:t> </a:t>
            </a:r>
            <a:r>
              <a:rPr lang="ru-RU" b="1" dirty="0" err="1"/>
              <a:t>principle</a:t>
            </a:r>
            <a:r>
              <a:rPr lang="ru-RU" dirty="0"/>
              <a:t>)</a:t>
            </a:r>
          </a:p>
          <a:p>
            <a:pPr marL="0" indent="0" fontAlgn="base">
              <a:buNone/>
            </a:pPr>
            <a:r>
              <a:rPr lang="ru-RU" dirty="0" smtClean="0"/>
              <a:t>объекты </a:t>
            </a:r>
            <a:r>
              <a:rPr lang="ru-RU" dirty="0"/>
              <a:t>в программе должны быть заменяемыми на экземпляры их подтипов без изменения правильности выполнения </a:t>
            </a:r>
            <a:r>
              <a:rPr lang="ru-RU" dirty="0" smtClean="0"/>
              <a:t>программы</a:t>
            </a:r>
            <a:endParaRPr lang="en-US" dirty="0" smtClean="0"/>
          </a:p>
          <a:p>
            <a:pPr fontAlgn="base"/>
            <a:r>
              <a:rPr lang="ru-RU" dirty="0" smtClean="0"/>
              <a:t>Принцип </a:t>
            </a:r>
            <a:r>
              <a:rPr lang="ru-RU" dirty="0"/>
              <a:t>разделения интерфейса (</a:t>
            </a:r>
            <a:r>
              <a:rPr lang="ru-RU" b="1" dirty="0" err="1"/>
              <a:t>Interface</a:t>
            </a:r>
            <a:r>
              <a:rPr lang="ru-RU" dirty="0"/>
              <a:t> </a:t>
            </a:r>
            <a:r>
              <a:rPr lang="ru-RU" b="1" dirty="0" err="1"/>
              <a:t>segregation</a:t>
            </a:r>
            <a:r>
              <a:rPr lang="ru-RU" dirty="0"/>
              <a:t> </a:t>
            </a:r>
            <a:r>
              <a:rPr lang="ru-RU" b="1" dirty="0" err="1"/>
              <a:t>principle</a:t>
            </a:r>
            <a:r>
              <a:rPr lang="ru-RU" dirty="0"/>
              <a:t>)</a:t>
            </a:r>
          </a:p>
          <a:p>
            <a:pPr marL="0" indent="0" fontAlgn="base">
              <a:buNone/>
            </a:pPr>
            <a:r>
              <a:rPr lang="ru-RU" dirty="0" smtClean="0"/>
              <a:t>много </a:t>
            </a:r>
            <a:r>
              <a:rPr lang="ru-RU" dirty="0"/>
              <a:t>интерфейсов, специально предназначенных для клиентов, лучше, чем один интерфейс общего </a:t>
            </a:r>
            <a:r>
              <a:rPr lang="ru-RU" dirty="0" smtClean="0"/>
              <a:t>назначения</a:t>
            </a:r>
            <a:endParaRPr lang="ru-RU" dirty="0"/>
          </a:p>
          <a:p>
            <a:pPr fontAlgn="base"/>
            <a:r>
              <a:rPr lang="ru-RU" dirty="0" smtClean="0"/>
              <a:t>Принцип </a:t>
            </a:r>
            <a:r>
              <a:rPr lang="ru-RU" dirty="0"/>
              <a:t>инверсии зависимостей (</a:t>
            </a:r>
            <a:r>
              <a:rPr lang="ru-RU" b="1" dirty="0" err="1"/>
              <a:t>Dependency</a:t>
            </a:r>
            <a:r>
              <a:rPr lang="ru-RU" dirty="0"/>
              <a:t> </a:t>
            </a:r>
            <a:r>
              <a:rPr lang="ru-RU" b="1" dirty="0" err="1"/>
              <a:t>inversion</a:t>
            </a:r>
            <a:r>
              <a:rPr lang="ru-RU" dirty="0"/>
              <a:t> </a:t>
            </a:r>
            <a:r>
              <a:rPr lang="ru-RU" b="1" dirty="0" err="1" smtClean="0"/>
              <a:t>principle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</a:p>
          <a:p>
            <a:pPr marL="0" indent="0" fontAlgn="base">
              <a:buNone/>
            </a:pPr>
            <a:r>
              <a:rPr lang="ru-RU" dirty="0" smtClean="0"/>
              <a:t>Зависимости </a:t>
            </a:r>
            <a:r>
              <a:rPr lang="ru-RU" dirty="0"/>
              <a:t>внутри системы строятся на основе абстракций. Модули верхнего уровня не зависят от модулей нижнего уровня. Абстракции не должны зависеть от деталей. Детали должны зависеть от абстракций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9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682752"/>
            <a:ext cx="4821288" cy="6181343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sz="1600" b="1" dirty="0" smtClean="0"/>
              <a:t>Презентация</a:t>
            </a:r>
            <a:endParaRPr lang="en-US" sz="1600" b="1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Инструменты для работы с файловой системой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Работа с дисками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Работа с папками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Работа с файлами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err="1" smtClean="0"/>
              <a:t>FileStream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err="1"/>
              <a:t>StreamReader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 smtClean="0"/>
              <a:t>StreamWriter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err="1" smtClean="0"/>
              <a:t>BinaryWriter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dirty="0" err="1" smtClean="0"/>
              <a:t>BinaryReader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Сжатие </a:t>
            </a:r>
            <a:r>
              <a:rPr lang="ru-RU" dirty="0" smtClean="0"/>
              <a:t>файлов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endParaRPr lang="ru-RU" dirty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SOLID</a:t>
            </a:r>
            <a:endParaRPr lang="ru-RU" dirty="0" smtClean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682752"/>
            <a:ext cx="4550250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sz="1600" dirty="0" smtClean="0"/>
              <a:t>Консольное приложение</a:t>
            </a:r>
            <a:r>
              <a:rPr lang="en-US" sz="1600" dirty="0" smtClean="0"/>
              <a:t> </a:t>
            </a:r>
            <a:r>
              <a:rPr lang="ru-RU" sz="1600" dirty="0" smtClean="0"/>
              <a:t>демонстрация работы с файловой системой.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Инструменты для работы с файловой </a:t>
            </a:r>
            <a:r>
              <a:rPr lang="ru-RU" dirty="0" smtClean="0"/>
              <a:t>системой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smtClean="0"/>
              <a:t>.NET </a:t>
            </a:r>
            <a:r>
              <a:rPr lang="en-US" sz="1600" b="1" dirty="0" smtClean="0"/>
              <a:t>framework</a:t>
            </a:r>
            <a:r>
              <a:rPr lang="ru-RU" sz="1600" b="1" dirty="0" smtClean="0"/>
              <a:t> </a:t>
            </a:r>
            <a:r>
              <a:rPr lang="ru-RU" sz="1600" dirty="0" smtClean="0"/>
              <a:t>предоставляет обширный ряд механизмов по работе с файловой системой которые </a:t>
            </a:r>
            <a:r>
              <a:rPr lang="ru-RU" sz="1600" dirty="0"/>
              <a:t>по большей части сосредоточены в пространстве имен </a:t>
            </a:r>
            <a:r>
              <a:rPr lang="ru-RU" sz="1600" b="1" dirty="0"/>
              <a:t>System.IO</a:t>
            </a:r>
            <a:r>
              <a:rPr lang="ru-RU" sz="1600" dirty="0" smtClean="0"/>
              <a:t>.</a:t>
            </a:r>
          </a:p>
          <a:p>
            <a:pPr fontAlgn="base"/>
            <a:endParaRPr lang="en-US" sz="1600" dirty="0" smtClean="0"/>
          </a:p>
          <a:p>
            <a:pPr fontAlgn="base"/>
            <a:r>
              <a:rPr lang="ru-RU" sz="1600" dirty="0" smtClean="0"/>
              <a:t>Основные классы для работы с файловой системой:</a:t>
            </a:r>
          </a:p>
          <a:p>
            <a:pPr marL="0" indent="0" fontAlgn="base">
              <a:buNone/>
            </a:pPr>
            <a:r>
              <a:rPr lang="ru-RU" sz="1600" dirty="0" smtClean="0"/>
              <a:t>     </a:t>
            </a:r>
            <a:r>
              <a:rPr lang="en-US" sz="1600" b="1" dirty="0" err="1" smtClean="0"/>
              <a:t>DriveInfo</a:t>
            </a:r>
            <a:r>
              <a:rPr lang="ru-RU" sz="1600" dirty="0"/>
              <a:t> </a:t>
            </a:r>
            <a:r>
              <a:rPr lang="ru-RU" sz="1600" dirty="0" smtClean="0"/>
              <a:t>                         – работа с </a:t>
            </a:r>
            <a:r>
              <a:rPr lang="uk-UA" sz="1600" dirty="0" smtClean="0"/>
              <a:t>дисками</a:t>
            </a:r>
          </a:p>
          <a:p>
            <a:pPr marL="0" indent="0" fontAlgn="base">
              <a:buNone/>
            </a:pPr>
            <a:r>
              <a:rPr lang="uk-UA" sz="1600" dirty="0"/>
              <a:t> </a:t>
            </a:r>
            <a:r>
              <a:rPr lang="uk-UA" sz="1600" dirty="0" smtClean="0"/>
              <a:t>    </a:t>
            </a:r>
            <a:r>
              <a:rPr lang="en-US" sz="1600" b="1" dirty="0"/>
              <a:t>Directory</a:t>
            </a:r>
            <a:r>
              <a:rPr lang="en-US" sz="1600" dirty="0"/>
              <a:t> </a:t>
            </a:r>
            <a:r>
              <a:rPr lang="uk-UA" sz="1600" dirty="0"/>
              <a:t>и </a:t>
            </a:r>
            <a:r>
              <a:rPr lang="en-US" sz="1600" b="1" dirty="0" err="1" smtClean="0"/>
              <a:t>DirectoryInfo</a:t>
            </a:r>
            <a:r>
              <a:rPr lang="uk-UA" sz="1600" dirty="0" smtClean="0"/>
              <a:t>  – </a:t>
            </a:r>
            <a:r>
              <a:rPr lang="uk-UA" sz="1600" dirty="0" err="1" smtClean="0"/>
              <a:t>работа</a:t>
            </a:r>
            <a:r>
              <a:rPr lang="uk-UA" sz="1600" dirty="0" smtClean="0"/>
              <a:t> с папками</a:t>
            </a:r>
          </a:p>
          <a:p>
            <a:pPr marL="0" indent="0" fontAlgn="base">
              <a:buNone/>
            </a:pPr>
            <a:r>
              <a:rPr lang="uk-UA" sz="1600" dirty="0" smtClean="0"/>
              <a:t>     </a:t>
            </a:r>
            <a:r>
              <a:rPr lang="en-US" sz="1600" b="1" dirty="0"/>
              <a:t>File</a:t>
            </a:r>
            <a:r>
              <a:rPr lang="en-US" sz="1600" dirty="0"/>
              <a:t> </a:t>
            </a:r>
            <a:r>
              <a:rPr lang="uk-UA" sz="1600" dirty="0"/>
              <a:t>и </a:t>
            </a:r>
            <a:r>
              <a:rPr lang="en-US" sz="1600" b="1" dirty="0" err="1" smtClean="0"/>
              <a:t>FileInfo</a:t>
            </a:r>
            <a:r>
              <a:rPr lang="uk-UA" sz="1600" dirty="0" smtClean="0"/>
              <a:t>                   </a:t>
            </a:r>
            <a:r>
              <a:rPr lang="uk-UA" sz="1600" dirty="0"/>
              <a:t>– </a:t>
            </a:r>
            <a:r>
              <a:rPr lang="uk-UA" sz="1600" dirty="0" err="1"/>
              <a:t>работа</a:t>
            </a:r>
            <a:r>
              <a:rPr lang="uk-UA" sz="1600" dirty="0"/>
              <a:t> с </a:t>
            </a:r>
            <a:r>
              <a:rPr lang="uk-UA" sz="1600" dirty="0" smtClean="0"/>
              <a:t>файлами</a:t>
            </a:r>
          </a:p>
          <a:p>
            <a:pPr marL="0" indent="0" fontAlgn="base">
              <a:buNone/>
            </a:pPr>
            <a:endParaRPr lang="en-US" sz="1600" dirty="0"/>
          </a:p>
          <a:p>
            <a:pPr fontAlgn="base"/>
            <a:r>
              <a:rPr lang="ru-RU" sz="1600" dirty="0"/>
              <a:t>Для поддержки чтения и записи файлов в </a:t>
            </a:r>
            <a:r>
              <a:rPr lang="ru-RU" sz="1600" b="1" dirty="0"/>
              <a:t>.NET </a:t>
            </a:r>
            <a:r>
              <a:rPr lang="ru-RU" sz="1600" b="1" dirty="0" err="1"/>
              <a:t>Framework</a:t>
            </a:r>
            <a:r>
              <a:rPr lang="ru-RU" sz="1600" b="1" dirty="0"/>
              <a:t> </a:t>
            </a:r>
            <a:r>
              <a:rPr lang="ru-RU" sz="1600" dirty="0"/>
              <a:t>используются потоки. </a:t>
            </a:r>
            <a:r>
              <a:rPr lang="ru-RU" sz="1600" b="1" dirty="0"/>
              <a:t>Поток </a:t>
            </a:r>
            <a:r>
              <a:rPr lang="ru-RU" sz="1600" dirty="0"/>
              <a:t>можно представить в виде одномерного набора непрерывных данных, имеющего начало и окончание. Курсор указывает текущее положение в потоке.</a:t>
            </a:r>
            <a:endParaRPr lang="ru-RU" sz="1600" dirty="0" smtClean="0"/>
          </a:p>
        </p:txBody>
      </p:sp>
      <p:pic>
        <p:nvPicPr>
          <p:cNvPr id="5" name="Picture 2" descr="Курсор показывает текущую позицию в filestrea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53" y="4527976"/>
            <a:ext cx="2402431" cy="225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Работа </a:t>
            </a:r>
            <a:r>
              <a:rPr lang="ru-RU" dirty="0"/>
              <a:t>с </a:t>
            </a:r>
            <a:r>
              <a:rPr lang="ru-RU" dirty="0" smtClean="0"/>
              <a:t>дисками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Для представления доступа к сведениям о логических дисках компьютера в пространстве имен </a:t>
            </a:r>
            <a:r>
              <a:rPr lang="en-US" sz="1600" b="1" dirty="0"/>
              <a:t>System.IO</a:t>
            </a:r>
            <a:r>
              <a:rPr lang="ru-RU" sz="1600" dirty="0" smtClean="0"/>
              <a:t> существует класс </a:t>
            </a:r>
            <a:r>
              <a:rPr lang="en-US" sz="1600" b="1" dirty="0" err="1" smtClean="0"/>
              <a:t>DriveInfo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smtClean="0"/>
              <a:t>Класс </a:t>
            </a:r>
            <a:r>
              <a:rPr lang="ru-RU" sz="1600" dirty="0"/>
              <a:t>моделирует диск и </a:t>
            </a:r>
            <a:r>
              <a:rPr lang="ru-RU" sz="1600" dirty="0" smtClean="0"/>
              <a:t>предоставляет </a:t>
            </a:r>
            <a:r>
              <a:rPr lang="ru-RU" sz="1600" dirty="0"/>
              <a:t>методы и свойства для запроса сведений о </a:t>
            </a:r>
            <a:r>
              <a:rPr lang="ru-RU" sz="1600" dirty="0" smtClean="0"/>
              <a:t>диске.</a:t>
            </a:r>
          </a:p>
          <a:p>
            <a:pPr fontAlgn="base"/>
            <a:r>
              <a:rPr lang="ru-RU" sz="1600" dirty="0" smtClean="0"/>
              <a:t>Класс </a:t>
            </a:r>
            <a:r>
              <a:rPr lang="ru-RU" sz="1600" dirty="0"/>
              <a:t>имеет статический метод </a:t>
            </a:r>
            <a:r>
              <a:rPr lang="ru-RU" sz="1600" b="1" dirty="0" err="1"/>
              <a:t>GetDrives</a:t>
            </a:r>
            <a:r>
              <a:rPr lang="ru-RU" sz="1600" dirty="0"/>
              <a:t>, который возвращает имена всех логических дисков </a:t>
            </a:r>
            <a:r>
              <a:rPr lang="ru-RU" sz="1600" dirty="0" smtClean="0"/>
              <a:t>компьютера.</a:t>
            </a:r>
          </a:p>
          <a:p>
            <a:pPr fontAlgn="base"/>
            <a:r>
              <a:rPr lang="ru-RU" sz="1600" dirty="0" smtClean="0"/>
              <a:t>А также </a:t>
            </a:r>
            <a:r>
              <a:rPr lang="ru-RU" sz="1600" dirty="0"/>
              <a:t>ряд полезных свойств</a:t>
            </a:r>
            <a:r>
              <a:rPr lang="ru-RU" sz="1600" dirty="0" smtClean="0"/>
              <a:t>:</a:t>
            </a:r>
            <a:endParaRPr lang="ru-RU" sz="1600" dirty="0"/>
          </a:p>
          <a:p>
            <a:pPr marL="400050" lvl="1" indent="0" fontAlgn="base">
              <a:buNone/>
            </a:pPr>
            <a:r>
              <a:rPr lang="ru-RU" b="1" dirty="0" err="1"/>
              <a:t>AvailableFreeSpace</a:t>
            </a:r>
            <a:r>
              <a:rPr lang="ru-RU" dirty="0"/>
              <a:t>: указывает на объем доступного свободного места на диске в байтах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DriveFormat</a:t>
            </a:r>
            <a:r>
              <a:rPr lang="ru-RU" dirty="0"/>
              <a:t>: получает имя файловой системы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DriveType</a:t>
            </a:r>
            <a:r>
              <a:rPr lang="ru-RU" dirty="0"/>
              <a:t>: представляет тип диска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IsReady</a:t>
            </a:r>
            <a:r>
              <a:rPr lang="ru-RU" dirty="0"/>
              <a:t>: готов ли диск (например, DVD-диск может быть не вставлен в дисковод)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Name</a:t>
            </a:r>
            <a:r>
              <a:rPr lang="ru-RU" dirty="0"/>
              <a:t>: получает имя диска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TotalFreeSpace</a:t>
            </a:r>
            <a:r>
              <a:rPr lang="ru-RU" dirty="0"/>
              <a:t>: получает общий объем свободного места на диске в байтах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TotalSize</a:t>
            </a:r>
            <a:r>
              <a:rPr lang="ru-RU" dirty="0"/>
              <a:t>: общий размер диска в байтах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VolumeLabel</a:t>
            </a:r>
            <a:r>
              <a:rPr lang="ru-RU" dirty="0"/>
              <a:t>: получает или устанавливает метку тома</a:t>
            </a:r>
            <a:endParaRPr lang="ru-R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7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Работа </a:t>
            </a:r>
            <a:r>
              <a:rPr lang="ru-RU" dirty="0"/>
              <a:t>с </a:t>
            </a:r>
            <a:r>
              <a:rPr lang="ru-RU" dirty="0" smtClean="0"/>
              <a:t>папками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01072" y="577113"/>
            <a:ext cx="9711720" cy="5924282"/>
          </a:xfrm>
        </p:spPr>
        <p:txBody>
          <a:bodyPr>
            <a:noAutofit/>
          </a:bodyPr>
          <a:lstStyle/>
          <a:p>
            <a:pPr fontAlgn="base"/>
            <a:r>
              <a:rPr lang="ru-RU" sz="1600" dirty="0"/>
              <a:t>Для работы с каталогами в пространстве имен </a:t>
            </a:r>
            <a:r>
              <a:rPr lang="ru-RU" sz="1600" b="1" dirty="0"/>
              <a:t>System.IO</a:t>
            </a:r>
            <a:r>
              <a:rPr lang="ru-RU" sz="1600" dirty="0"/>
              <a:t> предназначены сразу два класса: </a:t>
            </a:r>
            <a:r>
              <a:rPr lang="ru-RU" sz="1600" b="1" dirty="0" err="1"/>
              <a:t>Directory</a:t>
            </a:r>
            <a:r>
              <a:rPr lang="ru-RU" sz="1600" dirty="0"/>
              <a:t> и </a:t>
            </a:r>
            <a:r>
              <a:rPr lang="ru-RU" sz="1600" b="1" dirty="0" err="1"/>
              <a:t>DirectoryInfo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/>
              <a:t>Класс </a:t>
            </a:r>
            <a:r>
              <a:rPr lang="ru-RU" sz="1600" b="1" dirty="0" err="1"/>
              <a:t>Directory</a:t>
            </a:r>
            <a:r>
              <a:rPr lang="ru-RU" sz="1600" dirty="0"/>
              <a:t> предоставляет ряд статических методов для управления </a:t>
            </a:r>
            <a:r>
              <a:rPr lang="ru-RU" sz="1600" dirty="0" smtClean="0"/>
              <a:t>папками (каталогами):</a:t>
            </a:r>
            <a:endParaRPr lang="ru-RU" sz="1600" dirty="0"/>
          </a:p>
          <a:p>
            <a:pPr marL="400050" lvl="1" indent="0" fontAlgn="base">
              <a:buNone/>
            </a:pPr>
            <a:r>
              <a:rPr lang="ru-RU" b="1" dirty="0" err="1" smtClean="0"/>
              <a:t>CreateDirectory</a:t>
            </a:r>
            <a:r>
              <a:rPr lang="ru-RU" dirty="0" smtClean="0"/>
              <a:t> - </a:t>
            </a:r>
            <a:r>
              <a:rPr lang="ru-RU" dirty="0"/>
              <a:t>создает каталог по указанному </a:t>
            </a:r>
            <a:r>
              <a:rPr lang="ru-RU" dirty="0" smtClean="0"/>
              <a:t>пути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Delete</a:t>
            </a:r>
            <a:r>
              <a:rPr lang="ru-RU" dirty="0" smtClean="0"/>
              <a:t> - </a:t>
            </a:r>
            <a:r>
              <a:rPr lang="ru-RU" dirty="0"/>
              <a:t>удаляет каталог по указанному </a:t>
            </a:r>
            <a:r>
              <a:rPr lang="ru-RU" dirty="0" smtClean="0"/>
              <a:t>пути</a:t>
            </a:r>
            <a:endParaRPr lang="ru-RU" dirty="0"/>
          </a:p>
          <a:p>
            <a:pPr marL="400050" lvl="1" indent="0" fontAlgn="base">
              <a:buNone/>
            </a:pPr>
            <a:r>
              <a:rPr lang="ru-RU" b="1" dirty="0" err="1" smtClean="0"/>
              <a:t>Exists</a:t>
            </a:r>
            <a:r>
              <a:rPr lang="ru-RU" dirty="0" smtClean="0"/>
              <a:t> - определяет</a:t>
            </a:r>
            <a:r>
              <a:rPr lang="ru-RU" dirty="0"/>
              <a:t>, существует ли каталог по указанному </a:t>
            </a:r>
            <a:r>
              <a:rPr lang="ru-RU" dirty="0" smtClean="0"/>
              <a:t>пути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GetDirectories</a:t>
            </a:r>
            <a:r>
              <a:rPr lang="ru-RU" dirty="0" smtClean="0"/>
              <a:t> - </a:t>
            </a:r>
            <a:r>
              <a:rPr lang="ru-RU" dirty="0"/>
              <a:t>получает список каталогов в </a:t>
            </a:r>
            <a:r>
              <a:rPr lang="ru-RU" dirty="0" smtClean="0"/>
              <a:t>каталоге</a:t>
            </a:r>
            <a:endParaRPr lang="ru-RU" dirty="0"/>
          </a:p>
          <a:p>
            <a:pPr marL="400050" lvl="1" indent="0" fontAlgn="base">
              <a:buNone/>
            </a:pPr>
            <a:r>
              <a:rPr lang="ru-RU" b="1" dirty="0" err="1" smtClean="0"/>
              <a:t>GetFiles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ru-RU" dirty="0"/>
              <a:t>получает список файлов в </a:t>
            </a:r>
            <a:r>
              <a:rPr lang="ru-RU" dirty="0" smtClean="0"/>
              <a:t>каталоге</a:t>
            </a:r>
            <a:endParaRPr lang="ru-RU" dirty="0"/>
          </a:p>
          <a:p>
            <a:pPr marL="400050" lvl="1" indent="0" fontAlgn="base">
              <a:buNone/>
            </a:pPr>
            <a:r>
              <a:rPr lang="ru-RU" b="1" dirty="0" err="1" smtClean="0"/>
              <a:t>Move</a:t>
            </a:r>
            <a:r>
              <a:rPr lang="ru-RU" dirty="0" smtClean="0"/>
              <a:t> - </a:t>
            </a:r>
            <a:r>
              <a:rPr lang="ru-RU" dirty="0"/>
              <a:t>перемещает каталог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GetParent</a:t>
            </a:r>
            <a:r>
              <a:rPr lang="ru-RU" dirty="0" smtClean="0"/>
              <a:t> - </a:t>
            </a:r>
            <a:r>
              <a:rPr lang="ru-RU" dirty="0"/>
              <a:t>получение </a:t>
            </a:r>
            <a:r>
              <a:rPr lang="ru-RU" dirty="0" smtClean="0"/>
              <a:t>родительского каталога</a:t>
            </a:r>
          </a:p>
          <a:p>
            <a:pPr marL="400050" lvl="1" indent="0" fontAlgn="base">
              <a:buNone/>
            </a:pPr>
            <a:endParaRPr lang="ru-RU" dirty="0"/>
          </a:p>
          <a:p>
            <a:pPr fontAlgn="base"/>
            <a:r>
              <a:rPr lang="ru-RU" sz="1600" b="1" dirty="0" err="1" smtClean="0"/>
              <a:t>DirectoryInfo</a:t>
            </a:r>
            <a:r>
              <a:rPr lang="ru-RU" sz="1600" dirty="0" smtClean="0"/>
              <a:t> </a:t>
            </a:r>
            <a:r>
              <a:rPr lang="ru-RU" sz="1600" dirty="0"/>
              <a:t>предоставляет функциональность для создания, удаления, перемещения и других операций с </a:t>
            </a:r>
            <a:r>
              <a:rPr lang="ru-RU" sz="1600" dirty="0" smtClean="0"/>
              <a:t>каталогами. Имеет схожую функциональность, а также:</a:t>
            </a:r>
            <a:endParaRPr lang="ru-RU" sz="1600" dirty="0"/>
          </a:p>
          <a:p>
            <a:pPr marL="400050" lvl="1" indent="0" fontAlgn="base">
              <a:buNone/>
            </a:pPr>
            <a:r>
              <a:rPr lang="ru-RU" b="1" dirty="0" err="1" smtClean="0"/>
              <a:t>CreateSubdirectory</a:t>
            </a:r>
            <a:r>
              <a:rPr lang="ru-RU" b="1" dirty="0" smtClean="0"/>
              <a:t> </a:t>
            </a:r>
            <a:r>
              <a:rPr lang="ru-RU" dirty="0" smtClean="0"/>
              <a:t>- создает подкаталог по указанному пути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MoveTo</a:t>
            </a:r>
            <a:r>
              <a:rPr lang="ru-RU" dirty="0" smtClean="0"/>
              <a:t> - </a:t>
            </a:r>
            <a:r>
              <a:rPr lang="ru-RU" dirty="0"/>
              <a:t>перемещает каталог</a:t>
            </a:r>
          </a:p>
          <a:p>
            <a:pPr marL="400050" lvl="1" indent="0" fontAlgn="base">
              <a:buNone/>
            </a:pPr>
            <a:r>
              <a:rPr lang="ru-RU" dirty="0" smtClean="0"/>
              <a:t>Свойство </a:t>
            </a:r>
            <a:r>
              <a:rPr lang="ru-RU" b="1" dirty="0" err="1" smtClean="0"/>
              <a:t>Parent</a:t>
            </a:r>
            <a:r>
              <a:rPr lang="ru-RU" dirty="0" smtClean="0"/>
              <a:t> - получение родительского каталога</a:t>
            </a:r>
          </a:p>
          <a:p>
            <a:pPr marL="400050" lvl="1" indent="0" fontAlgn="base">
              <a:buNone/>
            </a:pPr>
            <a:r>
              <a:rPr lang="ru-RU" dirty="0" smtClean="0"/>
              <a:t>Свойство </a:t>
            </a:r>
            <a:r>
              <a:rPr lang="ru-RU" b="1" dirty="0" err="1" smtClean="0"/>
              <a:t>Root</a:t>
            </a:r>
            <a:r>
              <a:rPr lang="ru-RU" dirty="0"/>
              <a:t> </a:t>
            </a:r>
            <a:r>
              <a:rPr lang="ru-RU" dirty="0" smtClean="0"/>
              <a:t>- получение </a:t>
            </a:r>
            <a:r>
              <a:rPr lang="ru-RU" dirty="0"/>
              <a:t>корневого каталога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2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Работа </a:t>
            </a:r>
            <a:r>
              <a:rPr lang="ru-RU" dirty="0"/>
              <a:t>с </a:t>
            </a:r>
            <a:r>
              <a:rPr lang="ru-RU" dirty="0" smtClean="0"/>
              <a:t>файлами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Для </a:t>
            </a:r>
            <a:r>
              <a:rPr lang="ru-RU" sz="1600" dirty="0"/>
              <a:t>работы с файлами </a:t>
            </a:r>
            <a:r>
              <a:rPr lang="ru-RU" sz="1600" dirty="0" smtClean="0"/>
              <a:t>существуют классы </a:t>
            </a:r>
            <a:r>
              <a:rPr lang="ru-RU" sz="1600" b="1" dirty="0" err="1"/>
              <a:t>File</a:t>
            </a:r>
            <a:r>
              <a:rPr lang="ru-RU" sz="1600" dirty="0"/>
              <a:t> и </a:t>
            </a:r>
            <a:r>
              <a:rPr lang="ru-RU" sz="1600" b="1" dirty="0" err="1" smtClean="0"/>
              <a:t>FileInfo</a:t>
            </a:r>
            <a:endParaRPr lang="ru-RU" sz="1600" b="1" dirty="0" smtClean="0"/>
          </a:p>
          <a:p>
            <a:pPr fontAlgn="base"/>
            <a:r>
              <a:rPr lang="ru-RU" sz="1600" dirty="0" smtClean="0"/>
              <a:t>Класс </a:t>
            </a:r>
            <a:r>
              <a:rPr lang="ru-RU" sz="1600" b="1" dirty="0" err="1" smtClean="0"/>
              <a:t>File</a:t>
            </a:r>
            <a:r>
              <a:rPr lang="ru-RU" sz="1600" dirty="0"/>
              <a:t> </a:t>
            </a:r>
            <a:r>
              <a:rPr lang="ru-RU" sz="1600" dirty="0" smtClean="0"/>
              <a:t>предоставляет функциональность в виде </a:t>
            </a:r>
            <a:r>
              <a:rPr lang="ru-RU" sz="1600" dirty="0"/>
              <a:t>статических методов</a:t>
            </a:r>
            <a:r>
              <a:rPr lang="ru-RU" sz="1600" dirty="0" smtClean="0"/>
              <a:t>: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Copy</a:t>
            </a:r>
            <a:r>
              <a:rPr lang="ru-RU" dirty="0"/>
              <a:t> </a:t>
            </a:r>
            <a:r>
              <a:rPr lang="ru-RU" dirty="0" smtClean="0"/>
              <a:t>- копирует </a:t>
            </a:r>
            <a:r>
              <a:rPr lang="ru-RU" dirty="0"/>
              <a:t>файл в новое место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Create</a:t>
            </a:r>
            <a:r>
              <a:rPr lang="ru-RU" dirty="0" smtClean="0"/>
              <a:t> - создает </a:t>
            </a:r>
            <a:r>
              <a:rPr lang="ru-RU" dirty="0"/>
              <a:t>файл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Delete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ru-RU" dirty="0"/>
              <a:t>удаляет файл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Move</a:t>
            </a:r>
            <a:r>
              <a:rPr lang="ru-RU" dirty="0" smtClean="0"/>
              <a:t> - </a:t>
            </a:r>
            <a:r>
              <a:rPr lang="ru-RU" dirty="0"/>
              <a:t>перемещает файл в новое место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Exists</a:t>
            </a:r>
            <a:r>
              <a:rPr lang="ru-RU" dirty="0" smtClean="0"/>
              <a:t> - </a:t>
            </a:r>
            <a:r>
              <a:rPr lang="ru-RU" dirty="0"/>
              <a:t>определяет, существует ли </a:t>
            </a:r>
            <a:r>
              <a:rPr lang="ru-RU" dirty="0" smtClean="0"/>
              <a:t>файл</a:t>
            </a:r>
            <a:endParaRPr lang="ru-RU" dirty="0"/>
          </a:p>
          <a:p>
            <a:pPr marL="285750" fontAlgn="base"/>
            <a:r>
              <a:rPr lang="ru-RU" sz="1600" dirty="0" smtClean="0"/>
              <a:t>Класс </a:t>
            </a:r>
            <a:r>
              <a:rPr lang="ru-RU" sz="1600" b="1" dirty="0" err="1" smtClean="0"/>
              <a:t>FileInfo</a:t>
            </a:r>
            <a:r>
              <a:rPr lang="ru-RU" sz="1600" b="1" dirty="0" smtClean="0"/>
              <a:t> </a:t>
            </a:r>
            <a:r>
              <a:rPr lang="ru-RU" sz="1600" dirty="0" smtClean="0"/>
              <a:t>дублирует методы а также имеет свойства</a:t>
            </a:r>
            <a:r>
              <a:rPr lang="ru-RU" sz="1600" b="1" dirty="0" smtClean="0"/>
              <a:t>: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Directory</a:t>
            </a:r>
            <a:r>
              <a:rPr lang="ru-RU" dirty="0" smtClean="0"/>
              <a:t> - получает </a:t>
            </a:r>
            <a:r>
              <a:rPr lang="ru-RU" dirty="0"/>
              <a:t>родительский каталог в виде объекта </a:t>
            </a:r>
            <a:r>
              <a:rPr lang="ru-RU" b="1" dirty="0" err="1"/>
              <a:t>DirectoryInfo</a:t>
            </a:r>
            <a:endParaRPr lang="ru-RU" b="1" dirty="0"/>
          </a:p>
          <a:p>
            <a:pPr marL="400050" lvl="1" indent="0" fontAlgn="base">
              <a:buNone/>
            </a:pPr>
            <a:r>
              <a:rPr lang="ru-RU" b="1" dirty="0" err="1" smtClean="0"/>
              <a:t>DirectoryName</a:t>
            </a:r>
            <a:r>
              <a:rPr lang="ru-RU" dirty="0" smtClean="0"/>
              <a:t> - </a:t>
            </a:r>
            <a:r>
              <a:rPr lang="ru-RU" dirty="0"/>
              <a:t>получает полный путь к родительскому каталогу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Exists</a:t>
            </a:r>
            <a:r>
              <a:rPr lang="ru-RU" dirty="0" smtClean="0"/>
              <a:t> - </a:t>
            </a:r>
            <a:r>
              <a:rPr lang="ru-RU" dirty="0"/>
              <a:t>указывает, существует ли файл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Length</a:t>
            </a:r>
            <a:r>
              <a:rPr lang="ru-RU" dirty="0" smtClean="0"/>
              <a:t> - </a:t>
            </a:r>
            <a:r>
              <a:rPr lang="ru-RU" dirty="0"/>
              <a:t>получает размер файла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Extension</a:t>
            </a:r>
            <a:r>
              <a:rPr lang="ru-RU" dirty="0" smtClean="0"/>
              <a:t> - </a:t>
            </a:r>
            <a:r>
              <a:rPr lang="ru-RU" dirty="0"/>
              <a:t>получает расширение файла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Name</a:t>
            </a:r>
            <a:r>
              <a:rPr lang="ru-RU" dirty="0" smtClean="0"/>
              <a:t> - </a:t>
            </a:r>
            <a:r>
              <a:rPr lang="ru-RU" dirty="0"/>
              <a:t>получает имя файла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FullName</a:t>
            </a:r>
            <a:r>
              <a:rPr lang="ru-RU" dirty="0" smtClean="0"/>
              <a:t> - </a:t>
            </a:r>
            <a:r>
              <a:rPr lang="ru-RU" dirty="0"/>
              <a:t>получает полное имя файла</a:t>
            </a:r>
            <a:endParaRPr lang="ru-R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7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FileStream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Класс </a:t>
            </a:r>
            <a:r>
              <a:rPr lang="ru-RU" sz="1600" b="1" dirty="0" err="1"/>
              <a:t>FileStream</a:t>
            </a:r>
            <a:r>
              <a:rPr lang="ru-RU" sz="1600" dirty="0"/>
              <a:t> представляет возможности по считыванию из файла и записи в </a:t>
            </a:r>
            <a:r>
              <a:rPr lang="ru-RU" sz="1600" dirty="0" smtClean="0"/>
              <a:t>файл.</a:t>
            </a:r>
          </a:p>
          <a:p>
            <a:pPr fontAlgn="base"/>
            <a:r>
              <a:rPr lang="ru-RU" sz="1600" dirty="0"/>
              <a:t>Метод </a:t>
            </a:r>
            <a:r>
              <a:rPr lang="ru-RU" sz="1600" b="1" dirty="0" err="1"/>
              <a:t>Read</a:t>
            </a:r>
            <a:r>
              <a:rPr lang="ru-RU" sz="1600" dirty="0"/>
              <a:t>: считывает данные из файла в массив байтов. Принимает три </a:t>
            </a:r>
            <a:r>
              <a:rPr lang="ru-RU" sz="1600" dirty="0" smtClean="0"/>
              <a:t>параметра возвращает </a:t>
            </a:r>
            <a:r>
              <a:rPr lang="ru-RU" sz="1600" dirty="0"/>
              <a:t>количество успешно считанных </a:t>
            </a:r>
            <a:r>
              <a:rPr lang="ru-RU" sz="1600" dirty="0" smtClean="0"/>
              <a:t>байтов. Параметры</a:t>
            </a:r>
            <a:r>
              <a:rPr lang="ru-RU" sz="1600" dirty="0"/>
              <a:t>: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array</a:t>
            </a:r>
            <a:r>
              <a:rPr lang="ru-RU" dirty="0" smtClean="0"/>
              <a:t> - массив байтов, куда будут помещены считываемые из файла данные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offset</a:t>
            </a:r>
            <a:r>
              <a:rPr lang="ru-RU" dirty="0" smtClean="0"/>
              <a:t> - представляет </a:t>
            </a:r>
            <a:r>
              <a:rPr lang="ru-RU" dirty="0"/>
              <a:t>смещение в байтах в массиве </a:t>
            </a:r>
            <a:r>
              <a:rPr lang="ru-RU" dirty="0" err="1"/>
              <a:t>array</a:t>
            </a:r>
            <a:r>
              <a:rPr lang="ru-RU" dirty="0"/>
              <a:t>, в который считанные байты </a:t>
            </a:r>
            <a:r>
              <a:rPr lang="ru-RU" dirty="0" smtClean="0"/>
              <a:t>будут </a:t>
            </a:r>
            <a:r>
              <a:rPr lang="ru-RU" dirty="0"/>
              <a:t>помещены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count</a:t>
            </a:r>
            <a:r>
              <a:rPr lang="ru-RU" dirty="0" smtClean="0"/>
              <a:t> - максимальное число байтов, предназначенных для чтения. Если в файле находится меньшее количество байтов, то все они будут считаны.</a:t>
            </a:r>
          </a:p>
          <a:p>
            <a:pPr marL="400050" lvl="1" indent="0" fontAlgn="base">
              <a:buNone/>
            </a:pPr>
            <a:endParaRPr lang="ru-RU" dirty="0" smtClean="0"/>
          </a:p>
          <a:p>
            <a:pPr fontAlgn="base"/>
            <a:r>
              <a:rPr lang="ru-RU" sz="1600" dirty="0"/>
              <a:t>Метод </a:t>
            </a:r>
            <a:r>
              <a:rPr lang="ru-RU" sz="1600" b="1" dirty="0" err="1"/>
              <a:t>Write</a:t>
            </a:r>
            <a:r>
              <a:rPr lang="ru-RU" sz="1600" dirty="0"/>
              <a:t>: записывает в файл данные из массива байтов. Принимает три </a:t>
            </a:r>
            <a:r>
              <a:rPr lang="ru-RU" sz="1600" dirty="0" smtClean="0"/>
              <a:t>параметра:</a:t>
            </a:r>
          </a:p>
          <a:p>
            <a:pPr marL="400050" lvl="1" indent="0" fontAlgn="base">
              <a:buNone/>
            </a:pPr>
            <a:r>
              <a:rPr lang="ru-RU" dirty="0" err="1" smtClean="0"/>
              <a:t>array</a:t>
            </a:r>
            <a:r>
              <a:rPr lang="ru-RU" dirty="0" smtClean="0"/>
              <a:t> </a:t>
            </a:r>
            <a:r>
              <a:rPr lang="ru-RU" dirty="0"/>
              <a:t>- массив байтов, откуда данные будут записываться в файла</a:t>
            </a:r>
          </a:p>
          <a:p>
            <a:pPr marL="400050" lvl="1" indent="0" fontAlgn="base">
              <a:buNone/>
            </a:pPr>
            <a:r>
              <a:rPr lang="ru-RU" dirty="0" err="1" smtClean="0"/>
              <a:t>offset</a:t>
            </a:r>
            <a:r>
              <a:rPr lang="ru-RU" dirty="0" smtClean="0"/>
              <a:t> </a:t>
            </a:r>
            <a:r>
              <a:rPr lang="ru-RU" dirty="0"/>
              <a:t>- смещение в байтах в массиве </a:t>
            </a:r>
            <a:r>
              <a:rPr lang="ru-RU" dirty="0" err="1"/>
              <a:t>array</a:t>
            </a:r>
            <a:r>
              <a:rPr lang="ru-RU" dirty="0"/>
              <a:t>, откуда начинается запись байтов </a:t>
            </a:r>
            <a:r>
              <a:rPr lang="ru-RU" dirty="0" smtClean="0"/>
              <a:t>в </a:t>
            </a:r>
            <a:r>
              <a:rPr lang="ru-RU" dirty="0"/>
              <a:t>поток</a:t>
            </a:r>
          </a:p>
          <a:p>
            <a:pPr marL="400050" lvl="1" indent="0" fontAlgn="base">
              <a:buNone/>
            </a:pPr>
            <a:r>
              <a:rPr lang="ru-RU" dirty="0" err="1" smtClean="0"/>
              <a:t>count</a:t>
            </a:r>
            <a:r>
              <a:rPr lang="ru-RU" dirty="0" smtClean="0"/>
              <a:t> </a:t>
            </a:r>
            <a:r>
              <a:rPr lang="ru-RU" dirty="0"/>
              <a:t>- максимальное число байтов, предназначенных для </a:t>
            </a:r>
            <a:r>
              <a:rPr lang="ru-RU" dirty="0" smtClean="0"/>
              <a:t>записи</a:t>
            </a:r>
          </a:p>
          <a:p>
            <a:pPr marL="400050" lvl="1" indent="0" fontAlgn="base">
              <a:buNone/>
            </a:pPr>
            <a:endParaRPr lang="ru-RU" dirty="0" smtClean="0"/>
          </a:p>
          <a:p>
            <a:pPr fontAlgn="base"/>
            <a:r>
              <a:rPr lang="ru-RU" sz="1600" b="1" dirty="0" err="1"/>
              <a:t>FileStream</a:t>
            </a:r>
            <a:r>
              <a:rPr lang="ru-RU" sz="1600" dirty="0"/>
              <a:t> представляет доступ к файлам на уровне байтов. Поэтому для работы с текстовыми файлами применяются другие классы.</a:t>
            </a:r>
            <a:endParaRPr lang="ru-RU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0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StreamReader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 smtClean="0"/>
              <a:t>StreamWriter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err="1" smtClean="0"/>
              <a:t>StreamReader</a:t>
            </a:r>
            <a:r>
              <a:rPr lang="ru-RU" sz="1600" dirty="0" smtClean="0"/>
              <a:t> </a:t>
            </a:r>
            <a:r>
              <a:rPr lang="ru-RU" sz="1600" dirty="0"/>
              <a:t>позволяет </a:t>
            </a:r>
            <a:r>
              <a:rPr lang="ru-RU" sz="1600" dirty="0" smtClean="0"/>
              <a:t>считывать </a:t>
            </a:r>
            <a:r>
              <a:rPr lang="ru-RU" sz="1600" dirty="0"/>
              <a:t>весь текст или отдельные строки из текстового файла</a:t>
            </a:r>
            <a:r>
              <a:rPr lang="ru-RU" sz="1600" dirty="0" smtClean="0"/>
              <a:t>.</a:t>
            </a:r>
          </a:p>
          <a:p>
            <a:pPr marL="0" indent="0" fontAlgn="base">
              <a:buNone/>
            </a:pPr>
            <a:r>
              <a:rPr lang="ru-RU" sz="1600" dirty="0" smtClean="0"/>
              <a:t>Методы: </a:t>
            </a:r>
            <a:r>
              <a:rPr lang="ru-RU" sz="1600" b="1" dirty="0" err="1" smtClean="0"/>
              <a:t>Close</a:t>
            </a:r>
            <a:r>
              <a:rPr lang="ru-RU" sz="1600" dirty="0" smtClean="0"/>
              <a:t>, </a:t>
            </a:r>
            <a:r>
              <a:rPr lang="ru-RU" sz="1600" b="1" dirty="0" err="1" smtClean="0"/>
              <a:t>Peek</a:t>
            </a:r>
            <a:r>
              <a:rPr lang="ru-RU" sz="1600" dirty="0" smtClean="0"/>
              <a:t>, </a:t>
            </a:r>
            <a:r>
              <a:rPr lang="ru-RU" sz="1600" b="1" dirty="0" err="1" smtClean="0"/>
              <a:t>Read</a:t>
            </a:r>
            <a:r>
              <a:rPr lang="ru-RU" sz="1600" dirty="0" smtClean="0"/>
              <a:t>, </a:t>
            </a:r>
            <a:r>
              <a:rPr lang="ru-RU" sz="1600" b="1" dirty="0" err="1" smtClean="0"/>
              <a:t>ReadLine</a:t>
            </a:r>
            <a:r>
              <a:rPr lang="ru-RU" sz="1600" dirty="0" smtClean="0"/>
              <a:t>, </a:t>
            </a:r>
            <a:r>
              <a:rPr lang="ru-RU" sz="1600" b="1" dirty="0" err="1" smtClean="0"/>
              <a:t>ReadToEnd</a:t>
            </a:r>
            <a:r>
              <a:rPr lang="ru-RU" sz="1600" dirty="0" smtClean="0"/>
              <a:t>.</a:t>
            </a:r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endParaRPr lang="ru-RU" sz="1600" dirty="0"/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endParaRPr lang="ru-RU" sz="1600" dirty="0"/>
          </a:p>
          <a:p>
            <a:pPr marL="0" indent="0" fontAlgn="base">
              <a:buNone/>
            </a:pPr>
            <a:endParaRPr lang="ru-RU" sz="1600" dirty="0" smtClean="0"/>
          </a:p>
          <a:p>
            <a:pPr fontAlgn="base"/>
            <a:r>
              <a:rPr lang="ru-RU" sz="1600" dirty="0" smtClean="0"/>
              <a:t>Для </a:t>
            </a:r>
            <a:r>
              <a:rPr lang="ru-RU" sz="1600" dirty="0"/>
              <a:t>записи в текстовый файл используется класс </a:t>
            </a:r>
            <a:r>
              <a:rPr lang="ru-RU" sz="1600" b="1" dirty="0" err="1"/>
              <a:t>StreamWriter</a:t>
            </a:r>
            <a:r>
              <a:rPr lang="ru-RU" sz="1600" dirty="0" smtClean="0"/>
              <a:t>.</a:t>
            </a:r>
          </a:p>
          <a:p>
            <a:pPr marL="0" indent="0" fontAlgn="base">
              <a:buNone/>
            </a:pPr>
            <a:r>
              <a:rPr lang="ru-RU" sz="1600" dirty="0" smtClean="0"/>
              <a:t>Методы: </a:t>
            </a:r>
            <a:r>
              <a:rPr lang="en-US" sz="1600" b="1" dirty="0" smtClean="0"/>
              <a:t>Close</a:t>
            </a:r>
            <a:r>
              <a:rPr lang="ru-RU" sz="1600" dirty="0" smtClean="0"/>
              <a:t>, </a:t>
            </a:r>
            <a:r>
              <a:rPr lang="en-US" sz="1600" b="1" dirty="0" smtClean="0"/>
              <a:t>Flush</a:t>
            </a:r>
            <a:r>
              <a:rPr lang="ru-RU" sz="1600" dirty="0" smtClean="0"/>
              <a:t>, </a:t>
            </a:r>
            <a:r>
              <a:rPr lang="en-US" sz="1600" b="1" dirty="0" smtClean="0"/>
              <a:t>Write</a:t>
            </a:r>
            <a:r>
              <a:rPr lang="ru-RU" sz="1600" dirty="0" smtClean="0"/>
              <a:t>, </a:t>
            </a:r>
            <a:r>
              <a:rPr lang="en-US" sz="1600" b="1" dirty="0" err="1" smtClean="0"/>
              <a:t>WriteLine</a:t>
            </a:r>
            <a:r>
              <a:rPr lang="ru-RU" sz="1600" b="1" dirty="0" smtClean="0"/>
              <a:t>.</a:t>
            </a:r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endParaRPr lang="ru-RU" sz="1600" dirty="0"/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endParaRPr lang="ru-RU" sz="1600" dirty="0"/>
          </a:p>
          <a:p>
            <a:pPr marL="0" indent="0" fontAlgn="base">
              <a:buNone/>
            </a:pPr>
            <a:r>
              <a:rPr lang="ru-RU" sz="1600" dirty="0" smtClean="0"/>
              <a:t>*</a:t>
            </a:r>
            <a:r>
              <a:rPr lang="ru-RU" sz="1600" dirty="0"/>
              <a:t> Третий параметр указывает кодировку, в которой записывается файл.</a:t>
            </a:r>
            <a:endParaRPr lang="ru-RU" sz="16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88" y="1838913"/>
            <a:ext cx="5362017" cy="21729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31" y="5026492"/>
            <a:ext cx="8289987" cy="10864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BinaryWriter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 smtClean="0"/>
              <a:t>BinaryReader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Для работы с бинарными файлами предназначена пара классов </a:t>
            </a:r>
            <a:r>
              <a:rPr lang="ru-RU" sz="1600" b="1" dirty="0" err="1"/>
              <a:t>BinaryWriter</a:t>
            </a:r>
            <a:r>
              <a:rPr lang="ru-RU" sz="1600" dirty="0"/>
              <a:t> и </a:t>
            </a:r>
            <a:r>
              <a:rPr lang="ru-RU" sz="1600" b="1" dirty="0" err="1"/>
              <a:t>BinaryReader</a:t>
            </a:r>
            <a:r>
              <a:rPr lang="ru-RU" sz="1600" dirty="0"/>
              <a:t>. Эти классы позволяют читать и </a:t>
            </a:r>
            <a:r>
              <a:rPr lang="ru-RU" sz="1600" dirty="0" smtClean="0"/>
              <a:t>записывать значения </a:t>
            </a:r>
            <a:r>
              <a:rPr lang="ru-RU" sz="1600" dirty="0"/>
              <a:t>встроенных в C# типов данных </a:t>
            </a:r>
            <a:r>
              <a:rPr lang="ru-RU" sz="1600" dirty="0" smtClean="0"/>
              <a:t>в </a:t>
            </a:r>
            <a:r>
              <a:rPr lang="ru-RU" sz="1600" dirty="0"/>
              <a:t>двоичном формате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/>
              <a:t>Основные метода класса </a:t>
            </a:r>
            <a:r>
              <a:rPr lang="en-US" sz="1600" b="1" dirty="0" err="1" smtClean="0"/>
              <a:t>BinaryWriter</a:t>
            </a:r>
            <a:r>
              <a:rPr lang="ru-RU" sz="1600" dirty="0" smtClean="0"/>
              <a:t>: </a:t>
            </a:r>
            <a:r>
              <a:rPr lang="en-US" sz="1600" b="1" dirty="0" smtClean="0"/>
              <a:t>Close</a:t>
            </a:r>
            <a:r>
              <a:rPr lang="ru-RU" sz="1600" b="1" dirty="0" smtClean="0"/>
              <a:t>, </a:t>
            </a:r>
            <a:r>
              <a:rPr lang="en-US" sz="1600" b="1" dirty="0" smtClean="0"/>
              <a:t>Flush</a:t>
            </a:r>
            <a:r>
              <a:rPr lang="ru-RU" sz="1600" b="1" dirty="0" smtClean="0"/>
              <a:t>, </a:t>
            </a:r>
            <a:r>
              <a:rPr lang="en-US" sz="1600" b="1" dirty="0" smtClean="0"/>
              <a:t>Seek</a:t>
            </a:r>
            <a:r>
              <a:rPr lang="ru-RU" sz="1600" b="1" dirty="0" smtClean="0"/>
              <a:t>, </a:t>
            </a:r>
            <a:r>
              <a:rPr lang="en-US" sz="1600" b="1" dirty="0" smtClean="0"/>
              <a:t>Write</a:t>
            </a:r>
            <a:r>
              <a:rPr lang="ru-RU" sz="1600" b="1" dirty="0" smtClean="0"/>
              <a:t>.</a:t>
            </a:r>
          </a:p>
          <a:p>
            <a:pPr fontAlgn="base"/>
            <a:endParaRPr lang="ru-RU" sz="1600" b="1" dirty="0"/>
          </a:p>
          <a:p>
            <a:pPr fontAlgn="base"/>
            <a:endParaRPr lang="ru-RU" sz="1600" b="1" dirty="0" smtClean="0"/>
          </a:p>
          <a:p>
            <a:pPr fontAlgn="base"/>
            <a:endParaRPr lang="ru-RU" sz="1600" b="1" dirty="0"/>
          </a:p>
          <a:p>
            <a:pPr fontAlgn="base"/>
            <a:endParaRPr lang="ru-RU" sz="1600" b="1" dirty="0" smtClean="0"/>
          </a:p>
          <a:p>
            <a:pPr fontAlgn="base"/>
            <a:endParaRPr lang="ru-RU" sz="1600" b="1" dirty="0" smtClean="0"/>
          </a:p>
          <a:p>
            <a:pPr fontAlgn="base"/>
            <a:r>
              <a:rPr lang="ru-RU" sz="1600" dirty="0"/>
              <a:t>Основные метода класса </a:t>
            </a:r>
            <a:r>
              <a:rPr lang="en-US" sz="1600" b="1" dirty="0" err="1" smtClean="0"/>
              <a:t>BinaryReader</a:t>
            </a:r>
            <a:r>
              <a:rPr lang="ru-RU" sz="1600" b="1" dirty="0" smtClean="0"/>
              <a:t>: </a:t>
            </a:r>
            <a:r>
              <a:rPr lang="en-US" sz="1600" b="1" dirty="0" smtClean="0"/>
              <a:t>Close</a:t>
            </a:r>
            <a:r>
              <a:rPr lang="ru-RU" sz="1600" b="1" dirty="0" smtClean="0"/>
              <a:t>, </a:t>
            </a:r>
            <a:r>
              <a:rPr lang="en-US" sz="1600" b="1" dirty="0" err="1" smtClean="0"/>
              <a:t>ReadBoolean</a:t>
            </a:r>
            <a:r>
              <a:rPr lang="ru-RU" sz="1600" b="1" dirty="0" smtClean="0"/>
              <a:t>, </a:t>
            </a:r>
            <a:r>
              <a:rPr lang="en-US" sz="1600" b="1" dirty="0" err="1" smtClean="0"/>
              <a:t>ReadByte</a:t>
            </a:r>
            <a:r>
              <a:rPr lang="ru-RU" sz="1600" b="1" dirty="0" smtClean="0"/>
              <a:t>, </a:t>
            </a:r>
            <a:r>
              <a:rPr lang="en-US" sz="1600" b="1" dirty="0" err="1" smtClean="0"/>
              <a:t>ReadChar</a:t>
            </a:r>
            <a:r>
              <a:rPr lang="ru-RU" sz="1600" b="1" dirty="0" smtClean="0"/>
              <a:t>, </a:t>
            </a:r>
            <a:r>
              <a:rPr lang="en-US" sz="1600" b="1" dirty="0" err="1" smtClean="0"/>
              <a:t>ReadDecimal</a:t>
            </a:r>
            <a:r>
              <a:rPr lang="ru-RU" sz="1600" b="1" dirty="0" smtClean="0"/>
              <a:t>, </a:t>
            </a:r>
            <a:r>
              <a:rPr lang="en-US" sz="1600" b="1" dirty="0" err="1" smtClean="0"/>
              <a:t>ReadDouble</a:t>
            </a:r>
            <a:r>
              <a:rPr lang="ru-RU" sz="1600" b="1" dirty="0" smtClean="0"/>
              <a:t>, </a:t>
            </a:r>
            <a:r>
              <a:rPr lang="en-US" sz="1600" b="1" dirty="0" smtClean="0"/>
              <a:t>ReadInt16</a:t>
            </a:r>
            <a:r>
              <a:rPr lang="ru-RU" sz="1600" b="1" dirty="0" smtClean="0"/>
              <a:t>, </a:t>
            </a:r>
            <a:r>
              <a:rPr lang="en-US" sz="1600" b="1" dirty="0" smtClean="0"/>
              <a:t>ReadInt32</a:t>
            </a:r>
            <a:r>
              <a:rPr lang="ru-RU" sz="1600" b="1" dirty="0" smtClean="0"/>
              <a:t> …</a:t>
            </a:r>
            <a:endParaRPr lang="ru-RU" sz="1600" b="1" dirty="0"/>
          </a:p>
          <a:p>
            <a:pPr fontAlgn="base"/>
            <a:r>
              <a:rPr lang="ru-RU" sz="1600" dirty="0" smtClean="0"/>
              <a:t>Соответствующий </a:t>
            </a:r>
            <a:r>
              <a:rPr lang="ru-RU" sz="1600" dirty="0"/>
              <a:t>метод </a:t>
            </a:r>
            <a:r>
              <a:rPr lang="ru-RU" sz="1600" dirty="0" smtClean="0"/>
              <a:t>чтения считывает </a:t>
            </a:r>
            <a:r>
              <a:rPr lang="ru-RU" sz="1600" dirty="0"/>
              <a:t>данные определенного типа и перемещает указатель на размер этого типа в </a:t>
            </a:r>
            <a:r>
              <a:rPr lang="ru-RU" sz="1600" dirty="0" smtClean="0"/>
              <a:t>байтах. (значение </a:t>
            </a:r>
            <a:r>
              <a:rPr lang="ru-RU" sz="1600" dirty="0"/>
              <a:t>типа </a:t>
            </a:r>
            <a:r>
              <a:rPr lang="ru-RU" sz="1600" b="1" dirty="0" err="1"/>
              <a:t>int</a:t>
            </a:r>
            <a:r>
              <a:rPr lang="ru-RU" sz="1600" dirty="0"/>
              <a:t> занимает 4 байта, поэтому </a:t>
            </a:r>
            <a:r>
              <a:rPr lang="ru-RU" sz="1600" b="1" dirty="0" err="1"/>
              <a:t>BinaryReader</a:t>
            </a:r>
            <a:r>
              <a:rPr lang="ru-RU" sz="1600" dirty="0"/>
              <a:t> считает 4 байта и переместит указать </a:t>
            </a:r>
            <a:r>
              <a:rPr lang="ru-RU" sz="1600" dirty="0" smtClean="0"/>
              <a:t>на </a:t>
            </a:r>
            <a:r>
              <a:rPr lang="ru-RU" sz="1600" dirty="0"/>
              <a:t>4 </a:t>
            </a:r>
            <a:r>
              <a:rPr lang="ru-RU" sz="1600" dirty="0" smtClean="0"/>
              <a:t>байта).</a:t>
            </a:r>
          </a:p>
          <a:p>
            <a:pPr fontAlgn="base"/>
            <a:r>
              <a:rPr lang="ru-RU" sz="1600" b="1" dirty="0" err="1" smtClean="0"/>
              <a:t>BinaryWriter</a:t>
            </a:r>
            <a:r>
              <a:rPr lang="ru-RU" sz="1600" dirty="0" smtClean="0"/>
              <a:t> </a:t>
            </a:r>
            <a:r>
              <a:rPr lang="ru-RU" sz="1600" dirty="0"/>
              <a:t>и </a:t>
            </a:r>
            <a:r>
              <a:rPr lang="ru-RU" sz="1600" b="1" dirty="0" err="1"/>
              <a:t>BinaryReader</a:t>
            </a:r>
            <a:r>
              <a:rPr lang="ru-RU" sz="1600" dirty="0"/>
              <a:t> </a:t>
            </a:r>
            <a:r>
              <a:rPr lang="ru-RU" sz="1600" dirty="0" smtClean="0"/>
              <a:t>удобны </a:t>
            </a:r>
            <a:r>
              <a:rPr lang="ru-RU" sz="1600" dirty="0"/>
              <a:t>для работы с бинарными файлами, особенно когда нам известна структура этих файлов. </a:t>
            </a:r>
            <a:r>
              <a:rPr lang="ru-RU" sz="1600" dirty="0" smtClean="0"/>
              <a:t>Однако для </a:t>
            </a:r>
            <a:r>
              <a:rPr lang="ru-RU" sz="1600" dirty="0"/>
              <a:t>хранения и считывания более комплексных объектов, например, объектов классов, </a:t>
            </a:r>
            <a:r>
              <a:rPr lang="ru-RU" sz="1600" dirty="0" smtClean="0"/>
              <a:t>предпочтительным являетс</a:t>
            </a:r>
            <a:r>
              <a:rPr lang="ru-RU" sz="1600" dirty="0"/>
              <a:t>я</a:t>
            </a:r>
            <a:r>
              <a:rPr lang="ru-RU" sz="1600" dirty="0" smtClean="0"/>
              <a:t> </a:t>
            </a:r>
            <a:r>
              <a:rPr lang="ru-RU" sz="1600" dirty="0" err="1" smtClean="0"/>
              <a:t>сериализация</a:t>
            </a:r>
            <a:r>
              <a:rPr lang="ru-RU" sz="1600" dirty="0"/>
              <a:t>.</a:t>
            </a:r>
            <a:endParaRPr lang="ru-RU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06" y="2186861"/>
            <a:ext cx="8472957" cy="1667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1965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2442</TotalTime>
  <Words>1063</Words>
  <Application>Microsoft Office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Грань</vt:lpstr>
      <vt:lpstr>.NET advanced</vt:lpstr>
      <vt:lpstr>План лекции</vt:lpstr>
      <vt:lpstr>Инструменты для работы с файловой системой</vt:lpstr>
      <vt:lpstr>Работа с дисками</vt:lpstr>
      <vt:lpstr>Работа с папками</vt:lpstr>
      <vt:lpstr>Работа с файлами</vt:lpstr>
      <vt:lpstr>FileStream</vt:lpstr>
      <vt:lpstr>StreamReader и StreamWriter</vt:lpstr>
      <vt:lpstr>BinaryWriter и BinaryReader</vt:lpstr>
      <vt:lpstr>Сжатие файлов</vt:lpstr>
      <vt:lpstr>SOLID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486</cp:revision>
  <dcterms:created xsi:type="dcterms:W3CDTF">2015-11-07T12:50:02Z</dcterms:created>
  <dcterms:modified xsi:type="dcterms:W3CDTF">2017-10-28T14:01:19Z</dcterms:modified>
</cp:coreProperties>
</file>