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ru-RU" dirty="0" smtClean="0"/>
              <a:t> </a:t>
            </a:r>
            <a:r>
              <a:rPr lang="en-US" dirty="0" smtClean="0"/>
              <a:t>types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LINQ</a:t>
            </a:r>
            <a:r>
              <a:rPr lang="ru-RU" sz="40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Агрегатные операции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Метод </a:t>
            </a:r>
            <a:r>
              <a:rPr lang="ru-RU" sz="1600" b="1" dirty="0" err="1" smtClean="0"/>
              <a:t>Aggregate</a:t>
            </a:r>
            <a:r>
              <a:rPr lang="ru-RU" sz="1600" dirty="0" smtClean="0"/>
              <a:t>() </a:t>
            </a:r>
            <a:r>
              <a:rPr lang="ru-RU" sz="1600" dirty="0"/>
              <a:t>выполняет общую агрегацию элементов коллекции в зависимости от указанного выражения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Для </a:t>
            </a:r>
            <a:r>
              <a:rPr lang="ru-RU" sz="1600" dirty="0"/>
              <a:t>получения числа элементов в выборке используется метод </a:t>
            </a:r>
            <a:r>
              <a:rPr lang="ru-RU" sz="1600" b="1" dirty="0" err="1" smtClean="0"/>
              <a:t>Count</a:t>
            </a:r>
            <a:r>
              <a:rPr lang="ru-RU" sz="1600" dirty="0" smtClean="0"/>
              <a:t>().</a:t>
            </a:r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r>
              <a:rPr lang="ru-RU" sz="1600" dirty="0" smtClean="0"/>
              <a:t>Для </a:t>
            </a:r>
            <a:r>
              <a:rPr lang="ru-RU" sz="1600" dirty="0"/>
              <a:t>получения суммы значений применяется метод </a:t>
            </a:r>
            <a:r>
              <a:rPr lang="ru-RU" sz="1600" b="1" dirty="0" err="1" smtClean="0"/>
              <a:t>Sum</a:t>
            </a:r>
            <a:r>
              <a:rPr lang="ru-RU" sz="1600" dirty="0" smtClean="0"/>
              <a:t>().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/>
              <a:t>Для нахождения минимального значения применяется метод </a:t>
            </a:r>
            <a:r>
              <a:rPr lang="ru-RU" sz="1600" b="1" dirty="0" err="1"/>
              <a:t>Min</a:t>
            </a:r>
            <a:r>
              <a:rPr lang="ru-RU" sz="1600" dirty="0"/>
              <a:t>(), для получения максимального - метод </a:t>
            </a:r>
            <a:r>
              <a:rPr lang="ru-RU" sz="1600" b="1" dirty="0" err="1"/>
              <a:t>Max</a:t>
            </a:r>
            <a:r>
              <a:rPr lang="ru-RU" sz="1600" dirty="0"/>
              <a:t>(), а для нахождения среднего значения - метод </a:t>
            </a:r>
            <a:r>
              <a:rPr lang="ru-RU" sz="1600" b="1" dirty="0" err="1"/>
              <a:t>Average</a:t>
            </a:r>
            <a:r>
              <a:rPr lang="ru-RU" sz="1600" dirty="0"/>
              <a:t>()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36" y="1514088"/>
            <a:ext cx="2874526" cy="2530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36" y="1722649"/>
            <a:ext cx="6477806" cy="2024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35" y="2605404"/>
            <a:ext cx="6356347" cy="4554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135" y="3685092"/>
            <a:ext cx="4655923" cy="2145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3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Методы </a:t>
            </a:r>
            <a:r>
              <a:rPr lang="en-US" dirty="0" smtClean="0"/>
              <a:t>Skip </a:t>
            </a:r>
            <a:r>
              <a:rPr lang="ru-RU" dirty="0" smtClean="0"/>
              <a:t>и </a:t>
            </a:r>
            <a:r>
              <a:rPr lang="en-US" dirty="0" smtClean="0"/>
              <a:t>Take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Метод </a:t>
            </a:r>
            <a:r>
              <a:rPr lang="ru-RU" sz="1600" b="1" dirty="0" err="1"/>
              <a:t>Skip</a:t>
            </a:r>
            <a:r>
              <a:rPr lang="ru-RU" sz="1600" dirty="0"/>
              <a:t>() пропускает определенное количество элементов, а метод </a:t>
            </a:r>
            <a:r>
              <a:rPr lang="ru-RU" sz="1600" b="1" dirty="0" err="1"/>
              <a:t>Take</a:t>
            </a:r>
            <a:r>
              <a:rPr lang="ru-RU" sz="1600" dirty="0"/>
              <a:t>() извлекает определенное число элементов. Нередко данные методы применяются вместе для создания постраничного вывода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r>
              <a:rPr lang="ru-RU" sz="1600" dirty="0"/>
              <a:t>Совмещая оба метода, мы можем выбрать определенное количество элементов начиная с определенного элемента</a:t>
            </a:r>
            <a:r>
              <a:rPr lang="ru-RU" sz="1600" dirty="0" smtClean="0"/>
              <a:t>.</a:t>
            </a:r>
            <a:endParaRPr lang="en-US" sz="1600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21" y="1761353"/>
            <a:ext cx="3969467" cy="11713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21" y="4316724"/>
            <a:ext cx="3963200" cy="1194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Г</a:t>
            </a:r>
            <a:r>
              <a:rPr lang="ru-RU" dirty="0" smtClean="0"/>
              <a:t>руппировка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Для группировки данных по определенным параметрам применяется оператор </a:t>
            </a:r>
            <a:r>
              <a:rPr lang="ru-RU" sz="1600" b="1" dirty="0" err="1"/>
              <a:t>group</a:t>
            </a:r>
            <a:r>
              <a:rPr lang="ru-RU" sz="1600" dirty="0"/>
              <a:t> </a:t>
            </a:r>
            <a:r>
              <a:rPr lang="ru-RU" sz="1600" b="1" dirty="0" err="1"/>
              <a:t>by</a:t>
            </a:r>
            <a:r>
              <a:rPr lang="ru-RU" sz="1600" dirty="0"/>
              <a:t> или метод </a:t>
            </a:r>
            <a:r>
              <a:rPr lang="ru-RU" sz="1600" b="1" dirty="0" err="1"/>
              <a:t>GroupBy</a:t>
            </a:r>
            <a:r>
              <a:rPr lang="ru-RU" sz="1600" dirty="0" smtClean="0"/>
              <a:t>().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dirty="0"/>
              <a:t>Оператор </a:t>
            </a:r>
            <a:r>
              <a:rPr lang="ru-RU" sz="1600" b="1" dirty="0" err="1"/>
              <a:t>group</a:t>
            </a:r>
            <a:r>
              <a:rPr lang="ru-RU" sz="1600" dirty="0"/>
              <a:t> принимает критерий по которому проводится группировка: </a:t>
            </a:r>
            <a:r>
              <a:rPr lang="ru-RU" sz="1600" dirty="0" err="1"/>
              <a:t>group</a:t>
            </a:r>
            <a:r>
              <a:rPr lang="ru-RU" sz="1600" dirty="0"/>
              <a:t> </a:t>
            </a:r>
            <a:r>
              <a:rPr lang="ru-RU" sz="1600" dirty="0" err="1"/>
              <a:t>phone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</a:t>
            </a:r>
            <a:r>
              <a:rPr lang="ru-RU" sz="1600" dirty="0" err="1"/>
              <a:t>phone.Company</a:t>
            </a:r>
            <a:r>
              <a:rPr lang="ru-RU" sz="1600" dirty="0"/>
              <a:t> - в данном случае группировка по свойству </a:t>
            </a:r>
            <a:r>
              <a:rPr lang="ru-RU" sz="1600" dirty="0" err="1"/>
              <a:t>Company</a:t>
            </a:r>
            <a:r>
              <a:rPr lang="ru-RU" sz="1600" dirty="0" smtClean="0"/>
              <a:t>.</a:t>
            </a:r>
            <a:endParaRPr lang="ru-RU" sz="16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dirty="0"/>
              <a:t>Результатом оператора </a:t>
            </a:r>
            <a:r>
              <a:rPr lang="ru-RU" sz="1600" b="1" dirty="0" err="1"/>
              <a:t>group</a:t>
            </a:r>
            <a:r>
              <a:rPr lang="ru-RU" sz="1600" dirty="0"/>
              <a:t> является выборка, которая состоит из групп. Каждая группа представляет объект </a:t>
            </a:r>
            <a:r>
              <a:rPr lang="ru-RU" sz="1600" b="1" dirty="0" err="1"/>
              <a:t>IGrouping</a:t>
            </a:r>
            <a:r>
              <a:rPr lang="ru-RU" sz="1600" dirty="0"/>
              <a:t>&lt;</a:t>
            </a:r>
            <a:r>
              <a:rPr lang="ru-RU" sz="1600" dirty="0" err="1"/>
              <a:t>string</a:t>
            </a:r>
            <a:r>
              <a:rPr lang="ru-RU" sz="1600" dirty="0"/>
              <a:t>, </a:t>
            </a:r>
            <a:r>
              <a:rPr lang="ru-RU" sz="1600" dirty="0" err="1"/>
              <a:t>Phone</a:t>
            </a:r>
            <a:r>
              <a:rPr lang="ru-RU" sz="1600" dirty="0"/>
              <a:t>&gt;: параметр </a:t>
            </a:r>
            <a:r>
              <a:rPr lang="ru-RU" sz="1600" dirty="0" err="1"/>
              <a:t>string</a:t>
            </a:r>
            <a:r>
              <a:rPr lang="ru-RU" sz="1600" dirty="0"/>
              <a:t> указывает на тип ключа, а параметр </a:t>
            </a:r>
            <a:r>
              <a:rPr lang="ru-RU" sz="1600" dirty="0" err="1"/>
              <a:t>Phone</a:t>
            </a:r>
            <a:r>
              <a:rPr lang="ru-RU" sz="1600" dirty="0"/>
              <a:t> - на тип сгруппированных объектов</a:t>
            </a:r>
            <a:r>
              <a:rPr lang="ru-RU" sz="1600" dirty="0" smtClean="0"/>
              <a:t>.</a:t>
            </a:r>
            <a:endParaRPr lang="ru-RU" sz="16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dirty="0"/>
              <a:t>Каждая группа имеет ключ, который мы можем получить через свойство </a:t>
            </a:r>
            <a:r>
              <a:rPr lang="ru-RU" sz="1600" b="1" dirty="0" err="1"/>
              <a:t>Key</a:t>
            </a:r>
            <a:r>
              <a:rPr lang="ru-RU" sz="1600" dirty="0"/>
              <a:t>: </a:t>
            </a:r>
            <a:r>
              <a:rPr lang="ru-RU" sz="1600" dirty="0" err="1"/>
              <a:t>g.Key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55" y="1540347"/>
            <a:ext cx="4769586" cy="3237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9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Соединение коллекций. Метод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Соединение в </a:t>
            </a:r>
            <a:r>
              <a:rPr lang="ru-RU" sz="1600" b="1" dirty="0"/>
              <a:t>LINQ</a:t>
            </a:r>
            <a:r>
              <a:rPr lang="ru-RU" sz="1600" dirty="0"/>
              <a:t> используется для объединения двух разнотипных наборов в один. Для соединения используется оператор </a:t>
            </a:r>
            <a:r>
              <a:rPr lang="ru-RU" sz="1600" b="1" dirty="0" err="1"/>
              <a:t>join</a:t>
            </a:r>
            <a:r>
              <a:rPr lang="ru-RU" sz="1600" dirty="0"/>
              <a:t> или метод </a:t>
            </a:r>
            <a:r>
              <a:rPr lang="ru-RU" sz="1600" b="1" dirty="0" err="1"/>
              <a:t>Join</a:t>
            </a:r>
            <a:r>
              <a:rPr lang="ru-RU" sz="1600" dirty="0" smtClean="0"/>
              <a:t>().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/>
              <a:t>С помощью выражения </a:t>
            </a:r>
            <a:r>
              <a:rPr lang="ru-RU" sz="1600" b="1" i="1" dirty="0" err="1"/>
              <a:t>join</a:t>
            </a:r>
            <a:r>
              <a:rPr lang="ru-RU" sz="1600" b="1" i="1" dirty="0"/>
              <a:t> t </a:t>
            </a:r>
            <a:r>
              <a:rPr lang="ru-RU" sz="1600" b="1" i="1" dirty="0" err="1"/>
              <a:t>in</a:t>
            </a:r>
            <a:r>
              <a:rPr lang="ru-RU" sz="1600" b="1" i="1" dirty="0"/>
              <a:t> </a:t>
            </a:r>
            <a:r>
              <a:rPr lang="ru-RU" sz="1600" b="1" i="1" dirty="0" err="1"/>
              <a:t>teams</a:t>
            </a:r>
            <a:r>
              <a:rPr lang="ru-RU" sz="1600" b="1" i="1" dirty="0"/>
              <a:t> </a:t>
            </a:r>
            <a:r>
              <a:rPr lang="ru-RU" sz="1600" b="1" i="1" dirty="0" err="1"/>
              <a:t>on</a:t>
            </a:r>
            <a:r>
              <a:rPr lang="ru-RU" sz="1600" b="1" i="1" dirty="0"/>
              <a:t> </a:t>
            </a:r>
            <a:r>
              <a:rPr lang="ru-RU" sz="1600" b="1" i="1" dirty="0" err="1"/>
              <a:t>pl.Team</a:t>
            </a:r>
            <a:r>
              <a:rPr lang="ru-RU" sz="1600" b="1" i="1" dirty="0"/>
              <a:t> </a:t>
            </a:r>
            <a:r>
              <a:rPr lang="ru-RU" sz="1600" b="1" i="1" dirty="0" err="1"/>
              <a:t>equals</a:t>
            </a:r>
            <a:r>
              <a:rPr lang="ru-RU" sz="1600" b="1" i="1" dirty="0"/>
              <a:t> </a:t>
            </a:r>
            <a:r>
              <a:rPr lang="ru-RU" sz="1600" b="1" i="1" dirty="0" err="1"/>
              <a:t>t.Name</a:t>
            </a:r>
            <a:r>
              <a:rPr lang="ru-RU" sz="1600" b="1" i="1" dirty="0"/>
              <a:t> </a:t>
            </a:r>
            <a:r>
              <a:rPr lang="ru-RU" sz="1600" dirty="0"/>
              <a:t>объект </a:t>
            </a:r>
            <a:r>
              <a:rPr lang="ru-RU" sz="1600" dirty="0" err="1"/>
              <a:t>pl</a:t>
            </a:r>
            <a:r>
              <a:rPr lang="ru-RU" sz="1600" dirty="0"/>
              <a:t> из списка </a:t>
            </a:r>
            <a:r>
              <a:rPr lang="ru-RU" sz="1600" dirty="0" err="1"/>
              <a:t>players</a:t>
            </a:r>
            <a:r>
              <a:rPr lang="ru-RU" sz="1600" dirty="0"/>
              <a:t> соединяется с объектом t из списка </a:t>
            </a:r>
            <a:r>
              <a:rPr lang="ru-RU" sz="1600" dirty="0" err="1"/>
              <a:t>teams</a:t>
            </a:r>
            <a:r>
              <a:rPr lang="ru-RU" sz="1600" dirty="0"/>
              <a:t>, если значение свойства </a:t>
            </a:r>
            <a:r>
              <a:rPr lang="ru-RU" sz="1600" dirty="0" err="1"/>
              <a:t>pl.Team</a:t>
            </a:r>
            <a:r>
              <a:rPr lang="ru-RU" sz="1600" dirty="0"/>
              <a:t> совпадает со значением свойства </a:t>
            </a:r>
            <a:r>
              <a:rPr lang="ru-RU" sz="1600" dirty="0" err="1"/>
              <a:t>t.Name</a:t>
            </a:r>
            <a:r>
              <a:rPr lang="ru-RU" sz="1600" dirty="0"/>
              <a:t>. Результатом соединения будет объект анонимного типа, который будет содержать три свойства.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38" y="1489760"/>
            <a:ext cx="6786891" cy="3403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6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Методы</a:t>
            </a:r>
            <a:r>
              <a:rPr lang="en-US" dirty="0"/>
              <a:t> All, Any и Contains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Методы </a:t>
            </a:r>
            <a:r>
              <a:rPr lang="ru-RU" sz="1600" b="1" dirty="0" err="1"/>
              <a:t>All</a:t>
            </a:r>
            <a:r>
              <a:rPr lang="ru-RU" sz="1600" dirty="0"/>
              <a:t>, </a:t>
            </a:r>
            <a:r>
              <a:rPr lang="ru-RU" sz="1600" b="1" dirty="0" err="1"/>
              <a:t>Any</a:t>
            </a:r>
            <a:r>
              <a:rPr lang="ru-RU" sz="1600" dirty="0"/>
              <a:t> и </a:t>
            </a:r>
            <a:r>
              <a:rPr lang="ru-RU" sz="1600" b="1" dirty="0" err="1"/>
              <a:t>Contains</a:t>
            </a:r>
            <a:r>
              <a:rPr lang="ru-RU" sz="1600" dirty="0"/>
              <a:t> позволяют определить, соответствует ли коллекция определенному условию, и в зависимости от результата они возвращают </a:t>
            </a:r>
            <a:r>
              <a:rPr lang="ru-RU" sz="1600" b="1" dirty="0" err="1"/>
              <a:t>true</a:t>
            </a:r>
            <a:r>
              <a:rPr lang="ru-RU" sz="1600" dirty="0"/>
              <a:t> или </a:t>
            </a:r>
            <a:r>
              <a:rPr lang="ru-RU" sz="1600" b="1" dirty="0" err="1"/>
              <a:t>false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r>
              <a:rPr lang="ru-RU" sz="1600" dirty="0"/>
              <a:t>Метод </a:t>
            </a:r>
            <a:r>
              <a:rPr lang="ru-RU" sz="1600" b="1" dirty="0" err="1"/>
              <a:t>All</a:t>
            </a:r>
            <a:r>
              <a:rPr lang="ru-RU" sz="1600" dirty="0"/>
              <a:t> проверяет, соответствуют ли все элементы условию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r>
              <a:rPr lang="ru-RU" sz="1600" dirty="0"/>
              <a:t>Метод </a:t>
            </a:r>
            <a:r>
              <a:rPr lang="ru-RU" sz="1600" b="1" dirty="0" err="1"/>
              <a:t>Any</a:t>
            </a:r>
            <a:r>
              <a:rPr lang="ru-RU" sz="1600" dirty="0"/>
              <a:t> действует подобным образом, только позволяет узнать, соответствует ли хотя бы один элемент коллекции определенному </a:t>
            </a:r>
            <a:r>
              <a:rPr lang="ru-RU" sz="1600" dirty="0" smtClean="0"/>
              <a:t>условию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en-US" sz="1600" dirty="0" smtClean="0"/>
          </a:p>
          <a:p>
            <a:pPr fontAlgn="base"/>
            <a:r>
              <a:rPr lang="ru-RU" sz="1600" dirty="0"/>
              <a:t>Метод </a:t>
            </a:r>
            <a:r>
              <a:rPr lang="ru-RU" sz="1600" b="1" dirty="0" err="1"/>
              <a:t>Contains</a:t>
            </a:r>
            <a:r>
              <a:rPr lang="ru-RU" sz="1600" dirty="0"/>
              <a:t> </a:t>
            </a:r>
            <a:r>
              <a:rPr lang="ru-RU" sz="1600" dirty="0" smtClean="0"/>
              <a:t>только </a:t>
            </a:r>
            <a:r>
              <a:rPr lang="ru-RU" sz="1600" dirty="0"/>
              <a:t>позволяет узнать, </a:t>
            </a:r>
            <a:r>
              <a:rPr lang="ru-RU" sz="1600" dirty="0" smtClean="0"/>
              <a:t>содержит ли коллекция заданный элемент</a:t>
            </a:r>
            <a:r>
              <a:rPr lang="en-US" sz="1600" dirty="0" smtClean="0"/>
              <a:t>.</a:t>
            </a:r>
            <a:endParaRPr lang="ru-RU" sz="1600" dirty="0"/>
          </a:p>
          <a:p>
            <a:pPr fontAlgn="base"/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32" y="2636751"/>
            <a:ext cx="5691466" cy="23002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566" y="5078493"/>
            <a:ext cx="5652032" cy="3023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3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Отложенное и немедленное выполнение </a:t>
            </a:r>
            <a:r>
              <a:rPr lang="ru-RU" dirty="0" smtClean="0"/>
              <a:t>LINQ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При </a:t>
            </a:r>
            <a:r>
              <a:rPr lang="ru-RU" sz="1600" b="1" dirty="0"/>
              <a:t>отложенном</a:t>
            </a:r>
            <a:r>
              <a:rPr lang="ru-RU" sz="1600" dirty="0"/>
              <a:t> выполнении LINQ-выражение не выполняется, пока не будет произведена итерация или перебор по выборке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marL="0" indent="0" fontAlgn="base">
              <a:buNone/>
            </a:pPr>
            <a:r>
              <a:rPr lang="ru-RU" sz="1600" dirty="0" smtClean="0"/>
              <a:t>* фактическое </a:t>
            </a:r>
            <a:r>
              <a:rPr lang="ru-RU" sz="1600" dirty="0"/>
              <a:t>выполнение запроса происходит не в строке определения: </a:t>
            </a:r>
            <a:r>
              <a:rPr lang="ru-RU" sz="1600" dirty="0" err="1"/>
              <a:t>var</a:t>
            </a:r>
            <a:r>
              <a:rPr lang="ru-RU" sz="1600" dirty="0"/>
              <a:t> </a:t>
            </a:r>
            <a:r>
              <a:rPr lang="ru-RU" sz="1600" dirty="0" err="1"/>
              <a:t>selectedTeams</a:t>
            </a:r>
            <a:r>
              <a:rPr lang="ru-RU" sz="1600" dirty="0"/>
              <a:t> = </a:t>
            </a:r>
            <a:r>
              <a:rPr lang="ru-RU" sz="1600" dirty="0" err="1"/>
              <a:t>from</a:t>
            </a:r>
            <a:r>
              <a:rPr lang="ru-RU" sz="1600" dirty="0"/>
              <a:t> t..., а при переборе в цикле </a:t>
            </a:r>
            <a:r>
              <a:rPr lang="ru-RU" sz="1600" b="1" dirty="0" err="1"/>
              <a:t>foreach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endParaRPr lang="ru-RU" sz="1600" dirty="0" smtClean="0"/>
          </a:p>
          <a:p>
            <a:pPr fontAlgn="base"/>
            <a:r>
              <a:rPr lang="ru-RU" sz="1600" dirty="0"/>
              <a:t>С помощью ряда методов мы можем применить </a:t>
            </a:r>
            <a:r>
              <a:rPr lang="ru-RU" sz="1600" b="1" dirty="0"/>
              <a:t>немедленное</a:t>
            </a:r>
            <a:r>
              <a:rPr lang="ru-RU" sz="1600" dirty="0"/>
              <a:t> выполнение запроса. Это методы, которые возвращают одно атомарное значение или один элемент. Например, </a:t>
            </a:r>
            <a:r>
              <a:rPr lang="ru-RU" sz="1600" b="1" dirty="0" err="1"/>
              <a:t>Count</a:t>
            </a:r>
            <a:r>
              <a:rPr lang="ru-RU" sz="1600" dirty="0"/>
              <a:t>(), </a:t>
            </a:r>
            <a:r>
              <a:rPr lang="ru-RU" sz="1600" b="1" dirty="0" err="1"/>
              <a:t>Average</a:t>
            </a:r>
            <a:r>
              <a:rPr lang="ru-RU" sz="1600" dirty="0"/>
              <a:t>(), </a:t>
            </a:r>
            <a:r>
              <a:rPr lang="ru-RU" sz="1600" b="1" dirty="0" err="1"/>
              <a:t>First</a:t>
            </a:r>
            <a:r>
              <a:rPr lang="ru-RU" sz="1600" dirty="0"/>
              <a:t>() / </a:t>
            </a:r>
            <a:r>
              <a:rPr lang="ru-RU" sz="1600" b="1" dirty="0" err="1"/>
              <a:t>FirstOrDefault</a:t>
            </a:r>
            <a:r>
              <a:rPr lang="ru-RU" sz="1600" dirty="0"/>
              <a:t>(), </a:t>
            </a:r>
            <a:r>
              <a:rPr lang="ru-RU" sz="1600" b="1" dirty="0" err="1"/>
              <a:t>Min</a:t>
            </a:r>
            <a:r>
              <a:rPr lang="ru-RU" sz="1600" dirty="0"/>
              <a:t>(), </a:t>
            </a:r>
            <a:r>
              <a:rPr lang="ru-RU" sz="1600" b="1" dirty="0" err="1"/>
              <a:t>Max</a:t>
            </a:r>
            <a:r>
              <a:rPr lang="ru-RU" sz="1600" dirty="0"/>
              <a:t>() и т.д.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73" y="1647181"/>
            <a:ext cx="7410450" cy="14382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72" y="5208486"/>
            <a:ext cx="8154047" cy="1132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2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Делегаты и анонимные методы в запросах LINQ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В определении </a:t>
            </a:r>
            <a:r>
              <a:rPr lang="ru-RU" sz="1600" dirty="0"/>
              <a:t>метода </a:t>
            </a:r>
            <a:r>
              <a:rPr lang="ru-RU" sz="1600" b="1" dirty="0" err="1" smtClean="0"/>
              <a:t>Where</a:t>
            </a:r>
            <a:r>
              <a:rPr lang="ru-RU" sz="1600" dirty="0" smtClean="0"/>
              <a:t> можно увидеть что в качестве аргумента он принимает делегат </a:t>
            </a:r>
            <a:r>
              <a:rPr lang="ru-RU" sz="1600" dirty="0"/>
              <a:t>типа </a:t>
            </a:r>
            <a:r>
              <a:rPr lang="ru-RU" sz="1600" b="1" dirty="0" err="1"/>
              <a:t>Func</a:t>
            </a:r>
            <a:r>
              <a:rPr lang="ru-RU" sz="1600" b="1" dirty="0"/>
              <a:t>&lt;</a:t>
            </a:r>
            <a:r>
              <a:rPr lang="ru-RU" sz="1600" b="1" dirty="0" err="1"/>
              <a:t>TSource</a:t>
            </a:r>
            <a:r>
              <a:rPr lang="ru-RU" sz="1600" b="1" dirty="0"/>
              <a:t>, </a:t>
            </a:r>
            <a:r>
              <a:rPr lang="ru-RU" sz="1600" b="1" dirty="0" err="1"/>
              <a:t>bool</a:t>
            </a:r>
            <a:r>
              <a:rPr lang="ru-RU" sz="1600" b="1" dirty="0" smtClean="0"/>
              <a:t>&gt;.</a:t>
            </a:r>
          </a:p>
          <a:p>
            <a:pPr fontAlgn="base"/>
            <a:endParaRPr lang="ru-RU" sz="1600" b="1" dirty="0"/>
          </a:p>
          <a:p>
            <a:pPr fontAlgn="base"/>
            <a:endParaRPr lang="ru-RU" sz="1600" b="1" dirty="0" smtClean="0"/>
          </a:p>
          <a:p>
            <a:pPr fontAlgn="base"/>
            <a:endParaRPr lang="ru-RU" sz="1600" b="1" dirty="0"/>
          </a:p>
          <a:p>
            <a:pPr fontAlgn="base"/>
            <a:endParaRPr lang="ru-RU" sz="1600" b="1" dirty="0" smtClean="0"/>
          </a:p>
          <a:p>
            <a:pPr fontAlgn="base"/>
            <a:r>
              <a:rPr lang="ru-RU" sz="1600" dirty="0"/>
              <a:t>Метод </a:t>
            </a:r>
            <a:r>
              <a:rPr lang="ru-RU" sz="1600" b="1" dirty="0" err="1"/>
              <a:t>Select</a:t>
            </a:r>
            <a:r>
              <a:rPr lang="ru-RU" sz="1600" dirty="0"/>
              <a:t> в качестве параметра принимает тип </a:t>
            </a:r>
            <a:r>
              <a:rPr lang="ru-RU" sz="1600" b="1" dirty="0" err="1"/>
              <a:t>Func</a:t>
            </a:r>
            <a:r>
              <a:rPr lang="ru-RU" sz="1600" b="1" dirty="0"/>
              <a:t>&lt;</a:t>
            </a:r>
            <a:r>
              <a:rPr lang="ru-RU" sz="1600" b="1" dirty="0" err="1"/>
              <a:t>TSource</a:t>
            </a:r>
            <a:r>
              <a:rPr lang="ru-RU" sz="1600" b="1" dirty="0"/>
              <a:t>, </a:t>
            </a:r>
            <a:r>
              <a:rPr lang="ru-RU" sz="1600" b="1" dirty="0" err="1"/>
              <a:t>TResult</a:t>
            </a:r>
            <a:r>
              <a:rPr lang="ru-RU" sz="1600" b="1" dirty="0" smtClean="0"/>
              <a:t>&gt;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23" y="1649498"/>
            <a:ext cx="5162550" cy="10382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268" y="3376680"/>
            <a:ext cx="4581525" cy="3371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2"/>
            <a:ext cx="4821288" cy="6181343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sz="1600" b="1" dirty="0" smtClean="0"/>
              <a:t>Презентация</a:t>
            </a:r>
            <a:endParaRPr lang="en-US" sz="1600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LINQ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Методы расширения </a:t>
            </a:r>
            <a:r>
              <a:rPr lang="en-US" dirty="0" smtClean="0"/>
              <a:t>LINQ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Фильтрация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Выборка сложных объектов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Проекция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Сортировка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Работа с </a:t>
            </a:r>
            <a:r>
              <a:rPr lang="ru-RU" dirty="0" smtClean="0"/>
              <a:t>множествами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Агрегатные </a:t>
            </a:r>
            <a:r>
              <a:rPr lang="ru-RU" dirty="0" smtClean="0"/>
              <a:t>операции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Методы </a:t>
            </a:r>
            <a:r>
              <a:rPr lang="en-US" dirty="0"/>
              <a:t>Skip </a:t>
            </a:r>
            <a:r>
              <a:rPr lang="ru-RU" dirty="0"/>
              <a:t>и </a:t>
            </a:r>
            <a:r>
              <a:rPr lang="en-US" dirty="0" smtClean="0"/>
              <a:t>Take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Группировка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Соединение коллекций. Метод </a:t>
            </a:r>
            <a:r>
              <a:rPr lang="en-US" dirty="0" smtClean="0"/>
              <a:t>Join</a:t>
            </a:r>
            <a:r>
              <a:rPr lang="ru-RU" dirty="0" smtClean="0"/>
              <a:t>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/>
              <a:t>Методы</a:t>
            </a:r>
            <a:r>
              <a:rPr lang="en-US" dirty="0"/>
              <a:t> All, Any и Contains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Отложенное </a:t>
            </a:r>
            <a:r>
              <a:rPr lang="ru-RU" dirty="0"/>
              <a:t>и немедленное выполнение </a:t>
            </a:r>
            <a:r>
              <a:rPr lang="ru-RU" dirty="0" smtClean="0"/>
              <a:t>LINQ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Делегаты и анонимные методы в запросах LINQ</a:t>
            </a:r>
            <a:endParaRPr lang="ru-RU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</a:t>
            </a:r>
            <a:r>
              <a:rPr lang="en-US" sz="1600" dirty="0" smtClean="0"/>
              <a:t> </a:t>
            </a:r>
            <a:r>
              <a:rPr lang="ru-RU" sz="1600" dirty="0" smtClean="0"/>
              <a:t>демонстрация работы с </a:t>
            </a:r>
            <a:r>
              <a:rPr lang="en-US" sz="1600" dirty="0" smtClean="0"/>
              <a:t>LINQ</a:t>
            </a:r>
            <a:r>
              <a:rPr lang="ru-RU" sz="1600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/>
              <a:t>LINQ</a:t>
            </a:r>
            <a:r>
              <a:rPr lang="ru-RU" sz="1600" dirty="0"/>
              <a:t> (</a:t>
            </a:r>
            <a:r>
              <a:rPr lang="ru-RU" sz="1600" dirty="0" err="1"/>
              <a:t>Language-Integrated</a:t>
            </a:r>
            <a:r>
              <a:rPr lang="ru-RU" sz="1600" dirty="0"/>
              <a:t> </a:t>
            </a:r>
            <a:r>
              <a:rPr lang="ru-RU" sz="1600" dirty="0" err="1"/>
              <a:t>Query</a:t>
            </a:r>
            <a:r>
              <a:rPr lang="ru-RU" sz="1600" dirty="0"/>
              <a:t>) представляет простой и удобный язык запросов к источнику данных. </a:t>
            </a:r>
            <a:endParaRPr lang="en-US" sz="1600" dirty="0" smtClean="0"/>
          </a:p>
          <a:p>
            <a:pPr fontAlgn="base"/>
            <a:r>
              <a:rPr lang="ru-RU" sz="1600" dirty="0" smtClean="0"/>
              <a:t>В </a:t>
            </a:r>
            <a:r>
              <a:rPr lang="ru-RU" sz="1600" dirty="0"/>
              <a:t>качестве источника данных может выступать объект, реализующий интерфейс </a:t>
            </a:r>
            <a:r>
              <a:rPr lang="ru-RU" sz="1600" dirty="0" err="1"/>
              <a:t>IEnumerable</a:t>
            </a:r>
            <a:r>
              <a:rPr lang="ru-RU" sz="1600" dirty="0"/>
              <a:t> (например, стандартные коллекции, массивы), набор данных </a:t>
            </a:r>
            <a:r>
              <a:rPr lang="ru-RU" sz="1600" dirty="0" err="1"/>
              <a:t>DataSet</a:t>
            </a:r>
            <a:r>
              <a:rPr lang="ru-RU" sz="1600" dirty="0"/>
              <a:t>, документ XML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r>
              <a:rPr lang="ru-RU" sz="1600" dirty="0" smtClean="0"/>
              <a:t> </a:t>
            </a:r>
            <a:endParaRPr lang="en-US" sz="1600" dirty="0" smtClean="0"/>
          </a:p>
          <a:p>
            <a:pPr fontAlgn="base"/>
            <a:r>
              <a:rPr lang="ru-RU" sz="1600" dirty="0" smtClean="0"/>
              <a:t>Разновидности </a:t>
            </a:r>
            <a:r>
              <a:rPr lang="ru-RU" sz="1600" b="1" dirty="0"/>
              <a:t>LINQ</a:t>
            </a:r>
            <a:r>
              <a:rPr lang="ru-RU" sz="1600" dirty="0" smtClean="0"/>
              <a:t>:</a:t>
            </a:r>
            <a:endParaRPr lang="ru-RU" sz="16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/>
              <a:t>LINQ </a:t>
            </a:r>
            <a:r>
              <a:rPr lang="ru-RU" sz="1600" b="1" dirty="0" err="1"/>
              <a:t>to</a:t>
            </a:r>
            <a:r>
              <a:rPr lang="ru-RU" sz="1600" b="1" dirty="0"/>
              <a:t> </a:t>
            </a:r>
            <a:r>
              <a:rPr lang="ru-RU" sz="1600" b="1" dirty="0" err="1"/>
              <a:t>Objects</a:t>
            </a:r>
            <a:r>
              <a:rPr lang="ru-RU" sz="1600" b="1" dirty="0"/>
              <a:t>: </a:t>
            </a:r>
            <a:r>
              <a:rPr lang="ru-RU" sz="1600" dirty="0"/>
              <a:t>применяется для работы с массивами и коллекциями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smtClean="0"/>
              <a:t>LINQ </a:t>
            </a:r>
            <a:r>
              <a:rPr lang="ru-RU" sz="1600" b="1" dirty="0" err="1"/>
              <a:t>to</a:t>
            </a:r>
            <a:r>
              <a:rPr lang="ru-RU" sz="1600" b="1" dirty="0"/>
              <a:t> </a:t>
            </a:r>
            <a:r>
              <a:rPr lang="ru-RU" sz="1600" b="1" dirty="0" err="1"/>
              <a:t>Entities</a:t>
            </a:r>
            <a:r>
              <a:rPr lang="ru-RU" sz="1600" b="1" dirty="0"/>
              <a:t>: </a:t>
            </a:r>
            <a:r>
              <a:rPr lang="ru-RU" sz="1600" dirty="0"/>
              <a:t>используется при обращении к базам данных через технологию </a:t>
            </a:r>
            <a:r>
              <a:rPr lang="ru-RU" sz="1600" dirty="0" err="1"/>
              <a:t>Entity</a:t>
            </a:r>
            <a:r>
              <a:rPr lang="ru-RU" sz="1600" dirty="0"/>
              <a:t> </a:t>
            </a:r>
            <a:r>
              <a:rPr lang="ru-RU" sz="1600" dirty="0" err="1"/>
              <a:t>Framework</a:t>
            </a:r>
            <a:endParaRPr lang="ru-RU" sz="16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smtClean="0"/>
              <a:t>LINQ </a:t>
            </a:r>
            <a:r>
              <a:rPr lang="ru-RU" sz="1600" b="1" dirty="0" err="1"/>
              <a:t>to</a:t>
            </a:r>
            <a:r>
              <a:rPr lang="ru-RU" sz="1600" b="1" dirty="0"/>
              <a:t> </a:t>
            </a:r>
            <a:r>
              <a:rPr lang="ru-RU" sz="1600" b="1" dirty="0" err="1"/>
              <a:t>Sql</a:t>
            </a:r>
            <a:r>
              <a:rPr lang="ru-RU" sz="1600" b="1" dirty="0"/>
              <a:t>: </a:t>
            </a:r>
            <a:r>
              <a:rPr lang="ru-RU" sz="1600" dirty="0"/>
              <a:t>технология доступа к данным в MS SQL </a:t>
            </a:r>
            <a:r>
              <a:rPr lang="ru-RU" sz="1600" dirty="0" err="1"/>
              <a:t>Server</a:t>
            </a:r>
            <a:endParaRPr lang="ru-RU" sz="16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smtClean="0"/>
              <a:t>LINQ </a:t>
            </a:r>
            <a:r>
              <a:rPr lang="ru-RU" sz="1600" b="1" dirty="0" err="1"/>
              <a:t>to</a:t>
            </a:r>
            <a:r>
              <a:rPr lang="ru-RU" sz="1600" b="1" dirty="0"/>
              <a:t> XML: </a:t>
            </a:r>
            <a:r>
              <a:rPr lang="ru-RU" sz="1600" dirty="0"/>
              <a:t>применяется при работе с файлами XML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smtClean="0"/>
              <a:t>LINQ </a:t>
            </a:r>
            <a:r>
              <a:rPr lang="ru-RU" sz="1600" b="1" dirty="0" err="1"/>
              <a:t>to</a:t>
            </a:r>
            <a:r>
              <a:rPr lang="ru-RU" sz="1600" b="1" dirty="0"/>
              <a:t> </a:t>
            </a:r>
            <a:r>
              <a:rPr lang="ru-RU" sz="1600" b="1" dirty="0" err="1"/>
              <a:t>DataSet</a:t>
            </a:r>
            <a:r>
              <a:rPr lang="ru-RU" sz="1600" b="1" dirty="0"/>
              <a:t>: </a:t>
            </a:r>
            <a:r>
              <a:rPr lang="ru-RU" sz="1600" dirty="0"/>
              <a:t>применяется при работе с объектом </a:t>
            </a:r>
            <a:r>
              <a:rPr lang="ru-RU" sz="1600" dirty="0" err="1"/>
              <a:t>DataSet</a:t>
            </a:r>
            <a:endParaRPr lang="ru-RU" sz="16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 smtClean="0"/>
              <a:t>Parallel</a:t>
            </a:r>
            <a:r>
              <a:rPr lang="ru-RU" sz="1600" b="1" dirty="0" smtClean="0"/>
              <a:t> </a:t>
            </a:r>
            <a:r>
              <a:rPr lang="ru-RU" sz="1600" b="1" dirty="0"/>
              <a:t>LINQ (PLINQ): </a:t>
            </a:r>
            <a:r>
              <a:rPr lang="ru-RU" sz="1600" dirty="0"/>
              <a:t>используется для выполнения параллельной запросов</a:t>
            </a:r>
            <a:endParaRPr lang="ru-RU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Методы расширения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Кроме стандартного синтаксиса </a:t>
            </a:r>
            <a:r>
              <a:rPr lang="ru-RU" sz="1600" b="1" dirty="0" err="1"/>
              <a:t>from</a:t>
            </a:r>
            <a:r>
              <a:rPr lang="ru-RU" sz="1600" b="1" dirty="0"/>
              <a:t> .. </a:t>
            </a:r>
            <a:r>
              <a:rPr lang="ru-RU" sz="1600" b="1" dirty="0" err="1"/>
              <a:t>in</a:t>
            </a:r>
            <a:r>
              <a:rPr lang="ru-RU" sz="1600" b="1" dirty="0"/>
              <a:t> .. </a:t>
            </a:r>
            <a:r>
              <a:rPr lang="ru-RU" sz="1600" b="1" dirty="0" err="1"/>
              <a:t>select</a:t>
            </a:r>
            <a:r>
              <a:rPr lang="ru-RU" sz="1600" dirty="0"/>
              <a:t> для создания запроса </a:t>
            </a:r>
            <a:r>
              <a:rPr lang="ru-RU" sz="1600" b="1" dirty="0"/>
              <a:t>LINQ</a:t>
            </a:r>
            <a:r>
              <a:rPr lang="ru-RU" sz="1600" dirty="0"/>
              <a:t> мы можем применять специальные методы расширения, которые определены </a:t>
            </a:r>
            <a:r>
              <a:rPr lang="uk-UA" sz="1600" dirty="0" smtClean="0"/>
              <a:t>для </a:t>
            </a:r>
            <a:r>
              <a:rPr lang="ru-RU" sz="1600" dirty="0" smtClean="0"/>
              <a:t>интерфейса </a:t>
            </a:r>
            <a:r>
              <a:rPr lang="ru-RU" sz="1600" b="1" dirty="0" err="1"/>
              <a:t>IEnumerable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Некоторые из методов </a:t>
            </a:r>
            <a:r>
              <a:rPr lang="ru-RU" sz="1600" dirty="0"/>
              <a:t>расширения </a:t>
            </a:r>
            <a:r>
              <a:rPr lang="en-US" sz="1600" dirty="0" smtClean="0"/>
              <a:t>LINQ</a:t>
            </a:r>
            <a:r>
              <a:rPr lang="ru-RU" sz="1600" dirty="0" smtClean="0"/>
              <a:t>: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/>
              <a:t>Select</a:t>
            </a:r>
            <a:r>
              <a:rPr lang="ru-RU" sz="1600" dirty="0"/>
              <a:t>: определяет проекцию выбранных значений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/>
              <a:t>Where</a:t>
            </a:r>
            <a:r>
              <a:rPr lang="ru-RU" sz="1600" dirty="0"/>
              <a:t>: определяет фильтр выборки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/>
              <a:t>OrderBy</a:t>
            </a:r>
            <a:r>
              <a:rPr lang="ru-RU" sz="1600" dirty="0"/>
              <a:t>: упорядочивает элементы по возрастанию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/>
              <a:t>Join</a:t>
            </a:r>
            <a:r>
              <a:rPr lang="ru-RU" sz="1600" dirty="0"/>
              <a:t>: соединяет две коллекции по определенному признаку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/>
              <a:t>GroupBy</a:t>
            </a:r>
            <a:r>
              <a:rPr lang="ru-RU" sz="1600" dirty="0"/>
              <a:t>: группирует элементы по ключу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/>
              <a:t>Reverse</a:t>
            </a:r>
            <a:r>
              <a:rPr lang="ru-RU" sz="1600" dirty="0"/>
              <a:t>: располагает элементы в обратном порядке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/>
              <a:t>All</a:t>
            </a:r>
            <a:r>
              <a:rPr lang="ru-RU" sz="1600" dirty="0"/>
              <a:t>: определяет, все ли элементы коллекции </a:t>
            </a:r>
            <a:r>
              <a:rPr lang="ru-RU" sz="1600" dirty="0" smtClean="0"/>
              <a:t>удовлетворяют </a:t>
            </a:r>
            <a:r>
              <a:rPr lang="ru-RU" sz="1600" dirty="0"/>
              <a:t>определенному условию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/>
              <a:t>Any</a:t>
            </a:r>
            <a:r>
              <a:rPr lang="ru-RU" sz="1600" dirty="0"/>
              <a:t>: определяет, удовлетворяет хотя бы один элемент коллекции определенному условию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/>
              <a:t>Contains</a:t>
            </a:r>
            <a:r>
              <a:rPr lang="ru-RU" sz="1600" dirty="0"/>
              <a:t>: определяет, содержит ли коллекция определенный элемент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b="1" dirty="0" err="1"/>
              <a:t>Distinct</a:t>
            </a:r>
            <a:r>
              <a:rPr lang="ru-RU" sz="1600" dirty="0"/>
              <a:t>: удаляет </a:t>
            </a:r>
            <a:r>
              <a:rPr lang="ru-RU" sz="1600" dirty="0" smtClean="0"/>
              <a:t>дублирующийся </a:t>
            </a:r>
            <a:r>
              <a:rPr lang="ru-RU" sz="1600" dirty="0"/>
              <a:t>элементы из коллекции</a:t>
            </a:r>
            <a:endParaRPr lang="ru-RU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Фильтрация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Для выбора элементов из некоторого набора по условию используется метод </a:t>
            </a:r>
            <a:r>
              <a:rPr lang="ru-RU" sz="1600" b="1" dirty="0" err="1"/>
              <a:t>Where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r>
              <a:rPr lang="ru-RU" sz="1600" dirty="0"/>
              <a:t>Фильтрация с помощью операторов LINQ</a:t>
            </a:r>
            <a:r>
              <a:rPr lang="ru-RU" sz="1600" dirty="0" smtClean="0"/>
              <a:t>: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r>
              <a:rPr lang="ru-RU" sz="1600" dirty="0"/>
              <a:t>Тот же запрос с помощью метода расширения: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15" y="2022293"/>
            <a:ext cx="7043366" cy="22623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15" y="5193166"/>
            <a:ext cx="8340427" cy="618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9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Выборка сложных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Создадим набор пользователей и выберем из них тех, которым больше 25 лет</a:t>
            </a:r>
            <a:r>
              <a:rPr lang="ru-RU" sz="1600" dirty="0" smtClean="0"/>
              <a:t>: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r>
              <a:rPr lang="ru-RU" sz="1600" dirty="0"/>
              <a:t>Аналогичный запрос с помощью метода расширения </a:t>
            </a:r>
            <a:r>
              <a:rPr lang="ru-RU" sz="1600" b="1" dirty="0" err="1"/>
              <a:t>Where</a:t>
            </a:r>
            <a:r>
              <a:rPr lang="ru-RU" sz="1600" dirty="0"/>
              <a:t>:</a:t>
            </a:r>
            <a:endParaRPr lang="ru-RU" sz="1600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11" y="1309813"/>
            <a:ext cx="8961465" cy="31842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1" y="5881547"/>
            <a:ext cx="4548955" cy="204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1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Проекция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/>
              <a:t>Проекция</a:t>
            </a:r>
            <a:r>
              <a:rPr lang="ru-RU" sz="1600" dirty="0"/>
              <a:t> позволяет спроектировать из текущего типа выборки какой-то другой тип. Для проекции используется оператор </a:t>
            </a:r>
            <a:r>
              <a:rPr lang="ru-RU" sz="1600" b="1" dirty="0" err="1"/>
              <a:t>select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marL="0" indent="0" fontAlgn="base">
              <a:buNone/>
            </a:pPr>
            <a:r>
              <a:rPr lang="ru-RU" sz="1600" dirty="0" smtClean="0"/>
              <a:t>Оператор </a:t>
            </a:r>
            <a:r>
              <a:rPr lang="ru-RU" sz="1600" b="1" dirty="0" err="1"/>
              <a:t>select</a:t>
            </a:r>
            <a:r>
              <a:rPr lang="ru-RU" sz="1600" dirty="0"/>
              <a:t> создает объект анонимного типа, используя текущий объект </a:t>
            </a:r>
            <a:r>
              <a:rPr lang="ru-RU" sz="1600" dirty="0" err="1"/>
              <a:t>User</a:t>
            </a:r>
            <a:r>
              <a:rPr lang="ru-RU" sz="1600" dirty="0"/>
              <a:t>. И теперь результат будет содержать набор объектов данного анонимного типа, в котором определены два свойства: </a:t>
            </a:r>
            <a:r>
              <a:rPr lang="ru-RU" sz="1600" dirty="0" err="1"/>
              <a:t>FirstName</a:t>
            </a:r>
            <a:r>
              <a:rPr lang="ru-RU" sz="1600" dirty="0"/>
              <a:t> и </a:t>
            </a:r>
            <a:r>
              <a:rPr lang="ru-RU" sz="1600" dirty="0" err="1"/>
              <a:t>DateOfBirth</a:t>
            </a:r>
            <a:r>
              <a:rPr lang="ru-RU" sz="1600" dirty="0"/>
              <a:t>.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20" y="1475087"/>
            <a:ext cx="5989155" cy="3179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8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Сортировка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Для сортировки набора данных по возрастанию используется оператор </a:t>
            </a:r>
            <a:r>
              <a:rPr lang="ru-RU" sz="1600" b="1" dirty="0" err="1" smtClean="0"/>
              <a:t>orderby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/>
          </a:p>
          <a:p>
            <a:pPr fontAlgn="base"/>
            <a:r>
              <a:rPr lang="ru-RU" sz="1600" dirty="0"/>
              <a:t>По умолчанию оператор </a:t>
            </a:r>
            <a:r>
              <a:rPr lang="ru-RU" sz="1600" b="1" dirty="0" err="1"/>
              <a:t>orderby</a:t>
            </a:r>
            <a:r>
              <a:rPr lang="ru-RU" sz="1600" dirty="0"/>
              <a:t> производит сортировку по возрастанию. Однако с помощью ключевых слов </a:t>
            </a:r>
            <a:r>
              <a:rPr lang="ru-RU" sz="1600" b="1" dirty="0" err="1"/>
              <a:t>ascending</a:t>
            </a:r>
            <a:r>
              <a:rPr lang="ru-RU" sz="1600" dirty="0"/>
              <a:t> (сортировка по возрастанию) и </a:t>
            </a:r>
            <a:r>
              <a:rPr lang="ru-RU" sz="1600" b="1" dirty="0" err="1"/>
              <a:t>descending</a:t>
            </a:r>
            <a:r>
              <a:rPr lang="ru-RU" sz="1600" dirty="0"/>
              <a:t> (сортировка по убыванию) можно явным </a:t>
            </a:r>
            <a:r>
              <a:rPr lang="ru-RU" sz="1600" dirty="0" smtClean="0"/>
              <a:t>образом </a:t>
            </a:r>
            <a:r>
              <a:rPr lang="ru-RU" sz="1600" dirty="0"/>
              <a:t>указать направление </a:t>
            </a:r>
            <a:r>
              <a:rPr lang="ru-RU" sz="1600" dirty="0" smtClean="0"/>
              <a:t>сортировки.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305" y="1272359"/>
            <a:ext cx="4130437" cy="30183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305" y="5639487"/>
            <a:ext cx="4484823" cy="8065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0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Работа с множествами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Кроме методов выборки LINQ имеет несколько методов для работы с множествами: разность, объединение и пересечение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С помощью метода </a:t>
            </a:r>
            <a:r>
              <a:rPr lang="ru-RU" sz="1600" b="1" dirty="0" err="1"/>
              <a:t>Except</a:t>
            </a:r>
            <a:r>
              <a:rPr lang="ru-RU" sz="1600" dirty="0"/>
              <a:t> можно получить разность двух множеств</a:t>
            </a:r>
            <a:r>
              <a:rPr lang="ru-RU" sz="1600" dirty="0" smtClean="0"/>
              <a:t>: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Для </a:t>
            </a:r>
            <a:r>
              <a:rPr lang="ru-RU" sz="1600" dirty="0"/>
              <a:t>получения пересечения множеств, то есть общих для обоих наборов элементов, применяется метод </a:t>
            </a:r>
            <a:r>
              <a:rPr lang="ru-RU" sz="1600" b="1" dirty="0" err="1"/>
              <a:t>Intersect</a:t>
            </a:r>
            <a:r>
              <a:rPr lang="ru-RU" sz="1600" dirty="0" smtClean="0"/>
              <a:t>:</a:t>
            </a:r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r>
              <a:rPr lang="ru-RU" sz="1600" dirty="0" smtClean="0"/>
              <a:t>Для </a:t>
            </a:r>
            <a:r>
              <a:rPr lang="ru-RU" sz="1600" dirty="0"/>
              <a:t>объединения двух множеств используется метод </a:t>
            </a:r>
            <a:r>
              <a:rPr lang="ru-RU" sz="1600" b="1" dirty="0" err="1"/>
              <a:t>Union</a:t>
            </a:r>
            <a:r>
              <a:rPr lang="ru-RU" sz="1600" dirty="0"/>
              <a:t>. Его результатом является новый набор, в котором имеются элементы, как из одного, так и из второго множества. Повторяющиеся элементы добавляются в результат только один </a:t>
            </a:r>
            <a:r>
              <a:rPr lang="ru-RU" sz="1600" dirty="0" smtClean="0"/>
              <a:t>раз.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09" y="5937595"/>
            <a:ext cx="3152076" cy="6066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09" y="4361469"/>
            <a:ext cx="3497024" cy="5947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408" y="1897958"/>
            <a:ext cx="5376373" cy="13559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3031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2060</TotalTime>
  <Words>916</Words>
  <Application>Microsoft Office PowerPoint</Application>
  <PresentationFormat>Widescreen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Грань</vt:lpstr>
      <vt:lpstr>Extensible types C#</vt:lpstr>
      <vt:lpstr>План лекции</vt:lpstr>
      <vt:lpstr>LINQ</vt:lpstr>
      <vt:lpstr>Методы расширения LINQ</vt:lpstr>
      <vt:lpstr>Фильтрация</vt:lpstr>
      <vt:lpstr>Выборка сложных объектов</vt:lpstr>
      <vt:lpstr>Проекция</vt:lpstr>
      <vt:lpstr>Сортировка</vt:lpstr>
      <vt:lpstr>Работа с множествами</vt:lpstr>
      <vt:lpstr>Агрегатные операции</vt:lpstr>
      <vt:lpstr>Методы Skip и Take</vt:lpstr>
      <vt:lpstr>Группировка</vt:lpstr>
      <vt:lpstr>Соединение коллекций. Метод Join</vt:lpstr>
      <vt:lpstr>Методы All, Any и Contains</vt:lpstr>
      <vt:lpstr>Отложенное и немедленное выполнение LINQ</vt:lpstr>
      <vt:lpstr>Делегаты и анонимные методы в запросах LINQ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406</cp:revision>
  <dcterms:created xsi:type="dcterms:W3CDTF">2015-11-07T12:50:02Z</dcterms:created>
  <dcterms:modified xsi:type="dcterms:W3CDTF">2017-10-28T13:33:11Z</dcterms:modified>
</cp:coreProperties>
</file>