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2"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7iGX4Vjntlo70dO82+KSPyfG3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0FAD2C-5066-4C63-8BC7-0696951D72F6}">
  <a:tblStyle styleId="{830FAD2C-5066-4C63-8BC7-0696951D72F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21" autoAdjust="0"/>
  </p:normalViewPr>
  <p:slideViewPr>
    <p:cSldViewPr snapToGrid="0">
      <p:cViewPr varScale="1">
        <p:scale>
          <a:sx n="134" d="100"/>
          <a:sy n="134" d="100"/>
        </p:scale>
        <p:origin x="3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83" name="Google Shape;83;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dirty="0"/>
              <a:t>Images have different sizes. So, it's better to standardize them around the mean. 300 seems to be an appropriate choice for height and width.</a:t>
            </a:r>
            <a:endParaRPr dirty="0"/>
          </a:p>
          <a:p>
            <a:pPr marL="457200" lvl="0" indent="-228600" algn="l" rtl="0">
              <a:lnSpc>
                <a:spcPct val="100000"/>
              </a:lnSpc>
              <a:spcBef>
                <a:spcPts val="0"/>
              </a:spcBef>
              <a:spcAft>
                <a:spcPts val="0"/>
              </a:spcAft>
              <a:buSzPts val="1100"/>
              <a:buNone/>
            </a:pPr>
            <a:endParaRPr dirty="0"/>
          </a:p>
        </p:txBody>
      </p:sp>
      <p:sp>
        <p:nvSpPr>
          <p:cNvPr id="254" name="Google Shape;254;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dirty="0"/>
              <a:t>Images are in gray scale and do not have much red/blue/green color intensities as they are CT scan images</a:t>
            </a:r>
            <a:endParaRPr dirty="0"/>
          </a:p>
          <a:p>
            <a:pPr marL="457200" lvl="0" indent="-228600" algn="l" rtl="0">
              <a:lnSpc>
                <a:spcPct val="100000"/>
              </a:lnSpc>
              <a:spcBef>
                <a:spcPts val="0"/>
              </a:spcBef>
              <a:spcAft>
                <a:spcPts val="0"/>
              </a:spcAft>
              <a:buSzPts val="1100"/>
              <a:buNone/>
            </a:pPr>
            <a:endParaRPr dirty="0"/>
          </a:p>
        </p:txBody>
      </p:sp>
      <p:sp>
        <p:nvSpPr>
          <p:cNvPr id="269" name="Google Shape;269;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Equalization may not be applicable due to the greyscale image with quite balanced colors</a:t>
            </a:r>
          </a:p>
          <a:p>
            <a:pPr marL="457200" lvl="0" indent="-298450" algn="l" rtl="0">
              <a:lnSpc>
                <a:spcPct val="100000"/>
              </a:lnSpc>
              <a:spcBef>
                <a:spcPts val="0"/>
              </a:spcBef>
              <a:spcAft>
                <a:spcPts val="0"/>
              </a:spcAft>
              <a:buSzPts val="1100"/>
              <a:buChar char="●"/>
            </a:pPr>
            <a:endParaRPr lang="en-US"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effectLst/>
                <a:latin typeface="Arial"/>
                <a:ea typeface="Arial"/>
                <a:cs typeface="Arial"/>
                <a:sym typeface="Arial"/>
              </a:rPr>
              <a:t>As some images are really dark and have their histogram concentrated on the lower values of the intensity. So we try to enhance the contrast of the image by equalizing the histogram.</a:t>
            </a:r>
            <a:endParaRPr lang="en-US" dirty="0"/>
          </a:p>
          <a:p>
            <a:pPr marL="457200" lvl="0" indent="-298450" algn="l" rtl="0">
              <a:lnSpc>
                <a:spcPct val="100000"/>
              </a:lnSpc>
              <a:spcBef>
                <a:spcPts val="0"/>
              </a:spcBef>
              <a:spcAft>
                <a:spcPts val="0"/>
              </a:spcAft>
              <a:buSzPts val="1100"/>
              <a:buChar char="●"/>
            </a:pPr>
            <a:endParaRPr lang="en-US"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effectLst/>
                <a:latin typeface="Arial"/>
                <a:ea typeface="Arial"/>
                <a:cs typeface="Arial"/>
                <a:sym typeface="Arial"/>
              </a:rPr>
              <a:t>It is not necessary that contrast will always be increase in this. There may be some cases were histogram equalization can be worse. In that cases the contrast is decreased.</a:t>
            </a:r>
            <a:endParaRPr dirty="0"/>
          </a:p>
        </p:txBody>
      </p:sp>
      <p:sp>
        <p:nvSpPr>
          <p:cNvPr id="284" name="Google Shape;284;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dirty="0">
                <a:solidFill>
                  <a:schemeClr val="dk1"/>
                </a:solidFill>
              </a:rPr>
              <a:t>There is not much difference to the image as when the focus is on the content of the lungs instead of the shape.</a:t>
            </a:r>
          </a:p>
          <a:p>
            <a:pPr marL="457200" marR="0" lvl="0" indent="-298450" algn="l" rtl="0">
              <a:lnSpc>
                <a:spcPct val="100000"/>
              </a:lnSpc>
              <a:spcBef>
                <a:spcPts val="0"/>
              </a:spcBef>
              <a:spcAft>
                <a:spcPts val="0"/>
              </a:spcAft>
              <a:buClr>
                <a:srgbClr val="000000"/>
              </a:buClr>
              <a:buSzPts val="1100"/>
              <a:buFont typeface="Arial"/>
              <a:buChar char="●"/>
            </a:pPr>
            <a:endParaRPr lang="en-US" sz="1100" dirty="0">
              <a:solidFill>
                <a:schemeClr val="dk1"/>
              </a:solidFill>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dirty="0">
                <a:solidFill>
                  <a:srgbClr val="000000"/>
                </a:solidFill>
                <a:effectLst/>
                <a:latin typeface="Arial"/>
                <a:ea typeface="Arial"/>
                <a:cs typeface="Arial"/>
                <a:sym typeface="Arial"/>
              </a:rPr>
              <a:t>Most of the shape information of an image is enclosed in edges. So first we try to detect edges using these </a:t>
            </a:r>
            <a:r>
              <a:rPr lang="en-US" sz="1100" b="0" i="0" u="none" strike="noStrike" cap="none" dirty="0" err="1">
                <a:solidFill>
                  <a:srgbClr val="000000"/>
                </a:solidFill>
                <a:effectLst/>
                <a:latin typeface="Arial"/>
                <a:ea typeface="Arial"/>
                <a:cs typeface="Arial"/>
                <a:sym typeface="Arial"/>
              </a:rPr>
              <a:t>sobel</a:t>
            </a:r>
            <a:r>
              <a:rPr lang="en-US" sz="1100" b="0" i="0" u="none" strike="noStrike" cap="none" dirty="0">
                <a:solidFill>
                  <a:srgbClr val="000000"/>
                </a:solidFill>
                <a:effectLst/>
                <a:latin typeface="Arial"/>
                <a:ea typeface="Arial"/>
                <a:cs typeface="Arial"/>
                <a:sym typeface="Arial"/>
              </a:rPr>
              <a:t> filter and enhance those areas of image which contains edges. We expect that sharpness of the image will increase and image will become clearer. But it does not work well.</a:t>
            </a:r>
          </a:p>
          <a:p>
            <a:pPr marL="457200" marR="0" lvl="0" indent="-298450" algn="l" rtl="0">
              <a:lnSpc>
                <a:spcPct val="100000"/>
              </a:lnSpc>
              <a:spcBef>
                <a:spcPts val="0"/>
              </a:spcBef>
              <a:spcAft>
                <a:spcPts val="0"/>
              </a:spcAft>
              <a:buClr>
                <a:srgbClr val="000000"/>
              </a:buClr>
              <a:buSzPts val="1100"/>
              <a:buFont typeface="Arial"/>
              <a:buChar char="●"/>
            </a:pPr>
            <a:endParaRPr lang="en-US" sz="1100" b="0" i="0" u="none" strike="noStrike" cap="none" dirty="0">
              <a:solidFill>
                <a:srgbClr val="000000"/>
              </a:solidFill>
              <a:effectLst/>
              <a:latin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cap="none" dirty="0">
                <a:solidFill>
                  <a:srgbClr val="000000"/>
                </a:solidFill>
                <a:effectLst/>
                <a:latin typeface="Arial"/>
                <a:ea typeface="Arial"/>
                <a:cs typeface="Arial"/>
                <a:sym typeface="Arial"/>
              </a:rPr>
              <a:t>Most of the shape information of an image is enclosed in edges. So first we detect these edges in an image and by using these filters and then by enhancing those areas of image which contains edges, sharpness of the image will increase and image will become clearer.</a:t>
            </a:r>
            <a:endParaRPr dirty="0"/>
          </a:p>
          <a:p>
            <a:pPr marL="457200" lvl="0" indent="-228600" algn="l" rtl="0">
              <a:lnSpc>
                <a:spcPct val="100000"/>
              </a:lnSpc>
              <a:spcBef>
                <a:spcPts val="0"/>
              </a:spcBef>
              <a:spcAft>
                <a:spcPts val="0"/>
              </a:spcAft>
              <a:buSzPts val="1100"/>
              <a:buNone/>
            </a:pPr>
            <a:endParaRPr dirty="0"/>
          </a:p>
        </p:txBody>
      </p:sp>
      <p:sp>
        <p:nvSpPr>
          <p:cNvPr id="300" name="Google Shape;300;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We normalize the pixel values so that each pixel value has a value between 0 and 1. Then images can be viewed normally. This can be achieved by dividing all pixels values by the largest pixel value; that is 255</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We split the data into training and test sets, with an 80-20 split. Finally we get  596 train images and 150 test images.</a:t>
            </a:r>
            <a:endParaRPr dirty="0"/>
          </a:p>
        </p:txBody>
      </p:sp>
      <p:sp>
        <p:nvSpPr>
          <p:cNvPr id="314" name="Google Shape;314;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27" name="Google Shape;327;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52" name="Google Shape;352;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78" name="Google Shape;378;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03" name="Google Shape;403;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Among the 5 optimizers, Adam performs the best for Model 1. Accuracy improves after reducing epoch from 30 to 29. </a:t>
            </a:r>
            <a:endParaRPr/>
          </a:p>
          <a:p>
            <a:pPr marL="457200" lvl="0" indent="-228600" algn="l" rtl="0">
              <a:lnSpc>
                <a:spcPct val="100000"/>
              </a:lnSpc>
              <a:spcBef>
                <a:spcPts val="0"/>
              </a:spcBef>
              <a:spcAft>
                <a:spcPts val="0"/>
              </a:spcAft>
              <a:buSzPts val="1100"/>
              <a:buNone/>
            </a:pPr>
            <a:endParaRPr/>
          </a:p>
        </p:txBody>
      </p:sp>
      <p:sp>
        <p:nvSpPr>
          <p:cNvPr id="416" name="Google Shape;416;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95" name="Google Shape;95;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32" name="Google Shape;432;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Try another model with additional 1 convolutional layer and reduce the filters of 2nd, 3rd, and 4th layer from 64 to 32.</a:t>
            </a: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n-US"/>
              <a:t>- 5 convolutional layers</a:t>
            </a:r>
            <a:endParaRPr/>
          </a:p>
          <a:p>
            <a:pPr marL="457200" lvl="0" indent="-298450" algn="l" rtl="0">
              <a:lnSpc>
                <a:spcPct val="100000"/>
              </a:lnSpc>
              <a:spcBef>
                <a:spcPts val="0"/>
              </a:spcBef>
              <a:spcAft>
                <a:spcPts val="0"/>
              </a:spcAft>
              <a:buSzPts val="1100"/>
              <a:buChar char="●"/>
            </a:pPr>
            <a:r>
              <a:rPr lang="en-US"/>
              <a:t>- 1st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- 2nd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- 3rd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- 4th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- 5th layer: 64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Flatten out the feature outputs</a:t>
            </a:r>
            <a:endParaRPr/>
          </a:p>
          <a:p>
            <a:pPr marL="457200" lvl="0" indent="-298450" algn="l" rtl="0">
              <a:lnSpc>
                <a:spcPct val="100000"/>
              </a:lnSpc>
              <a:spcBef>
                <a:spcPts val="0"/>
              </a:spcBef>
              <a:spcAft>
                <a:spcPts val="0"/>
              </a:spcAft>
              <a:buSzPts val="1100"/>
              <a:buChar char="●"/>
            </a:pPr>
            <a:r>
              <a:rPr lang="en-US"/>
              <a:t>- 6th layer: Dense - 128 neurons, activtion=relu</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Output: 2, activation=softmax</a:t>
            </a:r>
            <a:endParaRPr/>
          </a:p>
        </p:txBody>
      </p:sp>
      <p:sp>
        <p:nvSpPr>
          <p:cNvPr id="453" name="Google Shape;453;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Among the 5 optimizers, Adam performs the best for Model 2</a:t>
            </a:r>
            <a:endParaRPr/>
          </a:p>
          <a:p>
            <a:pPr marL="457200" lvl="0" indent="-228600" algn="l" rtl="0">
              <a:lnSpc>
                <a:spcPct val="100000"/>
              </a:lnSpc>
              <a:spcBef>
                <a:spcPts val="0"/>
              </a:spcBef>
              <a:spcAft>
                <a:spcPts val="0"/>
              </a:spcAft>
              <a:buSzPts val="1100"/>
              <a:buNone/>
            </a:pPr>
            <a:endParaRPr/>
          </a:p>
        </p:txBody>
      </p:sp>
      <p:sp>
        <p:nvSpPr>
          <p:cNvPr id="466" name="Google Shape;466;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82" name="Google Shape;482;p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Try third model by applying kernel L2 regularization unto last 2 convolutional layers (to add L2 penalty/constrain on the weights, forces the weights to decay towards zero to avoid overfitting on the training set) and increase neurons in Dense layer.</a:t>
            </a: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n-US"/>
              <a:t>- 5 convolutional layers</a:t>
            </a:r>
            <a:endParaRPr/>
          </a:p>
          <a:p>
            <a:pPr marL="457200" lvl="0" indent="-298450" algn="l" rtl="0">
              <a:lnSpc>
                <a:spcPct val="100000"/>
              </a:lnSpc>
              <a:spcBef>
                <a:spcPts val="0"/>
              </a:spcBef>
              <a:spcAft>
                <a:spcPts val="0"/>
              </a:spcAft>
              <a:buSzPts val="1100"/>
              <a:buChar char="●"/>
            </a:pPr>
            <a:r>
              <a:rPr lang="en-US"/>
              <a:t>- 1st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- 2nd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- 3rd layer: 32 filters, kernel size = 3X3, same padding, activation= relu, max pool size =2,2</a:t>
            </a:r>
            <a:endParaRPr/>
          </a:p>
          <a:p>
            <a:pPr marL="457200" lvl="0" indent="-298450" algn="l" rtl="0">
              <a:lnSpc>
                <a:spcPct val="100000"/>
              </a:lnSpc>
              <a:spcBef>
                <a:spcPts val="0"/>
              </a:spcBef>
              <a:spcAft>
                <a:spcPts val="0"/>
              </a:spcAft>
              <a:buSzPts val="1100"/>
              <a:buChar char="●"/>
            </a:pPr>
            <a:r>
              <a:rPr lang="en-US"/>
              <a:t>- 4th layer: 32 filters, kernel size = 3X3, same padding, activation= relu, max pool size =2,2, L2 regularizers at kernel</a:t>
            </a:r>
            <a:endParaRPr/>
          </a:p>
          <a:p>
            <a:pPr marL="457200" lvl="0" indent="-298450" algn="l" rtl="0">
              <a:lnSpc>
                <a:spcPct val="100000"/>
              </a:lnSpc>
              <a:spcBef>
                <a:spcPts val="0"/>
              </a:spcBef>
              <a:spcAft>
                <a:spcPts val="0"/>
              </a:spcAft>
              <a:buSzPts val="1100"/>
              <a:buChar char="●"/>
            </a:pPr>
            <a:r>
              <a:rPr lang="en-US"/>
              <a:t>- 5th layer: 64 filters, kernel size = 3X3, same padding, activation= relu, max pool size =2,2, L2 regularizers at kernel</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Flatten out the feature outputs</a:t>
            </a:r>
            <a:endParaRPr/>
          </a:p>
          <a:p>
            <a:pPr marL="457200" lvl="0" indent="-298450" algn="l" rtl="0">
              <a:lnSpc>
                <a:spcPct val="100000"/>
              </a:lnSpc>
              <a:spcBef>
                <a:spcPts val="0"/>
              </a:spcBef>
              <a:spcAft>
                <a:spcPts val="0"/>
              </a:spcAft>
              <a:buSzPts val="1100"/>
              <a:buChar char="●"/>
            </a:pPr>
            <a:r>
              <a:rPr lang="en-US"/>
              <a:t>- 6th layer: Dense - 512 neurons, activtion=relu</a:t>
            </a:r>
            <a:endParaRPr/>
          </a:p>
          <a:p>
            <a:pPr marL="457200" lvl="0" indent="-298450" algn="l" rtl="0">
              <a:lnSpc>
                <a:spcPct val="100000"/>
              </a:lnSpc>
              <a:spcBef>
                <a:spcPts val="0"/>
              </a:spcBef>
              <a:spcAft>
                <a:spcPts val="0"/>
              </a:spcAft>
              <a:buSzPts val="1100"/>
              <a:buChar char="●"/>
            </a:pPr>
            <a:r>
              <a:rPr lang="en-US"/>
              <a:t>- Dropout</a:t>
            </a:r>
            <a:endParaRPr/>
          </a:p>
          <a:p>
            <a:pPr marL="457200" lvl="0" indent="-298450" algn="l" rtl="0">
              <a:lnSpc>
                <a:spcPct val="100000"/>
              </a:lnSpc>
              <a:spcBef>
                <a:spcPts val="0"/>
              </a:spcBef>
              <a:spcAft>
                <a:spcPts val="0"/>
              </a:spcAft>
              <a:buSzPts val="1100"/>
              <a:buChar char="●"/>
            </a:pPr>
            <a:r>
              <a:rPr lang="en-US"/>
              <a:t>- Output: 2, activation=softmax</a:t>
            </a:r>
            <a:endParaRPr/>
          </a:p>
        </p:txBody>
      </p:sp>
      <p:sp>
        <p:nvSpPr>
          <p:cNvPr id="503" name="Google Shape;503;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16" name="Google Shape;516;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32" name="Google Shape;532;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solidFill>
                  <a:schemeClr val="dk1"/>
                </a:solidFill>
              </a:rPr>
              <a:t>Fine tuning model using Global Average Pooling2D (to minimize overfitting by reducing the total number of parameters in the model) at end of ResNet18 before output layer</a:t>
            </a: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n-US"/>
              <a:t>Global Average Pooling 2D (GAP)</a:t>
            </a:r>
            <a:endParaRPr/>
          </a:p>
          <a:p>
            <a:pPr marL="457200" lvl="0" indent="-298450" algn="l" rtl="0">
              <a:lnSpc>
                <a:spcPct val="100000"/>
              </a:lnSpc>
              <a:spcBef>
                <a:spcPts val="0"/>
              </a:spcBef>
              <a:spcAft>
                <a:spcPts val="0"/>
              </a:spcAft>
              <a:buSzPts val="1100"/>
              <a:buChar char="●"/>
            </a:pPr>
            <a:r>
              <a:rPr lang="en-US"/>
              <a:t>- Similar to max pooling layers, GAP layers are used to reduce the spatial dimensions of a three-dimensional tensor. However, GAP layers perform a more extreme type of dimensionality reduction, where a tensor with dimensions h×w×d is reduced in size to have dimensions 1×1×d. GAP layers reduce each h×w feature map to a single number by simply taking the average of all hw values.</a:t>
            </a:r>
            <a:endParaRPr/>
          </a:p>
        </p:txBody>
      </p:sp>
      <p:sp>
        <p:nvSpPr>
          <p:cNvPr id="567" name="Google Shape;567;p2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82" name="Google Shape;582;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96" name="Google Shape;596;p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20" name="Google Shape;120;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56" name="Google Shape;556;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615" name="Google Shape;615;p3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640" name="Google Shape;640;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34" name="Google Shape;134;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50" name="Google Shape;15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75" name="Google Shape;175;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89" name="Google Shape;189;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214" name="Google Shape;214;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229" name="Google Shape;2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 name="Google Shape;14;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0" name="Google Shape;20;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3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3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3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4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3"/>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4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cdc.gov/coronavirus/2019-ncov/faq.html#Coronavirus-Disease-2019-Basics"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coronavirus.jhu.edu/map.html"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86" name="Google Shape;86;p1"/>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a:t>
            </a:fld>
            <a:endParaRPr sz="750">
              <a:solidFill>
                <a:srgbClr val="FFFFFF"/>
              </a:solidFill>
              <a:latin typeface="Calibri"/>
              <a:ea typeface="Calibri"/>
              <a:cs typeface="Calibri"/>
              <a:sym typeface="Calibri"/>
            </a:endParaRPr>
          </a:p>
        </p:txBody>
      </p:sp>
      <p:pic>
        <p:nvPicPr>
          <p:cNvPr id="87" name="Google Shape;87;p1"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88" name="Google Shape;88;p1"/>
          <p:cNvSpPr txBox="1"/>
          <p:nvPr/>
        </p:nvSpPr>
        <p:spPr>
          <a:xfrm>
            <a:off x="822960" y="1070516"/>
            <a:ext cx="7498080" cy="2173317"/>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COVID-19 Classification via CT-Scan Images leveraging Deep Learning Methods</a:t>
            </a:r>
            <a:endParaRPr sz="2800" b="0" i="0" u="none" strike="noStrike" cap="none">
              <a:solidFill>
                <a:srgbClr val="3F3F3F"/>
              </a:solidFill>
              <a:latin typeface="Calibri"/>
              <a:ea typeface="Calibri"/>
              <a:cs typeface="Calibri"/>
              <a:sym typeface="Calibri"/>
            </a:endParaRPr>
          </a:p>
        </p:txBody>
      </p:sp>
      <p:cxnSp>
        <p:nvCxnSpPr>
          <p:cNvPr id="89" name="Google Shape;89;p1"/>
          <p:cNvCxnSpPr/>
          <p:nvPr/>
        </p:nvCxnSpPr>
        <p:spPr>
          <a:xfrm>
            <a:off x="822960" y="2743200"/>
            <a:ext cx="6835140" cy="0"/>
          </a:xfrm>
          <a:prstGeom prst="straightConnector1">
            <a:avLst/>
          </a:prstGeom>
          <a:noFill/>
          <a:ln w="19050" cap="flat" cmpd="sng">
            <a:solidFill>
              <a:srgbClr val="BFBFBF"/>
            </a:solidFill>
            <a:prstDash val="solid"/>
            <a:miter lim="800000"/>
            <a:headEnd type="none" w="sm" len="sm"/>
            <a:tailEnd type="none" w="sm" len="sm"/>
          </a:ln>
        </p:spPr>
      </p:cxnSp>
      <p:sp>
        <p:nvSpPr>
          <p:cNvPr id="90" name="Google Shape;90;p1"/>
          <p:cNvSpPr/>
          <p:nvPr/>
        </p:nvSpPr>
        <p:spPr>
          <a:xfrm>
            <a:off x="822959" y="2780135"/>
            <a:ext cx="8187225" cy="73199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0" i="0" u="none" strike="noStrike" cap="none">
                <a:solidFill>
                  <a:srgbClr val="696464"/>
                </a:solidFill>
                <a:latin typeface="Calibri"/>
                <a:ea typeface="Calibri"/>
                <a:cs typeface="Calibri"/>
                <a:sym typeface="Calibri"/>
              </a:rPr>
              <a:t>UNIVERSITY OF CHICAGO: MSCA</a:t>
            </a:r>
            <a:endParaRPr/>
          </a:p>
          <a:p>
            <a:pPr marL="0" marR="0" lvl="0" indent="0" algn="l" rtl="0">
              <a:lnSpc>
                <a:spcPct val="90000"/>
              </a:lnSpc>
              <a:spcBef>
                <a:spcPts val="1050"/>
              </a:spcBef>
              <a:spcAft>
                <a:spcPts val="0"/>
              </a:spcAft>
              <a:buNone/>
            </a:pPr>
            <a:r>
              <a:rPr lang="en-US" sz="1800" b="0" i="0" u="none" strike="noStrike" cap="none">
                <a:solidFill>
                  <a:srgbClr val="696464"/>
                </a:solidFill>
                <a:latin typeface="Calibri"/>
                <a:ea typeface="Calibri"/>
                <a:cs typeface="Calibri"/>
                <a:sym typeface="Calibri"/>
              </a:rPr>
              <a:t>DEEP LEARNING &amp; IMAGE RECOGNITION COURSE (37011-2)</a:t>
            </a:r>
            <a:endParaRPr/>
          </a:p>
        </p:txBody>
      </p:sp>
      <p:sp>
        <p:nvSpPr>
          <p:cNvPr id="91" name="Google Shape;91;p1"/>
          <p:cNvSpPr txBox="1"/>
          <p:nvPr/>
        </p:nvSpPr>
        <p:spPr>
          <a:xfrm>
            <a:off x="800101" y="4072984"/>
            <a:ext cx="7154466" cy="468163"/>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rgbClr val="5B9BD5"/>
              </a:buClr>
              <a:buSzPts val="1200"/>
              <a:buFont typeface="Calibri"/>
              <a:buNone/>
            </a:pPr>
            <a:r>
              <a:rPr lang="en-US" sz="1200" b="1" i="0" u="none" strike="noStrike" cap="none">
                <a:solidFill>
                  <a:srgbClr val="3F3F3F"/>
                </a:solidFill>
                <a:latin typeface="Calibri"/>
                <a:ea typeface="Calibri"/>
                <a:cs typeface="Calibri"/>
                <a:sym typeface="Calibri"/>
              </a:rPr>
              <a:t>TEAM MEMBERS: VINCE LEE, NAZARAT HOSSAIN &amp; JOE COSTELLO</a:t>
            </a:r>
            <a:endParaRPr sz="1200" b="1" i="0" u="none" strike="noStrike" cap="none">
              <a:solidFill>
                <a:srgbClr val="3F3F3F"/>
              </a:solidFill>
              <a:latin typeface="Calibri"/>
              <a:ea typeface="Calibri"/>
              <a:cs typeface="Calibri"/>
              <a:sym typeface="Calibri"/>
            </a:endParaRPr>
          </a:p>
          <a:p>
            <a:pPr marL="0" marR="0" lvl="0" indent="0" algn="l" rtl="0">
              <a:lnSpc>
                <a:spcPct val="90000"/>
              </a:lnSpc>
              <a:spcBef>
                <a:spcPts val="1050"/>
              </a:spcBef>
              <a:spcAft>
                <a:spcPts val="0"/>
              </a:spcAft>
              <a:buClr>
                <a:srgbClr val="5B9BD5"/>
              </a:buClr>
              <a:buSzPts val="1200"/>
              <a:buFont typeface="Calibri"/>
              <a:buNone/>
            </a:pPr>
            <a:endParaRPr sz="1200" b="1" i="0" u="none" strike="noStrike" cap="none">
              <a:solidFill>
                <a:srgbClr val="3F3F3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57" name="Google Shape;257;p10"/>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10</a:t>
            </a:fld>
            <a:endParaRPr sz="750">
              <a:solidFill>
                <a:srgbClr val="FFFFFF"/>
              </a:solidFill>
              <a:latin typeface="Calibri"/>
              <a:ea typeface="Calibri"/>
              <a:cs typeface="Calibri"/>
              <a:sym typeface="Calibri"/>
            </a:endParaRPr>
          </a:p>
        </p:txBody>
      </p:sp>
      <p:pic>
        <p:nvPicPr>
          <p:cNvPr id="258" name="Google Shape;258;p10"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259" name="Google Shape;259;p10"/>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Data Preprocessing (1)</a:t>
            </a:r>
            <a:endParaRPr/>
          </a:p>
        </p:txBody>
      </p:sp>
      <p:sp>
        <p:nvSpPr>
          <p:cNvPr id="260" name="Google Shape;260;p10"/>
          <p:cNvSpPr/>
          <p:nvPr/>
        </p:nvSpPr>
        <p:spPr>
          <a:xfrm>
            <a:off x="475893" y="924113"/>
            <a:ext cx="73304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1. Check the image size of all images</a:t>
            </a:r>
            <a:endParaRPr/>
          </a:p>
        </p:txBody>
      </p:sp>
      <p:sp>
        <p:nvSpPr>
          <p:cNvPr id="261" name="Google Shape;261;p10"/>
          <p:cNvSpPr/>
          <p:nvPr/>
        </p:nvSpPr>
        <p:spPr>
          <a:xfrm>
            <a:off x="942753" y="4170838"/>
            <a:ext cx="75431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Standardize image sizes around the mean (300) for height and width</a:t>
            </a:r>
            <a:endParaRPr/>
          </a:p>
        </p:txBody>
      </p:sp>
      <p:pic>
        <p:nvPicPr>
          <p:cNvPr id="262" name="Google Shape;262;p10"/>
          <p:cNvPicPr preferRelativeResize="0"/>
          <p:nvPr/>
        </p:nvPicPr>
        <p:blipFill rotWithShape="1">
          <a:blip r:embed="rId4">
            <a:alphaModFix/>
          </a:blip>
          <a:srcRect/>
          <a:stretch/>
        </p:blipFill>
        <p:spPr>
          <a:xfrm>
            <a:off x="1179137" y="1330379"/>
            <a:ext cx="2386765" cy="2764728"/>
          </a:xfrm>
          <a:prstGeom prst="rect">
            <a:avLst/>
          </a:prstGeom>
          <a:noFill/>
          <a:ln>
            <a:noFill/>
          </a:ln>
        </p:spPr>
      </p:pic>
      <p:pic>
        <p:nvPicPr>
          <p:cNvPr id="263" name="Google Shape;263;p10"/>
          <p:cNvPicPr preferRelativeResize="0"/>
          <p:nvPr/>
        </p:nvPicPr>
        <p:blipFill rotWithShape="1">
          <a:blip r:embed="rId5">
            <a:alphaModFix/>
          </a:blip>
          <a:srcRect/>
          <a:stretch/>
        </p:blipFill>
        <p:spPr>
          <a:xfrm>
            <a:off x="4835236" y="1205422"/>
            <a:ext cx="3712959" cy="2965416"/>
          </a:xfrm>
          <a:prstGeom prst="rect">
            <a:avLst/>
          </a:prstGeom>
          <a:noFill/>
          <a:ln>
            <a:noFill/>
          </a:ln>
        </p:spPr>
      </p:pic>
      <p:sp>
        <p:nvSpPr>
          <p:cNvPr id="264" name="Google Shape;264;p10"/>
          <p:cNvSpPr/>
          <p:nvPr/>
        </p:nvSpPr>
        <p:spPr>
          <a:xfrm>
            <a:off x="942753" y="1968052"/>
            <a:ext cx="2763833" cy="346710"/>
          </a:xfrm>
          <a:prstGeom prst="flowChartAlternateProcess">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10"/>
          <p:cNvSpPr/>
          <p:nvPr/>
        </p:nvSpPr>
        <p:spPr>
          <a:xfrm>
            <a:off x="4003964" y="2667000"/>
            <a:ext cx="512618" cy="523220"/>
          </a:xfrm>
          <a:prstGeom prst="rightArrow">
            <a:avLst>
              <a:gd name="adj1" fmla="val 50000"/>
              <a:gd name="adj2" fmla="val 50000"/>
            </a:avLst>
          </a:prstGeom>
          <a:solidFill>
            <a:srgbClr val="D8D8D8"/>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72" name="Google Shape;272;p11"/>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11</a:t>
            </a:fld>
            <a:endParaRPr sz="750">
              <a:solidFill>
                <a:srgbClr val="FFFFFF"/>
              </a:solidFill>
              <a:latin typeface="Calibri"/>
              <a:ea typeface="Calibri"/>
              <a:cs typeface="Calibri"/>
              <a:sym typeface="Calibri"/>
            </a:endParaRPr>
          </a:p>
        </p:txBody>
      </p:sp>
      <p:pic>
        <p:nvPicPr>
          <p:cNvPr id="273" name="Google Shape;273;p11"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274" name="Google Shape;274;p11"/>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Data Preprocessing (2)</a:t>
            </a:r>
            <a:endParaRPr/>
          </a:p>
        </p:txBody>
      </p:sp>
      <p:sp>
        <p:nvSpPr>
          <p:cNvPr id="275" name="Google Shape;275;p11"/>
          <p:cNvSpPr/>
          <p:nvPr/>
        </p:nvSpPr>
        <p:spPr>
          <a:xfrm>
            <a:off x="396927" y="870052"/>
            <a:ext cx="81236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2. Check pixel intensities on COVID and Non-COVID images</a:t>
            </a:r>
            <a:endParaRPr/>
          </a:p>
        </p:txBody>
      </p:sp>
      <p:pic>
        <p:nvPicPr>
          <p:cNvPr id="276" name="Google Shape;276;p11"/>
          <p:cNvPicPr preferRelativeResize="0"/>
          <p:nvPr/>
        </p:nvPicPr>
        <p:blipFill rotWithShape="1">
          <a:blip r:embed="rId4">
            <a:alphaModFix/>
          </a:blip>
          <a:srcRect t="3864" r="50246"/>
          <a:stretch/>
        </p:blipFill>
        <p:spPr>
          <a:xfrm>
            <a:off x="4756417" y="1309646"/>
            <a:ext cx="1941944" cy="2824940"/>
          </a:xfrm>
          <a:prstGeom prst="rect">
            <a:avLst/>
          </a:prstGeom>
          <a:noFill/>
          <a:ln>
            <a:noFill/>
          </a:ln>
        </p:spPr>
      </p:pic>
      <p:pic>
        <p:nvPicPr>
          <p:cNvPr id="277" name="Google Shape;277;p11"/>
          <p:cNvPicPr preferRelativeResize="0"/>
          <p:nvPr/>
        </p:nvPicPr>
        <p:blipFill rotWithShape="1">
          <a:blip r:embed="rId4">
            <a:alphaModFix/>
          </a:blip>
          <a:srcRect l="49977" r="1538"/>
          <a:stretch/>
        </p:blipFill>
        <p:spPr>
          <a:xfrm>
            <a:off x="7168513" y="1343479"/>
            <a:ext cx="1819274" cy="2824940"/>
          </a:xfrm>
          <a:prstGeom prst="rect">
            <a:avLst/>
          </a:prstGeom>
          <a:noFill/>
          <a:ln>
            <a:noFill/>
          </a:ln>
        </p:spPr>
      </p:pic>
      <p:cxnSp>
        <p:nvCxnSpPr>
          <p:cNvPr id="278" name="Google Shape;278;p11"/>
          <p:cNvCxnSpPr/>
          <p:nvPr/>
        </p:nvCxnSpPr>
        <p:spPr>
          <a:xfrm>
            <a:off x="4550651" y="1343479"/>
            <a:ext cx="21349" cy="2644534"/>
          </a:xfrm>
          <a:prstGeom prst="straightConnector1">
            <a:avLst/>
          </a:prstGeom>
          <a:noFill/>
          <a:ln w="38100" cap="flat" cmpd="sng">
            <a:solidFill>
              <a:srgbClr val="7F7F7F"/>
            </a:solidFill>
            <a:prstDash val="dashDot"/>
            <a:miter lim="800000"/>
            <a:headEnd type="none" w="sm" len="sm"/>
            <a:tailEnd type="none" w="sm" len="sm"/>
          </a:ln>
        </p:spPr>
      </p:cxnSp>
      <p:sp>
        <p:nvSpPr>
          <p:cNvPr id="279" name="Google Shape;279;p11"/>
          <p:cNvSpPr/>
          <p:nvPr/>
        </p:nvSpPr>
        <p:spPr>
          <a:xfrm>
            <a:off x="158241" y="3901874"/>
            <a:ext cx="439241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CT scan images are in gray scale and do not have red/blue/green color intensities</a:t>
            </a:r>
            <a:endParaRPr dirty="0"/>
          </a:p>
        </p:txBody>
      </p:sp>
      <p:pic>
        <p:nvPicPr>
          <p:cNvPr id="280" name="Google Shape;280;p11"/>
          <p:cNvPicPr preferRelativeResize="0"/>
          <p:nvPr/>
        </p:nvPicPr>
        <p:blipFill rotWithShape="1">
          <a:blip r:embed="rId5">
            <a:alphaModFix/>
          </a:blip>
          <a:srcRect/>
          <a:stretch/>
        </p:blipFill>
        <p:spPr>
          <a:xfrm>
            <a:off x="469461" y="1476390"/>
            <a:ext cx="3988981" cy="2472258"/>
          </a:xfrm>
          <a:prstGeom prst="rect">
            <a:avLst/>
          </a:prstGeom>
          <a:noFill/>
          <a:ln>
            <a:noFill/>
          </a:ln>
        </p:spPr>
      </p:pic>
      <p:sp>
        <p:nvSpPr>
          <p:cNvPr id="12" name="Google Shape;279;p11">
            <a:extLst>
              <a:ext uri="{FF2B5EF4-FFF2-40B4-BE49-F238E27FC236}">
                <a16:creationId xmlns:a16="http://schemas.microsoft.com/office/drawing/2014/main" id="{1261ACEB-1531-4130-B356-811B8BD8786F}"/>
              </a:ext>
            </a:extLst>
          </p:cNvPr>
          <p:cNvSpPr/>
          <p:nvPr/>
        </p:nvSpPr>
        <p:spPr>
          <a:xfrm>
            <a:off x="4756417" y="4149803"/>
            <a:ext cx="439241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Lighter and darker images in the data set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2"/>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87" name="Google Shape;287;p12"/>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12</a:t>
            </a:fld>
            <a:endParaRPr sz="750">
              <a:solidFill>
                <a:srgbClr val="FFFFFF"/>
              </a:solidFill>
              <a:latin typeface="Calibri"/>
              <a:ea typeface="Calibri"/>
              <a:cs typeface="Calibri"/>
              <a:sym typeface="Calibri"/>
            </a:endParaRPr>
          </a:p>
        </p:txBody>
      </p:sp>
      <p:pic>
        <p:nvPicPr>
          <p:cNvPr id="288" name="Google Shape;288;p12"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289" name="Google Shape;289;p12"/>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Data Preprocessing (3)</a:t>
            </a:r>
            <a:endParaRPr/>
          </a:p>
        </p:txBody>
      </p:sp>
      <p:sp>
        <p:nvSpPr>
          <p:cNvPr id="290" name="Google Shape;290;p12"/>
          <p:cNvSpPr/>
          <p:nvPr/>
        </p:nvSpPr>
        <p:spPr>
          <a:xfrm>
            <a:off x="396927" y="870052"/>
            <a:ext cx="81236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3. Equalizing pixels on COVID and Non-COVID images</a:t>
            </a:r>
            <a:endParaRPr/>
          </a:p>
        </p:txBody>
      </p:sp>
      <p:cxnSp>
        <p:nvCxnSpPr>
          <p:cNvPr id="291" name="Google Shape;291;p12"/>
          <p:cNvCxnSpPr/>
          <p:nvPr/>
        </p:nvCxnSpPr>
        <p:spPr>
          <a:xfrm>
            <a:off x="4550651" y="1343479"/>
            <a:ext cx="21349" cy="2644534"/>
          </a:xfrm>
          <a:prstGeom prst="straightConnector1">
            <a:avLst/>
          </a:prstGeom>
          <a:noFill/>
          <a:ln w="38100" cap="flat" cmpd="sng">
            <a:solidFill>
              <a:srgbClr val="7F7F7F"/>
            </a:solidFill>
            <a:prstDash val="dashDot"/>
            <a:miter lim="800000"/>
            <a:headEnd type="none" w="sm" len="sm"/>
            <a:tailEnd type="none" w="sm" len="sm"/>
          </a:ln>
        </p:spPr>
      </p:cxnSp>
      <p:pic>
        <p:nvPicPr>
          <p:cNvPr id="292" name="Google Shape;292;p12"/>
          <p:cNvPicPr preferRelativeResize="0"/>
          <p:nvPr/>
        </p:nvPicPr>
        <p:blipFill rotWithShape="1">
          <a:blip r:embed="rId4">
            <a:alphaModFix/>
          </a:blip>
          <a:srcRect/>
          <a:stretch/>
        </p:blipFill>
        <p:spPr>
          <a:xfrm>
            <a:off x="169592" y="1414532"/>
            <a:ext cx="4252209" cy="1315937"/>
          </a:xfrm>
          <a:prstGeom prst="rect">
            <a:avLst/>
          </a:prstGeom>
          <a:noFill/>
          <a:ln>
            <a:noFill/>
          </a:ln>
        </p:spPr>
      </p:pic>
      <p:pic>
        <p:nvPicPr>
          <p:cNvPr id="293" name="Google Shape;293;p12"/>
          <p:cNvPicPr preferRelativeResize="0"/>
          <p:nvPr/>
        </p:nvPicPr>
        <p:blipFill rotWithShape="1">
          <a:blip r:embed="rId5">
            <a:alphaModFix/>
          </a:blip>
          <a:srcRect/>
          <a:stretch/>
        </p:blipFill>
        <p:spPr>
          <a:xfrm>
            <a:off x="1168517" y="2685223"/>
            <a:ext cx="2135618" cy="1460986"/>
          </a:xfrm>
          <a:prstGeom prst="rect">
            <a:avLst/>
          </a:prstGeom>
          <a:noFill/>
          <a:ln>
            <a:noFill/>
          </a:ln>
        </p:spPr>
      </p:pic>
      <p:sp>
        <p:nvSpPr>
          <p:cNvPr id="294" name="Google Shape;294;p12"/>
          <p:cNvSpPr/>
          <p:nvPr/>
        </p:nvSpPr>
        <p:spPr>
          <a:xfrm>
            <a:off x="650086" y="4181547"/>
            <a:ext cx="761729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Equalization is not be applicable due to the </a:t>
            </a:r>
            <a:r>
              <a:rPr lang="en-US" sz="1800" dirty="0"/>
              <a:t>grayscale</a:t>
            </a:r>
            <a:r>
              <a:rPr lang="en-US" sz="1800" b="0" i="0" u="none" strike="noStrike" cap="none" dirty="0">
                <a:solidFill>
                  <a:srgbClr val="000000"/>
                </a:solidFill>
                <a:latin typeface="Arial"/>
                <a:ea typeface="Arial"/>
                <a:cs typeface="Arial"/>
                <a:sym typeface="Arial"/>
              </a:rPr>
              <a:t> image</a:t>
            </a:r>
            <a:endParaRPr dirty="0"/>
          </a:p>
        </p:txBody>
      </p:sp>
      <p:pic>
        <p:nvPicPr>
          <p:cNvPr id="295" name="Google Shape;295;p12"/>
          <p:cNvPicPr preferRelativeResize="0"/>
          <p:nvPr/>
        </p:nvPicPr>
        <p:blipFill rotWithShape="1">
          <a:blip r:embed="rId6">
            <a:alphaModFix/>
          </a:blip>
          <a:srcRect/>
          <a:stretch/>
        </p:blipFill>
        <p:spPr>
          <a:xfrm>
            <a:off x="5100505" y="1384919"/>
            <a:ext cx="3166879" cy="1280827"/>
          </a:xfrm>
          <a:prstGeom prst="rect">
            <a:avLst/>
          </a:prstGeom>
          <a:noFill/>
          <a:ln>
            <a:noFill/>
          </a:ln>
        </p:spPr>
      </p:pic>
      <p:pic>
        <p:nvPicPr>
          <p:cNvPr id="296" name="Google Shape;296;p12"/>
          <p:cNvPicPr preferRelativeResize="0"/>
          <p:nvPr/>
        </p:nvPicPr>
        <p:blipFill rotWithShape="1">
          <a:blip r:embed="rId7">
            <a:alphaModFix/>
          </a:blip>
          <a:srcRect/>
          <a:stretch/>
        </p:blipFill>
        <p:spPr>
          <a:xfrm>
            <a:off x="5744351" y="2683781"/>
            <a:ext cx="1990068" cy="13320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3"/>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03" name="Google Shape;303;p13"/>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13</a:t>
            </a:fld>
            <a:endParaRPr sz="750">
              <a:solidFill>
                <a:srgbClr val="FFFFFF"/>
              </a:solidFill>
              <a:latin typeface="Calibri"/>
              <a:ea typeface="Calibri"/>
              <a:cs typeface="Calibri"/>
              <a:sym typeface="Calibri"/>
            </a:endParaRPr>
          </a:p>
        </p:txBody>
      </p:sp>
      <p:pic>
        <p:nvPicPr>
          <p:cNvPr id="304" name="Google Shape;304;p13"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305" name="Google Shape;305;p13"/>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Data Preprocessing (4)</a:t>
            </a:r>
            <a:endParaRPr/>
          </a:p>
        </p:txBody>
      </p:sp>
      <p:sp>
        <p:nvSpPr>
          <p:cNvPr id="306" name="Google Shape;306;p13"/>
          <p:cNvSpPr/>
          <p:nvPr/>
        </p:nvSpPr>
        <p:spPr>
          <a:xfrm>
            <a:off x="727090" y="90774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4. Check the significance of rotate data</a:t>
            </a:r>
            <a:endParaRPr/>
          </a:p>
        </p:txBody>
      </p:sp>
      <p:pic>
        <p:nvPicPr>
          <p:cNvPr id="307" name="Google Shape;307;p13"/>
          <p:cNvPicPr preferRelativeResize="0"/>
          <p:nvPr/>
        </p:nvPicPr>
        <p:blipFill rotWithShape="1">
          <a:blip r:embed="rId4">
            <a:alphaModFix/>
          </a:blip>
          <a:srcRect/>
          <a:stretch/>
        </p:blipFill>
        <p:spPr>
          <a:xfrm>
            <a:off x="662492" y="1361862"/>
            <a:ext cx="4482713" cy="2358170"/>
          </a:xfrm>
          <a:prstGeom prst="rect">
            <a:avLst/>
          </a:prstGeom>
          <a:noFill/>
          <a:ln>
            <a:noFill/>
          </a:ln>
        </p:spPr>
      </p:pic>
      <p:sp>
        <p:nvSpPr>
          <p:cNvPr id="308" name="Google Shape;308;p13"/>
          <p:cNvSpPr/>
          <p:nvPr/>
        </p:nvSpPr>
        <p:spPr>
          <a:xfrm>
            <a:off x="548020" y="3756966"/>
            <a:ext cx="528447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There is not much difference to the image as when the focus is on the content of the lungs instead of the shape.</a:t>
            </a:r>
            <a:endParaRPr dirty="0"/>
          </a:p>
        </p:txBody>
      </p:sp>
      <p:sp>
        <p:nvSpPr>
          <p:cNvPr id="309" name="Google Shape;309;p13"/>
          <p:cNvSpPr/>
          <p:nvPr/>
        </p:nvSpPr>
        <p:spPr>
          <a:xfrm>
            <a:off x="5641990" y="924869"/>
            <a:ext cx="3276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5. Edge detection</a:t>
            </a:r>
            <a:endParaRPr/>
          </a:p>
        </p:txBody>
      </p:sp>
      <p:pic>
        <p:nvPicPr>
          <p:cNvPr id="310" name="Google Shape;310;p13"/>
          <p:cNvPicPr preferRelativeResize="0"/>
          <p:nvPr/>
        </p:nvPicPr>
        <p:blipFill rotWithShape="1">
          <a:blip r:embed="rId5">
            <a:alphaModFix/>
          </a:blip>
          <a:srcRect/>
          <a:stretch/>
        </p:blipFill>
        <p:spPr>
          <a:xfrm>
            <a:off x="5832490" y="1426463"/>
            <a:ext cx="2819400" cy="28147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4"/>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17" name="Google Shape;317;p14"/>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14</a:t>
            </a:fld>
            <a:endParaRPr sz="750">
              <a:solidFill>
                <a:srgbClr val="FFFFFF"/>
              </a:solidFill>
              <a:latin typeface="Calibri"/>
              <a:ea typeface="Calibri"/>
              <a:cs typeface="Calibri"/>
              <a:sym typeface="Calibri"/>
            </a:endParaRPr>
          </a:p>
        </p:txBody>
      </p:sp>
      <p:pic>
        <p:nvPicPr>
          <p:cNvPr id="318" name="Google Shape;318;p14"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319" name="Google Shape;319;p14"/>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Data Preprocessing (5)</a:t>
            </a:r>
            <a:endParaRPr/>
          </a:p>
        </p:txBody>
      </p:sp>
      <p:sp>
        <p:nvSpPr>
          <p:cNvPr id="320" name="Google Shape;320;p14"/>
          <p:cNvSpPr/>
          <p:nvPr/>
        </p:nvSpPr>
        <p:spPr>
          <a:xfrm>
            <a:off x="876300" y="1354602"/>
            <a:ext cx="82677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6. Format Data</a:t>
            </a:r>
            <a:endParaRPr/>
          </a:p>
        </p:txBody>
      </p:sp>
      <p:sp>
        <p:nvSpPr>
          <p:cNvPr id="321" name="Google Shape;321;p14"/>
          <p:cNvSpPr/>
          <p:nvPr/>
        </p:nvSpPr>
        <p:spPr>
          <a:xfrm>
            <a:off x="1432560" y="1812905"/>
            <a:ext cx="6164580"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Normalize pixel values between 0 and 1</a:t>
            </a:r>
            <a:endParaRPr/>
          </a:p>
          <a:p>
            <a:pPr marL="285750" marR="0" lvl="3"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Perform label encoding for 2-class labelling: 'CT_COVID’,  'CT_NonCOVID'</a:t>
            </a:r>
            <a:endParaRPr/>
          </a:p>
        </p:txBody>
      </p:sp>
      <p:sp>
        <p:nvSpPr>
          <p:cNvPr id="322" name="Google Shape;322;p14"/>
          <p:cNvSpPr/>
          <p:nvPr/>
        </p:nvSpPr>
        <p:spPr>
          <a:xfrm>
            <a:off x="876300" y="3099582"/>
            <a:ext cx="82677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7. Train/Test split : 80/20</a:t>
            </a:r>
            <a:endParaRPr/>
          </a:p>
        </p:txBody>
      </p:sp>
      <p:sp>
        <p:nvSpPr>
          <p:cNvPr id="323" name="Google Shape;323;p14"/>
          <p:cNvSpPr/>
          <p:nvPr/>
        </p:nvSpPr>
        <p:spPr>
          <a:xfrm>
            <a:off x="1341120" y="3499692"/>
            <a:ext cx="6164580"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Train Images 596</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Test Images  150</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5"/>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0" name="Google Shape;330;p15"/>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15</a:t>
            </a:fld>
            <a:endParaRPr sz="750">
              <a:solidFill>
                <a:srgbClr val="FFFFFF"/>
              </a:solidFill>
              <a:latin typeface="Calibri"/>
              <a:ea typeface="Calibri"/>
              <a:cs typeface="Calibri"/>
              <a:sym typeface="Calibri"/>
            </a:endParaRPr>
          </a:p>
        </p:txBody>
      </p:sp>
      <p:pic>
        <p:nvPicPr>
          <p:cNvPr id="331" name="Google Shape;331;p15"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332" name="Google Shape;332;p15"/>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333" name="Google Shape;333;p15"/>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4" name="Google Shape;334;p15"/>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335" name="Google Shape;335;p15"/>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6" name="Google Shape;336;p15"/>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7" name="Google Shape;337;p15"/>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8" name="Google Shape;338;p15"/>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339" name="Google Shape;339;p15"/>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Description</a:t>
            </a:r>
            <a:endParaRPr/>
          </a:p>
        </p:txBody>
      </p:sp>
      <p:sp>
        <p:nvSpPr>
          <p:cNvPr id="340" name="Google Shape;340;p15"/>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Preprocessing</a:t>
            </a:r>
            <a:endParaRPr/>
          </a:p>
        </p:txBody>
      </p:sp>
      <p:sp>
        <p:nvSpPr>
          <p:cNvPr id="341" name="Google Shape;341;p15"/>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42" name="Google Shape;342;p15"/>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Problem &amp; Opportunity Definition</a:t>
            </a:r>
            <a:endParaRPr/>
          </a:p>
        </p:txBody>
      </p:sp>
      <p:sp>
        <p:nvSpPr>
          <p:cNvPr id="343" name="Google Shape;343;p15"/>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44" name="Google Shape;344;p15"/>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Analysis Approach</a:t>
            </a:r>
            <a:endParaRPr/>
          </a:p>
        </p:txBody>
      </p:sp>
      <p:sp>
        <p:nvSpPr>
          <p:cNvPr id="345" name="Google Shape;345;p15"/>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46" name="Google Shape;346;p15"/>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347" name="Google Shape;347;p15"/>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48" name="Google Shape;348;p15"/>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6"/>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55" name="Google Shape;355;p16"/>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16</a:t>
            </a:fld>
            <a:endParaRPr sz="750">
              <a:solidFill>
                <a:srgbClr val="FFFFFF"/>
              </a:solidFill>
              <a:latin typeface="Calibri"/>
              <a:ea typeface="Calibri"/>
              <a:cs typeface="Calibri"/>
              <a:sym typeface="Calibri"/>
            </a:endParaRPr>
          </a:p>
        </p:txBody>
      </p:sp>
      <p:pic>
        <p:nvPicPr>
          <p:cNvPr id="356" name="Google Shape;356;p16"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357" name="Google Shape;357;p16"/>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Analysis Approach</a:t>
            </a:r>
            <a:endParaRPr/>
          </a:p>
        </p:txBody>
      </p:sp>
      <p:pic>
        <p:nvPicPr>
          <p:cNvPr id="358" name="Google Shape;358;p16"/>
          <p:cNvPicPr preferRelativeResize="0"/>
          <p:nvPr/>
        </p:nvPicPr>
        <p:blipFill rotWithShape="1">
          <a:blip r:embed="rId4">
            <a:alphaModFix/>
          </a:blip>
          <a:srcRect l="17054" t="11145" b="31615"/>
          <a:stretch/>
        </p:blipFill>
        <p:spPr>
          <a:xfrm>
            <a:off x="1559378" y="1058971"/>
            <a:ext cx="7584621" cy="1753879"/>
          </a:xfrm>
          <a:prstGeom prst="rect">
            <a:avLst/>
          </a:prstGeom>
          <a:noFill/>
          <a:ln>
            <a:noFill/>
          </a:ln>
        </p:spPr>
      </p:pic>
      <p:grpSp>
        <p:nvGrpSpPr>
          <p:cNvPr id="359" name="Google Shape;359;p16"/>
          <p:cNvGrpSpPr/>
          <p:nvPr/>
        </p:nvGrpSpPr>
        <p:grpSpPr>
          <a:xfrm>
            <a:off x="453004" y="962188"/>
            <a:ext cx="921801" cy="1968951"/>
            <a:chOff x="244929" y="1359499"/>
            <a:chExt cx="1423328" cy="2267444"/>
          </a:xfrm>
        </p:grpSpPr>
        <p:pic>
          <p:nvPicPr>
            <p:cNvPr id="360" name="Google Shape;360;p16"/>
            <p:cNvPicPr preferRelativeResize="0"/>
            <p:nvPr/>
          </p:nvPicPr>
          <p:blipFill rotWithShape="1">
            <a:blip r:embed="rId5">
              <a:alphaModFix/>
            </a:blip>
            <a:srcRect l="56628" t="-1" r="5438" b="53346"/>
            <a:stretch/>
          </p:blipFill>
          <p:spPr>
            <a:xfrm>
              <a:off x="244929" y="2308999"/>
              <a:ext cx="1423328" cy="1317944"/>
            </a:xfrm>
            <a:prstGeom prst="rect">
              <a:avLst/>
            </a:prstGeom>
            <a:noFill/>
            <a:ln>
              <a:noFill/>
            </a:ln>
          </p:spPr>
        </p:pic>
        <p:pic>
          <p:nvPicPr>
            <p:cNvPr id="361" name="Google Shape;361;p16"/>
            <p:cNvPicPr preferRelativeResize="0"/>
            <p:nvPr/>
          </p:nvPicPr>
          <p:blipFill rotWithShape="1">
            <a:blip r:embed="rId5">
              <a:alphaModFix/>
            </a:blip>
            <a:srcRect l="8718" t="3864" r="50246" b="57840"/>
            <a:stretch/>
          </p:blipFill>
          <p:spPr>
            <a:xfrm>
              <a:off x="244929" y="1359499"/>
              <a:ext cx="1423328" cy="999980"/>
            </a:xfrm>
            <a:prstGeom prst="rect">
              <a:avLst/>
            </a:prstGeom>
            <a:noFill/>
            <a:ln>
              <a:noFill/>
            </a:ln>
          </p:spPr>
        </p:pic>
      </p:grpSp>
      <p:sp>
        <p:nvSpPr>
          <p:cNvPr id="362" name="Google Shape;362;p16"/>
          <p:cNvSpPr/>
          <p:nvPr/>
        </p:nvSpPr>
        <p:spPr>
          <a:xfrm>
            <a:off x="2333245" y="1824680"/>
            <a:ext cx="938461" cy="937213"/>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00" b="1" i="0" u="none" strike="noStrike" cap="none">
                <a:solidFill>
                  <a:schemeClr val="dk1"/>
                </a:solidFill>
                <a:latin typeface="Arial"/>
                <a:ea typeface="Arial"/>
                <a:cs typeface="Arial"/>
                <a:sym typeface="Arial"/>
              </a:rPr>
              <a:t>Conv2D</a:t>
            </a:r>
            <a:endParaRPr/>
          </a:p>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300X300</a:t>
            </a:r>
            <a:endParaRPr/>
          </a:p>
        </p:txBody>
      </p:sp>
      <p:sp>
        <p:nvSpPr>
          <p:cNvPr id="363" name="Google Shape;363;p16"/>
          <p:cNvSpPr/>
          <p:nvPr/>
        </p:nvSpPr>
        <p:spPr>
          <a:xfrm>
            <a:off x="459869" y="2986246"/>
            <a:ext cx="938461" cy="3506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00" b="1" i="0" u="none" strike="noStrike" cap="none" dirty="0">
                <a:solidFill>
                  <a:schemeClr val="dk1"/>
                </a:solidFill>
                <a:latin typeface="Arial"/>
                <a:ea typeface="Arial"/>
                <a:cs typeface="Arial"/>
                <a:sym typeface="Arial"/>
              </a:rPr>
              <a:t>Input Shape:</a:t>
            </a:r>
            <a:endParaRPr dirty="0"/>
          </a:p>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300X300</a:t>
            </a:r>
            <a:endParaRPr dirty="0"/>
          </a:p>
        </p:txBody>
      </p:sp>
      <p:sp>
        <p:nvSpPr>
          <p:cNvPr id="364" name="Google Shape;364;p16"/>
          <p:cNvSpPr/>
          <p:nvPr/>
        </p:nvSpPr>
        <p:spPr>
          <a:xfrm>
            <a:off x="3909179" y="2071591"/>
            <a:ext cx="662821" cy="633272"/>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00" b="1" i="0" u="none" strike="noStrike" cap="none">
                <a:solidFill>
                  <a:schemeClr val="dk1"/>
                </a:solidFill>
                <a:latin typeface="Arial"/>
                <a:ea typeface="Arial"/>
                <a:cs typeface="Arial"/>
                <a:sym typeface="Arial"/>
              </a:rPr>
              <a:t>MaxPool</a:t>
            </a:r>
            <a:endParaRPr sz="1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150X150</a:t>
            </a:r>
            <a:endParaRPr/>
          </a:p>
        </p:txBody>
      </p:sp>
      <p:sp>
        <p:nvSpPr>
          <p:cNvPr id="365" name="Google Shape;365;p16"/>
          <p:cNvSpPr/>
          <p:nvPr/>
        </p:nvSpPr>
        <p:spPr>
          <a:xfrm>
            <a:off x="5226295" y="2085907"/>
            <a:ext cx="662821" cy="667597"/>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000" b="1" i="0" u="none" strike="noStrike" cap="none">
                <a:solidFill>
                  <a:schemeClr val="dk1"/>
                </a:solidFill>
                <a:latin typeface="Arial"/>
                <a:ea typeface="Arial"/>
                <a:cs typeface="Arial"/>
                <a:sym typeface="Arial"/>
              </a:rPr>
              <a:t>Conv2D</a:t>
            </a:r>
            <a:endParaRPr/>
          </a:p>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150X150</a:t>
            </a:r>
            <a:endParaRPr/>
          </a:p>
        </p:txBody>
      </p:sp>
      <p:sp>
        <p:nvSpPr>
          <p:cNvPr id="366" name="Google Shape;366;p16"/>
          <p:cNvSpPr/>
          <p:nvPr/>
        </p:nvSpPr>
        <p:spPr>
          <a:xfrm>
            <a:off x="6543410" y="2383304"/>
            <a:ext cx="536897" cy="378589"/>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600" b="1" i="0" u="none" strike="noStrike" cap="none">
                <a:solidFill>
                  <a:schemeClr val="dk1"/>
                </a:solidFill>
                <a:latin typeface="Arial"/>
                <a:ea typeface="Arial"/>
                <a:cs typeface="Arial"/>
                <a:sym typeface="Arial"/>
              </a:rPr>
              <a:t>MaxPool</a:t>
            </a:r>
            <a:endParaRPr sz="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i="0" u="none" strike="noStrike" cap="none">
                <a:solidFill>
                  <a:schemeClr val="dk1"/>
                </a:solidFill>
                <a:latin typeface="Arial"/>
                <a:ea typeface="Arial"/>
                <a:cs typeface="Arial"/>
                <a:sym typeface="Arial"/>
              </a:rPr>
              <a:t>75X75</a:t>
            </a:r>
            <a:endParaRPr/>
          </a:p>
        </p:txBody>
      </p:sp>
      <p:sp>
        <p:nvSpPr>
          <p:cNvPr id="367" name="Google Shape;367;p16"/>
          <p:cNvSpPr/>
          <p:nvPr/>
        </p:nvSpPr>
        <p:spPr>
          <a:xfrm>
            <a:off x="105988" y="3476236"/>
            <a:ext cx="2087047"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Using Image augmentation techniques ( rotation, shifting, flipping, color space etc.) are used on the training set to add variation </a:t>
            </a:r>
            <a:endParaRPr/>
          </a:p>
        </p:txBody>
      </p:sp>
      <p:sp>
        <p:nvSpPr>
          <p:cNvPr id="368" name="Google Shape;368;p16"/>
          <p:cNvSpPr/>
          <p:nvPr/>
        </p:nvSpPr>
        <p:spPr>
          <a:xfrm>
            <a:off x="3063855" y="3527602"/>
            <a:ext cx="3144042" cy="1077218"/>
          </a:xfrm>
          <a:prstGeom prst="rect">
            <a:avLst/>
          </a:prstGeom>
          <a:noFill/>
          <a:ln>
            <a:noFill/>
          </a:ln>
        </p:spPr>
        <p:txBody>
          <a:bodyPr spcFirstLastPara="1" wrap="square" lIns="91425" tIns="45700" rIns="91425" bIns="45700" anchor="t" anchorCtr="0">
            <a:spAutoFit/>
          </a:bodyPr>
          <a:lstStyle/>
          <a:p>
            <a:pPr marL="285750" marR="0" lvl="8"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Adding convolutional layer, changing filter size etc.</a:t>
            </a:r>
            <a:endParaRPr/>
          </a:p>
          <a:p>
            <a:pPr marL="285750" marR="0" lvl="8" indent="-23495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a:p>
            <a:pPr marL="285750" marR="0" lvl="8"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Using regularization techniques</a:t>
            </a:r>
            <a:endParaRPr/>
          </a:p>
          <a:p>
            <a:pPr marL="285750" marR="0" lvl="8" indent="-23495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Arial"/>
              <a:ea typeface="Arial"/>
              <a:cs typeface="Arial"/>
              <a:sym typeface="Arial"/>
            </a:endParaRPr>
          </a:p>
          <a:p>
            <a:pPr marL="285750" marR="0" lvl="8"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Using transfer learning</a:t>
            </a:r>
            <a:endParaRPr/>
          </a:p>
        </p:txBody>
      </p:sp>
      <p:sp>
        <p:nvSpPr>
          <p:cNvPr id="369" name="Google Shape;369;p16"/>
          <p:cNvSpPr/>
          <p:nvPr/>
        </p:nvSpPr>
        <p:spPr>
          <a:xfrm>
            <a:off x="7355382" y="3527602"/>
            <a:ext cx="1788618" cy="830997"/>
          </a:xfrm>
          <a:prstGeom prst="rect">
            <a:avLst/>
          </a:prstGeom>
          <a:noFill/>
          <a:ln>
            <a:noFill/>
          </a:ln>
        </p:spPr>
        <p:txBody>
          <a:bodyPr spcFirstLastPara="1" wrap="square" lIns="91425" tIns="45700" rIns="91425" bIns="45700" anchor="t" anchorCtr="0">
            <a:spAutoFit/>
          </a:bodyPr>
          <a:lstStyle/>
          <a:p>
            <a:pPr marL="0" marR="0" lvl="8"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Using different  optimizers to evaluate the performance of models</a:t>
            </a:r>
            <a:endParaRPr/>
          </a:p>
        </p:txBody>
      </p:sp>
      <p:sp>
        <p:nvSpPr>
          <p:cNvPr id="370" name="Google Shape;370;p16"/>
          <p:cNvSpPr/>
          <p:nvPr/>
        </p:nvSpPr>
        <p:spPr>
          <a:xfrm rot="5400000">
            <a:off x="3143836" y="1677060"/>
            <a:ext cx="220909" cy="2439475"/>
          </a:xfrm>
          <a:prstGeom prst="rightBrace">
            <a:avLst>
              <a:gd name="adj1" fmla="val 8333"/>
              <a:gd name="adj2" fmla="val 50000"/>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1" name="Google Shape;371;p16"/>
          <p:cNvSpPr txBox="1"/>
          <p:nvPr/>
        </p:nvSpPr>
        <p:spPr>
          <a:xfrm>
            <a:off x="2921289" y="3038485"/>
            <a:ext cx="7008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1st layer</a:t>
            </a:r>
            <a:endParaRPr/>
          </a:p>
        </p:txBody>
      </p:sp>
      <p:sp>
        <p:nvSpPr>
          <p:cNvPr id="372" name="Google Shape;372;p16"/>
          <p:cNvSpPr/>
          <p:nvPr/>
        </p:nvSpPr>
        <p:spPr>
          <a:xfrm rot="5400000">
            <a:off x="5886212" y="2018003"/>
            <a:ext cx="220911" cy="1771650"/>
          </a:xfrm>
          <a:prstGeom prst="rightBrace">
            <a:avLst>
              <a:gd name="adj1" fmla="val 8333"/>
              <a:gd name="adj2" fmla="val 50000"/>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3" name="Google Shape;373;p16"/>
          <p:cNvSpPr txBox="1"/>
          <p:nvPr/>
        </p:nvSpPr>
        <p:spPr>
          <a:xfrm>
            <a:off x="5627655" y="3069982"/>
            <a:ext cx="232691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2nd layer                …………..</a:t>
            </a:r>
            <a:endParaRPr/>
          </a:p>
        </p:txBody>
      </p:sp>
      <p:sp>
        <p:nvSpPr>
          <p:cNvPr id="374" name="Google Shape;374;p16"/>
          <p:cNvSpPr/>
          <p:nvPr/>
        </p:nvSpPr>
        <p:spPr>
          <a:xfrm>
            <a:off x="1615902" y="916619"/>
            <a:ext cx="59121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COVID-19 Classification using Convolutional Neural Network (CNN)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7"/>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81" name="Google Shape;381;p17"/>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17</a:t>
            </a:fld>
            <a:endParaRPr sz="750">
              <a:solidFill>
                <a:srgbClr val="FFFFFF"/>
              </a:solidFill>
              <a:latin typeface="Calibri"/>
              <a:ea typeface="Calibri"/>
              <a:cs typeface="Calibri"/>
              <a:sym typeface="Calibri"/>
            </a:endParaRPr>
          </a:p>
        </p:txBody>
      </p:sp>
      <p:pic>
        <p:nvPicPr>
          <p:cNvPr id="382" name="Google Shape;382;p17"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383" name="Google Shape;383;p17"/>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384" name="Google Shape;384;p17"/>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85" name="Google Shape;385;p17"/>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386" name="Google Shape;386;p17"/>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87" name="Google Shape;387;p17"/>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88" name="Google Shape;388;p17"/>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89" name="Google Shape;389;p17"/>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390" name="Google Shape;390;p17"/>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Description</a:t>
            </a:r>
            <a:endParaRPr/>
          </a:p>
        </p:txBody>
      </p:sp>
      <p:sp>
        <p:nvSpPr>
          <p:cNvPr id="391" name="Google Shape;391;p17"/>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Preprocessing</a:t>
            </a:r>
            <a:endParaRPr/>
          </a:p>
        </p:txBody>
      </p:sp>
      <p:sp>
        <p:nvSpPr>
          <p:cNvPr id="392" name="Google Shape;392;p17"/>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93" name="Google Shape;393;p17"/>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Problem &amp; Opportunity Definition</a:t>
            </a:r>
            <a:endParaRPr/>
          </a:p>
        </p:txBody>
      </p:sp>
      <p:sp>
        <p:nvSpPr>
          <p:cNvPr id="394" name="Google Shape;394;p17"/>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95" name="Google Shape;395;p17"/>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Analysis Approach</a:t>
            </a:r>
            <a:endParaRPr/>
          </a:p>
        </p:txBody>
      </p:sp>
      <p:sp>
        <p:nvSpPr>
          <p:cNvPr id="396" name="Google Shape;396;p17"/>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97" name="Google Shape;397;p17"/>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398" name="Google Shape;398;p17"/>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99" name="Google Shape;399;p17"/>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8"/>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06" name="Google Shape;406;p18"/>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18</a:t>
            </a:fld>
            <a:endParaRPr sz="750">
              <a:solidFill>
                <a:srgbClr val="FFFFFF"/>
              </a:solidFill>
              <a:latin typeface="Calibri"/>
              <a:ea typeface="Calibri"/>
              <a:cs typeface="Calibri"/>
              <a:sym typeface="Calibri"/>
            </a:endParaRPr>
          </a:p>
        </p:txBody>
      </p:sp>
      <p:pic>
        <p:nvPicPr>
          <p:cNvPr id="407" name="Google Shape;407;p18"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08" name="Google Shape;408;p18"/>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CNN Model 1</a:t>
            </a:r>
            <a:endParaRPr/>
          </a:p>
        </p:txBody>
      </p:sp>
      <p:pic>
        <p:nvPicPr>
          <p:cNvPr id="409" name="Google Shape;409;p18"/>
          <p:cNvPicPr preferRelativeResize="0"/>
          <p:nvPr/>
        </p:nvPicPr>
        <p:blipFill rotWithShape="1">
          <a:blip r:embed="rId4">
            <a:alphaModFix/>
          </a:blip>
          <a:srcRect t="5362" b="2027"/>
          <a:stretch/>
        </p:blipFill>
        <p:spPr>
          <a:xfrm>
            <a:off x="5267531" y="1207622"/>
            <a:ext cx="3238316" cy="3354684"/>
          </a:xfrm>
          <a:prstGeom prst="rect">
            <a:avLst/>
          </a:prstGeom>
          <a:noFill/>
          <a:ln>
            <a:noFill/>
          </a:ln>
        </p:spPr>
      </p:pic>
      <p:sp>
        <p:nvSpPr>
          <p:cNvPr id="410" name="Google Shape;410;p18"/>
          <p:cNvSpPr/>
          <p:nvPr/>
        </p:nvSpPr>
        <p:spPr>
          <a:xfrm>
            <a:off x="429328" y="1208357"/>
            <a:ext cx="4403630" cy="33239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4 convolutional layers</a:t>
            </a:r>
            <a:endParaRPr/>
          </a:p>
          <a:p>
            <a:pPr marL="0" marR="0" lvl="2"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- 1st layer: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32 filters, kernel size = 3x3, same padding,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activation= relu, max pool size =2,2</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- 2</a:t>
            </a:r>
            <a:r>
              <a:rPr lang="en-US" sz="1400" b="0" i="0" u="none" strike="noStrike" cap="none" baseline="30000">
                <a:solidFill>
                  <a:srgbClr val="000000"/>
                </a:solidFill>
                <a:latin typeface="Arial"/>
                <a:ea typeface="Arial"/>
                <a:cs typeface="Arial"/>
                <a:sym typeface="Arial"/>
              </a:rPr>
              <a:t>nd</a:t>
            </a:r>
            <a:r>
              <a:rPr lang="en-US" sz="1400" b="0" i="0" u="none" strike="noStrike" cap="none">
                <a:solidFill>
                  <a:srgbClr val="000000"/>
                </a:solidFill>
                <a:latin typeface="Arial"/>
                <a:ea typeface="Arial"/>
                <a:cs typeface="Arial"/>
                <a:sym typeface="Arial"/>
              </a:rPr>
              <a:t>, 3</a:t>
            </a:r>
            <a:r>
              <a:rPr lang="en-US" sz="1400" b="0" i="0" u="none" strike="noStrike" cap="none" baseline="30000">
                <a:solidFill>
                  <a:srgbClr val="000000"/>
                </a:solidFill>
                <a:latin typeface="Arial"/>
                <a:ea typeface="Arial"/>
                <a:cs typeface="Arial"/>
                <a:sym typeface="Arial"/>
              </a:rPr>
              <a:t>rd</a:t>
            </a:r>
            <a:r>
              <a:rPr lang="en-US" sz="1400" b="0" i="0" u="none" strike="noStrike" cap="none">
                <a:solidFill>
                  <a:srgbClr val="000000"/>
                </a:solidFill>
                <a:latin typeface="Arial"/>
                <a:ea typeface="Arial"/>
                <a:cs typeface="Arial"/>
                <a:sym typeface="Arial"/>
              </a:rPr>
              <a:t> and 4th layer: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64 filters, kernel size = 2X2, same padding,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activation= relu, max pool size =2,2</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Flatten out the feature outputs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Dense Layer: 128 neurons, activtion=relu</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Dropout</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Output: 2, activation=softmax</a:t>
            </a: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a:off x="5283125" y="827235"/>
            <a:ext cx="375488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1 Summary</a:t>
            </a:r>
            <a:endParaRPr/>
          </a:p>
        </p:txBody>
      </p:sp>
      <p:sp>
        <p:nvSpPr>
          <p:cNvPr id="412" name="Google Shape;412;p18"/>
          <p:cNvSpPr/>
          <p:nvPr/>
        </p:nvSpPr>
        <p:spPr>
          <a:xfrm>
            <a:off x="63291" y="863646"/>
            <a:ext cx="360604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1 Description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9"/>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19" name="Google Shape;419;p19"/>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19</a:t>
            </a:fld>
            <a:endParaRPr sz="750">
              <a:solidFill>
                <a:srgbClr val="FFFFFF"/>
              </a:solidFill>
              <a:latin typeface="Calibri"/>
              <a:ea typeface="Calibri"/>
              <a:cs typeface="Calibri"/>
              <a:sym typeface="Calibri"/>
            </a:endParaRPr>
          </a:p>
        </p:txBody>
      </p:sp>
      <p:pic>
        <p:nvPicPr>
          <p:cNvPr id="420" name="Google Shape;420;p19"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21" name="Google Shape;421;p19"/>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Analysis of the CNN Model 1</a:t>
            </a:r>
            <a:endParaRPr/>
          </a:p>
        </p:txBody>
      </p:sp>
      <p:pic>
        <p:nvPicPr>
          <p:cNvPr id="422" name="Google Shape;422;p19"/>
          <p:cNvPicPr preferRelativeResize="0"/>
          <p:nvPr/>
        </p:nvPicPr>
        <p:blipFill rotWithShape="1">
          <a:blip r:embed="rId4">
            <a:alphaModFix/>
          </a:blip>
          <a:srcRect t="66803"/>
          <a:stretch/>
        </p:blipFill>
        <p:spPr>
          <a:xfrm>
            <a:off x="68834" y="945984"/>
            <a:ext cx="4503166" cy="457201"/>
          </a:xfrm>
          <a:prstGeom prst="rect">
            <a:avLst/>
          </a:prstGeom>
          <a:noFill/>
          <a:ln>
            <a:noFill/>
          </a:ln>
        </p:spPr>
      </p:pic>
      <p:pic>
        <p:nvPicPr>
          <p:cNvPr id="423" name="Google Shape;423;p19"/>
          <p:cNvPicPr preferRelativeResize="0"/>
          <p:nvPr/>
        </p:nvPicPr>
        <p:blipFill rotWithShape="1">
          <a:blip r:embed="rId5">
            <a:alphaModFix/>
          </a:blip>
          <a:srcRect t="5255" b="3086"/>
          <a:stretch/>
        </p:blipFill>
        <p:spPr>
          <a:xfrm>
            <a:off x="798726" y="1744384"/>
            <a:ext cx="3272994" cy="2055105"/>
          </a:xfrm>
          <a:prstGeom prst="rect">
            <a:avLst/>
          </a:prstGeom>
          <a:noFill/>
          <a:ln>
            <a:noFill/>
          </a:ln>
        </p:spPr>
      </p:pic>
      <p:sp>
        <p:nvSpPr>
          <p:cNvPr id="424" name="Google Shape;424;p19"/>
          <p:cNvSpPr/>
          <p:nvPr/>
        </p:nvSpPr>
        <p:spPr>
          <a:xfrm>
            <a:off x="169592" y="3975336"/>
            <a:ext cx="475347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At the end of the 30th epoch, the trained CNN model 1 has a </a:t>
            </a:r>
            <a:r>
              <a:rPr lang="en-US" sz="1200" b="1" i="0" u="none" strike="noStrike" cap="none">
                <a:solidFill>
                  <a:srgbClr val="C00000"/>
                </a:solidFill>
                <a:latin typeface="Arial"/>
                <a:ea typeface="Arial"/>
                <a:cs typeface="Arial"/>
                <a:sym typeface="Arial"/>
              </a:rPr>
              <a:t>validation loss of 60.6% and accuracy of 78.67%.</a:t>
            </a:r>
            <a:endParaRPr/>
          </a:p>
        </p:txBody>
      </p:sp>
      <p:sp>
        <p:nvSpPr>
          <p:cNvPr id="425" name="Google Shape;425;p19"/>
          <p:cNvSpPr/>
          <p:nvPr/>
        </p:nvSpPr>
        <p:spPr>
          <a:xfrm>
            <a:off x="540729" y="1467385"/>
            <a:ext cx="3955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“Accuracy” and “Loss” of both Training and Validation</a:t>
            </a:r>
            <a:endParaRPr/>
          </a:p>
        </p:txBody>
      </p:sp>
      <p:sp>
        <p:nvSpPr>
          <p:cNvPr id="426" name="Google Shape;426;p19"/>
          <p:cNvSpPr/>
          <p:nvPr/>
        </p:nvSpPr>
        <p:spPr>
          <a:xfrm>
            <a:off x="5389113" y="1078755"/>
            <a:ext cx="375488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Optimizers comparison of Model 1</a:t>
            </a:r>
            <a:endParaRPr/>
          </a:p>
        </p:txBody>
      </p:sp>
      <p:pic>
        <p:nvPicPr>
          <p:cNvPr id="427" name="Google Shape;427;p19"/>
          <p:cNvPicPr preferRelativeResize="0"/>
          <p:nvPr/>
        </p:nvPicPr>
        <p:blipFill rotWithShape="1">
          <a:blip r:embed="rId6">
            <a:alphaModFix/>
          </a:blip>
          <a:srcRect/>
          <a:stretch/>
        </p:blipFill>
        <p:spPr>
          <a:xfrm>
            <a:off x="5495861" y="1354502"/>
            <a:ext cx="3499454" cy="2240479"/>
          </a:xfrm>
          <a:prstGeom prst="rect">
            <a:avLst/>
          </a:prstGeom>
          <a:noFill/>
          <a:ln>
            <a:noFill/>
          </a:ln>
        </p:spPr>
      </p:pic>
      <p:sp>
        <p:nvSpPr>
          <p:cNvPr id="428" name="Google Shape;428;p19"/>
          <p:cNvSpPr/>
          <p:nvPr/>
        </p:nvSpPr>
        <p:spPr>
          <a:xfrm>
            <a:off x="5389113" y="3794421"/>
            <a:ext cx="349945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Adam performs the best for Model 1. Accuracy improves after reducing epoch from 30 to 29. </a:t>
            </a:r>
            <a:r>
              <a:rPr lang="en-US" sz="1400" b="1" i="0" u="none" strike="noStrike" cap="none">
                <a:solidFill>
                  <a:srgbClr val="000000"/>
                </a:solidFill>
              </a:rPr>
              <a:t>(Loss: 60.0%, </a:t>
            </a:r>
            <a:r>
              <a:rPr lang="en-US" b="1"/>
              <a:t>Accuracy: 80.67%)</a:t>
            </a:r>
            <a:endParaRPr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98" name="Google Shape;98;p2"/>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a:t>
            </a:fld>
            <a:endParaRPr sz="750">
              <a:solidFill>
                <a:srgbClr val="FFFFFF"/>
              </a:solidFill>
              <a:latin typeface="Calibri"/>
              <a:ea typeface="Calibri"/>
              <a:cs typeface="Calibri"/>
              <a:sym typeface="Calibri"/>
            </a:endParaRPr>
          </a:p>
        </p:txBody>
      </p:sp>
      <p:pic>
        <p:nvPicPr>
          <p:cNvPr id="99" name="Google Shape;99;p2"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00" name="Google Shape;100;p2"/>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101" name="Google Shape;101;p2"/>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02" name="Google Shape;102;p2"/>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103" name="Google Shape;103;p2"/>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04" name="Google Shape;104;p2"/>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05" name="Google Shape;105;p2"/>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06" name="Google Shape;106;p2"/>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COVID-19 Background</a:t>
            </a:r>
            <a:endParaRPr/>
          </a:p>
        </p:txBody>
      </p:sp>
      <p:sp>
        <p:nvSpPr>
          <p:cNvPr id="107" name="Google Shape;107;p2"/>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Description</a:t>
            </a:r>
            <a:endParaRPr/>
          </a:p>
        </p:txBody>
      </p:sp>
      <p:sp>
        <p:nvSpPr>
          <p:cNvPr id="108" name="Google Shape;108;p2"/>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Preprocessing</a:t>
            </a:r>
            <a:endParaRPr/>
          </a:p>
        </p:txBody>
      </p:sp>
      <p:sp>
        <p:nvSpPr>
          <p:cNvPr id="109" name="Google Shape;109;p2"/>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10" name="Google Shape;110;p2"/>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Problem &amp; Opportunity Definition</a:t>
            </a:r>
            <a:endParaRPr/>
          </a:p>
        </p:txBody>
      </p:sp>
      <p:sp>
        <p:nvSpPr>
          <p:cNvPr id="111" name="Google Shape;111;p2"/>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12" name="Google Shape;112;p2"/>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Analysis Approach</a:t>
            </a:r>
            <a:endParaRPr/>
          </a:p>
        </p:txBody>
      </p:sp>
      <p:sp>
        <p:nvSpPr>
          <p:cNvPr id="113" name="Google Shape;113;p2"/>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14" name="Google Shape;114;p2"/>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115" name="Google Shape;115;p2"/>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16" name="Google Shape;116;p2"/>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35" name="Google Shape;435;p20"/>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20</a:t>
            </a:fld>
            <a:endParaRPr sz="750">
              <a:solidFill>
                <a:srgbClr val="FFFFFF"/>
              </a:solidFill>
              <a:latin typeface="Calibri"/>
              <a:ea typeface="Calibri"/>
              <a:cs typeface="Calibri"/>
              <a:sym typeface="Calibri"/>
            </a:endParaRPr>
          </a:p>
        </p:txBody>
      </p:sp>
      <p:pic>
        <p:nvPicPr>
          <p:cNvPr id="436" name="Google Shape;436;p20"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37" name="Google Shape;437;p20"/>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Performance of the CNN Model 1</a:t>
            </a:r>
            <a:endParaRPr/>
          </a:p>
        </p:txBody>
      </p:sp>
      <p:sp>
        <p:nvSpPr>
          <p:cNvPr id="438" name="Google Shape;438;p20"/>
          <p:cNvSpPr/>
          <p:nvPr/>
        </p:nvSpPr>
        <p:spPr>
          <a:xfrm>
            <a:off x="6403812" y="974148"/>
            <a:ext cx="23737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Visualization of predictions</a:t>
            </a:r>
            <a:endParaRPr/>
          </a:p>
        </p:txBody>
      </p:sp>
      <p:pic>
        <p:nvPicPr>
          <p:cNvPr id="439" name="Google Shape;439;p20"/>
          <p:cNvPicPr preferRelativeResize="0"/>
          <p:nvPr/>
        </p:nvPicPr>
        <p:blipFill rotWithShape="1">
          <a:blip r:embed="rId4">
            <a:alphaModFix/>
          </a:blip>
          <a:srcRect/>
          <a:stretch/>
        </p:blipFill>
        <p:spPr>
          <a:xfrm>
            <a:off x="18444" y="1166778"/>
            <a:ext cx="3418940" cy="3326892"/>
          </a:xfrm>
          <a:prstGeom prst="rect">
            <a:avLst/>
          </a:prstGeom>
          <a:noFill/>
          <a:ln>
            <a:noFill/>
          </a:ln>
        </p:spPr>
      </p:pic>
      <p:pic>
        <p:nvPicPr>
          <p:cNvPr id="440" name="Google Shape;440;p20"/>
          <p:cNvPicPr preferRelativeResize="0"/>
          <p:nvPr/>
        </p:nvPicPr>
        <p:blipFill rotWithShape="1">
          <a:blip r:embed="rId5">
            <a:alphaModFix/>
          </a:blip>
          <a:srcRect/>
          <a:stretch/>
        </p:blipFill>
        <p:spPr>
          <a:xfrm>
            <a:off x="5839402" y="1293836"/>
            <a:ext cx="3254773" cy="3133166"/>
          </a:xfrm>
          <a:prstGeom prst="rect">
            <a:avLst/>
          </a:prstGeom>
          <a:noFill/>
          <a:ln>
            <a:noFill/>
          </a:ln>
        </p:spPr>
      </p:pic>
      <p:sp>
        <p:nvSpPr>
          <p:cNvPr id="441" name="Google Shape;441;p20"/>
          <p:cNvSpPr/>
          <p:nvPr/>
        </p:nvSpPr>
        <p:spPr>
          <a:xfrm>
            <a:off x="528506" y="1300993"/>
            <a:ext cx="24160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Normalized Confusion Matrix</a:t>
            </a:r>
            <a:endParaRPr/>
          </a:p>
        </p:txBody>
      </p:sp>
      <p:sp>
        <p:nvSpPr>
          <p:cNvPr id="442" name="Google Shape;442;p20"/>
          <p:cNvSpPr/>
          <p:nvPr/>
        </p:nvSpPr>
        <p:spPr>
          <a:xfrm>
            <a:off x="607071" y="2049526"/>
            <a:ext cx="911706" cy="276999"/>
          </a:xfrm>
          <a:prstGeom prst="rect">
            <a:avLst/>
          </a:prstGeom>
          <a:solidFill>
            <a:srgbClr val="F4B08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TN 0.76</a:t>
            </a:r>
            <a:endParaRPr/>
          </a:p>
        </p:txBody>
      </p:sp>
      <p:sp>
        <p:nvSpPr>
          <p:cNvPr id="443" name="Google Shape;443;p20"/>
          <p:cNvSpPr/>
          <p:nvPr/>
        </p:nvSpPr>
        <p:spPr>
          <a:xfrm>
            <a:off x="1877978" y="2049525"/>
            <a:ext cx="911706" cy="276999"/>
          </a:xfrm>
          <a:prstGeom prst="rect">
            <a:avLst/>
          </a:prstGeom>
          <a:solidFill>
            <a:srgbClr val="CCCC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FN 0.24</a:t>
            </a:r>
            <a:endParaRPr/>
          </a:p>
        </p:txBody>
      </p:sp>
      <p:sp>
        <p:nvSpPr>
          <p:cNvPr id="444" name="Google Shape;444;p20"/>
          <p:cNvSpPr/>
          <p:nvPr/>
        </p:nvSpPr>
        <p:spPr>
          <a:xfrm>
            <a:off x="607071" y="3250609"/>
            <a:ext cx="911706" cy="276999"/>
          </a:xfrm>
          <a:prstGeom prst="rect">
            <a:avLst/>
          </a:prstGeom>
          <a:solidFill>
            <a:srgbClr val="A8D08C"/>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FP 0.15</a:t>
            </a:r>
            <a:endParaRPr/>
          </a:p>
        </p:txBody>
      </p:sp>
      <p:sp>
        <p:nvSpPr>
          <p:cNvPr id="445" name="Google Shape;445;p20"/>
          <p:cNvSpPr/>
          <p:nvPr/>
        </p:nvSpPr>
        <p:spPr>
          <a:xfrm>
            <a:off x="1877978" y="3254591"/>
            <a:ext cx="911706" cy="276999"/>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TP 0.85</a:t>
            </a:r>
            <a:endParaRPr/>
          </a:p>
        </p:txBody>
      </p:sp>
      <p:graphicFrame>
        <p:nvGraphicFramePr>
          <p:cNvPr id="446" name="Google Shape;446;p20"/>
          <p:cNvGraphicFramePr/>
          <p:nvPr/>
        </p:nvGraphicFramePr>
        <p:xfrm>
          <a:off x="3571620" y="1790906"/>
          <a:ext cx="2135000" cy="1509750"/>
        </p:xfrm>
        <a:graphic>
          <a:graphicData uri="http://schemas.openxmlformats.org/drawingml/2006/table">
            <a:tbl>
              <a:tblPr firstRow="1" bandRow="1">
                <a:noFill/>
                <a:tableStyleId>{830FAD2C-5066-4C63-8BC7-0696951D72F6}</a:tableStyleId>
              </a:tblPr>
              <a:tblGrid>
                <a:gridCol w="1067500">
                  <a:extLst>
                    <a:ext uri="{9D8B030D-6E8A-4147-A177-3AD203B41FA5}">
                      <a16:colId xmlns:a16="http://schemas.microsoft.com/office/drawing/2014/main" val="20000"/>
                    </a:ext>
                  </a:extLst>
                </a:gridCol>
                <a:gridCol w="1067500">
                  <a:extLst>
                    <a:ext uri="{9D8B030D-6E8A-4147-A177-3AD203B41FA5}">
                      <a16:colId xmlns:a16="http://schemas.microsoft.com/office/drawing/2014/main" val="20001"/>
                    </a:ext>
                  </a:extLst>
                </a:gridCol>
              </a:tblGrid>
              <a:tr h="301950">
                <a:tc gridSpan="2">
                  <a:txBody>
                    <a:bodyPr/>
                    <a:lstStyle/>
                    <a:p>
                      <a:pPr marL="0" marR="0" lvl="0" indent="0" algn="ctr" rtl="0">
                        <a:spcBef>
                          <a:spcPts val="0"/>
                        </a:spcBef>
                        <a:spcAft>
                          <a:spcPts val="0"/>
                        </a:spcAft>
                        <a:buNone/>
                      </a:pPr>
                      <a:r>
                        <a:rPr lang="en-US" sz="1350" u="none" strike="noStrike" cap="none"/>
                        <a:t>Evaluation Metrics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01950">
                <a:tc>
                  <a:txBody>
                    <a:bodyPr/>
                    <a:lstStyle/>
                    <a:p>
                      <a:pPr marL="0" marR="0" lvl="0" indent="0" algn="l" rtl="0">
                        <a:spcBef>
                          <a:spcPts val="0"/>
                        </a:spcBef>
                        <a:spcAft>
                          <a:spcPts val="0"/>
                        </a:spcAft>
                        <a:buNone/>
                      </a:pPr>
                      <a:r>
                        <a:rPr lang="en-US" sz="1350" u="none" strike="noStrike" cap="none"/>
                        <a:t>Precision</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1"/>
                  </a:ext>
                </a:extLst>
              </a:tr>
              <a:tr h="301950">
                <a:tc>
                  <a:txBody>
                    <a:bodyPr/>
                    <a:lstStyle/>
                    <a:p>
                      <a:pPr marL="0" marR="0" lvl="0" indent="0" algn="l" rtl="0">
                        <a:spcBef>
                          <a:spcPts val="0"/>
                        </a:spcBef>
                        <a:spcAft>
                          <a:spcPts val="0"/>
                        </a:spcAft>
                        <a:buNone/>
                      </a:pPr>
                      <a:r>
                        <a:rPr lang="en-US" sz="1350"/>
                        <a:t>Recall</a:t>
                      </a:r>
                      <a:endParaRPr/>
                    </a:p>
                  </a:txBody>
                  <a:tcPr marL="91450" marR="91450" marT="45725" marB="45725"/>
                </a:tc>
                <a:tc>
                  <a:txBody>
                    <a:bodyPr/>
                    <a:lstStyle/>
                    <a:p>
                      <a:pPr marL="0" marR="0" lvl="0" indent="0" algn="ctr" rtl="0">
                        <a:spcBef>
                          <a:spcPts val="0"/>
                        </a:spcBef>
                        <a:spcAft>
                          <a:spcPts val="0"/>
                        </a:spcAft>
                        <a:buNone/>
                      </a:pPr>
                      <a:r>
                        <a:rPr lang="en-US" sz="1350"/>
                        <a:t>0.85</a:t>
                      </a:r>
                      <a:endParaRPr/>
                    </a:p>
                  </a:txBody>
                  <a:tcPr marL="91450" marR="91450" marT="45725" marB="45725"/>
                </a:tc>
                <a:extLst>
                  <a:ext uri="{0D108BD9-81ED-4DB2-BD59-A6C34878D82A}">
                    <a16:rowId xmlns:a16="http://schemas.microsoft.com/office/drawing/2014/main" val="10002"/>
                  </a:ext>
                </a:extLst>
              </a:tr>
              <a:tr h="301950">
                <a:tc>
                  <a:txBody>
                    <a:bodyPr/>
                    <a:lstStyle/>
                    <a:p>
                      <a:pPr marL="0" marR="0" lvl="0" indent="0" algn="l" rtl="0">
                        <a:spcBef>
                          <a:spcPts val="0"/>
                        </a:spcBef>
                        <a:spcAft>
                          <a:spcPts val="0"/>
                        </a:spcAft>
                        <a:buNone/>
                      </a:pPr>
                      <a:r>
                        <a:rPr lang="en-US" sz="1350"/>
                        <a:t>F1 Score</a:t>
                      </a:r>
                      <a:endParaRPr/>
                    </a:p>
                  </a:txBody>
                  <a:tcPr marL="91450" marR="91450" marT="45725" marB="45725"/>
                </a:tc>
                <a:tc>
                  <a:txBody>
                    <a:bodyPr/>
                    <a:lstStyle/>
                    <a:p>
                      <a:pPr marL="0" marR="0" lvl="0" indent="0" algn="ctr" rtl="0">
                        <a:spcBef>
                          <a:spcPts val="0"/>
                        </a:spcBef>
                        <a:spcAft>
                          <a:spcPts val="0"/>
                        </a:spcAft>
                        <a:buNone/>
                      </a:pPr>
                      <a:r>
                        <a:rPr lang="en-US" sz="1350"/>
                        <a:t>0.82</a:t>
                      </a:r>
                      <a:endParaRPr/>
                    </a:p>
                  </a:txBody>
                  <a:tcPr marL="91450" marR="91450" marT="45725" marB="45725"/>
                </a:tc>
                <a:extLst>
                  <a:ext uri="{0D108BD9-81ED-4DB2-BD59-A6C34878D82A}">
                    <a16:rowId xmlns:a16="http://schemas.microsoft.com/office/drawing/2014/main" val="10003"/>
                  </a:ext>
                </a:extLst>
              </a:tr>
              <a:tr h="301950">
                <a:tc>
                  <a:txBody>
                    <a:bodyPr/>
                    <a:lstStyle/>
                    <a:p>
                      <a:pPr marL="0" marR="0" lvl="0" indent="0" algn="l" rtl="0">
                        <a:spcBef>
                          <a:spcPts val="0"/>
                        </a:spcBef>
                        <a:spcAft>
                          <a:spcPts val="0"/>
                        </a:spcAft>
                        <a:buNone/>
                      </a:pPr>
                      <a:r>
                        <a:rPr lang="en-US" sz="1350"/>
                        <a:t>ROC AUC</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4"/>
                  </a:ext>
                </a:extLst>
              </a:tr>
            </a:tbl>
          </a:graphicData>
        </a:graphic>
      </p:graphicFrame>
      <p:sp>
        <p:nvSpPr>
          <p:cNvPr id="447" name="Google Shape;447;p20"/>
          <p:cNvSpPr/>
          <p:nvPr/>
        </p:nvSpPr>
        <p:spPr>
          <a:xfrm>
            <a:off x="4165373" y="3963550"/>
            <a:ext cx="1541245" cy="307777"/>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False Negative</a:t>
            </a:r>
            <a:endParaRPr/>
          </a:p>
        </p:txBody>
      </p:sp>
      <p:sp>
        <p:nvSpPr>
          <p:cNvPr id="448" name="Google Shape;448;p20"/>
          <p:cNvSpPr/>
          <p:nvPr/>
        </p:nvSpPr>
        <p:spPr>
          <a:xfrm>
            <a:off x="5922119" y="2852061"/>
            <a:ext cx="718457" cy="760953"/>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449" name="Google Shape;449;p20"/>
          <p:cNvCxnSpPr/>
          <p:nvPr/>
        </p:nvCxnSpPr>
        <p:spPr>
          <a:xfrm rot="10800000" flipH="1">
            <a:off x="5208814" y="3389109"/>
            <a:ext cx="632040" cy="478300"/>
          </a:xfrm>
          <a:prstGeom prst="straightConnector1">
            <a:avLst/>
          </a:prstGeom>
          <a:noFill/>
          <a:ln w="9525" cap="flat" cmpd="sng">
            <a:solidFill>
              <a:srgbClr val="FF0000"/>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1"/>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56" name="Google Shape;456;p21"/>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21</a:t>
            </a:fld>
            <a:endParaRPr sz="750">
              <a:solidFill>
                <a:srgbClr val="FFFFFF"/>
              </a:solidFill>
              <a:latin typeface="Calibri"/>
              <a:ea typeface="Calibri"/>
              <a:cs typeface="Calibri"/>
              <a:sym typeface="Calibri"/>
            </a:endParaRPr>
          </a:p>
        </p:txBody>
      </p:sp>
      <p:pic>
        <p:nvPicPr>
          <p:cNvPr id="457" name="Google Shape;457;p21"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58" name="Google Shape;458;p21"/>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CNN Model 2</a:t>
            </a:r>
            <a:endParaRPr/>
          </a:p>
        </p:txBody>
      </p:sp>
      <p:sp>
        <p:nvSpPr>
          <p:cNvPr id="459" name="Google Shape;459;p21"/>
          <p:cNvSpPr/>
          <p:nvPr/>
        </p:nvSpPr>
        <p:spPr>
          <a:xfrm>
            <a:off x="429327" y="1208357"/>
            <a:ext cx="4853797" cy="33239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C00000"/>
                </a:solidFill>
                <a:latin typeface="Arial"/>
                <a:ea typeface="Arial"/>
                <a:cs typeface="Arial"/>
                <a:sym typeface="Arial"/>
              </a:rPr>
              <a:t>5 convolutional layers (add 1 layer and reduce filters)</a:t>
            </a:r>
            <a:endParaRPr/>
          </a:p>
          <a:p>
            <a:pPr marL="0" marR="0" lvl="2"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- 1</a:t>
            </a:r>
            <a:r>
              <a:rPr lang="en-US" sz="1400" b="0" i="0" u="none" strike="noStrike" cap="none" baseline="30000">
                <a:solidFill>
                  <a:srgbClr val="000000"/>
                </a:solidFill>
                <a:latin typeface="Arial"/>
                <a:ea typeface="Arial"/>
                <a:cs typeface="Arial"/>
                <a:sym typeface="Arial"/>
              </a:rPr>
              <a:t>st</a:t>
            </a:r>
            <a:r>
              <a:rPr lang="en-US" sz="1400" b="0" i="0" u="none" strike="noStrike" cap="none">
                <a:solidFill>
                  <a:srgbClr val="000000"/>
                </a:solidFill>
                <a:latin typeface="Arial"/>
                <a:ea typeface="Arial"/>
                <a:cs typeface="Arial"/>
                <a:sym typeface="Arial"/>
              </a:rPr>
              <a:t>, 2</a:t>
            </a:r>
            <a:r>
              <a:rPr lang="en-US" sz="1400" b="0" i="0" u="none" strike="noStrike" cap="none" baseline="30000">
                <a:solidFill>
                  <a:srgbClr val="000000"/>
                </a:solidFill>
                <a:latin typeface="Arial"/>
                <a:ea typeface="Arial"/>
                <a:cs typeface="Arial"/>
                <a:sym typeface="Arial"/>
              </a:rPr>
              <a:t>nd</a:t>
            </a:r>
            <a:r>
              <a:rPr lang="en-US" sz="1400" b="0" i="0" u="none" strike="noStrike" cap="none">
                <a:solidFill>
                  <a:srgbClr val="000000"/>
                </a:solidFill>
                <a:latin typeface="Arial"/>
                <a:ea typeface="Arial"/>
                <a:cs typeface="Arial"/>
                <a:sym typeface="Arial"/>
              </a:rPr>
              <a:t>, 3</a:t>
            </a:r>
            <a:r>
              <a:rPr lang="en-US" sz="1400" b="0" i="0" u="none" strike="noStrike" cap="none" baseline="30000">
                <a:solidFill>
                  <a:srgbClr val="000000"/>
                </a:solidFill>
                <a:latin typeface="Arial"/>
                <a:ea typeface="Arial"/>
                <a:cs typeface="Arial"/>
                <a:sym typeface="Arial"/>
              </a:rPr>
              <a:t>rd</a:t>
            </a:r>
            <a:r>
              <a:rPr lang="en-US" sz="1400" b="0" i="0" u="none" strike="noStrike" cap="none">
                <a:solidFill>
                  <a:srgbClr val="000000"/>
                </a:solidFill>
                <a:latin typeface="Arial"/>
                <a:ea typeface="Arial"/>
                <a:cs typeface="Arial"/>
                <a:sym typeface="Arial"/>
              </a:rPr>
              <a:t> and 4th layer: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32 filters, kernel size = 3x3, same padding,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activation= relu, max pool size =2,2</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- 5thth layer: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32 filters, kernel size = 3X3, same padding,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activation= relu, max pool size =2,2</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Flatten out the feature outputs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Dense Layer: 128 neurons, activtion=relu</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Dropout</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Output: 2, activation=softmax</a:t>
            </a:r>
            <a:endParaRPr sz="1400" b="0" i="0" u="none" strike="noStrike" cap="none">
              <a:solidFill>
                <a:srgbClr val="000000"/>
              </a:solidFill>
              <a:latin typeface="Arial"/>
              <a:ea typeface="Arial"/>
              <a:cs typeface="Arial"/>
              <a:sym typeface="Arial"/>
            </a:endParaRPr>
          </a:p>
        </p:txBody>
      </p:sp>
      <p:sp>
        <p:nvSpPr>
          <p:cNvPr id="460" name="Google Shape;460;p21"/>
          <p:cNvSpPr/>
          <p:nvPr/>
        </p:nvSpPr>
        <p:spPr>
          <a:xfrm>
            <a:off x="5283125" y="827235"/>
            <a:ext cx="375488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2 Summary</a:t>
            </a:r>
            <a:endParaRPr/>
          </a:p>
        </p:txBody>
      </p:sp>
      <p:sp>
        <p:nvSpPr>
          <p:cNvPr id="461" name="Google Shape;461;p21"/>
          <p:cNvSpPr/>
          <p:nvPr/>
        </p:nvSpPr>
        <p:spPr>
          <a:xfrm>
            <a:off x="63291" y="863646"/>
            <a:ext cx="360604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2 Description</a:t>
            </a:r>
            <a:endParaRPr/>
          </a:p>
        </p:txBody>
      </p:sp>
      <p:pic>
        <p:nvPicPr>
          <p:cNvPr id="462" name="Google Shape;462;p21"/>
          <p:cNvPicPr preferRelativeResize="0"/>
          <p:nvPr/>
        </p:nvPicPr>
        <p:blipFill rotWithShape="1">
          <a:blip r:embed="rId4">
            <a:alphaModFix/>
          </a:blip>
          <a:srcRect/>
          <a:stretch/>
        </p:blipFill>
        <p:spPr>
          <a:xfrm>
            <a:off x="5773305" y="1097690"/>
            <a:ext cx="2941367" cy="35116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2"/>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69" name="Google Shape;469;p22"/>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22</a:t>
            </a:fld>
            <a:endParaRPr sz="750">
              <a:solidFill>
                <a:srgbClr val="FFFFFF"/>
              </a:solidFill>
              <a:latin typeface="Calibri"/>
              <a:ea typeface="Calibri"/>
              <a:cs typeface="Calibri"/>
              <a:sym typeface="Calibri"/>
            </a:endParaRPr>
          </a:p>
        </p:txBody>
      </p:sp>
      <p:pic>
        <p:nvPicPr>
          <p:cNvPr id="470" name="Google Shape;470;p22"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71" name="Google Shape;471;p22"/>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Analysis of the CNN Model 2</a:t>
            </a:r>
            <a:endParaRPr/>
          </a:p>
        </p:txBody>
      </p:sp>
      <p:sp>
        <p:nvSpPr>
          <p:cNvPr id="472" name="Google Shape;472;p22"/>
          <p:cNvSpPr/>
          <p:nvPr/>
        </p:nvSpPr>
        <p:spPr>
          <a:xfrm>
            <a:off x="169592" y="4073861"/>
            <a:ext cx="475347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At the end of the 9th epoch, the trained CNN model 2 has a </a:t>
            </a:r>
            <a:r>
              <a:rPr lang="en-US" sz="1200" b="1" i="0" u="none" strike="noStrike" cap="none">
                <a:solidFill>
                  <a:srgbClr val="C00000"/>
                </a:solidFill>
                <a:latin typeface="Arial"/>
                <a:ea typeface="Arial"/>
                <a:cs typeface="Arial"/>
                <a:sym typeface="Arial"/>
              </a:rPr>
              <a:t>validation loss of 62.3% and accuracy of 76.67%.</a:t>
            </a:r>
            <a:endParaRPr/>
          </a:p>
        </p:txBody>
      </p:sp>
      <p:sp>
        <p:nvSpPr>
          <p:cNvPr id="473" name="Google Shape;473;p22"/>
          <p:cNvSpPr/>
          <p:nvPr/>
        </p:nvSpPr>
        <p:spPr>
          <a:xfrm>
            <a:off x="540729" y="1467385"/>
            <a:ext cx="3955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“Accuracy” and “Loss” of both Training and Validation</a:t>
            </a:r>
            <a:endParaRPr/>
          </a:p>
        </p:txBody>
      </p:sp>
      <p:sp>
        <p:nvSpPr>
          <p:cNvPr id="474" name="Google Shape;474;p22"/>
          <p:cNvSpPr/>
          <p:nvPr/>
        </p:nvSpPr>
        <p:spPr>
          <a:xfrm>
            <a:off x="5389113" y="1078755"/>
            <a:ext cx="375488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Optimizers comparison of Model 2</a:t>
            </a:r>
            <a:endParaRPr/>
          </a:p>
        </p:txBody>
      </p:sp>
      <p:sp>
        <p:nvSpPr>
          <p:cNvPr id="475" name="Google Shape;475;p22"/>
          <p:cNvSpPr/>
          <p:nvPr/>
        </p:nvSpPr>
        <p:spPr>
          <a:xfrm>
            <a:off x="5389113" y="3794421"/>
            <a:ext cx="34994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Adam performs the best for Model 2, also. (Loss: 61.7%, </a:t>
            </a:r>
            <a:r>
              <a:rPr lang="en-US"/>
              <a:t>Accuracy: 78%)</a:t>
            </a:r>
            <a:endParaRPr/>
          </a:p>
        </p:txBody>
      </p:sp>
      <p:pic>
        <p:nvPicPr>
          <p:cNvPr id="476" name="Google Shape;476;p22"/>
          <p:cNvPicPr preferRelativeResize="0"/>
          <p:nvPr/>
        </p:nvPicPr>
        <p:blipFill rotWithShape="1">
          <a:blip r:embed="rId4">
            <a:alphaModFix/>
          </a:blip>
          <a:srcRect/>
          <a:stretch/>
        </p:blipFill>
        <p:spPr>
          <a:xfrm>
            <a:off x="169592" y="943002"/>
            <a:ext cx="4261326" cy="483183"/>
          </a:xfrm>
          <a:prstGeom prst="rect">
            <a:avLst/>
          </a:prstGeom>
          <a:noFill/>
          <a:ln>
            <a:noFill/>
          </a:ln>
        </p:spPr>
      </p:pic>
      <p:pic>
        <p:nvPicPr>
          <p:cNvPr id="477" name="Google Shape;477;p22"/>
          <p:cNvPicPr preferRelativeResize="0"/>
          <p:nvPr/>
        </p:nvPicPr>
        <p:blipFill rotWithShape="1">
          <a:blip r:embed="rId5">
            <a:alphaModFix/>
          </a:blip>
          <a:srcRect t="4445"/>
          <a:stretch/>
        </p:blipFill>
        <p:spPr>
          <a:xfrm>
            <a:off x="600688" y="1750691"/>
            <a:ext cx="3499454" cy="2290303"/>
          </a:xfrm>
          <a:prstGeom prst="rect">
            <a:avLst/>
          </a:prstGeom>
          <a:noFill/>
          <a:ln>
            <a:noFill/>
          </a:ln>
        </p:spPr>
      </p:pic>
      <p:pic>
        <p:nvPicPr>
          <p:cNvPr id="478" name="Google Shape;478;p22"/>
          <p:cNvPicPr preferRelativeResize="0"/>
          <p:nvPr/>
        </p:nvPicPr>
        <p:blipFill rotWithShape="1">
          <a:blip r:embed="rId6">
            <a:alphaModFix/>
          </a:blip>
          <a:srcRect t="4286"/>
          <a:stretch/>
        </p:blipFill>
        <p:spPr>
          <a:xfrm>
            <a:off x="5427469" y="1426185"/>
            <a:ext cx="3461098" cy="221502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3"/>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485" name="Google Shape;485;p23"/>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23</a:t>
            </a:fld>
            <a:endParaRPr sz="750">
              <a:solidFill>
                <a:srgbClr val="FFFFFF"/>
              </a:solidFill>
              <a:latin typeface="Calibri"/>
              <a:ea typeface="Calibri"/>
              <a:cs typeface="Calibri"/>
              <a:sym typeface="Calibri"/>
            </a:endParaRPr>
          </a:p>
        </p:txBody>
      </p:sp>
      <p:pic>
        <p:nvPicPr>
          <p:cNvPr id="486" name="Google Shape;486;p23"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487" name="Google Shape;487;p23"/>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Performance of the CNN Model 2</a:t>
            </a:r>
            <a:endParaRPr/>
          </a:p>
        </p:txBody>
      </p:sp>
      <p:sp>
        <p:nvSpPr>
          <p:cNvPr id="488" name="Google Shape;488;p23"/>
          <p:cNvSpPr/>
          <p:nvPr/>
        </p:nvSpPr>
        <p:spPr>
          <a:xfrm>
            <a:off x="6403812" y="974148"/>
            <a:ext cx="23737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Visualization of predictions</a:t>
            </a:r>
            <a:endParaRPr/>
          </a:p>
        </p:txBody>
      </p:sp>
      <p:pic>
        <p:nvPicPr>
          <p:cNvPr id="489" name="Google Shape;489;p23"/>
          <p:cNvPicPr preferRelativeResize="0"/>
          <p:nvPr/>
        </p:nvPicPr>
        <p:blipFill rotWithShape="1">
          <a:blip r:embed="rId4">
            <a:alphaModFix/>
          </a:blip>
          <a:srcRect/>
          <a:stretch/>
        </p:blipFill>
        <p:spPr>
          <a:xfrm>
            <a:off x="18444" y="1166778"/>
            <a:ext cx="3418940" cy="3326892"/>
          </a:xfrm>
          <a:prstGeom prst="rect">
            <a:avLst/>
          </a:prstGeom>
          <a:noFill/>
          <a:ln>
            <a:noFill/>
          </a:ln>
        </p:spPr>
      </p:pic>
      <p:pic>
        <p:nvPicPr>
          <p:cNvPr id="490" name="Google Shape;490;p23"/>
          <p:cNvPicPr preferRelativeResize="0"/>
          <p:nvPr/>
        </p:nvPicPr>
        <p:blipFill rotWithShape="1">
          <a:blip r:embed="rId5">
            <a:alphaModFix/>
          </a:blip>
          <a:srcRect/>
          <a:stretch/>
        </p:blipFill>
        <p:spPr>
          <a:xfrm>
            <a:off x="5839402" y="1293836"/>
            <a:ext cx="3254773" cy="3133166"/>
          </a:xfrm>
          <a:prstGeom prst="rect">
            <a:avLst/>
          </a:prstGeom>
          <a:noFill/>
          <a:ln>
            <a:noFill/>
          </a:ln>
        </p:spPr>
      </p:pic>
      <p:sp>
        <p:nvSpPr>
          <p:cNvPr id="491" name="Google Shape;491;p23"/>
          <p:cNvSpPr/>
          <p:nvPr/>
        </p:nvSpPr>
        <p:spPr>
          <a:xfrm>
            <a:off x="528506" y="1300993"/>
            <a:ext cx="24160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Normalized Confusion Matrix</a:t>
            </a:r>
            <a:endParaRPr/>
          </a:p>
        </p:txBody>
      </p:sp>
      <p:sp>
        <p:nvSpPr>
          <p:cNvPr id="492" name="Google Shape;492;p23"/>
          <p:cNvSpPr/>
          <p:nvPr/>
        </p:nvSpPr>
        <p:spPr>
          <a:xfrm>
            <a:off x="607071" y="2049526"/>
            <a:ext cx="911706" cy="276999"/>
          </a:xfrm>
          <a:prstGeom prst="rect">
            <a:avLst/>
          </a:prstGeom>
          <a:solidFill>
            <a:srgbClr val="F4B08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TN 0.71</a:t>
            </a:r>
            <a:endParaRPr/>
          </a:p>
        </p:txBody>
      </p:sp>
      <p:sp>
        <p:nvSpPr>
          <p:cNvPr id="493" name="Google Shape;493;p23"/>
          <p:cNvSpPr/>
          <p:nvPr/>
        </p:nvSpPr>
        <p:spPr>
          <a:xfrm>
            <a:off x="1877978" y="2049525"/>
            <a:ext cx="911706" cy="276999"/>
          </a:xfrm>
          <a:prstGeom prst="rect">
            <a:avLst/>
          </a:prstGeom>
          <a:solidFill>
            <a:srgbClr val="CCCC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FN 0.29</a:t>
            </a:r>
            <a:endParaRPr/>
          </a:p>
        </p:txBody>
      </p:sp>
      <p:sp>
        <p:nvSpPr>
          <p:cNvPr id="494" name="Google Shape;494;p23"/>
          <p:cNvSpPr/>
          <p:nvPr/>
        </p:nvSpPr>
        <p:spPr>
          <a:xfrm>
            <a:off x="607071" y="3250609"/>
            <a:ext cx="911706" cy="276999"/>
          </a:xfrm>
          <a:prstGeom prst="rect">
            <a:avLst/>
          </a:prstGeom>
          <a:solidFill>
            <a:srgbClr val="A8D08C"/>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FP 0.16</a:t>
            </a:r>
            <a:endParaRPr/>
          </a:p>
        </p:txBody>
      </p:sp>
      <p:sp>
        <p:nvSpPr>
          <p:cNvPr id="495" name="Google Shape;495;p23"/>
          <p:cNvSpPr/>
          <p:nvPr/>
        </p:nvSpPr>
        <p:spPr>
          <a:xfrm>
            <a:off x="1877978" y="3254591"/>
            <a:ext cx="911706" cy="276999"/>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TP 0.84</a:t>
            </a:r>
            <a:endParaRPr/>
          </a:p>
        </p:txBody>
      </p:sp>
      <p:graphicFrame>
        <p:nvGraphicFramePr>
          <p:cNvPr id="496" name="Google Shape;496;p23"/>
          <p:cNvGraphicFramePr/>
          <p:nvPr/>
        </p:nvGraphicFramePr>
        <p:xfrm>
          <a:off x="3571620" y="1790906"/>
          <a:ext cx="2135000" cy="1509750"/>
        </p:xfrm>
        <a:graphic>
          <a:graphicData uri="http://schemas.openxmlformats.org/drawingml/2006/table">
            <a:tbl>
              <a:tblPr firstRow="1" bandRow="1">
                <a:noFill/>
                <a:tableStyleId>{830FAD2C-5066-4C63-8BC7-0696951D72F6}</a:tableStyleId>
              </a:tblPr>
              <a:tblGrid>
                <a:gridCol w="1067500">
                  <a:extLst>
                    <a:ext uri="{9D8B030D-6E8A-4147-A177-3AD203B41FA5}">
                      <a16:colId xmlns:a16="http://schemas.microsoft.com/office/drawing/2014/main" val="20000"/>
                    </a:ext>
                  </a:extLst>
                </a:gridCol>
                <a:gridCol w="1067500">
                  <a:extLst>
                    <a:ext uri="{9D8B030D-6E8A-4147-A177-3AD203B41FA5}">
                      <a16:colId xmlns:a16="http://schemas.microsoft.com/office/drawing/2014/main" val="20001"/>
                    </a:ext>
                  </a:extLst>
                </a:gridCol>
              </a:tblGrid>
              <a:tr h="301950">
                <a:tc gridSpan="2">
                  <a:txBody>
                    <a:bodyPr/>
                    <a:lstStyle/>
                    <a:p>
                      <a:pPr marL="0" marR="0" lvl="0" indent="0" algn="ctr" rtl="0">
                        <a:spcBef>
                          <a:spcPts val="0"/>
                        </a:spcBef>
                        <a:spcAft>
                          <a:spcPts val="0"/>
                        </a:spcAft>
                        <a:buNone/>
                      </a:pPr>
                      <a:r>
                        <a:rPr lang="en-US" sz="1350"/>
                        <a:t>Evaluation Metrics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01950">
                <a:tc>
                  <a:txBody>
                    <a:bodyPr/>
                    <a:lstStyle/>
                    <a:p>
                      <a:pPr marL="0" marR="0" lvl="0" indent="0" algn="l" rtl="0">
                        <a:spcBef>
                          <a:spcPts val="0"/>
                        </a:spcBef>
                        <a:spcAft>
                          <a:spcPts val="0"/>
                        </a:spcAft>
                        <a:buNone/>
                      </a:pPr>
                      <a:r>
                        <a:rPr lang="en-US" sz="1350"/>
                        <a:t>Precision</a:t>
                      </a:r>
                      <a:endParaRPr/>
                    </a:p>
                  </a:txBody>
                  <a:tcPr marL="91450" marR="91450" marT="45725" marB="45725"/>
                </a:tc>
                <a:tc>
                  <a:txBody>
                    <a:bodyPr/>
                    <a:lstStyle/>
                    <a:p>
                      <a:pPr marL="0" marR="0" lvl="0" indent="0" algn="ctr" rtl="0">
                        <a:spcBef>
                          <a:spcPts val="0"/>
                        </a:spcBef>
                        <a:spcAft>
                          <a:spcPts val="0"/>
                        </a:spcAft>
                        <a:buNone/>
                      </a:pPr>
                      <a:r>
                        <a:rPr lang="en-US" sz="1350"/>
                        <a:t>0.77</a:t>
                      </a:r>
                      <a:endParaRPr/>
                    </a:p>
                  </a:txBody>
                  <a:tcPr marL="91450" marR="91450" marT="45725" marB="45725"/>
                </a:tc>
                <a:extLst>
                  <a:ext uri="{0D108BD9-81ED-4DB2-BD59-A6C34878D82A}">
                    <a16:rowId xmlns:a16="http://schemas.microsoft.com/office/drawing/2014/main" val="10001"/>
                  </a:ext>
                </a:extLst>
              </a:tr>
              <a:tr h="301950">
                <a:tc>
                  <a:txBody>
                    <a:bodyPr/>
                    <a:lstStyle/>
                    <a:p>
                      <a:pPr marL="0" marR="0" lvl="0" indent="0" algn="l" rtl="0">
                        <a:spcBef>
                          <a:spcPts val="0"/>
                        </a:spcBef>
                        <a:spcAft>
                          <a:spcPts val="0"/>
                        </a:spcAft>
                        <a:buNone/>
                      </a:pPr>
                      <a:r>
                        <a:rPr lang="en-US" sz="1350"/>
                        <a:t>Recall</a:t>
                      </a:r>
                      <a:endParaRPr/>
                    </a:p>
                  </a:txBody>
                  <a:tcPr marL="91450" marR="91450" marT="45725" marB="45725"/>
                </a:tc>
                <a:tc>
                  <a:txBody>
                    <a:bodyPr/>
                    <a:lstStyle/>
                    <a:p>
                      <a:pPr marL="0" marR="0" lvl="0" indent="0" algn="ctr" rtl="0">
                        <a:spcBef>
                          <a:spcPts val="0"/>
                        </a:spcBef>
                        <a:spcAft>
                          <a:spcPts val="0"/>
                        </a:spcAft>
                        <a:buNone/>
                      </a:pPr>
                      <a:r>
                        <a:rPr lang="en-US" sz="1350"/>
                        <a:t>0.84</a:t>
                      </a:r>
                      <a:endParaRPr/>
                    </a:p>
                  </a:txBody>
                  <a:tcPr marL="91450" marR="91450" marT="45725" marB="45725"/>
                </a:tc>
                <a:extLst>
                  <a:ext uri="{0D108BD9-81ED-4DB2-BD59-A6C34878D82A}">
                    <a16:rowId xmlns:a16="http://schemas.microsoft.com/office/drawing/2014/main" val="10002"/>
                  </a:ext>
                </a:extLst>
              </a:tr>
              <a:tr h="301950">
                <a:tc>
                  <a:txBody>
                    <a:bodyPr/>
                    <a:lstStyle/>
                    <a:p>
                      <a:pPr marL="0" marR="0" lvl="0" indent="0" algn="l" rtl="0">
                        <a:spcBef>
                          <a:spcPts val="0"/>
                        </a:spcBef>
                        <a:spcAft>
                          <a:spcPts val="0"/>
                        </a:spcAft>
                        <a:buNone/>
                      </a:pPr>
                      <a:r>
                        <a:rPr lang="en-US" sz="1350"/>
                        <a:t>F1 Score</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3"/>
                  </a:ext>
                </a:extLst>
              </a:tr>
              <a:tr h="301950">
                <a:tc>
                  <a:txBody>
                    <a:bodyPr/>
                    <a:lstStyle/>
                    <a:p>
                      <a:pPr marL="0" marR="0" lvl="0" indent="0" algn="l" rtl="0">
                        <a:spcBef>
                          <a:spcPts val="0"/>
                        </a:spcBef>
                        <a:spcAft>
                          <a:spcPts val="0"/>
                        </a:spcAft>
                        <a:buNone/>
                      </a:pPr>
                      <a:r>
                        <a:rPr lang="en-US" sz="1350"/>
                        <a:t>ROC AUC</a:t>
                      </a:r>
                      <a:endParaRPr/>
                    </a:p>
                  </a:txBody>
                  <a:tcPr marL="91450" marR="91450" marT="45725" marB="45725"/>
                </a:tc>
                <a:tc>
                  <a:txBody>
                    <a:bodyPr/>
                    <a:lstStyle/>
                    <a:p>
                      <a:pPr marL="0" marR="0" lvl="0" indent="0" algn="ctr" rtl="0">
                        <a:spcBef>
                          <a:spcPts val="0"/>
                        </a:spcBef>
                        <a:spcAft>
                          <a:spcPts val="0"/>
                        </a:spcAft>
                        <a:buNone/>
                      </a:pPr>
                      <a:r>
                        <a:rPr lang="en-US" sz="1350"/>
                        <a:t>0.78</a:t>
                      </a:r>
                      <a:endParaRPr/>
                    </a:p>
                  </a:txBody>
                  <a:tcPr marL="91450" marR="91450" marT="45725" marB="45725"/>
                </a:tc>
                <a:extLst>
                  <a:ext uri="{0D108BD9-81ED-4DB2-BD59-A6C34878D82A}">
                    <a16:rowId xmlns:a16="http://schemas.microsoft.com/office/drawing/2014/main" val="10004"/>
                  </a:ext>
                </a:extLst>
              </a:tr>
            </a:tbl>
          </a:graphicData>
        </a:graphic>
      </p:graphicFrame>
      <p:sp>
        <p:nvSpPr>
          <p:cNvPr id="497" name="Google Shape;497;p23"/>
          <p:cNvSpPr/>
          <p:nvPr/>
        </p:nvSpPr>
        <p:spPr>
          <a:xfrm>
            <a:off x="4165373" y="3963550"/>
            <a:ext cx="1541245" cy="307777"/>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False Negative</a:t>
            </a:r>
            <a:endParaRPr/>
          </a:p>
        </p:txBody>
      </p:sp>
      <p:sp>
        <p:nvSpPr>
          <p:cNvPr id="498" name="Google Shape;498;p23"/>
          <p:cNvSpPr/>
          <p:nvPr/>
        </p:nvSpPr>
        <p:spPr>
          <a:xfrm>
            <a:off x="5922119" y="2852061"/>
            <a:ext cx="718457" cy="760953"/>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499" name="Google Shape;499;p23"/>
          <p:cNvCxnSpPr/>
          <p:nvPr/>
        </p:nvCxnSpPr>
        <p:spPr>
          <a:xfrm rot="10800000" flipH="1">
            <a:off x="5208814" y="3389109"/>
            <a:ext cx="632040" cy="478300"/>
          </a:xfrm>
          <a:prstGeom prst="straightConnector1">
            <a:avLst/>
          </a:prstGeom>
          <a:noFill/>
          <a:ln w="9525" cap="flat" cmpd="sng">
            <a:solidFill>
              <a:srgbClr val="FF0000"/>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4"/>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06" name="Google Shape;506;p24"/>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24</a:t>
            </a:fld>
            <a:endParaRPr sz="750">
              <a:solidFill>
                <a:srgbClr val="FFFFFF"/>
              </a:solidFill>
              <a:latin typeface="Calibri"/>
              <a:ea typeface="Calibri"/>
              <a:cs typeface="Calibri"/>
              <a:sym typeface="Calibri"/>
            </a:endParaRPr>
          </a:p>
        </p:txBody>
      </p:sp>
      <p:pic>
        <p:nvPicPr>
          <p:cNvPr id="507" name="Google Shape;507;p24"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508" name="Google Shape;508;p24"/>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CNN Model 3</a:t>
            </a:r>
            <a:endParaRPr/>
          </a:p>
        </p:txBody>
      </p:sp>
      <p:sp>
        <p:nvSpPr>
          <p:cNvPr id="509" name="Google Shape;509;p24"/>
          <p:cNvSpPr/>
          <p:nvPr/>
        </p:nvSpPr>
        <p:spPr>
          <a:xfrm>
            <a:off x="429327" y="1208357"/>
            <a:ext cx="5020638" cy="36009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Arial"/>
                <a:ea typeface="Arial"/>
                <a:cs typeface="Arial"/>
                <a:sym typeface="Arial"/>
              </a:rPr>
              <a:t>5 convolutional layers (add 1 layer and reduce filters)</a:t>
            </a:r>
            <a:endParaRPr/>
          </a:p>
          <a:p>
            <a:pPr marL="0" marR="0" lvl="2"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- 1</a:t>
            </a:r>
            <a:r>
              <a:rPr lang="en-US" sz="1200" b="0" i="0" u="none" strike="noStrike" cap="none" baseline="30000">
                <a:solidFill>
                  <a:srgbClr val="000000"/>
                </a:solidFill>
                <a:latin typeface="Arial"/>
                <a:ea typeface="Arial"/>
                <a:cs typeface="Arial"/>
                <a:sym typeface="Arial"/>
              </a:rPr>
              <a:t>st</a:t>
            </a:r>
            <a:r>
              <a:rPr lang="en-US" sz="1200" b="0" i="0" u="none" strike="noStrike" cap="none">
                <a:solidFill>
                  <a:srgbClr val="000000"/>
                </a:solidFill>
                <a:latin typeface="Arial"/>
                <a:ea typeface="Arial"/>
                <a:cs typeface="Arial"/>
                <a:sym typeface="Arial"/>
              </a:rPr>
              <a:t>, 2</a:t>
            </a:r>
            <a:r>
              <a:rPr lang="en-US" sz="1200" b="0" i="0" u="none" strike="noStrike" cap="none" baseline="30000">
                <a:solidFill>
                  <a:srgbClr val="000000"/>
                </a:solidFill>
                <a:latin typeface="Arial"/>
                <a:ea typeface="Arial"/>
                <a:cs typeface="Arial"/>
                <a:sym typeface="Arial"/>
              </a:rPr>
              <a:t>nd</a:t>
            </a:r>
            <a:r>
              <a:rPr lang="en-US" sz="1200" b="0" i="0" u="none" strike="noStrike" cap="none">
                <a:solidFill>
                  <a:srgbClr val="000000"/>
                </a:solidFill>
                <a:latin typeface="Arial"/>
                <a:ea typeface="Arial"/>
                <a:cs typeface="Arial"/>
                <a:sym typeface="Arial"/>
              </a:rPr>
              <a:t>, and 3</a:t>
            </a:r>
            <a:r>
              <a:rPr lang="en-US" sz="1200" b="0" i="0" u="none" strike="noStrike" cap="none" baseline="30000">
                <a:solidFill>
                  <a:srgbClr val="000000"/>
                </a:solidFill>
                <a:latin typeface="Arial"/>
                <a:ea typeface="Arial"/>
                <a:cs typeface="Arial"/>
                <a:sym typeface="Arial"/>
              </a:rPr>
              <a:t>rd</a:t>
            </a:r>
            <a:r>
              <a:rPr lang="en-US" sz="1200" b="0" i="0" u="none" strike="noStrike" cap="none">
                <a:solidFill>
                  <a:srgbClr val="000000"/>
                </a:solidFill>
                <a:latin typeface="Arial"/>
                <a:ea typeface="Arial"/>
                <a:cs typeface="Arial"/>
                <a:sym typeface="Arial"/>
              </a:rPr>
              <a:t> :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32 filters, kernel size = 3x3, same padding,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activation= relu, max pool size =2,2</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- 4</a:t>
            </a:r>
            <a:r>
              <a:rPr lang="en-US" sz="1200" b="0" i="0" u="none" strike="noStrike" cap="none" baseline="30000">
                <a:solidFill>
                  <a:srgbClr val="000000"/>
                </a:solidFill>
                <a:latin typeface="Arial"/>
                <a:ea typeface="Arial"/>
                <a:cs typeface="Arial"/>
                <a:sym typeface="Arial"/>
              </a:rPr>
              <a:t>th</a:t>
            </a:r>
            <a:r>
              <a:rPr lang="en-US" sz="1200" b="0" i="0" u="none" strike="noStrike" cap="none">
                <a:solidFill>
                  <a:srgbClr val="000000"/>
                </a:solidFill>
                <a:latin typeface="Arial"/>
                <a:ea typeface="Arial"/>
                <a:cs typeface="Arial"/>
                <a:sym typeface="Arial"/>
              </a:rPr>
              <a:t> layer and 5</a:t>
            </a:r>
            <a:r>
              <a:rPr lang="en-US" sz="1200" b="0" i="0" u="none" strike="noStrike" cap="none" baseline="30000">
                <a:solidFill>
                  <a:srgbClr val="000000"/>
                </a:solidFill>
                <a:latin typeface="Arial"/>
                <a:ea typeface="Arial"/>
                <a:cs typeface="Arial"/>
                <a:sym typeface="Arial"/>
              </a:rPr>
              <a:t>th</a:t>
            </a:r>
            <a:r>
              <a:rPr lang="en-US" sz="1200" b="0" i="0" u="none" strike="noStrike" cap="none">
                <a:solidFill>
                  <a:srgbClr val="000000"/>
                </a:solidFill>
                <a:latin typeface="Arial"/>
                <a:ea typeface="Arial"/>
                <a:cs typeface="Arial"/>
                <a:sym typeface="Arial"/>
              </a:rPr>
              <a:t> layer: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32 filters and 64 filters, kernel size = 3X3,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same padding, activation= relu, max pool size =2,2,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             </a:t>
            </a:r>
            <a:r>
              <a:rPr lang="en-US" sz="1200" b="0" i="0" u="none" strike="noStrike" cap="none">
                <a:solidFill>
                  <a:srgbClr val="C00000"/>
                </a:solidFill>
                <a:latin typeface="Arial"/>
                <a:ea typeface="Arial"/>
                <a:cs typeface="Arial"/>
                <a:sym typeface="Arial"/>
              </a:rPr>
              <a:t>Applying kernel L2 regularization onto last 2 convolutional </a:t>
            </a:r>
            <a:endParaRPr/>
          </a:p>
          <a:p>
            <a:pPr marL="0" marR="0" lvl="0" indent="0" algn="l" rtl="0">
              <a:lnSpc>
                <a:spcPct val="100000"/>
              </a:lnSpc>
              <a:spcBef>
                <a:spcPts val="0"/>
              </a:spcBef>
              <a:spcAft>
                <a:spcPts val="0"/>
              </a:spcAft>
              <a:buNone/>
            </a:pPr>
            <a:r>
              <a:rPr lang="en-US" sz="1200" b="0" i="0" u="none" strike="noStrike" cap="none">
                <a:solidFill>
                  <a:srgbClr val="C00000"/>
                </a:solidFill>
                <a:latin typeface="Arial"/>
                <a:ea typeface="Arial"/>
                <a:cs typeface="Arial"/>
                <a:sym typeface="Arial"/>
              </a:rPr>
              <a:t>             layers (to add L2 penalty/constrain on the weights, forces the </a:t>
            </a:r>
            <a:endParaRPr/>
          </a:p>
          <a:p>
            <a:pPr marL="0" marR="0" lvl="0" indent="0" algn="l" rtl="0">
              <a:lnSpc>
                <a:spcPct val="100000"/>
              </a:lnSpc>
              <a:spcBef>
                <a:spcPts val="0"/>
              </a:spcBef>
              <a:spcAft>
                <a:spcPts val="0"/>
              </a:spcAft>
              <a:buNone/>
            </a:pPr>
            <a:r>
              <a:rPr lang="en-US" sz="1200" b="0" i="0" u="none" strike="noStrike" cap="none">
                <a:solidFill>
                  <a:srgbClr val="C00000"/>
                </a:solidFill>
                <a:latin typeface="Arial"/>
                <a:ea typeface="Arial"/>
                <a:cs typeface="Arial"/>
                <a:sym typeface="Arial"/>
              </a:rPr>
              <a:t>             weights to decay towards zero to avoid overfitting on the </a:t>
            </a:r>
            <a:endParaRPr/>
          </a:p>
          <a:p>
            <a:pPr marL="0" marR="0" lvl="0" indent="0" algn="l" rtl="0">
              <a:lnSpc>
                <a:spcPct val="100000"/>
              </a:lnSpc>
              <a:spcBef>
                <a:spcPts val="0"/>
              </a:spcBef>
              <a:spcAft>
                <a:spcPts val="0"/>
              </a:spcAft>
              <a:buNone/>
            </a:pPr>
            <a:r>
              <a:rPr lang="en-US" sz="1200" b="0" i="0" u="none" strike="noStrike" cap="none">
                <a:solidFill>
                  <a:srgbClr val="C00000"/>
                </a:solidFill>
                <a:latin typeface="Arial"/>
                <a:ea typeface="Arial"/>
                <a:cs typeface="Arial"/>
                <a:sym typeface="Arial"/>
              </a:rPr>
              <a:t>             training set) </a:t>
            </a:r>
            <a:endParaRPr/>
          </a:p>
          <a:p>
            <a:pPr marL="0" marR="0" lvl="0" indent="0" algn="l" rtl="0">
              <a:lnSpc>
                <a:spcPct val="100000"/>
              </a:lnSpc>
              <a:spcBef>
                <a:spcPts val="0"/>
              </a:spcBef>
              <a:spcAft>
                <a:spcPts val="0"/>
              </a:spcAft>
              <a:buNone/>
            </a:pPr>
            <a:endParaRPr sz="800" b="0" i="0" u="none" strike="noStrike" cap="none">
              <a:solidFill>
                <a:srgbClr val="C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Flatten out the feature outputs</a:t>
            </a:r>
            <a:endParaRPr/>
          </a:p>
          <a:p>
            <a:pPr marL="285750" marR="0" lvl="0" indent="-23495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Dense Layer: </a:t>
            </a:r>
            <a:r>
              <a:rPr lang="en-US" sz="1200" b="0" i="0" u="none" strike="noStrike" cap="none">
                <a:solidFill>
                  <a:srgbClr val="C00000"/>
                </a:solidFill>
                <a:latin typeface="Arial"/>
                <a:ea typeface="Arial"/>
                <a:cs typeface="Arial"/>
                <a:sym typeface="Arial"/>
              </a:rPr>
              <a:t>512 neurons</a:t>
            </a:r>
            <a:r>
              <a:rPr lang="en-US" sz="1200" b="0" i="0" u="none" strike="noStrike" cap="none">
                <a:solidFill>
                  <a:srgbClr val="000000"/>
                </a:solidFill>
                <a:latin typeface="Arial"/>
                <a:ea typeface="Arial"/>
                <a:cs typeface="Arial"/>
                <a:sym typeface="Arial"/>
              </a:rPr>
              <a:t>, activtion=relu</a:t>
            </a:r>
            <a:endParaRPr sz="1200" b="0" i="0" u="none" strike="noStrike" cap="none">
              <a:solidFill>
                <a:srgbClr val="000000"/>
              </a:solidFill>
              <a:latin typeface="Arial"/>
              <a:ea typeface="Arial"/>
              <a:cs typeface="Arial"/>
              <a:sym typeface="Arial"/>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Dropout</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Output: 2, activation=softmax</a:t>
            </a:r>
            <a:endParaRPr sz="1200" b="0" i="0" u="none" strike="noStrike" cap="none">
              <a:solidFill>
                <a:srgbClr val="000000"/>
              </a:solidFill>
              <a:latin typeface="Arial"/>
              <a:ea typeface="Arial"/>
              <a:cs typeface="Arial"/>
              <a:sym typeface="Arial"/>
            </a:endParaRPr>
          </a:p>
        </p:txBody>
      </p:sp>
      <p:sp>
        <p:nvSpPr>
          <p:cNvPr id="510" name="Google Shape;510;p24"/>
          <p:cNvSpPr/>
          <p:nvPr/>
        </p:nvSpPr>
        <p:spPr>
          <a:xfrm>
            <a:off x="5283125" y="827235"/>
            <a:ext cx="375488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3 Summary</a:t>
            </a:r>
            <a:endParaRPr/>
          </a:p>
        </p:txBody>
      </p:sp>
      <p:sp>
        <p:nvSpPr>
          <p:cNvPr id="511" name="Google Shape;511;p24"/>
          <p:cNvSpPr/>
          <p:nvPr/>
        </p:nvSpPr>
        <p:spPr>
          <a:xfrm>
            <a:off x="63291" y="863646"/>
            <a:ext cx="360604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Model 3 Description</a:t>
            </a:r>
            <a:endParaRPr/>
          </a:p>
        </p:txBody>
      </p:sp>
      <p:pic>
        <p:nvPicPr>
          <p:cNvPr id="512" name="Google Shape;512;p24"/>
          <p:cNvPicPr preferRelativeResize="0"/>
          <p:nvPr/>
        </p:nvPicPr>
        <p:blipFill rotWithShape="1">
          <a:blip r:embed="rId4">
            <a:alphaModFix/>
          </a:blip>
          <a:srcRect/>
          <a:stretch/>
        </p:blipFill>
        <p:spPr>
          <a:xfrm>
            <a:off x="5795756" y="1135012"/>
            <a:ext cx="3003969" cy="34779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5"/>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19" name="Google Shape;519;p25"/>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25</a:t>
            </a:fld>
            <a:endParaRPr sz="750">
              <a:solidFill>
                <a:srgbClr val="FFFFFF"/>
              </a:solidFill>
              <a:latin typeface="Calibri"/>
              <a:ea typeface="Calibri"/>
              <a:cs typeface="Calibri"/>
              <a:sym typeface="Calibri"/>
            </a:endParaRPr>
          </a:p>
        </p:txBody>
      </p:sp>
      <p:pic>
        <p:nvPicPr>
          <p:cNvPr id="520" name="Google Shape;520;p25"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521" name="Google Shape;521;p25"/>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Analysis of the CNN Model 3</a:t>
            </a:r>
            <a:endParaRPr/>
          </a:p>
        </p:txBody>
      </p:sp>
      <p:sp>
        <p:nvSpPr>
          <p:cNvPr id="522" name="Google Shape;522;p25"/>
          <p:cNvSpPr/>
          <p:nvPr/>
        </p:nvSpPr>
        <p:spPr>
          <a:xfrm>
            <a:off x="169592" y="4073861"/>
            <a:ext cx="475347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At the end of the 40th epoch, the trained CNN model 3 has a </a:t>
            </a:r>
            <a:r>
              <a:rPr lang="en-US" sz="1200" b="1" i="0" u="none" strike="noStrike" cap="none">
                <a:solidFill>
                  <a:srgbClr val="C00000"/>
                </a:solidFill>
                <a:latin typeface="Arial"/>
                <a:ea typeface="Arial"/>
                <a:cs typeface="Arial"/>
                <a:sym typeface="Arial"/>
              </a:rPr>
              <a:t>validation loss of </a:t>
            </a:r>
            <a:r>
              <a:rPr lang="en-US" sz="1200" b="1">
                <a:solidFill>
                  <a:srgbClr val="C00000"/>
                </a:solidFill>
              </a:rPr>
              <a:t>61</a:t>
            </a:r>
            <a:r>
              <a:rPr lang="en-US" sz="1200" b="1" i="0" u="none" strike="noStrike" cap="none">
                <a:solidFill>
                  <a:srgbClr val="C00000"/>
                </a:solidFill>
                <a:latin typeface="Arial"/>
                <a:ea typeface="Arial"/>
                <a:cs typeface="Arial"/>
                <a:sym typeface="Arial"/>
              </a:rPr>
              <a:t>.</a:t>
            </a:r>
            <a:r>
              <a:rPr lang="en-US" sz="1200" b="1">
                <a:solidFill>
                  <a:srgbClr val="C00000"/>
                </a:solidFill>
              </a:rPr>
              <a:t>1</a:t>
            </a:r>
            <a:r>
              <a:rPr lang="en-US" sz="1200" b="1" i="0" u="none" strike="noStrike" cap="none">
                <a:solidFill>
                  <a:srgbClr val="C00000"/>
                </a:solidFill>
                <a:latin typeface="Arial"/>
                <a:ea typeface="Arial"/>
                <a:cs typeface="Arial"/>
                <a:sym typeface="Arial"/>
              </a:rPr>
              <a:t>% and accuracy of </a:t>
            </a:r>
            <a:r>
              <a:rPr lang="en-US" sz="1200" b="1">
                <a:solidFill>
                  <a:srgbClr val="C00000"/>
                </a:solidFill>
              </a:rPr>
              <a:t>79</a:t>
            </a:r>
            <a:r>
              <a:rPr lang="en-US" sz="1200" b="1" i="0" u="none" strike="noStrike" cap="none">
                <a:solidFill>
                  <a:srgbClr val="C00000"/>
                </a:solidFill>
                <a:latin typeface="Arial"/>
                <a:ea typeface="Arial"/>
                <a:cs typeface="Arial"/>
                <a:sym typeface="Arial"/>
              </a:rPr>
              <a:t>.</a:t>
            </a:r>
            <a:r>
              <a:rPr lang="en-US" sz="1200" b="1">
                <a:solidFill>
                  <a:srgbClr val="C00000"/>
                </a:solidFill>
              </a:rPr>
              <a:t>3</a:t>
            </a:r>
            <a:r>
              <a:rPr lang="en-US" sz="1200" b="1" i="0" u="none" strike="noStrike" cap="none">
                <a:solidFill>
                  <a:srgbClr val="C00000"/>
                </a:solidFill>
                <a:latin typeface="Arial"/>
                <a:ea typeface="Arial"/>
                <a:cs typeface="Arial"/>
                <a:sym typeface="Arial"/>
              </a:rPr>
              <a:t>3%.</a:t>
            </a:r>
            <a:endParaRPr/>
          </a:p>
        </p:txBody>
      </p:sp>
      <p:sp>
        <p:nvSpPr>
          <p:cNvPr id="523" name="Google Shape;523;p25"/>
          <p:cNvSpPr/>
          <p:nvPr/>
        </p:nvSpPr>
        <p:spPr>
          <a:xfrm>
            <a:off x="540729" y="1467385"/>
            <a:ext cx="3955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“Accuracy” and “Loss” of both Training and Validation</a:t>
            </a:r>
            <a:endParaRPr/>
          </a:p>
        </p:txBody>
      </p:sp>
      <p:sp>
        <p:nvSpPr>
          <p:cNvPr id="524" name="Google Shape;524;p25"/>
          <p:cNvSpPr/>
          <p:nvPr/>
        </p:nvSpPr>
        <p:spPr>
          <a:xfrm>
            <a:off x="5389113" y="1078755"/>
            <a:ext cx="375488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Optimizers comparison of Model 3</a:t>
            </a:r>
            <a:endParaRPr/>
          </a:p>
        </p:txBody>
      </p:sp>
      <p:sp>
        <p:nvSpPr>
          <p:cNvPr id="525" name="Google Shape;525;p25"/>
          <p:cNvSpPr/>
          <p:nvPr/>
        </p:nvSpPr>
        <p:spPr>
          <a:xfrm>
            <a:off x="5389113" y="3794421"/>
            <a:ext cx="349945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Adam performs the best for Model 3 followed by RMSProp. (Loss: 71.7, Accuracy: 78.7%)</a:t>
            </a:r>
            <a:endParaRPr/>
          </a:p>
        </p:txBody>
      </p:sp>
      <p:pic>
        <p:nvPicPr>
          <p:cNvPr id="526" name="Google Shape;526;p25"/>
          <p:cNvPicPr preferRelativeResize="0"/>
          <p:nvPr/>
        </p:nvPicPr>
        <p:blipFill rotWithShape="1">
          <a:blip r:embed="rId4">
            <a:alphaModFix/>
          </a:blip>
          <a:srcRect/>
          <a:stretch/>
        </p:blipFill>
        <p:spPr>
          <a:xfrm>
            <a:off x="5360344" y="1368024"/>
            <a:ext cx="3497297" cy="2290303"/>
          </a:xfrm>
          <a:prstGeom prst="rect">
            <a:avLst/>
          </a:prstGeom>
          <a:noFill/>
          <a:ln>
            <a:noFill/>
          </a:ln>
        </p:spPr>
      </p:pic>
      <p:pic>
        <p:nvPicPr>
          <p:cNvPr id="527" name="Google Shape;527;p25"/>
          <p:cNvPicPr preferRelativeResize="0"/>
          <p:nvPr/>
        </p:nvPicPr>
        <p:blipFill rotWithShape="1">
          <a:blip r:embed="rId5">
            <a:alphaModFix/>
          </a:blip>
          <a:srcRect/>
          <a:stretch/>
        </p:blipFill>
        <p:spPr>
          <a:xfrm>
            <a:off x="194085" y="939707"/>
            <a:ext cx="4039281" cy="528345"/>
          </a:xfrm>
          <a:prstGeom prst="rect">
            <a:avLst/>
          </a:prstGeom>
          <a:noFill/>
          <a:ln>
            <a:noFill/>
          </a:ln>
        </p:spPr>
      </p:pic>
      <p:pic>
        <p:nvPicPr>
          <p:cNvPr id="528" name="Google Shape;528;p25"/>
          <p:cNvPicPr preferRelativeResize="0"/>
          <p:nvPr/>
        </p:nvPicPr>
        <p:blipFill rotWithShape="1">
          <a:blip r:embed="rId6">
            <a:alphaModFix/>
          </a:blip>
          <a:srcRect t="4891"/>
          <a:stretch/>
        </p:blipFill>
        <p:spPr>
          <a:xfrm>
            <a:off x="540728" y="1734058"/>
            <a:ext cx="3575087" cy="2339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26"/>
          <p:cNvPicPr preferRelativeResize="0"/>
          <p:nvPr/>
        </p:nvPicPr>
        <p:blipFill rotWithShape="1">
          <a:blip r:embed="rId3">
            <a:alphaModFix/>
          </a:blip>
          <a:srcRect/>
          <a:stretch/>
        </p:blipFill>
        <p:spPr>
          <a:xfrm>
            <a:off x="5949110" y="1311823"/>
            <a:ext cx="3194890" cy="3066700"/>
          </a:xfrm>
          <a:prstGeom prst="rect">
            <a:avLst/>
          </a:prstGeom>
          <a:noFill/>
          <a:ln>
            <a:noFill/>
          </a:ln>
        </p:spPr>
      </p:pic>
      <p:sp>
        <p:nvSpPr>
          <p:cNvPr id="535" name="Google Shape;535;p26"/>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36" name="Google Shape;536;p26"/>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26</a:t>
            </a:fld>
            <a:endParaRPr sz="750">
              <a:solidFill>
                <a:srgbClr val="FFFFFF"/>
              </a:solidFill>
              <a:latin typeface="Calibri"/>
              <a:ea typeface="Calibri"/>
              <a:cs typeface="Calibri"/>
              <a:sym typeface="Calibri"/>
            </a:endParaRPr>
          </a:p>
        </p:txBody>
      </p:sp>
      <p:pic>
        <p:nvPicPr>
          <p:cNvPr id="537" name="Google Shape;537;p26" descr="HRS_HORZ_REV.eps"/>
          <p:cNvPicPr preferRelativeResize="0"/>
          <p:nvPr/>
        </p:nvPicPr>
        <p:blipFill rotWithShape="1">
          <a:blip r:embed="rId4">
            <a:alphaModFix/>
          </a:blip>
          <a:srcRect r="41849"/>
          <a:stretch/>
        </p:blipFill>
        <p:spPr>
          <a:xfrm>
            <a:off x="169592" y="4723234"/>
            <a:ext cx="1270589" cy="383332"/>
          </a:xfrm>
          <a:prstGeom prst="rect">
            <a:avLst/>
          </a:prstGeom>
          <a:noFill/>
          <a:ln>
            <a:noFill/>
          </a:ln>
        </p:spPr>
      </p:pic>
      <p:sp>
        <p:nvSpPr>
          <p:cNvPr id="538" name="Google Shape;538;p26"/>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Performance of the CNN Model 3</a:t>
            </a:r>
            <a:endParaRPr/>
          </a:p>
        </p:txBody>
      </p:sp>
      <p:sp>
        <p:nvSpPr>
          <p:cNvPr id="539" name="Google Shape;539;p26"/>
          <p:cNvSpPr/>
          <p:nvPr/>
        </p:nvSpPr>
        <p:spPr>
          <a:xfrm>
            <a:off x="6403812" y="974148"/>
            <a:ext cx="23737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Visualization of predictions</a:t>
            </a:r>
            <a:endParaRPr/>
          </a:p>
        </p:txBody>
      </p:sp>
      <p:pic>
        <p:nvPicPr>
          <p:cNvPr id="540" name="Google Shape;540;p26"/>
          <p:cNvPicPr preferRelativeResize="0"/>
          <p:nvPr/>
        </p:nvPicPr>
        <p:blipFill rotWithShape="1">
          <a:blip r:embed="rId5">
            <a:alphaModFix/>
          </a:blip>
          <a:srcRect/>
          <a:stretch/>
        </p:blipFill>
        <p:spPr>
          <a:xfrm>
            <a:off x="18444" y="1166778"/>
            <a:ext cx="3418940" cy="3326892"/>
          </a:xfrm>
          <a:prstGeom prst="rect">
            <a:avLst/>
          </a:prstGeom>
          <a:noFill/>
          <a:ln>
            <a:noFill/>
          </a:ln>
        </p:spPr>
      </p:pic>
      <p:sp>
        <p:nvSpPr>
          <p:cNvPr id="541" name="Google Shape;541;p26"/>
          <p:cNvSpPr/>
          <p:nvPr/>
        </p:nvSpPr>
        <p:spPr>
          <a:xfrm>
            <a:off x="528506" y="1300993"/>
            <a:ext cx="24160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Normalized Confusion Matrix</a:t>
            </a:r>
            <a:endParaRPr/>
          </a:p>
        </p:txBody>
      </p:sp>
      <p:sp>
        <p:nvSpPr>
          <p:cNvPr id="542" name="Google Shape;542;p26"/>
          <p:cNvSpPr/>
          <p:nvPr/>
        </p:nvSpPr>
        <p:spPr>
          <a:xfrm>
            <a:off x="607071" y="2049526"/>
            <a:ext cx="911706" cy="276999"/>
          </a:xfrm>
          <a:prstGeom prst="rect">
            <a:avLst/>
          </a:prstGeom>
          <a:solidFill>
            <a:srgbClr val="F4B08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TN 0.77</a:t>
            </a:r>
            <a:endParaRPr/>
          </a:p>
        </p:txBody>
      </p:sp>
      <p:sp>
        <p:nvSpPr>
          <p:cNvPr id="543" name="Google Shape;543;p26"/>
          <p:cNvSpPr/>
          <p:nvPr/>
        </p:nvSpPr>
        <p:spPr>
          <a:xfrm>
            <a:off x="1877978" y="2049525"/>
            <a:ext cx="911706" cy="276999"/>
          </a:xfrm>
          <a:prstGeom prst="rect">
            <a:avLst/>
          </a:prstGeom>
          <a:solidFill>
            <a:srgbClr val="CCCC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FN 0.23</a:t>
            </a:r>
            <a:endParaRPr/>
          </a:p>
        </p:txBody>
      </p:sp>
      <p:sp>
        <p:nvSpPr>
          <p:cNvPr id="544" name="Google Shape;544;p26"/>
          <p:cNvSpPr/>
          <p:nvPr/>
        </p:nvSpPr>
        <p:spPr>
          <a:xfrm>
            <a:off x="607071" y="3250609"/>
            <a:ext cx="911706" cy="276999"/>
          </a:xfrm>
          <a:prstGeom prst="rect">
            <a:avLst/>
          </a:prstGeom>
          <a:solidFill>
            <a:srgbClr val="A8D08C"/>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FP 0.20</a:t>
            </a:r>
            <a:endParaRPr/>
          </a:p>
        </p:txBody>
      </p:sp>
      <p:sp>
        <p:nvSpPr>
          <p:cNvPr id="545" name="Google Shape;545;p26"/>
          <p:cNvSpPr/>
          <p:nvPr/>
        </p:nvSpPr>
        <p:spPr>
          <a:xfrm>
            <a:off x="1877978" y="3254591"/>
            <a:ext cx="911706" cy="276999"/>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TP 0.80</a:t>
            </a:r>
            <a:endParaRPr/>
          </a:p>
        </p:txBody>
      </p:sp>
      <p:graphicFrame>
        <p:nvGraphicFramePr>
          <p:cNvPr id="546" name="Google Shape;546;p26"/>
          <p:cNvGraphicFramePr/>
          <p:nvPr/>
        </p:nvGraphicFramePr>
        <p:xfrm>
          <a:off x="3571620" y="1790906"/>
          <a:ext cx="2135000" cy="1509750"/>
        </p:xfrm>
        <a:graphic>
          <a:graphicData uri="http://schemas.openxmlformats.org/drawingml/2006/table">
            <a:tbl>
              <a:tblPr firstRow="1" bandRow="1">
                <a:noFill/>
                <a:tableStyleId>{830FAD2C-5066-4C63-8BC7-0696951D72F6}</a:tableStyleId>
              </a:tblPr>
              <a:tblGrid>
                <a:gridCol w="1067500">
                  <a:extLst>
                    <a:ext uri="{9D8B030D-6E8A-4147-A177-3AD203B41FA5}">
                      <a16:colId xmlns:a16="http://schemas.microsoft.com/office/drawing/2014/main" val="20000"/>
                    </a:ext>
                  </a:extLst>
                </a:gridCol>
                <a:gridCol w="1067500">
                  <a:extLst>
                    <a:ext uri="{9D8B030D-6E8A-4147-A177-3AD203B41FA5}">
                      <a16:colId xmlns:a16="http://schemas.microsoft.com/office/drawing/2014/main" val="20001"/>
                    </a:ext>
                  </a:extLst>
                </a:gridCol>
              </a:tblGrid>
              <a:tr h="301950">
                <a:tc gridSpan="2">
                  <a:txBody>
                    <a:bodyPr/>
                    <a:lstStyle/>
                    <a:p>
                      <a:pPr marL="0" marR="0" lvl="0" indent="0" algn="ctr" rtl="0">
                        <a:spcBef>
                          <a:spcPts val="0"/>
                        </a:spcBef>
                        <a:spcAft>
                          <a:spcPts val="0"/>
                        </a:spcAft>
                        <a:buNone/>
                      </a:pPr>
                      <a:r>
                        <a:rPr lang="en-US" sz="1350"/>
                        <a:t>Evaluation Metrics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01950">
                <a:tc>
                  <a:txBody>
                    <a:bodyPr/>
                    <a:lstStyle/>
                    <a:p>
                      <a:pPr marL="0" marR="0" lvl="0" indent="0" algn="l" rtl="0">
                        <a:spcBef>
                          <a:spcPts val="0"/>
                        </a:spcBef>
                        <a:spcAft>
                          <a:spcPts val="0"/>
                        </a:spcAft>
                        <a:buNone/>
                      </a:pPr>
                      <a:r>
                        <a:rPr lang="en-US" sz="1350"/>
                        <a:t>Precision</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1"/>
                  </a:ext>
                </a:extLst>
              </a:tr>
              <a:tr h="301950">
                <a:tc>
                  <a:txBody>
                    <a:bodyPr/>
                    <a:lstStyle/>
                    <a:p>
                      <a:pPr marL="0" marR="0" lvl="0" indent="0" algn="l" rtl="0">
                        <a:spcBef>
                          <a:spcPts val="0"/>
                        </a:spcBef>
                        <a:spcAft>
                          <a:spcPts val="0"/>
                        </a:spcAft>
                        <a:buNone/>
                      </a:pPr>
                      <a:r>
                        <a:rPr lang="en-US" sz="1350"/>
                        <a:t>Recall</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2"/>
                  </a:ext>
                </a:extLst>
              </a:tr>
              <a:tr h="301950">
                <a:tc>
                  <a:txBody>
                    <a:bodyPr/>
                    <a:lstStyle/>
                    <a:p>
                      <a:pPr marL="0" marR="0" lvl="0" indent="0" algn="l" rtl="0">
                        <a:spcBef>
                          <a:spcPts val="0"/>
                        </a:spcBef>
                        <a:spcAft>
                          <a:spcPts val="0"/>
                        </a:spcAft>
                        <a:buNone/>
                      </a:pPr>
                      <a:r>
                        <a:rPr lang="en-US" sz="1350"/>
                        <a:t>F1 Score</a:t>
                      </a:r>
                      <a:endParaRPr/>
                    </a:p>
                  </a:txBody>
                  <a:tcPr marL="91450" marR="91450" marT="45725" marB="45725"/>
                </a:tc>
                <a:tc>
                  <a:txBody>
                    <a:bodyPr/>
                    <a:lstStyle/>
                    <a:p>
                      <a:pPr marL="0" marR="0" lvl="0" indent="0" algn="ctr" rtl="0">
                        <a:spcBef>
                          <a:spcPts val="0"/>
                        </a:spcBef>
                        <a:spcAft>
                          <a:spcPts val="0"/>
                        </a:spcAft>
                        <a:buNone/>
                      </a:pPr>
                      <a:r>
                        <a:rPr lang="en-US" sz="1350"/>
                        <a:t>0.80</a:t>
                      </a:r>
                      <a:endParaRPr/>
                    </a:p>
                  </a:txBody>
                  <a:tcPr marL="91450" marR="91450" marT="45725" marB="45725"/>
                </a:tc>
                <a:extLst>
                  <a:ext uri="{0D108BD9-81ED-4DB2-BD59-A6C34878D82A}">
                    <a16:rowId xmlns:a16="http://schemas.microsoft.com/office/drawing/2014/main" val="10003"/>
                  </a:ext>
                </a:extLst>
              </a:tr>
              <a:tr h="301950">
                <a:tc>
                  <a:txBody>
                    <a:bodyPr/>
                    <a:lstStyle/>
                    <a:p>
                      <a:pPr marL="0" marR="0" lvl="0" indent="0" algn="l" rtl="0">
                        <a:spcBef>
                          <a:spcPts val="0"/>
                        </a:spcBef>
                        <a:spcAft>
                          <a:spcPts val="0"/>
                        </a:spcAft>
                        <a:buNone/>
                      </a:pPr>
                      <a:r>
                        <a:rPr lang="en-US" sz="1350"/>
                        <a:t>ROC AUC</a:t>
                      </a:r>
                      <a:endParaRPr/>
                    </a:p>
                  </a:txBody>
                  <a:tcPr marL="91450" marR="91450" marT="45725" marB="45725"/>
                </a:tc>
                <a:tc>
                  <a:txBody>
                    <a:bodyPr/>
                    <a:lstStyle/>
                    <a:p>
                      <a:pPr marL="0" marR="0" lvl="0" indent="0" algn="ctr" rtl="0">
                        <a:spcBef>
                          <a:spcPts val="0"/>
                        </a:spcBef>
                        <a:spcAft>
                          <a:spcPts val="0"/>
                        </a:spcAft>
                        <a:buNone/>
                      </a:pPr>
                      <a:r>
                        <a:rPr lang="en-US" sz="1350"/>
                        <a:t>0.79</a:t>
                      </a:r>
                      <a:endParaRPr/>
                    </a:p>
                  </a:txBody>
                  <a:tcPr marL="91450" marR="91450" marT="45725" marB="45725"/>
                </a:tc>
                <a:extLst>
                  <a:ext uri="{0D108BD9-81ED-4DB2-BD59-A6C34878D82A}">
                    <a16:rowId xmlns:a16="http://schemas.microsoft.com/office/drawing/2014/main" val="10004"/>
                  </a:ext>
                </a:extLst>
              </a:tr>
            </a:tbl>
          </a:graphicData>
        </a:graphic>
      </p:graphicFrame>
      <p:sp>
        <p:nvSpPr>
          <p:cNvPr id="547" name="Google Shape;547;p26"/>
          <p:cNvSpPr/>
          <p:nvPr/>
        </p:nvSpPr>
        <p:spPr>
          <a:xfrm>
            <a:off x="4222523" y="3656990"/>
            <a:ext cx="1541245" cy="307777"/>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False Negative</a:t>
            </a:r>
            <a:endParaRPr/>
          </a:p>
        </p:txBody>
      </p:sp>
      <p:sp>
        <p:nvSpPr>
          <p:cNvPr id="548" name="Google Shape;548;p26"/>
          <p:cNvSpPr/>
          <p:nvPr/>
        </p:nvSpPr>
        <p:spPr>
          <a:xfrm>
            <a:off x="6020091" y="2886719"/>
            <a:ext cx="718457" cy="770272"/>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49" name="Google Shape;549;p26"/>
          <p:cNvCxnSpPr/>
          <p:nvPr/>
        </p:nvCxnSpPr>
        <p:spPr>
          <a:xfrm rot="10800000" flipH="1">
            <a:off x="5372100" y="3389109"/>
            <a:ext cx="468754" cy="219349"/>
          </a:xfrm>
          <a:prstGeom prst="straightConnector1">
            <a:avLst/>
          </a:prstGeom>
          <a:noFill/>
          <a:ln w="9525" cap="flat" cmpd="sng">
            <a:solidFill>
              <a:srgbClr val="FF0000"/>
            </a:solidFill>
            <a:prstDash val="solid"/>
            <a:miter lim="800000"/>
            <a:headEnd type="none" w="sm" len="sm"/>
            <a:tailEnd type="triangle" w="med" len="med"/>
          </a:ln>
        </p:spPr>
      </p:cxnSp>
      <p:sp>
        <p:nvSpPr>
          <p:cNvPr id="550" name="Google Shape;550;p26"/>
          <p:cNvSpPr/>
          <p:nvPr/>
        </p:nvSpPr>
        <p:spPr>
          <a:xfrm>
            <a:off x="4222523" y="4185893"/>
            <a:ext cx="1541245" cy="307777"/>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False Positive</a:t>
            </a:r>
            <a:endParaRPr/>
          </a:p>
        </p:txBody>
      </p:sp>
      <p:cxnSp>
        <p:nvCxnSpPr>
          <p:cNvPr id="551" name="Google Shape;551;p26"/>
          <p:cNvCxnSpPr/>
          <p:nvPr/>
        </p:nvCxnSpPr>
        <p:spPr>
          <a:xfrm rot="10800000" flipH="1">
            <a:off x="5529391" y="3969780"/>
            <a:ext cx="468754" cy="219349"/>
          </a:xfrm>
          <a:prstGeom prst="straightConnector1">
            <a:avLst/>
          </a:prstGeom>
          <a:noFill/>
          <a:ln w="9525" cap="flat" cmpd="sng">
            <a:solidFill>
              <a:srgbClr val="FF0000"/>
            </a:solidFill>
            <a:prstDash val="solid"/>
            <a:miter lim="800000"/>
            <a:headEnd type="none" w="sm" len="sm"/>
            <a:tailEnd type="triangle" w="med" len="med"/>
          </a:ln>
        </p:spPr>
      </p:cxnSp>
      <p:sp>
        <p:nvSpPr>
          <p:cNvPr id="552" name="Google Shape;552;p26"/>
          <p:cNvSpPr/>
          <p:nvPr/>
        </p:nvSpPr>
        <p:spPr>
          <a:xfrm>
            <a:off x="6020091" y="3667443"/>
            <a:ext cx="718457" cy="770272"/>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8"/>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70" name="Google Shape;570;p28"/>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27</a:t>
            </a:fld>
            <a:endParaRPr sz="750">
              <a:solidFill>
                <a:srgbClr val="FFFFFF"/>
              </a:solidFill>
              <a:latin typeface="Calibri"/>
              <a:ea typeface="Calibri"/>
              <a:cs typeface="Calibri"/>
              <a:sym typeface="Calibri"/>
            </a:endParaRPr>
          </a:p>
        </p:txBody>
      </p:sp>
      <p:pic>
        <p:nvPicPr>
          <p:cNvPr id="571" name="Google Shape;571;p28"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572" name="Google Shape;572;p28"/>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CNN ResNet18 Model</a:t>
            </a:r>
            <a:endParaRPr/>
          </a:p>
        </p:txBody>
      </p:sp>
      <p:sp>
        <p:nvSpPr>
          <p:cNvPr id="573" name="Google Shape;573;p28"/>
          <p:cNvSpPr/>
          <p:nvPr/>
        </p:nvSpPr>
        <p:spPr>
          <a:xfrm>
            <a:off x="487550" y="1306400"/>
            <a:ext cx="3635700" cy="865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a:solidFill>
                  <a:schemeClr val="dk1"/>
                </a:solidFill>
              </a:rPr>
              <a:t>11 mil trainable parameters</a:t>
            </a:r>
            <a:endParaRPr sz="1200">
              <a:solidFill>
                <a:schemeClr val="dk1"/>
              </a:solidFill>
            </a:endParaRPr>
          </a:p>
          <a:p>
            <a:pPr marL="914400" marR="0" lvl="1" indent="-304800" algn="l" rtl="0">
              <a:lnSpc>
                <a:spcPct val="100000"/>
              </a:lnSpc>
              <a:spcBef>
                <a:spcPts val="0"/>
              </a:spcBef>
              <a:spcAft>
                <a:spcPts val="0"/>
              </a:spcAft>
              <a:buClr>
                <a:srgbClr val="000000"/>
              </a:buClr>
              <a:buSzPts val="1200"/>
              <a:buFont typeface="Arial"/>
              <a:buChar char="○"/>
            </a:pPr>
            <a:r>
              <a:rPr lang="en-US" sz="1200">
                <a:solidFill>
                  <a:schemeClr val="dk1"/>
                </a:solidFill>
              </a:rPr>
              <a:t>convolutional layers with 3X3 filters (like VGGNet)</a:t>
            </a:r>
            <a:endParaRPr sz="1200">
              <a:solidFill>
                <a:schemeClr val="dk1"/>
              </a:solidFill>
            </a:endParaRPr>
          </a:p>
          <a:p>
            <a:pPr marL="914400" marR="0" lvl="1" indent="-304800" algn="l" rtl="0">
              <a:lnSpc>
                <a:spcPct val="100000"/>
              </a:lnSpc>
              <a:spcBef>
                <a:spcPts val="0"/>
              </a:spcBef>
              <a:spcAft>
                <a:spcPts val="0"/>
              </a:spcAft>
              <a:buClr>
                <a:schemeClr val="dk1"/>
              </a:buClr>
              <a:buSzPts val="1200"/>
              <a:buChar char="○"/>
            </a:pPr>
            <a:r>
              <a:rPr lang="en-US" sz="1200">
                <a:solidFill>
                  <a:schemeClr val="dk1"/>
                </a:solidFill>
              </a:rPr>
              <a:t>2 pooling layers at the beginning and end</a:t>
            </a:r>
            <a:endParaRPr sz="1200">
              <a:solidFill>
                <a:schemeClr val="dk1"/>
              </a:solidFill>
            </a:endParaRPr>
          </a:p>
          <a:p>
            <a:pPr marL="914400" marR="0" lvl="0" indent="0" algn="l" rtl="0">
              <a:lnSpc>
                <a:spcPct val="100000"/>
              </a:lnSpc>
              <a:spcBef>
                <a:spcPts val="0"/>
              </a:spcBef>
              <a:spcAft>
                <a:spcPts val="0"/>
              </a:spcAft>
              <a:buNone/>
            </a:pPr>
            <a:endParaRPr sz="1200">
              <a:solidFill>
                <a:schemeClr val="dk1"/>
              </a:solidFill>
            </a:endParaRPr>
          </a:p>
          <a:p>
            <a:pPr marL="285750" marR="0" lvl="0" indent="-304800" algn="l" rtl="0">
              <a:lnSpc>
                <a:spcPct val="100000"/>
              </a:lnSpc>
              <a:spcBef>
                <a:spcPts val="0"/>
              </a:spcBef>
              <a:spcAft>
                <a:spcPts val="0"/>
              </a:spcAft>
              <a:buClr>
                <a:schemeClr val="dk1"/>
              </a:buClr>
              <a:buSzPts val="1200"/>
              <a:buChar char="•"/>
            </a:pPr>
            <a:r>
              <a:rPr lang="en-US" sz="1200">
                <a:solidFill>
                  <a:schemeClr val="dk1"/>
                </a:solidFill>
              </a:rPr>
              <a:t>Benefits: Shortcut connections are used to solve vanishing gradient problem, less parameters than VGGNet</a:t>
            </a:r>
            <a:endParaRPr sz="1200">
              <a:solidFill>
                <a:schemeClr val="dk1"/>
              </a:solidFill>
            </a:endParaRPr>
          </a:p>
          <a:p>
            <a:pPr marL="457200" marR="0" lvl="0" indent="0" algn="l" rtl="0">
              <a:lnSpc>
                <a:spcPct val="100000"/>
              </a:lnSpc>
              <a:spcBef>
                <a:spcPts val="0"/>
              </a:spcBef>
              <a:spcAft>
                <a:spcPts val="0"/>
              </a:spcAft>
              <a:buNone/>
            </a:pPr>
            <a:endParaRPr sz="1200">
              <a:solidFill>
                <a:schemeClr val="dk1"/>
              </a:solidFill>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Arial"/>
                <a:ea typeface="Arial"/>
                <a:cs typeface="Arial"/>
                <a:sym typeface="Arial"/>
              </a:rPr>
              <a:t>Fine tuning model using Global Average Pooling2D (to minimize overfitting by reducing the total number of parameters in the model) at end of ResNet18 before output layer</a:t>
            </a:r>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574" name="Google Shape;574;p28"/>
          <p:cNvSpPr/>
          <p:nvPr/>
        </p:nvSpPr>
        <p:spPr>
          <a:xfrm>
            <a:off x="5283125" y="827235"/>
            <a:ext cx="375488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CNN ResNet18  Model Summary</a:t>
            </a:r>
            <a:endParaRPr/>
          </a:p>
        </p:txBody>
      </p:sp>
      <p:sp>
        <p:nvSpPr>
          <p:cNvPr id="575" name="Google Shape;575;p28"/>
          <p:cNvSpPr/>
          <p:nvPr/>
        </p:nvSpPr>
        <p:spPr>
          <a:xfrm>
            <a:off x="63291" y="863646"/>
            <a:ext cx="360604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CNN ResNet18  Model Description</a:t>
            </a:r>
            <a:endParaRPr/>
          </a:p>
        </p:txBody>
      </p:sp>
      <p:sp>
        <p:nvSpPr>
          <p:cNvPr id="576" name="Google Shape;576;p28"/>
          <p:cNvSpPr/>
          <p:nvPr/>
        </p:nvSpPr>
        <p:spPr>
          <a:xfrm>
            <a:off x="5517639" y="1855489"/>
            <a:ext cx="3955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“Loss” of Training and Validation</a:t>
            </a:r>
            <a:endParaRPr/>
          </a:p>
        </p:txBody>
      </p:sp>
      <p:pic>
        <p:nvPicPr>
          <p:cNvPr id="577" name="Google Shape;577;p28"/>
          <p:cNvPicPr preferRelativeResize="0"/>
          <p:nvPr/>
        </p:nvPicPr>
        <p:blipFill rotWithShape="1">
          <a:blip r:embed="rId4">
            <a:alphaModFix/>
          </a:blip>
          <a:srcRect/>
          <a:stretch/>
        </p:blipFill>
        <p:spPr>
          <a:xfrm>
            <a:off x="5223996" y="1340142"/>
            <a:ext cx="3873143" cy="422110"/>
          </a:xfrm>
          <a:prstGeom prst="rect">
            <a:avLst/>
          </a:prstGeom>
          <a:noFill/>
          <a:ln>
            <a:noFill/>
          </a:ln>
        </p:spPr>
      </p:pic>
      <p:pic>
        <p:nvPicPr>
          <p:cNvPr id="578" name="Google Shape;578;p28"/>
          <p:cNvPicPr preferRelativeResize="0"/>
          <p:nvPr/>
        </p:nvPicPr>
        <p:blipFill rotWithShape="1">
          <a:blip r:embed="rId5">
            <a:alphaModFix/>
          </a:blip>
          <a:srcRect t="2055"/>
          <a:stretch/>
        </p:blipFill>
        <p:spPr>
          <a:xfrm>
            <a:off x="5283125" y="2091124"/>
            <a:ext cx="3281833" cy="21272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9"/>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85" name="Google Shape;585;p29"/>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28</a:t>
            </a:fld>
            <a:endParaRPr sz="750">
              <a:solidFill>
                <a:srgbClr val="FFFFFF"/>
              </a:solidFill>
              <a:latin typeface="Calibri"/>
              <a:ea typeface="Calibri"/>
              <a:cs typeface="Calibri"/>
              <a:sym typeface="Calibri"/>
            </a:endParaRPr>
          </a:p>
        </p:txBody>
      </p:sp>
      <p:pic>
        <p:nvPicPr>
          <p:cNvPr id="586" name="Google Shape;586;p29"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587" name="Google Shape;587;p29"/>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Analysis of the CNN ResNet18 Model </a:t>
            </a:r>
            <a:endParaRPr/>
          </a:p>
        </p:txBody>
      </p:sp>
      <p:sp>
        <p:nvSpPr>
          <p:cNvPr id="588" name="Google Shape;588;p29"/>
          <p:cNvSpPr/>
          <p:nvPr/>
        </p:nvSpPr>
        <p:spPr>
          <a:xfrm>
            <a:off x="105988" y="1065808"/>
            <a:ext cx="435171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Comparison of CNN ResNet Model Accuracy by Optimizers</a:t>
            </a:r>
            <a:endParaRPr/>
          </a:p>
        </p:txBody>
      </p:sp>
      <p:sp>
        <p:nvSpPr>
          <p:cNvPr id="589" name="Google Shape;589;p29"/>
          <p:cNvSpPr/>
          <p:nvPr/>
        </p:nvSpPr>
        <p:spPr>
          <a:xfrm>
            <a:off x="4643603" y="1075702"/>
            <a:ext cx="435171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Comparison of CNN ResNet Model Loss by Optimizers</a:t>
            </a:r>
            <a:endParaRPr/>
          </a:p>
        </p:txBody>
      </p:sp>
      <p:pic>
        <p:nvPicPr>
          <p:cNvPr id="590" name="Google Shape;590;p29"/>
          <p:cNvPicPr preferRelativeResize="0"/>
          <p:nvPr/>
        </p:nvPicPr>
        <p:blipFill rotWithShape="1">
          <a:blip r:embed="rId4">
            <a:alphaModFix/>
          </a:blip>
          <a:srcRect t="4647"/>
          <a:stretch/>
        </p:blipFill>
        <p:spPr>
          <a:xfrm>
            <a:off x="410975" y="1379741"/>
            <a:ext cx="3725409" cy="2345935"/>
          </a:xfrm>
          <a:prstGeom prst="rect">
            <a:avLst/>
          </a:prstGeom>
          <a:noFill/>
          <a:ln>
            <a:noFill/>
          </a:ln>
        </p:spPr>
      </p:pic>
      <p:pic>
        <p:nvPicPr>
          <p:cNvPr id="591" name="Google Shape;591;p29"/>
          <p:cNvPicPr preferRelativeResize="0"/>
          <p:nvPr/>
        </p:nvPicPr>
        <p:blipFill rotWithShape="1">
          <a:blip r:embed="rId5">
            <a:alphaModFix/>
          </a:blip>
          <a:srcRect t="3244"/>
          <a:stretch/>
        </p:blipFill>
        <p:spPr>
          <a:xfrm>
            <a:off x="4897205" y="1334079"/>
            <a:ext cx="3844507" cy="2437258"/>
          </a:xfrm>
          <a:prstGeom prst="rect">
            <a:avLst/>
          </a:prstGeom>
          <a:noFill/>
          <a:ln>
            <a:noFill/>
          </a:ln>
        </p:spPr>
      </p:pic>
      <p:sp>
        <p:nvSpPr>
          <p:cNvPr id="592" name="Google Shape;592;p29"/>
          <p:cNvSpPr/>
          <p:nvPr/>
        </p:nvSpPr>
        <p:spPr>
          <a:xfrm>
            <a:off x="742949" y="3992871"/>
            <a:ext cx="82523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terms of validation accuracy and loss, RMSProp performs the best, followed by Adam.</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0"/>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99" name="Google Shape;599;p30"/>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29</a:t>
            </a:fld>
            <a:endParaRPr sz="750">
              <a:solidFill>
                <a:srgbClr val="FFFFFF"/>
              </a:solidFill>
              <a:latin typeface="Calibri"/>
              <a:ea typeface="Calibri"/>
              <a:cs typeface="Calibri"/>
              <a:sym typeface="Calibri"/>
            </a:endParaRPr>
          </a:p>
        </p:txBody>
      </p:sp>
      <p:pic>
        <p:nvPicPr>
          <p:cNvPr id="600" name="Google Shape;600;p30"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601" name="Google Shape;601;p30"/>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Performance of the CNN ResNet18 Model </a:t>
            </a:r>
            <a:endParaRPr/>
          </a:p>
        </p:txBody>
      </p:sp>
      <p:sp>
        <p:nvSpPr>
          <p:cNvPr id="602" name="Google Shape;602;p30"/>
          <p:cNvSpPr/>
          <p:nvPr/>
        </p:nvSpPr>
        <p:spPr>
          <a:xfrm>
            <a:off x="6403812" y="974148"/>
            <a:ext cx="23737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Visualization of predictions</a:t>
            </a:r>
            <a:endParaRPr/>
          </a:p>
        </p:txBody>
      </p:sp>
      <p:pic>
        <p:nvPicPr>
          <p:cNvPr id="603" name="Google Shape;603;p30"/>
          <p:cNvPicPr preferRelativeResize="0"/>
          <p:nvPr/>
        </p:nvPicPr>
        <p:blipFill rotWithShape="1">
          <a:blip r:embed="rId4">
            <a:alphaModFix/>
          </a:blip>
          <a:srcRect/>
          <a:stretch/>
        </p:blipFill>
        <p:spPr>
          <a:xfrm>
            <a:off x="18444" y="1166778"/>
            <a:ext cx="3418940" cy="3326892"/>
          </a:xfrm>
          <a:prstGeom prst="rect">
            <a:avLst/>
          </a:prstGeom>
          <a:noFill/>
          <a:ln>
            <a:noFill/>
          </a:ln>
        </p:spPr>
      </p:pic>
      <p:sp>
        <p:nvSpPr>
          <p:cNvPr id="604" name="Google Shape;604;p30"/>
          <p:cNvSpPr/>
          <p:nvPr/>
        </p:nvSpPr>
        <p:spPr>
          <a:xfrm>
            <a:off x="528506" y="1300993"/>
            <a:ext cx="2416030"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Normalized Confusion Matrix</a:t>
            </a:r>
            <a:endParaRPr/>
          </a:p>
        </p:txBody>
      </p:sp>
      <p:sp>
        <p:nvSpPr>
          <p:cNvPr id="605" name="Google Shape;605;p30"/>
          <p:cNvSpPr/>
          <p:nvPr/>
        </p:nvSpPr>
        <p:spPr>
          <a:xfrm>
            <a:off x="607071" y="2049526"/>
            <a:ext cx="911706" cy="276999"/>
          </a:xfrm>
          <a:prstGeom prst="rect">
            <a:avLst/>
          </a:prstGeom>
          <a:solidFill>
            <a:srgbClr val="F4B08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TN 0.96</a:t>
            </a:r>
            <a:endParaRPr/>
          </a:p>
        </p:txBody>
      </p:sp>
      <p:sp>
        <p:nvSpPr>
          <p:cNvPr id="606" name="Google Shape;606;p30"/>
          <p:cNvSpPr/>
          <p:nvPr/>
        </p:nvSpPr>
        <p:spPr>
          <a:xfrm>
            <a:off x="1877978" y="2049525"/>
            <a:ext cx="911706" cy="276999"/>
          </a:xfrm>
          <a:prstGeom prst="rect">
            <a:avLst/>
          </a:prstGeom>
          <a:solidFill>
            <a:srgbClr val="CCCC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FN 0.04</a:t>
            </a:r>
            <a:endParaRPr/>
          </a:p>
        </p:txBody>
      </p:sp>
      <p:sp>
        <p:nvSpPr>
          <p:cNvPr id="607" name="Google Shape;607;p30"/>
          <p:cNvSpPr/>
          <p:nvPr/>
        </p:nvSpPr>
        <p:spPr>
          <a:xfrm>
            <a:off x="607071" y="3250609"/>
            <a:ext cx="911706" cy="276999"/>
          </a:xfrm>
          <a:prstGeom prst="rect">
            <a:avLst/>
          </a:prstGeom>
          <a:solidFill>
            <a:srgbClr val="A8D08C"/>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FP 0.06</a:t>
            </a:r>
            <a:endParaRPr/>
          </a:p>
        </p:txBody>
      </p:sp>
      <p:sp>
        <p:nvSpPr>
          <p:cNvPr id="608" name="Google Shape;608;p30"/>
          <p:cNvSpPr/>
          <p:nvPr/>
        </p:nvSpPr>
        <p:spPr>
          <a:xfrm>
            <a:off x="1877978" y="3254591"/>
            <a:ext cx="911706" cy="276999"/>
          </a:xfrm>
          <a:prstGeom prst="rect">
            <a:avLst/>
          </a:prstGeom>
          <a:solidFill>
            <a:srgbClr val="A5A5A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TP 0.94</a:t>
            </a:r>
            <a:endParaRPr/>
          </a:p>
        </p:txBody>
      </p:sp>
      <p:graphicFrame>
        <p:nvGraphicFramePr>
          <p:cNvPr id="609" name="Google Shape;609;p30"/>
          <p:cNvGraphicFramePr/>
          <p:nvPr/>
        </p:nvGraphicFramePr>
        <p:xfrm>
          <a:off x="3571620" y="1790906"/>
          <a:ext cx="2135000" cy="1509750"/>
        </p:xfrm>
        <a:graphic>
          <a:graphicData uri="http://schemas.openxmlformats.org/drawingml/2006/table">
            <a:tbl>
              <a:tblPr firstRow="1" bandRow="1">
                <a:noFill/>
                <a:tableStyleId>{830FAD2C-5066-4C63-8BC7-0696951D72F6}</a:tableStyleId>
              </a:tblPr>
              <a:tblGrid>
                <a:gridCol w="1067500">
                  <a:extLst>
                    <a:ext uri="{9D8B030D-6E8A-4147-A177-3AD203B41FA5}">
                      <a16:colId xmlns:a16="http://schemas.microsoft.com/office/drawing/2014/main" val="20000"/>
                    </a:ext>
                  </a:extLst>
                </a:gridCol>
                <a:gridCol w="1067500">
                  <a:extLst>
                    <a:ext uri="{9D8B030D-6E8A-4147-A177-3AD203B41FA5}">
                      <a16:colId xmlns:a16="http://schemas.microsoft.com/office/drawing/2014/main" val="20001"/>
                    </a:ext>
                  </a:extLst>
                </a:gridCol>
              </a:tblGrid>
              <a:tr h="301950">
                <a:tc gridSpan="2">
                  <a:txBody>
                    <a:bodyPr/>
                    <a:lstStyle/>
                    <a:p>
                      <a:pPr marL="0" marR="0" lvl="0" indent="0" algn="ctr" rtl="0">
                        <a:spcBef>
                          <a:spcPts val="0"/>
                        </a:spcBef>
                        <a:spcAft>
                          <a:spcPts val="0"/>
                        </a:spcAft>
                        <a:buNone/>
                      </a:pPr>
                      <a:r>
                        <a:rPr lang="en-US" sz="1350"/>
                        <a:t>Evaluation Metrics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01950">
                <a:tc>
                  <a:txBody>
                    <a:bodyPr/>
                    <a:lstStyle/>
                    <a:p>
                      <a:pPr marL="0" marR="0" lvl="0" indent="0" algn="l" rtl="0">
                        <a:spcBef>
                          <a:spcPts val="0"/>
                        </a:spcBef>
                        <a:spcAft>
                          <a:spcPts val="0"/>
                        </a:spcAft>
                        <a:buNone/>
                      </a:pPr>
                      <a:r>
                        <a:rPr lang="en-US" sz="1350"/>
                        <a:t>Precision</a:t>
                      </a:r>
                      <a:endParaRPr/>
                    </a:p>
                  </a:txBody>
                  <a:tcPr marL="91450" marR="91450" marT="45725" marB="45725"/>
                </a:tc>
                <a:tc>
                  <a:txBody>
                    <a:bodyPr/>
                    <a:lstStyle/>
                    <a:p>
                      <a:pPr marL="0" marR="0" lvl="0" indent="0" algn="ctr" rtl="0">
                        <a:spcBef>
                          <a:spcPts val="0"/>
                        </a:spcBef>
                        <a:spcAft>
                          <a:spcPts val="0"/>
                        </a:spcAft>
                        <a:buNone/>
                      </a:pPr>
                      <a:r>
                        <a:rPr lang="en-US" sz="1350"/>
                        <a:t>0.96</a:t>
                      </a:r>
                      <a:endParaRPr/>
                    </a:p>
                  </a:txBody>
                  <a:tcPr marL="91450" marR="91450" marT="45725" marB="45725"/>
                </a:tc>
                <a:extLst>
                  <a:ext uri="{0D108BD9-81ED-4DB2-BD59-A6C34878D82A}">
                    <a16:rowId xmlns:a16="http://schemas.microsoft.com/office/drawing/2014/main" val="10001"/>
                  </a:ext>
                </a:extLst>
              </a:tr>
              <a:tr h="301950">
                <a:tc>
                  <a:txBody>
                    <a:bodyPr/>
                    <a:lstStyle/>
                    <a:p>
                      <a:pPr marL="0" marR="0" lvl="0" indent="0" algn="l" rtl="0">
                        <a:spcBef>
                          <a:spcPts val="0"/>
                        </a:spcBef>
                        <a:spcAft>
                          <a:spcPts val="0"/>
                        </a:spcAft>
                        <a:buNone/>
                      </a:pPr>
                      <a:r>
                        <a:rPr lang="en-US" sz="1350"/>
                        <a:t>Recall</a:t>
                      </a:r>
                      <a:endParaRPr/>
                    </a:p>
                  </a:txBody>
                  <a:tcPr marL="91450" marR="91450" marT="45725" marB="45725"/>
                </a:tc>
                <a:tc>
                  <a:txBody>
                    <a:bodyPr/>
                    <a:lstStyle/>
                    <a:p>
                      <a:pPr marL="0" marR="0" lvl="0" indent="0" algn="ctr" rtl="0">
                        <a:spcBef>
                          <a:spcPts val="0"/>
                        </a:spcBef>
                        <a:spcAft>
                          <a:spcPts val="0"/>
                        </a:spcAft>
                        <a:buNone/>
                      </a:pPr>
                      <a:r>
                        <a:rPr lang="en-US" sz="1350"/>
                        <a:t>0.94</a:t>
                      </a:r>
                      <a:endParaRPr/>
                    </a:p>
                  </a:txBody>
                  <a:tcPr marL="91450" marR="91450" marT="45725" marB="45725"/>
                </a:tc>
                <a:extLst>
                  <a:ext uri="{0D108BD9-81ED-4DB2-BD59-A6C34878D82A}">
                    <a16:rowId xmlns:a16="http://schemas.microsoft.com/office/drawing/2014/main" val="10002"/>
                  </a:ext>
                </a:extLst>
              </a:tr>
              <a:tr h="301950">
                <a:tc>
                  <a:txBody>
                    <a:bodyPr/>
                    <a:lstStyle/>
                    <a:p>
                      <a:pPr marL="0" marR="0" lvl="0" indent="0" algn="l" rtl="0">
                        <a:spcBef>
                          <a:spcPts val="0"/>
                        </a:spcBef>
                        <a:spcAft>
                          <a:spcPts val="0"/>
                        </a:spcAft>
                        <a:buNone/>
                      </a:pPr>
                      <a:r>
                        <a:rPr lang="en-US" sz="1350"/>
                        <a:t>F1 Score</a:t>
                      </a:r>
                      <a:endParaRPr/>
                    </a:p>
                  </a:txBody>
                  <a:tcPr marL="91450" marR="91450" marT="45725" marB="45725"/>
                </a:tc>
                <a:tc>
                  <a:txBody>
                    <a:bodyPr/>
                    <a:lstStyle/>
                    <a:p>
                      <a:pPr marL="0" marR="0" lvl="0" indent="0" algn="ctr" rtl="0">
                        <a:spcBef>
                          <a:spcPts val="0"/>
                        </a:spcBef>
                        <a:spcAft>
                          <a:spcPts val="0"/>
                        </a:spcAft>
                        <a:buNone/>
                      </a:pPr>
                      <a:r>
                        <a:rPr lang="en-US" sz="1350"/>
                        <a:t>0.95</a:t>
                      </a:r>
                      <a:endParaRPr/>
                    </a:p>
                  </a:txBody>
                  <a:tcPr marL="91450" marR="91450" marT="45725" marB="45725"/>
                </a:tc>
                <a:extLst>
                  <a:ext uri="{0D108BD9-81ED-4DB2-BD59-A6C34878D82A}">
                    <a16:rowId xmlns:a16="http://schemas.microsoft.com/office/drawing/2014/main" val="10003"/>
                  </a:ext>
                </a:extLst>
              </a:tr>
              <a:tr h="301950">
                <a:tc>
                  <a:txBody>
                    <a:bodyPr/>
                    <a:lstStyle/>
                    <a:p>
                      <a:pPr marL="0" marR="0" lvl="0" indent="0" algn="l" rtl="0">
                        <a:spcBef>
                          <a:spcPts val="0"/>
                        </a:spcBef>
                        <a:spcAft>
                          <a:spcPts val="0"/>
                        </a:spcAft>
                        <a:buNone/>
                      </a:pPr>
                      <a:r>
                        <a:rPr lang="en-US" sz="1350"/>
                        <a:t>ROC AUC</a:t>
                      </a:r>
                      <a:endParaRPr/>
                    </a:p>
                  </a:txBody>
                  <a:tcPr marL="91450" marR="91450" marT="45725" marB="45725"/>
                </a:tc>
                <a:tc>
                  <a:txBody>
                    <a:bodyPr/>
                    <a:lstStyle/>
                    <a:p>
                      <a:pPr marL="0" marR="0" lvl="0" indent="0" algn="ctr" rtl="0">
                        <a:spcBef>
                          <a:spcPts val="0"/>
                        </a:spcBef>
                        <a:spcAft>
                          <a:spcPts val="0"/>
                        </a:spcAft>
                        <a:buNone/>
                      </a:pPr>
                      <a:r>
                        <a:rPr lang="en-US" sz="1350" dirty="0"/>
                        <a:t>0.95</a:t>
                      </a:r>
                      <a:endParaRPr dirty="0"/>
                    </a:p>
                  </a:txBody>
                  <a:tcPr marL="91450" marR="91450" marT="45725" marB="45725"/>
                </a:tc>
                <a:extLst>
                  <a:ext uri="{0D108BD9-81ED-4DB2-BD59-A6C34878D82A}">
                    <a16:rowId xmlns:a16="http://schemas.microsoft.com/office/drawing/2014/main" val="10004"/>
                  </a:ext>
                </a:extLst>
              </a:tr>
            </a:tbl>
          </a:graphicData>
        </a:graphic>
      </p:graphicFrame>
      <p:pic>
        <p:nvPicPr>
          <p:cNvPr id="610" name="Google Shape;610;p30"/>
          <p:cNvPicPr preferRelativeResize="0"/>
          <p:nvPr/>
        </p:nvPicPr>
        <p:blipFill rotWithShape="1">
          <a:blip r:embed="rId5">
            <a:alphaModFix/>
          </a:blip>
          <a:srcRect/>
          <a:stretch/>
        </p:blipFill>
        <p:spPr>
          <a:xfrm>
            <a:off x="5840854" y="1281925"/>
            <a:ext cx="3251093" cy="3211745"/>
          </a:xfrm>
          <a:prstGeom prst="rect">
            <a:avLst/>
          </a:prstGeom>
          <a:noFill/>
          <a:ln>
            <a:noFill/>
          </a:ln>
        </p:spPr>
      </p:pic>
      <p:sp>
        <p:nvSpPr>
          <p:cNvPr id="611" name="Google Shape;611;p30"/>
          <p:cNvSpPr/>
          <p:nvPr/>
        </p:nvSpPr>
        <p:spPr>
          <a:xfrm>
            <a:off x="3571620" y="3861575"/>
            <a:ext cx="231855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All of 16 samples are accurately predicted now</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23" name="Google Shape;123;p3"/>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3</a:t>
            </a:fld>
            <a:endParaRPr sz="750">
              <a:solidFill>
                <a:srgbClr val="FFFFFF"/>
              </a:solidFill>
              <a:latin typeface="Calibri"/>
              <a:ea typeface="Calibri"/>
              <a:cs typeface="Calibri"/>
              <a:sym typeface="Calibri"/>
            </a:endParaRPr>
          </a:p>
        </p:txBody>
      </p:sp>
      <p:pic>
        <p:nvPicPr>
          <p:cNvPr id="124" name="Google Shape;124;p3"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25" name="Google Shape;125;p3"/>
          <p:cNvSpPr txBox="1"/>
          <p:nvPr/>
        </p:nvSpPr>
        <p:spPr>
          <a:xfrm>
            <a:off x="-26183" y="0"/>
            <a:ext cx="9425599" cy="656794"/>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3F3F3F"/>
              </a:buClr>
              <a:buSzPts val="3200"/>
              <a:buFont typeface="Arial"/>
              <a:buNone/>
            </a:pPr>
            <a:r>
              <a:rPr lang="en-US" sz="3200" b="0" i="0" u="none" strike="noStrike" cap="none">
                <a:solidFill>
                  <a:srgbClr val="3F3F3F"/>
                </a:solidFill>
                <a:latin typeface="Calibri"/>
                <a:ea typeface="Calibri"/>
                <a:cs typeface="Calibri"/>
                <a:sym typeface="Calibri"/>
              </a:rPr>
              <a:t>COVID-19 BACKGROUND</a:t>
            </a:r>
            <a:endParaRPr/>
          </a:p>
        </p:txBody>
      </p:sp>
      <p:sp>
        <p:nvSpPr>
          <p:cNvPr id="126" name="Google Shape;126;p3"/>
          <p:cNvSpPr txBox="1"/>
          <p:nvPr/>
        </p:nvSpPr>
        <p:spPr>
          <a:xfrm>
            <a:off x="0" y="833961"/>
            <a:ext cx="43368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Naming Convention</a:t>
            </a:r>
            <a:endParaRPr/>
          </a:p>
        </p:txBody>
      </p:sp>
      <p:sp>
        <p:nvSpPr>
          <p:cNvPr id="127" name="Google Shape;127;p3"/>
          <p:cNvSpPr txBox="1"/>
          <p:nvPr/>
        </p:nvSpPr>
        <p:spPr>
          <a:xfrm>
            <a:off x="0" y="1387784"/>
            <a:ext cx="8949665" cy="33239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Coronavirus Disease 2019 (COVID-19)</a:t>
            </a:r>
            <a:endParaRPr/>
          </a:p>
          <a:p>
            <a:pPr marL="285750" marR="0" lvl="8"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 stands for ‘corona,’ ‘VI’ for ‘virus,’ and ‘D’ for disease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Etymology - “Corona” name due to crown-like structure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“Novel” &amp; often confused with other coronaviruses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      (ex. Common Cold with mild symptoms)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2"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Appearing 2-14 days after exposure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Fever or Chills,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Cough</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Shortness of Breath or difficulty breathing</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Fatigue, Muscle or Body Aches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Headache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Sore throat, new loss of taste or smell &amp; etc.</a:t>
            </a:r>
            <a:endParaRPr/>
          </a:p>
        </p:txBody>
      </p:sp>
      <p:pic>
        <p:nvPicPr>
          <p:cNvPr id="128" name="Google Shape;128;p3"/>
          <p:cNvPicPr preferRelativeResize="0"/>
          <p:nvPr/>
        </p:nvPicPr>
        <p:blipFill rotWithShape="1">
          <a:blip r:embed="rId4">
            <a:alphaModFix/>
          </a:blip>
          <a:srcRect/>
          <a:stretch/>
        </p:blipFill>
        <p:spPr>
          <a:xfrm>
            <a:off x="5179743" y="1186958"/>
            <a:ext cx="3200400" cy="3028950"/>
          </a:xfrm>
          <a:prstGeom prst="rect">
            <a:avLst/>
          </a:prstGeom>
          <a:noFill/>
          <a:ln>
            <a:noFill/>
          </a:ln>
        </p:spPr>
      </p:pic>
      <p:sp>
        <p:nvSpPr>
          <p:cNvPr id="129" name="Google Shape;129;p3"/>
          <p:cNvSpPr txBox="1"/>
          <p:nvPr/>
        </p:nvSpPr>
        <p:spPr>
          <a:xfrm>
            <a:off x="-26183" y="2701433"/>
            <a:ext cx="43368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Symptoms</a:t>
            </a:r>
            <a:endParaRPr/>
          </a:p>
        </p:txBody>
      </p:sp>
      <p:sp>
        <p:nvSpPr>
          <p:cNvPr id="130" name="Google Shape;130;p3"/>
          <p:cNvSpPr/>
          <p:nvPr/>
        </p:nvSpPr>
        <p:spPr>
          <a:xfrm>
            <a:off x="4017139" y="4416734"/>
            <a:ext cx="512686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1" u="sng" strike="noStrike" cap="none">
                <a:solidFill>
                  <a:schemeClr val="accent5"/>
                </a:solidFill>
                <a:latin typeface="Arial"/>
                <a:ea typeface="Arial"/>
                <a:cs typeface="Arial"/>
                <a:sym typeface="Arial"/>
                <a:hlinkClick r:id="rId5"/>
              </a:rPr>
              <a:t>https://www.cdc.gov/coronavirus/2019-ncov/faq.html#Coronavirus-Disease-2019-Basics</a:t>
            </a:r>
            <a:endParaRPr sz="1000" b="0" i="1" u="none" strike="noStrike" cap="none">
              <a:solidFill>
                <a:schemeClr val="accent5"/>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7"/>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59" name="Google Shape;559;p27"/>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30</a:t>
            </a:fld>
            <a:endParaRPr sz="750">
              <a:solidFill>
                <a:srgbClr val="FFFFFF"/>
              </a:solidFill>
              <a:latin typeface="Calibri"/>
              <a:ea typeface="Calibri"/>
              <a:cs typeface="Calibri"/>
              <a:sym typeface="Calibri"/>
            </a:endParaRPr>
          </a:p>
        </p:txBody>
      </p:sp>
      <p:pic>
        <p:nvPicPr>
          <p:cNvPr id="560" name="Google Shape;560;p27"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561" name="Google Shape;561;p27"/>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Comparison of CNN Models Performance</a:t>
            </a:r>
            <a:endParaRPr/>
          </a:p>
        </p:txBody>
      </p:sp>
      <p:graphicFrame>
        <p:nvGraphicFramePr>
          <p:cNvPr id="562" name="Google Shape;562;p27"/>
          <p:cNvGraphicFramePr/>
          <p:nvPr>
            <p:extLst>
              <p:ext uri="{D42A27DB-BD31-4B8C-83A1-F6EECF244321}">
                <p14:modId xmlns:p14="http://schemas.microsoft.com/office/powerpoint/2010/main" val="3635498742"/>
              </p:ext>
            </p:extLst>
          </p:nvPr>
        </p:nvGraphicFramePr>
        <p:xfrm>
          <a:off x="1259852" y="1143906"/>
          <a:ext cx="6694716" cy="2422254"/>
        </p:xfrm>
        <a:graphic>
          <a:graphicData uri="http://schemas.openxmlformats.org/drawingml/2006/table">
            <a:tbl>
              <a:tblPr firstRow="1" bandRow="1">
                <a:noFill/>
                <a:tableStyleId>{830FAD2C-5066-4C63-8BC7-0696951D72F6}</a:tableStyleId>
              </a:tblPr>
              <a:tblGrid>
                <a:gridCol w="1115786">
                  <a:extLst>
                    <a:ext uri="{9D8B030D-6E8A-4147-A177-3AD203B41FA5}">
                      <a16:colId xmlns:a16="http://schemas.microsoft.com/office/drawing/2014/main" val="20000"/>
                    </a:ext>
                  </a:extLst>
                </a:gridCol>
                <a:gridCol w="1115786">
                  <a:extLst>
                    <a:ext uri="{9D8B030D-6E8A-4147-A177-3AD203B41FA5}">
                      <a16:colId xmlns:a16="http://schemas.microsoft.com/office/drawing/2014/main" val="20001"/>
                    </a:ext>
                  </a:extLst>
                </a:gridCol>
                <a:gridCol w="1115786">
                  <a:extLst>
                    <a:ext uri="{9D8B030D-6E8A-4147-A177-3AD203B41FA5}">
                      <a16:colId xmlns:a16="http://schemas.microsoft.com/office/drawing/2014/main" val="20002"/>
                    </a:ext>
                  </a:extLst>
                </a:gridCol>
                <a:gridCol w="1115786">
                  <a:extLst>
                    <a:ext uri="{9D8B030D-6E8A-4147-A177-3AD203B41FA5}">
                      <a16:colId xmlns:a16="http://schemas.microsoft.com/office/drawing/2014/main" val="20003"/>
                    </a:ext>
                  </a:extLst>
                </a:gridCol>
                <a:gridCol w="1115786">
                  <a:extLst>
                    <a:ext uri="{9D8B030D-6E8A-4147-A177-3AD203B41FA5}">
                      <a16:colId xmlns:a16="http://schemas.microsoft.com/office/drawing/2014/main" val="20004"/>
                    </a:ext>
                  </a:extLst>
                </a:gridCol>
                <a:gridCol w="1115786">
                  <a:extLst>
                    <a:ext uri="{9D8B030D-6E8A-4147-A177-3AD203B41FA5}">
                      <a16:colId xmlns:a16="http://schemas.microsoft.com/office/drawing/2014/main" val="4030085328"/>
                    </a:ext>
                  </a:extLst>
                </a:gridCol>
              </a:tblGrid>
              <a:tr h="381088">
                <a:tc>
                  <a:txBody>
                    <a:bodyPr/>
                    <a:lstStyle/>
                    <a:p>
                      <a:pPr marL="0" marR="0" lvl="0" indent="0" algn="l" rtl="0">
                        <a:spcBef>
                          <a:spcPts val="0"/>
                        </a:spcBef>
                        <a:spcAft>
                          <a:spcPts val="0"/>
                        </a:spcAft>
                        <a:buNone/>
                      </a:pPr>
                      <a:endParaRPr sz="1350"/>
                    </a:p>
                  </a:txBody>
                  <a:tcPr marL="91450" marR="91450" marT="45725" marB="45725"/>
                </a:tc>
                <a:tc gridSpan="4">
                  <a:txBody>
                    <a:bodyPr/>
                    <a:lstStyle/>
                    <a:p>
                      <a:pPr marL="0" marR="0" lvl="0" indent="0" algn="ctr" rtl="0">
                        <a:lnSpc>
                          <a:spcPct val="100000"/>
                        </a:lnSpc>
                        <a:spcBef>
                          <a:spcPts val="0"/>
                        </a:spcBef>
                        <a:spcAft>
                          <a:spcPts val="0"/>
                        </a:spcAft>
                        <a:buClr>
                          <a:schemeClr val="dk1"/>
                        </a:buClr>
                        <a:buSzPts val="1350"/>
                        <a:buFont typeface="Calibri"/>
                        <a:buNone/>
                      </a:pPr>
                      <a:r>
                        <a:rPr lang="en-US" sz="1350" dirty="0"/>
                        <a:t>Evaluation Metrics </a:t>
                      </a:r>
                      <a:endParaRPr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350"/>
                        <a:buFont typeface="Calibri"/>
                        <a:buNone/>
                      </a:pPr>
                      <a:endParaRPr dirty="0"/>
                    </a:p>
                  </a:txBody>
                  <a:tcPr marL="91450" marR="91450" marT="45725" marB="45725"/>
                </a:tc>
                <a:extLst>
                  <a:ext uri="{0D108BD9-81ED-4DB2-BD59-A6C34878D82A}">
                    <a16:rowId xmlns:a16="http://schemas.microsoft.com/office/drawing/2014/main" val="10000"/>
                  </a:ext>
                </a:extLst>
              </a:tr>
              <a:tr h="516814">
                <a:tc>
                  <a:txBody>
                    <a:bodyPr/>
                    <a:lstStyle/>
                    <a:p>
                      <a:pPr marL="0" marR="0" lvl="0" indent="0" algn="l" rtl="0">
                        <a:lnSpc>
                          <a:spcPct val="100000"/>
                        </a:lnSpc>
                        <a:spcBef>
                          <a:spcPts val="0"/>
                        </a:spcBef>
                        <a:spcAft>
                          <a:spcPts val="0"/>
                        </a:spcAft>
                        <a:buClr>
                          <a:schemeClr val="dk1"/>
                        </a:buClr>
                        <a:buSzPts val="1350"/>
                        <a:buFont typeface="Calibri"/>
                        <a:buNone/>
                      </a:pPr>
                      <a:r>
                        <a:rPr lang="en-US" sz="1350"/>
                        <a:t>CNN Models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n-US" sz="1350"/>
                        <a:t>Precision</a:t>
                      </a:r>
                      <a:endParaRPr/>
                    </a:p>
                  </a:txBody>
                  <a:tcPr marL="91450" marR="91450" marT="45725" marB="45725"/>
                </a:tc>
                <a:tc>
                  <a:txBody>
                    <a:bodyPr/>
                    <a:lstStyle/>
                    <a:p>
                      <a:pPr marL="0" marR="0" lvl="0" indent="0" algn="l" rtl="0">
                        <a:spcBef>
                          <a:spcPts val="0"/>
                        </a:spcBef>
                        <a:spcAft>
                          <a:spcPts val="0"/>
                        </a:spcAft>
                        <a:buNone/>
                      </a:pPr>
                      <a:r>
                        <a:rPr lang="en-US" sz="1350"/>
                        <a:t>Recall</a:t>
                      </a:r>
                      <a:endParaRPr/>
                    </a:p>
                  </a:txBody>
                  <a:tcPr marL="91450" marR="91450" marT="45725" marB="45725"/>
                </a:tc>
                <a:tc>
                  <a:txBody>
                    <a:bodyPr/>
                    <a:lstStyle/>
                    <a:p>
                      <a:pPr marL="0" marR="0" lvl="0" indent="0" algn="l" rtl="0">
                        <a:spcBef>
                          <a:spcPts val="0"/>
                        </a:spcBef>
                        <a:spcAft>
                          <a:spcPts val="0"/>
                        </a:spcAft>
                        <a:buNone/>
                      </a:pPr>
                      <a:r>
                        <a:rPr lang="en-US" sz="1350"/>
                        <a:t>F1 Score</a:t>
                      </a:r>
                      <a:endParaRPr/>
                    </a:p>
                  </a:txBody>
                  <a:tcPr marL="91450" marR="91450" marT="45725" marB="45725"/>
                </a:tc>
                <a:tc>
                  <a:txBody>
                    <a:bodyPr/>
                    <a:lstStyle/>
                    <a:p>
                      <a:pPr marL="0" marR="0" lvl="0" indent="0" algn="l" rtl="0">
                        <a:spcBef>
                          <a:spcPts val="0"/>
                        </a:spcBef>
                        <a:spcAft>
                          <a:spcPts val="0"/>
                        </a:spcAft>
                        <a:buNone/>
                      </a:pPr>
                      <a:r>
                        <a:rPr lang="en-US" sz="1350" dirty="0"/>
                        <a:t>ROC AUC</a:t>
                      </a:r>
                      <a:endParaRPr dirty="0"/>
                    </a:p>
                  </a:txBody>
                  <a:tcPr marL="91450" marR="91450" marT="45725" marB="45725"/>
                </a:tc>
                <a:tc>
                  <a:txBody>
                    <a:bodyPr/>
                    <a:lstStyle/>
                    <a:p>
                      <a:pPr marL="0" marR="0" lvl="0" indent="0" algn="l" rtl="0">
                        <a:spcBef>
                          <a:spcPts val="0"/>
                        </a:spcBef>
                        <a:spcAft>
                          <a:spcPts val="0"/>
                        </a:spcAft>
                        <a:buNone/>
                      </a:pPr>
                      <a:r>
                        <a:rPr lang="en-US" dirty="0"/>
                        <a:t>Accuracy</a:t>
                      </a:r>
                      <a:endParaRPr dirty="0"/>
                    </a:p>
                  </a:txBody>
                  <a:tcPr marL="91450" marR="91450" marT="45725" marB="45725"/>
                </a:tc>
                <a:extLst>
                  <a:ext uri="{0D108BD9-81ED-4DB2-BD59-A6C34878D82A}">
                    <a16:rowId xmlns:a16="http://schemas.microsoft.com/office/drawing/2014/main" val="10001"/>
                  </a:ext>
                </a:extLst>
              </a:tr>
              <a:tr h="381088">
                <a:tc>
                  <a:txBody>
                    <a:bodyPr/>
                    <a:lstStyle/>
                    <a:p>
                      <a:pPr marL="0" marR="0" lvl="0" indent="0" algn="l" rtl="0">
                        <a:spcBef>
                          <a:spcPts val="0"/>
                        </a:spcBef>
                        <a:spcAft>
                          <a:spcPts val="0"/>
                        </a:spcAft>
                        <a:buNone/>
                      </a:pPr>
                      <a:r>
                        <a:rPr lang="en-US" sz="1350"/>
                        <a:t>Model 1</a:t>
                      </a:r>
                      <a:endParaRPr/>
                    </a:p>
                  </a:txBody>
                  <a:tcPr marL="91450" marR="91450" marT="45725" marB="45725"/>
                </a:tc>
                <a:tc>
                  <a:txBody>
                    <a:bodyPr/>
                    <a:lstStyle/>
                    <a:p>
                      <a:pPr marL="0" marR="0" lvl="0" indent="0" algn="l" rtl="0">
                        <a:spcBef>
                          <a:spcPts val="0"/>
                        </a:spcBef>
                        <a:spcAft>
                          <a:spcPts val="0"/>
                        </a:spcAft>
                        <a:buNone/>
                      </a:pPr>
                      <a:r>
                        <a:rPr lang="en-US" sz="1350"/>
                        <a:t>0.80</a:t>
                      </a:r>
                      <a:endParaRPr/>
                    </a:p>
                  </a:txBody>
                  <a:tcPr marL="91450" marR="91450" marT="45725" marB="45725"/>
                </a:tc>
                <a:tc>
                  <a:txBody>
                    <a:bodyPr/>
                    <a:lstStyle/>
                    <a:p>
                      <a:pPr marL="0" marR="0" lvl="0" indent="0" algn="l" rtl="0">
                        <a:spcBef>
                          <a:spcPts val="0"/>
                        </a:spcBef>
                        <a:spcAft>
                          <a:spcPts val="0"/>
                        </a:spcAft>
                        <a:buNone/>
                      </a:pPr>
                      <a:r>
                        <a:rPr lang="en-US" sz="1350"/>
                        <a:t>0.85</a:t>
                      </a:r>
                      <a:endParaRPr/>
                    </a:p>
                  </a:txBody>
                  <a:tcPr marL="91450" marR="91450" marT="45725" marB="45725"/>
                </a:tc>
                <a:tc>
                  <a:txBody>
                    <a:bodyPr/>
                    <a:lstStyle/>
                    <a:p>
                      <a:pPr marL="0" marR="0" lvl="0" indent="0" algn="l" rtl="0">
                        <a:spcBef>
                          <a:spcPts val="0"/>
                        </a:spcBef>
                        <a:spcAft>
                          <a:spcPts val="0"/>
                        </a:spcAft>
                        <a:buNone/>
                      </a:pPr>
                      <a:r>
                        <a:rPr lang="en-US" sz="1350" dirty="0"/>
                        <a:t>0.82</a:t>
                      </a:r>
                      <a:endParaRPr dirty="0"/>
                    </a:p>
                  </a:txBody>
                  <a:tcPr marL="91450" marR="91450" marT="45725" marB="45725"/>
                </a:tc>
                <a:tc>
                  <a:txBody>
                    <a:bodyPr/>
                    <a:lstStyle/>
                    <a:p>
                      <a:pPr marL="0" marR="0" lvl="0" indent="0" algn="l" rtl="0">
                        <a:spcBef>
                          <a:spcPts val="0"/>
                        </a:spcBef>
                        <a:spcAft>
                          <a:spcPts val="0"/>
                        </a:spcAft>
                        <a:buNone/>
                      </a:pPr>
                      <a:r>
                        <a:rPr lang="en-US" sz="1350" dirty="0"/>
                        <a:t>0.80</a:t>
                      </a:r>
                      <a:endParaRPr dirty="0"/>
                    </a:p>
                  </a:txBody>
                  <a:tcPr marL="91450" marR="91450" marT="45725" marB="45725"/>
                </a:tc>
                <a:tc>
                  <a:txBody>
                    <a:bodyPr/>
                    <a:lstStyle/>
                    <a:p>
                      <a:pPr marL="0" marR="0" lvl="0" indent="0" algn="l" rtl="0">
                        <a:spcBef>
                          <a:spcPts val="0"/>
                        </a:spcBef>
                        <a:spcAft>
                          <a:spcPts val="0"/>
                        </a:spcAft>
                        <a:buNone/>
                      </a:pPr>
                      <a:r>
                        <a:rPr lang="en-US" dirty="0"/>
                        <a:t>80.7%</a:t>
                      </a:r>
                      <a:endParaRPr dirty="0"/>
                    </a:p>
                  </a:txBody>
                  <a:tcPr marL="91450" marR="91450" marT="45725" marB="45725"/>
                </a:tc>
                <a:extLst>
                  <a:ext uri="{0D108BD9-81ED-4DB2-BD59-A6C34878D82A}">
                    <a16:rowId xmlns:a16="http://schemas.microsoft.com/office/drawing/2014/main" val="10002"/>
                  </a:ext>
                </a:extLst>
              </a:tr>
              <a:tr h="381088">
                <a:tc>
                  <a:txBody>
                    <a:bodyPr/>
                    <a:lstStyle/>
                    <a:p>
                      <a:pPr marL="0" marR="0" lvl="0" indent="0" algn="l" rtl="0">
                        <a:spcBef>
                          <a:spcPts val="0"/>
                        </a:spcBef>
                        <a:spcAft>
                          <a:spcPts val="0"/>
                        </a:spcAft>
                        <a:buNone/>
                      </a:pPr>
                      <a:r>
                        <a:rPr lang="en-US" sz="1350"/>
                        <a:t>Model 2</a:t>
                      </a:r>
                      <a:endParaRPr/>
                    </a:p>
                  </a:txBody>
                  <a:tcPr marL="91450" marR="91450" marT="45725" marB="45725"/>
                </a:tc>
                <a:tc>
                  <a:txBody>
                    <a:bodyPr/>
                    <a:lstStyle/>
                    <a:p>
                      <a:pPr marL="0" marR="0" lvl="0" indent="0" algn="l" rtl="0">
                        <a:spcBef>
                          <a:spcPts val="0"/>
                        </a:spcBef>
                        <a:spcAft>
                          <a:spcPts val="0"/>
                        </a:spcAft>
                        <a:buNone/>
                      </a:pPr>
                      <a:r>
                        <a:rPr lang="en-US" sz="1350"/>
                        <a:t>0.77</a:t>
                      </a:r>
                      <a:endParaRPr/>
                    </a:p>
                  </a:txBody>
                  <a:tcPr marL="91450" marR="91450" marT="45725" marB="45725"/>
                </a:tc>
                <a:tc>
                  <a:txBody>
                    <a:bodyPr/>
                    <a:lstStyle/>
                    <a:p>
                      <a:pPr marL="0" marR="0" lvl="0" indent="0" algn="l" rtl="0">
                        <a:spcBef>
                          <a:spcPts val="0"/>
                        </a:spcBef>
                        <a:spcAft>
                          <a:spcPts val="0"/>
                        </a:spcAft>
                        <a:buNone/>
                      </a:pPr>
                      <a:r>
                        <a:rPr lang="en-US" sz="1350"/>
                        <a:t>0.84</a:t>
                      </a:r>
                      <a:endParaRPr/>
                    </a:p>
                  </a:txBody>
                  <a:tcPr marL="91450" marR="91450" marT="45725" marB="45725"/>
                </a:tc>
                <a:tc>
                  <a:txBody>
                    <a:bodyPr/>
                    <a:lstStyle/>
                    <a:p>
                      <a:pPr marL="0" marR="0" lvl="0" indent="0" algn="l" rtl="0">
                        <a:spcBef>
                          <a:spcPts val="0"/>
                        </a:spcBef>
                        <a:spcAft>
                          <a:spcPts val="0"/>
                        </a:spcAft>
                        <a:buNone/>
                      </a:pPr>
                      <a:r>
                        <a:rPr lang="en-US" sz="1350" dirty="0"/>
                        <a:t>0.80</a:t>
                      </a:r>
                      <a:endParaRPr dirty="0"/>
                    </a:p>
                  </a:txBody>
                  <a:tcPr marL="91450" marR="91450" marT="45725" marB="45725"/>
                </a:tc>
                <a:tc>
                  <a:txBody>
                    <a:bodyPr/>
                    <a:lstStyle/>
                    <a:p>
                      <a:pPr marL="0" marR="0" lvl="0" indent="0" algn="l" rtl="0">
                        <a:spcBef>
                          <a:spcPts val="0"/>
                        </a:spcBef>
                        <a:spcAft>
                          <a:spcPts val="0"/>
                        </a:spcAft>
                        <a:buNone/>
                      </a:pPr>
                      <a:r>
                        <a:rPr lang="en-US" sz="1350" dirty="0"/>
                        <a:t>0.78</a:t>
                      </a:r>
                      <a:endParaRPr dirty="0"/>
                    </a:p>
                  </a:txBody>
                  <a:tcPr marL="91450" marR="91450" marT="45725" marB="45725"/>
                </a:tc>
                <a:tc>
                  <a:txBody>
                    <a:bodyPr/>
                    <a:lstStyle/>
                    <a:p>
                      <a:pPr marL="0" marR="0" lvl="0" indent="0" algn="l" rtl="0">
                        <a:spcBef>
                          <a:spcPts val="0"/>
                        </a:spcBef>
                        <a:spcAft>
                          <a:spcPts val="0"/>
                        </a:spcAft>
                        <a:buNone/>
                      </a:pPr>
                      <a:r>
                        <a:rPr lang="en-US" dirty="0"/>
                        <a:t>78.0%</a:t>
                      </a:r>
                      <a:endParaRPr dirty="0"/>
                    </a:p>
                  </a:txBody>
                  <a:tcPr marL="91450" marR="91450" marT="45725" marB="45725"/>
                </a:tc>
                <a:extLst>
                  <a:ext uri="{0D108BD9-81ED-4DB2-BD59-A6C34878D82A}">
                    <a16:rowId xmlns:a16="http://schemas.microsoft.com/office/drawing/2014/main" val="10003"/>
                  </a:ext>
                </a:extLst>
              </a:tr>
              <a:tr h="381088">
                <a:tc>
                  <a:txBody>
                    <a:bodyPr/>
                    <a:lstStyle/>
                    <a:p>
                      <a:pPr marL="0" marR="0" lvl="0" indent="0" algn="l" rtl="0">
                        <a:spcBef>
                          <a:spcPts val="0"/>
                        </a:spcBef>
                        <a:spcAft>
                          <a:spcPts val="0"/>
                        </a:spcAft>
                        <a:buNone/>
                      </a:pPr>
                      <a:r>
                        <a:rPr lang="en-US" sz="1350" dirty="0"/>
                        <a:t>Model 3</a:t>
                      </a:r>
                      <a:endParaRPr dirty="0"/>
                    </a:p>
                  </a:txBody>
                  <a:tcPr marL="91450" marR="91450" marT="45725" marB="45725"/>
                </a:tc>
                <a:tc>
                  <a:txBody>
                    <a:bodyPr/>
                    <a:lstStyle/>
                    <a:p>
                      <a:pPr marL="0" marR="0" lvl="0" indent="0" algn="l" rtl="0">
                        <a:spcBef>
                          <a:spcPts val="0"/>
                        </a:spcBef>
                        <a:spcAft>
                          <a:spcPts val="0"/>
                        </a:spcAft>
                        <a:buNone/>
                      </a:pPr>
                      <a:r>
                        <a:rPr lang="en-US" sz="1350" dirty="0"/>
                        <a:t>0.80</a:t>
                      </a:r>
                      <a:endParaRPr dirty="0"/>
                    </a:p>
                  </a:txBody>
                  <a:tcPr marL="91450" marR="91450" marT="45725" marB="45725"/>
                </a:tc>
                <a:tc>
                  <a:txBody>
                    <a:bodyPr/>
                    <a:lstStyle/>
                    <a:p>
                      <a:pPr marL="0" marR="0" lvl="0" indent="0" algn="l" rtl="0">
                        <a:spcBef>
                          <a:spcPts val="0"/>
                        </a:spcBef>
                        <a:spcAft>
                          <a:spcPts val="0"/>
                        </a:spcAft>
                        <a:buNone/>
                      </a:pPr>
                      <a:r>
                        <a:rPr lang="en-US" sz="1350" dirty="0"/>
                        <a:t>0.80</a:t>
                      </a:r>
                      <a:endParaRPr dirty="0"/>
                    </a:p>
                  </a:txBody>
                  <a:tcPr marL="91450" marR="91450" marT="45725" marB="45725"/>
                </a:tc>
                <a:tc>
                  <a:txBody>
                    <a:bodyPr/>
                    <a:lstStyle/>
                    <a:p>
                      <a:pPr marL="0" marR="0" lvl="0" indent="0" algn="l" rtl="0">
                        <a:spcBef>
                          <a:spcPts val="0"/>
                        </a:spcBef>
                        <a:spcAft>
                          <a:spcPts val="0"/>
                        </a:spcAft>
                        <a:buNone/>
                      </a:pPr>
                      <a:r>
                        <a:rPr lang="en-US" sz="1350" dirty="0"/>
                        <a:t>080</a:t>
                      </a:r>
                      <a:endParaRPr dirty="0"/>
                    </a:p>
                  </a:txBody>
                  <a:tcPr marL="91450" marR="91450" marT="45725" marB="45725"/>
                </a:tc>
                <a:tc>
                  <a:txBody>
                    <a:bodyPr/>
                    <a:lstStyle/>
                    <a:p>
                      <a:pPr marL="0" marR="0" lvl="0" indent="0" algn="l" rtl="0">
                        <a:spcBef>
                          <a:spcPts val="0"/>
                        </a:spcBef>
                        <a:spcAft>
                          <a:spcPts val="0"/>
                        </a:spcAft>
                        <a:buNone/>
                      </a:pPr>
                      <a:r>
                        <a:rPr lang="en-US" sz="1350" dirty="0"/>
                        <a:t>0.79</a:t>
                      </a:r>
                      <a:endParaRPr dirty="0"/>
                    </a:p>
                  </a:txBody>
                  <a:tcPr marL="91450" marR="91450" marT="45725" marB="45725"/>
                </a:tc>
                <a:tc>
                  <a:txBody>
                    <a:bodyPr/>
                    <a:lstStyle/>
                    <a:p>
                      <a:pPr marL="0" marR="0" lvl="0" indent="0" algn="l" rtl="0">
                        <a:spcBef>
                          <a:spcPts val="0"/>
                        </a:spcBef>
                        <a:spcAft>
                          <a:spcPts val="0"/>
                        </a:spcAft>
                        <a:buNone/>
                      </a:pPr>
                      <a:r>
                        <a:rPr lang="en-US" dirty="0"/>
                        <a:t>78.7%</a:t>
                      </a:r>
                      <a:endParaRPr dirty="0"/>
                    </a:p>
                  </a:txBody>
                  <a:tcPr marL="91450" marR="91450" marT="45725" marB="45725"/>
                </a:tc>
                <a:extLst>
                  <a:ext uri="{0D108BD9-81ED-4DB2-BD59-A6C34878D82A}">
                    <a16:rowId xmlns:a16="http://schemas.microsoft.com/office/drawing/2014/main" val="10004"/>
                  </a:ext>
                </a:extLst>
              </a:tr>
              <a:tr h="381088">
                <a:tc>
                  <a:txBody>
                    <a:bodyPr/>
                    <a:lstStyle/>
                    <a:p>
                      <a:pPr marL="0" marR="0" lvl="0" indent="0" algn="l" rtl="0">
                        <a:spcBef>
                          <a:spcPts val="0"/>
                        </a:spcBef>
                        <a:spcAft>
                          <a:spcPts val="0"/>
                        </a:spcAft>
                        <a:buNone/>
                      </a:pPr>
                      <a:r>
                        <a:rPr lang="en-US" dirty="0"/>
                        <a:t>ResNet18</a:t>
                      </a:r>
                      <a:endParaRPr dirty="0"/>
                    </a:p>
                  </a:txBody>
                  <a:tcPr marL="91450" marR="91450" marT="45725" marB="45725"/>
                </a:tc>
                <a:tc>
                  <a:txBody>
                    <a:bodyPr/>
                    <a:lstStyle/>
                    <a:p>
                      <a:pPr marL="0" marR="0" lvl="0" indent="0" algn="l" rtl="0">
                        <a:spcBef>
                          <a:spcPts val="0"/>
                        </a:spcBef>
                        <a:spcAft>
                          <a:spcPts val="0"/>
                        </a:spcAft>
                        <a:buNone/>
                      </a:pPr>
                      <a:r>
                        <a:rPr lang="en-US" dirty="0"/>
                        <a:t>0.96</a:t>
                      </a:r>
                      <a:endParaRPr dirty="0"/>
                    </a:p>
                  </a:txBody>
                  <a:tcPr marL="91450" marR="91450" marT="45725" marB="45725"/>
                </a:tc>
                <a:tc>
                  <a:txBody>
                    <a:bodyPr/>
                    <a:lstStyle/>
                    <a:p>
                      <a:pPr marL="0" marR="0" lvl="0" indent="0" algn="l" rtl="0">
                        <a:spcBef>
                          <a:spcPts val="0"/>
                        </a:spcBef>
                        <a:spcAft>
                          <a:spcPts val="0"/>
                        </a:spcAft>
                        <a:buNone/>
                      </a:pPr>
                      <a:r>
                        <a:rPr lang="en-US" dirty="0"/>
                        <a:t>0.94</a:t>
                      </a:r>
                      <a:endParaRPr dirty="0"/>
                    </a:p>
                  </a:txBody>
                  <a:tcPr marL="91450" marR="91450" marT="45725" marB="45725"/>
                </a:tc>
                <a:tc>
                  <a:txBody>
                    <a:bodyPr/>
                    <a:lstStyle/>
                    <a:p>
                      <a:pPr marL="0" marR="0" lvl="0" indent="0" algn="l" rtl="0">
                        <a:spcBef>
                          <a:spcPts val="0"/>
                        </a:spcBef>
                        <a:spcAft>
                          <a:spcPts val="0"/>
                        </a:spcAft>
                        <a:buNone/>
                      </a:pPr>
                      <a:r>
                        <a:rPr lang="en-US" dirty="0"/>
                        <a:t>0.95</a:t>
                      </a:r>
                      <a:endParaRPr dirty="0"/>
                    </a:p>
                  </a:txBody>
                  <a:tcPr marL="91450" marR="91450" marT="45725" marB="45725"/>
                </a:tc>
                <a:tc>
                  <a:txBody>
                    <a:bodyPr/>
                    <a:lstStyle/>
                    <a:p>
                      <a:pPr marL="0" marR="0" lvl="0" indent="0" algn="l" rtl="0">
                        <a:spcBef>
                          <a:spcPts val="0"/>
                        </a:spcBef>
                        <a:spcAft>
                          <a:spcPts val="0"/>
                        </a:spcAft>
                        <a:buNone/>
                      </a:pPr>
                      <a:r>
                        <a:rPr lang="en-US" dirty="0"/>
                        <a:t>0.95</a:t>
                      </a:r>
                      <a:endParaRPr dirty="0"/>
                    </a:p>
                  </a:txBody>
                  <a:tcPr marL="91450" marR="91450" marT="45725" marB="45725"/>
                </a:tc>
                <a:tc>
                  <a:txBody>
                    <a:bodyPr/>
                    <a:lstStyle/>
                    <a:p>
                      <a:pPr marL="0" marR="0" lvl="0" indent="0" algn="l" rtl="0">
                        <a:spcBef>
                          <a:spcPts val="0"/>
                        </a:spcBef>
                        <a:spcAft>
                          <a:spcPts val="0"/>
                        </a:spcAft>
                        <a:buNone/>
                      </a:pPr>
                      <a:r>
                        <a:rPr lang="en-US" dirty="0"/>
                        <a:t>94.7%</a:t>
                      </a:r>
                      <a:endParaRPr dirty="0"/>
                    </a:p>
                  </a:txBody>
                  <a:tcPr marL="91450" marR="91450" marT="45725" marB="45725"/>
                </a:tc>
                <a:extLst>
                  <a:ext uri="{0D108BD9-81ED-4DB2-BD59-A6C34878D82A}">
                    <a16:rowId xmlns:a16="http://schemas.microsoft.com/office/drawing/2014/main" val="4232109371"/>
                  </a:ext>
                </a:extLst>
              </a:tr>
            </a:tbl>
          </a:graphicData>
        </a:graphic>
      </p:graphicFrame>
      <p:sp>
        <p:nvSpPr>
          <p:cNvPr id="563" name="Google Shape;563;p27"/>
          <p:cNvSpPr/>
          <p:nvPr/>
        </p:nvSpPr>
        <p:spPr>
          <a:xfrm>
            <a:off x="890245" y="3737983"/>
            <a:ext cx="73208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ResNet-18 CNN performs better </a:t>
            </a:r>
            <a:r>
              <a:rPr lang="en-US" sz="1400" b="0" i="0" u="none" strike="noStrike" cap="none" dirty="0">
                <a:solidFill>
                  <a:schemeClr val="dk1"/>
                </a:solidFill>
                <a:latin typeface="Arial"/>
                <a:ea typeface="Arial"/>
                <a:cs typeface="Arial"/>
                <a:sym typeface="Arial"/>
              </a:rPr>
              <a:t>in terms of recall as we want to </a:t>
            </a:r>
            <a:r>
              <a:rPr lang="en-US" sz="1400" b="1" i="0" u="none" strike="noStrike" cap="none" dirty="0">
                <a:solidFill>
                  <a:srgbClr val="C00000"/>
                </a:solidFill>
                <a:latin typeface="Arial"/>
                <a:ea typeface="Arial"/>
                <a:cs typeface="Arial"/>
                <a:sym typeface="Arial"/>
              </a:rPr>
              <a:t>reduce the risk of false negative </a:t>
            </a:r>
            <a:r>
              <a:rPr lang="en-US" sz="1400" b="0" i="0" u="none" strike="noStrike" cap="none" dirty="0">
                <a:solidFill>
                  <a:schemeClr val="dk1"/>
                </a:solidFill>
                <a:latin typeface="Arial"/>
                <a:ea typeface="Arial"/>
                <a:cs typeface="Arial"/>
                <a:sym typeface="Arial"/>
              </a:rPr>
              <a:t>(actual </a:t>
            </a:r>
            <a:r>
              <a:rPr lang="en-US" sz="1400" b="0" i="0" u="none" strike="noStrike" cap="none" dirty="0" err="1">
                <a:solidFill>
                  <a:schemeClr val="dk1"/>
                </a:solidFill>
                <a:latin typeface="Arial"/>
                <a:ea typeface="Arial"/>
                <a:cs typeface="Arial"/>
                <a:sym typeface="Arial"/>
              </a:rPr>
              <a:t>Covid</a:t>
            </a:r>
            <a:r>
              <a:rPr lang="en-US" sz="1400" b="0" i="0" u="none" strike="noStrike" cap="none" dirty="0">
                <a:solidFill>
                  <a:schemeClr val="dk1"/>
                </a:solidFill>
                <a:latin typeface="Arial"/>
                <a:ea typeface="Arial"/>
                <a:cs typeface="Arial"/>
                <a:sym typeface="Arial"/>
              </a:rPr>
              <a:t> but predicted as non-</a:t>
            </a:r>
            <a:r>
              <a:rPr lang="en-US" sz="1400" b="0" i="0" u="none" strike="noStrike" cap="none" dirty="0" err="1">
                <a:solidFill>
                  <a:schemeClr val="dk1"/>
                </a:solidFill>
                <a:latin typeface="Arial"/>
                <a:ea typeface="Arial"/>
                <a:cs typeface="Arial"/>
                <a:sym typeface="Arial"/>
              </a:rPr>
              <a:t>Covid</a:t>
            </a:r>
            <a:r>
              <a:rPr lang="en-US" sz="1400" b="0" i="0" u="none" strike="noStrike" cap="none" dirty="0">
                <a:solidFill>
                  <a:schemeClr val="dk1"/>
                </a:solidFill>
                <a:latin typeface="Arial"/>
                <a:ea typeface="Arial"/>
                <a:cs typeface="Arial"/>
                <a:sym typeface="Arial"/>
              </a:rPr>
              <a:t>).</a:t>
            </a:r>
            <a:endParaRPr dirty="0"/>
          </a:p>
        </p:txBody>
      </p:sp>
      <p:sp>
        <p:nvSpPr>
          <p:cNvPr id="2" name="Rectangle: Rounded Corners 1">
            <a:extLst>
              <a:ext uri="{FF2B5EF4-FFF2-40B4-BE49-F238E27FC236}">
                <a16:creationId xmlns:a16="http://schemas.microsoft.com/office/drawing/2014/main" id="{CCB73898-48BB-45A9-B083-2A28EA851909}"/>
              </a:ext>
            </a:extLst>
          </p:cNvPr>
          <p:cNvSpPr/>
          <p:nvPr/>
        </p:nvSpPr>
        <p:spPr>
          <a:xfrm>
            <a:off x="3390900" y="1546860"/>
            <a:ext cx="784860" cy="20193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1"/>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18" name="Google Shape;618;p31"/>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31</a:t>
            </a:fld>
            <a:endParaRPr sz="750">
              <a:solidFill>
                <a:srgbClr val="FFFFFF"/>
              </a:solidFill>
              <a:latin typeface="Calibri"/>
              <a:ea typeface="Calibri"/>
              <a:cs typeface="Calibri"/>
              <a:sym typeface="Calibri"/>
            </a:endParaRPr>
          </a:p>
        </p:txBody>
      </p:sp>
      <p:pic>
        <p:nvPicPr>
          <p:cNvPr id="619" name="Google Shape;619;p31"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620" name="Google Shape;620;p31"/>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621" name="Google Shape;621;p31"/>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22" name="Google Shape;622;p31"/>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623" name="Google Shape;623;p31"/>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24" name="Google Shape;624;p31"/>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25" name="Google Shape;625;p31"/>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26" name="Google Shape;626;p31"/>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627" name="Google Shape;627;p31"/>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Description</a:t>
            </a:r>
            <a:endParaRPr/>
          </a:p>
        </p:txBody>
      </p:sp>
      <p:sp>
        <p:nvSpPr>
          <p:cNvPr id="628" name="Google Shape;628;p31"/>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Preprocessing</a:t>
            </a:r>
            <a:endParaRPr/>
          </a:p>
        </p:txBody>
      </p:sp>
      <p:sp>
        <p:nvSpPr>
          <p:cNvPr id="629" name="Google Shape;629;p31"/>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30" name="Google Shape;630;p31"/>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Problem &amp; Opportunity Definition</a:t>
            </a:r>
            <a:endParaRPr/>
          </a:p>
        </p:txBody>
      </p:sp>
      <p:sp>
        <p:nvSpPr>
          <p:cNvPr id="631" name="Google Shape;631;p31"/>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32" name="Google Shape;632;p31"/>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Analysis Approach</a:t>
            </a:r>
            <a:endParaRPr/>
          </a:p>
        </p:txBody>
      </p:sp>
      <p:sp>
        <p:nvSpPr>
          <p:cNvPr id="633" name="Google Shape;633;p31"/>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34" name="Google Shape;634;p31"/>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Model &amp; Performance Evaluation </a:t>
            </a:r>
            <a:endParaRPr/>
          </a:p>
        </p:txBody>
      </p:sp>
      <p:sp>
        <p:nvSpPr>
          <p:cNvPr id="635" name="Google Shape;635;p31"/>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36" name="Google Shape;636;p31"/>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dirty="0">
                <a:solidFill>
                  <a:srgbClr val="000000"/>
                </a:solidFill>
                <a:latin typeface="Calibri"/>
                <a:ea typeface="Calibri"/>
                <a:cs typeface="Calibri"/>
                <a:sym typeface="Calibri"/>
              </a:rPr>
              <a:t>Conclusion &amp; Next Steps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2"/>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43" name="Google Shape;643;p32"/>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32</a:t>
            </a:fld>
            <a:endParaRPr sz="750">
              <a:solidFill>
                <a:srgbClr val="FFFFFF"/>
              </a:solidFill>
              <a:latin typeface="Calibri"/>
              <a:ea typeface="Calibri"/>
              <a:cs typeface="Calibri"/>
              <a:sym typeface="Calibri"/>
            </a:endParaRPr>
          </a:p>
        </p:txBody>
      </p:sp>
      <p:pic>
        <p:nvPicPr>
          <p:cNvPr id="644" name="Google Shape;644;p32"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645" name="Google Shape;645;p32"/>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3F3F3F"/>
                </a:solidFill>
                <a:latin typeface="Calibri"/>
                <a:ea typeface="Calibri"/>
                <a:cs typeface="Calibri"/>
                <a:sym typeface="Calibri"/>
              </a:rPr>
              <a:t>Conclusion &amp; next steps</a:t>
            </a:r>
            <a:endParaRPr dirty="0"/>
          </a:p>
        </p:txBody>
      </p:sp>
      <p:sp>
        <p:nvSpPr>
          <p:cNvPr id="646" name="Google Shape;646;p32"/>
          <p:cNvSpPr/>
          <p:nvPr/>
        </p:nvSpPr>
        <p:spPr>
          <a:xfrm>
            <a:off x="429325" y="1208357"/>
            <a:ext cx="8404431"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CNN ResNet18  Model performs better than any other non-pretrained models. There is a benefit of applying transfer learning on COVID19 CT scan images.</a:t>
            </a:r>
          </a:p>
          <a:p>
            <a:pPr marL="285750" marR="0" lvl="0" indent="-285750" algn="l" rtl="0">
              <a:lnSpc>
                <a:spcPct val="100000"/>
              </a:lnSpc>
              <a:spcBef>
                <a:spcPts val="0"/>
              </a:spcBef>
              <a:spcAft>
                <a:spcPts val="0"/>
              </a:spcAft>
              <a:buClr>
                <a:srgbClr val="000000"/>
              </a:buClr>
              <a:buSzPts val="1800"/>
              <a:buFont typeface="Arial"/>
              <a:buChar char="•"/>
            </a:pPr>
            <a:endParaRPr lang="en-US" sz="1800" dirty="0">
              <a:solidFill>
                <a:schemeClr val="dk1"/>
              </a:solidFil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Arial"/>
                <a:ea typeface="Arial"/>
                <a:cs typeface="Arial"/>
                <a:sym typeface="Arial"/>
              </a:rPr>
              <a:t>In </a:t>
            </a:r>
            <a:r>
              <a:rPr lang="en-US" sz="1800" dirty="0">
                <a:solidFill>
                  <a:schemeClr val="dk1"/>
                </a:solidFill>
              </a:rPr>
              <a:t>c</a:t>
            </a:r>
            <a:r>
              <a:rPr lang="en-US" sz="1800" b="0" i="0" u="none" strike="noStrike" cap="none" dirty="0">
                <a:solidFill>
                  <a:schemeClr val="dk1"/>
                </a:solidFill>
                <a:latin typeface="Arial"/>
                <a:ea typeface="Arial"/>
                <a:cs typeface="Arial"/>
                <a:sym typeface="Arial"/>
              </a:rPr>
              <a:t>omparing the models, there should be </a:t>
            </a:r>
            <a:r>
              <a:rPr lang="en-US" sz="1800" dirty="0">
                <a:solidFill>
                  <a:schemeClr val="dk1"/>
                </a:solidFill>
              </a:rPr>
              <a:t>an </a:t>
            </a:r>
            <a:r>
              <a:rPr lang="en-US" sz="1800" b="0" i="0" u="none" strike="noStrike" cap="none" dirty="0">
                <a:solidFill>
                  <a:schemeClr val="dk1"/>
                </a:solidFill>
                <a:latin typeface="Arial"/>
                <a:ea typeface="Arial"/>
                <a:cs typeface="Arial"/>
                <a:sym typeface="Arial"/>
              </a:rPr>
              <a:t>increased emphasis on the recall metric to minimize the spread of disease and drive responsive treatment options.</a:t>
            </a:r>
          </a:p>
          <a:p>
            <a:pPr marL="285750" marR="0" lvl="0" indent="-285750" algn="l" rtl="0">
              <a:lnSpc>
                <a:spcPct val="100000"/>
              </a:lnSpc>
              <a:spcBef>
                <a:spcPts val="0"/>
              </a:spcBef>
              <a:spcAft>
                <a:spcPts val="0"/>
              </a:spcAft>
              <a:buClr>
                <a:srgbClr val="000000"/>
              </a:buClr>
              <a:buSzPts val="1800"/>
              <a:buFont typeface="Arial"/>
              <a:buChar char="•"/>
            </a:pPr>
            <a:endParaRPr lang="en-US" sz="18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dirty="0">
                <a:solidFill>
                  <a:schemeClr val="dk1"/>
                </a:solidFill>
              </a:rPr>
              <a:t>Received enhance quality and high fidelity images from various imaging techniques: CT scans, MRI etc. and the option to add color</a:t>
            </a:r>
          </a:p>
          <a:p>
            <a:pPr marL="285750" marR="0" lvl="0" indent="-285750" algn="l" rtl="0">
              <a:lnSpc>
                <a:spcPct val="100000"/>
              </a:lnSpc>
              <a:spcBef>
                <a:spcPts val="0"/>
              </a:spcBef>
              <a:spcAft>
                <a:spcPts val="0"/>
              </a:spcAft>
              <a:buClr>
                <a:srgbClr val="000000"/>
              </a:buClr>
              <a:buSzPts val="1800"/>
              <a:buFont typeface="Arial"/>
              <a:buChar char="•"/>
            </a:pPr>
            <a:endParaRPr lang="en-US" sz="18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endParaRPr sz="18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3"/>
          <p:cNvSpPr txBox="1">
            <a:spLocks noGrp="1"/>
          </p:cNvSpPr>
          <p:nvPr>
            <p:ph type="title"/>
          </p:nvPr>
        </p:nvSpPr>
        <p:spPr>
          <a:xfrm>
            <a:off x="524572" y="2020868"/>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US"/>
              <a:t>Supplemental 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7" name="Google Shape;137;p4"/>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4</a:t>
            </a:fld>
            <a:endParaRPr sz="750">
              <a:solidFill>
                <a:srgbClr val="FFFFFF"/>
              </a:solidFill>
              <a:latin typeface="Calibri"/>
              <a:ea typeface="Calibri"/>
              <a:cs typeface="Calibri"/>
              <a:sym typeface="Calibri"/>
            </a:endParaRPr>
          </a:p>
        </p:txBody>
      </p:sp>
      <p:pic>
        <p:nvPicPr>
          <p:cNvPr id="138" name="Google Shape;138;p4"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39" name="Google Shape;139;p4"/>
          <p:cNvSpPr txBox="1"/>
          <p:nvPr/>
        </p:nvSpPr>
        <p:spPr>
          <a:xfrm>
            <a:off x="-26183" y="0"/>
            <a:ext cx="9425599" cy="656794"/>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3F3F3F"/>
              </a:buClr>
              <a:buSzPts val="3200"/>
              <a:buFont typeface="Arial"/>
              <a:buNone/>
            </a:pPr>
            <a:r>
              <a:rPr lang="en-US" sz="3200" b="0" i="0" u="none" strike="noStrike" cap="none">
                <a:solidFill>
                  <a:srgbClr val="3F3F3F"/>
                </a:solidFill>
                <a:latin typeface="Calibri"/>
                <a:ea typeface="Calibri"/>
                <a:cs typeface="Calibri"/>
                <a:sym typeface="Calibri"/>
              </a:rPr>
              <a:t>COVID-19 Impact</a:t>
            </a:r>
            <a:endParaRPr/>
          </a:p>
        </p:txBody>
      </p:sp>
      <p:sp>
        <p:nvSpPr>
          <p:cNvPr id="140" name="Google Shape;140;p4"/>
          <p:cNvSpPr txBox="1"/>
          <p:nvPr/>
        </p:nvSpPr>
        <p:spPr>
          <a:xfrm>
            <a:off x="4807193" y="693728"/>
            <a:ext cx="43368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Human Impact</a:t>
            </a:r>
            <a:endParaRPr/>
          </a:p>
        </p:txBody>
      </p:sp>
      <p:pic>
        <p:nvPicPr>
          <p:cNvPr id="141" name="Google Shape;141;p4"/>
          <p:cNvPicPr preferRelativeResize="0"/>
          <p:nvPr/>
        </p:nvPicPr>
        <p:blipFill rotWithShape="1">
          <a:blip r:embed="rId4">
            <a:alphaModFix/>
          </a:blip>
          <a:srcRect/>
          <a:stretch/>
        </p:blipFill>
        <p:spPr>
          <a:xfrm>
            <a:off x="169591" y="1543155"/>
            <a:ext cx="4688660" cy="2436782"/>
          </a:xfrm>
          <a:prstGeom prst="rect">
            <a:avLst/>
          </a:prstGeom>
          <a:noFill/>
          <a:ln>
            <a:noFill/>
          </a:ln>
        </p:spPr>
      </p:pic>
      <p:sp>
        <p:nvSpPr>
          <p:cNvPr id="142" name="Google Shape;142;p4"/>
          <p:cNvSpPr/>
          <p:nvPr/>
        </p:nvSpPr>
        <p:spPr>
          <a:xfrm>
            <a:off x="1109687" y="4341589"/>
            <a:ext cx="30684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hlinkClick r:id="rId5"/>
              </a:rPr>
              <a:t>https://coronavirus.jhu.edu/map.html</a:t>
            </a:r>
            <a:endParaRPr sz="1400" b="0" i="0" u="none" strike="noStrike" cap="none">
              <a:solidFill>
                <a:srgbClr val="000000"/>
              </a:solidFill>
              <a:latin typeface="Arial"/>
              <a:ea typeface="Arial"/>
              <a:cs typeface="Arial"/>
              <a:sym typeface="Arial"/>
            </a:endParaRPr>
          </a:p>
        </p:txBody>
      </p:sp>
      <p:sp>
        <p:nvSpPr>
          <p:cNvPr id="143" name="Google Shape;143;p4"/>
          <p:cNvSpPr txBox="1"/>
          <p:nvPr/>
        </p:nvSpPr>
        <p:spPr>
          <a:xfrm>
            <a:off x="345518" y="664156"/>
            <a:ext cx="433680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Disease World-Wide Tracking: </a:t>
            </a:r>
            <a:endParaRPr/>
          </a:p>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John Hopkins University</a:t>
            </a:r>
            <a:endParaRPr/>
          </a:p>
        </p:txBody>
      </p:sp>
      <p:cxnSp>
        <p:nvCxnSpPr>
          <p:cNvPr id="144" name="Google Shape;144;p4"/>
          <p:cNvCxnSpPr/>
          <p:nvPr/>
        </p:nvCxnSpPr>
        <p:spPr>
          <a:xfrm>
            <a:off x="5187219" y="818707"/>
            <a:ext cx="0" cy="3522882"/>
          </a:xfrm>
          <a:prstGeom prst="straightConnector1">
            <a:avLst/>
          </a:prstGeom>
          <a:noFill/>
          <a:ln w="38100" cap="flat" cmpd="sng">
            <a:solidFill>
              <a:srgbClr val="7F7F7F"/>
            </a:solidFill>
            <a:prstDash val="dashDot"/>
            <a:miter lim="800000"/>
            <a:headEnd type="none" w="sm" len="sm"/>
            <a:tailEnd type="none" w="sm" len="sm"/>
          </a:ln>
        </p:spPr>
      </p:cxnSp>
      <p:sp>
        <p:nvSpPr>
          <p:cNvPr id="145" name="Google Shape;145;p4"/>
          <p:cNvSpPr txBox="1"/>
          <p:nvPr/>
        </p:nvSpPr>
        <p:spPr>
          <a:xfrm>
            <a:off x="5389756" y="1543155"/>
            <a:ext cx="3486615"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Confirmed Cases</a:t>
            </a:r>
            <a:endParaRPr/>
          </a:p>
          <a:p>
            <a:pPr marL="460375" marR="0" lvl="0" indent="-1778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&gt; 6M* world-wide</a:t>
            </a:r>
            <a:endParaRPr/>
          </a:p>
          <a:p>
            <a:pPr marL="460375" marR="0" lvl="0" indent="-1778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&gt; 1.7* United States</a:t>
            </a:r>
            <a:endParaRPr/>
          </a:p>
          <a:p>
            <a:pPr marL="282575"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2575" marR="0" lvl="0" indent="-282575"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Deaths (COVID-19 was a factor)</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&gt; 370K* deaths worldwide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&gt; 100K* deaths in the US</a:t>
            </a:r>
            <a:endParaRPr/>
          </a:p>
        </p:txBody>
      </p:sp>
      <p:sp>
        <p:nvSpPr>
          <p:cNvPr id="146" name="Google Shape;146;p4"/>
          <p:cNvSpPr txBox="1"/>
          <p:nvPr/>
        </p:nvSpPr>
        <p:spPr>
          <a:xfrm>
            <a:off x="5422302" y="4313462"/>
            <a:ext cx="34866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r>
              <a:rPr lang="en-US" sz="1400" b="0" i="1" u="none" strike="noStrike" cap="none">
                <a:solidFill>
                  <a:srgbClr val="000000"/>
                </a:solidFill>
                <a:latin typeface="Arial"/>
                <a:ea typeface="Arial"/>
                <a:cs typeface="Arial"/>
                <a:sym typeface="Arial"/>
              </a:rPr>
              <a:t>Statistics as of 2020-05-31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3" name="Google Shape;153;p5"/>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5</a:t>
            </a:fld>
            <a:endParaRPr sz="750">
              <a:solidFill>
                <a:srgbClr val="FFFFFF"/>
              </a:solidFill>
              <a:latin typeface="Calibri"/>
              <a:ea typeface="Calibri"/>
              <a:cs typeface="Calibri"/>
              <a:sym typeface="Calibri"/>
            </a:endParaRPr>
          </a:p>
        </p:txBody>
      </p:sp>
      <p:pic>
        <p:nvPicPr>
          <p:cNvPr id="154" name="Google Shape;154;p5"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55" name="Google Shape;155;p5"/>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156" name="Google Shape;156;p5"/>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7" name="Google Shape;157;p5"/>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158" name="Google Shape;158;p5"/>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9" name="Google Shape;159;p5"/>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0" name="Google Shape;160;p5"/>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1" name="Google Shape;161;p5"/>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162" name="Google Shape;162;p5"/>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Description</a:t>
            </a:r>
            <a:endParaRPr/>
          </a:p>
        </p:txBody>
      </p:sp>
      <p:sp>
        <p:nvSpPr>
          <p:cNvPr id="163" name="Google Shape;163;p5"/>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Preprocessing</a:t>
            </a:r>
            <a:endParaRPr/>
          </a:p>
        </p:txBody>
      </p:sp>
      <p:sp>
        <p:nvSpPr>
          <p:cNvPr id="164" name="Google Shape;164;p5"/>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5" name="Google Shape;165;p5"/>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chemeClr val="dk1"/>
                </a:solidFill>
                <a:latin typeface="Calibri"/>
                <a:ea typeface="Calibri"/>
                <a:cs typeface="Calibri"/>
                <a:sym typeface="Calibri"/>
              </a:rPr>
              <a:t>Problem &amp; Opportunity Definition</a:t>
            </a:r>
            <a:endParaRPr/>
          </a:p>
        </p:txBody>
      </p:sp>
      <p:sp>
        <p:nvSpPr>
          <p:cNvPr id="166" name="Google Shape;166;p5"/>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7" name="Google Shape;167;p5"/>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Analysis Approach</a:t>
            </a:r>
            <a:endParaRPr/>
          </a:p>
        </p:txBody>
      </p:sp>
      <p:sp>
        <p:nvSpPr>
          <p:cNvPr id="168" name="Google Shape;168;p5"/>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9" name="Google Shape;169;p5"/>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170" name="Google Shape;170;p5"/>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71" name="Google Shape;171;p5"/>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78" name="Google Shape;178;p6"/>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6</a:t>
            </a:fld>
            <a:endParaRPr sz="750">
              <a:solidFill>
                <a:srgbClr val="FFFFFF"/>
              </a:solidFill>
              <a:latin typeface="Calibri"/>
              <a:ea typeface="Calibri"/>
              <a:cs typeface="Calibri"/>
              <a:sym typeface="Calibri"/>
            </a:endParaRPr>
          </a:p>
        </p:txBody>
      </p:sp>
      <p:pic>
        <p:nvPicPr>
          <p:cNvPr id="179" name="Google Shape;179;p6"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80" name="Google Shape;180;p6"/>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80000"/>
              </a:lnSpc>
              <a:spcBef>
                <a:spcPts val="0"/>
              </a:spcBef>
              <a:spcAft>
                <a:spcPts val="0"/>
              </a:spcAft>
              <a:buClr>
                <a:srgbClr val="000000"/>
              </a:buClr>
              <a:buSzPts val="3330"/>
              <a:buFont typeface="Arial"/>
              <a:buNone/>
            </a:pPr>
            <a:r>
              <a:rPr lang="en-US" sz="3330" b="1" i="0" u="none" strike="noStrike" cap="none">
                <a:solidFill>
                  <a:srgbClr val="3F3F3F"/>
                </a:solidFill>
                <a:latin typeface="Calibri"/>
                <a:ea typeface="Calibri"/>
                <a:cs typeface="Calibri"/>
                <a:sym typeface="Calibri"/>
              </a:rPr>
              <a:t>COVID-19 DIAGNOSTIC CHALLENGES &amp; OPPORTUNITIES</a:t>
            </a:r>
            <a:endParaRPr/>
          </a:p>
        </p:txBody>
      </p:sp>
      <p:cxnSp>
        <p:nvCxnSpPr>
          <p:cNvPr id="181" name="Google Shape;181;p6"/>
          <p:cNvCxnSpPr/>
          <p:nvPr/>
        </p:nvCxnSpPr>
        <p:spPr>
          <a:xfrm>
            <a:off x="4550651" y="1343479"/>
            <a:ext cx="0" cy="2848671"/>
          </a:xfrm>
          <a:prstGeom prst="straightConnector1">
            <a:avLst/>
          </a:prstGeom>
          <a:noFill/>
          <a:ln w="38100" cap="flat" cmpd="sng">
            <a:solidFill>
              <a:srgbClr val="7F7F7F"/>
            </a:solidFill>
            <a:prstDash val="dashDot"/>
            <a:miter lim="800000"/>
            <a:headEnd type="none" w="sm" len="sm"/>
            <a:tailEnd type="none" w="sm" len="sm"/>
          </a:ln>
        </p:spPr>
      </p:cxnSp>
      <p:sp>
        <p:nvSpPr>
          <p:cNvPr id="182" name="Google Shape;182;p6"/>
          <p:cNvSpPr txBox="1"/>
          <p:nvPr/>
        </p:nvSpPr>
        <p:spPr>
          <a:xfrm>
            <a:off x="206634" y="974147"/>
            <a:ext cx="358085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Challenge</a:t>
            </a:r>
            <a:endParaRPr/>
          </a:p>
        </p:txBody>
      </p:sp>
      <p:sp>
        <p:nvSpPr>
          <p:cNvPr id="183" name="Google Shape;183;p6"/>
          <p:cNvSpPr txBox="1"/>
          <p:nvPr/>
        </p:nvSpPr>
        <p:spPr>
          <a:xfrm>
            <a:off x="358918" y="1702992"/>
            <a:ext cx="3727365" cy="22544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1" u="none" strike="noStrike" cap="none">
                <a:solidFill>
                  <a:srgbClr val="000000"/>
                </a:solidFill>
                <a:latin typeface="Arial"/>
                <a:ea typeface="Arial"/>
                <a:cs typeface="Arial"/>
                <a:sym typeface="Arial"/>
              </a:rPr>
              <a:t>Unavailable</a:t>
            </a:r>
            <a:r>
              <a:rPr lang="en-US" sz="1400" b="0" i="1" u="none" strike="noStrike" cap="none">
                <a:solidFill>
                  <a:srgbClr val="000000"/>
                </a:solidFill>
                <a:latin typeface="Arial"/>
                <a:ea typeface="Arial"/>
                <a:cs typeface="Arial"/>
                <a:sym typeface="Arial"/>
              </a:rPr>
              <a:t>, </a:t>
            </a:r>
            <a:r>
              <a:rPr lang="en-US" sz="1400" b="1" i="1" u="none" strike="noStrike" cap="none">
                <a:solidFill>
                  <a:srgbClr val="000000"/>
                </a:solidFill>
                <a:latin typeface="Arial"/>
                <a:ea typeface="Arial"/>
                <a:cs typeface="Arial"/>
                <a:sym typeface="Arial"/>
              </a:rPr>
              <a:t>Inaccurate</a:t>
            </a:r>
            <a:r>
              <a:rPr lang="en-US" sz="1400" b="0" i="1" u="none" strike="noStrike" cap="none">
                <a:solidFill>
                  <a:srgbClr val="000000"/>
                </a:solidFill>
                <a:latin typeface="Arial"/>
                <a:ea typeface="Arial"/>
                <a:cs typeface="Arial"/>
                <a:sym typeface="Arial"/>
              </a:rPr>
              <a:t>, &amp; </a:t>
            </a:r>
            <a:r>
              <a:rPr lang="en-US" sz="1400" b="1" i="1" u="none" strike="noStrike" cap="none">
                <a:solidFill>
                  <a:srgbClr val="000000"/>
                </a:solidFill>
                <a:latin typeface="Arial"/>
                <a:ea typeface="Arial"/>
                <a:cs typeface="Arial"/>
                <a:sym typeface="Arial"/>
              </a:rPr>
              <a:t>Delayed </a:t>
            </a:r>
            <a:endParaRPr/>
          </a:p>
          <a:p>
            <a:pPr marL="0" marR="0" lvl="0" indent="0" algn="l" rtl="0">
              <a:lnSpc>
                <a:spcPct val="100000"/>
              </a:lnSpc>
              <a:spcBef>
                <a:spcPts val="0"/>
              </a:spcBef>
              <a:spcAft>
                <a:spcPts val="0"/>
              </a:spcAft>
              <a:buNone/>
            </a:pPr>
            <a:r>
              <a:rPr lang="en-US" sz="1400" b="0" i="1" u="none" strike="noStrike" cap="none">
                <a:solidFill>
                  <a:srgbClr val="000000"/>
                </a:solidFill>
                <a:latin typeface="Arial"/>
                <a:ea typeface="Arial"/>
                <a:cs typeface="Arial"/>
                <a:sym typeface="Arial"/>
              </a:rPr>
              <a:t>COVID -19 identification contributes to:</a:t>
            </a:r>
            <a:endParaRPr/>
          </a:p>
          <a:p>
            <a:pPr marL="0" marR="0" lvl="0" indent="0" algn="ctr" rtl="0">
              <a:lnSpc>
                <a:spcPct val="100000"/>
              </a:lnSpc>
              <a:spcBef>
                <a:spcPts val="0"/>
              </a:spcBef>
              <a:spcAft>
                <a:spcPts val="0"/>
              </a:spcAft>
              <a:buNone/>
            </a:pPr>
            <a:endParaRPr sz="1050" b="0" i="1" u="none" strike="noStrike" cap="none">
              <a:solidFill>
                <a:srgbClr val="000000"/>
              </a:solidFill>
              <a:latin typeface="Arial"/>
              <a:ea typeface="Arial"/>
              <a:cs typeface="Arial"/>
              <a:sym typeface="Arial"/>
            </a:endParaRPr>
          </a:p>
          <a:p>
            <a:pPr marL="172641" marR="0" lvl="0" indent="-172641"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Delayed &amp; suboptimal treatment interventions for patients lead to poor health outcomes with a potential prognosis of death. </a:t>
            </a:r>
            <a:endParaRPr/>
          </a:p>
          <a:p>
            <a:pPr marL="172641" marR="0" lvl="0" indent="-96441" algn="l" rtl="0">
              <a:lnSpc>
                <a:spcPct val="100000"/>
              </a:lnSpc>
              <a:spcBef>
                <a:spcPts val="0"/>
              </a:spcBef>
              <a:spcAft>
                <a:spcPts val="0"/>
              </a:spcAft>
              <a:buClr>
                <a:srgbClr val="000000"/>
              </a:buClr>
              <a:buSzPts val="1200"/>
              <a:buFont typeface="Arial"/>
              <a:buNone/>
            </a:pPr>
            <a:endParaRPr sz="1200" b="0" i="1" u="none" strike="noStrike" cap="none">
              <a:solidFill>
                <a:srgbClr val="000000"/>
              </a:solidFill>
              <a:latin typeface="Arial"/>
              <a:ea typeface="Arial"/>
              <a:cs typeface="Arial"/>
              <a:sym typeface="Arial"/>
            </a:endParaRPr>
          </a:p>
          <a:p>
            <a:pPr marL="172641" marR="0" lvl="0" indent="-172641"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Inaccurate disease tracking to isolate patients to mitigate the spread of the disease</a:t>
            </a:r>
            <a:endParaRPr/>
          </a:p>
          <a:p>
            <a:pPr marL="0" marR="0" lvl="0" indent="0" algn="ctr" rtl="0">
              <a:lnSpc>
                <a:spcPct val="100000"/>
              </a:lnSpc>
              <a:spcBef>
                <a:spcPts val="0"/>
              </a:spcBef>
              <a:spcAft>
                <a:spcPts val="0"/>
              </a:spcAft>
              <a:buNone/>
            </a:pPr>
            <a:endParaRPr sz="1500" b="0"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500" b="0" i="1" u="none" strike="noStrike" cap="none">
              <a:solidFill>
                <a:srgbClr val="000000"/>
              </a:solidFill>
              <a:latin typeface="Arial"/>
              <a:ea typeface="Arial"/>
              <a:cs typeface="Arial"/>
              <a:sym typeface="Arial"/>
            </a:endParaRPr>
          </a:p>
        </p:txBody>
      </p:sp>
      <p:sp>
        <p:nvSpPr>
          <p:cNvPr id="184" name="Google Shape;184;p6"/>
          <p:cNvSpPr txBox="1"/>
          <p:nvPr/>
        </p:nvSpPr>
        <p:spPr>
          <a:xfrm>
            <a:off x="4995965" y="980831"/>
            <a:ext cx="358085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Opportunity</a:t>
            </a:r>
            <a:endParaRPr/>
          </a:p>
        </p:txBody>
      </p:sp>
      <p:sp>
        <p:nvSpPr>
          <p:cNvPr id="185" name="Google Shape;185;p6"/>
          <p:cNvSpPr txBox="1"/>
          <p:nvPr/>
        </p:nvSpPr>
        <p:spPr>
          <a:xfrm>
            <a:off x="4849450" y="1702991"/>
            <a:ext cx="3727365" cy="2215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1" u="none" strike="noStrike" cap="none">
                <a:solidFill>
                  <a:srgbClr val="000000"/>
                </a:solidFill>
                <a:latin typeface="Arial"/>
                <a:ea typeface="Arial"/>
                <a:cs typeface="Arial"/>
                <a:sym typeface="Arial"/>
              </a:rPr>
              <a:t>Ancillary COVID-19 deep learning diagnostic methods leveraging CT-images in concert with standard testing protocols (blood, saliva, etc.) will:</a:t>
            </a:r>
            <a:endParaRPr/>
          </a:p>
          <a:p>
            <a:pPr marL="0" marR="0" lvl="0" indent="0" algn="l" rtl="0">
              <a:lnSpc>
                <a:spcPct val="100000"/>
              </a:lnSpc>
              <a:spcBef>
                <a:spcPts val="0"/>
              </a:spcBef>
              <a:spcAft>
                <a:spcPts val="0"/>
              </a:spcAft>
              <a:buNone/>
            </a:pPr>
            <a:endParaRPr sz="12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1"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improve testing accuracy</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drive quick &amp; optimal patient treatment options</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improve patient health outcomes</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1" u="none" strike="noStrike" cap="none">
                <a:solidFill>
                  <a:srgbClr val="000000"/>
                </a:solidFill>
                <a:latin typeface="Arial"/>
                <a:ea typeface="Arial"/>
                <a:cs typeface="Arial"/>
                <a:sym typeface="Arial"/>
              </a:rPr>
              <a:t>reduction of disease spread </a:t>
            </a:r>
            <a:endParaRPr/>
          </a:p>
          <a:p>
            <a:pPr marL="0" marR="0" lvl="0" indent="0" algn="ctr" rtl="0">
              <a:lnSpc>
                <a:spcPct val="100000"/>
              </a:lnSpc>
              <a:spcBef>
                <a:spcPts val="0"/>
              </a:spcBef>
              <a:spcAft>
                <a:spcPts val="0"/>
              </a:spcAft>
              <a:buNone/>
            </a:pPr>
            <a:endParaRPr sz="1500" b="0" i="1"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500" b="0" i="1"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2" name="Google Shape;192;p7"/>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7</a:t>
            </a:fld>
            <a:endParaRPr sz="750">
              <a:solidFill>
                <a:srgbClr val="FFFFFF"/>
              </a:solidFill>
              <a:latin typeface="Calibri"/>
              <a:ea typeface="Calibri"/>
              <a:cs typeface="Calibri"/>
              <a:sym typeface="Calibri"/>
            </a:endParaRPr>
          </a:p>
        </p:txBody>
      </p:sp>
      <p:pic>
        <p:nvPicPr>
          <p:cNvPr id="193" name="Google Shape;193;p7"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194" name="Google Shape;194;p7"/>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195" name="Google Shape;195;p7"/>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6" name="Google Shape;196;p7"/>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197" name="Google Shape;197;p7"/>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8" name="Google Shape;198;p7"/>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9" name="Google Shape;199;p7"/>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00" name="Google Shape;200;p7"/>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201" name="Google Shape;201;p7"/>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Description</a:t>
            </a:r>
            <a:endParaRPr/>
          </a:p>
        </p:txBody>
      </p:sp>
      <p:sp>
        <p:nvSpPr>
          <p:cNvPr id="202" name="Google Shape;202;p7"/>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Preprocessing</a:t>
            </a:r>
            <a:endParaRPr/>
          </a:p>
        </p:txBody>
      </p:sp>
      <p:sp>
        <p:nvSpPr>
          <p:cNvPr id="203" name="Google Shape;203;p7"/>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04" name="Google Shape;204;p7"/>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Problem &amp; Opportunity Definition</a:t>
            </a:r>
            <a:endParaRPr/>
          </a:p>
        </p:txBody>
      </p:sp>
      <p:sp>
        <p:nvSpPr>
          <p:cNvPr id="205" name="Google Shape;205;p7"/>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06" name="Google Shape;206;p7"/>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Analysis Approach</a:t>
            </a:r>
            <a:endParaRPr/>
          </a:p>
        </p:txBody>
      </p:sp>
      <p:sp>
        <p:nvSpPr>
          <p:cNvPr id="207" name="Google Shape;207;p7"/>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08" name="Google Shape;208;p7"/>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209" name="Google Shape;209;p7"/>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10" name="Google Shape;210;p7"/>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17" name="Google Shape;217;p8"/>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8</a:t>
            </a:fld>
            <a:endParaRPr sz="750">
              <a:solidFill>
                <a:srgbClr val="FFFFFF"/>
              </a:solidFill>
              <a:latin typeface="Calibri"/>
              <a:ea typeface="Calibri"/>
              <a:cs typeface="Calibri"/>
              <a:sym typeface="Calibri"/>
            </a:endParaRPr>
          </a:p>
        </p:txBody>
      </p:sp>
      <p:pic>
        <p:nvPicPr>
          <p:cNvPr id="218" name="Google Shape;218;p8"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219" name="Google Shape;219;p8"/>
          <p:cNvSpPr txBox="1"/>
          <p:nvPr/>
        </p:nvSpPr>
        <p:spPr>
          <a:xfrm>
            <a:off x="105988" y="36935"/>
            <a:ext cx="8889327" cy="937213"/>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3F3F3F"/>
                </a:solidFill>
                <a:latin typeface="Calibri"/>
                <a:ea typeface="Calibri"/>
                <a:cs typeface="Calibri"/>
                <a:sym typeface="Calibri"/>
              </a:rPr>
              <a:t>COVID-19 CT Grand Challenge Dataset</a:t>
            </a:r>
            <a:endParaRPr/>
          </a:p>
        </p:txBody>
      </p:sp>
      <p:cxnSp>
        <p:nvCxnSpPr>
          <p:cNvPr id="220" name="Google Shape;220;p8"/>
          <p:cNvCxnSpPr/>
          <p:nvPr/>
        </p:nvCxnSpPr>
        <p:spPr>
          <a:xfrm>
            <a:off x="6044915" y="1402487"/>
            <a:ext cx="0" cy="2848671"/>
          </a:xfrm>
          <a:prstGeom prst="straightConnector1">
            <a:avLst/>
          </a:prstGeom>
          <a:noFill/>
          <a:ln w="38100" cap="flat" cmpd="sng">
            <a:solidFill>
              <a:srgbClr val="7F7F7F"/>
            </a:solidFill>
            <a:prstDash val="dashDot"/>
            <a:miter lim="800000"/>
            <a:headEnd type="none" w="sm" len="sm"/>
            <a:tailEnd type="none" w="sm" len="sm"/>
          </a:ln>
        </p:spPr>
      </p:cxnSp>
      <p:sp>
        <p:nvSpPr>
          <p:cNvPr id="221" name="Google Shape;221;p8"/>
          <p:cNvSpPr txBox="1"/>
          <p:nvPr/>
        </p:nvSpPr>
        <p:spPr>
          <a:xfrm>
            <a:off x="169592" y="1018516"/>
            <a:ext cx="6008183"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Source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CT Scans via patients from Tongji Hospital, Wuhan China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CT Images are scanned into medical journals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Couple key CT slices of the  patient’s lungs were copied</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Phone photo capture of the journal CT scans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743 total images: Positive COVID-19 = 346 &amp; Non-COVID-19 = 397</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Ground Truth</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Senior Radiologist with large amount of COVID-19 identification &amp; treatment of patients in Wuhan, China</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Challenges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Phone capture of CT images from journals reduces quality</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Limited key CT slices are passed to the journals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txBox="1"/>
          <p:nvPr/>
        </p:nvSpPr>
        <p:spPr>
          <a:xfrm>
            <a:off x="5867675" y="2905478"/>
            <a:ext cx="358085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Non-COVID-19</a:t>
            </a:r>
            <a:endParaRPr/>
          </a:p>
        </p:txBody>
      </p:sp>
      <p:pic>
        <p:nvPicPr>
          <p:cNvPr id="223" name="Google Shape;223;p8"/>
          <p:cNvPicPr preferRelativeResize="0"/>
          <p:nvPr/>
        </p:nvPicPr>
        <p:blipFill rotWithShape="1">
          <a:blip r:embed="rId4">
            <a:alphaModFix/>
          </a:blip>
          <a:srcRect/>
          <a:stretch/>
        </p:blipFill>
        <p:spPr>
          <a:xfrm>
            <a:off x="6647521" y="1623514"/>
            <a:ext cx="2026732" cy="1177170"/>
          </a:xfrm>
          <a:prstGeom prst="rect">
            <a:avLst/>
          </a:prstGeom>
          <a:noFill/>
          <a:ln>
            <a:noFill/>
          </a:ln>
        </p:spPr>
      </p:pic>
      <p:sp>
        <p:nvSpPr>
          <p:cNvPr id="224" name="Google Shape;224;p8"/>
          <p:cNvSpPr txBox="1"/>
          <p:nvPr/>
        </p:nvSpPr>
        <p:spPr>
          <a:xfrm>
            <a:off x="5867675" y="1124656"/>
            <a:ext cx="358085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Arial"/>
                <a:ea typeface="Arial"/>
                <a:cs typeface="Arial"/>
                <a:sym typeface="Arial"/>
              </a:rPr>
              <a:t>COVID-19</a:t>
            </a:r>
            <a:endParaRPr/>
          </a:p>
        </p:txBody>
      </p:sp>
      <p:pic>
        <p:nvPicPr>
          <p:cNvPr id="225" name="Google Shape;225;p8"/>
          <p:cNvPicPr preferRelativeResize="0"/>
          <p:nvPr/>
        </p:nvPicPr>
        <p:blipFill rotWithShape="1">
          <a:blip r:embed="rId5">
            <a:alphaModFix/>
          </a:blip>
          <a:srcRect/>
          <a:stretch/>
        </p:blipFill>
        <p:spPr>
          <a:xfrm>
            <a:off x="6880597" y="3343909"/>
            <a:ext cx="1560581" cy="12673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p:nvPr/>
        </p:nvSpPr>
        <p:spPr>
          <a:xfrm>
            <a:off x="0" y="4686300"/>
            <a:ext cx="9144000" cy="457200"/>
          </a:xfrm>
          <a:prstGeom prst="rect">
            <a:avLst/>
          </a:prstGeom>
          <a:gradFill>
            <a:gsLst>
              <a:gs pos="0">
                <a:srgbClr val="780019"/>
              </a:gs>
              <a:gs pos="100000">
                <a:srgbClr val="32000A"/>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32" name="Google Shape;232;p9"/>
          <p:cNvSpPr txBox="1">
            <a:spLocks noGrp="1"/>
          </p:cNvSpPr>
          <p:nvPr>
            <p:ph type="sldNum" idx="4294967295"/>
          </p:nvPr>
        </p:nvSpPr>
        <p:spPr>
          <a:xfrm>
            <a:off x="7658100" y="4836320"/>
            <a:ext cx="296466"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endParaRPr sz="750">
              <a:solidFill>
                <a:srgbClr val="FFFFFF"/>
              </a:solidFill>
              <a:latin typeface="Calibri"/>
              <a:ea typeface="Calibri"/>
              <a:cs typeface="Calibri"/>
              <a:sym typeface="Calibri"/>
            </a:endParaRPr>
          </a:p>
          <a:p>
            <a:pPr marL="0" lvl="0" indent="0" algn="r" rtl="0">
              <a:lnSpc>
                <a:spcPct val="100000"/>
              </a:lnSpc>
              <a:spcBef>
                <a:spcPts val="0"/>
              </a:spcBef>
              <a:spcAft>
                <a:spcPts val="0"/>
              </a:spcAft>
              <a:buNone/>
            </a:pPr>
            <a:fld id="{00000000-1234-1234-1234-123412341234}" type="slidenum">
              <a:rPr lang="en-US" sz="750">
                <a:solidFill>
                  <a:srgbClr val="FFFFFF"/>
                </a:solidFill>
                <a:latin typeface="Calibri"/>
                <a:ea typeface="Calibri"/>
                <a:cs typeface="Calibri"/>
                <a:sym typeface="Calibri"/>
              </a:rPr>
              <a:t>9</a:t>
            </a:fld>
            <a:endParaRPr sz="750">
              <a:solidFill>
                <a:srgbClr val="FFFFFF"/>
              </a:solidFill>
              <a:latin typeface="Calibri"/>
              <a:ea typeface="Calibri"/>
              <a:cs typeface="Calibri"/>
              <a:sym typeface="Calibri"/>
            </a:endParaRPr>
          </a:p>
        </p:txBody>
      </p:sp>
      <p:pic>
        <p:nvPicPr>
          <p:cNvPr id="233" name="Google Shape;233;p9" descr="HRS_HORZ_REV.eps"/>
          <p:cNvPicPr preferRelativeResize="0"/>
          <p:nvPr/>
        </p:nvPicPr>
        <p:blipFill rotWithShape="1">
          <a:blip r:embed="rId3">
            <a:alphaModFix/>
          </a:blip>
          <a:srcRect r="41849"/>
          <a:stretch/>
        </p:blipFill>
        <p:spPr>
          <a:xfrm>
            <a:off x="169592" y="4723234"/>
            <a:ext cx="1270589" cy="383332"/>
          </a:xfrm>
          <a:prstGeom prst="rect">
            <a:avLst/>
          </a:prstGeom>
          <a:noFill/>
          <a:ln>
            <a:noFill/>
          </a:ln>
        </p:spPr>
      </p:pic>
      <p:sp>
        <p:nvSpPr>
          <p:cNvPr id="234" name="Google Shape;234;p9"/>
          <p:cNvSpPr txBox="1"/>
          <p:nvPr/>
        </p:nvSpPr>
        <p:spPr>
          <a:xfrm>
            <a:off x="822960" y="569214"/>
            <a:ext cx="7543800" cy="267462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4950"/>
              <a:buFont typeface="Arial"/>
              <a:buNone/>
            </a:pPr>
            <a:endParaRPr sz="4950" b="0" i="0" u="none" strike="noStrike" cap="none">
              <a:solidFill>
                <a:srgbClr val="3F3F3F"/>
              </a:solidFill>
              <a:latin typeface="Calibri"/>
              <a:ea typeface="Calibri"/>
              <a:cs typeface="Calibri"/>
              <a:sym typeface="Calibri"/>
            </a:endParaRPr>
          </a:p>
        </p:txBody>
      </p:sp>
      <p:sp>
        <p:nvSpPr>
          <p:cNvPr id="235" name="Google Shape;235;p9"/>
          <p:cNvSpPr/>
          <p:nvPr/>
        </p:nvSpPr>
        <p:spPr>
          <a:xfrm>
            <a:off x="4364181" y="5088"/>
            <a:ext cx="4779819" cy="4686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36" name="Google Shape;236;p9"/>
          <p:cNvSpPr txBox="1"/>
          <p:nvPr/>
        </p:nvSpPr>
        <p:spPr>
          <a:xfrm>
            <a:off x="1" y="902970"/>
            <a:ext cx="4239491" cy="2674620"/>
          </a:xfrm>
          <a:prstGeom prst="rect">
            <a:avLst/>
          </a:prstGeom>
          <a:noFill/>
          <a:ln>
            <a:noFill/>
          </a:ln>
        </p:spPr>
        <p:txBody>
          <a:bodyPr spcFirstLastPara="1" wrap="square" lIns="68575" tIns="34275" rIns="68575" bIns="34275" anchor="ctr" anchorCtr="0">
            <a:normAutofit/>
          </a:bodyPr>
          <a:lstStyle/>
          <a:p>
            <a:pPr marL="0" marR="0" lvl="0" indent="0" algn="ctr" rtl="0">
              <a:lnSpc>
                <a:spcPct val="90000"/>
              </a:lnSpc>
              <a:spcBef>
                <a:spcPts val="0"/>
              </a:spcBef>
              <a:spcAft>
                <a:spcPts val="0"/>
              </a:spcAft>
              <a:buClr>
                <a:srgbClr val="3F3F3F"/>
              </a:buClr>
              <a:buSzPts val="4950"/>
              <a:buFont typeface="Arial"/>
              <a:buNone/>
            </a:pPr>
            <a:r>
              <a:rPr lang="en-US" sz="4950" b="0" i="0" u="none" strike="noStrike" cap="none">
                <a:solidFill>
                  <a:srgbClr val="3F3F3F"/>
                </a:solidFill>
                <a:latin typeface="Calibri"/>
                <a:ea typeface="Calibri"/>
                <a:cs typeface="Calibri"/>
                <a:sym typeface="Calibri"/>
              </a:rPr>
              <a:t>Agenda</a:t>
            </a:r>
            <a:endParaRPr/>
          </a:p>
        </p:txBody>
      </p:sp>
      <p:sp>
        <p:nvSpPr>
          <p:cNvPr id="237" name="Google Shape;237;p9"/>
          <p:cNvSpPr/>
          <p:nvPr/>
        </p:nvSpPr>
        <p:spPr>
          <a:xfrm rot="5400000">
            <a:off x="4365313" y="253073"/>
            <a:ext cx="319520"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38" name="Google Shape;238;p9"/>
          <p:cNvSpPr/>
          <p:nvPr/>
        </p:nvSpPr>
        <p:spPr>
          <a:xfrm rot="5400000">
            <a:off x="4366437" y="137765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39" name="Google Shape;239;p9"/>
          <p:cNvSpPr/>
          <p:nvPr/>
        </p:nvSpPr>
        <p:spPr>
          <a:xfrm rot="5400000">
            <a:off x="4356386" y="202351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40" name="Google Shape;240;p9"/>
          <p:cNvSpPr txBox="1"/>
          <p:nvPr/>
        </p:nvSpPr>
        <p:spPr>
          <a:xfrm>
            <a:off x="4994785" y="181690"/>
            <a:ext cx="3252605"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COVID-19 Background</a:t>
            </a:r>
            <a:endParaRPr/>
          </a:p>
        </p:txBody>
      </p:sp>
      <p:sp>
        <p:nvSpPr>
          <p:cNvPr id="241" name="Google Shape;241;p9"/>
          <p:cNvSpPr txBox="1"/>
          <p:nvPr/>
        </p:nvSpPr>
        <p:spPr>
          <a:xfrm>
            <a:off x="4572000" y="1285839"/>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Data Description</a:t>
            </a:r>
            <a:endParaRPr/>
          </a:p>
        </p:txBody>
      </p:sp>
      <p:sp>
        <p:nvSpPr>
          <p:cNvPr id="242" name="Google Shape;242;p9"/>
          <p:cNvSpPr txBox="1"/>
          <p:nvPr/>
        </p:nvSpPr>
        <p:spPr>
          <a:xfrm>
            <a:off x="4558271" y="194071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Data Preprocessing</a:t>
            </a:r>
            <a:endParaRPr/>
          </a:p>
        </p:txBody>
      </p:sp>
      <p:sp>
        <p:nvSpPr>
          <p:cNvPr id="243" name="Google Shape;243;p9"/>
          <p:cNvSpPr/>
          <p:nvPr/>
        </p:nvSpPr>
        <p:spPr>
          <a:xfrm rot="5400000">
            <a:off x="4366617" y="814832"/>
            <a:ext cx="316909" cy="303935"/>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44" name="Google Shape;244;p9"/>
          <p:cNvSpPr txBox="1"/>
          <p:nvPr/>
        </p:nvSpPr>
        <p:spPr>
          <a:xfrm>
            <a:off x="4668114" y="742928"/>
            <a:ext cx="4283656"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BFBFBF"/>
                </a:solidFill>
                <a:latin typeface="Calibri"/>
                <a:ea typeface="Calibri"/>
                <a:cs typeface="Calibri"/>
                <a:sym typeface="Calibri"/>
              </a:rPr>
              <a:t>Problem &amp; Opportunity Definition</a:t>
            </a:r>
            <a:endParaRPr/>
          </a:p>
        </p:txBody>
      </p:sp>
      <p:sp>
        <p:nvSpPr>
          <p:cNvPr id="245" name="Google Shape;245;p9"/>
          <p:cNvSpPr/>
          <p:nvPr/>
        </p:nvSpPr>
        <p:spPr>
          <a:xfrm rot="5400000">
            <a:off x="4365311" y="2646486"/>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46" name="Google Shape;246;p9"/>
          <p:cNvSpPr txBox="1"/>
          <p:nvPr/>
        </p:nvSpPr>
        <p:spPr>
          <a:xfrm>
            <a:off x="4594860" y="2568706"/>
            <a:ext cx="4052457"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Analysis Approach</a:t>
            </a:r>
            <a:endParaRPr/>
          </a:p>
        </p:txBody>
      </p:sp>
      <p:sp>
        <p:nvSpPr>
          <p:cNvPr id="247" name="Google Shape;247;p9"/>
          <p:cNvSpPr/>
          <p:nvPr/>
        </p:nvSpPr>
        <p:spPr>
          <a:xfrm rot="5400000">
            <a:off x="4356386" y="3395313"/>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48" name="Google Shape;248;p9"/>
          <p:cNvSpPr txBox="1"/>
          <p:nvPr/>
        </p:nvSpPr>
        <p:spPr>
          <a:xfrm>
            <a:off x="4330151" y="3275216"/>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Model &amp; Performance Evaluation </a:t>
            </a:r>
            <a:endParaRPr/>
          </a:p>
        </p:txBody>
      </p:sp>
      <p:sp>
        <p:nvSpPr>
          <p:cNvPr id="249" name="Google Shape;249;p9"/>
          <p:cNvSpPr/>
          <p:nvPr/>
        </p:nvSpPr>
        <p:spPr>
          <a:xfrm rot="5400000">
            <a:off x="4356386" y="4157689"/>
            <a:ext cx="319520" cy="303935"/>
          </a:xfrm>
          <a:prstGeom prst="triangle">
            <a:avLst>
              <a:gd name="adj" fmla="val 50000"/>
            </a:avLst>
          </a:prstGeom>
          <a:solidFill>
            <a:srgbClr val="FFC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50" name="Google Shape;250;p9"/>
          <p:cNvSpPr txBox="1"/>
          <p:nvPr/>
        </p:nvSpPr>
        <p:spPr>
          <a:xfrm>
            <a:off x="4330151" y="4101215"/>
            <a:ext cx="4779818" cy="4154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b="1" i="0" u="sng" strike="noStrike" cap="none">
                <a:solidFill>
                  <a:srgbClr val="000000"/>
                </a:solidFill>
                <a:latin typeface="Calibri"/>
                <a:ea typeface="Calibri"/>
                <a:cs typeface="Calibri"/>
                <a:sym typeface="Calibri"/>
              </a:rPr>
              <a:t>Conclusion &amp; Next Steps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1886</TotalTime>
  <Words>2701</Words>
  <Application>Microsoft Office PowerPoint</Application>
  <PresentationFormat>On-screen Show (16:9)</PresentationFormat>
  <Paragraphs>511</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Supplemental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nazar</dc:creator>
  <cp:lastModifiedBy>S M Nazarat Hossain</cp:lastModifiedBy>
  <cp:revision>12</cp:revision>
  <dcterms:modified xsi:type="dcterms:W3CDTF">2020-09-30T18:32:25Z</dcterms:modified>
</cp:coreProperties>
</file>