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13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/>
          <p:nvPr>
            <p:ph type="body" sz="quarter" idx="13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13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13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14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15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13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13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Автор и дата"/>
          <p:cNvSpPr txBox="1"/>
          <p:nvPr>
            <p:ph type="body" sz="quarter" idx="14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Изображение"/>
          <p:cNvSpPr/>
          <p:nvPr>
            <p:ph type="pic" idx="13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Подзаголовок слайда"/>
          <p:cNvSpPr txBox="1"/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Изображение"/>
          <p:cNvSpPr/>
          <p:nvPr>
            <p:ph type="pic" idx="13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Подзаголовок слайда"/>
          <p:cNvSpPr txBox="1"/>
          <p:nvPr>
            <p:ph type="body" sz="quarter" idx="14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3" name="Уровень текста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Подзаголовок повестки дня"/>
          <p:cNvSpPr txBox="1"/>
          <p:nvPr>
            <p:ph type="body" sz="quarter" idx="13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Идентификация рукописных математических символов"/>
          <p:cNvSpPr txBox="1"/>
          <p:nvPr>
            <p:ph type="ctrTitle"/>
          </p:nvPr>
        </p:nvSpPr>
        <p:spPr>
          <a:xfrm>
            <a:off x="1219200" y="4058125"/>
            <a:ext cx="21945600" cy="4267201"/>
          </a:xfrm>
          <a:prstGeom prst="rect">
            <a:avLst/>
          </a:prstGeom>
        </p:spPr>
        <p:txBody>
          <a:bodyPr/>
          <a:lstStyle>
            <a:lvl1pPr defTabSz="2292095">
              <a:defRPr spc="-120" sz="12032"/>
            </a:lvl1pPr>
          </a:lstStyle>
          <a:p>
            <a:pPr/>
            <a:r>
              <a:t>Идентификация рукописных математических символов</a:t>
            </a:r>
          </a:p>
        </p:txBody>
      </p:sp>
      <p:sp>
        <p:nvSpPr>
          <p:cNvPr id="152" name="Работу выполнила студентка ИЦЭиИТ (группа 291Д-10МО/17) Назарова Валерия"/>
          <p:cNvSpPr txBox="1"/>
          <p:nvPr>
            <p:ph type="subTitle" sz="quarter" idx="1"/>
          </p:nvPr>
        </p:nvSpPr>
        <p:spPr>
          <a:xfrm>
            <a:off x="16764968" y="11551899"/>
            <a:ext cx="7452884" cy="1963655"/>
          </a:xfrm>
          <a:prstGeom prst="rect">
            <a:avLst/>
          </a:prstGeom>
        </p:spPr>
        <p:txBody>
          <a:bodyPr/>
          <a:lstStyle>
            <a:lvl1pPr defTabSz="495300">
              <a:defRPr spc="-36" sz="3600"/>
            </a:lvl1pPr>
          </a:lstStyle>
          <a:p>
            <a:pPr/>
            <a:r>
              <a:t>Работу выполнила студентка ИЦЭиИТ (группа 291Д-10МО/17) Назарова Валерия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Актуальност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Актуальность </a:t>
            </a:r>
          </a:p>
        </p:txBody>
      </p:sp>
      <p:sp>
        <p:nvSpPr>
          <p:cNvPr id="155" name="Задача распознавания рукописного текста приобрела актуальность в связи с широким распространением компьютерной техники. Существует множество решений задачи распознавания текста, вплоть до онлайн-сервисов. Уровень распознавания существующих инструментов п"/>
          <p:cNvSpPr txBox="1"/>
          <p:nvPr>
            <p:ph type="body" idx="1"/>
          </p:nvPr>
        </p:nvSpPr>
        <p:spPr>
          <a:xfrm>
            <a:off x="1217711" y="3474973"/>
            <a:ext cx="21948578" cy="84836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Задача распознавания рукописного текста приобрела актуальность в связи с широким распространением компьютерной техники. Существует множество решений задачи распознавания текста, вплоть до онлайн-сервисов. Уровень распознавания существующих инструментов позволяет автоматизировать обработку рукописного текста и свести к минимуму необходимость обработки данной информации человеком. </a:t>
            </a:r>
          </a:p>
        </p:txBody>
      </p:sp>
      <p:pic>
        <p:nvPicPr>
          <p:cNvPr id="156" name="2.jpg" descr="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59587" y="7939535"/>
            <a:ext cx="6350001" cy="384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Панель математического ввода в Windows 7"/>
          <p:cNvSpPr txBox="1"/>
          <p:nvPr/>
        </p:nvSpPr>
        <p:spPr>
          <a:xfrm>
            <a:off x="7882271" y="11863152"/>
            <a:ext cx="810463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Панель математического ввода в Windows 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Ян Леку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Ян Лекун</a:t>
            </a:r>
          </a:p>
        </p:txBody>
      </p:sp>
      <p:sp>
        <p:nvSpPr>
          <p:cNvPr id="160" name="Ян Лекун – французский ученый, автор более чем 180 научных публикаций по нейронным сетям, алгоритмам распознавания рукописного текста, обработки и сжатия изображений, а также в смежных областях, касающихся практического применения принципов компьютерного"/>
          <p:cNvSpPr txBox="1"/>
          <p:nvPr>
            <p:ph type="body" idx="1"/>
          </p:nvPr>
        </p:nvSpPr>
        <p:spPr>
          <a:xfrm>
            <a:off x="9156303" y="2581798"/>
            <a:ext cx="14011474" cy="9915002"/>
          </a:xfrm>
          <a:prstGeom prst="rect">
            <a:avLst/>
          </a:prstGeom>
        </p:spPr>
        <p:txBody>
          <a:bodyPr/>
          <a:lstStyle/>
          <a:p>
            <a:pPr marL="0" indent="0" defTabSz="2023821">
              <a:spcBef>
                <a:spcPts val="1900"/>
              </a:spcBef>
              <a:buSzTx/>
              <a:buNone/>
              <a:defRPr sz="3652"/>
            </a:pPr>
            <a:r>
              <a:t>Ян Лекун – французский ученый, автор более чем 180 научных публикаций по нейронным сетям, алгоритмам распознавания рукописного текста, обработки и сжатия изображений, а также в смежных областях, касающихся практического применения принципов компьютерного распознавания. </a:t>
            </a:r>
          </a:p>
          <a:p>
            <a:pPr marL="0" indent="0" defTabSz="2023821">
              <a:spcBef>
                <a:spcPts val="1900"/>
              </a:spcBef>
              <a:buSzTx/>
              <a:buNone/>
              <a:defRPr sz="3652"/>
            </a:pPr>
            <a:r>
              <a:t>Широкой общественности Лекун известен как создатель технологии сжатия изображений, получившей название DjVu. Сегодня ее используют тысячи сайтов и миллионы пользователей Сети.</a:t>
            </a:r>
          </a:p>
          <a:p>
            <a:pPr marL="0" indent="0" defTabSz="2023821">
              <a:spcBef>
                <a:spcPts val="1900"/>
              </a:spcBef>
              <a:buSzTx/>
              <a:buNone/>
              <a:defRPr sz="3652"/>
            </a:pPr>
            <a:r>
              <a:t>С начала 1980-х Ян Лекун занимается разработкой методов глубокого обучения – в особенности технологии сверточных нейронных сетей, которая служит технической базой для продуктов и услуг таких гигантов как Facebook, Google, Microsoft, IBM, ориентированных на распознавание изображений, видео, документов и речи, а также взаимодействия человека и компьютера.</a:t>
            </a:r>
          </a:p>
        </p:txBody>
      </p:sp>
      <p:pic>
        <p:nvPicPr>
          <p:cNvPr id="161" name="230a645e76676617f50f83d969acf828.jpg" descr="230a645e76676617f50f83d969acf828.jpg"/>
          <p:cNvPicPr>
            <a:picLocks noChangeAspect="1"/>
          </p:cNvPicPr>
          <p:nvPr/>
        </p:nvPicPr>
        <p:blipFill>
          <a:blip r:embed="rId2">
            <a:extLst/>
          </a:blip>
          <a:srcRect l="26581" t="0" r="0" b="0"/>
          <a:stretch>
            <a:fillRect/>
          </a:stretch>
        </p:blipFill>
        <p:spPr>
          <a:xfrm>
            <a:off x="920201" y="4006850"/>
            <a:ext cx="7459362" cy="5702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Свёрточная нейронная сет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Свёрточная нейронная сеть</a:t>
            </a:r>
          </a:p>
        </p:txBody>
      </p:sp>
      <p:sp>
        <p:nvSpPr>
          <p:cNvPr id="164" name="Свёрточная нейронная сеть (convolutional neural network, CNN) — специальная архитектура искусственных нейронных сетей, нацеленная на эффективное распознавание образов, входит в состав технологий глубокого обучения.…"/>
          <p:cNvSpPr txBox="1"/>
          <p:nvPr>
            <p:ph type="body" idx="1"/>
          </p:nvPr>
        </p:nvSpPr>
        <p:spPr>
          <a:xfrm>
            <a:off x="1217711" y="3006950"/>
            <a:ext cx="21948578" cy="6272832"/>
          </a:xfrm>
          <a:prstGeom prst="rect">
            <a:avLst/>
          </a:prstGeom>
        </p:spPr>
        <p:txBody>
          <a:bodyPr/>
          <a:lstStyle/>
          <a:p>
            <a:pPr marL="496951" indent="-496951" defTabSz="2218888">
              <a:spcBef>
                <a:spcPts val="2100"/>
              </a:spcBef>
              <a:defRPr sz="4004"/>
            </a:pP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Свёрточная нейронная сеть</a:t>
            </a:r>
            <a:r>
              <a:t> (</a:t>
            </a:r>
            <a:r>
              <a:rPr i="1"/>
              <a:t>convolutional neural network</a:t>
            </a:r>
            <a:r>
              <a:t>, </a:t>
            </a:r>
            <a:r>
              <a:rPr i="1"/>
              <a:t>CNN</a:t>
            </a:r>
            <a:r>
              <a:t>) — специальная архитектура искусственных нейронных сетей, нацеленная на эффективное распознавание образов, входит в состав технологий глубокого обучения.</a:t>
            </a:r>
          </a:p>
          <a:p>
            <a:pPr marL="496951" indent="-496951" defTabSz="2218888">
              <a:spcBef>
                <a:spcPts val="2100"/>
              </a:spcBef>
              <a:defRPr sz="4004"/>
            </a:pPr>
            <a:r>
              <a:t>Идея свёрточных нейронных сетей заключается в чередовании свёрточных слоёв (</a:t>
            </a:r>
            <a:r>
              <a:rPr i="1"/>
              <a:t>convolution layers</a:t>
            </a:r>
            <a:r>
              <a:t>) и слоёв подборки (</a:t>
            </a:r>
            <a:r>
              <a:rPr i="1"/>
              <a:t>pooling layers</a:t>
            </a:r>
            <a:r>
              <a:t>). </a:t>
            </a:r>
          </a:p>
          <a:p>
            <a:pPr marL="496951" indent="-496951" defTabSz="2218888">
              <a:spcBef>
                <a:spcPts val="2100"/>
              </a:spcBef>
              <a:defRPr sz="4004"/>
            </a:pPr>
            <a:r>
              <a:t>Название архитектура сети получила из-за наличия операции свёртки, суть которой в том, что каждый фрагмент изображения умножается на матрицу (ядро) свёртки поэлементно, а результат суммируется и записывается в аналогичную позицию выходного изображения.</a:t>
            </a:r>
          </a:p>
        </p:txBody>
      </p:sp>
      <p:pic>
        <p:nvPicPr>
          <p:cNvPr id="165" name="300px-Convolution-operation-on-volume5.png" descr="300px-Convolution-operation-on-volum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6832" y="9784832"/>
            <a:ext cx="7470336" cy="34861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Архитектура LeN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Архитектура LeNet</a:t>
            </a:r>
          </a:p>
        </p:txBody>
      </p:sp>
      <p:pic>
        <p:nvPicPr>
          <p:cNvPr id="168" name="Architecture-of-LeNet-5.png" descr="Architecture-of-LeNet-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080" y="3296192"/>
            <a:ext cx="13751792" cy="37534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68747470733a2f2f656e676d726b2e636f6d2f77702d636f6e74656e742f75706c6f6164732f323031382f30392f4c654e45745f53756d6d6172795f5461626c652e6a7067.jpeg" descr="68747470733a2f2f656e676d726b2e636f6d2f77702d636f6e74656e742f75706c6f6164732f323031382f30392f4c654e45745f53756d6d6172795f5461626c652e6a7067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71208" y="7243156"/>
            <a:ext cx="11925301" cy="608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NIST"/>
          <p:cNvSpPr txBox="1"/>
          <p:nvPr>
            <p:ph type="title"/>
          </p:nvPr>
        </p:nvSpPr>
        <p:spPr>
          <a:xfrm>
            <a:off x="7315200" y="776188"/>
            <a:ext cx="9753600" cy="1600201"/>
          </a:xfrm>
          <a:prstGeom prst="rect">
            <a:avLst/>
          </a:prstGeom>
        </p:spPr>
        <p:txBody>
          <a:bodyPr/>
          <a:lstStyle>
            <a:lvl1pPr defTabSz="2267711">
              <a:defRPr spc="-78" sz="7812"/>
            </a:lvl1pPr>
          </a:lstStyle>
          <a:p>
            <a:pPr/>
            <a:r>
              <a:t>MNIST</a:t>
            </a:r>
          </a:p>
        </p:txBody>
      </p:sp>
      <p:sp>
        <p:nvSpPr>
          <p:cNvPr id="172" name="База данных"/>
          <p:cNvSpPr txBox="1"/>
          <p:nvPr>
            <p:ph type="body" idx="14"/>
          </p:nvPr>
        </p:nvSpPr>
        <p:spPr>
          <a:xfrm>
            <a:off x="7313215" y="2379944"/>
            <a:ext cx="9757570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База данных</a:t>
            </a:r>
          </a:p>
        </p:txBody>
      </p:sp>
      <p:sp>
        <p:nvSpPr>
          <p:cNvPr id="173" name="База данных MNIST (сокращение от «Modified National Institute of Standards and Technology») — объёмная база данных образцов рукописного написания цифр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База данных 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MNIST</a:t>
            </a:r>
            <a:r>
              <a:t> (сокращение от «Modified National Institute of Standards and Technology») — объёмная база данных образцов рукописного написания цифр. </a:t>
            </a:r>
          </a:p>
          <a:p>
            <a:pPr/>
            <a:r>
              <a:t>MNIST содержит 60000 изображений для обучения и 10000 изображений для тестирования.</a:t>
            </a:r>
          </a:p>
        </p:txBody>
      </p:sp>
      <p:pic>
        <p:nvPicPr>
          <p:cNvPr id="174" name="MnistExamples.png" descr="MnistExampl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55242" y="4296529"/>
            <a:ext cx="10200666" cy="6199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