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6" r:id="rId3"/>
    <p:sldId id="258" r:id="rId4"/>
    <p:sldId id="267" r:id="rId5"/>
    <p:sldId id="259" r:id="rId6"/>
    <p:sldId id="268" r:id="rId7"/>
    <p:sldId id="264" r:id="rId8"/>
    <p:sldId id="261" r:id="rId9"/>
    <p:sldId id="262" r:id="rId10"/>
    <p:sldId id="265" r:id="rId11"/>
    <p:sldId id="263" r:id="rId12"/>
    <p:sldId id="266"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C39834-F4BA-48EB-9848-A2817D13342D}" type="datetimeFigureOut">
              <a:rPr lang="de-DE" smtClean="0"/>
              <a:t>17.07.2024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F73D3-72BC-4151-90E8-87580B70CB8D}" type="slidenum">
              <a:rPr lang="de-DE" smtClean="0"/>
              <a:t>‹#›</a:t>
            </a:fld>
            <a:endParaRPr lang="de-DE"/>
          </a:p>
        </p:txBody>
      </p:sp>
    </p:spTree>
    <p:extLst>
      <p:ext uri="{BB962C8B-B14F-4D97-AF65-F5344CB8AC3E}">
        <p14:creationId xmlns:p14="http://schemas.microsoft.com/office/powerpoint/2010/main" val="419761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slide introduces the Semantic Data Management Component (SDMC). As</a:t>
            </a:r>
            <a:r>
              <a:rPr lang="en-US" baseline="0" dirty="0" smtClean="0"/>
              <a:t> already mentioned it has two core parts Storage and </a:t>
            </a:r>
            <a:r>
              <a:rPr lang="en-US" baseline="0" dirty="0" err="1" smtClean="0"/>
              <a:t>Harmonisation</a:t>
            </a:r>
            <a:r>
              <a:rPr lang="en-US" baseline="0" dirty="0" smtClean="0"/>
              <a:t>. The storage uses a NoSQL graph database and </a:t>
            </a:r>
            <a:r>
              <a:rPr lang="en-US" baseline="0" dirty="0" err="1" smtClean="0"/>
              <a:t>Harmonisation</a:t>
            </a:r>
            <a:r>
              <a:rPr lang="en-US" baseline="0" dirty="0" smtClean="0"/>
              <a:t> module is developed using the Node.js framework. The SDMC component offers a set of services to outside, in particular to Data Analytics Component. The input for SDMC, as well as the output, is a nested JSON document with a data model. Moreover the SDMC can be enriched with imported ontologies and data models, developed by the third parties. </a:t>
            </a:r>
            <a:endParaRPr lang="en-US" dirty="0" smtClean="0"/>
          </a:p>
          <a:p>
            <a:endParaRPr lang="de-DE" dirty="0"/>
          </a:p>
        </p:txBody>
      </p:sp>
      <p:sp>
        <p:nvSpPr>
          <p:cNvPr id="4" name="Slide Number Placeholder 3"/>
          <p:cNvSpPr>
            <a:spLocks noGrp="1"/>
          </p:cNvSpPr>
          <p:nvPr>
            <p:ph type="sldNum" sz="quarter" idx="10"/>
          </p:nvPr>
        </p:nvSpPr>
        <p:spPr/>
        <p:txBody>
          <a:bodyPr/>
          <a:lstStyle/>
          <a:p>
            <a:fld id="{CC8F73D3-72BC-4151-90E8-87580B70CB8D}" type="slidenum">
              <a:rPr lang="de-DE" smtClean="0"/>
              <a:t>2</a:t>
            </a:fld>
            <a:endParaRPr lang="de-DE"/>
          </a:p>
        </p:txBody>
      </p:sp>
    </p:spTree>
    <p:extLst>
      <p:ext uri="{BB962C8B-B14F-4D97-AF65-F5344CB8AC3E}">
        <p14:creationId xmlns:p14="http://schemas.microsoft.com/office/powerpoint/2010/main" val="3673681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SDMC receives the input</a:t>
            </a:r>
            <a:r>
              <a:rPr lang="en-US" baseline="0" dirty="0" smtClean="0"/>
              <a:t> from some external applications or other </a:t>
            </a:r>
            <a:r>
              <a:rPr lang="en-US" baseline="0" dirty="0" err="1" smtClean="0"/>
              <a:t>vf</a:t>
            </a:r>
            <a:r>
              <a:rPr lang="en-US" baseline="0" dirty="0" smtClean="0"/>
              <a:t>-OS components, proceeding it further to </a:t>
            </a:r>
            <a:r>
              <a:rPr lang="en-US" baseline="0" dirty="0" err="1" smtClean="0"/>
              <a:t>Harmonisation</a:t>
            </a:r>
            <a:r>
              <a:rPr lang="en-US" baseline="0" dirty="0" smtClean="0"/>
              <a:t> module, which, based on the chosen service, initiates the necessary actions within the Storage module, whereas returning nested output. Storage module in SDMC is used for more than just storing the data, but also enabling usage of wide range of algorithms through adding the corresponding plugin. Among the most important algorithms are, for instance, path finding. </a:t>
            </a:r>
            <a:endParaRPr lang="en-US" dirty="0" smtClean="0"/>
          </a:p>
          <a:p>
            <a:endParaRPr lang="de-DE" dirty="0"/>
          </a:p>
        </p:txBody>
      </p:sp>
      <p:sp>
        <p:nvSpPr>
          <p:cNvPr id="4" name="Slide Number Placeholder 3"/>
          <p:cNvSpPr>
            <a:spLocks noGrp="1"/>
          </p:cNvSpPr>
          <p:nvPr>
            <p:ph type="sldNum" sz="quarter" idx="10"/>
          </p:nvPr>
        </p:nvSpPr>
        <p:spPr/>
        <p:txBody>
          <a:bodyPr/>
          <a:lstStyle/>
          <a:p>
            <a:fld id="{CC8F73D3-72BC-4151-90E8-87580B70CB8D}" type="slidenum">
              <a:rPr lang="de-DE" smtClean="0"/>
              <a:t>3</a:t>
            </a:fld>
            <a:endParaRPr lang="de-DE"/>
          </a:p>
        </p:txBody>
      </p:sp>
    </p:spTree>
    <p:extLst>
      <p:ext uri="{BB962C8B-B14F-4D97-AF65-F5344CB8AC3E}">
        <p14:creationId xmlns:p14="http://schemas.microsoft.com/office/powerpoint/2010/main" val="418526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C8F73D3-72BC-4151-90E8-87580B70CB8D}" type="slidenum">
              <a:rPr lang="de-DE" smtClean="0"/>
              <a:t>4</a:t>
            </a:fld>
            <a:endParaRPr lang="de-DE"/>
          </a:p>
        </p:txBody>
      </p:sp>
    </p:spTree>
    <p:extLst>
      <p:ext uri="{BB962C8B-B14F-4D97-AF65-F5344CB8AC3E}">
        <p14:creationId xmlns:p14="http://schemas.microsoft.com/office/powerpoint/2010/main" val="301954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CC8F73D3-72BC-4151-90E8-87580B70CB8D}" type="slidenum">
              <a:rPr lang="de-DE" smtClean="0"/>
              <a:t>5</a:t>
            </a:fld>
            <a:endParaRPr lang="de-DE"/>
          </a:p>
        </p:txBody>
      </p:sp>
    </p:spTree>
    <p:extLst>
      <p:ext uri="{BB962C8B-B14F-4D97-AF65-F5344CB8AC3E}">
        <p14:creationId xmlns:p14="http://schemas.microsoft.com/office/powerpoint/2010/main" val="275033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a:p>
        </p:txBody>
      </p:sp>
      <p:sp>
        <p:nvSpPr>
          <p:cNvPr id="4" name="Date Placeholder 3"/>
          <p:cNvSpPr>
            <a:spLocks noGrp="1"/>
          </p:cNvSpPr>
          <p:nvPr>
            <p:ph type="dt" sz="half" idx="10"/>
          </p:nvPr>
        </p:nvSpPr>
        <p:spPr/>
        <p:txBody>
          <a:bodyPr/>
          <a:lstStyle/>
          <a:p>
            <a:fld id="{17EFDCAC-0CBE-4E59-818B-C4AA49BB1EF7}" type="datetime1">
              <a:rPr lang="de-DE" smtClean="0"/>
              <a:t>17.07.2024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2835457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68ABB472-46B6-447C-93CC-FB0516F5D8A6}" type="datetime1">
              <a:rPr lang="de-DE" smtClean="0"/>
              <a:t>17.07.2024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74944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63AE384-05B6-4192-A95D-B371FC451F3E}" type="datetime1">
              <a:rPr lang="de-DE" smtClean="0"/>
              <a:t>17.07.2024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421820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10"/>
          </p:nvPr>
        </p:nvSpPr>
        <p:spPr/>
        <p:txBody>
          <a:bodyPr/>
          <a:lstStyle/>
          <a:p>
            <a:fld id="{C1EDEBF8-0F6D-4DFB-AE96-C72EDFB250B1}" type="datetime1">
              <a:rPr lang="de-DE" smtClean="0"/>
              <a:t>17.07.2024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184807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96E209-55FC-463B-A7A1-813974B7A7BA}" type="datetime1">
              <a:rPr lang="de-DE" smtClean="0"/>
              <a:t>17.07.2024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324741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Date Placeholder 4"/>
          <p:cNvSpPr>
            <a:spLocks noGrp="1"/>
          </p:cNvSpPr>
          <p:nvPr>
            <p:ph type="dt" sz="half" idx="10"/>
          </p:nvPr>
        </p:nvSpPr>
        <p:spPr/>
        <p:txBody>
          <a:bodyPr/>
          <a:lstStyle/>
          <a:p>
            <a:fld id="{40B91EF7-2EA7-4DD2-AA0B-F430F26E5EE3}" type="datetime1">
              <a:rPr lang="de-DE" smtClean="0"/>
              <a:t>17.07.2024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108544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Date Placeholder 6"/>
          <p:cNvSpPr>
            <a:spLocks noGrp="1"/>
          </p:cNvSpPr>
          <p:nvPr>
            <p:ph type="dt" sz="half" idx="10"/>
          </p:nvPr>
        </p:nvSpPr>
        <p:spPr/>
        <p:txBody>
          <a:bodyPr/>
          <a:lstStyle/>
          <a:p>
            <a:fld id="{4134C900-98AB-4EBA-93DB-A3F518E32D93}" type="datetime1">
              <a:rPr lang="de-DE" smtClean="0"/>
              <a:t>17.07.2024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374960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Date Placeholder 2"/>
          <p:cNvSpPr>
            <a:spLocks noGrp="1"/>
          </p:cNvSpPr>
          <p:nvPr>
            <p:ph type="dt" sz="half" idx="10"/>
          </p:nvPr>
        </p:nvSpPr>
        <p:spPr/>
        <p:txBody>
          <a:bodyPr/>
          <a:lstStyle/>
          <a:p>
            <a:fld id="{7EC84C34-80AD-4351-B776-26C45DCABFCD}" type="datetime1">
              <a:rPr lang="de-DE" smtClean="0"/>
              <a:t>17.07.2024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105437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13F69-3F17-42DA-BCC6-90FC6C302933}" type="datetime1">
              <a:rPr lang="de-DE" smtClean="0"/>
              <a:t>17.07.2024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233132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429383-6122-45B0-B594-F2337EE9DB85}" type="datetime1">
              <a:rPr lang="de-DE" smtClean="0"/>
              <a:t>17.07.2024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114396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96ABDE-58D2-4B2C-A54B-F9F5A6F14A23}" type="datetime1">
              <a:rPr lang="de-DE" smtClean="0"/>
              <a:t>17.07.2024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0B9433D-2A24-4D0D-BFC1-876D27EC6A0E}" type="slidenum">
              <a:rPr lang="de-DE" smtClean="0"/>
              <a:t>‹#›</a:t>
            </a:fld>
            <a:endParaRPr lang="de-DE"/>
          </a:p>
        </p:txBody>
      </p:sp>
    </p:spTree>
    <p:extLst>
      <p:ext uri="{BB962C8B-B14F-4D97-AF65-F5344CB8AC3E}">
        <p14:creationId xmlns:p14="http://schemas.microsoft.com/office/powerpoint/2010/main" val="330549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D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0791E-8C42-4005-9169-7106C63FB9B5}" type="datetime1">
              <a:rPr lang="de-DE" smtClean="0"/>
              <a:t>17.07.2024</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9433D-2A24-4D0D-BFC1-876D27EC6A0E}" type="slidenum">
              <a:rPr lang="de-DE" smtClean="0"/>
              <a:t>‹#›</a:t>
            </a:fld>
            <a:endParaRPr lang="de-DE"/>
          </a:p>
        </p:txBody>
      </p:sp>
    </p:spTree>
    <p:extLst>
      <p:ext uri="{BB962C8B-B14F-4D97-AF65-F5344CB8AC3E}">
        <p14:creationId xmlns:p14="http://schemas.microsoft.com/office/powerpoint/2010/main" val="769506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DE" dirty="0" smtClean="0"/>
              <a:t>Semantic Reasoner</a:t>
            </a:r>
            <a:endParaRPr lang="de-DE" dirty="0"/>
          </a:p>
        </p:txBody>
      </p:sp>
      <p:sp>
        <p:nvSpPr>
          <p:cNvPr id="3" name="Subtitle 2"/>
          <p:cNvSpPr>
            <a:spLocks noGrp="1"/>
          </p:cNvSpPr>
          <p:nvPr>
            <p:ph type="subTitle" idx="1"/>
          </p:nvPr>
        </p:nvSpPr>
        <p:spPr/>
        <p:txBody>
          <a:bodyPr/>
          <a:lstStyle/>
          <a:p>
            <a:r>
              <a:rPr lang="de-DE" dirty="0" smtClean="0"/>
              <a:t>Artem Nazarenko, Joao Sarraipa</a:t>
            </a:r>
            <a:endParaRPr lang="de-DE" dirty="0"/>
          </a:p>
        </p:txBody>
      </p:sp>
      <p:sp>
        <p:nvSpPr>
          <p:cNvPr id="4" name="Slide Number Placeholder 3"/>
          <p:cNvSpPr>
            <a:spLocks noGrp="1"/>
          </p:cNvSpPr>
          <p:nvPr>
            <p:ph type="sldNum" sz="quarter" idx="12"/>
          </p:nvPr>
        </p:nvSpPr>
        <p:spPr/>
        <p:txBody>
          <a:bodyPr/>
          <a:lstStyle/>
          <a:p>
            <a:fld id="{90B9433D-2A24-4D0D-BFC1-876D27EC6A0E}" type="slidenum">
              <a:rPr lang="de-DE" smtClean="0"/>
              <a:t>1</a:t>
            </a:fld>
            <a:endParaRPr lang="de-DE"/>
          </a:p>
        </p:txBody>
      </p:sp>
    </p:spTree>
    <p:extLst>
      <p:ext uri="{BB962C8B-B14F-4D97-AF65-F5344CB8AC3E}">
        <p14:creationId xmlns:p14="http://schemas.microsoft.com/office/powerpoint/2010/main" val="3717059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B9433D-2A24-4D0D-BFC1-876D27EC6A0E}" type="slidenum">
              <a:rPr lang="de-DE" smtClean="0"/>
              <a:t>10</a:t>
            </a:fld>
            <a:endParaRPr lang="de-DE"/>
          </a:p>
        </p:txBody>
      </p:sp>
      <p:sp>
        <p:nvSpPr>
          <p:cNvPr id="4" name="Title 1"/>
          <p:cNvSpPr txBox="1">
            <a:spLocks/>
          </p:cNvSpPr>
          <p:nvPr/>
        </p:nvSpPr>
        <p:spPr>
          <a:xfrm>
            <a:off x="731196" y="171656"/>
            <a:ext cx="10515600" cy="8657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smtClean="0"/>
              <a:t>Graph in Neo4j after Model insertion</a:t>
            </a:r>
            <a:endParaRPr lang="de-DE" dirty="0"/>
          </a:p>
        </p:txBody>
      </p:sp>
      <p:pic>
        <p:nvPicPr>
          <p:cNvPr id="6" name="Picture 5"/>
          <p:cNvPicPr>
            <a:picLocks noChangeAspect="1"/>
          </p:cNvPicPr>
          <p:nvPr/>
        </p:nvPicPr>
        <p:blipFill>
          <a:blip r:embed="rId2"/>
          <a:stretch>
            <a:fillRect/>
          </a:stretch>
        </p:blipFill>
        <p:spPr>
          <a:xfrm>
            <a:off x="1663430" y="1353904"/>
            <a:ext cx="8504159" cy="5002446"/>
          </a:xfrm>
          <a:prstGeom prst="rect">
            <a:avLst/>
          </a:prstGeom>
        </p:spPr>
      </p:pic>
    </p:spTree>
    <p:extLst>
      <p:ext uri="{BB962C8B-B14F-4D97-AF65-F5344CB8AC3E}">
        <p14:creationId xmlns:p14="http://schemas.microsoft.com/office/powerpoint/2010/main" val="174395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B9433D-2A24-4D0D-BFC1-876D27EC6A0E}" type="slidenum">
              <a:rPr lang="de-DE" smtClean="0"/>
              <a:t>11</a:t>
            </a:fld>
            <a:endParaRPr lang="de-DE"/>
          </a:p>
        </p:txBody>
      </p:sp>
      <p:pic>
        <p:nvPicPr>
          <p:cNvPr id="5" name="Picture 4"/>
          <p:cNvPicPr>
            <a:picLocks noChangeAspect="1"/>
          </p:cNvPicPr>
          <p:nvPr/>
        </p:nvPicPr>
        <p:blipFill>
          <a:blip r:embed="rId2"/>
          <a:stretch>
            <a:fillRect/>
          </a:stretch>
        </p:blipFill>
        <p:spPr>
          <a:xfrm>
            <a:off x="5416143" y="898931"/>
            <a:ext cx="6248942" cy="3406435"/>
          </a:xfrm>
          <a:prstGeom prst="rect">
            <a:avLst/>
          </a:prstGeom>
        </p:spPr>
      </p:pic>
      <p:sp>
        <p:nvSpPr>
          <p:cNvPr id="6" name="TextBox 5"/>
          <p:cNvSpPr txBox="1"/>
          <p:nvPr/>
        </p:nvSpPr>
        <p:spPr>
          <a:xfrm>
            <a:off x="5781877" y="4755912"/>
            <a:ext cx="5657446" cy="1600438"/>
          </a:xfrm>
          <a:prstGeom prst="rect">
            <a:avLst/>
          </a:prstGeom>
          <a:noFill/>
        </p:spPr>
        <p:txBody>
          <a:bodyPr wrap="none" rtlCol="0">
            <a:spAutoFit/>
          </a:bodyPr>
          <a:lstStyle/>
          <a:p>
            <a:r>
              <a:rPr lang="de-DE" sz="1400" dirty="0"/>
              <a:t>(:concept {name: "John",type: ""})&lt;-[:link {Weight: 0.6000000000000001│</a:t>
            </a:r>
          </a:p>
          <a:p>
            <a:r>
              <a:rPr lang="de-DE" sz="1400" dirty="0"/>
              <a:t>│}]-(:concept {name: "programming"})&lt;-[:link {Weight: 0.625}]-(:concept│</a:t>
            </a:r>
          </a:p>
          <a:p>
            <a:r>
              <a:rPr lang="de-DE" sz="1400" dirty="0"/>
              <a:t>│ {name: "REST_API_with_Nodejs",type: "video"})                        │</a:t>
            </a:r>
          </a:p>
          <a:p>
            <a:r>
              <a:rPr lang="de-DE" sz="1400" dirty="0" smtClean="0"/>
              <a:t>├─────────────────────────────────────────────────────────┤</a:t>
            </a:r>
            <a:endParaRPr lang="de-DE" sz="1400" dirty="0"/>
          </a:p>
          <a:p>
            <a:r>
              <a:rPr lang="de-DE" sz="1400" dirty="0"/>
              <a:t>│(:concept {name: "John",type: ""})&lt;-[:link {Weight: 0.6000000000000001│</a:t>
            </a:r>
          </a:p>
          <a:p>
            <a:r>
              <a:rPr lang="de-DE" sz="1400" dirty="0"/>
              <a:t>│}]-(:concept {name: "programming"})&lt;-[:link {Weight: 0.625}]-(:concept│</a:t>
            </a:r>
          </a:p>
          <a:p>
            <a:r>
              <a:rPr lang="de-DE" sz="1400" dirty="0"/>
              <a:t>│ {name: "lists_sorting_in_Python",type: "video"}) </a:t>
            </a:r>
          </a:p>
        </p:txBody>
      </p:sp>
      <p:sp>
        <p:nvSpPr>
          <p:cNvPr id="8" name="Title 1"/>
          <p:cNvSpPr txBox="1">
            <a:spLocks/>
          </p:cNvSpPr>
          <p:nvPr/>
        </p:nvSpPr>
        <p:spPr>
          <a:xfrm>
            <a:off x="731196" y="171656"/>
            <a:ext cx="10515600" cy="8657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smtClean="0"/>
              <a:t>Get Recommendations </a:t>
            </a:r>
            <a:endParaRPr lang="de-DE" dirty="0"/>
          </a:p>
        </p:txBody>
      </p:sp>
      <p:sp>
        <p:nvSpPr>
          <p:cNvPr id="9" name="TextBox 8"/>
          <p:cNvSpPr txBox="1"/>
          <p:nvPr/>
        </p:nvSpPr>
        <p:spPr>
          <a:xfrm>
            <a:off x="466928" y="1595336"/>
            <a:ext cx="4867477" cy="3785652"/>
          </a:xfrm>
          <a:prstGeom prst="rect">
            <a:avLst/>
          </a:prstGeom>
          <a:noFill/>
        </p:spPr>
        <p:txBody>
          <a:bodyPr wrap="square" rtlCol="0">
            <a:spAutoFit/>
          </a:bodyPr>
          <a:lstStyle/>
          <a:p>
            <a:pPr>
              <a:spcAft>
                <a:spcPts val="600"/>
              </a:spcAft>
            </a:pPr>
            <a:r>
              <a:rPr lang="de-DE" sz="2000" dirty="0" smtClean="0"/>
              <a:t>Example:</a:t>
            </a:r>
          </a:p>
          <a:p>
            <a:pPr marL="285750" indent="-285750">
              <a:spcAft>
                <a:spcPts val="600"/>
              </a:spcAft>
              <a:buFontTx/>
              <a:buChar char="-"/>
            </a:pPr>
            <a:r>
              <a:rPr lang="de-DE" sz="2000" dirty="0" smtClean="0"/>
              <a:t>John is a student, who is subscribed to the course of programming.</a:t>
            </a:r>
          </a:p>
          <a:p>
            <a:pPr marL="285750" indent="-285750">
              <a:spcAft>
                <a:spcPts val="600"/>
              </a:spcAft>
              <a:buFontTx/>
              <a:buChar char="-"/>
            </a:pPr>
            <a:r>
              <a:rPr lang="de-DE" sz="2000" dirty="0" smtClean="0"/>
              <a:t>Neo4j contains several videos that directly linked to the programming course.</a:t>
            </a:r>
          </a:p>
          <a:p>
            <a:pPr marL="285750" indent="-285750">
              <a:spcAft>
                <a:spcPts val="600"/>
              </a:spcAft>
              <a:buFontTx/>
              <a:buChar char="-"/>
            </a:pPr>
            <a:r>
              <a:rPr lang="de-DE" sz="2000" dirty="0" smtClean="0"/>
              <a:t>Based on the studying courses subscriptions, a set of video suggestions is offered to John.</a:t>
            </a:r>
          </a:p>
          <a:p>
            <a:pPr marL="285750" indent="-285750">
              <a:spcAft>
                <a:spcPts val="600"/>
              </a:spcAft>
              <a:buFontTx/>
              <a:buChar char="-"/>
            </a:pPr>
            <a:r>
              <a:rPr lang="de-DE" sz="2000" dirty="0" smtClean="0"/>
              <a:t>Compared to the PostModel service, this service offers direct matching of the concpets based on the type of the node.</a:t>
            </a:r>
            <a:endParaRPr lang="de-DE" sz="2000" dirty="0"/>
          </a:p>
        </p:txBody>
      </p:sp>
    </p:spTree>
    <p:extLst>
      <p:ext uri="{BB962C8B-B14F-4D97-AF65-F5344CB8AC3E}">
        <p14:creationId xmlns:p14="http://schemas.microsoft.com/office/powerpoint/2010/main" val="271618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B9433D-2A24-4D0D-BFC1-876D27EC6A0E}" type="slidenum">
              <a:rPr lang="de-DE" smtClean="0"/>
              <a:t>12</a:t>
            </a:fld>
            <a:endParaRPr lang="de-DE"/>
          </a:p>
        </p:txBody>
      </p:sp>
      <p:sp>
        <p:nvSpPr>
          <p:cNvPr id="3" name="TextBox 2"/>
          <p:cNvSpPr txBox="1"/>
          <p:nvPr/>
        </p:nvSpPr>
        <p:spPr>
          <a:xfrm>
            <a:off x="3861881" y="2889115"/>
            <a:ext cx="5209696" cy="584775"/>
          </a:xfrm>
          <a:prstGeom prst="rect">
            <a:avLst/>
          </a:prstGeom>
          <a:noFill/>
        </p:spPr>
        <p:txBody>
          <a:bodyPr wrap="none" rtlCol="0">
            <a:spAutoFit/>
          </a:bodyPr>
          <a:lstStyle/>
          <a:p>
            <a:r>
              <a:rPr lang="de-DE" sz="3200" b="1" dirty="0" smtClean="0"/>
              <a:t>Thank you for your attention!</a:t>
            </a:r>
            <a:endParaRPr lang="de-DE" sz="3200" b="1" dirty="0"/>
          </a:p>
        </p:txBody>
      </p:sp>
    </p:spTree>
    <p:extLst>
      <p:ext uri="{BB962C8B-B14F-4D97-AF65-F5344CB8AC3E}">
        <p14:creationId xmlns:p14="http://schemas.microsoft.com/office/powerpoint/2010/main" val="4228408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Architecture of Semantic Reasoner</a:t>
            </a:r>
            <a:endParaRPr lang="de-DE" dirty="0"/>
          </a:p>
        </p:txBody>
      </p:sp>
      <p:pic>
        <p:nvPicPr>
          <p:cNvPr id="3" name="Рисунок 81" descr="Semantic Reasoner (2).tif"/>
          <p:cNvPicPr>
            <a:picLocks noChangeAspect="1"/>
          </p:cNvPicPr>
          <p:nvPr/>
        </p:nvPicPr>
        <p:blipFill>
          <a:blip r:embed="rId3" cstate="print"/>
          <a:stretch>
            <a:fillRect/>
          </a:stretch>
        </p:blipFill>
        <p:spPr>
          <a:xfrm>
            <a:off x="2817779" y="1690688"/>
            <a:ext cx="6556442" cy="4916264"/>
          </a:xfrm>
          <a:prstGeom prst="rect">
            <a:avLst/>
          </a:prstGeom>
        </p:spPr>
      </p:pic>
      <p:sp>
        <p:nvSpPr>
          <p:cNvPr id="4" name="Slide Number Placeholder 3"/>
          <p:cNvSpPr>
            <a:spLocks noGrp="1"/>
          </p:cNvSpPr>
          <p:nvPr>
            <p:ph type="sldNum" sz="quarter" idx="12"/>
          </p:nvPr>
        </p:nvSpPr>
        <p:spPr/>
        <p:txBody>
          <a:bodyPr/>
          <a:lstStyle/>
          <a:p>
            <a:fld id="{90B9433D-2A24-4D0D-BFC1-876D27EC6A0E}" type="slidenum">
              <a:rPr lang="de-DE" smtClean="0"/>
              <a:t>2</a:t>
            </a:fld>
            <a:endParaRPr lang="de-DE"/>
          </a:p>
        </p:txBody>
      </p:sp>
    </p:spTree>
    <p:extLst>
      <p:ext uri="{BB962C8B-B14F-4D97-AF65-F5344CB8AC3E}">
        <p14:creationId xmlns:p14="http://schemas.microsoft.com/office/powerpoint/2010/main" val="3478066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196" y="180299"/>
            <a:ext cx="10515600" cy="1325563"/>
          </a:xfrm>
        </p:spPr>
        <p:txBody>
          <a:bodyPr/>
          <a:lstStyle/>
          <a:p>
            <a:r>
              <a:rPr lang="de-DE" dirty="0" smtClean="0"/>
              <a:t>Semantic Reasoner</a:t>
            </a:r>
            <a:endParaRPr lang="de-DE" dirty="0"/>
          </a:p>
        </p:txBody>
      </p:sp>
      <p:sp>
        <p:nvSpPr>
          <p:cNvPr id="4" name="Rectangle 3"/>
          <p:cNvSpPr/>
          <p:nvPr/>
        </p:nvSpPr>
        <p:spPr>
          <a:xfrm>
            <a:off x="846306" y="1690687"/>
            <a:ext cx="10077855" cy="4401205"/>
          </a:xfrm>
          <a:prstGeom prst="rect">
            <a:avLst/>
          </a:prstGeom>
        </p:spPr>
        <p:txBody>
          <a:bodyPr wrap="square">
            <a:spAutoFit/>
          </a:bodyPr>
          <a:lstStyle/>
          <a:p>
            <a:pPr algn="just">
              <a:spcBef>
                <a:spcPts val="600"/>
              </a:spcBef>
            </a:pPr>
            <a:r>
              <a:rPr lang="en-GB" sz="2000" b="1" dirty="0"/>
              <a:t>Some definitions of the SDMC:</a:t>
            </a:r>
          </a:p>
          <a:p>
            <a:pPr marL="400050" indent="-400050" algn="just">
              <a:spcBef>
                <a:spcPts val="600"/>
              </a:spcBef>
              <a:buFont typeface="+mj-lt"/>
              <a:buAutoNum type="romanUcPeriod"/>
            </a:pPr>
            <a:r>
              <a:rPr lang="en-GB" sz="2000" b="1" dirty="0"/>
              <a:t>Harmonisation module </a:t>
            </a:r>
            <a:r>
              <a:rPr lang="en-GB" sz="2000" dirty="0"/>
              <a:t>– has several responsibilities:</a:t>
            </a:r>
          </a:p>
          <a:p>
            <a:pPr marL="742950" indent="-342900" algn="just">
              <a:spcBef>
                <a:spcPts val="600"/>
              </a:spcBef>
              <a:buFontTx/>
              <a:buChar char="-"/>
            </a:pPr>
            <a:r>
              <a:rPr lang="en-GB" sz="2000" dirty="0" smtClean="0"/>
              <a:t>Messaging </a:t>
            </a:r>
            <a:r>
              <a:rPr lang="en-GB" sz="2000" dirty="0"/>
              <a:t>– </a:t>
            </a:r>
            <a:r>
              <a:rPr lang="en-GB" sz="2000" dirty="0" smtClean="0"/>
              <a:t>implements functionalities to query </a:t>
            </a:r>
            <a:r>
              <a:rPr lang="en-GB" sz="2000" dirty="0" smtClean="0"/>
              <a:t>Neo4j;</a:t>
            </a:r>
          </a:p>
          <a:p>
            <a:pPr marL="742950" indent="-342900" algn="just">
              <a:spcBef>
                <a:spcPts val="600"/>
              </a:spcBef>
              <a:buFontTx/>
              <a:buChar char="-"/>
            </a:pPr>
            <a:r>
              <a:rPr lang="en-GB" sz="2000" dirty="0" smtClean="0"/>
              <a:t>Data </a:t>
            </a:r>
            <a:r>
              <a:rPr lang="en-GB" sz="2000" dirty="0"/>
              <a:t>Clearing </a:t>
            </a:r>
            <a:r>
              <a:rPr lang="en-GB" sz="2000" dirty="0" smtClean="0"/>
              <a:t>– extracts </a:t>
            </a:r>
            <a:r>
              <a:rPr lang="en-GB" sz="2000" dirty="0"/>
              <a:t>the needed information from the graph DB </a:t>
            </a:r>
            <a:r>
              <a:rPr lang="en-GB" sz="2000" dirty="0" smtClean="0"/>
              <a:t>output;</a:t>
            </a:r>
          </a:p>
          <a:p>
            <a:pPr marL="742950" indent="-342900" algn="just">
              <a:spcBef>
                <a:spcPts val="600"/>
              </a:spcBef>
              <a:buFontTx/>
              <a:buChar char="-"/>
            </a:pPr>
            <a:r>
              <a:rPr lang="en-GB" sz="2000" dirty="0" smtClean="0"/>
              <a:t>Composition </a:t>
            </a:r>
            <a:r>
              <a:rPr lang="en-GB" sz="2000" dirty="0"/>
              <a:t>– allowing construct the complex output document.</a:t>
            </a:r>
          </a:p>
          <a:p>
            <a:pPr marL="400050" indent="-400050" algn="just">
              <a:spcBef>
                <a:spcPts val="600"/>
              </a:spcBef>
              <a:buFont typeface="+mj-lt"/>
              <a:buAutoNum type="romanUcPeriod" startAt="2"/>
            </a:pPr>
            <a:r>
              <a:rPr lang="en-GB" sz="2000" b="1" dirty="0"/>
              <a:t>Storage</a:t>
            </a:r>
            <a:r>
              <a:rPr lang="en-GB" sz="2000" dirty="0"/>
              <a:t> – is a NoSQL graph DB, used not only for storing the data, but, extended with </a:t>
            </a:r>
            <a:r>
              <a:rPr lang="en-GB" sz="2000" dirty="0" smtClean="0"/>
              <a:t>plugin (APOC) with some ready-to-use graph algorithms.</a:t>
            </a:r>
            <a:endParaRPr lang="en-GB" sz="2000" dirty="0"/>
          </a:p>
          <a:p>
            <a:pPr marL="400050" indent="-400050" algn="just">
              <a:spcBef>
                <a:spcPts val="600"/>
              </a:spcBef>
              <a:buFont typeface="+mj-lt"/>
              <a:buAutoNum type="romanUcPeriod" startAt="2"/>
            </a:pPr>
            <a:r>
              <a:rPr lang="en-GB" sz="2000" b="1" dirty="0"/>
              <a:t>Set of Services </a:t>
            </a:r>
            <a:r>
              <a:rPr lang="en-GB" sz="2000" dirty="0"/>
              <a:t>– the examples of service are described in further parts of particular course.</a:t>
            </a:r>
          </a:p>
          <a:p>
            <a:pPr marL="400050" indent="-400050" algn="just">
              <a:spcBef>
                <a:spcPts val="600"/>
              </a:spcBef>
              <a:buFont typeface="+mj-lt"/>
              <a:buAutoNum type="romanUcPeriod" startAt="2"/>
            </a:pPr>
            <a:r>
              <a:rPr lang="en-GB" sz="2000" b="1" dirty="0"/>
              <a:t>Input</a:t>
            </a:r>
            <a:r>
              <a:rPr lang="en-GB" sz="2000" dirty="0"/>
              <a:t> – </a:t>
            </a:r>
            <a:r>
              <a:rPr lang="en-GB" sz="2000" dirty="0" smtClean="0"/>
              <a:t>curl query that, depending on the service, can contain the nested </a:t>
            </a:r>
            <a:r>
              <a:rPr lang="en-GB" sz="2000" dirty="0"/>
              <a:t>JSON document with data model and/or imported ontologies and external data models.</a:t>
            </a:r>
          </a:p>
          <a:p>
            <a:pPr marL="400050" indent="-400050" algn="just">
              <a:spcBef>
                <a:spcPts val="600"/>
              </a:spcBef>
              <a:buFont typeface="+mj-lt"/>
              <a:buAutoNum type="romanUcPeriod" startAt="2"/>
            </a:pPr>
            <a:r>
              <a:rPr lang="en-GB" sz="2000" b="1" dirty="0"/>
              <a:t>Output</a:t>
            </a:r>
            <a:r>
              <a:rPr lang="en-GB" sz="2000" dirty="0"/>
              <a:t> – </a:t>
            </a:r>
            <a:r>
              <a:rPr lang="en-GB" sz="2000" dirty="0" smtClean="0"/>
              <a:t>depending on the service, can be represented as a </a:t>
            </a:r>
            <a:r>
              <a:rPr lang="en-GB" sz="2000" dirty="0"/>
              <a:t>nested JSON document containing the results produced by a certain service, which was used.</a:t>
            </a:r>
          </a:p>
        </p:txBody>
      </p:sp>
      <p:sp>
        <p:nvSpPr>
          <p:cNvPr id="5" name="Slide Number Placeholder 4"/>
          <p:cNvSpPr>
            <a:spLocks noGrp="1"/>
          </p:cNvSpPr>
          <p:nvPr>
            <p:ph type="sldNum" sz="quarter" idx="12"/>
          </p:nvPr>
        </p:nvSpPr>
        <p:spPr/>
        <p:txBody>
          <a:bodyPr/>
          <a:lstStyle/>
          <a:p>
            <a:fld id="{90B9433D-2A24-4D0D-BFC1-876D27EC6A0E}" type="slidenum">
              <a:rPr lang="de-DE" smtClean="0"/>
              <a:t>3</a:t>
            </a:fld>
            <a:endParaRPr lang="de-DE"/>
          </a:p>
        </p:txBody>
      </p:sp>
    </p:spTree>
    <p:extLst>
      <p:ext uri="{BB962C8B-B14F-4D97-AF65-F5344CB8AC3E}">
        <p14:creationId xmlns:p14="http://schemas.microsoft.com/office/powerpoint/2010/main" val="52262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196" y="180299"/>
            <a:ext cx="10515600" cy="1325563"/>
          </a:xfrm>
        </p:spPr>
        <p:txBody>
          <a:bodyPr/>
          <a:lstStyle/>
          <a:p>
            <a:r>
              <a:rPr lang="de-DE" dirty="0" smtClean="0"/>
              <a:t>Technological Solutions</a:t>
            </a:r>
            <a:endParaRPr lang="de-DE" dirty="0"/>
          </a:p>
        </p:txBody>
      </p:sp>
      <p:sp>
        <p:nvSpPr>
          <p:cNvPr id="4" name="Rectangle 3"/>
          <p:cNvSpPr/>
          <p:nvPr/>
        </p:nvSpPr>
        <p:spPr>
          <a:xfrm>
            <a:off x="731195" y="1291853"/>
            <a:ext cx="6389451" cy="1785104"/>
          </a:xfrm>
          <a:prstGeom prst="rect">
            <a:avLst/>
          </a:prstGeom>
        </p:spPr>
        <p:txBody>
          <a:bodyPr wrap="square">
            <a:spAutoFit/>
          </a:bodyPr>
          <a:lstStyle/>
          <a:p>
            <a:pPr>
              <a:spcBef>
                <a:spcPts val="400"/>
              </a:spcBef>
            </a:pPr>
            <a:r>
              <a:rPr lang="pt-PT" sz="2000" b="1" dirty="0"/>
              <a:t>Harmonisation module (Node.js):</a:t>
            </a:r>
          </a:p>
          <a:p>
            <a:pPr marL="342900" indent="-342900">
              <a:spcBef>
                <a:spcPts val="400"/>
              </a:spcBef>
              <a:buFontTx/>
              <a:buChar char="-"/>
            </a:pPr>
            <a:r>
              <a:rPr lang="pt-PT" sz="2000" dirty="0" smtClean="0"/>
              <a:t>Official </a:t>
            </a:r>
            <a:r>
              <a:rPr lang="pt-PT" sz="2000" dirty="0"/>
              <a:t>supported by Neo4j, possesses the apropriate </a:t>
            </a:r>
            <a:r>
              <a:rPr lang="pt-PT" sz="2000" dirty="0" smtClean="0"/>
              <a:t>libraries</a:t>
            </a:r>
          </a:p>
          <a:p>
            <a:pPr marL="342900" indent="-342900">
              <a:spcBef>
                <a:spcPts val="400"/>
              </a:spcBef>
              <a:buFontTx/>
              <a:buChar char="-"/>
            </a:pPr>
            <a:r>
              <a:rPr lang="pt-PT" sz="2000" dirty="0" smtClean="0"/>
              <a:t>Supports </a:t>
            </a:r>
            <a:r>
              <a:rPr lang="pt-PT" sz="2000" dirty="0"/>
              <a:t>the BOLT protocol (is used to connect to </a:t>
            </a:r>
            <a:r>
              <a:rPr lang="pt-PT" sz="2000" dirty="0" smtClean="0"/>
              <a:t>Neo4j)</a:t>
            </a:r>
          </a:p>
          <a:p>
            <a:pPr marL="342900" indent="-342900">
              <a:spcBef>
                <a:spcPts val="400"/>
              </a:spcBef>
              <a:buFontTx/>
              <a:buChar char="-"/>
            </a:pPr>
            <a:r>
              <a:rPr lang="pt-PT" sz="2000" dirty="0" smtClean="0"/>
              <a:t>Supports </a:t>
            </a:r>
            <a:r>
              <a:rPr lang="pt-PT" sz="2000" dirty="0"/>
              <a:t>the modular way of developing.</a:t>
            </a:r>
            <a:endParaRPr lang="ru-RU" sz="2000" dirty="0"/>
          </a:p>
        </p:txBody>
      </p:sp>
      <p:sp>
        <p:nvSpPr>
          <p:cNvPr id="5" name="Slide Number Placeholder 4"/>
          <p:cNvSpPr>
            <a:spLocks noGrp="1"/>
          </p:cNvSpPr>
          <p:nvPr>
            <p:ph type="sldNum" sz="quarter" idx="12"/>
          </p:nvPr>
        </p:nvSpPr>
        <p:spPr/>
        <p:txBody>
          <a:bodyPr/>
          <a:lstStyle/>
          <a:p>
            <a:fld id="{90B9433D-2A24-4D0D-BFC1-876D27EC6A0E}" type="slidenum">
              <a:rPr lang="de-DE" smtClean="0"/>
              <a:t>4</a:t>
            </a:fld>
            <a:endParaRPr lang="de-DE"/>
          </a:p>
        </p:txBody>
      </p:sp>
      <p:sp>
        <p:nvSpPr>
          <p:cNvPr id="6" name="Rectangle 5"/>
          <p:cNvSpPr/>
          <p:nvPr/>
        </p:nvSpPr>
        <p:spPr>
          <a:xfrm>
            <a:off x="731195" y="3602672"/>
            <a:ext cx="6663446" cy="3118803"/>
          </a:xfrm>
          <a:prstGeom prst="rect">
            <a:avLst/>
          </a:prstGeom>
        </p:spPr>
        <p:txBody>
          <a:bodyPr wrap="square">
            <a:spAutoFit/>
          </a:bodyPr>
          <a:lstStyle/>
          <a:p>
            <a:pPr>
              <a:spcBef>
                <a:spcPts val="400"/>
              </a:spcBef>
            </a:pPr>
            <a:r>
              <a:rPr lang="pt-PT" sz="2000" b="1" dirty="0"/>
              <a:t>Storage (Neo4j):</a:t>
            </a:r>
          </a:p>
          <a:p>
            <a:pPr marL="342900" indent="-342900">
              <a:spcBef>
                <a:spcPts val="400"/>
              </a:spcBef>
              <a:buFontTx/>
              <a:buChar char="-"/>
            </a:pPr>
            <a:r>
              <a:rPr lang="pt-PT" sz="2000" dirty="0" smtClean="0"/>
              <a:t>Graph-DB</a:t>
            </a:r>
          </a:p>
          <a:p>
            <a:pPr marL="342900" indent="-342900">
              <a:spcBef>
                <a:spcPts val="400"/>
              </a:spcBef>
              <a:buFontTx/>
              <a:buChar char="-"/>
            </a:pPr>
            <a:r>
              <a:rPr lang="pt-PT" sz="2000" dirty="0" smtClean="0"/>
              <a:t>Various </a:t>
            </a:r>
            <a:r>
              <a:rPr lang="pt-PT" sz="2000" dirty="0"/>
              <a:t>plugins extending functionality, including </a:t>
            </a:r>
            <a:r>
              <a:rPr lang="pt-PT" sz="2000" dirty="0" smtClean="0"/>
              <a:t>algorithms</a:t>
            </a:r>
          </a:p>
          <a:p>
            <a:pPr marL="342900" indent="-342900">
              <a:spcBef>
                <a:spcPts val="400"/>
              </a:spcBef>
              <a:buFontTx/>
              <a:buChar char="-"/>
            </a:pPr>
            <a:r>
              <a:rPr lang="pt-PT" sz="2000" dirty="0" smtClean="0"/>
              <a:t>Supports </a:t>
            </a:r>
            <a:r>
              <a:rPr lang="pt-PT" sz="2000" dirty="0"/>
              <a:t>integration of data in various formats (RDF, Turttle, JSON, .CSV, etc</a:t>
            </a:r>
            <a:r>
              <a:rPr lang="pt-PT" sz="2000" dirty="0" smtClean="0"/>
              <a:t>.)</a:t>
            </a:r>
          </a:p>
          <a:p>
            <a:pPr marL="342900" indent="-342900">
              <a:spcBef>
                <a:spcPts val="400"/>
              </a:spcBef>
              <a:buFontTx/>
              <a:buChar char="-"/>
            </a:pPr>
            <a:r>
              <a:rPr lang="pt-PT" sz="2000" dirty="0" smtClean="0"/>
              <a:t>Efficiently </a:t>
            </a:r>
            <a:r>
              <a:rPr lang="pt-PT" sz="2000" dirty="0"/>
              <a:t>processing large amount of </a:t>
            </a:r>
            <a:r>
              <a:rPr lang="pt-PT" sz="2000" dirty="0" smtClean="0"/>
              <a:t>data</a:t>
            </a:r>
          </a:p>
          <a:p>
            <a:pPr marL="342900" indent="-342900">
              <a:spcBef>
                <a:spcPts val="400"/>
              </a:spcBef>
              <a:buFontTx/>
              <a:buChar char="-"/>
            </a:pPr>
            <a:r>
              <a:rPr lang="pt-PT" sz="2000" dirty="0" smtClean="0"/>
              <a:t>Cypher </a:t>
            </a:r>
            <a:r>
              <a:rPr lang="pt-PT" sz="2000" dirty="0"/>
              <a:t>querying language, as a main tool to explore the database.</a:t>
            </a:r>
            <a:endParaRPr lang="ru-RU" sz="2000" dirty="0"/>
          </a:p>
        </p:txBody>
      </p:sp>
      <p:pic>
        <p:nvPicPr>
          <p:cNvPr id="7" name="Рисунок 9" descr="node-js-736399_960_720.png"/>
          <p:cNvPicPr>
            <a:picLocks noChangeAspect="1"/>
          </p:cNvPicPr>
          <p:nvPr/>
        </p:nvPicPr>
        <p:blipFill>
          <a:blip r:embed="rId3" cstate="print"/>
          <a:stretch>
            <a:fillRect/>
          </a:stretch>
        </p:blipFill>
        <p:spPr>
          <a:xfrm>
            <a:off x="7681983" y="1115748"/>
            <a:ext cx="3403840" cy="1701920"/>
          </a:xfrm>
          <a:prstGeom prst="rect">
            <a:avLst/>
          </a:prstGeom>
        </p:spPr>
      </p:pic>
      <p:pic>
        <p:nvPicPr>
          <p:cNvPr id="8" name="Рисунок 8" descr="231-2317101_neo-icon-neo4j-logo.png"/>
          <p:cNvPicPr>
            <a:picLocks noChangeAspect="1"/>
          </p:cNvPicPr>
          <p:nvPr/>
        </p:nvPicPr>
        <p:blipFill>
          <a:blip r:embed="rId4" cstate="print"/>
          <a:stretch>
            <a:fillRect/>
          </a:stretch>
        </p:blipFill>
        <p:spPr>
          <a:xfrm>
            <a:off x="7866464" y="4129475"/>
            <a:ext cx="3034878" cy="1623174"/>
          </a:xfrm>
          <a:prstGeom prst="rect">
            <a:avLst/>
          </a:prstGeom>
        </p:spPr>
      </p:pic>
    </p:spTree>
    <p:extLst>
      <p:ext uri="{BB962C8B-B14F-4D97-AF65-F5344CB8AC3E}">
        <p14:creationId xmlns:p14="http://schemas.microsoft.com/office/powerpoint/2010/main" val="229186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196" y="0"/>
            <a:ext cx="10515600" cy="1325563"/>
          </a:xfrm>
        </p:spPr>
        <p:txBody>
          <a:bodyPr/>
          <a:lstStyle/>
          <a:p>
            <a:r>
              <a:rPr lang="de-DE" dirty="0" smtClean="0"/>
              <a:t>Enabled Services</a:t>
            </a:r>
            <a:endParaRPr lang="de-DE" dirty="0"/>
          </a:p>
        </p:txBody>
      </p:sp>
      <p:graphicFrame>
        <p:nvGraphicFramePr>
          <p:cNvPr id="3" name="Table 2"/>
          <p:cNvGraphicFramePr>
            <a:graphicFrameLocks noGrp="1"/>
          </p:cNvGraphicFramePr>
          <p:nvPr>
            <p:extLst>
              <p:ext uri="{D42A27DB-BD31-4B8C-83A1-F6EECF244321}">
                <p14:modId xmlns:p14="http://schemas.microsoft.com/office/powerpoint/2010/main" val="3233327509"/>
              </p:ext>
            </p:extLst>
          </p:nvPr>
        </p:nvGraphicFramePr>
        <p:xfrm>
          <a:off x="274808" y="1082371"/>
          <a:ext cx="11428375" cy="5488320"/>
        </p:xfrm>
        <a:graphic>
          <a:graphicData uri="http://schemas.openxmlformats.org/drawingml/2006/table">
            <a:tbl>
              <a:tblPr firstRow="1" bandRow="1">
                <a:tableStyleId>{5C22544A-7EE6-4342-B048-85BDC9FD1C3A}</a:tableStyleId>
              </a:tblPr>
              <a:tblGrid>
                <a:gridCol w="1243517">
                  <a:extLst>
                    <a:ext uri="{9D8B030D-6E8A-4147-A177-3AD203B41FA5}">
                      <a16:colId xmlns:a16="http://schemas.microsoft.com/office/drawing/2014/main" val="2987329008"/>
                    </a:ext>
                  </a:extLst>
                </a:gridCol>
                <a:gridCol w="5904689">
                  <a:extLst>
                    <a:ext uri="{9D8B030D-6E8A-4147-A177-3AD203B41FA5}">
                      <a16:colId xmlns:a16="http://schemas.microsoft.com/office/drawing/2014/main" val="1890410585"/>
                    </a:ext>
                  </a:extLst>
                </a:gridCol>
                <a:gridCol w="2003898">
                  <a:extLst>
                    <a:ext uri="{9D8B030D-6E8A-4147-A177-3AD203B41FA5}">
                      <a16:colId xmlns:a16="http://schemas.microsoft.com/office/drawing/2014/main" val="3963573319"/>
                    </a:ext>
                  </a:extLst>
                </a:gridCol>
                <a:gridCol w="1138136">
                  <a:extLst>
                    <a:ext uri="{9D8B030D-6E8A-4147-A177-3AD203B41FA5}">
                      <a16:colId xmlns:a16="http://schemas.microsoft.com/office/drawing/2014/main" val="295896510"/>
                    </a:ext>
                  </a:extLst>
                </a:gridCol>
                <a:gridCol w="1138135">
                  <a:extLst>
                    <a:ext uri="{9D8B030D-6E8A-4147-A177-3AD203B41FA5}">
                      <a16:colId xmlns:a16="http://schemas.microsoft.com/office/drawing/2014/main" val="307906410"/>
                    </a:ext>
                  </a:extLst>
                </a:gridCol>
              </a:tblGrid>
              <a:tr h="457360">
                <a:tc>
                  <a:txBody>
                    <a:bodyPr/>
                    <a:lstStyle/>
                    <a:p>
                      <a:pPr algn="ctr"/>
                      <a:r>
                        <a:rPr lang="de-DE" sz="1400" dirty="0" smtClean="0"/>
                        <a:t>Service</a:t>
                      </a:r>
                      <a:endParaRPr lang="de-DE" sz="1400" dirty="0"/>
                    </a:p>
                  </a:txBody>
                  <a:tcPr/>
                </a:tc>
                <a:tc>
                  <a:txBody>
                    <a:bodyPr/>
                    <a:lstStyle/>
                    <a:p>
                      <a:pPr algn="ctr"/>
                      <a:r>
                        <a:rPr lang="de-DE" sz="1400" dirty="0" smtClean="0"/>
                        <a:t>Description</a:t>
                      </a:r>
                      <a:endParaRPr lang="de-DE" sz="1400" dirty="0"/>
                    </a:p>
                  </a:txBody>
                  <a:tcPr/>
                </a:tc>
                <a:tc>
                  <a:txBody>
                    <a:bodyPr/>
                    <a:lstStyle/>
                    <a:p>
                      <a:pPr algn="ctr"/>
                      <a:r>
                        <a:rPr lang="de-DE" sz="1400" dirty="0" smtClean="0"/>
                        <a:t>URL Parameters</a:t>
                      </a:r>
                      <a:endParaRPr lang="de-DE" sz="1400" dirty="0"/>
                    </a:p>
                  </a:txBody>
                  <a:tcPr/>
                </a:tc>
                <a:tc>
                  <a:txBody>
                    <a:bodyPr/>
                    <a:lstStyle/>
                    <a:p>
                      <a:pPr algn="ctr"/>
                      <a:r>
                        <a:rPr lang="de-DE" sz="1400" dirty="0" smtClean="0"/>
                        <a:t>Payload</a:t>
                      </a:r>
                      <a:endParaRPr lang="de-DE" sz="1400" dirty="0"/>
                    </a:p>
                  </a:txBody>
                  <a:tcPr/>
                </a:tc>
                <a:tc>
                  <a:txBody>
                    <a:bodyPr/>
                    <a:lstStyle/>
                    <a:p>
                      <a:pPr algn="ctr"/>
                      <a:r>
                        <a:rPr lang="de-DE" sz="1400" dirty="0" smtClean="0"/>
                        <a:t>Method</a:t>
                      </a:r>
                      <a:endParaRPr lang="de-DE" sz="1400" dirty="0"/>
                    </a:p>
                  </a:txBody>
                  <a:tcPr/>
                </a:tc>
                <a:extLst>
                  <a:ext uri="{0D108BD9-81ED-4DB2-BD59-A6C34878D82A}">
                    <a16:rowId xmlns:a16="http://schemas.microsoft.com/office/drawing/2014/main" val="1418893263"/>
                  </a:ext>
                </a:extLst>
              </a:tr>
              <a:tr h="457360">
                <a:tc>
                  <a:txBody>
                    <a:bodyPr/>
                    <a:lstStyle/>
                    <a:p>
                      <a:r>
                        <a:rPr lang="de-DE" sz="1100" dirty="0" smtClean="0"/>
                        <a:t>getConcept</a:t>
                      </a:r>
                      <a:endParaRPr lang="de-DE" sz="1100" dirty="0"/>
                    </a:p>
                  </a:txBody>
                  <a:tcPr/>
                </a:tc>
                <a:tc>
                  <a:txBody>
                    <a:bodyPr/>
                    <a:lstStyle/>
                    <a:p>
                      <a:r>
                        <a:rPr lang="de-DE" sz="1100" dirty="0" smtClean="0"/>
                        <a:t>Returns the equested concept</a:t>
                      </a:r>
                      <a:endParaRPr lang="de-DE" sz="1100" dirty="0"/>
                    </a:p>
                  </a:txBody>
                  <a:tcPr/>
                </a:tc>
                <a:tc>
                  <a:txBody>
                    <a:bodyPr/>
                    <a:lstStyle/>
                    <a:p>
                      <a:r>
                        <a:rPr lang="de-DE" sz="1100" dirty="0" smtClean="0"/>
                        <a:t>/ontology/name</a:t>
                      </a:r>
                      <a:endParaRPr lang="de-DE" sz="1100" dirty="0"/>
                    </a:p>
                  </a:txBody>
                  <a:tcPr/>
                </a:tc>
                <a:tc>
                  <a:txBody>
                    <a:bodyPr/>
                    <a:lstStyle/>
                    <a:p>
                      <a:r>
                        <a:rPr lang="de-DE" sz="1100" dirty="0" smtClean="0"/>
                        <a:t>NO</a:t>
                      </a:r>
                      <a:endParaRPr lang="de-DE" sz="1100" dirty="0"/>
                    </a:p>
                  </a:txBody>
                  <a:tcPr/>
                </a:tc>
                <a:tc>
                  <a:txBody>
                    <a:bodyPr/>
                    <a:lstStyle/>
                    <a:p>
                      <a:r>
                        <a:rPr lang="de-DE" sz="1100" dirty="0" smtClean="0"/>
                        <a:t>GET</a:t>
                      </a:r>
                      <a:endParaRPr lang="de-DE" sz="1100" dirty="0"/>
                    </a:p>
                  </a:txBody>
                  <a:tcPr/>
                </a:tc>
                <a:extLst>
                  <a:ext uri="{0D108BD9-81ED-4DB2-BD59-A6C34878D82A}">
                    <a16:rowId xmlns:a16="http://schemas.microsoft.com/office/drawing/2014/main" val="2999665055"/>
                  </a:ext>
                </a:extLst>
              </a:tr>
              <a:tr h="457360">
                <a:tc>
                  <a:txBody>
                    <a:bodyPr/>
                    <a:lstStyle/>
                    <a:p>
                      <a:r>
                        <a:rPr lang="de-DE" sz="1100" dirty="0" smtClean="0"/>
                        <a:t>getAllConcepts</a:t>
                      </a:r>
                      <a:endParaRPr lang="de-DE" sz="1100" dirty="0"/>
                    </a:p>
                  </a:txBody>
                  <a:tcPr/>
                </a:tc>
                <a:tc>
                  <a:txBody>
                    <a:bodyPr/>
                    <a:lstStyle/>
                    <a:p>
                      <a:r>
                        <a:rPr lang="de-DE" sz="1100" dirty="0" smtClean="0"/>
                        <a:t>Returns</a:t>
                      </a:r>
                      <a:r>
                        <a:rPr lang="de-DE" sz="1100" baseline="0" dirty="0" smtClean="0"/>
                        <a:t> all available con concepts</a:t>
                      </a:r>
                      <a:endParaRPr lang="de-DE" sz="1100" dirty="0"/>
                    </a:p>
                  </a:txBody>
                  <a:tcPr/>
                </a:tc>
                <a:tc>
                  <a:txBody>
                    <a:bodyPr/>
                    <a:lstStyle/>
                    <a:p>
                      <a:r>
                        <a:rPr lang="de-DE" sz="1100" dirty="0" smtClean="0"/>
                        <a:t>/ontology/</a:t>
                      </a:r>
                      <a:endParaRPr lang="de-DE" sz="1100" dirty="0"/>
                    </a:p>
                  </a:txBody>
                  <a:tcPr/>
                </a:tc>
                <a:tc>
                  <a:txBody>
                    <a:bodyPr/>
                    <a:lstStyle/>
                    <a:p>
                      <a:r>
                        <a:rPr lang="de-DE" sz="1100" dirty="0" smtClean="0"/>
                        <a:t>NO</a:t>
                      </a:r>
                      <a:endParaRPr lang="de-DE" sz="1100" dirty="0"/>
                    </a:p>
                  </a:txBody>
                  <a:tcPr/>
                </a:tc>
                <a:tc>
                  <a:txBody>
                    <a:bodyPr/>
                    <a:lstStyle/>
                    <a:p>
                      <a:r>
                        <a:rPr lang="de-DE" sz="1100" dirty="0" smtClean="0"/>
                        <a:t>GET</a:t>
                      </a:r>
                      <a:endParaRPr lang="de-DE" sz="1100" dirty="0"/>
                    </a:p>
                  </a:txBody>
                  <a:tcPr/>
                </a:tc>
                <a:extLst>
                  <a:ext uri="{0D108BD9-81ED-4DB2-BD59-A6C34878D82A}">
                    <a16:rowId xmlns:a16="http://schemas.microsoft.com/office/drawing/2014/main" val="1045885894"/>
                  </a:ext>
                </a:extLst>
              </a:tr>
              <a:tr h="457360">
                <a:tc>
                  <a:txBody>
                    <a:bodyPr/>
                    <a:lstStyle/>
                    <a:p>
                      <a:r>
                        <a:rPr lang="de-DE" sz="1100" dirty="0" smtClean="0"/>
                        <a:t>getRecommendation</a:t>
                      </a:r>
                      <a:endParaRPr lang="de-DE" sz="1100" dirty="0"/>
                    </a:p>
                  </a:txBody>
                  <a:tcPr/>
                </a:tc>
                <a:tc>
                  <a:txBody>
                    <a:bodyPr/>
                    <a:lstStyle/>
                    <a:p>
                      <a:r>
                        <a:rPr lang="de-DE" sz="1100" dirty="0" smtClean="0"/>
                        <a:t>Returns recommendation between</a:t>
                      </a:r>
                      <a:r>
                        <a:rPr lang="de-DE" sz="1100" baseline="0" dirty="0" smtClean="0"/>
                        <a:t> a specific concept and another concept of a certain type with a sepcific parent. </a:t>
                      </a:r>
                      <a:endParaRPr lang="de-DE" sz="1100" dirty="0"/>
                    </a:p>
                  </a:txBody>
                  <a:tcPr/>
                </a:tc>
                <a:tc>
                  <a:txBody>
                    <a:bodyPr/>
                    <a:lstStyle/>
                    <a:p>
                      <a:r>
                        <a:rPr lang="de-DE" sz="1100" dirty="0" smtClean="0"/>
                        <a:t>/ontology/name_1/name_2/type</a:t>
                      </a:r>
                      <a:endParaRPr lang="de-DE" sz="1100" dirty="0"/>
                    </a:p>
                  </a:txBody>
                  <a:tcPr/>
                </a:tc>
                <a:tc>
                  <a:txBody>
                    <a:bodyPr/>
                    <a:lstStyle/>
                    <a:p>
                      <a:r>
                        <a:rPr lang="de-DE" sz="1100" dirty="0" smtClean="0"/>
                        <a:t>NO</a:t>
                      </a:r>
                      <a:endParaRPr lang="de-DE" sz="1100" dirty="0"/>
                    </a:p>
                  </a:txBody>
                  <a:tcPr/>
                </a:tc>
                <a:tc>
                  <a:txBody>
                    <a:bodyPr/>
                    <a:lstStyle/>
                    <a:p>
                      <a:r>
                        <a:rPr lang="de-DE" sz="1100" dirty="0" smtClean="0"/>
                        <a:t>GET</a:t>
                      </a:r>
                      <a:endParaRPr lang="de-DE" sz="1100" dirty="0"/>
                    </a:p>
                  </a:txBody>
                  <a:tcPr/>
                </a:tc>
                <a:extLst>
                  <a:ext uri="{0D108BD9-81ED-4DB2-BD59-A6C34878D82A}">
                    <a16:rowId xmlns:a16="http://schemas.microsoft.com/office/drawing/2014/main" val="3426803463"/>
                  </a:ext>
                </a:extLst>
              </a:tr>
              <a:tr h="457360">
                <a:tc>
                  <a:txBody>
                    <a:bodyPr/>
                    <a:lstStyle/>
                    <a:p>
                      <a:r>
                        <a:rPr lang="de-DE" sz="1100" dirty="0" smtClean="0"/>
                        <a:t>createConcept</a:t>
                      </a:r>
                      <a:endParaRPr lang="de-DE" sz="1100" dirty="0"/>
                    </a:p>
                  </a:txBody>
                  <a:tcPr/>
                </a:tc>
                <a:tc>
                  <a:txBody>
                    <a:bodyPr/>
                    <a:lstStyle/>
                    <a:p>
                      <a:r>
                        <a:rPr lang="de-DE" sz="1100" dirty="0" smtClean="0"/>
                        <a:t>Creates</a:t>
                      </a:r>
                      <a:r>
                        <a:rPr lang="de-DE" sz="1100" baseline="0" dirty="0" smtClean="0"/>
                        <a:t> a single concept</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/ontology/name</a:t>
                      </a:r>
                    </a:p>
                    <a:p>
                      <a:endParaRPr lang="de-DE" sz="1100" dirty="0"/>
                    </a:p>
                  </a:txBody>
                  <a:tcPr/>
                </a:tc>
                <a:tc>
                  <a:txBody>
                    <a:bodyPr/>
                    <a:lstStyle/>
                    <a:p>
                      <a:r>
                        <a:rPr lang="de-DE" sz="1100" dirty="0" smtClean="0"/>
                        <a:t>NO</a:t>
                      </a:r>
                      <a:endParaRPr lang="de-DE" sz="1100" dirty="0"/>
                    </a:p>
                  </a:txBody>
                  <a:tcPr/>
                </a:tc>
                <a:tc>
                  <a:txBody>
                    <a:bodyPr/>
                    <a:lstStyle/>
                    <a:p>
                      <a:r>
                        <a:rPr lang="de-DE" sz="1100" dirty="0" smtClean="0"/>
                        <a:t>POST</a:t>
                      </a:r>
                      <a:endParaRPr lang="de-DE" sz="1100" dirty="0"/>
                    </a:p>
                  </a:txBody>
                  <a:tcPr/>
                </a:tc>
                <a:extLst>
                  <a:ext uri="{0D108BD9-81ED-4DB2-BD59-A6C34878D82A}">
                    <a16:rowId xmlns:a16="http://schemas.microsoft.com/office/drawing/2014/main" val="1123949859"/>
                  </a:ext>
                </a:extLst>
              </a:tr>
              <a:tr h="457360">
                <a:tc>
                  <a:txBody>
                    <a:bodyPr/>
                    <a:lstStyle/>
                    <a:p>
                      <a:r>
                        <a:rPr lang="de-DE" sz="1100" dirty="0" smtClean="0"/>
                        <a:t>createLink</a:t>
                      </a:r>
                      <a:endParaRPr lang="de-DE" sz="1100" dirty="0"/>
                    </a:p>
                  </a:txBody>
                  <a:tcPr/>
                </a:tc>
                <a:tc>
                  <a:txBody>
                    <a:bodyPr/>
                    <a:lstStyle/>
                    <a:p>
                      <a:r>
                        <a:rPr lang="de-DE" sz="1100" dirty="0" smtClean="0"/>
                        <a:t>Creates a link between</a:t>
                      </a:r>
                      <a:r>
                        <a:rPr lang="de-DE" sz="1100" baseline="0" dirty="0" smtClean="0"/>
                        <a:t> two concepts</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/ontology/name_1/name_2</a:t>
                      </a:r>
                    </a:p>
                    <a:p>
                      <a:endParaRPr lang="de-DE" sz="1100" dirty="0"/>
                    </a:p>
                  </a:txBody>
                  <a:tcPr/>
                </a:tc>
                <a:tc>
                  <a:txBody>
                    <a:bodyPr/>
                    <a:lstStyle/>
                    <a:p>
                      <a:r>
                        <a:rPr lang="de-DE" sz="1100" dirty="0" smtClean="0"/>
                        <a:t>NO</a:t>
                      </a:r>
                      <a:endParaRPr lang="de-DE" sz="1100" dirty="0"/>
                    </a:p>
                  </a:txBody>
                  <a:tcPr/>
                </a:tc>
                <a:tc>
                  <a:txBody>
                    <a:bodyPr/>
                    <a:lstStyle/>
                    <a:p>
                      <a:r>
                        <a:rPr lang="de-DE" sz="1100" dirty="0" smtClean="0"/>
                        <a:t>POST</a:t>
                      </a:r>
                      <a:endParaRPr lang="de-DE" sz="1100" dirty="0"/>
                    </a:p>
                  </a:txBody>
                  <a:tcPr/>
                </a:tc>
                <a:extLst>
                  <a:ext uri="{0D108BD9-81ED-4DB2-BD59-A6C34878D82A}">
                    <a16:rowId xmlns:a16="http://schemas.microsoft.com/office/drawing/2014/main" val="1949143928"/>
                  </a:ext>
                </a:extLst>
              </a:tr>
              <a:tr h="457360">
                <a:tc>
                  <a:txBody>
                    <a:bodyPr/>
                    <a:lstStyle/>
                    <a:p>
                      <a:r>
                        <a:rPr lang="de-DE" sz="1100" dirty="0" smtClean="0"/>
                        <a:t>postModel</a:t>
                      </a:r>
                      <a:endParaRPr lang="de-DE" sz="1100" dirty="0"/>
                    </a:p>
                  </a:txBody>
                  <a:tcPr/>
                </a:tc>
                <a:tc>
                  <a:txBody>
                    <a:bodyPr/>
                    <a:lstStyle/>
                    <a:p>
                      <a:r>
                        <a:rPr lang="de-DE" sz="1100" dirty="0" smtClean="0"/>
                        <a:t>Maps two data models „origin“</a:t>
                      </a:r>
                      <a:r>
                        <a:rPr lang="de-DE" sz="1100" baseline="0" dirty="0" smtClean="0"/>
                        <a:t> and „target“ ones and produces the structured output with a set of suggestions from the target model for each concept in origin.</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a:t>
                      </a:r>
                    </a:p>
                    <a:p>
                      <a:endParaRPr lang="de-DE" sz="1100" dirty="0"/>
                    </a:p>
                  </a:txBody>
                  <a:tcPr/>
                </a:tc>
                <a:tc>
                  <a:txBody>
                    <a:bodyPr/>
                    <a:lstStyle/>
                    <a:p>
                      <a:r>
                        <a:rPr lang="de-DE" sz="1100" dirty="0" smtClean="0"/>
                        <a:t>YES</a:t>
                      </a:r>
                      <a:endParaRPr lang="de-DE" sz="1100" dirty="0"/>
                    </a:p>
                  </a:txBody>
                  <a:tcPr/>
                </a:tc>
                <a:tc>
                  <a:txBody>
                    <a:bodyPr/>
                    <a:lstStyle/>
                    <a:p>
                      <a:r>
                        <a:rPr lang="de-DE" sz="1100" dirty="0" smtClean="0"/>
                        <a:t>POST</a:t>
                      </a:r>
                      <a:endParaRPr lang="de-DE" sz="1100" dirty="0"/>
                    </a:p>
                  </a:txBody>
                  <a:tcPr/>
                </a:tc>
                <a:extLst>
                  <a:ext uri="{0D108BD9-81ED-4DB2-BD59-A6C34878D82A}">
                    <a16:rowId xmlns:a16="http://schemas.microsoft.com/office/drawing/2014/main" val="2609833721"/>
                  </a:ext>
                </a:extLst>
              </a:tr>
              <a:tr h="457360">
                <a:tc>
                  <a:txBody>
                    <a:bodyPr/>
                    <a:lstStyle/>
                    <a:p>
                      <a:r>
                        <a:rPr lang="de-DE" sz="1100" dirty="0" smtClean="0"/>
                        <a:t>updateLinkValue</a:t>
                      </a:r>
                      <a:endParaRPr lang="de-DE" sz="1100" dirty="0"/>
                    </a:p>
                  </a:txBody>
                  <a:tcPr/>
                </a:tc>
                <a:tc>
                  <a:txBody>
                    <a:bodyPr/>
                    <a:lstStyle/>
                    <a:p>
                      <a:r>
                        <a:rPr lang="de-DE" sz="1100" dirty="0" smtClean="0"/>
                        <a:t>Updates the weight</a:t>
                      </a:r>
                      <a:r>
                        <a:rPr lang="de-DE" sz="1100" baseline="0" dirty="0" smtClean="0"/>
                        <a:t> of a relationship link between two concepts.</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/ontology/name_1/name_2</a:t>
                      </a:r>
                    </a:p>
                    <a:p>
                      <a:endParaRPr lang="de-DE" sz="1100" dirty="0"/>
                    </a:p>
                  </a:txBody>
                  <a:tcPr/>
                </a:tc>
                <a:tc>
                  <a:txBody>
                    <a:bodyPr/>
                    <a:lstStyle/>
                    <a:p>
                      <a:r>
                        <a:rPr lang="de-DE" sz="1100" dirty="0" smtClean="0"/>
                        <a:t>NO</a:t>
                      </a:r>
                      <a:endParaRPr lang="de-DE" sz="1100" dirty="0"/>
                    </a:p>
                  </a:txBody>
                  <a:tcPr/>
                </a:tc>
                <a:tc>
                  <a:txBody>
                    <a:bodyPr/>
                    <a:lstStyle/>
                    <a:p>
                      <a:r>
                        <a:rPr lang="de-DE" sz="1100" dirty="0" smtClean="0"/>
                        <a:t>PUT</a:t>
                      </a:r>
                      <a:endParaRPr lang="de-DE" sz="1100" dirty="0"/>
                    </a:p>
                  </a:txBody>
                  <a:tcPr/>
                </a:tc>
                <a:extLst>
                  <a:ext uri="{0D108BD9-81ED-4DB2-BD59-A6C34878D82A}">
                    <a16:rowId xmlns:a16="http://schemas.microsoft.com/office/drawing/2014/main" val="2297102797"/>
                  </a:ext>
                </a:extLst>
              </a:tr>
              <a:tr h="457360">
                <a:tc>
                  <a:txBody>
                    <a:bodyPr/>
                    <a:lstStyle/>
                    <a:p>
                      <a:r>
                        <a:rPr lang="de-DE" sz="1100" dirty="0" smtClean="0"/>
                        <a:t>putValuePairs</a:t>
                      </a:r>
                      <a:endParaRPr lang="de-DE" sz="1100" dirty="0"/>
                    </a:p>
                  </a:txBody>
                  <a:tcPr/>
                </a:tc>
                <a:tc>
                  <a:txBody>
                    <a:bodyPr/>
                    <a:lstStyle/>
                    <a:p>
                      <a:r>
                        <a:rPr lang="de-DE" sz="1100" dirty="0" smtClean="0"/>
                        <a:t>Enables insertion of several concepts in the form of origin/target concepts.</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a:t>
                      </a:r>
                    </a:p>
                    <a:p>
                      <a:endParaRPr lang="de-DE" sz="1100" dirty="0"/>
                    </a:p>
                  </a:txBody>
                  <a:tcPr/>
                </a:tc>
                <a:tc>
                  <a:txBody>
                    <a:bodyPr/>
                    <a:lstStyle/>
                    <a:p>
                      <a:r>
                        <a:rPr lang="de-DE" sz="1100" dirty="0" smtClean="0"/>
                        <a:t>YES</a:t>
                      </a:r>
                      <a:endParaRPr lang="de-DE" sz="1100" dirty="0"/>
                    </a:p>
                  </a:txBody>
                  <a:tcPr/>
                </a:tc>
                <a:tc>
                  <a:txBody>
                    <a:bodyPr/>
                    <a:lstStyle/>
                    <a:p>
                      <a:r>
                        <a:rPr lang="de-DE" sz="1100" dirty="0" smtClean="0"/>
                        <a:t>PUT</a:t>
                      </a:r>
                      <a:endParaRPr lang="de-DE" sz="1100" dirty="0"/>
                    </a:p>
                  </a:txBody>
                  <a:tcPr/>
                </a:tc>
                <a:extLst>
                  <a:ext uri="{0D108BD9-81ED-4DB2-BD59-A6C34878D82A}">
                    <a16:rowId xmlns:a16="http://schemas.microsoft.com/office/drawing/2014/main" val="1676047189"/>
                  </a:ext>
                </a:extLst>
              </a:tr>
              <a:tr h="457360">
                <a:tc>
                  <a:txBody>
                    <a:bodyPr/>
                    <a:lstStyle/>
                    <a:p>
                      <a:r>
                        <a:rPr lang="de-DE" sz="1100" dirty="0" smtClean="0"/>
                        <a:t>deleteConcept</a:t>
                      </a:r>
                      <a:endParaRPr lang="de-DE" sz="1100" dirty="0"/>
                    </a:p>
                  </a:txBody>
                  <a:tcPr/>
                </a:tc>
                <a:tc>
                  <a:txBody>
                    <a:bodyPr/>
                    <a:lstStyle/>
                    <a:p>
                      <a:r>
                        <a:rPr lang="de-DE" sz="1100" dirty="0" smtClean="0"/>
                        <a:t>Deletes</a:t>
                      </a:r>
                      <a:r>
                        <a:rPr lang="de-DE" sz="1100" baseline="0" dirty="0" smtClean="0"/>
                        <a:t> a particular concept.</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/ontology/name_1/name_2</a:t>
                      </a:r>
                    </a:p>
                    <a:p>
                      <a:endParaRPr lang="de-DE" sz="1100" dirty="0"/>
                    </a:p>
                  </a:txBody>
                  <a:tcPr/>
                </a:tc>
                <a:tc>
                  <a:txBody>
                    <a:bodyPr/>
                    <a:lstStyle/>
                    <a:p>
                      <a:r>
                        <a:rPr lang="de-DE" sz="1100" dirty="0" smtClean="0"/>
                        <a:t>NO</a:t>
                      </a:r>
                      <a:endParaRPr lang="de-DE" sz="1100" dirty="0"/>
                    </a:p>
                  </a:txBody>
                  <a:tcPr/>
                </a:tc>
                <a:tc>
                  <a:txBody>
                    <a:bodyPr/>
                    <a:lstStyle/>
                    <a:p>
                      <a:r>
                        <a:rPr lang="de-DE" sz="1100" dirty="0" smtClean="0"/>
                        <a:t>DELETE</a:t>
                      </a:r>
                      <a:endParaRPr lang="de-DE" sz="1100" dirty="0"/>
                    </a:p>
                  </a:txBody>
                  <a:tcPr/>
                </a:tc>
                <a:extLst>
                  <a:ext uri="{0D108BD9-81ED-4DB2-BD59-A6C34878D82A}">
                    <a16:rowId xmlns:a16="http://schemas.microsoft.com/office/drawing/2014/main" val="1557405919"/>
                  </a:ext>
                </a:extLst>
              </a:tr>
              <a:tr h="457360">
                <a:tc>
                  <a:txBody>
                    <a:bodyPr/>
                    <a:lstStyle/>
                    <a:p>
                      <a:r>
                        <a:rPr lang="de-DE" sz="1100" dirty="0" smtClean="0"/>
                        <a:t>deleteLink</a:t>
                      </a:r>
                      <a:endParaRPr lang="de-DE" sz="1100" dirty="0"/>
                    </a:p>
                  </a:txBody>
                  <a:tcPr/>
                </a:tc>
                <a:tc>
                  <a:txBody>
                    <a:bodyPr/>
                    <a:lstStyle/>
                    <a:p>
                      <a:r>
                        <a:rPr lang="de-DE" sz="1100" dirty="0" smtClean="0"/>
                        <a:t>Deletes a link between two specific</a:t>
                      </a:r>
                      <a:r>
                        <a:rPr lang="de-DE" sz="1100" baseline="0" dirty="0" smtClean="0"/>
                        <a:t> concepts.</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/ontology/name</a:t>
                      </a:r>
                    </a:p>
                    <a:p>
                      <a:endParaRPr lang="de-DE" sz="1100" dirty="0"/>
                    </a:p>
                  </a:txBody>
                  <a:tcPr/>
                </a:tc>
                <a:tc>
                  <a:txBody>
                    <a:bodyPr/>
                    <a:lstStyle/>
                    <a:p>
                      <a:r>
                        <a:rPr lang="de-DE" sz="1100" dirty="0" smtClean="0"/>
                        <a:t>NO</a:t>
                      </a:r>
                      <a:endParaRPr lang="de-DE" sz="1100" dirty="0"/>
                    </a:p>
                  </a:txBody>
                  <a:tcPr/>
                </a:tc>
                <a:tc>
                  <a:txBody>
                    <a:bodyPr/>
                    <a:lstStyle/>
                    <a:p>
                      <a:r>
                        <a:rPr lang="de-DE" sz="1100" dirty="0" smtClean="0"/>
                        <a:t>DELETE</a:t>
                      </a:r>
                      <a:endParaRPr lang="de-DE" sz="1100" dirty="0"/>
                    </a:p>
                  </a:txBody>
                  <a:tcPr/>
                </a:tc>
                <a:extLst>
                  <a:ext uri="{0D108BD9-81ED-4DB2-BD59-A6C34878D82A}">
                    <a16:rowId xmlns:a16="http://schemas.microsoft.com/office/drawing/2014/main" val="2002782522"/>
                  </a:ext>
                </a:extLst>
              </a:tr>
              <a:tr h="457360">
                <a:tc>
                  <a:txBody>
                    <a:bodyPr/>
                    <a:lstStyle/>
                    <a:p>
                      <a:r>
                        <a:rPr lang="de-DE" sz="1100" dirty="0" smtClean="0"/>
                        <a:t>deleteAll</a:t>
                      </a:r>
                      <a:endParaRPr lang="de-DE" sz="1100" dirty="0"/>
                    </a:p>
                  </a:txBody>
                  <a:tcPr/>
                </a:tc>
                <a:tc>
                  <a:txBody>
                    <a:bodyPr/>
                    <a:lstStyle/>
                    <a:p>
                      <a:r>
                        <a:rPr lang="de-DE" sz="1100" dirty="0" smtClean="0"/>
                        <a:t>Deletes all concepts.</a:t>
                      </a:r>
                      <a:endParaRPr lang="de-DE"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100" dirty="0" smtClean="0"/>
                        <a:t>/ontology/</a:t>
                      </a:r>
                    </a:p>
                    <a:p>
                      <a:endParaRPr lang="de-DE" sz="1100" dirty="0"/>
                    </a:p>
                  </a:txBody>
                  <a:tcPr/>
                </a:tc>
                <a:tc>
                  <a:txBody>
                    <a:bodyPr/>
                    <a:lstStyle/>
                    <a:p>
                      <a:r>
                        <a:rPr lang="de-DE" sz="1100" dirty="0" smtClean="0"/>
                        <a:t>NO</a:t>
                      </a:r>
                      <a:endParaRPr lang="de-DE" sz="1100" dirty="0"/>
                    </a:p>
                  </a:txBody>
                  <a:tcPr/>
                </a:tc>
                <a:tc>
                  <a:txBody>
                    <a:bodyPr/>
                    <a:lstStyle/>
                    <a:p>
                      <a:r>
                        <a:rPr lang="de-DE" sz="1100" dirty="0" smtClean="0"/>
                        <a:t>DELETE</a:t>
                      </a:r>
                      <a:endParaRPr lang="de-DE" sz="1100" dirty="0"/>
                    </a:p>
                  </a:txBody>
                  <a:tcPr/>
                </a:tc>
                <a:extLst>
                  <a:ext uri="{0D108BD9-81ED-4DB2-BD59-A6C34878D82A}">
                    <a16:rowId xmlns:a16="http://schemas.microsoft.com/office/drawing/2014/main" val="3507868313"/>
                  </a:ext>
                </a:extLst>
              </a:tr>
            </a:tbl>
          </a:graphicData>
        </a:graphic>
      </p:graphicFrame>
      <p:sp>
        <p:nvSpPr>
          <p:cNvPr id="5" name="Slide Number Placeholder 4"/>
          <p:cNvSpPr>
            <a:spLocks noGrp="1"/>
          </p:cNvSpPr>
          <p:nvPr>
            <p:ph type="sldNum" sz="quarter" idx="12"/>
          </p:nvPr>
        </p:nvSpPr>
        <p:spPr>
          <a:xfrm>
            <a:off x="9349902" y="6492875"/>
            <a:ext cx="2743200" cy="365125"/>
          </a:xfrm>
        </p:spPr>
        <p:txBody>
          <a:bodyPr/>
          <a:lstStyle/>
          <a:p>
            <a:fld id="{90B9433D-2A24-4D0D-BFC1-876D27EC6A0E}" type="slidenum">
              <a:rPr lang="de-DE" smtClean="0"/>
              <a:t>5</a:t>
            </a:fld>
            <a:endParaRPr lang="de-DE" dirty="0"/>
          </a:p>
        </p:txBody>
      </p:sp>
    </p:spTree>
    <p:extLst>
      <p:ext uri="{BB962C8B-B14F-4D97-AF65-F5344CB8AC3E}">
        <p14:creationId xmlns:p14="http://schemas.microsoft.com/office/powerpoint/2010/main" val="3557595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B9433D-2A24-4D0D-BFC1-876D27EC6A0E}" type="slidenum">
              <a:rPr lang="de-DE" smtClean="0"/>
              <a:t>6</a:t>
            </a:fld>
            <a:endParaRPr lang="de-DE"/>
          </a:p>
        </p:txBody>
      </p:sp>
      <p:sp>
        <p:nvSpPr>
          <p:cNvPr id="4" name="Title 1"/>
          <p:cNvSpPr txBox="1">
            <a:spLocks/>
          </p:cNvSpPr>
          <p:nvPr/>
        </p:nvSpPr>
        <p:spPr>
          <a:xfrm>
            <a:off x="731196" y="171656"/>
            <a:ext cx="10515600" cy="8657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smtClean="0"/>
              <a:t>PostModel Service </a:t>
            </a:r>
            <a:endParaRPr lang="de-DE" dirty="0"/>
          </a:p>
        </p:txBody>
      </p:sp>
      <p:sp>
        <p:nvSpPr>
          <p:cNvPr id="5" name="TextBox 4"/>
          <p:cNvSpPr txBox="1"/>
          <p:nvPr/>
        </p:nvSpPr>
        <p:spPr>
          <a:xfrm>
            <a:off x="437745" y="1037418"/>
            <a:ext cx="10418323" cy="5093702"/>
          </a:xfrm>
          <a:prstGeom prst="rect">
            <a:avLst/>
          </a:prstGeom>
          <a:noFill/>
        </p:spPr>
        <p:txBody>
          <a:bodyPr wrap="square" rtlCol="0">
            <a:spAutoFit/>
          </a:bodyPr>
          <a:lstStyle/>
          <a:p>
            <a:pPr>
              <a:lnSpc>
                <a:spcPct val="150000"/>
              </a:lnSpc>
              <a:spcBef>
                <a:spcPts val="600"/>
              </a:spcBef>
            </a:pPr>
            <a:r>
              <a:rPr lang="en-GB" sz="2000" b="1" dirty="0"/>
              <a:t>Goal:</a:t>
            </a:r>
          </a:p>
          <a:p>
            <a:pPr>
              <a:lnSpc>
                <a:spcPct val="150000"/>
              </a:lnSpc>
              <a:spcBef>
                <a:spcPts val="600"/>
              </a:spcBef>
            </a:pPr>
            <a:r>
              <a:rPr lang="en-GB" sz="2000" dirty="0"/>
              <a:t>Mapping of two data models, by finding the „closeness“ of the concept in „Origin“ sub-model to the concepts delivered in „Target“ sub-model.</a:t>
            </a:r>
          </a:p>
          <a:p>
            <a:pPr>
              <a:lnSpc>
                <a:spcPct val="150000"/>
              </a:lnSpc>
              <a:spcBef>
                <a:spcPts val="600"/>
              </a:spcBef>
            </a:pPr>
            <a:endParaRPr lang="en-GB" sz="2000" dirty="0"/>
          </a:p>
          <a:p>
            <a:pPr>
              <a:lnSpc>
                <a:spcPct val="150000"/>
              </a:lnSpc>
              <a:spcBef>
                <a:spcPts val="600"/>
              </a:spcBef>
            </a:pPr>
            <a:r>
              <a:rPr lang="en-GB" sz="2000" b="1" dirty="0"/>
              <a:t>Mechanisms:</a:t>
            </a:r>
          </a:p>
          <a:p>
            <a:pPr marL="342900" indent="-342900">
              <a:lnSpc>
                <a:spcPct val="150000"/>
              </a:lnSpc>
              <a:spcBef>
                <a:spcPts val="600"/>
              </a:spcBef>
              <a:buFontTx/>
              <a:buChar char="-"/>
            </a:pPr>
            <a:r>
              <a:rPr lang="en-GB" sz="2000" dirty="0" smtClean="0"/>
              <a:t>The </a:t>
            </a:r>
            <a:r>
              <a:rPr lang="en-GB" sz="2000" dirty="0"/>
              <a:t>parameters delivered with payload are converted to concepts and relationships, in the definitions of the graph DB – nodes and relations. Thus there is a possibility to apply the path finding algorithm, in this case “</a:t>
            </a:r>
            <a:r>
              <a:rPr lang="en-GB" sz="2000" dirty="0" err="1"/>
              <a:t>Dijkstra</a:t>
            </a:r>
            <a:r>
              <a:rPr lang="en-GB" sz="2000" dirty="0"/>
              <a:t>”, to the content. </a:t>
            </a:r>
            <a:endParaRPr lang="en-GB" sz="2000" dirty="0"/>
          </a:p>
          <a:p>
            <a:pPr marL="342900" indent="-342900">
              <a:lnSpc>
                <a:spcPct val="150000"/>
              </a:lnSpc>
              <a:spcBef>
                <a:spcPts val="600"/>
              </a:spcBef>
              <a:buFontTx/>
              <a:buChar char="-"/>
            </a:pPr>
            <a:r>
              <a:rPr lang="en-GB" sz="2000" dirty="0" smtClean="0"/>
              <a:t>Using </a:t>
            </a:r>
            <a:r>
              <a:rPr lang="en-GB" sz="2000" dirty="0"/>
              <a:t>weighted path finding algorithm , the “Semantic Distance”  between two concepts is calculated</a:t>
            </a:r>
            <a:r>
              <a:rPr lang="en-GB" sz="2000" dirty="0" smtClean="0"/>
              <a:t>.</a:t>
            </a:r>
            <a:endParaRPr lang="de-DE" dirty="0" smtClean="0"/>
          </a:p>
        </p:txBody>
      </p:sp>
    </p:spTree>
    <p:extLst>
      <p:ext uri="{BB962C8B-B14F-4D97-AF65-F5344CB8AC3E}">
        <p14:creationId xmlns:p14="http://schemas.microsoft.com/office/powerpoint/2010/main" val="1694230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B9433D-2A24-4D0D-BFC1-876D27EC6A0E}" type="slidenum">
              <a:rPr lang="de-DE" smtClean="0"/>
              <a:t>7</a:t>
            </a:fld>
            <a:endParaRPr lang="de-DE"/>
          </a:p>
        </p:txBody>
      </p:sp>
      <p:sp>
        <p:nvSpPr>
          <p:cNvPr id="3" name="Rectangle 2"/>
          <p:cNvSpPr/>
          <p:nvPr/>
        </p:nvSpPr>
        <p:spPr>
          <a:xfrm>
            <a:off x="6858000" y="1037418"/>
            <a:ext cx="5029201" cy="5139869"/>
          </a:xfrm>
          <a:prstGeom prst="rect">
            <a:avLst/>
          </a:prstGeom>
        </p:spPr>
        <p:txBody>
          <a:bodyPr wrap="square">
            <a:spAutoFit/>
          </a:bodyPr>
          <a:lstStyle/>
          <a:p>
            <a:r>
              <a:rPr lang="de-DE" sz="800" dirty="0" smtClean="0"/>
              <a:t>{</a:t>
            </a:r>
          </a:p>
          <a:p>
            <a:r>
              <a:rPr lang="de-DE" sz="800" dirty="0" smtClean="0"/>
              <a:t>	"origin":[</a:t>
            </a:r>
          </a:p>
          <a:p>
            <a:r>
              <a:rPr lang="de-DE" sz="800" dirty="0" smtClean="0"/>
              <a:t>		{"label":"John",</a:t>
            </a:r>
          </a:p>
          <a:p>
            <a:r>
              <a:rPr lang="de-DE" sz="800" dirty="0" smtClean="0"/>
              <a:t>		"tag":["programming", "algorithms", "discrete mathematics"],</a:t>
            </a:r>
          </a:p>
          <a:p>
            <a:r>
              <a:rPr lang="de-DE" sz="800" dirty="0" smtClean="0"/>
              <a:t>		"type":"",</a:t>
            </a:r>
          </a:p>
          <a:p>
            <a:r>
              <a:rPr lang="de-DE" sz="800" dirty="0" smtClean="0"/>
              <a:t>		"xpath":["student", "informatics"]</a:t>
            </a:r>
          </a:p>
          <a:p>
            <a:r>
              <a:rPr lang="de-DE" sz="800" dirty="0" smtClean="0"/>
              <a:t>		},</a:t>
            </a:r>
          </a:p>
          <a:p>
            <a:r>
              <a:rPr lang="de-DE" sz="800" dirty="0" smtClean="0"/>
              <a:t>		</a:t>
            </a:r>
          </a:p>
          <a:p>
            <a:r>
              <a:rPr lang="de-DE" sz="800" dirty="0" smtClean="0"/>
              <a:t>		{"label":"Jane",</a:t>
            </a:r>
          </a:p>
          <a:p>
            <a:r>
              <a:rPr lang="de-DE" sz="800" dirty="0" smtClean="0"/>
              <a:t>		"tag":["algebra","algorithms","graph theory"],</a:t>
            </a:r>
          </a:p>
          <a:p>
            <a:r>
              <a:rPr lang="de-DE" sz="800" dirty="0" smtClean="0"/>
              <a:t>		"type":"",</a:t>
            </a:r>
          </a:p>
          <a:p>
            <a:r>
              <a:rPr lang="de-DE" sz="800" dirty="0" smtClean="0"/>
              <a:t>		"xpath":["student", "mathematics"]</a:t>
            </a:r>
          </a:p>
          <a:p>
            <a:r>
              <a:rPr lang="de-DE" sz="800" dirty="0" smtClean="0"/>
              <a:t>		},</a:t>
            </a:r>
          </a:p>
          <a:p>
            <a:r>
              <a:rPr lang="de-DE" sz="800" dirty="0" smtClean="0"/>
              <a:t>		</a:t>
            </a:r>
          </a:p>
          <a:p>
            <a:r>
              <a:rPr lang="de-DE" sz="800" dirty="0" smtClean="0"/>
              <a:t>		{"label":"Kate",</a:t>
            </a:r>
          </a:p>
          <a:p>
            <a:r>
              <a:rPr lang="de-DE" sz="800" dirty="0" smtClean="0"/>
              <a:t>		"tag":["programming","algebra","mechanics"],</a:t>
            </a:r>
          </a:p>
          <a:p>
            <a:r>
              <a:rPr lang="de-DE" sz="800" dirty="0" smtClean="0"/>
              <a:t>		"type":"",</a:t>
            </a:r>
          </a:p>
          <a:p>
            <a:r>
              <a:rPr lang="de-DE" sz="800" dirty="0" smtClean="0"/>
              <a:t>		"xpath":["student","engineering"]</a:t>
            </a:r>
          </a:p>
          <a:p>
            <a:r>
              <a:rPr lang="de-DE" sz="800" dirty="0" smtClean="0"/>
              <a:t>		},</a:t>
            </a:r>
          </a:p>
          <a:p>
            <a:r>
              <a:rPr lang="de-DE" sz="800" dirty="0" smtClean="0"/>
              <a:t>	],</a:t>
            </a:r>
          </a:p>
          <a:p>
            <a:r>
              <a:rPr lang="de-DE" sz="800" dirty="0" smtClean="0"/>
              <a:t>	</a:t>
            </a:r>
          </a:p>
          <a:p>
            <a:r>
              <a:rPr lang="de-DE" sz="800" dirty="0" smtClean="0"/>
              <a:t>	"target":[</a:t>
            </a:r>
          </a:p>
          <a:p>
            <a:r>
              <a:rPr lang="de-DE" sz="800" dirty="0" smtClean="0"/>
              <a:t>		{"label":"informatics",</a:t>
            </a:r>
          </a:p>
          <a:p>
            <a:r>
              <a:rPr lang="de-DE" sz="800" dirty="0" smtClean="0"/>
              <a:t>		"tag":["algorithms", "programming", "operating systems", "databases"],</a:t>
            </a:r>
          </a:p>
          <a:p>
            <a:r>
              <a:rPr lang="de-DE" sz="800" dirty="0" smtClean="0"/>
              <a:t>		"type":"",</a:t>
            </a:r>
          </a:p>
          <a:p>
            <a:r>
              <a:rPr lang="de-DE" sz="800" dirty="0" smtClean="0"/>
              <a:t>		"xpath":["study course"]</a:t>
            </a:r>
          </a:p>
          <a:p>
            <a:r>
              <a:rPr lang="de-DE" sz="800" dirty="0" smtClean="0"/>
              <a:t>		},</a:t>
            </a:r>
          </a:p>
          <a:p>
            <a:r>
              <a:rPr lang="de-DE" sz="800" dirty="0" smtClean="0"/>
              <a:t>		</a:t>
            </a:r>
          </a:p>
          <a:p>
            <a:r>
              <a:rPr lang="de-DE" sz="800" dirty="0" smtClean="0"/>
              <a:t>		{"label":"mathematics",</a:t>
            </a:r>
          </a:p>
          <a:p>
            <a:r>
              <a:rPr lang="de-DE" sz="800" dirty="0" smtClean="0"/>
              <a:t>		"tag":["algebra", "graph theory", "discrete mathematics"],</a:t>
            </a:r>
          </a:p>
          <a:p>
            <a:r>
              <a:rPr lang="de-DE" sz="800" dirty="0" smtClean="0"/>
              <a:t>		"type":"",</a:t>
            </a:r>
          </a:p>
          <a:p>
            <a:r>
              <a:rPr lang="de-DE" sz="800" dirty="0" smtClean="0"/>
              <a:t>		"xpath":["study course"]</a:t>
            </a:r>
          </a:p>
          <a:p>
            <a:r>
              <a:rPr lang="de-DE" sz="800" dirty="0" smtClean="0"/>
              <a:t>		},</a:t>
            </a:r>
          </a:p>
          <a:p>
            <a:r>
              <a:rPr lang="de-DE" sz="800" dirty="0" smtClean="0"/>
              <a:t>		</a:t>
            </a:r>
          </a:p>
          <a:p>
            <a:r>
              <a:rPr lang="de-DE" sz="800" dirty="0" smtClean="0"/>
              <a:t>		{"label":"physics",</a:t>
            </a:r>
          </a:p>
          <a:p>
            <a:r>
              <a:rPr lang="de-DE" sz="800" dirty="0" smtClean="0"/>
              <a:t>		"tag":["mechanics", "optics", "electromagnetism"],</a:t>
            </a:r>
          </a:p>
          <a:p>
            <a:r>
              <a:rPr lang="de-DE" sz="800" dirty="0" smtClean="0"/>
              <a:t>		"type":"",</a:t>
            </a:r>
          </a:p>
          <a:p>
            <a:r>
              <a:rPr lang="de-DE" sz="800" dirty="0" smtClean="0"/>
              <a:t>		"xpath":["study course"]</a:t>
            </a:r>
          </a:p>
          <a:p>
            <a:r>
              <a:rPr lang="de-DE" sz="800" dirty="0" smtClean="0"/>
              <a:t>		},</a:t>
            </a:r>
          </a:p>
          <a:p>
            <a:r>
              <a:rPr lang="de-DE" sz="800" dirty="0" smtClean="0"/>
              <a:t>	]</a:t>
            </a:r>
          </a:p>
          <a:p>
            <a:r>
              <a:rPr lang="de-DE" sz="800" dirty="0" smtClean="0"/>
              <a:t>}</a:t>
            </a:r>
            <a:endParaRPr lang="de-DE" sz="800" dirty="0"/>
          </a:p>
        </p:txBody>
      </p:sp>
      <p:sp>
        <p:nvSpPr>
          <p:cNvPr id="4" name="Title 1"/>
          <p:cNvSpPr txBox="1">
            <a:spLocks/>
          </p:cNvSpPr>
          <p:nvPr/>
        </p:nvSpPr>
        <p:spPr>
          <a:xfrm>
            <a:off x="731196" y="171656"/>
            <a:ext cx="10515600" cy="8657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smtClean="0"/>
              <a:t>Example of PostModel Service </a:t>
            </a:r>
            <a:endParaRPr lang="de-DE" dirty="0"/>
          </a:p>
        </p:txBody>
      </p:sp>
      <p:sp>
        <p:nvSpPr>
          <p:cNvPr id="5" name="TextBox 4"/>
          <p:cNvSpPr txBox="1"/>
          <p:nvPr/>
        </p:nvSpPr>
        <p:spPr>
          <a:xfrm>
            <a:off x="437745" y="1037418"/>
            <a:ext cx="6147881" cy="6032421"/>
          </a:xfrm>
          <a:prstGeom prst="rect">
            <a:avLst/>
          </a:prstGeom>
          <a:noFill/>
        </p:spPr>
        <p:txBody>
          <a:bodyPr wrap="square" rtlCol="0">
            <a:spAutoFit/>
          </a:bodyPr>
          <a:lstStyle/>
          <a:p>
            <a:pPr algn="just">
              <a:spcAft>
                <a:spcPts val="600"/>
              </a:spcAft>
            </a:pPr>
            <a:r>
              <a:rPr lang="de-DE" sz="2000" b="1" dirty="0" smtClean="0"/>
              <a:t>Structure of the Input</a:t>
            </a:r>
            <a:r>
              <a:rPr lang="de-DE" sz="2000" dirty="0" smtClean="0"/>
              <a:t>:</a:t>
            </a:r>
          </a:p>
          <a:p>
            <a:pPr marL="285750" indent="-285750" algn="just">
              <a:spcAft>
                <a:spcPts val="600"/>
              </a:spcAft>
              <a:buFontTx/>
              <a:buChar char="-"/>
            </a:pPr>
            <a:r>
              <a:rPr lang="de-DE" sz="2000" dirty="0" smtClean="0"/>
              <a:t>Insertion of the nodes and links between the nodes into the Neo4j.</a:t>
            </a:r>
          </a:p>
          <a:p>
            <a:pPr marL="285750" indent="-285750" algn="just">
              <a:spcAft>
                <a:spcPts val="600"/>
              </a:spcAft>
              <a:buFontTx/>
              <a:buChar char="-"/>
            </a:pPr>
            <a:r>
              <a:rPr lang="de-DE" sz="2000" dirty="0" smtClean="0"/>
              <a:t>Every node is a concpet. A concept can be everything, student, study subject, learning material, etc.</a:t>
            </a:r>
          </a:p>
          <a:p>
            <a:pPr marL="285750" indent="-285750" algn="just">
              <a:spcAft>
                <a:spcPts val="600"/>
              </a:spcAft>
              <a:buFontTx/>
              <a:buChar char="-"/>
            </a:pPr>
            <a:r>
              <a:rPr lang="de-DE" sz="2000" dirty="0" smtClean="0"/>
              <a:t>The service returns several suggestions with the shortest path from the concept (defined under the „label“ in JSON structure) in origin to the concepts in target.</a:t>
            </a:r>
          </a:p>
          <a:p>
            <a:pPr marL="285750" indent="-285750" algn="just">
              <a:spcAft>
                <a:spcPts val="600"/>
              </a:spcAft>
              <a:buFontTx/>
              <a:buChar char="-"/>
            </a:pPr>
            <a:r>
              <a:rPr lang="de-DE" sz="2000" dirty="0" smtClean="0"/>
              <a:t>Items in the „tag“ will be also inserted as „nodes“, as well as parent node of the concept specified under the „xpath“ will be created or if exist the link will be updated.</a:t>
            </a:r>
          </a:p>
          <a:p>
            <a:pPr marL="285750" indent="-285750" algn="just">
              <a:spcAft>
                <a:spcPts val="600"/>
              </a:spcAft>
              <a:buFontTx/>
              <a:buChar char="-"/>
            </a:pPr>
            <a:r>
              <a:rPr lang="de-DE" sz="2000" dirty="0" smtClean="0"/>
              <a:t>Moreover, the filed type can be used to specify the type of the node, which can be utilized by other services.</a:t>
            </a:r>
          </a:p>
          <a:p>
            <a:pPr marL="285750" indent="-285750">
              <a:buFontTx/>
              <a:buChar char="-"/>
            </a:pPr>
            <a:endParaRPr lang="de-DE" dirty="0" smtClean="0"/>
          </a:p>
          <a:p>
            <a:pPr marL="285750" indent="-285750">
              <a:buFontTx/>
              <a:buChar char="-"/>
            </a:pPr>
            <a:endParaRPr lang="de-DE" dirty="0"/>
          </a:p>
        </p:txBody>
      </p:sp>
    </p:spTree>
    <p:extLst>
      <p:ext uri="{BB962C8B-B14F-4D97-AF65-F5344CB8AC3E}">
        <p14:creationId xmlns:p14="http://schemas.microsoft.com/office/powerpoint/2010/main" val="2962356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B9433D-2A24-4D0D-BFC1-876D27EC6A0E}" type="slidenum">
              <a:rPr lang="de-DE" smtClean="0"/>
              <a:t>8</a:t>
            </a:fld>
            <a:endParaRPr lang="de-DE"/>
          </a:p>
        </p:txBody>
      </p:sp>
      <p:sp>
        <p:nvSpPr>
          <p:cNvPr id="3" name="Rectangle 2"/>
          <p:cNvSpPr/>
          <p:nvPr/>
        </p:nvSpPr>
        <p:spPr>
          <a:xfrm>
            <a:off x="6896911" y="867089"/>
            <a:ext cx="5029201" cy="5909310"/>
          </a:xfrm>
          <a:prstGeom prst="rect">
            <a:avLst/>
          </a:prstGeom>
        </p:spPr>
        <p:txBody>
          <a:bodyPr wrap="square">
            <a:spAutoFit/>
          </a:bodyPr>
          <a:lstStyle/>
          <a:p>
            <a:r>
              <a:rPr lang="de-DE" sz="800" dirty="0"/>
              <a:t>[</a:t>
            </a:r>
          </a:p>
          <a:p>
            <a:r>
              <a:rPr lang="de-DE" sz="800" dirty="0"/>
              <a:t>    {</a:t>
            </a:r>
          </a:p>
          <a:p>
            <a:r>
              <a:rPr lang="de-DE" sz="800" dirty="0"/>
              <a:t>        "origin": [</a:t>
            </a:r>
          </a:p>
          <a:p>
            <a:r>
              <a:rPr lang="de-DE" sz="800" dirty="0"/>
              <a:t>            {</a:t>
            </a:r>
          </a:p>
          <a:p>
            <a:r>
              <a:rPr lang="de-DE" sz="800" dirty="0"/>
              <a:t>                "label": "informatics",</a:t>
            </a:r>
          </a:p>
          <a:p>
            <a:r>
              <a:rPr lang="de-DE" sz="800" dirty="0"/>
              <a:t>                "xpath": [</a:t>
            </a:r>
          </a:p>
          <a:p>
            <a:r>
              <a:rPr lang="de-DE" sz="800" dirty="0"/>
              <a:t>                    "study course"</a:t>
            </a:r>
          </a:p>
          <a:p>
            <a:r>
              <a:rPr lang="de-DE" sz="800" dirty="0"/>
              <a:t>                ]</a:t>
            </a:r>
          </a:p>
          <a:p>
            <a:r>
              <a:rPr lang="de-DE" sz="800" dirty="0"/>
              <a:t>            },</a:t>
            </a:r>
          </a:p>
          <a:p>
            <a:r>
              <a:rPr lang="de-DE" sz="800" dirty="0"/>
              <a:t>            {</a:t>
            </a:r>
          </a:p>
          <a:p>
            <a:r>
              <a:rPr lang="de-DE" sz="800" dirty="0"/>
              <a:t>                "suggestion": {</a:t>
            </a:r>
          </a:p>
          <a:p>
            <a:r>
              <a:rPr lang="de-DE" sz="800" dirty="0"/>
              <a:t>                    "label": "REST_API_with_Nodejs",</a:t>
            </a:r>
          </a:p>
          <a:p>
            <a:r>
              <a:rPr lang="de-DE" sz="800" dirty="0"/>
              <a:t>                    "score": 2,</a:t>
            </a:r>
          </a:p>
          <a:p>
            <a:r>
              <a:rPr lang="de-DE" sz="800" dirty="0"/>
              <a:t>                    "xpath": [</a:t>
            </a:r>
          </a:p>
          <a:p>
            <a:r>
              <a:rPr lang="de-DE" sz="800" dirty="0"/>
              <a:t>                        "video",</a:t>
            </a:r>
          </a:p>
          <a:p>
            <a:r>
              <a:rPr lang="de-DE" sz="800" dirty="0"/>
              <a:t>                        "learning material",</a:t>
            </a:r>
          </a:p>
          <a:p>
            <a:r>
              <a:rPr lang="de-DE" sz="800" dirty="0"/>
              <a:t>                        "programming"</a:t>
            </a:r>
          </a:p>
          <a:p>
            <a:r>
              <a:rPr lang="de-DE" sz="800" dirty="0"/>
              <a:t>                    ],</a:t>
            </a:r>
          </a:p>
          <a:p>
            <a:r>
              <a:rPr lang="de-DE" sz="800" dirty="0"/>
              <a:t>                    "rank": 1</a:t>
            </a:r>
          </a:p>
          <a:p>
            <a:r>
              <a:rPr lang="de-DE" sz="800" dirty="0"/>
              <a:t>                },</a:t>
            </a:r>
          </a:p>
          <a:p>
            <a:r>
              <a:rPr lang="de-DE" sz="800" dirty="0"/>
              <a:t>                "graph": [</a:t>
            </a:r>
          </a:p>
          <a:p>
            <a:r>
              <a:rPr lang="de-DE" sz="800" dirty="0"/>
              <a:t>                    {</a:t>
            </a:r>
          </a:p>
          <a:p>
            <a:r>
              <a:rPr lang="de-DE" sz="800" dirty="0"/>
              <a:t>                        "start": "informatics",</a:t>
            </a:r>
          </a:p>
          <a:p>
            <a:r>
              <a:rPr lang="de-DE" sz="800" dirty="0"/>
              <a:t>                        "weight": "1",</a:t>
            </a:r>
          </a:p>
          <a:p>
            <a:r>
              <a:rPr lang="de-DE" sz="800" dirty="0"/>
              <a:t>                        "end": "programming"</a:t>
            </a:r>
          </a:p>
          <a:p>
            <a:r>
              <a:rPr lang="de-DE" sz="800" dirty="0"/>
              <a:t>                    },</a:t>
            </a:r>
          </a:p>
          <a:p>
            <a:r>
              <a:rPr lang="de-DE" sz="800" dirty="0"/>
              <a:t>                    {</a:t>
            </a:r>
          </a:p>
          <a:p>
            <a:r>
              <a:rPr lang="de-DE" sz="800" dirty="0"/>
              <a:t>                        "start": "programming",</a:t>
            </a:r>
          </a:p>
          <a:p>
            <a:r>
              <a:rPr lang="de-DE" sz="800" dirty="0"/>
              <a:t>                        "weight": "0.6000000000000001",</a:t>
            </a:r>
          </a:p>
          <a:p>
            <a:r>
              <a:rPr lang="de-DE" sz="800" dirty="0"/>
              <a:t>                        "end": "REST_API_with_Nodejs"</a:t>
            </a:r>
          </a:p>
          <a:p>
            <a:r>
              <a:rPr lang="de-DE" sz="800" dirty="0"/>
              <a:t>                    }</a:t>
            </a:r>
          </a:p>
          <a:p>
            <a:r>
              <a:rPr lang="de-DE" sz="800" dirty="0"/>
              <a:t>                ]</a:t>
            </a:r>
          </a:p>
          <a:p>
            <a:r>
              <a:rPr lang="de-DE" sz="800" dirty="0"/>
              <a:t>            },</a:t>
            </a:r>
          </a:p>
          <a:p>
            <a:r>
              <a:rPr lang="de-DE" sz="800" dirty="0"/>
              <a:t>            {</a:t>
            </a:r>
          </a:p>
          <a:p>
            <a:r>
              <a:rPr lang="de-DE" sz="800" dirty="0"/>
              <a:t>                "suggestion": {</a:t>
            </a:r>
          </a:p>
          <a:p>
            <a:r>
              <a:rPr lang="de-DE" sz="800" dirty="0"/>
              <a:t>                    "label": "NoSQL_graph_databases",</a:t>
            </a:r>
          </a:p>
          <a:p>
            <a:r>
              <a:rPr lang="de-DE" sz="800" dirty="0"/>
              <a:t>                    "score": 2,</a:t>
            </a:r>
          </a:p>
          <a:p>
            <a:r>
              <a:rPr lang="de-DE" sz="800" dirty="0"/>
              <a:t>                    "xpath": [</a:t>
            </a:r>
          </a:p>
          <a:p>
            <a:r>
              <a:rPr lang="de-DE" sz="800" dirty="0"/>
              <a:t>                        "video",</a:t>
            </a:r>
          </a:p>
          <a:p>
            <a:r>
              <a:rPr lang="de-DE" sz="800" dirty="0"/>
              <a:t>                        "learning material",</a:t>
            </a:r>
          </a:p>
          <a:p>
            <a:r>
              <a:rPr lang="de-DE" sz="800" dirty="0"/>
              <a:t>                        "databases"</a:t>
            </a:r>
          </a:p>
          <a:p>
            <a:r>
              <a:rPr lang="de-DE" sz="800" dirty="0"/>
              <a:t>                    ],</a:t>
            </a:r>
          </a:p>
          <a:p>
            <a:r>
              <a:rPr lang="de-DE" sz="800" dirty="0"/>
              <a:t>                    "rank": 2</a:t>
            </a:r>
          </a:p>
          <a:p>
            <a:r>
              <a:rPr lang="de-DE" sz="800" dirty="0"/>
              <a:t>                </a:t>
            </a:r>
            <a:r>
              <a:rPr lang="de-DE" sz="800" dirty="0" smtClean="0"/>
              <a:t>}, </a:t>
            </a:r>
          </a:p>
          <a:p>
            <a:r>
              <a:rPr lang="de-DE" sz="1000" b="1" dirty="0" smtClean="0"/>
              <a:t> …</a:t>
            </a:r>
          </a:p>
          <a:p>
            <a:endParaRPr lang="de-DE" sz="800" dirty="0"/>
          </a:p>
          <a:p>
            <a:r>
              <a:rPr lang="de-DE" sz="800" dirty="0" smtClean="0"/>
              <a:t>]</a:t>
            </a:r>
            <a:endParaRPr lang="de-DE" sz="800" dirty="0"/>
          </a:p>
        </p:txBody>
      </p:sp>
      <p:sp>
        <p:nvSpPr>
          <p:cNvPr id="4" name="Title 1"/>
          <p:cNvSpPr txBox="1">
            <a:spLocks/>
          </p:cNvSpPr>
          <p:nvPr/>
        </p:nvSpPr>
        <p:spPr>
          <a:xfrm>
            <a:off x="731196" y="171656"/>
            <a:ext cx="10515600" cy="8657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smtClean="0"/>
              <a:t>Example of PostModel Service </a:t>
            </a:r>
            <a:endParaRPr lang="de-DE" dirty="0"/>
          </a:p>
        </p:txBody>
      </p:sp>
      <p:sp>
        <p:nvSpPr>
          <p:cNvPr id="5" name="TextBox 4"/>
          <p:cNvSpPr txBox="1"/>
          <p:nvPr/>
        </p:nvSpPr>
        <p:spPr>
          <a:xfrm>
            <a:off x="486382" y="1236421"/>
            <a:ext cx="6147881" cy="5170646"/>
          </a:xfrm>
          <a:prstGeom prst="rect">
            <a:avLst/>
          </a:prstGeom>
          <a:noFill/>
        </p:spPr>
        <p:txBody>
          <a:bodyPr wrap="square" rtlCol="0">
            <a:spAutoFit/>
          </a:bodyPr>
          <a:lstStyle/>
          <a:p>
            <a:pPr algn="just">
              <a:spcAft>
                <a:spcPts val="600"/>
              </a:spcAft>
            </a:pPr>
            <a:r>
              <a:rPr lang="de-DE" sz="2000" b="1" dirty="0" smtClean="0"/>
              <a:t>Structure of the Output</a:t>
            </a:r>
            <a:r>
              <a:rPr lang="de-DE" sz="2000" dirty="0" smtClean="0"/>
              <a:t>:</a:t>
            </a:r>
          </a:p>
          <a:p>
            <a:pPr marL="285750" indent="-285750" algn="just">
              <a:spcAft>
                <a:spcPts val="600"/>
              </a:spcAft>
              <a:buFontTx/>
              <a:buChar char="-"/>
            </a:pPr>
            <a:r>
              <a:rPr lang="de-DE" sz="2000" dirty="0" smtClean="0"/>
              <a:t>The PostModel service will return a ranked set of suggestions for each origin node.</a:t>
            </a:r>
          </a:p>
          <a:p>
            <a:pPr marL="285750" indent="-285750" algn="just">
              <a:spcAft>
                <a:spcPts val="600"/>
              </a:spcAft>
              <a:buFontTx/>
              <a:buChar char="-"/>
            </a:pPr>
            <a:r>
              <a:rPr lang="de-DE" sz="2000" dirty="0" smtClean="0"/>
              <a:t>In the presented example suggestion name is specified in the field „label“</a:t>
            </a:r>
          </a:p>
          <a:p>
            <a:pPr marL="285750" indent="-285750" algn="just">
              <a:spcAft>
                <a:spcPts val="600"/>
              </a:spcAft>
              <a:buFontTx/>
              <a:buChar char="-"/>
            </a:pPr>
            <a:r>
              <a:rPr lang="de-DE" sz="2000" dirty="0"/>
              <a:t>T</a:t>
            </a:r>
            <a:r>
              <a:rPr lang="de-DE" sz="2000" dirty="0" smtClean="0"/>
              <a:t>he score specifies number of nodes in-between the target and origin (will be changed for the cumulative sum of all weights on the path between origin and target).</a:t>
            </a:r>
          </a:p>
          <a:p>
            <a:pPr marL="285750" indent="-285750" algn="just">
              <a:spcAft>
                <a:spcPts val="600"/>
              </a:spcAft>
              <a:buFontTx/>
              <a:buChar char="-"/>
            </a:pPr>
            <a:r>
              <a:rPr lang="de-DE" sz="2000" dirty="0" smtClean="0"/>
              <a:t>Rank stands for the rank of suggestion, which is caluclated based on the weights of relation between the nodes on the path between origin and target.</a:t>
            </a:r>
          </a:p>
          <a:p>
            <a:pPr marL="285750" indent="-285750" algn="just">
              <a:spcAft>
                <a:spcPts val="600"/>
              </a:spcAft>
              <a:buFontTx/>
              <a:buChar char="-"/>
            </a:pPr>
            <a:r>
              <a:rPr lang="de-DE" sz="2000" dirty="0" smtClean="0"/>
              <a:t>Graph stands for the path between the origin and target.</a:t>
            </a:r>
          </a:p>
          <a:p>
            <a:pPr marL="285750" indent="-285750" algn="just">
              <a:spcAft>
                <a:spcPts val="600"/>
              </a:spcAft>
              <a:buFontTx/>
              <a:buChar char="-"/>
            </a:pPr>
            <a:r>
              <a:rPr lang="de-DE" sz="2000" dirty="0" smtClean="0"/>
              <a:t>Xpath indicates the related and parent nodes.</a:t>
            </a:r>
          </a:p>
        </p:txBody>
      </p:sp>
    </p:spTree>
    <p:extLst>
      <p:ext uri="{BB962C8B-B14F-4D97-AF65-F5344CB8AC3E}">
        <p14:creationId xmlns:p14="http://schemas.microsoft.com/office/powerpoint/2010/main" val="3476262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B9433D-2A24-4D0D-BFC1-876D27EC6A0E}" type="slidenum">
              <a:rPr lang="de-DE" smtClean="0"/>
              <a:t>9</a:t>
            </a:fld>
            <a:endParaRPr lang="de-DE"/>
          </a:p>
        </p:txBody>
      </p:sp>
      <p:pic>
        <p:nvPicPr>
          <p:cNvPr id="3" name="Picture 2"/>
          <p:cNvPicPr>
            <a:picLocks noChangeAspect="1"/>
          </p:cNvPicPr>
          <p:nvPr/>
        </p:nvPicPr>
        <p:blipFill>
          <a:blip r:embed="rId2"/>
          <a:stretch>
            <a:fillRect/>
          </a:stretch>
        </p:blipFill>
        <p:spPr>
          <a:xfrm>
            <a:off x="1163943" y="3325819"/>
            <a:ext cx="4825053" cy="3395656"/>
          </a:xfrm>
          <a:prstGeom prst="rect">
            <a:avLst/>
          </a:prstGeom>
        </p:spPr>
      </p:pic>
      <p:sp>
        <p:nvSpPr>
          <p:cNvPr id="5" name="TextBox 4"/>
          <p:cNvSpPr txBox="1"/>
          <p:nvPr/>
        </p:nvSpPr>
        <p:spPr>
          <a:xfrm>
            <a:off x="6204327" y="3182045"/>
            <a:ext cx="6170007" cy="3539430"/>
          </a:xfrm>
          <a:prstGeom prst="rect">
            <a:avLst/>
          </a:prstGeom>
          <a:noFill/>
        </p:spPr>
        <p:txBody>
          <a:bodyPr wrap="square" rtlCol="0">
            <a:spAutoFit/>
          </a:bodyPr>
          <a:lstStyle/>
          <a:p>
            <a:r>
              <a:rPr lang="de-DE" sz="1400" dirty="0"/>
              <a:t>{rank: 1, weight: 0.6000000000000001, origin: (:concept {name: "John</a:t>
            </a:r>
            <a:r>
              <a:rPr lang="de-DE" sz="1400" dirty="0" smtClean="0"/>
              <a:t>",</a:t>
            </a:r>
            <a:endParaRPr lang="de-DE" sz="1400" dirty="0"/>
          </a:p>
          <a:p>
            <a:r>
              <a:rPr lang="de-DE" sz="1400" dirty="0"/>
              <a:t>│type: ""}), path: (:concept {name: "John",type: ""})-[:link {Weight: </a:t>
            </a:r>
            <a:r>
              <a:rPr lang="de-DE" sz="1400" dirty="0" smtClean="0"/>
              <a:t>0</a:t>
            </a:r>
            <a:endParaRPr lang="de-DE" sz="1400" dirty="0"/>
          </a:p>
          <a:p>
            <a:r>
              <a:rPr lang="de-DE" sz="1400" dirty="0"/>
              <a:t>│.6000000000000001}]-&gt;(:concept {name: "informatics",type: ""})}       </a:t>
            </a:r>
          </a:p>
          <a:p>
            <a:r>
              <a:rPr lang="de-DE" sz="1400" dirty="0" smtClean="0"/>
              <a:t>├────────────────────────────────────────────────────────────┤</a:t>
            </a:r>
            <a:endParaRPr lang="de-DE" sz="1400" dirty="0"/>
          </a:p>
          <a:p>
            <a:r>
              <a:rPr lang="de-DE" sz="1400" dirty="0"/>
              <a:t>│{rank: 2, weight: 1.2000000000000002, origin: (:concept {name: "John</a:t>
            </a:r>
            <a:r>
              <a:rPr lang="de-DE" sz="1400" dirty="0" smtClean="0"/>
              <a:t>",</a:t>
            </a:r>
            <a:endParaRPr lang="de-DE" sz="1400" dirty="0"/>
          </a:p>
          <a:p>
            <a:r>
              <a:rPr lang="de-DE" sz="1400" dirty="0"/>
              <a:t>│type: ""}), path: (:concept {name: "John",type: ""})&lt;-[:link {Weight: </a:t>
            </a:r>
          </a:p>
          <a:p>
            <a:r>
              <a:rPr lang="de-DE" sz="1400" dirty="0"/>
              <a:t>│0.6000000000000001}]-(:concept {name: "discrete mathematics"})-[:link </a:t>
            </a:r>
          </a:p>
          <a:p>
            <a:r>
              <a:rPr lang="de-DE" sz="1400" dirty="0"/>
              <a:t>│{Weight: 0.6000000000000001}]-&gt;(:concept {name: "mathematics",type: </a:t>
            </a:r>
            <a:r>
              <a:rPr lang="de-DE" sz="1400" dirty="0" smtClean="0"/>
              <a:t>""</a:t>
            </a:r>
            <a:endParaRPr lang="de-DE" sz="1400" dirty="0"/>
          </a:p>
          <a:p>
            <a:r>
              <a:rPr lang="de-DE" sz="1400" dirty="0"/>
              <a:t>│})}                                                                   </a:t>
            </a:r>
          </a:p>
          <a:p>
            <a:r>
              <a:rPr lang="de-DE" sz="1400" dirty="0" smtClean="0"/>
              <a:t>├────────────────────────────────────────────────────────────┤</a:t>
            </a:r>
            <a:endParaRPr lang="de-DE" sz="1400" dirty="0"/>
          </a:p>
          <a:p>
            <a:r>
              <a:rPr lang="de-DE" sz="1400" dirty="0"/>
              <a:t>│{rank: 3, weight: 1.8176470588235296, origin: (:concept {name: "John</a:t>
            </a:r>
            <a:r>
              <a:rPr lang="de-DE" sz="1400" dirty="0" smtClean="0"/>
              <a:t>",</a:t>
            </a:r>
            <a:endParaRPr lang="de-DE" sz="1400" dirty="0"/>
          </a:p>
          <a:p>
            <a:r>
              <a:rPr lang="de-DE" sz="1400" dirty="0"/>
              <a:t>│type: ""}), path: (:concept {name: "John",type: ""})-[:link {Weight: </a:t>
            </a:r>
            <a:r>
              <a:rPr lang="de-DE" sz="1400" dirty="0" smtClean="0"/>
              <a:t>0</a:t>
            </a:r>
            <a:endParaRPr lang="de-DE" sz="1400" dirty="0"/>
          </a:p>
          <a:p>
            <a:r>
              <a:rPr lang="de-DE" sz="1400" dirty="0"/>
              <a:t>│.6000000000000001}]-&gt;(:concept {name: "informatics",type: ""})-[:link </a:t>
            </a:r>
          </a:p>
          <a:p>
            <a:r>
              <a:rPr lang="de-DE" sz="1400" dirty="0"/>
              <a:t>│{Weight: 0.6176470588235294}]-&gt;(:concept {name: "study course"})&lt;-[:</a:t>
            </a:r>
            <a:r>
              <a:rPr lang="de-DE" sz="1400" dirty="0" smtClean="0"/>
              <a:t>li</a:t>
            </a:r>
            <a:endParaRPr lang="de-DE" sz="1400" dirty="0"/>
          </a:p>
          <a:p>
            <a:r>
              <a:rPr lang="de-DE" sz="1400" dirty="0"/>
              <a:t>│nk {Weight: 0.6000000000000001}]-(:concept {name: "physics",type: </a:t>
            </a:r>
            <a:r>
              <a:rPr lang="de-DE" sz="1400" dirty="0" smtClean="0"/>
              <a:t>""})</a:t>
            </a:r>
            <a:endParaRPr lang="de-DE" sz="1400" dirty="0"/>
          </a:p>
          <a:p>
            <a:r>
              <a:rPr lang="de-DE" sz="1400" dirty="0"/>
              <a:t>│} </a:t>
            </a:r>
          </a:p>
        </p:txBody>
      </p:sp>
      <p:sp>
        <p:nvSpPr>
          <p:cNvPr id="7" name="Title 1"/>
          <p:cNvSpPr txBox="1">
            <a:spLocks/>
          </p:cNvSpPr>
          <p:nvPr/>
        </p:nvSpPr>
        <p:spPr>
          <a:xfrm>
            <a:off x="731196" y="171656"/>
            <a:ext cx="10515600" cy="8657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smtClean="0"/>
              <a:t>Example of PostModel Service </a:t>
            </a:r>
            <a:endParaRPr lang="de-DE" dirty="0"/>
          </a:p>
        </p:txBody>
      </p:sp>
      <p:sp>
        <p:nvSpPr>
          <p:cNvPr id="8" name="TextBox 7"/>
          <p:cNvSpPr txBox="1"/>
          <p:nvPr/>
        </p:nvSpPr>
        <p:spPr>
          <a:xfrm>
            <a:off x="652084" y="935757"/>
            <a:ext cx="11104487" cy="2146742"/>
          </a:xfrm>
          <a:prstGeom prst="rect">
            <a:avLst/>
          </a:prstGeom>
          <a:noFill/>
        </p:spPr>
        <p:txBody>
          <a:bodyPr wrap="square" rtlCol="0">
            <a:spAutoFit/>
          </a:bodyPr>
          <a:lstStyle/>
          <a:p>
            <a:pPr>
              <a:spcAft>
                <a:spcPts val="300"/>
              </a:spcAft>
            </a:pPr>
            <a:r>
              <a:rPr lang="de-DE" dirty="0" smtClean="0"/>
              <a:t>The mapping of origin and target concepts introduced in the slide 7 presented here:</a:t>
            </a:r>
          </a:p>
          <a:p>
            <a:pPr marL="285750" indent="-285750">
              <a:spcAft>
                <a:spcPts val="300"/>
              </a:spcAft>
              <a:buFontTx/>
              <a:buChar char="-"/>
            </a:pPr>
            <a:r>
              <a:rPr lang="de-DE" dirty="0" smtClean="0"/>
              <a:t>There are 3 origin concepts, which are students (John, Jane, Kate).</a:t>
            </a:r>
          </a:p>
          <a:p>
            <a:pPr marL="285750" indent="-285750">
              <a:spcAft>
                <a:spcPts val="300"/>
              </a:spcAft>
              <a:buFontTx/>
              <a:buChar char="-"/>
            </a:pPr>
            <a:r>
              <a:rPr lang="de-DE" dirty="0" smtClean="0"/>
              <a:t>And 3 target concepts that are the study courses (informatics, physics, mathematics).</a:t>
            </a:r>
          </a:p>
          <a:p>
            <a:pPr marL="285750" indent="-285750">
              <a:spcAft>
                <a:spcPts val="300"/>
              </a:spcAft>
              <a:buFontTx/>
              <a:buChar char="-"/>
            </a:pPr>
            <a:r>
              <a:rPr lang="de-DE" dirty="0" smtClean="0"/>
              <a:t>Here are the target suggestions for the student „John“, namely the first suggestion is „informatics“ with the weight 0.6, second suggestions is „mathematcis“ with weight 1.2, as John is also subscribed to „discrete mathematics“, which is one of the „mathematics“ topic, and the last suggestion 1,817 is „physics“ through the common parent node „study course.</a:t>
            </a:r>
            <a:endParaRPr lang="de-DE" dirty="0"/>
          </a:p>
        </p:txBody>
      </p:sp>
    </p:spTree>
    <p:extLst>
      <p:ext uri="{BB962C8B-B14F-4D97-AF65-F5344CB8AC3E}">
        <p14:creationId xmlns:p14="http://schemas.microsoft.com/office/powerpoint/2010/main" val="637356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1677</Words>
  <Application>Microsoft Office PowerPoint</Application>
  <PresentationFormat>Widescreen</PresentationFormat>
  <Paragraphs>249</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Semantic Reasoner</vt:lpstr>
      <vt:lpstr>Architecture of Semantic Reasoner</vt:lpstr>
      <vt:lpstr>Semantic Reasoner</vt:lpstr>
      <vt:lpstr>Technological Solutions</vt:lpstr>
      <vt:lpstr>Enabled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Artem</dc:creator>
  <cp:lastModifiedBy>Artem Artem</cp:lastModifiedBy>
  <cp:revision>69</cp:revision>
  <dcterms:created xsi:type="dcterms:W3CDTF">2024-07-11T13:04:25Z</dcterms:created>
  <dcterms:modified xsi:type="dcterms:W3CDTF">2024-07-16T22:38:01Z</dcterms:modified>
</cp:coreProperties>
</file>