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6"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snapToGrid="0">
      <p:cViewPr varScale="1">
        <p:scale>
          <a:sx n="74" d="100"/>
          <a:sy n="74" d="100"/>
        </p:scale>
        <p:origin x="56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C820164-5489-4C26-AA43-842D953A40DF}" type="datetimeFigureOut">
              <a:rPr lang="es-MX" smtClean="0"/>
              <a:t>09/06/2025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050B90F-3D02-4D8C-941B-3052A20C57FB}" type="slidenum">
              <a:rPr lang="es-MX" smtClean="0"/>
              <a:t>‹Nº›</a:t>
            </a:fld>
            <a:endParaRPr lang="es-MX"/>
          </a:p>
        </p:txBody>
      </p:sp>
    </p:spTree>
    <p:extLst>
      <p:ext uri="{BB962C8B-B14F-4D97-AF65-F5344CB8AC3E}">
        <p14:creationId xmlns:p14="http://schemas.microsoft.com/office/powerpoint/2010/main" val="725530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C820164-5489-4C26-AA43-842D953A40DF}" type="datetimeFigureOut">
              <a:rPr lang="es-MX" smtClean="0"/>
              <a:t>09/06/2025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050B90F-3D02-4D8C-941B-3052A20C57FB}" type="slidenum">
              <a:rPr lang="es-MX" smtClean="0"/>
              <a:t>‹Nº›</a:t>
            </a:fld>
            <a:endParaRPr lang="es-MX"/>
          </a:p>
        </p:txBody>
      </p:sp>
    </p:spTree>
    <p:extLst>
      <p:ext uri="{BB962C8B-B14F-4D97-AF65-F5344CB8AC3E}">
        <p14:creationId xmlns:p14="http://schemas.microsoft.com/office/powerpoint/2010/main" val="409350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C820164-5489-4C26-AA43-842D953A40DF}" type="datetimeFigureOut">
              <a:rPr lang="es-MX" smtClean="0"/>
              <a:t>09/06/2025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050B90F-3D02-4D8C-941B-3052A20C57FB}" type="slidenum">
              <a:rPr lang="es-MX" smtClean="0"/>
              <a:t>‹Nº›</a:t>
            </a:fld>
            <a:endParaRPr lang="es-MX"/>
          </a:p>
        </p:txBody>
      </p:sp>
    </p:spTree>
    <p:extLst>
      <p:ext uri="{BB962C8B-B14F-4D97-AF65-F5344CB8AC3E}">
        <p14:creationId xmlns:p14="http://schemas.microsoft.com/office/powerpoint/2010/main" val="4166838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C820164-5489-4C26-AA43-842D953A40DF}" type="datetimeFigureOut">
              <a:rPr lang="es-MX" smtClean="0"/>
              <a:t>09/06/2025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050B90F-3D02-4D8C-941B-3052A20C57FB}" type="slidenum">
              <a:rPr lang="es-MX" smtClean="0"/>
              <a:t>‹Nº›</a:t>
            </a:fld>
            <a:endParaRPr lang="es-MX"/>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52933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C820164-5489-4C26-AA43-842D953A40DF}" type="datetimeFigureOut">
              <a:rPr lang="es-MX" smtClean="0"/>
              <a:t>09/06/2025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050B90F-3D02-4D8C-941B-3052A20C57FB}" type="slidenum">
              <a:rPr lang="es-MX" smtClean="0"/>
              <a:t>‹Nº›</a:t>
            </a:fld>
            <a:endParaRPr lang="es-MX"/>
          </a:p>
        </p:txBody>
      </p:sp>
    </p:spTree>
    <p:extLst>
      <p:ext uri="{BB962C8B-B14F-4D97-AF65-F5344CB8AC3E}">
        <p14:creationId xmlns:p14="http://schemas.microsoft.com/office/powerpoint/2010/main" val="3050861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C820164-5489-4C26-AA43-842D953A40DF}" type="datetimeFigureOut">
              <a:rPr lang="es-MX" smtClean="0"/>
              <a:t>09/06/2025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8050B90F-3D02-4D8C-941B-3052A20C57FB}" type="slidenum">
              <a:rPr lang="es-MX" smtClean="0"/>
              <a:t>‹Nº›</a:t>
            </a:fld>
            <a:endParaRPr lang="es-MX"/>
          </a:p>
        </p:txBody>
      </p:sp>
    </p:spTree>
    <p:extLst>
      <p:ext uri="{BB962C8B-B14F-4D97-AF65-F5344CB8AC3E}">
        <p14:creationId xmlns:p14="http://schemas.microsoft.com/office/powerpoint/2010/main" val="2565173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C820164-5489-4C26-AA43-842D953A40DF}" type="datetimeFigureOut">
              <a:rPr lang="es-MX" smtClean="0"/>
              <a:t>09/06/2025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8050B90F-3D02-4D8C-941B-3052A20C57FB}" type="slidenum">
              <a:rPr lang="es-MX" smtClean="0"/>
              <a:t>‹Nº›</a:t>
            </a:fld>
            <a:endParaRPr lang="es-MX"/>
          </a:p>
        </p:txBody>
      </p:sp>
    </p:spTree>
    <p:extLst>
      <p:ext uri="{BB962C8B-B14F-4D97-AF65-F5344CB8AC3E}">
        <p14:creationId xmlns:p14="http://schemas.microsoft.com/office/powerpoint/2010/main" val="1459145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C820164-5489-4C26-AA43-842D953A40DF}" type="datetimeFigureOut">
              <a:rPr lang="es-MX" smtClean="0"/>
              <a:t>09/06/2025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050B90F-3D02-4D8C-941B-3052A20C57FB}" type="slidenum">
              <a:rPr lang="es-MX" smtClean="0"/>
              <a:t>‹Nº›</a:t>
            </a:fld>
            <a:endParaRPr lang="es-MX"/>
          </a:p>
        </p:txBody>
      </p:sp>
    </p:spTree>
    <p:extLst>
      <p:ext uri="{BB962C8B-B14F-4D97-AF65-F5344CB8AC3E}">
        <p14:creationId xmlns:p14="http://schemas.microsoft.com/office/powerpoint/2010/main" val="4156348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C820164-5489-4C26-AA43-842D953A40DF}" type="datetimeFigureOut">
              <a:rPr lang="es-MX" smtClean="0"/>
              <a:t>09/06/2025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050B90F-3D02-4D8C-941B-3052A20C57FB}" type="slidenum">
              <a:rPr lang="es-MX" smtClean="0"/>
              <a:t>‹Nº›</a:t>
            </a:fld>
            <a:endParaRPr lang="es-MX"/>
          </a:p>
        </p:txBody>
      </p:sp>
    </p:spTree>
    <p:extLst>
      <p:ext uri="{BB962C8B-B14F-4D97-AF65-F5344CB8AC3E}">
        <p14:creationId xmlns:p14="http://schemas.microsoft.com/office/powerpoint/2010/main" val="96908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C820164-5489-4C26-AA43-842D953A40DF}" type="datetimeFigureOut">
              <a:rPr lang="es-MX" smtClean="0"/>
              <a:t>09/06/2025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050B90F-3D02-4D8C-941B-3052A20C57FB}" type="slidenum">
              <a:rPr lang="es-MX" smtClean="0"/>
              <a:t>‹Nº›</a:t>
            </a:fld>
            <a:endParaRPr lang="es-MX"/>
          </a:p>
        </p:txBody>
      </p:sp>
    </p:spTree>
    <p:extLst>
      <p:ext uri="{BB962C8B-B14F-4D97-AF65-F5344CB8AC3E}">
        <p14:creationId xmlns:p14="http://schemas.microsoft.com/office/powerpoint/2010/main" val="1072599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C820164-5489-4C26-AA43-842D953A40DF}" type="datetimeFigureOut">
              <a:rPr lang="es-MX" smtClean="0"/>
              <a:t>09/06/2025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050B90F-3D02-4D8C-941B-3052A20C57FB}" type="slidenum">
              <a:rPr lang="es-MX" smtClean="0"/>
              <a:t>‹Nº›</a:t>
            </a:fld>
            <a:endParaRPr lang="es-MX"/>
          </a:p>
        </p:txBody>
      </p:sp>
    </p:spTree>
    <p:extLst>
      <p:ext uri="{BB962C8B-B14F-4D97-AF65-F5344CB8AC3E}">
        <p14:creationId xmlns:p14="http://schemas.microsoft.com/office/powerpoint/2010/main" val="717260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C820164-5489-4C26-AA43-842D953A40DF}" type="datetimeFigureOut">
              <a:rPr lang="es-MX" smtClean="0"/>
              <a:t>09/06/2025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050B90F-3D02-4D8C-941B-3052A20C57FB}" type="slidenum">
              <a:rPr lang="es-MX" smtClean="0"/>
              <a:t>‹Nº›</a:t>
            </a:fld>
            <a:endParaRPr lang="es-MX"/>
          </a:p>
        </p:txBody>
      </p:sp>
    </p:spTree>
    <p:extLst>
      <p:ext uri="{BB962C8B-B14F-4D97-AF65-F5344CB8AC3E}">
        <p14:creationId xmlns:p14="http://schemas.microsoft.com/office/powerpoint/2010/main" val="336308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C820164-5489-4C26-AA43-842D953A40DF}" type="datetimeFigureOut">
              <a:rPr lang="es-MX" smtClean="0"/>
              <a:t>09/06/2025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050B90F-3D02-4D8C-941B-3052A20C57FB}" type="slidenum">
              <a:rPr lang="es-MX" smtClean="0"/>
              <a:t>‹Nº›</a:t>
            </a:fld>
            <a:endParaRPr lang="es-MX"/>
          </a:p>
        </p:txBody>
      </p:sp>
    </p:spTree>
    <p:extLst>
      <p:ext uri="{BB962C8B-B14F-4D97-AF65-F5344CB8AC3E}">
        <p14:creationId xmlns:p14="http://schemas.microsoft.com/office/powerpoint/2010/main" val="415567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C820164-5489-4C26-AA43-842D953A40DF}" type="datetimeFigureOut">
              <a:rPr lang="es-MX" smtClean="0"/>
              <a:t>09/06/2025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8050B90F-3D02-4D8C-941B-3052A20C57FB}" type="slidenum">
              <a:rPr lang="es-MX" smtClean="0"/>
              <a:t>‹Nº›</a:t>
            </a:fld>
            <a:endParaRPr lang="es-MX"/>
          </a:p>
        </p:txBody>
      </p:sp>
    </p:spTree>
    <p:extLst>
      <p:ext uri="{BB962C8B-B14F-4D97-AF65-F5344CB8AC3E}">
        <p14:creationId xmlns:p14="http://schemas.microsoft.com/office/powerpoint/2010/main" val="85906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C820164-5489-4C26-AA43-842D953A40DF}" type="datetimeFigureOut">
              <a:rPr lang="es-MX" smtClean="0"/>
              <a:t>09/06/2025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8050B90F-3D02-4D8C-941B-3052A20C57FB}" type="slidenum">
              <a:rPr lang="es-MX" smtClean="0"/>
              <a:t>‹Nº›</a:t>
            </a:fld>
            <a:endParaRPr lang="es-MX"/>
          </a:p>
        </p:txBody>
      </p:sp>
    </p:spTree>
    <p:extLst>
      <p:ext uri="{BB962C8B-B14F-4D97-AF65-F5344CB8AC3E}">
        <p14:creationId xmlns:p14="http://schemas.microsoft.com/office/powerpoint/2010/main" val="102047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C820164-5489-4C26-AA43-842D953A40DF}" type="datetimeFigureOut">
              <a:rPr lang="es-MX" smtClean="0"/>
              <a:t>09/06/2025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050B90F-3D02-4D8C-941B-3052A20C57FB}" type="slidenum">
              <a:rPr lang="es-MX" smtClean="0"/>
              <a:t>‹Nº›</a:t>
            </a:fld>
            <a:endParaRPr lang="es-MX"/>
          </a:p>
        </p:txBody>
      </p:sp>
    </p:spTree>
    <p:extLst>
      <p:ext uri="{BB962C8B-B14F-4D97-AF65-F5344CB8AC3E}">
        <p14:creationId xmlns:p14="http://schemas.microsoft.com/office/powerpoint/2010/main" val="2358620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C820164-5489-4C26-AA43-842D953A40DF}" type="datetimeFigureOut">
              <a:rPr lang="es-MX" smtClean="0"/>
              <a:t>09/06/2025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050B90F-3D02-4D8C-941B-3052A20C57FB}" type="slidenum">
              <a:rPr lang="es-MX" smtClean="0"/>
              <a:t>‹Nº›</a:t>
            </a:fld>
            <a:endParaRPr lang="es-MX"/>
          </a:p>
        </p:txBody>
      </p:sp>
    </p:spTree>
    <p:extLst>
      <p:ext uri="{BB962C8B-B14F-4D97-AF65-F5344CB8AC3E}">
        <p14:creationId xmlns:p14="http://schemas.microsoft.com/office/powerpoint/2010/main" val="3963603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C820164-5489-4C26-AA43-842D953A40DF}" type="datetimeFigureOut">
              <a:rPr lang="es-MX" smtClean="0"/>
              <a:t>09/06/2025</a:t>
            </a:fld>
            <a:endParaRPr lang="es-MX"/>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MX"/>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050B90F-3D02-4D8C-941B-3052A20C57FB}" type="slidenum">
              <a:rPr lang="es-MX" smtClean="0"/>
              <a:t>‹Nº›</a:t>
            </a:fld>
            <a:endParaRPr lang="es-MX"/>
          </a:p>
        </p:txBody>
      </p:sp>
    </p:spTree>
    <p:extLst>
      <p:ext uri="{BB962C8B-B14F-4D97-AF65-F5344CB8AC3E}">
        <p14:creationId xmlns:p14="http://schemas.microsoft.com/office/powerpoint/2010/main" val="2147908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AA53AE-11BA-7844-2848-76B3DB054401}"/>
              </a:ext>
            </a:extLst>
          </p:cNvPr>
          <p:cNvSpPr>
            <a:spLocks noGrp="1"/>
          </p:cNvSpPr>
          <p:nvPr>
            <p:ph type="ctrTitle"/>
          </p:nvPr>
        </p:nvSpPr>
        <p:spPr>
          <a:xfrm>
            <a:off x="1751012" y="772752"/>
            <a:ext cx="8689976" cy="2509213"/>
          </a:xfrm>
        </p:spPr>
        <p:txBody>
          <a:bodyPr/>
          <a:lstStyle/>
          <a:p>
            <a:r>
              <a:rPr lang="es-AR" dirty="0"/>
              <a:t>Trabajo práctico integrador programación i</a:t>
            </a:r>
            <a:endParaRPr lang="es-MX" dirty="0"/>
          </a:p>
        </p:txBody>
      </p:sp>
      <p:sp>
        <p:nvSpPr>
          <p:cNvPr id="3" name="Subtítulo 2">
            <a:extLst>
              <a:ext uri="{FF2B5EF4-FFF2-40B4-BE49-F238E27FC236}">
                <a16:creationId xmlns:a16="http://schemas.microsoft.com/office/drawing/2014/main" id="{C8A9609C-5211-6600-2BBD-E03E1A4CB3AF}"/>
              </a:ext>
            </a:extLst>
          </p:cNvPr>
          <p:cNvSpPr>
            <a:spLocks noGrp="1"/>
          </p:cNvSpPr>
          <p:nvPr>
            <p:ph type="subTitle" idx="1"/>
          </p:nvPr>
        </p:nvSpPr>
        <p:spPr>
          <a:xfrm>
            <a:off x="1506313" y="5238481"/>
            <a:ext cx="8689976" cy="1371599"/>
          </a:xfrm>
        </p:spPr>
        <p:txBody>
          <a:bodyPr/>
          <a:lstStyle/>
          <a:p>
            <a:r>
              <a:rPr lang="es-AR" dirty="0"/>
              <a:t>Nazareno Oscar Malpassi</a:t>
            </a:r>
          </a:p>
          <a:p>
            <a:r>
              <a:rPr lang="es-AR" dirty="0"/>
              <a:t>Francisco </a:t>
            </a:r>
            <a:r>
              <a:rPr lang="es-AR" dirty="0" err="1"/>
              <a:t>lopez</a:t>
            </a:r>
            <a:endParaRPr lang="es-MX" dirty="0"/>
          </a:p>
        </p:txBody>
      </p:sp>
    </p:spTree>
    <p:extLst>
      <p:ext uri="{BB962C8B-B14F-4D97-AF65-F5344CB8AC3E}">
        <p14:creationId xmlns:p14="http://schemas.microsoft.com/office/powerpoint/2010/main" val="3307112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4EADDC-CE0F-3603-E2F7-C2E4C87DE65F}"/>
              </a:ext>
            </a:extLst>
          </p:cNvPr>
          <p:cNvSpPr>
            <a:spLocks noGrp="1"/>
          </p:cNvSpPr>
          <p:nvPr>
            <p:ph type="title"/>
          </p:nvPr>
        </p:nvSpPr>
        <p:spPr/>
        <p:txBody>
          <a:bodyPr/>
          <a:lstStyle/>
          <a:p>
            <a:r>
              <a:rPr lang="es-AR" dirty="0"/>
              <a:t>Resultados obtenidos</a:t>
            </a:r>
            <a:endParaRPr lang="es-MX" dirty="0"/>
          </a:p>
        </p:txBody>
      </p:sp>
      <p:sp>
        <p:nvSpPr>
          <p:cNvPr id="3" name="Marcador de contenido 2">
            <a:extLst>
              <a:ext uri="{FF2B5EF4-FFF2-40B4-BE49-F238E27FC236}">
                <a16:creationId xmlns:a16="http://schemas.microsoft.com/office/drawing/2014/main" id="{9A0B4FCF-1218-2863-3DB4-492C2573D0D4}"/>
              </a:ext>
            </a:extLst>
          </p:cNvPr>
          <p:cNvSpPr>
            <a:spLocks noGrp="1"/>
          </p:cNvSpPr>
          <p:nvPr>
            <p:ph sz="quarter" idx="13"/>
          </p:nvPr>
        </p:nvSpPr>
        <p:spPr/>
        <p:txBody>
          <a:bodyPr/>
          <a:lstStyle/>
          <a:p>
            <a:r>
              <a:rPr lang="es-MX" b="1" dirty="0"/>
              <a:t>Ordenamiento de Notas con "</a:t>
            </a:r>
            <a:r>
              <a:rPr lang="es-MX" b="1" dirty="0" err="1"/>
              <a:t>Selection</a:t>
            </a:r>
            <a:r>
              <a:rPr lang="es-MX" b="1" dirty="0"/>
              <a:t> </a:t>
            </a:r>
            <a:r>
              <a:rPr lang="es-MX" b="1" dirty="0" err="1"/>
              <a:t>Sort</a:t>
            </a:r>
            <a:r>
              <a:rPr lang="es-MX" b="1" dirty="0"/>
              <a:t>“</a:t>
            </a:r>
          </a:p>
          <a:p>
            <a:r>
              <a:rPr lang="es-MX" b="1" dirty="0"/>
              <a:t>Búsqueda de Notas con "</a:t>
            </a:r>
            <a:r>
              <a:rPr lang="es-MX" b="1" dirty="0" err="1"/>
              <a:t>Binary</a:t>
            </a:r>
            <a:r>
              <a:rPr lang="es-MX" b="1" dirty="0"/>
              <a:t> </a:t>
            </a:r>
            <a:r>
              <a:rPr lang="es-MX" b="1" dirty="0" err="1"/>
              <a:t>Search</a:t>
            </a:r>
            <a:r>
              <a:rPr lang="es-MX" b="1" dirty="0"/>
              <a:t>“</a:t>
            </a:r>
          </a:p>
          <a:p>
            <a:pPr marL="0" indent="0">
              <a:buNone/>
            </a:pPr>
            <a:r>
              <a:rPr lang="es-MX" dirty="0"/>
              <a:t>los resultados obtenidos confirman que el programa cumple su propósito didáctico al mostrar cómo un algoritmo de ordenamiento (</a:t>
            </a:r>
            <a:r>
              <a:rPr lang="es-MX" dirty="0" err="1"/>
              <a:t>Selection</a:t>
            </a:r>
            <a:r>
              <a:rPr lang="es-MX" dirty="0"/>
              <a:t> </a:t>
            </a:r>
            <a:r>
              <a:rPr lang="es-MX" dirty="0" err="1"/>
              <a:t>Sort</a:t>
            </a:r>
            <a:r>
              <a:rPr lang="es-MX" dirty="0"/>
              <a:t>) organiza los datos, y cómo esta organización es fundamental para que un algoritmo de búsqueda altamente eficiente (</a:t>
            </a:r>
            <a:r>
              <a:rPr lang="es-MX" dirty="0" err="1"/>
              <a:t>Binary</a:t>
            </a:r>
            <a:r>
              <a:rPr lang="es-MX" dirty="0"/>
              <a:t> </a:t>
            </a:r>
            <a:r>
              <a:rPr lang="es-MX" dirty="0" err="1"/>
              <a:t>Search</a:t>
            </a:r>
            <a:r>
              <a:rPr lang="es-MX" dirty="0"/>
              <a:t>) pueda encontrar elementos de manera rápida y precisa.</a:t>
            </a:r>
          </a:p>
        </p:txBody>
      </p:sp>
    </p:spTree>
    <p:extLst>
      <p:ext uri="{BB962C8B-B14F-4D97-AF65-F5344CB8AC3E}">
        <p14:creationId xmlns:p14="http://schemas.microsoft.com/office/powerpoint/2010/main" val="35034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170E2A-79CF-F293-F230-A23A80318547}"/>
              </a:ext>
            </a:extLst>
          </p:cNvPr>
          <p:cNvSpPr>
            <a:spLocks noGrp="1"/>
          </p:cNvSpPr>
          <p:nvPr>
            <p:ph type="title"/>
          </p:nvPr>
        </p:nvSpPr>
        <p:spPr/>
        <p:txBody>
          <a:bodyPr/>
          <a:lstStyle/>
          <a:p>
            <a:r>
              <a:rPr lang="es-AR" dirty="0"/>
              <a:t>conclusión</a:t>
            </a:r>
            <a:endParaRPr lang="es-MX" dirty="0"/>
          </a:p>
        </p:txBody>
      </p:sp>
      <p:sp>
        <p:nvSpPr>
          <p:cNvPr id="3" name="Marcador de contenido 2">
            <a:extLst>
              <a:ext uri="{FF2B5EF4-FFF2-40B4-BE49-F238E27FC236}">
                <a16:creationId xmlns:a16="http://schemas.microsoft.com/office/drawing/2014/main" id="{118A1916-C61E-68A9-040D-542E229DFCE6}"/>
              </a:ext>
            </a:extLst>
          </p:cNvPr>
          <p:cNvSpPr>
            <a:spLocks noGrp="1"/>
          </p:cNvSpPr>
          <p:nvPr>
            <p:ph sz="quarter" idx="13"/>
          </p:nvPr>
        </p:nvSpPr>
        <p:spPr/>
        <p:txBody>
          <a:bodyPr/>
          <a:lstStyle/>
          <a:p>
            <a:r>
              <a:rPr lang="es-MX" dirty="0"/>
              <a:t>En el transcurso de este trabajo práctico, hemos abordado los conceptos fundamentales de los algoritmos de ordenamiento y búsqueda, demostrando su aplicación en un escenario práctico de gestión de notas estudiantiles mediante el lenguaje de programación Python. Se implementó el Ordenamiento por Selección, lo que nos permitió comprender el proceso iterativo de ubicar elementos en su posición correcta dentro de una secuencia.</a:t>
            </a:r>
          </a:p>
          <a:p>
            <a:endParaRPr lang="es-MX" dirty="0"/>
          </a:p>
        </p:txBody>
      </p:sp>
    </p:spTree>
    <p:extLst>
      <p:ext uri="{BB962C8B-B14F-4D97-AF65-F5344CB8AC3E}">
        <p14:creationId xmlns:p14="http://schemas.microsoft.com/office/powerpoint/2010/main" val="3426895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7C3EC-F194-3A54-690E-CD683F80E0C3}"/>
              </a:ext>
            </a:extLst>
          </p:cNvPr>
          <p:cNvSpPr>
            <a:spLocks noGrp="1"/>
          </p:cNvSpPr>
          <p:nvPr>
            <p:ph type="title"/>
          </p:nvPr>
        </p:nvSpPr>
        <p:spPr/>
        <p:txBody>
          <a:bodyPr/>
          <a:lstStyle/>
          <a:p>
            <a:r>
              <a:rPr lang="es-AR" dirty="0"/>
              <a:t>Introducción</a:t>
            </a:r>
            <a:endParaRPr lang="es-MX" dirty="0"/>
          </a:p>
        </p:txBody>
      </p:sp>
      <p:sp>
        <p:nvSpPr>
          <p:cNvPr id="3" name="Marcador de contenido 2">
            <a:extLst>
              <a:ext uri="{FF2B5EF4-FFF2-40B4-BE49-F238E27FC236}">
                <a16:creationId xmlns:a16="http://schemas.microsoft.com/office/drawing/2014/main" id="{7621EAD4-D885-1499-7398-BD642211473F}"/>
              </a:ext>
            </a:extLst>
          </p:cNvPr>
          <p:cNvSpPr>
            <a:spLocks noGrp="1"/>
          </p:cNvSpPr>
          <p:nvPr>
            <p:ph sz="quarter" idx="13"/>
          </p:nvPr>
        </p:nvSpPr>
        <p:spPr/>
        <p:txBody>
          <a:bodyPr/>
          <a:lstStyle/>
          <a:p>
            <a:pPr marL="0" indent="0">
              <a:buNone/>
            </a:pPr>
            <a:r>
              <a:rPr lang="es-MX" dirty="0"/>
              <a:t>. </a:t>
            </a:r>
            <a:r>
              <a:rPr lang="es-ES" dirty="0"/>
              <a:t>elegimos desarrollar el tema “Algoritmos de Búsqueda y Ordenamiento” en Python, ya que consideramos que es una de las bases fundamentales en la programación y el manejo eficiente de datos.</a:t>
            </a:r>
            <a:endParaRPr lang="es-MX" dirty="0"/>
          </a:p>
          <a:p>
            <a:pPr marL="0" indent="0">
              <a:buNone/>
            </a:pPr>
            <a:r>
              <a:rPr lang="es-MX" dirty="0"/>
              <a:t>. Nos enfocaremos en dos tareas fundamentales en el manejo de información: el ordenamiento de datos y la búsqueda de datos específicos. Para ilustrar estos conceptos de manera clara y práctica, hemos desarrollado un programa en Python que simula una situación cotidiana: la gestión de notas de alumnos. </a:t>
            </a:r>
          </a:p>
        </p:txBody>
      </p:sp>
    </p:spTree>
    <p:extLst>
      <p:ext uri="{BB962C8B-B14F-4D97-AF65-F5344CB8AC3E}">
        <p14:creationId xmlns:p14="http://schemas.microsoft.com/office/powerpoint/2010/main" val="159925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47DACA-79D2-7A39-833D-9C138CEA177E}"/>
              </a:ext>
            </a:extLst>
          </p:cNvPr>
          <p:cNvSpPr>
            <a:spLocks noGrp="1"/>
          </p:cNvSpPr>
          <p:nvPr>
            <p:ph type="title"/>
          </p:nvPr>
        </p:nvSpPr>
        <p:spPr/>
        <p:txBody>
          <a:bodyPr/>
          <a:lstStyle/>
          <a:p>
            <a:r>
              <a:rPr lang="es-AR" dirty="0"/>
              <a:t>Marco teórico</a:t>
            </a:r>
            <a:endParaRPr lang="es-MX" dirty="0"/>
          </a:p>
        </p:txBody>
      </p:sp>
      <p:sp>
        <p:nvSpPr>
          <p:cNvPr id="3" name="Marcador de contenido 2">
            <a:extLst>
              <a:ext uri="{FF2B5EF4-FFF2-40B4-BE49-F238E27FC236}">
                <a16:creationId xmlns:a16="http://schemas.microsoft.com/office/drawing/2014/main" id="{761770F6-3CEF-F615-4C5D-19A7135D6636}"/>
              </a:ext>
            </a:extLst>
          </p:cNvPr>
          <p:cNvSpPr>
            <a:spLocks noGrp="1"/>
          </p:cNvSpPr>
          <p:nvPr>
            <p:ph sz="quarter" idx="13"/>
          </p:nvPr>
        </p:nvSpPr>
        <p:spPr/>
        <p:txBody>
          <a:bodyPr/>
          <a:lstStyle/>
          <a:p>
            <a:r>
              <a:rPr lang="es-MX" dirty="0"/>
              <a:t>El Algoritmo para Ordenar: </a:t>
            </a:r>
            <a:r>
              <a:rPr lang="es-MX" dirty="0" err="1"/>
              <a:t>Selection</a:t>
            </a:r>
            <a:r>
              <a:rPr lang="es-MX" dirty="0"/>
              <a:t> </a:t>
            </a:r>
            <a:r>
              <a:rPr lang="es-MX" dirty="0" err="1"/>
              <a:t>Sort</a:t>
            </a:r>
            <a:r>
              <a:rPr lang="es-MX" dirty="0"/>
              <a:t> (Ordenamiento por Selección):</a:t>
            </a:r>
          </a:p>
          <a:p>
            <a:pPr lvl="1"/>
            <a:r>
              <a:rPr lang="es-MX" dirty="0"/>
              <a:t>Busca la nota más baja de toda la lista y la coloca en la primera posición.</a:t>
            </a:r>
          </a:p>
          <a:p>
            <a:pPr lvl="1"/>
            <a:r>
              <a:rPr lang="es-MX" dirty="0"/>
              <a:t>Luego, busca la nota más baja de la parte que queda (sin contar la primera posición) y la coloca en la segunda posición.</a:t>
            </a:r>
          </a:p>
          <a:p>
            <a:pPr lvl="1"/>
            <a:r>
              <a:rPr lang="es-MX" dirty="0"/>
              <a:t>Repite este proceso, "seleccionando" la nota más baja de lo que resta y poniéndola en su lugar, hasta que toda la lista esté ordenada.</a:t>
            </a:r>
          </a:p>
          <a:p>
            <a:pPr marL="0" indent="0">
              <a:buNone/>
            </a:pPr>
            <a:endParaRPr lang="es-MX" dirty="0"/>
          </a:p>
        </p:txBody>
      </p:sp>
    </p:spTree>
    <p:extLst>
      <p:ext uri="{BB962C8B-B14F-4D97-AF65-F5344CB8AC3E}">
        <p14:creationId xmlns:p14="http://schemas.microsoft.com/office/powerpoint/2010/main" val="293272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C7F017-8904-79BC-EF4A-1639932A983D}"/>
              </a:ext>
            </a:extLst>
          </p:cNvPr>
          <p:cNvSpPr>
            <a:spLocks noGrp="1"/>
          </p:cNvSpPr>
          <p:nvPr>
            <p:ph sz="quarter" idx="13"/>
          </p:nvPr>
        </p:nvSpPr>
        <p:spPr>
          <a:xfrm>
            <a:off x="914087" y="1813300"/>
            <a:ext cx="10363826" cy="3424107"/>
          </a:xfrm>
        </p:spPr>
        <p:txBody>
          <a:bodyPr>
            <a:normAutofit lnSpcReduction="10000"/>
          </a:bodyPr>
          <a:lstStyle/>
          <a:p>
            <a:pPr lvl="0"/>
            <a:r>
              <a:rPr lang="es-MX" dirty="0"/>
              <a:t>¿Cómo se ve esto en el código?</a:t>
            </a:r>
          </a:p>
          <a:p>
            <a:pPr lvl="1"/>
            <a:r>
              <a:rPr lang="es-MX" dirty="0"/>
              <a:t>La función </a:t>
            </a:r>
            <a:r>
              <a:rPr lang="es-MX" dirty="0" err="1"/>
              <a:t>ordenar_notas_por_seleccion</a:t>
            </a:r>
            <a:r>
              <a:rPr lang="es-MX" dirty="0"/>
              <a:t>() hace esto.</a:t>
            </a:r>
          </a:p>
          <a:p>
            <a:pPr lvl="1"/>
            <a:r>
              <a:rPr lang="es-MX" dirty="0"/>
              <a:t>El código usa un bucle principal que va revisando cada posición.</a:t>
            </a:r>
          </a:p>
          <a:p>
            <a:pPr lvl="1"/>
            <a:r>
              <a:rPr lang="es-MX" dirty="0"/>
              <a:t>Dentro de este bucle, hay otro bucle más pequeño que busca cuál es el valor más bajo en la parte restante de la lista y guarda su índice (su posición).</a:t>
            </a:r>
          </a:p>
          <a:p>
            <a:r>
              <a:rPr lang="es-MX" dirty="0"/>
              <a:t>Al final de cada pasada, se hace un intercambio: el valor que estaba en la posición actual se cambia por el valor más bajo que encontramos. Es decir, </a:t>
            </a:r>
            <a:r>
              <a:rPr lang="es-MX" dirty="0" err="1"/>
              <a:t>lista_notas</a:t>
            </a:r>
            <a:r>
              <a:rPr lang="es-MX" dirty="0"/>
              <a:t>[i], </a:t>
            </a:r>
            <a:r>
              <a:rPr lang="es-MX" dirty="0" err="1"/>
              <a:t>lista_notas</a:t>
            </a:r>
            <a:r>
              <a:rPr lang="es-MX" dirty="0"/>
              <a:t>[</a:t>
            </a:r>
            <a:r>
              <a:rPr lang="es-MX" dirty="0" err="1"/>
              <a:t>indice_minimo</a:t>
            </a:r>
            <a:r>
              <a:rPr lang="es-MX" dirty="0"/>
              <a:t>] = </a:t>
            </a:r>
            <a:r>
              <a:rPr lang="es-MX" dirty="0" err="1"/>
              <a:t>lista_notas</a:t>
            </a:r>
            <a:r>
              <a:rPr lang="es-MX" dirty="0"/>
              <a:t>[</a:t>
            </a:r>
            <a:r>
              <a:rPr lang="es-MX" dirty="0" err="1"/>
              <a:t>indice_minimo</a:t>
            </a:r>
            <a:r>
              <a:rPr lang="es-MX" dirty="0"/>
              <a:t>], </a:t>
            </a:r>
            <a:r>
              <a:rPr lang="es-MX" dirty="0" err="1"/>
              <a:t>lista_notas</a:t>
            </a:r>
            <a:r>
              <a:rPr lang="es-MX" dirty="0"/>
              <a:t>[i].</a:t>
            </a:r>
          </a:p>
        </p:txBody>
      </p:sp>
    </p:spTree>
    <p:extLst>
      <p:ext uri="{BB962C8B-B14F-4D97-AF65-F5344CB8AC3E}">
        <p14:creationId xmlns:p14="http://schemas.microsoft.com/office/powerpoint/2010/main" val="320119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C37F8C5-E8D2-CF41-DF66-298DD76CA749}"/>
              </a:ext>
            </a:extLst>
          </p:cNvPr>
          <p:cNvSpPr>
            <a:spLocks noGrp="1"/>
          </p:cNvSpPr>
          <p:nvPr>
            <p:ph sz="quarter" idx="13"/>
          </p:nvPr>
        </p:nvSpPr>
        <p:spPr>
          <a:xfrm>
            <a:off x="450761" y="1197736"/>
            <a:ext cx="10826839" cy="4593464"/>
          </a:xfrm>
        </p:spPr>
        <p:txBody>
          <a:bodyPr>
            <a:normAutofit fontScale="92500" lnSpcReduction="20000"/>
          </a:bodyPr>
          <a:lstStyle/>
          <a:p>
            <a:r>
              <a:rPr lang="es-AR" dirty="0"/>
              <a:t>Búsqueda binaria:</a:t>
            </a:r>
          </a:p>
          <a:p>
            <a:endParaRPr lang="es-MX" dirty="0"/>
          </a:p>
          <a:p>
            <a:pPr lvl="1"/>
            <a:r>
              <a:rPr lang="es-MX" dirty="0"/>
              <a:t>La función </a:t>
            </a:r>
            <a:r>
              <a:rPr lang="es-MX" dirty="0" err="1"/>
              <a:t>buscar_nota_binario</a:t>
            </a:r>
            <a:r>
              <a:rPr lang="es-MX" dirty="0"/>
              <a:t>() implementa esta lógica.</a:t>
            </a:r>
          </a:p>
          <a:p>
            <a:pPr lvl="1"/>
            <a:r>
              <a:rPr lang="es-MX" dirty="0"/>
              <a:t>Primero, tenemos un izquierda y un derecha que marcan los límites de la parte de la lista que estamos revisando.</a:t>
            </a:r>
          </a:p>
          <a:p>
            <a:pPr lvl="1"/>
            <a:r>
              <a:rPr lang="es-MX" dirty="0"/>
              <a:t>Mientras izquierda no pase a derecha, seguimos buscando: </a:t>
            </a:r>
          </a:p>
          <a:p>
            <a:pPr lvl="2"/>
            <a:r>
              <a:rPr lang="es-MX" dirty="0"/>
              <a:t>Calculamos el medio del rango actual.</a:t>
            </a:r>
          </a:p>
          <a:p>
            <a:pPr lvl="2"/>
            <a:r>
              <a:rPr lang="es-MX" dirty="0"/>
              <a:t>Comparamos la </a:t>
            </a:r>
            <a:r>
              <a:rPr lang="es-MX" dirty="0" err="1"/>
              <a:t>nota_buscada</a:t>
            </a:r>
            <a:r>
              <a:rPr lang="es-MX" dirty="0"/>
              <a:t> con la nota que está en la posición medio.</a:t>
            </a:r>
          </a:p>
          <a:p>
            <a:pPr lvl="2"/>
            <a:r>
              <a:rPr lang="es-MX" dirty="0"/>
              <a:t>Si son iguales, ¡la encontramos! Devolvemos su posición (índice).</a:t>
            </a:r>
          </a:p>
          <a:p>
            <a:pPr lvl="2"/>
            <a:r>
              <a:rPr lang="es-MX" dirty="0"/>
              <a:t>Si la nota de medio es menor que la </a:t>
            </a:r>
            <a:r>
              <a:rPr lang="es-MX" dirty="0" err="1"/>
              <a:t>nota_buscada</a:t>
            </a:r>
            <a:r>
              <a:rPr lang="es-MX" dirty="0"/>
              <a:t>, sabemos que nuestra nota está en la mitad de la derecha (donde están las notas más grandes), así que ajustamos izquierda para que empiece un lugar después del medio.</a:t>
            </a:r>
          </a:p>
          <a:p>
            <a:pPr lvl="2"/>
            <a:r>
              <a:rPr lang="es-MX" dirty="0"/>
              <a:t>Si la nota de medio es mayor, sabemos que nuestra nota está en la mitad de la izquierda (donde están las notas más chicas), así que ajustamos derecha para que termine un lugar antes del medio.</a:t>
            </a:r>
          </a:p>
          <a:p>
            <a:r>
              <a:rPr lang="es-MX" dirty="0"/>
              <a:t>Si el proceso termina y no la encontramos, devolvemos -1</a:t>
            </a:r>
          </a:p>
        </p:txBody>
      </p:sp>
    </p:spTree>
    <p:extLst>
      <p:ext uri="{BB962C8B-B14F-4D97-AF65-F5344CB8AC3E}">
        <p14:creationId xmlns:p14="http://schemas.microsoft.com/office/powerpoint/2010/main" val="1656944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60156D-AF07-DDDA-6CDD-4FED94BBC996}"/>
              </a:ext>
            </a:extLst>
          </p:cNvPr>
          <p:cNvSpPr>
            <a:spLocks noGrp="1"/>
          </p:cNvSpPr>
          <p:nvPr>
            <p:ph type="title"/>
          </p:nvPr>
        </p:nvSpPr>
        <p:spPr/>
        <p:txBody>
          <a:bodyPr/>
          <a:lstStyle/>
          <a:p>
            <a:r>
              <a:rPr lang="es-MX" dirty="0"/>
              <a:t>¿Por Qué Importa Ordenar Antes de Buscar con Búsqueda Binaria?</a:t>
            </a:r>
            <a:br>
              <a:rPr lang="es-MX" dirty="0"/>
            </a:br>
            <a:endParaRPr lang="es-MX" dirty="0"/>
          </a:p>
        </p:txBody>
      </p:sp>
      <p:sp>
        <p:nvSpPr>
          <p:cNvPr id="3" name="Marcador de contenido 2">
            <a:extLst>
              <a:ext uri="{FF2B5EF4-FFF2-40B4-BE49-F238E27FC236}">
                <a16:creationId xmlns:a16="http://schemas.microsoft.com/office/drawing/2014/main" id="{61D3C514-E4C7-2483-F006-9D6CE8F3B02A}"/>
              </a:ext>
            </a:extLst>
          </p:cNvPr>
          <p:cNvSpPr>
            <a:spLocks noGrp="1"/>
          </p:cNvSpPr>
          <p:nvPr>
            <p:ph sz="quarter" idx="13"/>
          </p:nvPr>
        </p:nvSpPr>
        <p:spPr/>
        <p:txBody>
          <a:bodyPr>
            <a:normAutofit fontScale="92500"/>
          </a:bodyPr>
          <a:lstStyle/>
          <a:p>
            <a:r>
              <a:rPr lang="es-MX" dirty="0"/>
              <a:t>Nuestro programa muestra cómo funcionan estos algoritmos. Si </a:t>
            </a:r>
            <a:r>
              <a:rPr lang="es-MX" dirty="0" err="1"/>
              <a:t>mirás</a:t>
            </a:r>
            <a:r>
              <a:rPr lang="es-MX" dirty="0"/>
              <a:t> la parte de la búsqueda, notarás que la </a:t>
            </a:r>
            <a:r>
              <a:rPr lang="es-MX" dirty="0" err="1"/>
              <a:t>buscar_nota_binario</a:t>
            </a:r>
            <a:r>
              <a:rPr lang="es-MX" dirty="0"/>
              <a:t> usa la lista </a:t>
            </a:r>
            <a:r>
              <a:rPr lang="es-MX" dirty="0" err="1"/>
              <a:t>notas_ordenadas</a:t>
            </a:r>
            <a:r>
              <a:rPr lang="es-MX" dirty="0"/>
              <a:t>. Esto es clave: la Búsqueda Binaria es increíblemente eficiente (rápida) precisamente porque puede descartar la mitad de las opciones en cada paso, ¡pero solo si los datos están organizados! Si no estuvieran ordenados, tendríamos que buscar nota por nota, lo cual es mucho más lento en listas grandes.</a:t>
            </a:r>
          </a:p>
          <a:p>
            <a:r>
              <a:rPr lang="es-MX" dirty="0"/>
              <a:t>Este ejemplo simple te ayuda a ver cómo la organización de los datos (el ordenamiento) es un paso muy útil para poder hacer búsquedas muy rápidas después.</a:t>
            </a:r>
          </a:p>
          <a:p>
            <a:endParaRPr lang="es-MX" dirty="0"/>
          </a:p>
        </p:txBody>
      </p:sp>
    </p:spTree>
    <p:extLst>
      <p:ext uri="{BB962C8B-B14F-4D97-AF65-F5344CB8AC3E}">
        <p14:creationId xmlns:p14="http://schemas.microsoft.com/office/powerpoint/2010/main" val="59104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BC8A0E-2424-4C24-6833-8F8DB41474A7}"/>
              </a:ext>
            </a:extLst>
          </p:cNvPr>
          <p:cNvSpPr>
            <a:spLocks noGrp="1"/>
          </p:cNvSpPr>
          <p:nvPr>
            <p:ph type="title"/>
          </p:nvPr>
        </p:nvSpPr>
        <p:spPr>
          <a:xfrm>
            <a:off x="797865" y="0"/>
            <a:ext cx="10364451" cy="1596177"/>
          </a:xfrm>
        </p:spPr>
        <p:txBody>
          <a:bodyPr/>
          <a:lstStyle/>
          <a:p>
            <a:r>
              <a:rPr lang="es-AR" dirty="0"/>
              <a:t>Script</a:t>
            </a:r>
            <a:br>
              <a:rPr lang="es-AR" dirty="0"/>
            </a:br>
            <a:endParaRPr lang="es-MX" dirty="0"/>
          </a:p>
        </p:txBody>
      </p:sp>
      <p:pic>
        <p:nvPicPr>
          <p:cNvPr id="4" name="Marcador de contenido 3">
            <a:extLst>
              <a:ext uri="{FF2B5EF4-FFF2-40B4-BE49-F238E27FC236}">
                <a16:creationId xmlns:a16="http://schemas.microsoft.com/office/drawing/2014/main" id="{098664BC-B76F-725F-3FB9-9356F7CB3238}"/>
              </a:ext>
            </a:extLst>
          </p:cNvPr>
          <p:cNvPicPr>
            <a:picLocks noGrp="1" noChangeAspect="1"/>
          </p:cNvPicPr>
          <p:nvPr>
            <p:ph sz="quarter" idx="13"/>
          </p:nvPr>
        </p:nvPicPr>
        <p:blipFill>
          <a:blip r:embed="rId2"/>
          <a:stretch>
            <a:fillRect/>
          </a:stretch>
        </p:blipFill>
        <p:spPr>
          <a:xfrm>
            <a:off x="704984" y="1368229"/>
            <a:ext cx="4926090" cy="3919591"/>
          </a:xfrm>
          <a:prstGeom prst="rect">
            <a:avLst/>
          </a:prstGeom>
        </p:spPr>
      </p:pic>
      <p:pic>
        <p:nvPicPr>
          <p:cNvPr id="5" name="Imagen 4">
            <a:extLst>
              <a:ext uri="{FF2B5EF4-FFF2-40B4-BE49-F238E27FC236}">
                <a16:creationId xmlns:a16="http://schemas.microsoft.com/office/drawing/2014/main" id="{E32D58F8-6E2E-8D6F-3F08-5884406AC5FA}"/>
              </a:ext>
            </a:extLst>
          </p:cNvPr>
          <p:cNvPicPr>
            <a:picLocks noChangeAspect="1"/>
          </p:cNvPicPr>
          <p:nvPr/>
        </p:nvPicPr>
        <p:blipFill>
          <a:blip r:embed="rId3"/>
          <a:stretch>
            <a:fillRect/>
          </a:stretch>
        </p:blipFill>
        <p:spPr>
          <a:xfrm>
            <a:off x="5885646" y="1368229"/>
            <a:ext cx="5276670" cy="3919591"/>
          </a:xfrm>
          <a:prstGeom prst="rect">
            <a:avLst/>
          </a:prstGeom>
        </p:spPr>
      </p:pic>
    </p:spTree>
    <p:extLst>
      <p:ext uri="{BB962C8B-B14F-4D97-AF65-F5344CB8AC3E}">
        <p14:creationId xmlns:p14="http://schemas.microsoft.com/office/powerpoint/2010/main" val="386819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C6871161-7EA8-CE2D-CDDA-493B4597D4F2}"/>
              </a:ext>
            </a:extLst>
          </p:cNvPr>
          <p:cNvPicPr>
            <a:picLocks noGrp="1" noChangeAspect="1"/>
          </p:cNvPicPr>
          <p:nvPr>
            <p:ph sz="quarter" idx="13"/>
          </p:nvPr>
        </p:nvPicPr>
        <p:blipFill>
          <a:blip r:embed="rId2"/>
          <a:stretch>
            <a:fillRect/>
          </a:stretch>
        </p:blipFill>
        <p:spPr>
          <a:xfrm>
            <a:off x="2653049" y="1494987"/>
            <a:ext cx="6540150" cy="4313385"/>
          </a:xfrm>
          <a:prstGeom prst="rect">
            <a:avLst/>
          </a:prstGeom>
        </p:spPr>
      </p:pic>
    </p:spTree>
    <p:extLst>
      <p:ext uri="{BB962C8B-B14F-4D97-AF65-F5344CB8AC3E}">
        <p14:creationId xmlns:p14="http://schemas.microsoft.com/office/powerpoint/2010/main" val="97044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EA2A30-DF0B-90DE-FA20-8FFD56E1A0FF}"/>
              </a:ext>
            </a:extLst>
          </p:cNvPr>
          <p:cNvSpPr>
            <a:spLocks noGrp="1"/>
          </p:cNvSpPr>
          <p:nvPr>
            <p:ph type="title"/>
          </p:nvPr>
        </p:nvSpPr>
        <p:spPr/>
        <p:txBody>
          <a:bodyPr/>
          <a:lstStyle/>
          <a:p>
            <a:r>
              <a:rPr lang="es-AR" dirty="0"/>
              <a:t>ejecución</a:t>
            </a:r>
            <a:endParaRPr lang="es-MX" dirty="0"/>
          </a:p>
        </p:txBody>
      </p:sp>
      <p:pic>
        <p:nvPicPr>
          <p:cNvPr id="4" name="Marcador de contenido 3">
            <a:extLst>
              <a:ext uri="{FF2B5EF4-FFF2-40B4-BE49-F238E27FC236}">
                <a16:creationId xmlns:a16="http://schemas.microsoft.com/office/drawing/2014/main" id="{C06A6D0A-DFEF-B2DE-BE68-227741B77586}"/>
              </a:ext>
            </a:extLst>
          </p:cNvPr>
          <p:cNvPicPr>
            <a:picLocks noGrp="1" noChangeAspect="1"/>
          </p:cNvPicPr>
          <p:nvPr>
            <p:ph sz="quarter" idx="13"/>
          </p:nvPr>
        </p:nvPicPr>
        <p:blipFill>
          <a:blip r:embed="rId2"/>
          <a:stretch>
            <a:fillRect/>
          </a:stretch>
        </p:blipFill>
        <p:spPr>
          <a:xfrm>
            <a:off x="1447151" y="2497711"/>
            <a:ext cx="9297698" cy="3162741"/>
          </a:xfrm>
          <a:prstGeom prst="rect">
            <a:avLst/>
          </a:prstGeom>
        </p:spPr>
      </p:pic>
    </p:spTree>
    <p:extLst>
      <p:ext uri="{BB962C8B-B14F-4D97-AF65-F5344CB8AC3E}">
        <p14:creationId xmlns:p14="http://schemas.microsoft.com/office/powerpoint/2010/main" val="1273901726"/>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TM04033925[[fn=Gota]]</Template>
  <TotalTime>29</TotalTime>
  <Words>767</Words>
  <Application>Microsoft Office PowerPoint</Application>
  <PresentationFormat>Panorámica</PresentationFormat>
  <Paragraphs>38</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Tw Cen MT</vt:lpstr>
      <vt:lpstr>Gota</vt:lpstr>
      <vt:lpstr>Trabajo práctico integrador programación i</vt:lpstr>
      <vt:lpstr>Introducción</vt:lpstr>
      <vt:lpstr>Marco teórico</vt:lpstr>
      <vt:lpstr>Presentación de PowerPoint</vt:lpstr>
      <vt:lpstr>Presentación de PowerPoint</vt:lpstr>
      <vt:lpstr>¿Por Qué Importa Ordenar Antes de Buscar con Búsqueda Binaria? </vt:lpstr>
      <vt:lpstr>Script </vt:lpstr>
      <vt:lpstr>Presentación de PowerPoint</vt:lpstr>
      <vt:lpstr>ejecución</vt:lpstr>
      <vt:lpstr>Resultados obtenidos</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Nazareno Malpassi</dc:creator>
  <cp:lastModifiedBy>Nazareno Malpassi</cp:lastModifiedBy>
  <cp:revision>1</cp:revision>
  <dcterms:created xsi:type="dcterms:W3CDTF">2025-06-10T00:53:45Z</dcterms:created>
  <dcterms:modified xsi:type="dcterms:W3CDTF">2025-06-10T01:23:31Z</dcterms:modified>
</cp:coreProperties>
</file>