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Manrope SemiBold"/>
      <p:regular r:id="rId26"/>
      <p:bold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Manrope"/>
      <p:regular r:id="rId32"/>
      <p:bold r:id="rId33"/>
    </p:embeddedFont>
    <p:embeddedFont>
      <p:font typeface="MuseoModerno Black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hNTGNVmmg21jIPgumaur50gv4c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nrope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Lato-regular.fntdata"/><Relationship Id="rId27" Type="http://schemas.openxmlformats.org/officeDocument/2006/relationships/font" Target="fonts/Manrope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Manrope-bold.fntdata"/><Relationship Id="rId10" Type="http://schemas.openxmlformats.org/officeDocument/2006/relationships/slide" Target="slides/slide5.xml"/><Relationship Id="rId32" Type="http://schemas.openxmlformats.org/officeDocument/2006/relationships/font" Target="fonts/Manrope-regular.fntdata"/><Relationship Id="rId13" Type="http://schemas.openxmlformats.org/officeDocument/2006/relationships/slide" Target="slides/slide8.xml"/><Relationship Id="rId35" Type="http://schemas.openxmlformats.org/officeDocument/2006/relationships/font" Target="fonts/MuseoModernoBlack-boldItalic.fntdata"/><Relationship Id="rId12" Type="http://schemas.openxmlformats.org/officeDocument/2006/relationships/slide" Target="slides/slide7.xml"/><Relationship Id="rId34" Type="http://schemas.openxmlformats.org/officeDocument/2006/relationships/font" Target="fonts/MuseoModernoBlack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2c1813f86_3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e2c1813f86_3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e2c1813f86_3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2c1813f86_3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2c1813f86_3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e2c1813f86_3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2c1813f86_3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e2c1813f86_3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e2c1813f86_3_1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2f7c6bd86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2f7c6bd86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e2f7c6bd86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0df8ce2fc1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0df8ce2fc1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0df8ce2fc1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2c1813f86_4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2e2c1813f86_4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2e2c1813f86_4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0df8ce2fc1_5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20df8ce2fc1_5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0df8ce2fc1_5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e2c1813f86_3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e2c1813f86_3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2e2c1813f86_3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df8ce2fc1_4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0df8ce2fc1_4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0df8ce2fc1_4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2c1813f86_3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2c1813f86_3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e2c1813f86_3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2c1813f86_4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2c1813f86_4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e2c1813f86_4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2c1813f86_3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e2c1813f86_3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e2c1813f86_3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useoModerno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useoModerno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useoModerno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useoModerno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useoModerno Black"/>
              <a:buNone/>
              <a:defRPr b="0" i="0" sz="4400" u="none" cap="none" strike="noStrike">
                <a:solidFill>
                  <a:schemeClr val="dk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6"/>
          <p:cNvGrpSpPr/>
          <p:nvPr/>
        </p:nvGrpSpPr>
        <p:grpSpPr>
          <a:xfrm>
            <a:off x="881" y="0"/>
            <a:ext cx="12190238" cy="6858000"/>
            <a:chOff x="881" y="0"/>
            <a:chExt cx="12190238" cy="6858000"/>
          </a:xfrm>
        </p:grpSpPr>
        <p:pic>
          <p:nvPicPr>
            <p:cNvPr id="16" name="Google Shape;16;p16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 rot="10800000">
              <a:off x="881" y="0"/>
              <a:ext cx="12190238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 rot="10800000">
              <a:off x="4892590" y="6515099"/>
              <a:ext cx="2406821" cy="342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1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1.png"/><Relationship Id="rId6" Type="http://schemas.openxmlformats.org/officeDocument/2006/relationships/image" Target="../media/image46.png"/><Relationship Id="rId7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Relationship Id="rId6" Type="http://schemas.openxmlformats.org/officeDocument/2006/relationships/image" Target="../media/image32.png"/><Relationship Id="rId7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13.jpg"/><Relationship Id="rId6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Relationship Id="rId4" Type="http://schemas.openxmlformats.org/officeDocument/2006/relationships/image" Target="../media/image39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image" Target="../media/image4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1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8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8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1.png"/><Relationship Id="rId8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8.png"/><Relationship Id="rId4" Type="http://schemas.openxmlformats.org/officeDocument/2006/relationships/image" Target="../media/image7.png"/><Relationship Id="rId9" Type="http://schemas.openxmlformats.org/officeDocument/2006/relationships/image" Target="../media/image13.jp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jp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3.jp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2590" y="0"/>
            <a:ext cx="2406821" cy="100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6172" y="5674442"/>
            <a:ext cx="2699656" cy="9641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-965512" y="1707282"/>
            <a:ext cx="109029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LENGUAJE SQL</a:t>
            </a:r>
            <a:endParaRPr b="0" i="0" sz="8000" u="none" cap="none" strike="noStrike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944264" y="1089012"/>
            <a:ext cx="2303473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Trabajo final</a:t>
            </a:r>
            <a:endParaRPr b="0" i="0" sz="2400" u="none" cap="none" strike="noStrike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412475" y="2933358"/>
            <a:ext cx="8147050" cy="286578"/>
            <a:chOff x="1911350" y="3527240"/>
            <a:chExt cx="8147050" cy="286578"/>
          </a:xfrm>
        </p:grpSpPr>
        <p:sp>
          <p:nvSpPr>
            <p:cNvPr id="98" name="Google Shape;98;p1"/>
            <p:cNvSpPr/>
            <p:nvPr/>
          </p:nvSpPr>
          <p:spPr>
            <a:xfrm>
              <a:off x="1911350" y="3527240"/>
              <a:ext cx="286578" cy="286578"/>
            </a:xfrm>
            <a:prstGeom prst="ellipse">
              <a:avLst/>
            </a:prstGeom>
            <a:solidFill>
              <a:srgbClr val="FE11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9771822" y="3527240"/>
              <a:ext cx="286578" cy="286578"/>
            </a:xfrm>
            <a:prstGeom prst="ellipse">
              <a:avLst/>
            </a:prstGeom>
            <a:solidFill>
              <a:srgbClr val="FE11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endParaRPr>
            </a:p>
          </p:txBody>
        </p:sp>
      </p:grpSp>
      <p:sp>
        <p:nvSpPr>
          <p:cNvPr id="100" name="Google Shape;100;p1"/>
          <p:cNvSpPr/>
          <p:nvPr/>
        </p:nvSpPr>
        <p:spPr>
          <a:xfrm>
            <a:off x="669355" y="2876592"/>
            <a:ext cx="76332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PARA NUESTRO PROYECTO FINAL ELEGIMOS SIMULA</a:t>
            </a:r>
            <a:r>
              <a:rPr lang="en-US" sz="20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R</a:t>
            </a:r>
            <a:r>
              <a:rPr b="0" i="0" lang="en-US" sz="2000" u="none" cap="none" strike="noStrike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 UNA </a:t>
            </a:r>
            <a:r>
              <a:rPr lang="en-US" sz="20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INSTITUCIÓN</a:t>
            </a:r>
            <a:r>
              <a:rPr b="0" i="0" lang="en-US" sz="2000" u="none" cap="none" strike="noStrike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 EDUCATIVA </a:t>
            </a:r>
            <a:endParaRPr b="0" i="0" sz="2000" u="none" cap="none" strike="noStrike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463275" y="3385407"/>
            <a:ext cx="8807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F2F2F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F2F2F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8249500" y="3568275"/>
            <a:ext cx="4612200" cy="192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>
                <a:solidFill>
                  <a:schemeClr val="accent1"/>
                </a:solidFill>
              </a:rPr>
              <a:t>Lucas Barufaldi </a:t>
            </a:r>
            <a:endParaRPr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>
                <a:solidFill>
                  <a:schemeClr val="accent1"/>
                </a:solidFill>
              </a:rPr>
              <a:t>Pablo Neirotti</a:t>
            </a:r>
            <a:endParaRPr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>
                <a:solidFill>
                  <a:schemeClr val="accent1"/>
                </a:solidFill>
              </a:rPr>
              <a:t>Nazareno Magallanes</a:t>
            </a:r>
            <a:endParaRPr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>
                <a:solidFill>
                  <a:schemeClr val="accent1"/>
                </a:solidFill>
              </a:rPr>
              <a:t>Jorge Pereira</a:t>
            </a:r>
            <a:endParaRPr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>
                <a:solidFill>
                  <a:schemeClr val="accent1"/>
                </a:solidFill>
              </a:rPr>
              <a:t>Bautista Turri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1521125" y="4143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95825" y="-2"/>
            <a:ext cx="596175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>
            <a:off x="11402200" y="6139175"/>
            <a:ext cx="789900" cy="718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1573663" y="6200375"/>
            <a:ext cx="64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9076776" y="2195967"/>
            <a:ext cx="24969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GRUPO 1</a:t>
            </a:r>
            <a:endParaRPr b="0" i="0" sz="2400" u="none" cap="none" strike="noStrike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-1328525" y="3859875"/>
            <a:ext cx="18852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/>
          <p:nvPr/>
        </p:nvSpPr>
        <p:spPr>
          <a:xfrm>
            <a:off x="644538" y="69474"/>
            <a:ext cx="1090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Generación de datos</a:t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285630" y="1069011"/>
            <a:ext cx="145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Python</a:t>
            </a:r>
            <a:endParaRPr sz="2000">
              <a:solidFill>
                <a:schemeClr val="accent1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sp>
        <p:nvSpPr>
          <p:cNvPr id="244" name="Google Shape;244;p7"/>
          <p:cNvSpPr txBox="1"/>
          <p:nvPr/>
        </p:nvSpPr>
        <p:spPr>
          <a:xfrm>
            <a:off x="285630" y="1376807"/>
            <a:ext cx="3945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Utilizando Python vamos a crear datos simulados</a:t>
            </a:r>
            <a:endParaRPr sz="120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245" name="Google Shape;2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537" y="1069012"/>
            <a:ext cx="700400" cy="6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525" y="1716950"/>
            <a:ext cx="47244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2299" y="1716949"/>
            <a:ext cx="47244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6963" y="4405950"/>
            <a:ext cx="7129531" cy="23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95825" y="-2"/>
            <a:ext cx="596175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7"/>
          <p:cNvSpPr/>
          <p:nvPr/>
        </p:nvSpPr>
        <p:spPr>
          <a:xfrm>
            <a:off x="11402200" y="6139175"/>
            <a:ext cx="789900" cy="718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7"/>
          <p:cNvSpPr txBox="1"/>
          <p:nvPr/>
        </p:nvSpPr>
        <p:spPr>
          <a:xfrm>
            <a:off x="11573663" y="6200375"/>
            <a:ext cx="64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2e2c1813f86_3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425" y="5101150"/>
            <a:ext cx="3150575" cy="13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e2c1813f86_3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587438"/>
            <a:ext cx="4666025" cy="22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2e2c1813f86_3_106"/>
          <p:cNvSpPr txBox="1"/>
          <p:nvPr/>
        </p:nvSpPr>
        <p:spPr>
          <a:xfrm>
            <a:off x="91100" y="2188125"/>
            <a:ext cx="43209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Actualizar una tabla con un nuevo valor</a:t>
            </a:r>
            <a:endParaRPr sz="170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60" name="Google Shape;260;g2e2c1813f86_3_106"/>
          <p:cNvSpPr/>
          <p:nvPr/>
        </p:nvSpPr>
        <p:spPr>
          <a:xfrm>
            <a:off x="4266325" y="2129213"/>
            <a:ext cx="930900" cy="5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61" name="Google Shape;261;g2e2c1813f86_3_106"/>
          <p:cNvSpPr/>
          <p:nvPr/>
        </p:nvSpPr>
        <p:spPr>
          <a:xfrm>
            <a:off x="7781600" y="4058063"/>
            <a:ext cx="740100" cy="83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262" name="Google Shape;262;g2e2c1813f86_3_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95825" y="-2"/>
            <a:ext cx="596175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e2c1813f86_3_106"/>
          <p:cNvSpPr/>
          <p:nvPr/>
        </p:nvSpPr>
        <p:spPr>
          <a:xfrm>
            <a:off x="763463" y="-1"/>
            <a:ext cx="1090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Operaciones basicas sobre tablas</a:t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sp>
        <p:nvSpPr>
          <p:cNvPr id="264" name="Google Shape;264;g2e2c1813f86_3_106"/>
          <p:cNvSpPr/>
          <p:nvPr/>
        </p:nvSpPr>
        <p:spPr>
          <a:xfrm>
            <a:off x="11402200" y="6139175"/>
            <a:ext cx="789900" cy="718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g2e2c1813f86_3_106"/>
          <p:cNvSpPr txBox="1"/>
          <p:nvPr/>
        </p:nvSpPr>
        <p:spPr>
          <a:xfrm>
            <a:off x="11573663" y="6200375"/>
            <a:ext cx="64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2c1813f86_3_122"/>
          <p:cNvSpPr txBox="1"/>
          <p:nvPr/>
        </p:nvSpPr>
        <p:spPr>
          <a:xfrm>
            <a:off x="421450" y="2129225"/>
            <a:ext cx="4440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Utilizar un </a:t>
            </a:r>
            <a:r>
              <a:rPr lang="en-US" sz="17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índice</a:t>
            </a:r>
            <a:r>
              <a:rPr lang="en-US" sz="17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para encontrar un valor</a:t>
            </a:r>
            <a:endParaRPr sz="170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72" name="Google Shape;272;g2e2c1813f86_3_122"/>
          <p:cNvSpPr/>
          <p:nvPr/>
        </p:nvSpPr>
        <p:spPr>
          <a:xfrm>
            <a:off x="4861450" y="2129213"/>
            <a:ext cx="930900" cy="5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73" name="Google Shape;273;g2e2c1813f86_3_122"/>
          <p:cNvSpPr/>
          <p:nvPr/>
        </p:nvSpPr>
        <p:spPr>
          <a:xfrm>
            <a:off x="763463" y="-1"/>
            <a:ext cx="1090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Operaciones basicas sobre tablas</a:t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pic>
        <p:nvPicPr>
          <p:cNvPr id="274" name="Google Shape;274;g2e2c1813f86_3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5825" y="-2"/>
            <a:ext cx="596175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2e2c1813f86_3_122"/>
          <p:cNvSpPr/>
          <p:nvPr/>
        </p:nvSpPr>
        <p:spPr>
          <a:xfrm>
            <a:off x="11402200" y="6139175"/>
            <a:ext cx="789900" cy="718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g2e2c1813f86_3_122"/>
          <p:cNvSpPr txBox="1"/>
          <p:nvPr/>
        </p:nvSpPr>
        <p:spPr>
          <a:xfrm>
            <a:off x="11573663" y="6200375"/>
            <a:ext cx="64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7" name="Google Shape;277;g2e2c1813f86_3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2123025"/>
            <a:ext cx="5800286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2e2c1813f86_3_122"/>
          <p:cNvSpPr/>
          <p:nvPr/>
        </p:nvSpPr>
        <p:spPr>
          <a:xfrm>
            <a:off x="8270500" y="2973150"/>
            <a:ext cx="726900" cy="91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279" name="Google Shape;279;g2e2c1813f86_3_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5900" y="4315150"/>
            <a:ext cx="6216100" cy="11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2e2c1813f86_3_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475" y="4484650"/>
            <a:ext cx="3926055" cy="5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2e2c1813f86_3_122"/>
          <p:cNvSpPr/>
          <p:nvPr/>
        </p:nvSpPr>
        <p:spPr>
          <a:xfrm>
            <a:off x="4440263" y="4532050"/>
            <a:ext cx="789900" cy="489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2c1813f86_3_145"/>
          <p:cNvSpPr/>
          <p:nvPr/>
        </p:nvSpPr>
        <p:spPr>
          <a:xfrm>
            <a:off x="763463" y="-1"/>
            <a:ext cx="1090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Operaciones basicas sobre tablas</a:t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sp>
        <p:nvSpPr>
          <p:cNvPr id="288" name="Google Shape;288;g2e2c1813f86_3_145"/>
          <p:cNvSpPr txBox="1"/>
          <p:nvPr/>
        </p:nvSpPr>
        <p:spPr>
          <a:xfrm>
            <a:off x="566825" y="2129225"/>
            <a:ext cx="14667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Buscar por </a:t>
            </a:r>
            <a:endParaRPr sz="170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89" name="Google Shape;289;g2e2c1813f86_3_145"/>
          <p:cNvSpPr/>
          <p:nvPr/>
        </p:nvSpPr>
        <p:spPr>
          <a:xfrm>
            <a:off x="4623475" y="2129225"/>
            <a:ext cx="1169100" cy="5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90" name="Google Shape;290;g2e2c1813f86_3_145"/>
          <p:cNvSpPr/>
          <p:nvPr/>
        </p:nvSpPr>
        <p:spPr>
          <a:xfrm>
            <a:off x="7970950" y="3013488"/>
            <a:ext cx="740100" cy="83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291" name="Google Shape;291;g2e2c1813f86_3_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5825" y="-2"/>
            <a:ext cx="596175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2e2c1813f86_3_145"/>
          <p:cNvSpPr/>
          <p:nvPr/>
        </p:nvSpPr>
        <p:spPr>
          <a:xfrm>
            <a:off x="11402200" y="6139175"/>
            <a:ext cx="789900" cy="718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3" name="Google Shape;293;g2e2c1813f86_3_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9275" y="2197650"/>
            <a:ext cx="5466542" cy="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2e2c1813f86_3_145"/>
          <p:cNvSpPr txBox="1"/>
          <p:nvPr/>
        </p:nvSpPr>
        <p:spPr>
          <a:xfrm>
            <a:off x="3256125" y="2197625"/>
            <a:ext cx="1440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Una clave</a:t>
            </a:r>
            <a:endParaRPr sz="170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95" name="Google Shape;295;g2e2c1813f86_3_145"/>
          <p:cNvSpPr/>
          <p:nvPr/>
        </p:nvSpPr>
        <p:spPr>
          <a:xfrm>
            <a:off x="1954875" y="2129225"/>
            <a:ext cx="1169100" cy="5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96" name="Google Shape;296;g2e2c1813f86_3_145"/>
          <p:cNvSpPr/>
          <p:nvPr/>
        </p:nvSpPr>
        <p:spPr>
          <a:xfrm>
            <a:off x="930125" y="2713013"/>
            <a:ext cx="740100" cy="83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97" name="Google Shape;297;g2e2c1813f86_3_145"/>
          <p:cNvSpPr txBox="1"/>
          <p:nvPr/>
        </p:nvSpPr>
        <p:spPr>
          <a:xfrm>
            <a:off x="684200" y="3752025"/>
            <a:ext cx="1440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Dos </a:t>
            </a:r>
            <a:r>
              <a:rPr lang="en-US" sz="170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claves</a:t>
            </a:r>
            <a:endParaRPr sz="170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298" name="Google Shape;298;g2e2c1813f86_3_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3688" y="4213400"/>
            <a:ext cx="4016337" cy="5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2e2c1813f86_3_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900" y="4213400"/>
            <a:ext cx="5392674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2e2c1813f86_3_145"/>
          <p:cNvSpPr/>
          <p:nvPr/>
        </p:nvSpPr>
        <p:spPr>
          <a:xfrm>
            <a:off x="2256400" y="4949738"/>
            <a:ext cx="740100" cy="83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301" name="Google Shape;301;g2e2c1813f86_3_1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888" y="5920925"/>
            <a:ext cx="4797075" cy="4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2e2c1813f86_3_1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2575" y="5917938"/>
            <a:ext cx="5466549" cy="45297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2e2c1813f86_3_145"/>
          <p:cNvSpPr/>
          <p:nvPr/>
        </p:nvSpPr>
        <p:spPr>
          <a:xfrm>
            <a:off x="5015763" y="5852525"/>
            <a:ext cx="699000" cy="5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304" name="Google Shape;304;g2e2c1813f86_3_145"/>
          <p:cNvSpPr txBox="1"/>
          <p:nvPr/>
        </p:nvSpPr>
        <p:spPr>
          <a:xfrm>
            <a:off x="4319550" y="5399525"/>
            <a:ext cx="25767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JOIN CON MATERIAS</a:t>
            </a:r>
            <a:endParaRPr sz="170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305" name="Google Shape;305;g2e2c1813f86_3_145"/>
          <p:cNvSpPr txBox="1"/>
          <p:nvPr/>
        </p:nvSpPr>
        <p:spPr>
          <a:xfrm>
            <a:off x="11573663" y="6200375"/>
            <a:ext cx="64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e2f7c6bd86_0_29"/>
          <p:cNvSpPr/>
          <p:nvPr/>
        </p:nvSpPr>
        <p:spPr>
          <a:xfrm>
            <a:off x="763463" y="-1"/>
            <a:ext cx="1090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Operaciones basicas sobre tablas</a:t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sp>
        <p:nvSpPr>
          <p:cNvPr id="312" name="Google Shape;312;g2e2f7c6bd86_0_29"/>
          <p:cNvSpPr txBox="1"/>
          <p:nvPr/>
        </p:nvSpPr>
        <p:spPr>
          <a:xfrm>
            <a:off x="1280375" y="2399650"/>
            <a:ext cx="4690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2F2F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Buscar un valor a partir de una </a:t>
            </a:r>
            <a:r>
              <a:rPr lang="en-US" sz="1700">
                <a:solidFill>
                  <a:srgbClr val="F2F2F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expresión</a:t>
            </a:r>
            <a:r>
              <a:rPr lang="en-US" sz="28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</a:t>
            </a:r>
            <a:endParaRPr sz="280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313" name="Google Shape;313;g2e2f7c6bd86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450" y="2071975"/>
            <a:ext cx="4893924" cy="11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2e2f7c6bd86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100" y="5153700"/>
            <a:ext cx="4021195" cy="8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2e2f7c6bd86_0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7375" y="4519450"/>
            <a:ext cx="4021200" cy="1601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e2f7c6bd86_0_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9388" y="3333750"/>
            <a:ext cx="3797175" cy="4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2e2f7c6bd86_0_29"/>
          <p:cNvSpPr/>
          <p:nvPr/>
        </p:nvSpPr>
        <p:spPr>
          <a:xfrm>
            <a:off x="5732550" y="2518575"/>
            <a:ext cx="726900" cy="4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318" name="Google Shape;318;g2e2f7c6bd86_0_29"/>
          <p:cNvSpPr/>
          <p:nvPr/>
        </p:nvSpPr>
        <p:spPr>
          <a:xfrm>
            <a:off x="8812275" y="3800325"/>
            <a:ext cx="792900" cy="1004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319" name="Google Shape;319;g2e2f7c6bd86_0_29"/>
          <p:cNvSpPr txBox="1"/>
          <p:nvPr/>
        </p:nvSpPr>
        <p:spPr>
          <a:xfrm>
            <a:off x="1907675" y="4052950"/>
            <a:ext cx="30789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Tabla completa</a:t>
            </a:r>
            <a:endParaRPr sz="170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320" name="Google Shape;320;g2e2f7c6bd86_0_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95825" y="-2"/>
            <a:ext cx="596175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2e2f7c6bd86_0_29"/>
          <p:cNvSpPr/>
          <p:nvPr/>
        </p:nvSpPr>
        <p:spPr>
          <a:xfrm>
            <a:off x="11402200" y="6139175"/>
            <a:ext cx="789900" cy="718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g2e2f7c6bd86_0_29"/>
          <p:cNvSpPr txBox="1"/>
          <p:nvPr/>
        </p:nvSpPr>
        <p:spPr>
          <a:xfrm>
            <a:off x="11573663" y="6200375"/>
            <a:ext cx="64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14</a:t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0df8ce2fc1_3_0"/>
          <p:cNvSpPr/>
          <p:nvPr/>
        </p:nvSpPr>
        <p:spPr>
          <a:xfrm>
            <a:off x="644538" y="69474"/>
            <a:ext cx="1090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Operaciones sobre tablas</a:t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sp>
        <p:nvSpPr>
          <p:cNvPr id="329" name="Google Shape;329;g20df8ce2fc1_3_0"/>
          <p:cNvSpPr txBox="1"/>
          <p:nvPr/>
        </p:nvSpPr>
        <p:spPr>
          <a:xfrm>
            <a:off x="224125" y="3686450"/>
            <a:ext cx="8990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nrope SemiBold"/>
              <a:buChar char="●"/>
            </a:pPr>
            <a:r>
              <a:rPr lang="en-US" sz="16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Operación desde Profesor hasta Matriculaciones: Cantidad de alumnos por profesor</a:t>
            </a:r>
            <a:endParaRPr sz="160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330" name="Google Shape;330;g20df8ce2fc1_3_0"/>
          <p:cNvSpPr/>
          <p:nvPr/>
        </p:nvSpPr>
        <p:spPr>
          <a:xfrm>
            <a:off x="6096000" y="5018563"/>
            <a:ext cx="930900" cy="5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331" name="Google Shape;331;g20df8ce2fc1_3_0"/>
          <p:cNvSpPr txBox="1"/>
          <p:nvPr/>
        </p:nvSpPr>
        <p:spPr>
          <a:xfrm>
            <a:off x="1023850" y="1391513"/>
            <a:ext cx="45945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Para probar la funcionalidad de la base de datos vamos a realizar algunas operaciones sobre las siguientes tablas</a:t>
            </a:r>
            <a:endParaRPr sz="170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332" name="Google Shape;332;g20df8ce2fc1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425" y="1052875"/>
            <a:ext cx="4161386" cy="26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20df8ce2fc1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325" y="4531500"/>
            <a:ext cx="3879825" cy="15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20df8ce2fc1_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95825" y="-2"/>
            <a:ext cx="596175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20df8ce2fc1_3_0"/>
          <p:cNvSpPr/>
          <p:nvPr/>
        </p:nvSpPr>
        <p:spPr>
          <a:xfrm>
            <a:off x="11402200" y="6139175"/>
            <a:ext cx="789900" cy="718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g20df8ce2fc1_3_0"/>
          <p:cNvSpPr txBox="1"/>
          <p:nvPr/>
        </p:nvSpPr>
        <p:spPr>
          <a:xfrm>
            <a:off x="11573663" y="6200375"/>
            <a:ext cx="64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15</a:t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7" name="Google Shape;337;g20df8ce2fc1_3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7005" y="4189742"/>
            <a:ext cx="4920579" cy="22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e2c1813f86_4_3"/>
          <p:cNvSpPr/>
          <p:nvPr/>
        </p:nvSpPr>
        <p:spPr>
          <a:xfrm>
            <a:off x="644538" y="69474"/>
            <a:ext cx="1090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Operaciones sobre tablas</a:t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sp>
        <p:nvSpPr>
          <p:cNvPr id="344" name="Google Shape;344;g2e2c1813f86_4_3"/>
          <p:cNvSpPr txBox="1"/>
          <p:nvPr/>
        </p:nvSpPr>
        <p:spPr>
          <a:xfrm>
            <a:off x="88050" y="1314925"/>
            <a:ext cx="100122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nrope SemiBold"/>
              <a:buChar char="●"/>
            </a:pPr>
            <a:r>
              <a:rPr lang="en-US" sz="16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Operación desde Matriculaciones hasta Curso:  Listado de </a:t>
            </a:r>
            <a:r>
              <a:rPr lang="en-US" sz="16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cantidad</a:t>
            </a:r>
            <a:r>
              <a:rPr lang="en-US" sz="16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 de alumnos por cuatrimestre</a:t>
            </a:r>
            <a:endParaRPr sz="160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345" name="Google Shape;345;g2e2c1813f86_4_3"/>
          <p:cNvSpPr/>
          <p:nvPr/>
        </p:nvSpPr>
        <p:spPr>
          <a:xfrm>
            <a:off x="5630550" y="2253538"/>
            <a:ext cx="930900" cy="5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346" name="Google Shape;346;g2e2c1813f86_4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5825" y="-2"/>
            <a:ext cx="596175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2e2c1813f86_4_3"/>
          <p:cNvSpPr/>
          <p:nvPr/>
        </p:nvSpPr>
        <p:spPr>
          <a:xfrm>
            <a:off x="11402200" y="6139175"/>
            <a:ext cx="789900" cy="718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g2e2c1813f86_4_3"/>
          <p:cNvSpPr txBox="1"/>
          <p:nvPr/>
        </p:nvSpPr>
        <p:spPr>
          <a:xfrm>
            <a:off x="11573663" y="6200375"/>
            <a:ext cx="64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16</a:t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9" name="Google Shape;349;g2e2c1813f86_4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50" y="1748180"/>
            <a:ext cx="4537375" cy="15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2e2c1813f86_4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8875" y="1748174"/>
            <a:ext cx="3302100" cy="15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2e2c1813f86_4_3"/>
          <p:cNvSpPr txBox="1"/>
          <p:nvPr/>
        </p:nvSpPr>
        <p:spPr>
          <a:xfrm>
            <a:off x="88050" y="4028675"/>
            <a:ext cx="100122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nrope SemiBold"/>
              <a:buChar char="●"/>
            </a:pPr>
            <a:r>
              <a:rPr lang="en-US" sz="16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Operación desde Matriculaciones hasta Curso:  Profesores del alumno con id = 10</a:t>
            </a:r>
            <a:endParaRPr sz="160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352" name="Google Shape;352;g2e2c1813f86_4_3"/>
          <p:cNvSpPr/>
          <p:nvPr/>
        </p:nvSpPr>
        <p:spPr>
          <a:xfrm>
            <a:off x="5630550" y="5231513"/>
            <a:ext cx="930900" cy="5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353" name="Google Shape;353;g2e2c1813f86_4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4013" y="4726150"/>
            <a:ext cx="2391825" cy="15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2e2c1813f86_4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8232" y="4495950"/>
            <a:ext cx="3429741" cy="20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/>
          <p:nvPr/>
        </p:nvSpPr>
        <p:spPr>
          <a:xfrm>
            <a:off x="644488" y="50799"/>
            <a:ext cx="1090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Procedimientos </a:t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y funciones</a:t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sp>
        <p:nvSpPr>
          <p:cNvPr id="361" name="Google Shape;361;p8"/>
          <p:cNvSpPr txBox="1"/>
          <p:nvPr/>
        </p:nvSpPr>
        <p:spPr>
          <a:xfrm>
            <a:off x="6124450" y="1675625"/>
            <a:ext cx="5483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Char char="●"/>
            </a:pPr>
            <a:r>
              <a:rPr lang="en-US" sz="28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Promedio académico</a:t>
            </a:r>
            <a:endParaRPr sz="2800">
              <a:solidFill>
                <a:schemeClr val="accen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Definimos una función que permite calcular el promedio </a:t>
            </a:r>
            <a:r>
              <a:rPr b="1" lang="en-US" sz="180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académico de un estudiante en un curso y un tipo de evaluación dada. </a:t>
            </a:r>
            <a:endParaRPr b="1" sz="1800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62" name="Google Shape;36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5825" y="-2"/>
            <a:ext cx="596175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8"/>
          <p:cNvSpPr/>
          <p:nvPr/>
        </p:nvSpPr>
        <p:spPr>
          <a:xfrm>
            <a:off x="11402200" y="6139175"/>
            <a:ext cx="789900" cy="718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8"/>
          <p:cNvSpPr txBox="1"/>
          <p:nvPr/>
        </p:nvSpPr>
        <p:spPr>
          <a:xfrm>
            <a:off x="11573663" y="6200375"/>
            <a:ext cx="64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17</a:t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5" name="Google Shape;36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725" y="1736850"/>
            <a:ext cx="5483700" cy="314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0df8ce2fc1_5_18"/>
          <p:cNvSpPr/>
          <p:nvPr/>
        </p:nvSpPr>
        <p:spPr>
          <a:xfrm>
            <a:off x="644488" y="50799"/>
            <a:ext cx="1090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Procedimientos </a:t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y funciones</a:t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sp>
        <p:nvSpPr>
          <p:cNvPr id="372" name="Google Shape;372;g20df8ce2fc1_5_18"/>
          <p:cNvSpPr txBox="1"/>
          <p:nvPr/>
        </p:nvSpPr>
        <p:spPr>
          <a:xfrm>
            <a:off x="6993825" y="1734500"/>
            <a:ext cx="50916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nrope SemiBold"/>
              <a:buChar char="●"/>
            </a:pPr>
            <a:r>
              <a:rPr lang="en-US" sz="28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Calcular notas finales</a:t>
            </a:r>
            <a:endParaRPr sz="2800">
              <a:solidFill>
                <a:schemeClr val="accen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73" name="Google Shape;373;g20df8ce2fc1_5_18"/>
          <p:cNvSpPr txBox="1"/>
          <p:nvPr/>
        </p:nvSpPr>
        <p:spPr>
          <a:xfrm>
            <a:off x="7970700" y="2666225"/>
            <a:ext cx="4221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Nos servimos de la función para calcular promedios</a:t>
            </a:r>
            <a:endParaRPr sz="1800">
              <a:solidFill>
                <a:schemeClr val="accen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Acá la utilizamos para calcular la nota final de todos los estudiantes de un curso, dándole un peso distinto a cada tipo de evaluación</a:t>
            </a:r>
            <a:endParaRPr sz="1800">
              <a:solidFill>
                <a:schemeClr val="accen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374" name="Google Shape;374;g20df8ce2fc1_5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5825" y="-2"/>
            <a:ext cx="596175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20df8ce2fc1_5_18"/>
          <p:cNvSpPr/>
          <p:nvPr/>
        </p:nvSpPr>
        <p:spPr>
          <a:xfrm>
            <a:off x="11402200" y="6139175"/>
            <a:ext cx="789900" cy="718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g20df8ce2fc1_5_18"/>
          <p:cNvSpPr txBox="1"/>
          <p:nvPr/>
        </p:nvSpPr>
        <p:spPr>
          <a:xfrm>
            <a:off x="11573663" y="6200375"/>
            <a:ext cx="64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18</a:t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7" name="Google Shape;377;g20df8ce2fc1_5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00" y="1869363"/>
            <a:ext cx="7035200" cy="31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" y="2245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3657" y="6052627"/>
            <a:ext cx="3744686" cy="7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2590" y="0"/>
            <a:ext cx="2406821" cy="100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6172" y="5674442"/>
            <a:ext cx="2699656" cy="96417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5"/>
          <p:cNvSpPr/>
          <p:nvPr/>
        </p:nvSpPr>
        <p:spPr>
          <a:xfrm>
            <a:off x="644488" y="2435932"/>
            <a:ext cx="109029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MUCHAS GRACIAS </a:t>
            </a:r>
            <a:endParaRPr sz="80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sp>
        <p:nvSpPr>
          <p:cNvPr id="387" name="Google Shape;387;p15"/>
          <p:cNvSpPr/>
          <p:nvPr/>
        </p:nvSpPr>
        <p:spPr>
          <a:xfrm>
            <a:off x="4944264" y="1089012"/>
            <a:ext cx="23034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sp>
        <p:nvSpPr>
          <p:cNvPr id="388" name="Google Shape;388;p15"/>
          <p:cNvSpPr/>
          <p:nvPr/>
        </p:nvSpPr>
        <p:spPr>
          <a:xfrm>
            <a:off x="2279355" y="3251392"/>
            <a:ext cx="76332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pic>
        <p:nvPicPr>
          <p:cNvPr id="389" name="Google Shape;38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95825" y="-2"/>
            <a:ext cx="596175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5"/>
          <p:cNvSpPr/>
          <p:nvPr/>
        </p:nvSpPr>
        <p:spPr>
          <a:xfrm>
            <a:off x="11402200" y="6139175"/>
            <a:ext cx="789900" cy="718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15"/>
          <p:cNvSpPr txBox="1"/>
          <p:nvPr/>
        </p:nvSpPr>
        <p:spPr>
          <a:xfrm>
            <a:off x="11573663" y="6200375"/>
            <a:ext cx="64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19</a:t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"/>
          <p:cNvGrpSpPr/>
          <p:nvPr/>
        </p:nvGrpSpPr>
        <p:grpSpPr>
          <a:xfrm>
            <a:off x="0" y="198"/>
            <a:ext cx="12192000" cy="6857603"/>
            <a:chOff x="0" y="198"/>
            <a:chExt cx="12192000" cy="6857603"/>
          </a:xfrm>
        </p:grpSpPr>
        <p:pic>
          <p:nvPicPr>
            <p:cNvPr id="115" name="Google Shape;11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98"/>
              <a:ext cx="12192000" cy="68576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" name="Google Shape;116;p2"/>
            <p:cNvGrpSpPr/>
            <p:nvPr/>
          </p:nvGrpSpPr>
          <p:grpSpPr>
            <a:xfrm>
              <a:off x="4223657" y="6065327"/>
              <a:ext cx="3744686" cy="776475"/>
              <a:chOff x="4223657" y="6065327"/>
              <a:chExt cx="3744686" cy="776475"/>
            </a:xfrm>
          </p:grpSpPr>
          <p:pic>
            <p:nvPicPr>
              <p:cNvPr id="117" name="Google Shape;117;p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223657" y="6065327"/>
                <a:ext cx="3744686" cy="7764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Google Shape;118;p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746172" y="6440864"/>
                <a:ext cx="2699656" cy="964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19" name="Google Shape;119;p2"/>
          <p:cNvSpPr/>
          <p:nvPr/>
        </p:nvSpPr>
        <p:spPr>
          <a:xfrm>
            <a:off x="2925744" y="489038"/>
            <a:ext cx="634051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CONTENIDOS</a:t>
            </a:r>
            <a:endParaRPr b="0" i="0" sz="4000" u="none" cap="none" strike="noStrike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grpSp>
        <p:nvGrpSpPr>
          <p:cNvPr id="120" name="Google Shape;120;p2"/>
          <p:cNvGrpSpPr/>
          <p:nvPr/>
        </p:nvGrpSpPr>
        <p:grpSpPr>
          <a:xfrm>
            <a:off x="837750" y="2174284"/>
            <a:ext cx="10280135" cy="3062941"/>
            <a:chOff x="920469" y="2688590"/>
            <a:chExt cx="10280135" cy="2440396"/>
          </a:xfrm>
        </p:grpSpPr>
        <p:sp>
          <p:nvSpPr>
            <p:cNvPr id="121" name="Google Shape;121;p2"/>
            <p:cNvSpPr/>
            <p:nvPr/>
          </p:nvSpPr>
          <p:spPr>
            <a:xfrm>
              <a:off x="920469" y="2688590"/>
              <a:ext cx="829692" cy="829310"/>
            </a:xfrm>
            <a:prstGeom prst="rect">
              <a:avLst/>
            </a:prstGeom>
            <a:solidFill>
              <a:srgbClr val="FE11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Manrope SemiBold"/>
                  <a:ea typeface="Manrope SemiBold"/>
                  <a:cs typeface="Manrope SemiBold"/>
                  <a:sym typeface="Manrope SemiBold"/>
                </a:rPr>
                <a:t>01</a:t>
              </a:r>
              <a:endParaRPr b="0" i="0" sz="2400" u="none" cap="none" strike="noStrike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94625" y="2780070"/>
              <a:ext cx="3744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MuseoModerno Black"/>
                  <a:ea typeface="MuseoModerno Black"/>
                  <a:cs typeface="MuseoModerno Black"/>
                  <a:sym typeface="MuseoModerno Black"/>
                </a:rPr>
                <a:t>Presentacion</a:t>
              </a:r>
              <a:r>
                <a:rPr lang="en-US" sz="3600">
                  <a:solidFill>
                    <a:schemeClr val="lt1"/>
                  </a:solidFill>
                  <a:latin typeface="MuseoModerno Black"/>
                  <a:ea typeface="MuseoModerno Black"/>
                  <a:cs typeface="MuseoModerno Black"/>
                  <a:sym typeface="MuseoModerno Black"/>
                </a:rPr>
                <a:t>	</a:t>
              </a:r>
              <a:endParaRPr sz="36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435898" y="2688590"/>
              <a:ext cx="829692" cy="829310"/>
            </a:xfrm>
            <a:prstGeom prst="rect">
              <a:avLst/>
            </a:prstGeom>
            <a:solidFill>
              <a:srgbClr val="FE11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Manrope SemiBold"/>
                  <a:ea typeface="Manrope SemiBold"/>
                  <a:cs typeface="Manrope SemiBold"/>
                  <a:sym typeface="Manrope SemiBold"/>
                </a:rPr>
                <a:t>02</a:t>
              </a:r>
              <a:endParaRPr sz="24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455954" y="2749903"/>
              <a:ext cx="3744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MuseoModerno Black"/>
                  <a:ea typeface="MuseoModerno Black"/>
                  <a:cs typeface="MuseoModerno Black"/>
                  <a:sym typeface="MuseoModerno Black"/>
                </a:rPr>
                <a:t>Instalaciones</a:t>
              </a:r>
              <a:endParaRPr sz="36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920469" y="4145864"/>
              <a:ext cx="829800" cy="829200"/>
            </a:xfrm>
            <a:prstGeom prst="rect">
              <a:avLst/>
            </a:prstGeom>
            <a:solidFill>
              <a:srgbClr val="FE11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Manrope SemiBold"/>
                  <a:ea typeface="Manrope SemiBold"/>
                  <a:cs typeface="Manrope SemiBold"/>
                  <a:sym typeface="Manrope SemiBold"/>
                </a:rPr>
                <a:t>03</a:t>
              </a:r>
              <a:endParaRPr sz="24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940569" y="4204958"/>
              <a:ext cx="3744600" cy="8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00">
                  <a:solidFill>
                    <a:schemeClr val="lt1"/>
                  </a:solidFill>
                  <a:latin typeface="MuseoModerno Black"/>
                  <a:ea typeface="MuseoModerno Black"/>
                  <a:cs typeface="MuseoModerno Black"/>
                  <a:sym typeface="MuseoModerno Black"/>
                </a:rPr>
                <a:t>Explicación</a:t>
              </a:r>
              <a:r>
                <a:rPr lang="en-US" sz="3100">
                  <a:solidFill>
                    <a:schemeClr val="lt1"/>
                  </a:solidFill>
                  <a:latin typeface="MuseoModerno Black"/>
                  <a:ea typeface="MuseoModerno Black"/>
                  <a:cs typeface="MuseoModerno Black"/>
                  <a:sym typeface="MuseoModerno Black"/>
                </a:rPr>
                <a:t> y Demostraciones</a:t>
              </a:r>
              <a:endParaRPr sz="31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435898" y="4299676"/>
              <a:ext cx="829692" cy="829310"/>
            </a:xfrm>
            <a:prstGeom prst="rect">
              <a:avLst/>
            </a:prstGeom>
            <a:solidFill>
              <a:srgbClr val="FE11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Manrope SemiBold"/>
                  <a:ea typeface="Manrope SemiBold"/>
                  <a:cs typeface="Manrope SemiBold"/>
                  <a:sym typeface="Manrope SemiBold"/>
                </a:rPr>
                <a:t>04</a:t>
              </a:r>
              <a:endParaRPr sz="24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7456004" y="4361009"/>
              <a:ext cx="3744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MuseoModerno Black"/>
                  <a:ea typeface="MuseoModerno Black"/>
                  <a:cs typeface="MuseoModerno Black"/>
                  <a:sym typeface="MuseoModerno Black"/>
                </a:rPr>
                <a:t>Conclusiones </a:t>
              </a:r>
              <a:endParaRPr sz="36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endParaRPr>
            </a:p>
          </p:txBody>
        </p:sp>
      </p:grpSp>
      <p:pic>
        <p:nvPicPr>
          <p:cNvPr id="129" name="Google Shape;129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95825" y="-2"/>
            <a:ext cx="596175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11402200" y="6139175"/>
            <a:ext cx="789900" cy="718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11573663" y="6200375"/>
            <a:ext cx="64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e2c1813f86_3_48"/>
          <p:cNvSpPr/>
          <p:nvPr/>
        </p:nvSpPr>
        <p:spPr>
          <a:xfrm>
            <a:off x="644488" y="2435932"/>
            <a:ext cx="109029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¿ALGUNA PREGUNTA?</a:t>
            </a:r>
            <a:endParaRPr sz="80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pic>
        <p:nvPicPr>
          <p:cNvPr id="398" name="Google Shape;398;g2e2c1813f86_3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5825" y="-2"/>
            <a:ext cx="596175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2e2c1813f86_3_48"/>
          <p:cNvSpPr/>
          <p:nvPr/>
        </p:nvSpPr>
        <p:spPr>
          <a:xfrm>
            <a:off x="11402200" y="6139175"/>
            <a:ext cx="789900" cy="718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g2e2c1813f86_3_48"/>
          <p:cNvSpPr txBox="1"/>
          <p:nvPr/>
        </p:nvSpPr>
        <p:spPr>
          <a:xfrm>
            <a:off x="11573663" y="6200375"/>
            <a:ext cx="64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20</a:t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6"/>
          <p:cNvGrpSpPr/>
          <p:nvPr/>
        </p:nvGrpSpPr>
        <p:grpSpPr>
          <a:xfrm flipH="1" rot="10800000">
            <a:off x="0" y="198"/>
            <a:ext cx="12192000" cy="6857603"/>
            <a:chOff x="0" y="198"/>
            <a:chExt cx="12192000" cy="6857603"/>
          </a:xfrm>
        </p:grpSpPr>
        <p:pic>
          <p:nvPicPr>
            <p:cNvPr id="138" name="Google Shape;138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98"/>
              <a:ext cx="12192000" cy="68576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9" name="Google Shape;139;p6"/>
            <p:cNvGrpSpPr/>
            <p:nvPr/>
          </p:nvGrpSpPr>
          <p:grpSpPr>
            <a:xfrm>
              <a:off x="4223657" y="6078027"/>
              <a:ext cx="3744686" cy="776475"/>
              <a:chOff x="4223657" y="6078027"/>
              <a:chExt cx="3744686" cy="776475"/>
            </a:xfrm>
          </p:grpSpPr>
          <p:pic>
            <p:nvPicPr>
              <p:cNvPr id="140" name="Google Shape;140;p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223657" y="6078027"/>
                <a:ext cx="3744686" cy="7764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" name="Google Shape;141;p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746172" y="6440864"/>
                <a:ext cx="2699656" cy="964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4892590" y="5850502"/>
            <a:ext cx="2406821" cy="100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/>
          <p:nvPr/>
        </p:nvSpPr>
        <p:spPr>
          <a:xfrm>
            <a:off x="2676250" y="903025"/>
            <a:ext cx="9669000" cy="24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Herramientas:</a:t>
            </a:r>
            <a:endParaRPr sz="71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MySQL, InnoDB y MySQL Workbench</a:t>
            </a:r>
            <a:endParaRPr sz="3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1692275" y="3887603"/>
            <a:ext cx="8807450" cy="549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2F2F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7">
            <a:alphaModFix/>
          </a:blip>
          <a:srcRect b="7927" l="21576" r="24657" t="7017"/>
          <a:stretch/>
        </p:blipFill>
        <p:spPr>
          <a:xfrm>
            <a:off x="119050" y="90500"/>
            <a:ext cx="2853600" cy="282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>
            <a:off x="428978" y="3108452"/>
            <a:ext cx="307500" cy="286500"/>
          </a:xfrm>
          <a:prstGeom prst="ellipse">
            <a:avLst/>
          </a:prstGeom>
          <a:solidFill>
            <a:srgbClr val="FE11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903300" y="3082475"/>
            <a:ext cx="880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Descargamos MySQL y MySQL Workbench desde la página oficial de MySQL</a:t>
            </a:r>
            <a:endParaRPr sz="16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428978" y="3565652"/>
            <a:ext cx="307500" cy="286500"/>
          </a:xfrm>
          <a:prstGeom prst="ellipse">
            <a:avLst/>
          </a:prstGeom>
          <a:solidFill>
            <a:srgbClr val="FE11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03299" y="3539664"/>
            <a:ext cx="698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Realizamos la instalación (dependendiendo del sistema operativo)</a:t>
            </a:r>
            <a:endParaRPr sz="16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414546" y="4461579"/>
            <a:ext cx="307500" cy="286500"/>
          </a:xfrm>
          <a:prstGeom prst="ellipse">
            <a:avLst/>
          </a:prstGeom>
          <a:solidFill>
            <a:srgbClr val="FE11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888868" y="4435602"/>
            <a:ext cx="7875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Definimos la configuración de MySQL Workbench para conectarlo con la base de datos</a:t>
            </a:r>
            <a:r>
              <a:rPr lang="en-US" sz="1600">
                <a:solidFill>
                  <a:schemeClr val="accent1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 de MySQL </a:t>
            </a:r>
            <a:r>
              <a:rPr lang="en-US" sz="16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de nuestro interés</a:t>
            </a:r>
            <a:endParaRPr sz="16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428978" y="4022852"/>
            <a:ext cx="307500" cy="286500"/>
          </a:xfrm>
          <a:prstGeom prst="ellipse">
            <a:avLst/>
          </a:prstGeom>
          <a:solidFill>
            <a:srgbClr val="FE11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903299" y="3996864"/>
            <a:ext cx="698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Creamos nuestra base de datos en MySQL</a:t>
            </a:r>
            <a:endParaRPr sz="16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595825" y="-2"/>
            <a:ext cx="596175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/>
          <p:nvPr/>
        </p:nvSpPr>
        <p:spPr>
          <a:xfrm>
            <a:off x="11402200" y="6139175"/>
            <a:ext cx="789900" cy="718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11573663" y="6200375"/>
            <a:ext cx="64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3"/>
          <p:cNvGrpSpPr/>
          <p:nvPr/>
        </p:nvGrpSpPr>
        <p:grpSpPr>
          <a:xfrm flipH="1" rot="10800000">
            <a:off x="0" y="198"/>
            <a:ext cx="12192000" cy="6857603"/>
            <a:chOff x="0" y="198"/>
            <a:chExt cx="12192000" cy="6857603"/>
          </a:xfrm>
        </p:grpSpPr>
        <p:pic>
          <p:nvPicPr>
            <p:cNvPr id="163" name="Google Shape;163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98"/>
              <a:ext cx="12192000" cy="68576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4" name="Google Shape;164;p3"/>
            <p:cNvGrpSpPr/>
            <p:nvPr/>
          </p:nvGrpSpPr>
          <p:grpSpPr>
            <a:xfrm>
              <a:off x="4223657" y="6078027"/>
              <a:ext cx="3744686" cy="776475"/>
              <a:chOff x="4223657" y="6078027"/>
              <a:chExt cx="3744686" cy="776475"/>
            </a:xfrm>
          </p:grpSpPr>
          <p:pic>
            <p:nvPicPr>
              <p:cNvPr id="165" name="Google Shape;165;p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223657" y="6078027"/>
                <a:ext cx="3744686" cy="7764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" name="Google Shape;166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746172" y="6440864"/>
                <a:ext cx="2699656" cy="964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67" name="Google Shape;16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4892590" y="5850502"/>
            <a:ext cx="2406821" cy="100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"/>
          <p:cNvSpPr/>
          <p:nvPr/>
        </p:nvSpPr>
        <p:spPr>
          <a:xfrm>
            <a:off x="4944264" y="5338037"/>
            <a:ext cx="23034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4615675" y="299075"/>
            <a:ext cx="7239600" cy="26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MySql Docker</a:t>
            </a:r>
            <a:endParaRPr sz="80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143500" y="4176500"/>
            <a:ext cx="12587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00A67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'grupo1'</a:t>
            </a:r>
            <a:r>
              <a:rPr lang="en-US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250">
                <a:solidFill>
                  <a:srgbClr val="00A67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'%'</a:t>
            </a:r>
            <a:r>
              <a:rPr lang="en-US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IDENTIFIED </a:t>
            </a:r>
            <a:r>
              <a:rPr lang="en-US" sz="12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00A67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'contraseña_segura'</a:t>
            </a:r>
            <a:r>
              <a:rPr lang="en-US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;   Creamos usuario comunitario.</a:t>
            </a:r>
            <a:endParaRPr sz="12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-US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PRIVILEGES </a:t>
            </a:r>
            <a:r>
              <a:rPr lang="en-US" sz="12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*.* </a:t>
            </a:r>
            <a:r>
              <a:rPr lang="en-US" sz="12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-US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00A67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'grupo1'</a:t>
            </a:r>
            <a:r>
              <a:rPr lang="en-US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250">
                <a:solidFill>
                  <a:srgbClr val="00A67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'%'</a:t>
            </a:r>
            <a:r>
              <a:rPr lang="en-US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;			     Damos permisos para conectarse desde cualquier host.</a:t>
            </a:r>
            <a:endParaRPr sz="12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-US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PRIVILEGES </a:t>
            </a:r>
            <a:r>
              <a:rPr lang="en-US" sz="12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Universidad.* </a:t>
            </a:r>
            <a:r>
              <a:rPr lang="en-US" sz="1250">
                <a:solidFill>
                  <a:srgbClr val="2E95D3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-US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00A67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grupo1</a:t>
            </a:r>
            <a:r>
              <a:rPr lang="en-US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250">
                <a:solidFill>
                  <a:srgbClr val="00A67D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'%'</a:t>
            </a:r>
            <a:r>
              <a:rPr lang="en-US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;    Damos permisos para hacer cualquier </a:t>
            </a:r>
            <a:r>
              <a:rPr lang="en-US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modificación</a:t>
            </a:r>
            <a:r>
              <a:rPr lang="en-US" sz="1250">
                <a:solidFill>
                  <a:srgbClr val="FFFFFF"/>
                </a:solidFill>
                <a:highlight>
                  <a:srgbClr val="0D0D0D"/>
                </a:highlight>
                <a:latin typeface="Courier New"/>
                <a:ea typeface="Courier New"/>
                <a:cs typeface="Courier New"/>
                <a:sym typeface="Courier New"/>
              </a:rPr>
              <a:t> a la base de datos.</a:t>
            </a:r>
            <a:endParaRPr sz="12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1" name="Google Shape;171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500" y="296813"/>
            <a:ext cx="3619500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6663" y="3430463"/>
            <a:ext cx="63531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595825" y="-2"/>
            <a:ext cx="596175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"/>
          <p:cNvSpPr/>
          <p:nvPr/>
        </p:nvSpPr>
        <p:spPr>
          <a:xfrm>
            <a:off x="11402200" y="6139175"/>
            <a:ext cx="789900" cy="718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3"/>
          <p:cNvSpPr txBox="1"/>
          <p:nvPr/>
        </p:nvSpPr>
        <p:spPr>
          <a:xfrm>
            <a:off x="11573663" y="6200375"/>
            <a:ext cx="64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/>
          <p:nvPr/>
        </p:nvSpPr>
        <p:spPr>
          <a:xfrm>
            <a:off x="627324" y="45475"/>
            <a:ext cx="1690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DER </a:t>
            </a:r>
            <a:endParaRPr sz="4800">
              <a:solidFill>
                <a:schemeClr val="accent1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1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pic>
        <p:nvPicPr>
          <p:cNvPr id="182" name="Google Shape;18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5825" y="-2"/>
            <a:ext cx="596175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"/>
          <p:cNvSpPr/>
          <p:nvPr/>
        </p:nvSpPr>
        <p:spPr>
          <a:xfrm>
            <a:off x="11402200" y="6139175"/>
            <a:ext cx="789900" cy="718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11573663" y="6200375"/>
            <a:ext cx="64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5825" y="253200"/>
            <a:ext cx="7637170" cy="65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df8ce2fc1_4_21"/>
          <p:cNvSpPr/>
          <p:nvPr/>
        </p:nvSpPr>
        <p:spPr>
          <a:xfrm>
            <a:off x="627324" y="45475"/>
            <a:ext cx="1690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DER </a:t>
            </a:r>
            <a:endParaRPr sz="4800">
              <a:solidFill>
                <a:schemeClr val="accent1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1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pic>
        <p:nvPicPr>
          <p:cNvPr id="192" name="Google Shape;192;g20df8ce2fc1_4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824" y="152400"/>
            <a:ext cx="7955127" cy="6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0df8ce2fc1_4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5825" y="-2"/>
            <a:ext cx="596175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0df8ce2fc1_4_21"/>
          <p:cNvSpPr/>
          <p:nvPr/>
        </p:nvSpPr>
        <p:spPr>
          <a:xfrm>
            <a:off x="11402200" y="6139175"/>
            <a:ext cx="789900" cy="718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g20df8ce2fc1_4_21"/>
          <p:cNvSpPr txBox="1"/>
          <p:nvPr/>
        </p:nvSpPr>
        <p:spPr>
          <a:xfrm>
            <a:off x="11573663" y="6200375"/>
            <a:ext cx="64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2c1813f86_3_81"/>
          <p:cNvSpPr/>
          <p:nvPr/>
        </p:nvSpPr>
        <p:spPr>
          <a:xfrm>
            <a:off x="644538" y="69474"/>
            <a:ext cx="1090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Creación de tablas</a:t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pic>
        <p:nvPicPr>
          <p:cNvPr id="202" name="Google Shape;202;g2e2c1813f86_3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975" y="3552563"/>
            <a:ext cx="5627850" cy="12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e2c1813f86_3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5825" y="-2"/>
            <a:ext cx="596175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e2c1813f86_3_81"/>
          <p:cNvSpPr/>
          <p:nvPr/>
        </p:nvSpPr>
        <p:spPr>
          <a:xfrm>
            <a:off x="11402200" y="6139175"/>
            <a:ext cx="789900" cy="718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g2e2c1813f86_3_81"/>
          <p:cNvSpPr txBox="1"/>
          <p:nvPr/>
        </p:nvSpPr>
        <p:spPr>
          <a:xfrm>
            <a:off x="644550" y="1504788"/>
            <a:ext cx="10409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Primero tenemos que crear las tablas de nuestra base de datos:</a:t>
            </a:r>
            <a:endParaRPr sz="200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206" name="Google Shape;206;g2e2c1813f86_3_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550" y="2620300"/>
            <a:ext cx="4977550" cy="33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e2c1813f86_3_81"/>
          <p:cNvSpPr txBox="1"/>
          <p:nvPr/>
        </p:nvSpPr>
        <p:spPr>
          <a:xfrm>
            <a:off x="11573663" y="6200375"/>
            <a:ext cx="64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2c1813f86_4_29"/>
          <p:cNvSpPr/>
          <p:nvPr/>
        </p:nvSpPr>
        <p:spPr>
          <a:xfrm>
            <a:off x="644538" y="69474"/>
            <a:ext cx="1090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Operaciones basicas sobre tablas</a:t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pic>
        <p:nvPicPr>
          <p:cNvPr id="214" name="Google Shape;214;g2e2c1813f86_4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5825" y="-2"/>
            <a:ext cx="596175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e2c1813f86_4_29"/>
          <p:cNvSpPr/>
          <p:nvPr/>
        </p:nvSpPr>
        <p:spPr>
          <a:xfrm>
            <a:off x="11402200" y="6139175"/>
            <a:ext cx="789900" cy="718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g2e2c1813f86_4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0" y="1392975"/>
            <a:ext cx="5716000" cy="327184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e2c1813f86_4_29"/>
          <p:cNvSpPr txBox="1"/>
          <p:nvPr/>
        </p:nvSpPr>
        <p:spPr>
          <a:xfrm>
            <a:off x="4209325" y="5084750"/>
            <a:ext cx="33036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Y así con todas las tablas del Diagrama ER…</a:t>
            </a:r>
            <a:endParaRPr sz="200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218" name="Google Shape;218;g2e2c1813f86_4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8325" y="1534349"/>
            <a:ext cx="6179774" cy="27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e2c1813f86_4_29"/>
          <p:cNvSpPr txBox="1"/>
          <p:nvPr/>
        </p:nvSpPr>
        <p:spPr>
          <a:xfrm>
            <a:off x="11573663" y="6200375"/>
            <a:ext cx="64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2c1813f86_3_94"/>
          <p:cNvSpPr/>
          <p:nvPr/>
        </p:nvSpPr>
        <p:spPr>
          <a:xfrm>
            <a:off x="644538" y="69474"/>
            <a:ext cx="1090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E112F"/>
                </a:solidFill>
                <a:latin typeface="MuseoModerno Black"/>
                <a:ea typeface="MuseoModerno Black"/>
                <a:cs typeface="MuseoModerno Black"/>
                <a:sym typeface="MuseoModerno Black"/>
              </a:rPr>
              <a:t>Operaciones basicas sobre tablas</a:t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E112F"/>
              </a:solidFill>
              <a:latin typeface="MuseoModerno Black"/>
              <a:ea typeface="MuseoModerno Black"/>
              <a:cs typeface="MuseoModerno Black"/>
              <a:sym typeface="MuseoModerno Black"/>
            </a:endParaRPr>
          </a:p>
        </p:txBody>
      </p:sp>
      <p:pic>
        <p:nvPicPr>
          <p:cNvPr id="226" name="Google Shape;226;g2e2c1813f86_3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250" y="3345975"/>
            <a:ext cx="4652200" cy="8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e2c1813f86_3_94"/>
          <p:cNvSpPr txBox="1"/>
          <p:nvPr/>
        </p:nvSpPr>
        <p:spPr>
          <a:xfrm>
            <a:off x="644550" y="3404875"/>
            <a:ext cx="3581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Insertar un elemento a una tabla</a:t>
            </a:r>
            <a:endParaRPr sz="170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28" name="Google Shape;228;g2e2c1813f86_3_94"/>
          <p:cNvSpPr/>
          <p:nvPr/>
        </p:nvSpPr>
        <p:spPr>
          <a:xfrm>
            <a:off x="4344075" y="3404863"/>
            <a:ext cx="930900" cy="5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229" name="Google Shape;229;g2e2c1813f86_3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6000" y="5552650"/>
            <a:ext cx="4052612" cy="10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e2c1813f86_3_94"/>
          <p:cNvSpPr/>
          <p:nvPr/>
        </p:nvSpPr>
        <p:spPr>
          <a:xfrm>
            <a:off x="7595075" y="4475963"/>
            <a:ext cx="740100" cy="83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231" name="Google Shape;231;g2e2c1813f86_3_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95825" y="-2"/>
            <a:ext cx="596175" cy="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e2c1813f86_3_94"/>
          <p:cNvSpPr/>
          <p:nvPr/>
        </p:nvSpPr>
        <p:spPr>
          <a:xfrm>
            <a:off x="11402200" y="6139175"/>
            <a:ext cx="789900" cy="718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g2e2c1813f86_3_94"/>
          <p:cNvSpPr txBox="1"/>
          <p:nvPr/>
        </p:nvSpPr>
        <p:spPr>
          <a:xfrm>
            <a:off x="644550" y="1459700"/>
            <a:ext cx="33036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Query para eliminar  una tabla</a:t>
            </a:r>
            <a:endParaRPr sz="170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234" name="Google Shape;234;g2e2c1813f86_3_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8350" y="1459700"/>
            <a:ext cx="5716000" cy="5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e2c1813f86_3_94"/>
          <p:cNvSpPr/>
          <p:nvPr/>
        </p:nvSpPr>
        <p:spPr>
          <a:xfrm>
            <a:off x="3948150" y="1423375"/>
            <a:ext cx="930900" cy="5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36" name="Google Shape;236;g2e2c1813f86_3_94"/>
          <p:cNvSpPr txBox="1"/>
          <p:nvPr/>
        </p:nvSpPr>
        <p:spPr>
          <a:xfrm>
            <a:off x="11573663" y="6200375"/>
            <a:ext cx="640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sz="28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自定义 210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112F"/>
      </a:accent1>
      <a:accent2>
        <a:srgbClr val="FE112F"/>
      </a:accent2>
      <a:accent3>
        <a:srgbClr val="FE112F"/>
      </a:accent3>
      <a:accent4>
        <a:srgbClr val="FE112F"/>
      </a:accent4>
      <a:accent5>
        <a:srgbClr val="FE112F"/>
      </a:accent5>
      <a:accent6>
        <a:srgbClr val="3F3F3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2023-04-07T12:12:00Z</dcterms:created>
  <dc:creator>Administrator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9553F120E9A246979CF1F69B5B71F675_11</vt:lpwstr>
  </property>
  <property fmtid="{D5CDD505-2E9C-101B-9397-08002B2CF9AE}" pid="3" name="KSOProductBuildVer">
    <vt:lpwstr>1033-12.2.0.16909</vt:lpwstr>
  </property>
</Properties>
</file>