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Darker Grotesque Medium"/>
      <p:regular r:id="rId18"/>
      <p:bold r:id="rId19"/>
    </p:embeddedFont>
    <p:embeddedFont>
      <p:font typeface="Inconsolata SemiBold"/>
      <p:regular r:id="rId20"/>
      <p:bold r:id="rId21"/>
    </p:embeddedFont>
    <p:embeddedFont>
      <p:font typeface="Darker Grotesque"/>
      <p:regular r:id="rId22"/>
      <p:bold r:id="rId23"/>
    </p:embeddedFont>
    <p:embeddedFont>
      <p:font typeface="Roboto Mono Thin"/>
      <p:regular r:id="rId24"/>
      <p:bold r:id="rId25"/>
      <p:italic r:id="rId26"/>
      <p:boldItalic r:id="rId27"/>
    </p:embeddedFont>
    <p:embeddedFont>
      <p:font typeface="Roboto Mono ExtraLight"/>
      <p:regular r:id="rId28"/>
      <p:bold r:id="rId29"/>
      <p:italic r:id="rId30"/>
      <p:boldItalic r:id="rId31"/>
    </p:embeddedFont>
    <p:embeddedFont>
      <p:font typeface="Darker Grotesque Light"/>
      <p:regular r:id="rId32"/>
      <p:bold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2BBB0E-578F-4773-A34F-2056DD5CFC0B}">
  <a:tblStyle styleId="{3B2BBB0E-578F-4773-A34F-2056DD5CFC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consolataSemiBold-regular.fntdata"/><Relationship Id="rId22" Type="http://schemas.openxmlformats.org/officeDocument/2006/relationships/font" Target="fonts/DarkerGrotesque-regular.fntdata"/><Relationship Id="rId21" Type="http://schemas.openxmlformats.org/officeDocument/2006/relationships/font" Target="fonts/InconsolataSemiBold-bold.fntdata"/><Relationship Id="rId24" Type="http://schemas.openxmlformats.org/officeDocument/2006/relationships/font" Target="fonts/RobotoMonoThin-regular.fntdata"/><Relationship Id="rId23" Type="http://schemas.openxmlformats.org/officeDocument/2006/relationships/font" Target="fonts/DarkerGrotesq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Thin-italic.fntdata"/><Relationship Id="rId25" Type="http://schemas.openxmlformats.org/officeDocument/2006/relationships/font" Target="fonts/RobotoMonoThin-bold.fntdata"/><Relationship Id="rId28" Type="http://schemas.openxmlformats.org/officeDocument/2006/relationships/font" Target="fonts/RobotoMonoExtraLight-regular.fntdata"/><Relationship Id="rId27" Type="http://schemas.openxmlformats.org/officeDocument/2006/relationships/font" Target="fonts/RobotoMonoThin-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Extra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ExtraLight-boldItalic.fntdata"/><Relationship Id="rId30" Type="http://schemas.openxmlformats.org/officeDocument/2006/relationships/font" Target="fonts/RobotoMonoExtraLight-italic.fntdata"/><Relationship Id="rId11" Type="http://schemas.openxmlformats.org/officeDocument/2006/relationships/slide" Target="slides/slide5.xml"/><Relationship Id="rId33" Type="http://schemas.openxmlformats.org/officeDocument/2006/relationships/font" Target="fonts/DarkerGrotesqueLight-bold.fntdata"/><Relationship Id="rId10" Type="http://schemas.openxmlformats.org/officeDocument/2006/relationships/slide" Target="slides/slide4.xml"/><Relationship Id="rId32" Type="http://schemas.openxmlformats.org/officeDocument/2006/relationships/font" Target="fonts/DarkerGrotesqueLight-regular.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DarkerGrotesqueMedium-bold.fntdata"/><Relationship Id="rId18" Type="http://schemas.openxmlformats.org/officeDocument/2006/relationships/font" Target="fonts/DarkerGrotesque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c794caa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c794caa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c794caac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c794caac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c794caac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c794caac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c794caac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c794caac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c794caac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c794caac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MVP = minimum viable product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c794caac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c794caac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Wordle MVP, along with some relevant test cases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c794caac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c794caac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these screenshots are from an older version of colorama.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c794caac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c794caac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c794caac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c794caac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c794caac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c794caac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c794caac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c794caac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removing from a list in Python first requires looking up the index of the element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0" y="2189825"/>
            <a:ext cx="9144000" cy="79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B3F5C5"/>
              </a:buClr>
              <a:buSzPts val="7200"/>
              <a:buFont typeface="Roboto Mono Thin"/>
              <a:buNone/>
              <a:defRPr sz="7200">
                <a:solidFill>
                  <a:srgbClr val="B3F5C5"/>
                </a:solidFill>
                <a:latin typeface="Roboto Mono Thin"/>
                <a:ea typeface="Roboto Mono Thin"/>
                <a:cs typeface="Roboto Mono Thin"/>
                <a:sym typeface="Roboto Mono Thi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100" y="2982425"/>
            <a:ext cx="9144000" cy="153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EEEEE"/>
              </a:buClr>
              <a:buSzPts val="2000"/>
              <a:buFont typeface="Darker Grotesque Light"/>
              <a:buNone/>
              <a:defRPr sz="2000">
                <a:solidFill>
                  <a:srgbClr val="EEEEEE"/>
                </a:solidFill>
                <a:latin typeface="Darker Grotesque Light"/>
                <a:ea typeface="Darker Grotesque Light"/>
                <a:cs typeface="Darker Grotesque Light"/>
                <a:sym typeface="Darker Grotesque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4" name="Google Shape;54;p13"/>
          <p:cNvGrpSpPr/>
          <p:nvPr/>
        </p:nvGrpSpPr>
        <p:grpSpPr>
          <a:xfrm>
            <a:off x="-100" y="4815598"/>
            <a:ext cx="9144000" cy="338700"/>
            <a:chOff x="-100" y="4815598"/>
            <a:chExt cx="9144000" cy="338700"/>
          </a:xfrm>
        </p:grpSpPr>
        <p:sp>
          <p:nvSpPr>
            <p:cNvPr id="55" name="Google Shape;55;p13"/>
            <p:cNvSpPr txBox="1"/>
            <p:nvPr/>
          </p:nvSpPr>
          <p:spPr>
            <a:xfrm>
              <a:off x="-100" y="4815598"/>
              <a:ext cx="9144000" cy="3387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BBECEB"/>
                  </a:solidFill>
                  <a:latin typeface="Inconsolata SemiBold"/>
                  <a:ea typeface="Inconsolata SemiBold"/>
                  <a:cs typeface="Inconsolata SemiBold"/>
                  <a:sym typeface="Inconsolata SemiBold"/>
                </a:rPr>
                <a:t>Problem Solving with Python - Data Strategies</a:t>
              </a:r>
              <a:endParaRPr sz="1000">
                <a:solidFill>
                  <a:srgbClr val="BBECEB"/>
                </a:solidFill>
                <a:latin typeface="Inconsolata SemiBold"/>
                <a:ea typeface="Inconsolata SemiBold"/>
                <a:cs typeface="Inconsolata SemiBold"/>
                <a:sym typeface="Inconsolata SemiBold"/>
              </a:endParaRPr>
            </a:p>
          </p:txBody>
        </p:sp>
        <p:cxnSp>
          <p:nvCxnSpPr>
            <p:cNvPr id="56" name="Google Shape;56;p13"/>
            <p:cNvCxnSpPr/>
            <p:nvPr/>
          </p:nvCxnSpPr>
          <p:spPr>
            <a:xfrm>
              <a:off x="-100" y="4832548"/>
              <a:ext cx="9144000" cy="0"/>
            </a:xfrm>
            <a:prstGeom prst="straightConnector1">
              <a:avLst/>
            </a:prstGeom>
            <a:noFill/>
            <a:ln cap="flat" cmpd="sng" w="9525">
              <a:solidFill>
                <a:srgbClr val="B1770E"/>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 Introduction">
  <p:cSld name="SECTION_HEADER_1">
    <p:bg>
      <p:bgPr>
        <a:solidFill>
          <a:schemeClr val="lt2"/>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0" y="0"/>
            <a:ext cx="91398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092319"/>
              </a:buClr>
              <a:buSzPts val="3200"/>
              <a:buFont typeface="Roboto Mono"/>
              <a:buNone/>
              <a:defRPr sz="3200" u="sng">
                <a:solidFill>
                  <a:srgbClr val="092319"/>
                </a:solidFill>
                <a:latin typeface="Roboto Mono"/>
                <a:ea typeface="Roboto Mono"/>
                <a:cs typeface="Roboto Mono"/>
                <a:sym typeface="Roboto Mon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1" type="body"/>
          </p:nvPr>
        </p:nvSpPr>
        <p:spPr>
          <a:xfrm>
            <a:off x="154825" y="841800"/>
            <a:ext cx="8866200" cy="38214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rgbClr val="092319"/>
              </a:buClr>
              <a:buSzPts val="1600"/>
              <a:buFont typeface="Darker Grotesque Medium"/>
              <a:buChar char="●"/>
              <a:defRPr sz="1600">
                <a:solidFill>
                  <a:srgbClr val="092319"/>
                </a:solidFill>
                <a:latin typeface="Darker Grotesque Medium"/>
                <a:ea typeface="Darker Grotesque Medium"/>
                <a:cs typeface="Darker Grotesque Medium"/>
                <a:sym typeface="Darker Grotesque Medium"/>
              </a:defRPr>
            </a:lvl1pPr>
            <a:lvl2pPr indent="-330200" lvl="1" marL="914400" rtl="0">
              <a:spcBef>
                <a:spcPts val="0"/>
              </a:spcBef>
              <a:spcAft>
                <a:spcPts val="0"/>
              </a:spcAft>
              <a:buClr>
                <a:srgbClr val="092319"/>
              </a:buClr>
              <a:buSzPts val="1600"/>
              <a:buFont typeface="Darker Grotesque Medium"/>
              <a:buChar char="○"/>
              <a:defRPr sz="1600">
                <a:solidFill>
                  <a:srgbClr val="092319"/>
                </a:solidFill>
                <a:latin typeface="Darker Grotesque Medium"/>
                <a:ea typeface="Darker Grotesque Medium"/>
                <a:cs typeface="Darker Grotesque Medium"/>
                <a:sym typeface="Darker Grotesque Medium"/>
              </a:defRPr>
            </a:lvl2pPr>
            <a:lvl3pPr indent="-330200" lvl="2" marL="1371600" rtl="0">
              <a:spcBef>
                <a:spcPts val="0"/>
              </a:spcBef>
              <a:spcAft>
                <a:spcPts val="0"/>
              </a:spcAft>
              <a:buClr>
                <a:srgbClr val="092319"/>
              </a:buClr>
              <a:buSzPts val="1600"/>
              <a:buFont typeface="Darker Grotesque Medium"/>
              <a:buChar char="■"/>
              <a:defRPr sz="1600">
                <a:solidFill>
                  <a:srgbClr val="092319"/>
                </a:solidFill>
                <a:latin typeface="Darker Grotesque Medium"/>
                <a:ea typeface="Darker Grotesque Medium"/>
                <a:cs typeface="Darker Grotesque Medium"/>
                <a:sym typeface="Darker Grotesque Medium"/>
              </a:defRPr>
            </a:lvl3pPr>
            <a:lvl4pPr indent="-330200" lvl="3" marL="1828800" rtl="0">
              <a:spcBef>
                <a:spcPts val="0"/>
              </a:spcBef>
              <a:spcAft>
                <a:spcPts val="0"/>
              </a:spcAft>
              <a:buClr>
                <a:srgbClr val="092319"/>
              </a:buClr>
              <a:buSzPts val="1600"/>
              <a:buFont typeface="Darker Grotesque Medium"/>
              <a:buChar char="●"/>
              <a:defRPr sz="1600">
                <a:solidFill>
                  <a:srgbClr val="092319"/>
                </a:solidFill>
                <a:latin typeface="Darker Grotesque Medium"/>
                <a:ea typeface="Darker Grotesque Medium"/>
                <a:cs typeface="Darker Grotesque Medium"/>
                <a:sym typeface="Darker Grotesque Medium"/>
              </a:defRPr>
            </a:lvl4pPr>
            <a:lvl5pPr indent="-330200" lvl="4" marL="2286000" rtl="0">
              <a:spcBef>
                <a:spcPts val="0"/>
              </a:spcBef>
              <a:spcAft>
                <a:spcPts val="0"/>
              </a:spcAft>
              <a:buClr>
                <a:srgbClr val="092319"/>
              </a:buClr>
              <a:buSzPts val="1600"/>
              <a:buFont typeface="Darker Grotesque Medium"/>
              <a:buChar char="○"/>
              <a:defRPr sz="1600">
                <a:solidFill>
                  <a:srgbClr val="092319"/>
                </a:solidFill>
                <a:latin typeface="Darker Grotesque Medium"/>
                <a:ea typeface="Darker Grotesque Medium"/>
                <a:cs typeface="Darker Grotesque Medium"/>
                <a:sym typeface="Darker Grotesque Medium"/>
              </a:defRPr>
            </a:lvl5pPr>
            <a:lvl6pPr indent="-330200" lvl="5" marL="2743200" rtl="0">
              <a:spcBef>
                <a:spcPts val="0"/>
              </a:spcBef>
              <a:spcAft>
                <a:spcPts val="0"/>
              </a:spcAft>
              <a:buClr>
                <a:srgbClr val="092319"/>
              </a:buClr>
              <a:buSzPts val="1600"/>
              <a:buFont typeface="Darker Grotesque Medium"/>
              <a:buChar char="■"/>
              <a:defRPr sz="1600">
                <a:solidFill>
                  <a:srgbClr val="092319"/>
                </a:solidFill>
                <a:latin typeface="Darker Grotesque Medium"/>
                <a:ea typeface="Darker Grotesque Medium"/>
                <a:cs typeface="Darker Grotesque Medium"/>
                <a:sym typeface="Darker Grotesque Medium"/>
              </a:defRPr>
            </a:lvl6pPr>
            <a:lvl7pPr indent="-330200" lvl="6" marL="3200400" rtl="0">
              <a:spcBef>
                <a:spcPts val="0"/>
              </a:spcBef>
              <a:spcAft>
                <a:spcPts val="0"/>
              </a:spcAft>
              <a:buClr>
                <a:srgbClr val="092319"/>
              </a:buClr>
              <a:buSzPts val="1600"/>
              <a:buFont typeface="Darker Grotesque Medium"/>
              <a:buChar char="●"/>
              <a:defRPr sz="1600">
                <a:solidFill>
                  <a:srgbClr val="092319"/>
                </a:solidFill>
                <a:latin typeface="Darker Grotesque Medium"/>
                <a:ea typeface="Darker Grotesque Medium"/>
                <a:cs typeface="Darker Grotesque Medium"/>
                <a:sym typeface="Darker Grotesque Medium"/>
              </a:defRPr>
            </a:lvl7pPr>
            <a:lvl8pPr indent="-330200" lvl="7" marL="3657600" rtl="0">
              <a:spcBef>
                <a:spcPts val="0"/>
              </a:spcBef>
              <a:spcAft>
                <a:spcPts val="0"/>
              </a:spcAft>
              <a:buClr>
                <a:srgbClr val="092319"/>
              </a:buClr>
              <a:buSzPts val="1600"/>
              <a:buFont typeface="Darker Grotesque Medium"/>
              <a:buChar char="○"/>
              <a:defRPr sz="1600">
                <a:solidFill>
                  <a:srgbClr val="092319"/>
                </a:solidFill>
                <a:latin typeface="Darker Grotesque Medium"/>
                <a:ea typeface="Darker Grotesque Medium"/>
                <a:cs typeface="Darker Grotesque Medium"/>
                <a:sym typeface="Darker Grotesque Medium"/>
              </a:defRPr>
            </a:lvl8pPr>
            <a:lvl9pPr indent="-330200" lvl="8" marL="4114800" rtl="0">
              <a:spcBef>
                <a:spcPts val="0"/>
              </a:spcBef>
              <a:spcAft>
                <a:spcPts val="0"/>
              </a:spcAft>
              <a:buClr>
                <a:srgbClr val="092319"/>
              </a:buClr>
              <a:buSzPts val="1600"/>
              <a:buFont typeface="Darker Grotesque Medium"/>
              <a:buChar char="■"/>
              <a:defRPr sz="1600">
                <a:solidFill>
                  <a:srgbClr val="092319"/>
                </a:solidFill>
                <a:latin typeface="Darker Grotesque Medium"/>
                <a:ea typeface="Darker Grotesque Medium"/>
                <a:cs typeface="Darker Grotesque Medium"/>
                <a:sym typeface="Darker Grotesque Medium"/>
              </a:defRPr>
            </a:lvl9pPr>
          </a:lstStyle>
          <a:p/>
        </p:txBody>
      </p:sp>
      <p:grpSp>
        <p:nvGrpSpPr>
          <p:cNvPr id="61" name="Google Shape;61;p14"/>
          <p:cNvGrpSpPr/>
          <p:nvPr/>
        </p:nvGrpSpPr>
        <p:grpSpPr>
          <a:xfrm>
            <a:off x="-100" y="4815598"/>
            <a:ext cx="9144000" cy="338700"/>
            <a:chOff x="-100" y="4815598"/>
            <a:chExt cx="9144000" cy="338700"/>
          </a:xfrm>
        </p:grpSpPr>
        <p:sp>
          <p:nvSpPr>
            <p:cNvPr id="62" name="Google Shape;62;p14"/>
            <p:cNvSpPr txBox="1"/>
            <p:nvPr/>
          </p:nvSpPr>
          <p:spPr>
            <a:xfrm>
              <a:off x="-100" y="4815598"/>
              <a:ext cx="9144000" cy="3387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BBECEB"/>
                  </a:solidFill>
                  <a:latin typeface="Inconsolata SemiBold"/>
                  <a:ea typeface="Inconsolata SemiBold"/>
                  <a:cs typeface="Inconsolata SemiBold"/>
                  <a:sym typeface="Inconsolata SemiBold"/>
                </a:rPr>
                <a:t>Problem Solving with Python - Data Strategies</a:t>
              </a:r>
              <a:endParaRPr sz="1000">
                <a:solidFill>
                  <a:srgbClr val="BBECEB"/>
                </a:solidFill>
                <a:latin typeface="Inconsolata SemiBold"/>
                <a:ea typeface="Inconsolata SemiBold"/>
                <a:cs typeface="Inconsolata SemiBold"/>
                <a:sym typeface="Inconsolata SemiBold"/>
              </a:endParaRPr>
            </a:p>
          </p:txBody>
        </p:sp>
        <p:cxnSp>
          <p:nvCxnSpPr>
            <p:cNvPr id="63" name="Google Shape;63;p14"/>
            <p:cNvCxnSpPr/>
            <p:nvPr/>
          </p:nvCxnSpPr>
          <p:spPr>
            <a:xfrm>
              <a:off x="-100" y="4832548"/>
              <a:ext cx="9144000" cy="0"/>
            </a:xfrm>
            <a:prstGeom prst="straightConnector1">
              <a:avLst/>
            </a:prstGeom>
            <a:noFill/>
            <a:ln cap="flat" cmpd="sng" w="9525">
              <a:solidFill>
                <a:srgbClr val="B1770E"/>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Observations">
  <p:cSld name="TITLE_AND_BODY_1">
    <p:bg>
      <p:bgPr>
        <a:solidFill>
          <a:schemeClr val="lt1"/>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233500" y="213475"/>
            <a:ext cx="8520600" cy="69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92319"/>
              </a:buClr>
              <a:buSzPts val="3000"/>
              <a:buFont typeface="Roboto Mono ExtraLight"/>
              <a:buNone/>
              <a:defRPr sz="3000" u="sng">
                <a:solidFill>
                  <a:srgbClr val="092319"/>
                </a:solidFill>
                <a:latin typeface="Roboto Mono ExtraLight"/>
                <a:ea typeface="Roboto Mono ExtraLight"/>
                <a:cs typeface="Roboto Mono ExtraLight"/>
                <a:sym typeface="Roboto Mono Extra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5"/>
          <p:cNvSpPr txBox="1"/>
          <p:nvPr>
            <p:ph idx="1" type="body"/>
          </p:nvPr>
        </p:nvSpPr>
        <p:spPr>
          <a:xfrm>
            <a:off x="311700" y="906175"/>
            <a:ext cx="8520600" cy="366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092319"/>
              </a:buClr>
              <a:buSzPts val="1800"/>
              <a:buFont typeface="Darker Grotesque Light"/>
              <a:buChar char="●"/>
              <a:defRPr>
                <a:solidFill>
                  <a:srgbClr val="092319"/>
                </a:solidFill>
                <a:latin typeface="Darker Grotesque Light"/>
                <a:ea typeface="Darker Grotesque Light"/>
                <a:cs typeface="Darker Grotesque Light"/>
                <a:sym typeface="Darker Grotesque Light"/>
              </a:defRPr>
            </a:lvl1pPr>
            <a:lvl2pPr indent="-342900" lvl="1" marL="914400" rtl="0">
              <a:spcBef>
                <a:spcPts val="0"/>
              </a:spcBef>
              <a:spcAft>
                <a:spcPts val="0"/>
              </a:spcAft>
              <a:buClr>
                <a:srgbClr val="092319"/>
              </a:buClr>
              <a:buSzPts val="1800"/>
              <a:buFont typeface="Darker Grotesque Light"/>
              <a:buChar char="○"/>
              <a:defRPr sz="1800">
                <a:solidFill>
                  <a:srgbClr val="092319"/>
                </a:solidFill>
                <a:latin typeface="Darker Grotesque Light"/>
                <a:ea typeface="Darker Grotesque Light"/>
                <a:cs typeface="Darker Grotesque Light"/>
                <a:sym typeface="Darker Grotesque Light"/>
              </a:defRPr>
            </a:lvl2pPr>
            <a:lvl3pPr indent="-342900" lvl="2" marL="1371600" rtl="0">
              <a:spcBef>
                <a:spcPts val="0"/>
              </a:spcBef>
              <a:spcAft>
                <a:spcPts val="0"/>
              </a:spcAft>
              <a:buClr>
                <a:srgbClr val="092319"/>
              </a:buClr>
              <a:buSzPts val="1800"/>
              <a:buFont typeface="Darker Grotesque Light"/>
              <a:buChar char="■"/>
              <a:defRPr sz="1800">
                <a:solidFill>
                  <a:srgbClr val="092319"/>
                </a:solidFill>
                <a:latin typeface="Darker Grotesque Light"/>
                <a:ea typeface="Darker Grotesque Light"/>
                <a:cs typeface="Darker Grotesque Light"/>
                <a:sym typeface="Darker Grotesque Light"/>
              </a:defRPr>
            </a:lvl3pPr>
            <a:lvl4pPr indent="-342900" lvl="3" marL="1828800" rtl="0">
              <a:spcBef>
                <a:spcPts val="0"/>
              </a:spcBef>
              <a:spcAft>
                <a:spcPts val="0"/>
              </a:spcAft>
              <a:buClr>
                <a:srgbClr val="092319"/>
              </a:buClr>
              <a:buSzPts val="1800"/>
              <a:buFont typeface="Darker Grotesque Light"/>
              <a:buChar char="●"/>
              <a:defRPr sz="1800">
                <a:solidFill>
                  <a:srgbClr val="092319"/>
                </a:solidFill>
                <a:latin typeface="Darker Grotesque Light"/>
                <a:ea typeface="Darker Grotesque Light"/>
                <a:cs typeface="Darker Grotesque Light"/>
                <a:sym typeface="Darker Grotesque Light"/>
              </a:defRPr>
            </a:lvl4pPr>
            <a:lvl5pPr indent="-342900" lvl="4" marL="2286000" rtl="0">
              <a:spcBef>
                <a:spcPts val="0"/>
              </a:spcBef>
              <a:spcAft>
                <a:spcPts val="0"/>
              </a:spcAft>
              <a:buClr>
                <a:srgbClr val="092319"/>
              </a:buClr>
              <a:buSzPts val="1800"/>
              <a:buFont typeface="Darker Grotesque Light"/>
              <a:buChar char="○"/>
              <a:defRPr sz="1800">
                <a:solidFill>
                  <a:srgbClr val="092319"/>
                </a:solidFill>
                <a:latin typeface="Darker Grotesque Light"/>
                <a:ea typeface="Darker Grotesque Light"/>
                <a:cs typeface="Darker Grotesque Light"/>
                <a:sym typeface="Darker Grotesque Light"/>
              </a:defRPr>
            </a:lvl5pPr>
            <a:lvl6pPr indent="-342900" lvl="5" marL="2743200" rtl="0">
              <a:spcBef>
                <a:spcPts val="0"/>
              </a:spcBef>
              <a:spcAft>
                <a:spcPts val="0"/>
              </a:spcAft>
              <a:buClr>
                <a:srgbClr val="092319"/>
              </a:buClr>
              <a:buSzPts val="1800"/>
              <a:buFont typeface="Darker Grotesque Light"/>
              <a:buChar char="■"/>
              <a:defRPr sz="1800">
                <a:solidFill>
                  <a:srgbClr val="092319"/>
                </a:solidFill>
                <a:latin typeface="Darker Grotesque Light"/>
                <a:ea typeface="Darker Grotesque Light"/>
                <a:cs typeface="Darker Grotesque Light"/>
                <a:sym typeface="Darker Grotesque Light"/>
              </a:defRPr>
            </a:lvl6pPr>
            <a:lvl7pPr indent="-342900" lvl="6" marL="3200400" rtl="0">
              <a:spcBef>
                <a:spcPts val="0"/>
              </a:spcBef>
              <a:spcAft>
                <a:spcPts val="0"/>
              </a:spcAft>
              <a:buClr>
                <a:srgbClr val="092319"/>
              </a:buClr>
              <a:buSzPts val="1800"/>
              <a:buFont typeface="Darker Grotesque Light"/>
              <a:buChar char="●"/>
              <a:defRPr sz="1800">
                <a:solidFill>
                  <a:srgbClr val="092319"/>
                </a:solidFill>
                <a:latin typeface="Darker Grotesque Light"/>
                <a:ea typeface="Darker Grotesque Light"/>
                <a:cs typeface="Darker Grotesque Light"/>
                <a:sym typeface="Darker Grotesque Light"/>
              </a:defRPr>
            </a:lvl7pPr>
            <a:lvl8pPr indent="-342900" lvl="7" marL="3657600" rtl="0">
              <a:spcBef>
                <a:spcPts val="0"/>
              </a:spcBef>
              <a:spcAft>
                <a:spcPts val="0"/>
              </a:spcAft>
              <a:buClr>
                <a:srgbClr val="092319"/>
              </a:buClr>
              <a:buSzPts val="1800"/>
              <a:buFont typeface="Darker Grotesque Light"/>
              <a:buChar char="○"/>
              <a:defRPr sz="1800">
                <a:solidFill>
                  <a:srgbClr val="092319"/>
                </a:solidFill>
                <a:latin typeface="Darker Grotesque Light"/>
                <a:ea typeface="Darker Grotesque Light"/>
                <a:cs typeface="Darker Grotesque Light"/>
                <a:sym typeface="Darker Grotesque Light"/>
              </a:defRPr>
            </a:lvl8pPr>
            <a:lvl9pPr indent="-342900" lvl="8" marL="4114800" rtl="0">
              <a:spcBef>
                <a:spcPts val="0"/>
              </a:spcBef>
              <a:spcAft>
                <a:spcPts val="0"/>
              </a:spcAft>
              <a:buClr>
                <a:srgbClr val="092319"/>
              </a:buClr>
              <a:buSzPts val="1800"/>
              <a:buFont typeface="Darker Grotesque Light"/>
              <a:buChar char="■"/>
              <a:defRPr sz="1800">
                <a:solidFill>
                  <a:srgbClr val="092319"/>
                </a:solidFill>
                <a:latin typeface="Darker Grotesque Light"/>
                <a:ea typeface="Darker Grotesque Light"/>
                <a:cs typeface="Darker Grotesque Light"/>
                <a:sym typeface="Darker Grotesque Light"/>
              </a:defRPr>
            </a:lvl9pPr>
          </a:lstStyle>
          <a:p/>
        </p:txBody>
      </p:sp>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68" name="Google Shape;68;p15"/>
          <p:cNvGrpSpPr/>
          <p:nvPr/>
        </p:nvGrpSpPr>
        <p:grpSpPr>
          <a:xfrm>
            <a:off x="-100" y="4815598"/>
            <a:ext cx="9144000" cy="338700"/>
            <a:chOff x="-100" y="4815598"/>
            <a:chExt cx="9144000" cy="338700"/>
          </a:xfrm>
        </p:grpSpPr>
        <p:sp>
          <p:nvSpPr>
            <p:cNvPr id="69" name="Google Shape;69;p15"/>
            <p:cNvSpPr txBox="1"/>
            <p:nvPr/>
          </p:nvSpPr>
          <p:spPr>
            <a:xfrm>
              <a:off x="-100" y="4815598"/>
              <a:ext cx="9144000" cy="3387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BBECEB"/>
                  </a:solidFill>
                  <a:latin typeface="Inconsolata SemiBold"/>
                  <a:ea typeface="Inconsolata SemiBold"/>
                  <a:cs typeface="Inconsolata SemiBold"/>
                  <a:sym typeface="Inconsolata SemiBold"/>
                </a:rPr>
                <a:t>Problem Solving with Python - Iterative Strategies</a:t>
              </a:r>
              <a:endParaRPr sz="1000">
                <a:solidFill>
                  <a:srgbClr val="BBECEB"/>
                </a:solidFill>
                <a:latin typeface="Inconsolata SemiBold"/>
                <a:ea typeface="Inconsolata SemiBold"/>
                <a:cs typeface="Inconsolata SemiBold"/>
                <a:sym typeface="Inconsolata SemiBold"/>
              </a:endParaRPr>
            </a:p>
          </p:txBody>
        </p:sp>
        <p:cxnSp>
          <p:nvCxnSpPr>
            <p:cNvPr id="70" name="Google Shape;70;p15"/>
            <p:cNvCxnSpPr/>
            <p:nvPr/>
          </p:nvCxnSpPr>
          <p:spPr>
            <a:xfrm>
              <a:off x="-100" y="4832548"/>
              <a:ext cx="9144000" cy="0"/>
            </a:xfrm>
            <a:prstGeom prst="straightConnector1">
              <a:avLst/>
            </a:prstGeom>
            <a:noFill/>
            <a:ln cap="flat" cmpd="sng" w="9525">
              <a:solidFill>
                <a:srgbClr val="B1770E"/>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ython Reference">
  <p:cSld name="TITLE_AND_TWO_COLUMNS_1">
    <p:bg>
      <p:bgPr>
        <a:solidFill>
          <a:srgbClr val="FFE67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260700" y="0"/>
            <a:ext cx="8883300" cy="6693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092319"/>
              </a:buClr>
              <a:buSzPts val="2000"/>
              <a:buFont typeface="Roboto Mono"/>
              <a:buNone/>
              <a:defRPr sz="2000">
                <a:solidFill>
                  <a:srgbClr val="092319"/>
                </a:solidFill>
                <a:latin typeface="Roboto Mono"/>
                <a:ea typeface="Roboto Mono"/>
                <a:cs typeface="Roboto Mono"/>
                <a:sym typeface="Roboto Mon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6"/>
          <p:cNvSpPr txBox="1"/>
          <p:nvPr>
            <p:ph idx="1" type="body"/>
          </p:nvPr>
        </p:nvSpPr>
        <p:spPr>
          <a:xfrm>
            <a:off x="260700" y="669300"/>
            <a:ext cx="8883300" cy="43875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rgbClr val="101010"/>
              </a:buClr>
              <a:buSzPts val="1600"/>
              <a:buFont typeface="Darker Grotesque"/>
              <a:buChar char="●"/>
              <a:defRPr sz="1600">
                <a:solidFill>
                  <a:srgbClr val="101010"/>
                </a:solidFill>
                <a:latin typeface="Darker Grotesque"/>
                <a:ea typeface="Darker Grotesque"/>
                <a:cs typeface="Darker Grotesque"/>
                <a:sym typeface="Darker Grotesque"/>
              </a:defRPr>
            </a:lvl1pPr>
            <a:lvl2pPr indent="-330200" lvl="1" marL="914400" rtl="0">
              <a:spcBef>
                <a:spcPts val="0"/>
              </a:spcBef>
              <a:spcAft>
                <a:spcPts val="0"/>
              </a:spcAft>
              <a:buClr>
                <a:srgbClr val="101010"/>
              </a:buClr>
              <a:buSzPts val="1600"/>
              <a:buFont typeface="Darker Grotesque"/>
              <a:buChar char="○"/>
              <a:defRPr sz="1600">
                <a:solidFill>
                  <a:srgbClr val="101010"/>
                </a:solidFill>
                <a:latin typeface="Darker Grotesque"/>
                <a:ea typeface="Darker Grotesque"/>
                <a:cs typeface="Darker Grotesque"/>
                <a:sym typeface="Darker Grotesque"/>
              </a:defRPr>
            </a:lvl2pPr>
            <a:lvl3pPr indent="-330200" lvl="2" marL="1371600" rtl="0">
              <a:spcBef>
                <a:spcPts val="0"/>
              </a:spcBef>
              <a:spcAft>
                <a:spcPts val="0"/>
              </a:spcAft>
              <a:buClr>
                <a:srgbClr val="101010"/>
              </a:buClr>
              <a:buSzPts val="1600"/>
              <a:buFont typeface="Darker Grotesque"/>
              <a:buChar char="■"/>
              <a:defRPr sz="1600">
                <a:solidFill>
                  <a:srgbClr val="101010"/>
                </a:solidFill>
                <a:latin typeface="Darker Grotesque"/>
                <a:ea typeface="Darker Grotesque"/>
                <a:cs typeface="Darker Grotesque"/>
                <a:sym typeface="Darker Grotesque"/>
              </a:defRPr>
            </a:lvl3pPr>
            <a:lvl4pPr indent="-330200" lvl="3" marL="1828800" rtl="0">
              <a:spcBef>
                <a:spcPts val="0"/>
              </a:spcBef>
              <a:spcAft>
                <a:spcPts val="0"/>
              </a:spcAft>
              <a:buClr>
                <a:srgbClr val="101010"/>
              </a:buClr>
              <a:buSzPts val="1600"/>
              <a:buFont typeface="Darker Grotesque"/>
              <a:buChar char="●"/>
              <a:defRPr sz="1600">
                <a:solidFill>
                  <a:srgbClr val="101010"/>
                </a:solidFill>
                <a:latin typeface="Darker Grotesque"/>
                <a:ea typeface="Darker Grotesque"/>
                <a:cs typeface="Darker Grotesque"/>
                <a:sym typeface="Darker Grotesque"/>
              </a:defRPr>
            </a:lvl4pPr>
            <a:lvl5pPr indent="-330200" lvl="4" marL="2286000" rtl="0">
              <a:spcBef>
                <a:spcPts val="0"/>
              </a:spcBef>
              <a:spcAft>
                <a:spcPts val="0"/>
              </a:spcAft>
              <a:buClr>
                <a:srgbClr val="101010"/>
              </a:buClr>
              <a:buSzPts val="1600"/>
              <a:buFont typeface="Darker Grotesque"/>
              <a:buChar char="○"/>
              <a:defRPr sz="1600">
                <a:solidFill>
                  <a:srgbClr val="101010"/>
                </a:solidFill>
                <a:latin typeface="Darker Grotesque"/>
                <a:ea typeface="Darker Grotesque"/>
                <a:cs typeface="Darker Grotesque"/>
                <a:sym typeface="Darker Grotesque"/>
              </a:defRPr>
            </a:lvl5pPr>
            <a:lvl6pPr indent="-330200" lvl="5" marL="2743200" rtl="0">
              <a:spcBef>
                <a:spcPts val="0"/>
              </a:spcBef>
              <a:spcAft>
                <a:spcPts val="0"/>
              </a:spcAft>
              <a:buClr>
                <a:srgbClr val="101010"/>
              </a:buClr>
              <a:buSzPts val="1600"/>
              <a:buFont typeface="Darker Grotesque"/>
              <a:buChar char="■"/>
              <a:defRPr sz="1600">
                <a:solidFill>
                  <a:srgbClr val="101010"/>
                </a:solidFill>
                <a:latin typeface="Darker Grotesque"/>
                <a:ea typeface="Darker Grotesque"/>
                <a:cs typeface="Darker Grotesque"/>
                <a:sym typeface="Darker Grotesque"/>
              </a:defRPr>
            </a:lvl6pPr>
            <a:lvl7pPr indent="-330200" lvl="6" marL="3200400" rtl="0">
              <a:spcBef>
                <a:spcPts val="0"/>
              </a:spcBef>
              <a:spcAft>
                <a:spcPts val="0"/>
              </a:spcAft>
              <a:buClr>
                <a:srgbClr val="101010"/>
              </a:buClr>
              <a:buSzPts val="1600"/>
              <a:buFont typeface="Darker Grotesque"/>
              <a:buChar char="●"/>
              <a:defRPr sz="1600">
                <a:solidFill>
                  <a:srgbClr val="101010"/>
                </a:solidFill>
                <a:latin typeface="Darker Grotesque"/>
                <a:ea typeface="Darker Grotesque"/>
                <a:cs typeface="Darker Grotesque"/>
                <a:sym typeface="Darker Grotesque"/>
              </a:defRPr>
            </a:lvl7pPr>
            <a:lvl8pPr indent="-330200" lvl="7" marL="3657600" rtl="0">
              <a:spcBef>
                <a:spcPts val="0"/>
              </a:spcBef>
              <a:spcAft>
                <a:spcPts val="0"/>
              </a:spcAft>
              <a:buClr>
                <a:srgbClr val="101010"/>
              </a:buClr>
              <a:buSzPts val="1600"/>
              <a:buFont typeface="Darker Grotesque"/>
              <a:buChar char="○"/>
              <a:defRPr sz="1600">
                <a:solidFill>
                  <a:srgbClr val="101010"/>
                </a:solidFill>
                <a:latin typeface="Darker Grotesque"/>
                <a:ea typeface="Darker Grotesque"/>
                <a:cs typeface="Darker Grotesque"/>
                <a:sym typeface="Darker Grotesque"/>
              </a:defRPr>
            </a:lvl8pPr>
            <a:lvl9pPr indent="-330200" lvl="8" marL="4114800" rtl="0">
              <a:spcBef>
                <a:spcPts val="0"/>
              </a:spcBef>
              <a:spcAft>
                <a:spcPts val="0"/>
              </a:spcAft>
              <a:buClr>
                <a:srgbClr val="101010"/>
              </a:buClr>
              <a:buSzPts val="1600"/>
              <a:buFont typeface="Darker Grotesque"/>
              <a:buChar char="■"/>
              <a:defRPr sz="1600">
                <a:solidFill>
                  <a:srgbClr val="101010"/>
                </a:solidFill>
                <a:latin typeface="Darker Grotesque"/>
                <a:ea typeface="Darker Grotesque"/>
                <a:cs typeface="Darker Grotesque"/>
                <a:sym typeface="Darker Grotesque"/>
              </a:defRPr>
            </a:lvl9pPr>
          </a:lstStyle>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6"/>
          <p:cNvSpPr txBox="1"/>
          <p:nvPr/>
        </p:nvSpPr>
        <p:spPr>
          <a:xfrm rot="-5400000">
            <a:off x="-2446950" y="2435850"/>
            <a:ext cx="5154600" cy="260700"/>
          </a:xfrm>
          <a:prstGeom prst="rect">
            <a:avLst/>
          </a:prstGeom>
          <a:solidFill>
            <a:srgbClr val="EEC3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1770E"/>
                </a:solidFill>
                <a:latin typeface="Roboto Mono Thin"/>
                <a:ea typeface="Roboto Mono Thin"/>
                <a:cs typeface="Roboto Mono Thin"/>
                <a:sym typeface="Roboto Mono Thin"/>
              </a:rPr>
              <a:t>Python Tips</a:t>
            </a:r>
            <a:endParaRPr>
              <a:solidFill>
                <a:srgbClr val="B1770E"/>
              </a:solidFill>
              <a:latin typeface="Roboto Mono Thin"/>
              <a:ea typeface="Roboto Mono Thin"/>
              <a:cs typeface="Roboto Mono Thin"/>
              <a:sym typeface="Roboto Mono Thin"/>
            </a:endParaRPr>
          </a:p>
        </p:txBody>
      </p:sp>
      <p:cxnSp>
        <p:nvCxnSpPr>
          <p:cNvPr id="76" name="Google Shape;76;p16"/>
          <p:cNvCxnSpPr/>
          <p:nvPr/>
        </p:nvCxnSpPr>
        <p:spPr>
          <a:xfrm>
            <a:off x="265373" y="-11100"/>
            <a:ext cx="0" cy="5154600"/>
          </a:xfrm>
          <a:prstGeom prst="straightConnector1">
            <a:avLst/>
          </a:prstGeom>
          <a:noFill/>
          <a:ln cap="flat" cmpd="sng" w="9525">
            <a:solidFill>
              <a:srgbClr val="2F4F9E"/>
            </a:solidFill>
            <a:prstDash val="solid"/>
            <a:round/>
            <a:headEnd len="med" w="med" type="none"/>
            <a:tailEnd len="med" w="med" type="none"/>
          </a:ln>
        </p:spPr>
      </p:cxnSp>
      <p:pic>
        <p:nvPicPr>
          <p:cNvPr id="77" name="Google Shape;77;p16"/>
          <p:cNvPicPr preferRelativeResize="0"/>
          <p:nvPr/>
        </p:nvPicPr>
        <p:blipFill>
          <a:blip r:embed="rId2">
            <a:alphaModFix amt="18000"/>
          </a:blip>
          <a:stretch>
            <a:fillRect/>
          </a:stretch>
        </p:blipFill>
        <p:spPr>
          <a:xfrm>
            <a:off x="8538766" y="4520875"/>
            <a:ext cx="538343" cy="535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realpython.com/python-optional-argumen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nytimes.com/games/wordle/index.html" TargetMode="External"/><Relationship Id="rId4" Type="http://schemas.openxmlformats.org/officeDocument/2006/relationships/image" Target="../media/image1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to/visheshdvivedi/get-colored-console-output-in-python-using-colorama-4gci" TargetMode="External"/><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0"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2.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0" y="2189825"/>
            <a:ext cx="91440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Wordle</a:t>
            </a:r>
            <a:endParaRPr>
              <a:latin typeface="Roboto Mono Thin"/>
              <a:ea typeface="Roboto Mono Thin"/>
              <a:cs typeface="Roboto Mono Thin"/>
              <a:sym typeface="Roboto Mono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60700" y="0"/>
            <a:ext cx="8883300" cy="6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Managing Data Access    </a:t>
            </a:r>
            <a:r>
              <a:rPr b="1" lang="en"/>
              <a:t>scope_demo.py</a:t>
            </a:r>
            <a:endParaRPr b="1"/>
          </a:p>
        </p:txBody>
      </p:sp>
      <p:sp>
        <p:nvSpPr>
          <p:cNvPr id="151" name="Google Shape;151;p26"/>
          <p:cNvSpPr txBox="1"/>
          <p:nvPr>
            <p:ph idx="1" type="body"/>
          </p:nvPr>
        </p:nvSpPr>
        <p:spPr>
          <a:xfrm>
            <a:off x="260700" y="509225"/>
            <a:ext cx="8883300" cy="45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Scope</a:t>
            </a:r>
            <a:endParaRPr b="1" sz="1800"/>
          </a:p>
          <a:p>
            <a:pPr indent="0" lvl="0" marL="0" rtl="0" algn="l">
              <a:spcBef>
                <a:spcPts val="1200"/>
              </a:spcBef>
              <a:spcAft>
                <a:spcPts val="0"/>
              </a:spcAft>
              <a:buNone/>
            </a:pPr>
            <a:r>
              <a:rPr b="1" lang="en"/>
              <a:t>Scope</a:t>
            </a:r>
            <a:r>
              <a:rPr lang="en"/>
              <a:t> describes the section of code in which data can be accessed. </a:t>
            </a:r>
            <a:endParaRPr/>
          </a:p>
          <a:p>
            <a:pPr indent="0" lvl="0" marL="0" rtl="0" algn="l">
              <a:spcBef>
                <a:spcPts val="1200"/>
              </a:spcBef>
              <a:spcAft>
                <a:spcPts val="0"/>
              </a:spcAft>
              <a:buNone/>
            </a:pPr>
            <a:r>
              <a:rPr lang="en"/>
              <a:t>A variable created within a function has a</a:t>
            </a:r>
            <a:r>
              <a:rPr b="1" lang="en"/>
              <a:t> local scope </a:t>
            </a:r>
            <a:r>
              <a:rPr lang="en"/>
              <a:t>to that function. </a:t>
            </a:r>
            <a:endParaRPr/>
          </a:p>
          <a:p>
            <a:pPr indent="0" lvl="0" marL="0" rtl="0" algn="l">
              <a:spcBef>
                <a:spcPts val="1200"/>
              </a:spcBef>
              <a:spcAft>
                <a:spcPts val="0"/>
              </a:spcAft>
              <a:buNone/>
            </a:pPr>
            <a:r>
              <a:rPr lang="en"/>
              <a:t>To reference a variable from outside of a function Python requires the use of the </a:t>
            </a:r>
            <a:r>
              <a:rPr b="1" lang="en"/>
              <a:t>global</a:t>
            </a:r>
            <a:r>
              <a:rPr lang="en"/>
              <a:t> keyword</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sz="2000"/>
              <a:t>Python Parameters</a:t>
            </a:r>
            <a:endParaRPr b="1" sz="2000"/>
          </a:p>
          <a:p>
            <a:pPr indent="0" lvl="0" marL="0" rtl="0" algn="l">
              <a:spcBef>
                <a:spcPts val="1200"/>
              </a:spcBef>
              <a:spcAft>
                <a:spcPts val="0"/>
              </a:spcAft>
              <a:buNone/>
            </a:pPr>
            <a:r>
              <a:rPr b="1" lang="en"/>
              <a:t>Mutating methods </a:t>
            </a:r>
            <a:r>
              <a:rPr lang="en"/>
              <a:t>produce changes to parameters within the body of a function. </a:t>
            </a:r>
            <a:endParaRPr/>
          </a:p>
          <a:p>
            <a:pPr indent="0" lvl="0" marL="0" rtl="0" algn="l">
              <a:spcBef>
                <a:spcPts val="1200"/>
              </a:spcBef>
              <a:spcAft>
                <a:spcPts val="0"/>
              </a:spcAft>
              <a:buNone/>
            </a:pPr>
            <a:r>
              <a:rPr lang="en"/>
              <a:t>Python functions allow for the use of </a:t>
            </a:r>
            <a:r>
              <a:rPr lang="en" u="sng">
                <a:solidFill>
                  <a:schemeClr val="hlink"/>
                </a:solidFill>
                <a:hlinkClick r:id="rId3"/>
              </a:rPr>
              <a:t>optional parameters/arguments.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Exercise 3</a:t>
            </a:r>
            <a:r>
              <a:rPr lang="en" sz="2000"/>
              <a:t>:</a:t>
            </a:r>
            <a:r>
              <a:rPr lang="en" sz="2000" u="none"/>
              <a:t> Implement a Wordle AI</a:t>
            </a:r>
            <a:endParaRPr sz="2000" u="none"/>
          </a:p>
        </p:txBody>
      </p:sp>
      <p:sp>
        <p:nvSpPr>
          <p:cNvPr id="157" name="Google Shape;157;p27"/>
          <p:cNvSpPr txBox="1"/>
          <p:nvPr>
            <p:ph idx="1" type="body"/>
          </p:nvPr>
        </p:nvSpPr>
        <p:spPr>
          <a:xfrm>
            <a:off x="311700" y="762000"/>
            <a:ext cx="8520600" cy="4011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Implement the</a:t>
            </a:r>
            <a:r>
              <a:rPr b="1" lang="en">
                <a:latin typeface="Darker Grotesque"/>
                <a:ea typeface="Darker Grotesque"/>
                <a:cs typeface="Darker Grotesque"/>
                <a:sym typeface="Darker Grotesque"/>
              </a:rPr>
              <a:t> </a:t>
            </a:r>
            <a:r>
              <a:rPr b="1" lang="en" sz="1600">
                <a:latin typeface="Darker Grotesque"/>
                <a:ea typeface="Darker Grotesque"/>
                <a:cs typeface="Darker Grotesque"/>
                <a:sym typeface="Darker Grotesque"/>
              </a:rPr>
              <a:t>get_AI_guess</a:t>
            </a:r>
            <a:r>
              <a:rPr lang="en" sz="1600"/>
              <a:t> </a:t>
            </a:r>
            <a:r>
              <a:rPr lang="en"/>
              <a:t>function in </a:t>
            </a:r>
            <a:r>
              <a:rPr b="1" lang="en">
                <a:latin typeface="Darker Grotesque"/>
                <a:ea typeface="Darker Grotesque"/>
                <a:cs typeface="Darker Grotesque"/>
                <a:sym typeface="Darker Grotesque"/>
              </a:rPr>
              <a:t>wordle.py. </a:t>
            </a:r>
            <a:r>
              <a:rPr lang="en"/>
              <a:t>This function will be called with the following inputs:</a:t>
            </a:r>
            <a:endParaRPr/>
          </a:p>
          <a:p>
            <a:pPr indent="-325755" lvl="0" marL="457200" rtl="0" algn="l">
              <a:spcBef>
                <a:spcPts val="1200"/>
              </a:spcBef>
              <a:spcAft>
                <a:spcPts val="0"/>
              </a:spcAft>
              <a:buSzPct val="100000"/>
              <a:buChar char="●"/>
            </a:pPr>
            <a:r>
              <a:rPr lang="en"/>
              <a:t>A list of guesses for the current game so far (between 0 - 5 guesses)</a:t>
            </a:r>
            <a:endParaRPr/>
          </a:p>
          <a:p>
            <a:pPr indent="-325755" lvl="0" marL="457200" rtl="0" algn="l">
              <a:spcBef>
                <a:spcPts val="0"/>
              </a:spcBef>
              <a:spcAft>
                <a:spcPts val="0"/>
              </a:spcAft>
              <a:buSzPct val="100000"/>
              <a:buChar char="●"/>
            </a:pPr>
            <a:r>
              <a:rPr lang="en"/>
              <a:t>A list of feedback for the current game so far (between 0 - 5 feedback strings)</a:t>
            </a:r>
            <a:endParaRPr/>
          </a:p>
          <a:p>
            <a:pPr indent="-325755" lvl="0" marL="457200" rtl="0" algn="l">
              <a:spcBef>
                <a:spcPts val="0"/>
              </a:spcBef>
              <a:spcAft>
                <a:spcPts val="0"/>
              </a:spcAft>
              <a:buSzPct val="100000"/>
              <a:buChar char="●"/>
            </a:pPr>
            <a:r>
              <a:rPr lang="en"/>
              <a:t>A set of potential Wordle secret words  (~2,300 words)</a:t>
            </a:r>
            <a:endParaRPr/>
          </a:p>
          <a:p>
            <a:pPr indent="-325755" lvl="0" marL="457200" rtl="0" algn="l">
              <a:spcBef>
                <a:spcPts val="0"/>
              </a:spcBef>
              <a:spcAft>
                <a:spcPts val="0"/>
              </a:spcAft>
              <a:buSzPct val="100000"/>
              <a:buChar char="●"/>
            </a:pPr>
            <a:r>
              <a:rPr lang="en"/>
              <a:t>A set of valid words for guessing the secret word (~13,000 words)</a:t>
            </a:r>
            <a:endParaRPr/>
          </a:p>
          <a:p>
            <a:pPr indent="0" lvl="0" marL="0" rtl="0" algn="l">
              <a:spcBef>
                <a:spcPts val="1200"/>
              </a:spcBef>
              <a:spcAft>
                <a:spcPts val="0"/>
              </a:spcAft>
              <a:buClr>
                <a:schemeClr val="dk1"/>
              </a:buClr>
              <a:buSzPct val="61111"/>
              <a:buFont typeface="Arial"/>
              <a:buNone/>
            </a:pPr>
            <a:r>
              <a:rPr lang="en"/>
              <a:t>In your game, when a player types ‘H’ or ‘h’ instead of a 5-letter guess, invoke this method to suggest a good word to choose next based on the guesses and related feedback seen so far. </a:t>
            </a:r>
            <a:endParaRPr/>
          </a:p>
          <a:p>
            <a:pPr indent="0" lvl="0" marL="0" rtl="0" algn="l">
              <a:spcBef>
                <a:spcPts val="1200"/>
              </a:spcBef>
              <a:spcAft>
                <a:spcPts val="0"/>
              </a:spcAft>
              <a:buClr>
                <a:schemeClr val="dk1"/>
              </a:buClr>
              <a:buSzPct val="61111"/>
              <a:buFont typeface="Arial"/>
              <a:buNone/>
            </a:pPr>
            <a:r>
              <a:rPr lang="en"/>
              <a:t>On Gradescope, a benchmark profiler will run this method in a game against every possible Wordle word. This will result in three leaderboard evaluation metrics:</a:t>
            </a:r>
            <a:endParaRPr/>
          </a:p>
          <a:p>
            <a:pPr indent="-325755" lvl="0" marL="457200" rtl="0" algn="l">
              <a:spcBef>
                <a:spcPts val="1200"/>
              </a:spcBef>
              <a:spcAft>
                <a:spcPts val="0"/>
              </a:spcAft>
              <a:buSzPct val="100000"/>
              <a:buChar char="-"/>
            </a:pPr>
            <a:r>
              <a:rPr b="1" lang="en">
                <a:latin typeface="Darker Grotesque"/>
                <a:ea typeface="Darker Grotesque"/>
                <a:cs typeface="Darker Grotesque"/>
                <a:sym typeface="Darker Grotesque"/>
              </a:rPr>
              <a:t>Accuracy</a:t>
            </a:r>
            <a:r>
              <a:rPr lang="en"/>
              <a:t>: The total percentage of games solved</a:t>
            </a:r>
            <a:endParaRPr/>
          </a:p>
          <a:p>
            <a:pPr indent="-325755" lvl="0" marL="457200" rtl="0" algn="l">
              <a:spcBef>
                <a:spcPts val="0"/>
              </a:spcBef>
              <a:spcAft>
                <a:spcPts val="0"/>
              </a:spcAft>
              <a:buSzPct val="100000"/>
              <a:buChar char="-"/>
            </a:pPr>
            <a:r>
              <a:rPr b="1" lang="en">
                <a:latin typeface="Darker Grotesque"/>
                <a:ea typeface="Darker Grotesque"/>
                <a:cs typeface="Darker Grotesque"/>
                <a:sym typeface="Darker Grotesque"/>
              </a:rPr>
              <a:t>Skill</a:t>
            </a:r>
            <a:r>
              <a:rPr lang="en"/>
              <a:t>: The average number of guesses taken to solve a game</a:t>
            </a:r>
            <a:endParaRPr/>
          </a:p>
          <a:p>
            <a:pPr indent="-325755" lvl="0" marL="457200" rtl="0" algn="l">
              <a:spcBef>
                <a:spcPts val="0"/>
              </a:spcBef>
              <a:spcAft>
                <a:spcPts val="0"/>
              </a:spcAft>
              <a:buSzPct val="100000"/>
              <a:buChar char="-"/>
            </a:pPr>
            <a:r>
              <a:rPr b="1" lang="en">
                <a:latin typeface="Darker Grotesque"/>
                <a:ea typeface="Darker Grotesque"/>
                <a:cs typeface="Darker Grotesque"/>
                <a:sym typeface="Darker Grotesque"/>
              </a:rPr>
              <a:t>Time</a:t>
            </a:r>
            <a:r>
              <a:rPr lang="en"/>
              <a:t>: The average time take for your procedure to determine a guess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100" y="101600"/>
            <a:ext cx="91398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200">
                <a:solidFill>
                  <a:srgbClr val="0B419E"/>
                </a:solidFill>
              </a:rPr>
              <a:t>Wordle</a:t>
            </a:r>
            <a:endParaRPr sz="4200">
              <a:solidFill>
                <a:srgbClr val="0B419E"/>
              </a:solidFill>
            </a:endParaRPr>
          </a:p>
        </p:txBody>
      </p:sp>
      <p:sp>
        <p:nvSpPr>
          <p:cNvPr id="88" name="Google Shape;88;p18"/>
          <p:cNvSpPr txBox="1"/>
          <p:nvPr>
            <p:ph idx="1" type="body"/>
          </p:nvPr>
        </p:nvSpPr>
        <p:spPr>
          <a:xfrm>
            <a:off x="154825" y="814650"/>
            <a:ext cx="8799000" cy="3950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2887EC"/>
                </a:solidFill>
              </a:rPr>
              <a:t>Work with a partner to build a Terminal-based </a:t>
            </a:r>
            <a:r>
              <a:rPr lang="en" u="sng">
                <a:solidFill>
                  <a:schemeClr val="hlink"/>
                </a:solidFill>
                <a:hlinkClick r:id="rId3"/>
              </a:rPr>
              <a:t>Wordle</a:t>
            </a:r>
            <a:r>
              <a:rPr lang="en">
                <a:solidFill>
                  <a:srgbClr val="2887EC"/>
                </a:solidFill>
              </a:rPr>
              <a:t> game. </a:t>
            </a:r>
            <a:endParaRPr>
              <a:solidFill>
                <a:srgbClr val="2887EC"/>
              </a:solidFill>
            </a:endParaRPr>
          </a:p>
          <a:p>
            <a:pPr indent="0" lvl="0" marL="0" rtl="0" algn="l">
              <a:lnSpc>
                <a:spcPct val="100000"/>
              </a:lnSpc>
              <a:spcBef>
                <a:spcPts val="0"/>
              </a:spcBef>
              <a:spcAft>
                <a:spcPts val="0"/>
              </a:spcAft>
              <a:buNone/>
            </a:pPr>
            <a:r>
              <a:t/>
            </a:r>
            <a:endParaRPr>
              <a:solidFill>
                <a:srgbClr val="2887EC"/>
              </a:solidFill>
            </a:endParaRPr>
          </a:p>
        </p:txBody>
      </p:sp>
      <p:pic>
        <p:nvPicPr>
          <p:cNvPr id="89" name="Google Shape;89;p18"/>
          <p:cNvPicPr preferRelativeResize="0"/>
          <p:nvPr/>
        </p:nvPicPr>
        <p:blipFill>
          <a:blip r:embed="rId4">
            <a:alphaModFix/>
          </a:blip>
          <a:stretch>
            <a:fillRect/>
          </a:stretch>
        </p:blipFill>
        <p:spPr>
          <a:xfrm>
            <a:off x="4989800" y="1604675"/>
            <a:ext cx="2546374" cy="2703700"/>
          </a:xfrm>
          <a:prstGeom prst="rect">
            <a:avLst/>
          </a:prstGeom>
          <a:noFill/>
          <a:ln>
            <a:noFill/>
          </a:ln>
        </p:spPr>
      </p:pic>
      <p:pic>
        <p:nvPicPr>
          <p:cNvPr id="90" name="Google Shape;90;p18"/>
          <p:cNvPicPr preferRelativeResize="0"/>
          <p:nvPr/>
        </p:nvPicPr>
        <p:blipFill>
          <a:blip r:embed="rId5">
            <a:alphaModFix/>
          </a:blip>
          <a:stretch>
            <a:fillRect/>
          </a:stretch>
        </p:blipFill>
        <p:spPr>
          <a:xfrm>
            <a:off x="1575550" y="1604675"/>
            <a:ext cx="2481575" cy="2703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Exercise 0</a:t>
            </a:r>
            <a:r>
              <a:rPr lang="en" sz="2000" u="none"/>
              <a:t>: Wordle Design Discussion Questions</a:t>
            </a:r>
            <a:endParaRPr sz="2000" u="none"/>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What are the rules for playing Wordle?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How does Wordle use color to provide feedback to players?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List at least six unique test cases for a single Wordle guess. What makes these good test cases?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What is an MVP for wordle?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Exercise 1</a:t>
            </a:r>
            <a:r>
              <a:rPr lang="en" sz="2000"/>
              <a:t>:</a:t>
            </a:r>
            <a:r>
              <a:rPr lang="en" sz="2000" u="none"/>
              <a:t> Correctly implement Wordle feedback.</a:t>
            </a:r>
            <a:endParaRPr sz="2000" u="none"/>
          </a:p>
        </p:txBody>
      </p:sp>
      <p:sp>
        <p:nvSpPr>
          <p:cNvPr id="102" name="Google Shape;102;p20"/>
          <p:cNvSpPr txBox="1"/>
          <p:nvPr>
            <p:ph idx="1" type="body"/>
          </p:nvPr>
        </p:nvSpPr>
        <p:spPr>
          <a:xfrm>
            <a:off x="311700" y="707825"/>
            <a:ext cx="8520600" cy="408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You are free to design your own implementation of Wordle. However, you must include an implementation for the </a:t>
            </a:r>
            <a:r>
              <a:rPr b="1" lang="en">
                <a:latin typeface="Darker Grotesque"/>
                <a:ea typeface="Darker Grotesque"/>
                <a:cs typeface="Darker Grotesque"/>
                <a:sym typeface="Darker Grotesque"/>
              </a:rPr>
              <a:t>get_feedback</a:t>
            </a:r>
            <a:r>
              <a:rPr lang="en"/>
              <a:t> function in </a:t>
            </a:r>
            <a:r>
              <a:rPr b="1" lang="en">
                <a:latin typeface="Darker Grotesque"/>
                <a:ea typeface="Darker Grotesque"/>
                <a:cs typeface="Darker Grotesque"/>
                <a:sym typeface="Darker Grotesque"/>
              </a:rPr>
              <a:t>wordle.py</a:t>
            </a:r>
            <a:r>
              <a:rPr lang="en"/>
              <a:t> which will be tested on Gradescope:</a:t>
            </a:r>
            <a:endParaRPr sz="1400">
              <a:latin typeface="Consolas"/>
              <a:ea typeface="Consolas"/>
              <a:cs typeface="Consolas"/>
              <a:sym typeface="Consolas"/>
            </a:endParaRPr>
          </a:p>
          <a:p>
            <a:pPr indent="0" lvl="0" marL="457200" rtl="0" algn="l">
              <a:lnSpc>
                <a:spcPct val="100000"/>
              </a:lnSpc>
              <a:spcBef>
                <a:spcPts val="1200"/>
              </a:spcBef>
              <a:spcAft>
                <a:spcPts val="0"/>
              </a:spcAft>
              <a:buClr>
                <a:schemeClr val="dk1"/>
              </a:buClr>
              <a:buSzPts val="1100"/>
              <a:buFont typeface="Arial"/>
              <a:buNone/>
            </a:pPr>
            <a:r>
              <a:rPr lang="en" sz="1400">
                <a:latin typeface="Consolas"/>
                <a:ea typeface="Consolas"/>
                <a:cs typeface="Consolas"/>
                <a:sym typeface="Consolas"/>
              </a:rPr>
              <a:t>     	</a:t>
            </a:r>
            <a:endParaRPr sz="1400">
              <a:latin typeface="Consolas"/>
              <a:ea typeface="Consolas"/>
              <a:cs typeface="Consolas"/>
              <a:sym typeface="Consolas"/>
            </a:endParaRPr>
          </a:p>
          <a:p>
            <a:pPr indent="45720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Examples</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&gt;&gt;&gt; get_feedback("lever", "EATEN")</a:t>
            </a:r>
            <a:endParaRPr sz="1400">
              <a:latin typeface="Consolas"/>
              <a:ea typeface="Consolas"/>
              <a:cs typeface="Consolas"/>
              <a:sym typeface="Consolas"/>
            </a:endParaRPr>
          </a:p>
          <a:p>
            <a:pPr indent="45720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"-e-E-"</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a:t>
            </a:r>
            <a:endParaRPr sz="1400">
              <a:latin typeface="Consolas"/>
              <a:ea typeface="Consolas"/>
              <a:cs typeface="Consolas"/>
              <a:sym typeface="Consolas"/>
            </a:endParaRPr>
          </a:p>
          <a:p>
            <a:pPr indent="45720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&gt;&gt;&gt; get_feedback("LEVER", "LOWER")</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"L--ER"</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a:t>
            </a:r>
            <a:endParaRPr sz="1400">
              <a:latin typeface="Consolas"/>
              <a:ea typeface="Consolas"/>
              <a:cs typeface="Consolas"/>
              <a:sym typeface="Consolas"/>
            </a:endParaRPr>
          </a:p>
          <a:p>
            <a:pPr indent="45720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&gt;&gt;&gt; get_feedback("MOMMY", "MADAM")</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"M-m--"</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a:t>
            </a:r>
            <a:endParaRPr sz="1400">
              <a:latin typeface="Consolas"/>
              <a:ea typeface="Consolas"/>
              <a:cs typeface="Consolas"/>
              <a:sym typeface="Consolas"/>
            </a:endParaRPr>
          </a:p>
          <a:p>
            <a:pPr indent="45720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&gt;&gt;&gt; get_feedback("ARGUE", "MOTTO")</a:t>
            </a:r>
            <a:endParaRPr sz="14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457200" rtl="0" algn="l">
              <a:spcBef>
                <a:spcPts val="0"/>
              </a:spcBef>
              <a:spcAft>
                <a:spcPts val="1200"/>
              </a:spcAft>
              <a:buNone/>
            </a:pPr>
            <a:r>
              <a:rPr lang="en" sz="1400">
                <a:latin typeface="Consolas"/>
                <a:ea typeface="Consolas"/>
                <a:cs typeface="Consolas"/>
                <a:sym typeface="Consolas"/>
              </a:rPr>
              <a:t>  </a:t>
            </a:r>
            <a:endParaRPr sz="14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33500" y="213475"/>
            <a:ext cx="8520600" cy="3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00"/>
              <a:t>Exercise 2</a:t>
            </a:r>
            <a:r>
              <a:rPr b="1" lang="en" sz="2000" u="none"/>
              <a:t>:</a:t>
            </a:r>
            <a:r>
              <a:rPr lang="en" sz="2000" u="none"/>
              <a:t> Implement the full Wordle game.</a:t>
            </a:r>
            <a:endParaRPr sz="2000" u="none"/>
          </a:p>
        </p:txBody>
      </p:sp>
      <p:sp>
        <p:nvSpPr>
          <p:cNvPr id="108" name="Google Shape;108;p21"/>
          <p:cNvSpPr txBox="1"/>
          <p:nvPr>
            <p:ph idx="1" type="body"/>
          </p:nvPr>
        </p:nvSpPr>
        <p:spPr>
          <a:xfrm>
            <a:off x="311700" y="612200"/>
            <a:ext cx="8520600" cy="123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Use the </a:t>
            </a:r>
            <a:r>
              <a:rPr lang="en" sz="1400" u="sng">
                <a:solidFill>
                  <a:schemeClr val="hlink"/>
                </a:solidFill>
                <a:hlinkClick r:id="rId3"/>
              </a:rPr>
              <a:t>colorama</a:t>
            </a:r>
            <a:r>
              <a:rPr lang="en" sz="1400"/>
              <a:t> library to display the list of guesses. Use the following background and foreground color combinations:</a:t>
            </a:r>
            <a:endParaRPr sz="1400"/>
          </a:p>
          <a:p>
            <a:pPr indent="-317500" lvl="0" marL="457200" rtl="0" algn="l">
              <a:lnSpc>
                <a:spcPct val="100000"/>
              </a:lnSpc>
              <a:spcBef>
                <a:spcPts val="0"/>
              </a:spcBef>
              <a:spcAft>
                <a:spcPts val="0"/>
              </a:spcAft>
              <a:buSzPts val="1400"/>
              <a:buChar char="●"/>
            </a:pPr>
            <a:r>
              <a:rPr lang="en" sz="1400"/>
              <a:t>Green/Black: Correct letter in the correct position</a:t>
            </a:r>
            <a:endParaRPr sz="1400"/>
          </a:p>
          <a:p>
            <a:pPr indent="-317500" lvl="0" marL="457200" rtl="0" algn="l">
              <a:lnSpc>
                <a:spcPct val="100000"/>
              </a:lnSpc>
              <a:spcBef>
                <a:spcPts val="0"/>
              </a:spcBef>
              <a:spcAft>
                <a:spcPts val="0"/>
              </a:spcAft>
              <a:buSzPts val="1400"/>
              <a:buChar char="●"/>
            </a:pPr>
            <a:r>
              <a:rPr lang="en" sz="1400"/>
              <a:t>Yellow/Black: Correct letter in the incorrect position</a:t>
            </a:r>
            <a:endParaRPr sz="1400"/>
          </a:p>
          <a:p>
            <a:pPr indent="-317500" lvl="0" marL="457200" rtl="0" algn="l">
              <a:lnSpc>
                <a:spcPct val="100000"/>
              </a:lnSpc>
              <a:spcBef>
                <a:spcPts val="0"/>
              </a:spcBef>
              <a:spcAft>
                <a:spcPts val="0"/>
              </a:spcAft>
              <a:buSzPts val="1400"/>
              <a:buChar char="●"/>
            </a:pPr>
            <a:r>
              <a:rPr lang="en" sz="1400"/>
              <a:t>Black/White: Incorrect letter (i.e. not in the secret word)</a:t>
            </a:r>
            <a:endParaRPr sz="1400"/>
          </a:p>
          <a:p>
            <a:pPr indent="0" lvl="0" marL="0" rtl="0" algn="l">
              <a:lnSpc>
                <a:spcPct val="100000"/>
              </a:lnSpc>
              <a:spcBef>
                <a:spcPts val="0"/>
              </a:spcBef>
              <a:spcAft>
                <a:spcPts val="0"/>
              </a:spcAft>
              <a:buNone/>
            </a:pPr>
            <a:r>
              <a:rPr lang="en" sz="1400"/>
              <a:t>A complete list of appropriately colored guessed words should be output at each turn, similar to the diagrams below.</a:t>
            </a:r>
            <a:endParaRPr sz="1400"/>
          </a:p>
          <a:p>
            <a:pPr indent="0" lvl="0" marL="0" rtl="0" algn="l">
              <a:lnSpc>
                <a:spcPct val="100000"/>
              </a:lnSpc>
              <a:spcBef>
                <a:spcPts val="0"/>
              </a:spcBef>
              <a:spcAft>
                <a:spcPts val="0"/>
              </a:spcAft>
              <a:buNone/>
            </a:pPr>
            <a:r>
              <a:rPr lang="en" sz="1400"/>
              <a:t>Once you implement your AI function players should be able to get a hint by typing “</a:t>
            </a:r>
            <a:r>
              <a:rPr b="1" lang="en" sz="1400">
                <a:latin typeface="Darker Grotesque"/>
                <a:ea typeface="Darker Grotesque"/>
                <a:cs typeface="Darker Grotesque"/>
                <a:sym typeface="Darker Grotesque"/>
              </a:rPr>
              <a:t>h</a:t>
            </a:r>
            <a:r>
              <a:rPr lang="en" sz="1400"/>
              <a:t>” or “</a:t>
            </a:r>
            <a:r>
              <a:rPr b="1" lang="en" sz="1400">
                <a:latin typeface="Darker Grotesque"/>
                <a:ea typeface="Darker Grotesque"/>
                <a:cs typeface="Darker Grotesque"/>
                <a:sym typeface="Darker Grotesque"/>
              </a:rPr>
              <a:t>H</a:t>
            </a:r>
            <a:r>
              <a:rPr lang="en" sz="1400"/>
              <a:t>”</a:t>
            </a:r>
            <a:endParaRPr sz="1400"/>
          </a:p>
        </p:txBody>
      </p:sp>
      <p:pic>
        <p:nvPicPr>
          <p:cNvPr id="109" name="Google Shape;109;p21"/>
          <p:cNvPicPr preferRelativeResize="0"/>
          <p:nvPr/>
        </p:nvPicPr>
        <p:blipFill>
          <a:blip r:embed="rId4">
            <a:alphaModFix/>
          </a:blip>
          <a:stretch>
            <a:fillRect/>
          </a:stretch>
        </p:blipFill>
        <p:spPr>
          <a:xfrm>
            <a:off x="4754212" y="2233575"/>
            <a:ext cx="2085614" cy="2335574"/>
          </a:xfrm>
          <a:prstGeom prst="rect">
            <a:avLst/>
          </a:prstGeom>
          <a:noFill/>
          <a:ln>
            <a:noFill/>
          </a:ln>
        </p:spPr>
      </p:pic>
      <p:pic>
        <p:nvPicPr>
          <p:cNvPr id="110" name="Google Shape;110;p21"/>
          <p:cNvPicPr preferRelativeResize="0"/>
          <p:nvPr/>
        </p:nvPicPr>
        <p:blipFill>
          <a:blip r:embed="rId5">
            <a:alphaModFix/>
          </a:blip>
          <a:stretch>
            <a:fillRect/>
          </a:stretch>
        </p:blipFill>
        <p:spPr>
          <a:xfrm>
            <a:off x="2701600" y="2121238"/>
            <a:ext cx="1163738" cy="2560249"/>
          </a:xfrm>
          <a:prstGeom prst="rect">
            <a:avLst/>
          </a:prstGeom>
          <a:noFill/>
          <a:ln>
            <a:noFill/>
          </a:ln>
        </p:spPr>
      </p:pic>
      <p:pic>
        <p:nvPicPr>
          <p:cNvPr id="111" name="Google Shape;111;p21"/>
          <p:cNvPicPr preferRelativeResize="0"/>
          <p:nvPr/>
        </p:nvPicPr>
        <p:blipFill>
          <a:blip r:embed="rId6">
            <a:alphaModFix/>
          </a:blip>
          <a:stretch>
            <a:fillRect/>
          </a:stretch>
        </p:blipFill>
        <p:spPr>
          <a:xfrm>
            <a:off x="7015700" y="2123476"/>
            <a:ext cx="1163750" cy="2555773"/>
          </a:xfrm>
          <a:prstGeom prst="rect">
            <a:avLst/>
          </a:prstGeom>
          <a:noFill/>
          <a:ln>
            <a:noFill/>
          </a:ln>
        </p:spPr>
      </p:pic>
      <p:pic>
        <p:nvPicPr>
          <p:cNvPr id="112" name="Google Shape;112;p21"/>
          <p:cNvPicPr preferRelativeResize="0"/>
          <p:nvPr/>
        </p:nvPicPr>
        <p:blipFill rotWithShape="1">
          <a:blip r:embed="rId7">
            <a:alphaModFix/>
          </a:blip>
          <a:srcRect b="1797" l="0" r="0" t="0"/>
          <a:stretch/>
        </p:blipFill>
        <p:spPr>
          <a:xfrm>
            <a:off x="454425" y="2233575"/>
            <a:ext cx="2089075" cy="2335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ECEB"/>
        </a:solidFill>
      </p:bgPr>
    </p:bg>
    <p:spTree>
      <p:nvGrpSpPr>
        <p:cNvPr id="116" name="Shape 116"/>
        <p:cNvGrpSpPr/>
        <p:nvPr/>
      </p:nvGrpSpPr>
      <p:grpSpPr>
        <a:xfrm>
          <a:off x="0" y="0"/>
          <a:ext cx="0" cy="0"/>
          <a:chOff x="0" y="0"/>
          <a:chExt cx="0" cy="0"/>
        </a:xfrm>
      </p:grpSpPr>
      <p:sp>
        <p:nvSpPr>
          <p:cNvPr id="117" name="Google Shape;117;p22"/>
          <p:cNvSpPr txBox="1"/>
          <p:nvPr>
            <p:ph idx="1" type="body"/>
          </p:nvPr>
        </p:nvSpPr>
        <p:spPr>
          <a:xfrm>
            <a:off x="83100" y="4459175"/>
            <a:ext cx="53886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VSCode Debugging - binary_demo.py</a:t>
            </a:r>
            <a:endParaRPr/>
          </a:p>
        </p:txBody>
      </p:sp>
      <p:sp>
        <p:nvSpPr>
          <p:cNvPr id="118" name="Google Shape;118;p22"/>
          <p:cNvSpPr txBox="1"/>
          <p:nvPr/>
        </p:nvSpPr>
        <p:spPr>
          <a:xfrm>
            <a:off x="155700" y="49825"/>
            <a:ext cx="8748300" cy="395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Darker Grotesque"/>
              <a:buAutoNum type="arabicPeriod"/>
            </a:pPr>
            <a:r>
              <a:rPr lang="en">
                <a:solidFill>
                  <a:schemeClr val="dk2"/>
                </a:solidFill>
                <a:latin typeface="Darker Grotesque"/>
                <a:ea typeface="Darker Grotesque"/>
                <a:cs typeface="Darker Grotesque"/>
                <a:sym typeface="Darker Grotesque"/>
              </a:rPr>
              <a:t>Set breakpoints on the important lines of code</a:t>
            </a:r>
            <a:endParaRPr>
              <a:solidFill>
                <a:schemeClr val="dk2"/>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a:solidFill>
                <a:schemeClr val="dk2"/>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a:solidFill>
                <a:schemeClr val="dk2"/>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a:solidFill>
                <a:schemeClr val="dk2"/>
              </a:solidFill>
              <a:latin typeface="Darker Grotesque"/>
              <a:ea typeface="Darker Grotesque"/>
              <a:cs typeface="Darker Grotesque"/>
              <a:sym typeface="Darker Grotesque"/>
            </a:endParaRPr>
          </a:p>
          <a:p>
            <a:pPr indent="-317500" lvl="0" marL="457200" rtl="0" algn="l">
              <a:spcBef>
                <a:spcPts val="0"/>
              </a:spcBef>
              <a:spcAft>
                <a:spcPts val="0"/>
              </a:spcAft>
              <a:buClr>
                <a:schemeClr val="dk2"/>
              </a:buClr>
              <a:buSzPts val="1400"/>
              <a:buFont typeface="Darker Grotesque"/>
              <a:buAutoNum type="arabicPeriod"/>
            </a:pPr>
            <a:r>
              <a:rPr lang="en">
                <a:solidFill>
                  <a:schemeClr val="dk2"/>
                </a:solidFill>
                <a:latin typeface="Darker Grotesque"/>
                <a:ea typeface="Darker Grotesque"/>
                <a:cs typeface="Darker Grotesque"/>
                <a:sym typeface="Darker Grotesque"/>
              </a:rPr>
              <a:t>Click on VSCode Run and Debug </a:t>
            </a:r>
            <a:endParaRPr>
              <a:solidFill>
                <a:schemeClr val="dk2"/>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a:solidFill>
                <a:schemeClr val="dk2"/>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a:solidFill>
                <a:schemeClr val="dk2"/>
              </a:solidFill>
              <a:latin typeface="Darker Grotesque"/>
              <a:ea typeface="Darker Grotesque"/>
              <a:cs typeface="Darker Grotesque"/>
              <a:sym typeface="Darker Grotesque"/>
            </a:endParaRPr>
          </a:p>
          <a:p>
            <a:pPr indent="-317500" lvl="0" marL="457200" rtl="0" algn="l">
              <a:spcBef>
                <a:spcPts val="0"/>
              </a:spcBef>
              <a:spcAft>
                <a:spcPts val="0"/>
              </a:spcAft>
              <a:buClr>
                <a:schemeClr val="dk2"/>
              </a:buClr>
              <a:buSzPts val="1400"/>
              <a:buFont typeface="Darker Grotesque"/>
              <a:buAutoNum type="arabicPeriod"/>
            </a:pPr>
            <a:r>
              <a:rPr lang="en">
                <a:solidFill>
                  <a:schemeClr val="dk2"/>
                </a:solidFill>
                <a:latin typeface="Darker Grotesque"/>
                <a:ea typeface="Darker Grotesque"/>
                <a:cs typeface="Darker Grotesque"/>
                <a:sym typeface="Darker Grotesque"/>
              </a:rPr>
              <a:t>Select (if necessary)</a:t>
            </a:r>
            <a:endParaRPr>
              <a:solidFill>
                <a:schemeClr val="dk2"/>
              </a:solidFill>
              <a:latin typeface="Darker Grotesque"/>
              <a:ea typeface="Darker Grotesque"/>
              <a:cs typeface="Darker Grotesque"/>
              <a:sym typeface="Darker Grotesque"/>
            </a:endParaRPr>
          </a:p>
          <a:p>
            <a:pPr indent="-317500" lvl="1" marL="914400" rtl="0" algn="l">
              <a:spcBef>
                <a:spcPts val="0"/>
              </a:spcBef>
              <a:spcAft>
                <a:spcPts val="0"/>
              </a:spcAft>
              <a:buClr>
                <a:schemeClr val="dk2"/>
              </a:buClr>
              <a:buSzPts val="1400"/>
              <a:buFont typeface="Darker Grotesque"/>
              <a:buAutoNum type="alphaLcPeriod"/>
            </a:pPr>
            <a:r>
              <a:rPr lang="en">
                <a:solidFill>
                  <a:schemeClr val="dk2"/>
                </a:solidFill>
                <a:latin typeface="Darker Grotesque"/>
                <a:ea typeface="Darker Grotesque"/>
                <a:cs typeface="Darker Grotesque"/>
                <a:sym typeface="Darker Grotesque"/>
              </a:rPr>
              <a:t>Python Debugger</a:t>
            </a:r>
            <a:endParaRPr>
              <a:solidFill>
                <a:schemeClr val="dk2"/>
              </a:solidFill>
              <a:latin typeface="Darker Grotesque"/>
              <a:ea typeface="Darker Grotesque"/>
              <a:cs typeface="Darker Grotesque"/>
              <a:sym typeface="Darker Grotesque"/>
            </a:endParaRPr>
          </a:p>
          <a:p>
            <a:pPr indent="-317500" lvl="1" marL="914400" rtl="0" algn="l">
              <a:spcBef>
                <a:spcPts val="0"/>
              </a:spcBef>
              <a:spcAft>
                <a:spcPts val="0"/>
              </a:spcAft>
              <a:buClr>
                <a:schemeClr val="dk2"/>
              </a:buClr>
              <a:buSzPts val="1400"/>
              <a:buFont typeface="Darker Grotesque"/>
              <a:buAutoNum type="alphaLcPeriod"/>
            </a:pPr>
            <a:r>
              <a:rPr lang="en">
                <a:solidFill>
                  <a:schemeClr val="dk2"/>
                </a:solidFill>
                <a:latin typeface="Darker Grotesque"/>
                <a:ea typeface="Darker Grotesque"/>
                <a:cs typeface="Darker Grotesque"/>
                <a:sym typeface="Darker Grotesque"/>
              </a:rPr>
              <a:t>Python File</a:t>
            </a:r>
            <a:endParaRPr>
              <a:solidFill>
                <a:schemeClr val="dk2"/>
              </a:solidFill>
              <a:latin typeface="Darker Grotesque"/>
              <a:ea typeface="Darker Grotesque"/>
              <a:cs typeface="Darker Grotesque"/>
              <a:sym typeface="Darker Grotesque"/>
            </a:endParaRPr>
          </a:p>
          <a:p>
            <a:pPr indent="0" lvl="0" marL="914400" rtl="0" algn="l">
              <a:spcBef>
                <a:spcPts val="0"/>
              </a:spcBef>
              <a:spcAft>
                <a:spcPts val="0"/>
              </a:spcAft>
              <a:buNone/>
            </a:pPr>
            <a:r>
              <a:t/>
            </a:r>
            <a:endParaRPr>
              <a:solidFill>
                <a:schemeClr val="dk2"/>
              </a:solidFill>
              <a:latin typeface="Darker Grotesque"/>
              <a:ea typeface="Darker Grotesque"/>
              <a:cs typeface="Darker Grotesque"/>
              <a:sym typeface="Darker Grotesque"/>
            </a:endParaRPr>
          </a:p>
          <a:p>
            <a:pPr indent="-317500" lvl="0" marL="457200" rtl="0" algn="l">
              <a:spcBef>
                <a:spcPts val="0"/>
              </a:spcBef>
              <a:spcAft>
                <a:spcPts val="0"/>
              </a:spcAft>
              <a:buClr>
                <a:schemeClr val="dk2"/>
              </a:buClr>
              <a:buSzPts val="1400"/>
              <a:buFont typeface="Darker Grotesque"/>
              <a:buAutoNum type="arabicPeriod"/>
            </a:pPr>
            <a:r>
              <a:rPr lang="en">
                <a:solidFill>
                  <a:schemeClr val="dk2"/>
                </a:solidFill>
                <a:latin typeface="Darker Grotesque"/>
                <a:ea typeface="Darker Grotesque"/>
                <a:cs typeface="Darker Grotesque"/>
                <a:sym typeface="Darker Grotesque"/>
              </a:rPr>
              <a:t>Use the control panel to step through execution of your code:</a:t>
            </a:r>
            <a:endParaRPr>
              <a:solidFill>
                <a:schemeClr val="dk2"/>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a:solidFill>
                <a:schemeClr val="dk2"/>
              </a:solidFill>
              <a:latin typeface="Darker Grotesque"/>
              <a:ea typeface="Darker Grotesque"/>
              <a:cs typeface="Darker Grotesque"/>
              <a:sym typeface="Darker Grotesque"/>
            </a:endParaRPr>
          </a:p>
          <a:p>
            <a:pPr indent="-317500" lvl="0" marL="457200" rtl="0" algn="l">
              <a:spcBef>
                <a:spcPts val="0"/>
              </a:spcBef>
              <a:spcAft>
                <a:spcPts val="0"/>
              </a:spcAft>
              <a:buClr>
                <a:schemeClr val="dk2"/>
              </a:buClr>
              <a:buSzPts val="1400"/>
              <a:buFont typeface="Darker Grotesque"/>
              <a:buAutoNum type="arabicPeriod"/>
            </a:pPr>
            <a:r>
              <a:rPr lang="en">
                <a:solidFill>
                  <a:schemeClr val="dk2"/>
                </a:solidFill>
                <a:latin typeface="Darker Grotesque"/>
                <a:ea typeface="Darker Grotesque"/>
                <a:cs typeface="Darker Grotesque"/>
                <a:sym typeface="Darker Grotesque"/>
              </a:rPr>
              <a:t>This helps you break your algorithm down into “animation frames” according to where you’ve set breakpoints. This is very helpful in understanding variariable values and the overall path of execution of your code.</a:t>
            </a:r>
            <a:endParaRPr>
              <a:solidFill>
                <a:schemeClr val="dk2"/>
              </a:solidFill>
              <a:latin typeface="Darker Grotesque"/>
              <a:ea typeface="Darker Grotesque"/>
              <a:cs typeface="Darker Grotesque"/>
              <a:sym typeface="Darker Grotesque"/>
            </a:endParaRPr>
          </a:p>
        </p:txBody>
      </p:sp>
      <p:pic>
        <p:nvPicPr>
          <p:cNvPr id="119" name="Google Shape;119;p22"/>
          <p:cNvPicPr preferRelativeResize="0"/>
          <p:nvPr/>
        </p:nvPicPr>
        <p:blipFill>
          <a:blip r:embed="rId3">
            <a:alphaModFix/>
          </a:blip>
          <a:stretch>
            <a:fillRect/>
          </a:stretch>
        </p:blipFill>
        <p:spPr>
          <a:xfrm>
            <a:off x="2869675" y="836312"/>
            <a:ext cx="407950" cy="356950"/>
          </a:xfrm>
          <a:prstGeom prst="rect">
            <a:avLst/>
          </a:prstGeom>
          <a:noFill/>
          <a:ln>
            <a:noFill/>
          </a:ln>
        </p:spPr>
      </p:pic>
      <p:pic>
        <p:nvPicPr>
          <p:cNvPr id="120" name="Google Shape;120;p22"/>
          <p:cNvPicPr preferRelativeResize="0"/>
          <p:nvPr/>
        </p:nvPicPr>
        <p:blipFill>
          <a:blip r:embed="rId4">
            <a:alphaModFix/>
          </a:blip>
          <a:stretch>
            <a:fillRect/>
          </a:stretch>
        </p:blipFill>
        <p:spPr>
          <a:xfrm>
            <a:off x="3346925" y="900913"/>
            <a:ext cx="1461750" cy="292350"/>
          </a:xfrm>
          <a:prstGeom prst="rect">
            <a:avLst/>
          </a:prstGeom>
          <a:noFill/>
          <a:ln>
            <a:noFill/>
          </a:ln>
        </p:spPr>
      </p:pic>
      <p:pic>
        <p:nvPicPr>
          <p:cNvPr id="121" name="Google Shape;121;p22"/>
          <p:cNvPicPr preferRelativeResize="0"/>
          <p:nvPr/>
        </p:nvPicPr>
        <p:blipFill>
          <a:blip r:embed="rId5">
            <a:alphaModFix/>
          </a:blip>
          <a:stretch>
            <a:fillRect/>
          </a:stretch>
        </p:blipFill>
        <p:spPr>
          <a:xfrm>
            <a:off x="2452325" y="1578625"/>
            <a:ext cx="1351298" cy="356950"/>
          </a:xfrm>
          <a:prstGeom prst="rect">
            <a:avLst/>
          </a:prstGeom>
          <a:noFill/>
          <a:ln>
            <a:noFill/>
          </a:ln>
        </p:spPr>
      </p:pic>
      <p:pic>
        <p:nvPicPr>
          <p:cNvPr id="122" name="Google Shape;122;p22"/>
          <p:cNvPicPr preferRelativeResize="0"/>
          <p:nvPr/>
        </p:nvPicPr>
        <p:blipFill>
          <a:blip r:embed="rId6">
            <a:alphaModFix/>
          </a:blip>
          <a:stretch>
            <a:fillRect/>
          </a:stretch>
        </p:blipFill>
        <p:spPr>
          <a:xfrm>
            <a:off x="2452325" y="1984875"/>
            <a:ext cx="1894247" cy="356950"/>
          </a:xfrm>
          <a:prstGeom prst="rect">
            <a:avLst/>
          </a:prstGeom>
          <a:noFill/>
          <a:ln>
            <a:noFill/>
          </a:ln>
        </p:spPr>
      </p:pic>
      <p:pic>
        <p:nvPicPr>
          <p:cNvPr id="123" name="Google Shape;123;p22"/>
          <p:cNvPicPr preferRelativeResize="0"/>
          <p:nvPr/>
        </p:nvPicPr>
        <p:blipFill rotWithShape="1">
          <a:blip r:embed="rId7">
            <a:alphaModFix/>
          </a:blip>
          <a:srcRect b="0" l="0" r="6603" t="0"/>
          <a:stretch/>
        </p:blipFill>
        <p:spPr>
          <a:xfrm>
            <a:off x="5227400" y="49825"/>
            <a:ext cx="2946674" cy="1472725"/>
          </a:xfrm>
          <a:prstGeom prst="rect">
            <a:avLst/>
          </a:prstGeom>
          <a:noFill/>
          <a:ln>
            <a:noFill/>
          </a:ln>
        </p:spPr>
      </p:pic>
      <p:cxnSp>
        <p:nvCxnSpPr>
          <p:cNvPr id="124" name="Google Shape;124;p22"/>
          <p:cNvCxnSpPr/>
          <p:nvPr/>
        </p:nvCxnSpPr>
        <p:spPr>
          <a:xfrm>
            <a:off x="3771525" y="289425"/>
            <a:ext cx="1384800" cy="219900"/>
          </a:xfrm>
          <a:prstGeom prst="straightConnector1">
            <a:avLst/>
          </a:prstGeom>
          <a:noFill/>
          <a:ln cap="flat" cmpd="sng" w="9525">
            <a:solidFill>
              <a:srgbClr val="48B593"/>
            </a:solidFill>
            <a:prstDash val="solid"/>
            <a:round/>
            <a:headEnd len="med" w="med" type="none"/>
            <a:tailEnd len="med" w="med" type="triangle"/>
          </a:ln>
        </p:spPr>
      </p:cxnSp>
      <p:pic>
        <p:nvPicPr>
          <p:cNvPr id="125" name="Google Shape;125;p22"/>
          <p:cNvPicPr preferRelativeResize="0"/>
          <p:nvPr/>
        </p:nvPicPr>
        <p:blipFill>
          <a:blip r:embed="rId8">
            <a:alphaModFix/>
          </a:blip>
          <a:stretch>
            <a:fillRect/>
          </a:stretch>
        </p:blipFill>
        <p:spPr>
          <a:xfrm>
            <a:off x="4733200" y="2408354"/>
            <a:ext cx="1894250" cy="341895"/>
          </a:xfrm>
          <a:prstGeom prst="rect">
            <a:avLst/>
          </a:prstGeom>
          <a:noFill/>
          <a:ln>
            <a:noFill/>
          </a:ln>
        </p:spPr>
      </p:pic>
      <p:pic>
        <p:nvPicPr>
          <p:cNvPr id="126" name="Google Shape;126;p22"/>
          <p:cNvPicPr preferRelativeResize="0"/>
          <p:nvPr/>
        </p:nvPicPr>
        <p:blipFill>
          <a:blip r:embed="rId9">
            <a:alphaModFix/>
          </a:blip>
          <a:stretch>
            <a:fillRect/>
          </a:stretch>
        </p:blipFill>
        <p:spPr>
          <a:xfrm>
            <a:off x="3691272" y="3367127"/>
            <a:ext cx="1756225" cy="983225"/>
          </a:xfrm>
          <a:prstGeom prst="rect">
            <a:avLst/>
          </a:prstGeom>
          <a:noFill/>
          <a:ln>
            <a:noFill/>
          </a:ln>
        </p:spPr>
      </p:pic>
      <p:pic>
        <p:nvPicPr>
          <p:cNvPr id="127" name="Google Shape;127;p22"/>
          <p:cNvPicPr preferRelativeResize="0"/>
          <p:nvPr/>
        </p:nvPicPr>
        <p:blipFill rotWithShape="1">
          <a:blip r:embed="rId10">
            <a:alphaModFix/>
          </a:blip>
          <a:srcRect b="0" l="0" r="3138" t="0"/>
          <a:stretch/>
        </p:blipFill>
        <p:spPr>
          <a:xfrm>
            <a:off x="5540625" y="3346250"/>
            <a:ext cx="3514958" cy="174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EEEEEE"/>
                </a:solidFill>
              </a:rPr>
              <a:t>Wordle AI</a:t>
            </a:r>
            <a:endParaRPr>
              <a:solidFill>
                <a:srgbClr val="EEEEE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233500" y="213475"/>
            <a:ext cx="8520600" cy="6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r>
              <a:rPr lang="en" u="none"/>
              <a:t>: Wordle AI design</a:t>
            </a:r>
            <a:endParaRPr u="none"/>
          </a:p>
        </p:txBody>
      </p:sp>
      <p:sp>
        <p:nvSpPr>
          <p:cNvPr id="138" name="Google Shape;138;p24"/>
          <p:cNvSpPr txBox="1"/>
          <p:nvPr>
            <p:ph idx="1" type="body"/>
          </p:nvPr>
        </p:nvSpPr>
        <p:spPr>
          <a:xfrm>
            <a:off x="311700" y="906175"/>
            <a:ext cx="8520600" cy="366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21F5F"/>
              </a:buClr>
              <a:buSzPts val="1400"/>
              <a:buFont typeface="Darker Grotesque"/>
              <a:buAutoNum type="arabicPeriod"/>
            </a:pPr>
            <a:r>
              <a:rPr lang="en" sz="1400">
                <a:solidFill>
                  <a:srgbClr val="021F5F"/>
                </a:solidFill>
                <a:latin typeface="Darker Grotesque"/>
                <a:ea typeface="Darker Grotesque"/>
                <a:cs typeface="Darker Grotesque"/>
                <a:sym typeface="Darker Grotesque"/>
              </a:rPr>
              <a:t>What information would an AI need to make a guess?</a:t>
            </a:r>
            <a:endParaRPr sz="1400">
              <a:solidFill>
                <a:srgbClr val="021F5F"/>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sz="1100">
              <a:solidFill>
                <a:schemeClr val="dk1"/>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sz="1100">
              <a:solidFill>
                <a:schemeClr val="dk1"/>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sz="1100">
              <a:solidFill>
                <a:schemeClr val="dk1"/>
              </a:solidFill>
              <a:latin typeface="Darker Grotesque"/>
              <a:ea typeface="Darker Grotesque"/>
              <a:cs typeface="Darker Grotesque"/>
              <a:sym typeface="Darker Grotesque"/>
            </a:endParaRPr>
          </a:p>
          <a:p>
            <a:pPr indent="-317500" lvl="0" marL="457200" rtl="0" algn="l">
              <a:spcBef>
                <a:spcPts val="0"/>
              </a:spcBef>
              <a:spcAft>
                <a:spcPts val="0"/>
              </a:spcAft>
              <a:buClr>
                <a:srgbClr val="021F5F"/>
              </a:buClr>
              <a:buSzPts val="1400"/>
              <a:buFont typeface="Darker Grotesque"/>
              <a:buAutoNum type="arabicPeriod"/>
            </a:pPr>
            <a:r>
              <a:rPr lang="en" sz="1400">
                <a:solidFill>
                  <a:srgbClr val="021F5F"/>
                </a:solidFill>
                <a:latin typeface="Darker Grotesque"/>
                <a:ea typeface="Darker Grotesque"/>
                <a:cs typeface="Darker Grotesque"/>
                <a:sym typeface="Darker Grotesque"/>
              </a:rPr>
              <a:t>What would be a good way to compare AI approaches?</a:t>
            </a:r>
            <a:endParaRPr sz="1400">
              <a:solidFill>
                <a:srgbClr val="021F5F"/>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sz="1100">
              <a:solidFill>
                <a:schemeClr val="dk1"/>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sz="1100">
              <a:solidFill>
                <a:schemeClr val="dk1"/>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sz="1100">
              <a:solidFill>
                <a:schemeClr val="dk1"/>
              </a:solidFill>
              <a:latin typeface="Darker Grotesque"/>
              <a:ea typeface="Darker Grotesque"/>
              <a:cs typeface="Darker Grotesque"/>
              <a:sym typeface="Darker Grotesque"/>
            </a:endParaRPr>
          </a:p>
          <a:p>
            <a:pPr indent="-317500" lvl="0" marL="457200" rtl="0" algn="l">
              <a:spcBef>
                <a:spcPts val="0"/>
              </a:spcBef>
              <a:spcAft>
                <a:spcPts val="0"/>
              </a:spcAft>
              <a:buClr>
                <a:srgbClr val="021F5F"/>
              </a:buClr>
              <a:buSzPts val="1400"/>
              <a:buFont typeface="Darker Grotesque"/>
              <a:buAutoNum type="arabicPeriod"/>
            </a:pPr>
            <a:r>
              <a:rPr lang="en" sz="1400">
                <a:solidFill>
                  <a:srgbClr val="021F5F"/>
                </a:solidFill>
                <a:latin typeface="Darker Grotesque"/>
                <a:ea typeface="Darker Grotesque"/>
                <a:cs typeface="Darker Grotesque"/>
                <a:sym typeface="Darker Grotesque"/>
              </a:rPr>
              <a:t>What are a few different approaches the AI could take?</a:t>
            </a:r>
            <a:endParaRPr sz="1400">
              <a:solidFill>
                <a:srgbClr val="021F5F"/>
              </a:solidFill>
              <a:latin typeface="Darker Grotesque"/>
              <a:ea typeface="Darker Grotesque"/>
              <a:cs typeface="Darker Grotesque"/>
              <a:sym typeface="Darker Grotesque"/>
            </a:endParaRPr>
          </a:p>
          <a:p>
            <a:pPr indent="0" lvl="0" marL="0" rtl="0" algn="l">
              <a:spcBef>
                <a:spcPts val="0"/>
              </a:spcBef>
              <a:spcAft>
                <a:spcPts val="0"/>
              </a:spcAft>
              <a:buNone/>
            </a:pPr>
            <a:r>
              <a:t/>
            </a:r>
            <a:endParaRPr sz="1400">
              <a:solidFill>
                <a:srgbClr val="021F5F"/>
              </a:solidFill>
              <a:latin typeface="Darker Grotesque"/>
              <a:ea typeface="Darker Grotesque"/>
              <a:cs typeface="Darker Grotesque"/>
              <a:sym typeface="Darker Grotesque"/>
            </a:endParaRPr>
          </a:p>
          <a:p>
            <a:pPr indent="0" lvl="0" marL="0" rtl="0" algn="l">
              <a:spcBef>
                <a:spcPts val="0"/>
              </a:spcBef>
              <a:spcAft>
                <a:spcPts val="0"/>
              </a:spcAft>
              <a:buNone/>
            </a:pPr>
            <a:r>
              <a:t/>
            </a:r>
            <a:endParaRPr sz="1400">
              <a:solidFill>
                <a:srgbClr val="021F5F"/>
              </a:solidFill>
              <a:latin typeface="Darker Grotesque"/>
              <a:ea typeface="Darker Grotesque"/>
              <a:cs typeface="Darker Grotesque"/>
              <a:sym typeface="Darker Grotesque"/>
            </a:endParaRPr>
          </a:p>
          <a:p>
            <a:pPr indent="0" lvl="0" marL="0" rtl="0" algn="l">
              <a:spcBef>
                <a:spcPts val="0"/>
              </a:spcBef>
              <a:spcAft>
                <a:spcPts val="0"/>
              </a:spcAft>
              <a:buNone/>
            </a:pPr>
            <a:r>
              <a:t/>
            </a:r>
            <a:endParaRPr sz="1400">
              <a:solidFill>
                <a:srgbClr val="021F5F"/>
              </a:solidFill>
              <a:latin typeface="Darker Grotesque"/>
              <a:ea typeface="Darker Grotesque"/>
              <a:cs typeface="Darker Grotesque"/>
              <a:sym typeface="Darker Grotesque"/>
            </a:endParaRPr>
          </a:p>
          <a:p>
            <a:pPr indent="-317500" lvl="0" marL="457200" rtl="0" algn="l">
              <a:spcBef>
                <a:spcPts val="0"/>
              </a:spcBef>
              <a:spcAft>
                <a:spcPts val="0"/>
              </a:spcAft>
              <a:buClr>
                <a:srgbClr val="021F5F"/>
              </a:buClr>
              <a:buSzPts val="1400"/>
              <a:buFont typeface="Darker Grotesque"/>
              <a:buAutoNum type="arabicPeriod"/>
            </a:pPr>
            <a:r>
              <a:rPr lang="en" sz="1400">
                <a:solidFill>
                  <a:srgbClr val="021F5F"/>
                </a:solidFill>
                <a:latin typeface="Darker Grotesque"/>
                <a:ea typeface="Darker Grotesque"/>
                <a:cs typeface="Darker Grotesque"/>
                <a:sym typeface="Darker Grotesque"/>
              </a:rPr>
              <a:t>What data model would you use in your AI?</a:t>
            </a:r>
            <a:endParaRPr sz="1400">
              <a:solidFill>
                <a:srgbClr val="021F5F"/>
              </a:solidFill>
              <a:latin typeface="Darker Grotesque"/>
              <a:ea typeface="Darker Grotesque"/>
              <a:cs typeface="Darker Grotesque"/>
              <a:sym typeface="Darker Grotesque"/>
            </a:endParaRPr>
          </a:p>
          <a:p>
            <a:pPr indent="0" lvl="0" marL="457200" rtl="0" algn="l">
              <a:spcBef>
                <a:spcPts val="0"/>
              </a:spcBef>
              <a:spcAft>
                <a:spcPts val="0"/>
              </a:spcAft>
              <a:buNone/>
            </a:pPr>
            <a:r>
              <a:t/>
            </a:r>
            <a:endParaRPr b="1" sz="1400">
              <a:latin typeface="Darker Grotesque"/>
              <a:ea typeface="Darker Grotesque"/>
              <a:cs typeface="Darker Grotesque"/>
              <a:sym typeface="Darker Grotesque"/>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1" type="body"/>
          </p:nvPr>
        </p:nvSpPr>
        <p:spPr>
          <a:xfrm>
            <a:off x="311700" y="4230575"/>
            <a:ext cx="81939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Collections: Modifying lists vs sets    </a:t>
            </a:r>
            <a:r>
              <a:rPr b="1" lang="en"/>
              <a:t>deletion_comparison_demo.py</a:t>
            </a:r>
            <a:endParaRPr b="1"/>
          </a:p>
        </p:txBody>
      </p:sp>
      <p:graphicFrame>
        <p:nvGraphicFramePr>
          <p:cNvPr id="144" name="Google Shape;144;p25"/>
          <p:cNvGraphicFramePr/>
          <p:nvPr/>
        </p:nvGraphicFramePr>
        <p:xfrm>
          <a:off x="1187175" y="1160150"/>
          <a:ext cx="3000000" cy="3000000"/>
        </p:xfrm>
        <a:graphic>
          <a:graphicData uri="http://schemas.openxmlformats.org/drawingml/2006/table">
            <a:tbl>
              <a:tblPr>
                <a:noFill/>
                <a:tableStyleId>{3B2BBB0E-578F-4773-A34F-2056DD5CFC0B}</a:tableStyleId>
              </a:tblPr>
              <a:tblGrid>
                <a:gridCol w="1116350"/>
                <a:gridCol w="1415075"/>
                <a:gridCol w="1037725"/>
                <a:gridCol w="1430800"/>
                <a:gridCol w="1022025"/>
              </a:tblGrid>
              <a:tr h="200025">
                <a:tc>
                  <a:txBody>
                    <a:bodyPr/>
                    <a:lstStyle/>
                    <a:p>
                      <a:pPr indent="0" lvl="0" marL="0" rtl="0" algn="l">
                        <a:spcBef>
                          <a:spcPts val="0"/>
                        </a:spcBef>
                        <a:spcAft>
                          <a:spcPts val="0"/>
                        </a:spcAft>
                        <a:buNone/>
                      </a:pPr>
                      <a:r>
                        <a:t/>
                      </a:r>
                      <a:endParaRPr/>
                    </a:p>
                  </a:txBody>
                  <a:tcPr marT="19050" marB="19050" marR="28575" marL="28575" anchor="b"/>
                </a:tc>
                <a:tc gridSpan="2">
                  <a:txBody>
                    <a:bodyPr/>
                    <a:lstStyle/>
                    <a:p>
                      <a:pPr indent="0" lvl="0" marL="0" rtl="0" algn="ctr">
                        <a:lnSpc>
                          <a:spcPct val="115000"/>
                        </a:lnSpc>
                        <a:spcBef>
                          <a:spcPts val="0"/>
                        </a:spcBef>
                        <a:spcAft>
                          <a:spcPts val="0"/>
                        </a:spcAft>
                        <a:buNone/>
                      </a:pPr>
                      <a:r>
                        <a:rPr b="1" lang="en" u="sng"/>
                        <a:t>List</a:t>
                      </a:r>
                      <a:endParaRPr b="1" u="sng"/>
                    </a:p>
                  </a:txBody>
                  <a:tcPr marT="19050" marB="19050" marR="28575" marL="28575" anchor="b"/>
                </a:tc>
                <a:tc hMerge="1"/>
                <a:tc gridSpan="2">
                  <a:txBody>
                    <a:bodyPr/>
                    <a:lstStyle/>
                    <a:p>
                      <a:pPr indent="0" lvl="0" marL="0" rtl="0" algn="ctr">
                        <a:lnSpc>
                          <a:spcPct val="115000"/>
                        </a:lnSpc>
                        <a:spcBef>
                          <a:spcPts val="0"/>
                        </a:spcBef>
                        <a:spcAft>
                          <a:spcPts val="0"/>
                        </a:spcAft>
                        <a:buNone/>
                      </a:pPr>
                      <a:r>
                        <a:rPr b="1" lang="en" u="sng"/>
                        <a:t>Set</a:t>
                      </a:r>
                      <a:endParaRPr b="1" u="sng"/>
                    </a:p>
                  </a:txBody>
                  <a:tcPr marT="19050" marB="19050" marR="28575" marL="28575" anchor="b"/>
                </a:tc>
                <a:tc hMerge="1"/>
              </a:tr>
              <a:tr h="200025">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ctr">
                        <a:lnSpc>
                          <a:spcPct val="115000"/>
                        </a:lnSpc>
                        <a:spcBef>
                          <a:spcPts val="0"/>
                        </a:spcBef>
                        <a:spcAft>
                          <a:spcPts val="0"/>
                        </a:spcAft>
                        <a:buNone/>
                      </a:pPr>
                      <a:r>
                        <a:rPr lang="en" u="sng"/>
                        <a:t>membership</a:t>
                      </a:r>
                      <a:endParaRPr u="sng"/>
                    </a:p>
                  </a:txBody>
                  <a:tcPr marT="19050" marB="19050" marR="28575" marL="28575" anchor="b"/>
                </a:tc>
                <a:tc>
                  <a:txBody>
                    <a:bodyPr/>
                    <a:lstStyle/>
                    <a:p>
                      <a:pPr indent="0" lvl="0" marL="0" rtl="0" algn="ctr">
                        <a:lnSpc>
                          <a:spcPct val="115000"/>
                        </a:lnSpc>
                        <a:spcBef>
                          <a:spcPts val="0"/>
                        </a:spcBef>
                        <a:spcAft>
                          <a:spcPts val="0"/>
                        </a:spcAft>
                        <a:buNone/>
                      </a:pPr>
                      <a:r>
                        <a:rPr lang="en" u="sng"/>
                        <a:t>remove</a:t>
                      </a:r>
                      <a:endParaRPr u="sng"/>
                    </a:p>
                  </a:txBody>
                  <a:tcPr marT="19050" marB="19050" marR="28575" marL="28575" anchor="b"/>
                </a:tc>
                <a:tc>
                  <a:txBody>
                    <a:bodyPr/>
                    <a:lstStyle/>
                    <a:p>
                      <a:pPr indent="0" lvl="0" marL="0" rtl="0" algn="ctr">
                        <a:lnSpc>
                          <a:spcPct val="115000"/>
                        </a:lnSpc>
                        <a:spcBef>
                          <a:spcPts val="0"/>
                        </a:spcBef>
                        <a:spcAft>
                          <a:spcPts val="0"/>
                        </a:spcAft>
                        <a:buNone/>
                      </a:pPr>
                      <a:r>
                        <a:rPr lang="en" u="sng"/>
                        <a:t>membership</a:t>
                      </a:r>
                      <a:endParaRPr u="sng"/>
                    </a:p>
                  </a:txBody>
                  <a:tcPr marT="19050" marB="19050" marR="28575" marL="28575" anchor="b"/>
                </a:tc>
                <a:tc>
                  <a:txBody>
                    <a:bodyPr/>
                    <a:lstStyle/>
                    <a:p>
                      <a:pPr indent="0" lvl="0" marL="0" rtl="0" algn="ctr">
                        <a:lnSpc>
                          <a:spcPct val="115000"/>
                        </a:lnSpc>
                        <a:spcBef>
                          <a:spcPts val="0"/>
                        </a:spcBef>
                        <a:spcAft>
                          <a:spcPts val="0"/>
                        </a:spcAft>
                        <a:buNone/>
                      </a:pPr>
                      <a:r>
                        <a:rPr lang="en" u="sng"/>
                        <a:t>remove</a:t>
                      </a:r>
                      <a:endParaRPr u="sng"/>
                    </a:p>
                  </a:txBody>
                  <a:tcPr marT="19050" marB="19050" marR="28575" marL="28575" anchor="b"/>
                </a:tc>
              </a:tr>
              <a:tr h="200025">
                <a:tc>
                  <a:txBody>
                    <a:bodyPr/>
                    <a:lstStyle/>
                    <a:p>
                      <a:pPr indent="0" lvl="0" marL="0" rtl="0" algn="l">
                        <a:lnSpc>
                          <a:spcPct val="115000"/>
                        </a:lnSpc>
                        <a:spcBef>
                          <a:spcPts val="0"/>
                        </a:spcBef>
                        <a:spcAft>
                          <a:spcPts val="0"/>
                        </a:spcAft>
                        <a:buNone/>
                      </a:pPr>
                      <a:r>
                        <a:rPr lang="en"/>
                        <a:t>ABYSS</a:t>
                      </a:r>
                      <a:endParaRPr/>
                    </a:p>
                  </a:txBody>
                  <a:tcPr marT="19050" marB="19050" marR="28575" marL="28575" anchor="b"/>
                </a:tc>
                <a:tc>
                  <a:txBody>
                    <a:bodyPr/>
                    <a:lstStyle/>
                    <a:p>
                      <a:pPr indent="0" lvl="0" marL="0" rtl="0" algn="r">
                        <a:lnSpc>
                          <a:spcPct val="115000"/>
                        </a:lnSpc>
                        <a:spcBef>
                          <a:spcPts val="0"/>
                        </a:spcBef>
                        <a:spcAft>
                          <a:spcPts val="0"/>
                        </a:spcAft>
                        <a:buNone/>
                      </a:pPr>
                      <a:r>
                        <a:rPr lang="en"/>
                        <a:t>0.0006</a:t>
                      </a:r>
                      <a:endParaRPr/>
                    </a:p>
                  </a:txBody>
                  <a:tcPr marT="19050" marB="19050" marR="28575" marL="28575" anchor="b"/>
                </a:tc>
                <a:tc>
                  <a:txBody>
                    <a:bodyPr/>
                    <a:lstStyle/>
                    <a:p>
                      <a:pPr indent="0" lvl="0" marL="0" rtl="0" algn="r">
                        <a:lnSpc>
                          <a:spcPct val="115000"/>
                        </a:lnSpc>
                        <a:spcBef>
                          <a:spcPts val="0"/>
                        </a:spcBef>
                        <a:spcAft>
                          <a:spcPts val="0"/>
                        </a:spcAft>
                        <a:buNone/>
                      </a:pPr>
                      <a:r>
                        <a:rPr lang="en"/>
                        <a:t>0.0032</a:t>
                      </a:r>
                      <a:endParaRPr/>
                    </a:p>
                  </a:txBody>
                  <a:tcPr marT="19050" marB="19050" marR="28575" marL="28575" anchor="b"/>
                </a:tc>
                <a:tc>
                  <a:txBody>
                    <a:bodyPr/>
                    <a:lstStyle/>
                    <a:p>
                      <a:pPr indent="0" lvl="0" marL="0" rtl="0" algn="r">
                        <a:lnSpc>
                          <a:spcPct val="115000"/>
                        </a:lnSpc>
                        <a:spcBef>
                          <a:spcPts val="0"/>
                        </a:spcBef>
                        <a:spcAft>
                          <a:spcPts val="0"/>
                        </a:spcAft>
                        <a:buNone/>
                      </a:pPr>
                      <a:r>
                        <a:rPr lang="en"/>
                        <a:t>0.000045</a:t>
                      </a:r>
                      <a:endParaRPr/>
                    </a:p>
                  </a:txBody>
                  <a:tcPr marT="19050" marB="19050" marR="28575" marL="28575" anchor="b"/>
                </a:tc>
                <a:tc>
                  <a:txBody>
                    <a:bodyPr/>
                    <a:lstStyle/>
                    <a:p>
                      <a:pPr indent="0" lvl="0" marL="0" rtl="0" algn="r">
                        <a:lnSpc>
                          <a:spcPct val="115000"/>
                        </a:lnSpc>
                        <a:spcBef>
                          <a:spcPts val="0"/>
                        </a:spcBef>
                        <a:spcAft>
                          <a:spcPts val="0"/>
                        </a:spcAft>
                        <a:buNone/>
                      </a:pPr>
                      <a:r>
                        <a:rPr lang="en"/>
                        <a:t>0.00012</a:t>
                      </a:r>
                      <a:endParaRPr/>
                    </a:p>
                  </a:txBody>
                  <a:tcPr marT="19050" marB="19050" marR="28575" marL="28575" anchor="b"/>
                </a:tc>
              </a:tr>
              <a:tr h="200025">
                <a:tc>
                  <a:txBody>
                    <a:bodyPr/>
                    <a:lstStyle/>
                    <a:p>
                      <a:pPr indent="0" lvl="0" marL="0" rtl="0" algn="l">
                        <a:lnSpc>
                          <a:spcPct val="115000"/>
                        </a:lnSpc>
                        <a:spcBef>
                          <a:spcPts val="0"/>
                        </a:spcBef>
                        <a:spcAft>
                          <a:spcPts val="0"/>
                        </a:spcAft>
                        <a:buNone/>
                      </a:pPr>
                      <a:r>
                        <a:rPr lang="en"/>
                        <a:t>BEGIN</a:t>
                      </a:r>
                      <a:endParaRPr/>
                    </a:p>
                  </a:txBody>
                  <a:tcPr marT="19050" marB="19050" marR="28575" marL="28575" anchor="b"/>
                </a:tc>
                <a:tc>
                  <a:txBody>
                    <a:bodyPr/>
                    <a:lstStyle/>
                    <a:p>
                      <a:pPr indent="0" lvl="0" marL="0" rtl="0" algn="r">
                        <a:lnSpc>
                          <a:spcPct val="115000"/>
                        </a:lnSpc>
                        <a:spcBef>
                          <a:spcPts val="0"/>
                        </a:spcBef>
                        <a:spcAft>
                          <a:spcPts val="0"/>
                        </a:spcAft>
                        <a:buNone/>
                      </a:pPr>
                      <a:r>
                        <a:rPr lang="en"/>
                        <a:t>0.0073</a:t>
                      </a:r>
                      <a:endParaRPr/>
                    </a:p>
                  </a:txBody>
                  <a:tcPr marT="19050" marB="19050" marR="28575" marL="28575" anchor="b"/>
                </a:tc>
                <a:tc>
                  <a:txBody>
                    <a:bodyPr/>
                    <a:lstStyle/>
                    <a:p>
                      <a:pPr indent="0" lvl="0" marL="0" rtl="0" algn="r">
                        <a:lnSpc>
                          <a:spcPct val="115000"/>
                        </a:lnSpc>
                        <a:spcBef>
                          <a:spcPts val="0"/>
                        </a:spcBef>
                        <a:spcAft>
                          <a:spcPts val="0"/>
                        </a:spcAft>
                        <a:buNone/>
                      </a:pPr>
                      <a:r>
                        <a:rPr lang="en"/>
                        <a:t>0.0095</a:t>
                      </a:r>
                      <a:endParaRPr/>
                    </a:p>
                  </a:txBody>
                  <a:tcPr marT="19050" marB="19050" marR="28575" marL="28575" anchor="b"/>
                </a:tc>
                <a:tc>
                  <a:txBody>
                    <a:bodyPr/>
                    <a:lstStyle/>
                    <a:p>
                      <a:pPr indent="0" lvl="0" marL="0" rtl="0" algn="r">
                        <a:lnSpc>
                          <a:spcPct val="115000"/>
                        </a:lnSpc>
                        <a:spcBef>
                          <a:spcPts val="0"/>
                        </a:spcBef>
                        <a:spcAft>
                          <a:spcPts val="0"/>
                        </a:spcAft>
                        <a:buNone/>
                      </a:pPr>
                      <a:r>
                        <a:rPr lang="en"/>
                        <a:t>0.000041</a:t>
                      </a:r>
                      <a:endParaRPr/>
                    </a:p>
                  </a:txBody>
                  <a:tcPr marT="19050" marB="19050" marR="28575" marL="28575" anchor="b"/>
                </a:tc>
                <a:tc>
                  <a:txBody>
                    <a:bodyPr/>
                    <a:lstStyle/>
                    <a:p>
                      <a:pPr indent="0" lvl="0" marL="0" rtl="0" algn="r">
                        <a:lnSpc>
                          <a:spcPct val="115000"/>
                        </a:lnSpc>
                        <a:spcBef>
                          <a:spcPts val="0"/>
                        </a:spcBef>
                        <a:spcAft>
                          <a:spcPts val="0"/>
                        </a:spcAft>
                        <a:buNone/>
                      </a:pPr>
                      <a:r>
                        <a:rPr lang="en"/>
                        <a:t>0.00011</a:t>
                      </a:r>
                      <a:endParaRPr/>
                    </a:p>
                  </a:txBody>
                  <a:tcPr marT="19050" marB="19050" marR="28575" marL="28575" anchor="b"/>
                </a:tc>
              </a:tr>
              <a:tr h="200025">
                <a:tc>
                  <a:txBody>
                    <a:bodyPr/>
                    <a:lstStyle/>
                    <a:p>
                      <a:pPr indent="0" lvl="0" marL="0" rtl="0" algn="l">
                        <a:lnSpc>
                          <a:spcPct val="115000"/>
                        </a:lnSpc>
                        <a:spcBef>
                          <a:spcPts val="0"/>
                        </a:spcBef>
                        <a:spcAft>
                          <a:spcPts val="0"/>
                        </a:spcAft>
                        <a:buNone/>
                      </a:pPr>
                      <a:r>
                        <a:rPr lang="en"/>
                        <a:t>MOMMY</a:t>
                      </a:r>
                      <a:endParaRPr/>
                    </a:p>
                  </a:txBody>
                  <a:tcPr marT="19050" marB="19050" marR="28575" marL="28575" anchor="b"/>
                </a:tc>
                <a:tc>
                  <a:txBody>
                    <a:bodyPr/>
                    <a:lstStyle/>
                    <a:p>
                      <a:pPr indent="0" lvl="0" marL="0" rtl="0" algn="r">
                        <a:lnSpc>
                          <a:spcPct val="115000"/>
                        </a:lnSpc>
                        <a:spcBef>
                          <a:spcPts val="0"/>
                        </a:spcBef>
                        <a:spcAft>
                          <a:spcPts val="0"/>
                        </a:spcAft>
                        <a:buNone/>
                      </a:pPr>
                      <a:r>
                        <a:rPr lang="en"/>
                        <a:t>0.0524</a:t>
                      </a:r>
                      <a:endParaRPr/>
                    </a:p>
                  </a:txBody>
                  <a:tcPr marT="19050" marB="19050" marR="28575" marL="28575" anchor="b"/>
                </a:tc>
                <a:tc>
                  <a:txBody>
                    <a:bodyPr/>
                    <a:lstStyle/>
                    <a:p>
                      <a:pPr indent="0" lvl="0" marL="0" rtl="0" algn="r">
                        <a:lnSpc>
                          <a:spcPct val="115000"/>
                        </a:lnSpc>
                        <a:spcBef>
                          <a:spcPts val="0"/>
                        </a:spcBef>
                        <a:spcAft>
                          <a:spcPts val="0"/>
                        </a:spcAft>
                        <a:buNone/>
                      </a:pPr>
                      <a:r>
                        <a:rPr lang="en"/>
                        <a:t>0.0549</a:t>
                      </a:r>
                      <a:endParaRPr/>
                    </a:p>
                  </a:txBody>
                  <a:tcPr marT="19050" marB="19050" marR="28575" marL="28575" anchor="b"/>
                </a:tc>
                <a:tc>
                  <a:txBody>
                    <a:bodyPr/>
                    <a:lstStyle/>
                    <a:p>
                      <a:pPr indent="0" lvl="0" marL="0" rtl="0" algn="r">
                        <a:lnSpc>
                          <a:spcPct val="115000"/>
                        </a:lnSpc>
                        <a:spcBef>
                          <a:spcPts val="0"/>
                        </a:spcBef>
                        <a:spcAft>
                          <a:spcPts val="0"/>
                        </a:spcAft>
                        <a:buNone/>
                      </a:pPr>
                      <a:r>
                        <a:rPr lang="en"/>
                        <a:t>0.000048</a:t>
                      </a:r>
                      <a:endParaRPr/>
                    </a:p>
                  </a:txBody>
                  <a:tcPr marT="19050" marB="19050" marR="28575" marL="28575" anchor="b"/>
                </a:tc>
                <a:tc>
                  <a:txBody>
                    <a:bodyPr/>
                    <a:lstStyle/>
                    <a:p>
                      <a:pPr indent="0" lvl="0" marL="0" rtl="0" algn="r">
                        <a:lnSpc>
                          <a:spcPct val="115000"/>
                        </a:lnSpc>
                        <a:spcBef>
                          <a:spcPts val="0"/>
                        </a:spcBef>
                        <a:spcAft>
                          <a:spcPts val="0"/>
                        </a:spcAft>
                        <a:buNone/>
                      </a:pPr>
                      <a:r>
                        <a:rPr lang="en"/>
                        <a:t>0.00012</a:t>
                      </a:r>
                      <a:endParaRPr/>
                    </a:p>
                  </a:txBody>
                  <a:tcPr marT="19050" marB="19050" marR="28575" marL="28575" anchor="b"/>
                </a:tc>
              </a:tr>
              <a:tr h="200025">
                <a:tc>
                  <a:txBody>
                    <a:bodyPr/>
                    <a:lstStyle/>
                    <a:p>
                      <a:pPr indent="0" lvl="0" marL="0" rtl="0" algn="l">
                        <a:lnSpc>
                          <a:spcPct val="115000"/>
                        </a:lnSpc>
                        <a:spcBef>
                          <a:spcPts val="0"/>
                        </a:spcBef>
                        <a:spcAft>
                          <a:spcPts val="0"/>
                        </a:spcAft>
                        <a:buNone/>
                      </a:pPr>
                      <a:r>
                        <a:rPr lang="en"/>
                        <a:t>NIGHT</a:t>
                      </a:r>
                      <a:endParaRPr/>
                    </a:p>
                  </a:txBody>
                  <a:tcPr marT="19050" marB="19050" marR="28575" marL="28575" anchor="b"/>
                </a:tc>
                <a:tc>
                  <a:txBody>
                    <a:bodyPr/>
                    <a:lstStyle/>
                    <a:p>
                      <a:pPr indent="0" lvl="0" marL="0" rtl="0" algn="r">
                        <a:lnSpc>
                          <a:spcPct val="115000"/>
                        </a:lnSpc>
                        <a:spcBef>
                          <a:spcPts val="0"/>
                        </a:spcBef>
                        <a:spcAft>
                          <a:spcPts val="0"/>
                        </a:spcAft>
                        <a:buNone/>
                      </a:pPr>
                      <a:r>
                        <a:rPr lang="en"/>
                        <a:t>0.0565</a:t>
                      </a:r>
                      <a:endParaRPr/>
                    </a:p>
                  </a:txBody>
                  <a:tcPr marT="19050" marB="19050" marR="28575" marL="28575" anchor="b"/>
                </a:tc>
                <a:tc>
                  <a:txBody>
                    <a:bodyPr/>
                    <a:lstStyle/>
                    <a:p>
                      <a:pPr indent="0" lvl="0" marL="0" rtl="0" algn="r">
                        <a:lnSpc>
                          <a:spcPct val="115000"/>
                        </a:lnSpc>
                        <a:spcBef>
                          <a:spcPts val="0"/>
                        </a:spcBef>
                        <a:spcAft>
                          <a:spcPts val="0"/>
                        </a:spcAft>
                        <a:buNone/>
                      </a:pPr>
                      <a:r>
                        <a:rPr lang="en"/>
                        <a:t>0.0580</a:t>
                      </a:r>
                      <a:endParaRPr/>
                    </a:p>
                  </a:txBody>
                  <a:tcPr marT="19050" marB="19050" marR="28575" marL="28575" anchor="b"/>
                </a:tc>
                <a:tc>
                  <a:txBody>
                    <a:bodyPr/>
                    <a:lstStyle/>
                    <a:p>
                      <a:pPr indent="0" lvl="0" marL="0" rtl="0" algn="r">
                        <a:lnSpc>
                          <a:spcPct val="115000"/>
                        </a:lnSpc>
                        <a:spcBef>
                          <a:spcPts val="0"/>
                        </a:spcBef>
                        <a:spcAft>
                          <a:spcPts val="0"/>
                        </a:spcAft>
                        <a:buNone/>
                      </a:pPr>
                      <a:r>
                        <a:rPr lang="en"/>
                        <a:t>0.000058</a:t>
                      </a:r>
                      <a:endParaRPr/>
                    </a:p>
                  </a:txBody>
                  <a:tcPr marT="19050" marB="19050" marR="28575" marL="28575" anchor="b"/>
                </a:tc>
                <a:tc>
                  <a:txBody>
                    <a:bodyPr/>
                    <a:lstStyle/>
                    <a:p>
                      <a:pPr indent="0" lvl="0" marL="0" rtl="0" algn="r">
                        <a:lnSpc>
                          <a:spcPct val="115000"/>
                        </a:lnSpc>
                        <a:spcBef>
                          <a:spcPts val="0"/>
                        </a:spcBef>
                        <a:spcAft>
                          <a:spcPts val="0"/>
                        </a:spcAft>
                        <a:buNone/>
                      </a:pPr>
                      <a:r>
                        <a:rPr lang="en"/>
                        <a:t>0.00011</a:t>
                      </a:r>
                      <a:endParaRPr/>
                    </a:p>
                  </a:txBody>
                  <a:tcPr marT="19050" marB="19050" marR="28575" marL="28575" anchor="b"/>
                </a:tc>
              </a:tr>
              <a:tr h="200025">
                <a:tc>
                  <a:txBody>
                    <a:bodyPr/>
                    <a:lstStyle/>
                    <a:p>
                      <a:pPr indent="0" lvl="0" marL="0" rtl="0" algn="l">
                        <a:lnSpc>
                          <a:spcPct val="115000"/>
                        </a:lnSpc>
                        <a:spcBef>
                          <a:spcPts val="0"/>
                        </a:spcBef>
                        <a:spcAft>
                          <a:spcPts val="0"/>
                        </a:spcAft>
                        <a:buNone/>
                      </a:pPr>
                      <a:r>
                        <a:rPr lang="en"/>
                        <a:t>YUMMY</a:t>
                      </a:r>
                      <a:endParaRPr/>
                    </a:p>
                  </a:txBody>
                  <a:tcPr marT="19050" marB="19050" marR="28575" marL="28575" anchor="b"/>
                </a:tc>
                <a:tc>
                  <a:txBody>
                    <a:bodyPr/>
                    <a:lstStyle/>
                    <a:p>
                      <a:pPr indent="0" lvl="0" marL="0" rtl="0" algn="r">
                        <a:lnSpc>
                          <a:spcPct val="115000"/>
                        </a:lnSpc>
                        <a:spcBef>
                          <a:spcPts val="0"/>
                        </a:spcBef>
                        <a:spcAft>
                          <a:spcPts val="0"/>
                        </a:spcAft>
                        <a:buNone/>
                      </a:pPr>
                      <a:r>
                        <a:rPr lang="en"/>
                        <a:t>0.0972</a:t>
                      </a:r>
                      <a:endParaRPr/>
                    </a:p>
                  </a:txBody>
                  <a:tcPr marT="19050" marB="19050" marR="28575" marL="28575" anchor="b"/>
                </a:tc>
                <a:tc>
                  <a:txBody>
                    <a:bodyPr/>
                    <a:lstStyle/>
                    <a:p>
                      <a:pPr indent="0" lvl="0" marL="0" rtl="0" algn="r">
                        <a:lnSpc>
                          <a:spcPct val="115000"/>
                        </a:lnSpc>
                        <a:spcBef>
                          <a:spcPts val="0"/>
                        </a:spcBef>
                        <a:spcAft>
                          <a:spcPts val="0"/>
                        </a:spcAft>
                        <a:buNone/>
                      </a:pPr>
                      <a:r>
                        <a:rPr lang="en"/>
                        <a:t>0.0982</a:t>
                      </a:r>
                      <a:endParaRPr/>
                    </a:p>
                  </a:txBody>
                  <a:tcPr marT="19050" marB="19050" marR="28575" marL="28575" anchor="b"/>
                </a:tc>
                <a:tc>
                  <a:txBody>
                    <a:bodyPr/>
                    <a:lstStyle/>
                    <a:p>
                      <a:pPr indent="0" lvl="0" marL="0" rtl="0" algn="r">
                        <a:lnSpc>
                          <a:spcPct val="115000"/>
                        </a:lnSpc>
                        <a:spcBef>
                          <a:spcPts val="0"/>
                        </a:spcBef>
                        <a:spcAft>
                          <a:spcPts val="0"/>
                        </a:spcAft>
                        <a:buNone/>
                      </a:pPr>
                      <a:r>
                        <a:rPr lang="en"/>
                        <a:t>0.000060</a:t>
                      </a:r>
                      <a:endParaRPr/>
                    </a:p>
                  </a:txBody>
                  <a:tcPr marT="19050" marB="19050" marR="28575" marL="28575" anchor="b"/>
                </a:tc>
                <a:tc>
                  <a:txBody>
                    <a:bodyPr/>
                    <a:lstStyle/>
                    <a:p>
                      <a:pPr indent="0" lvl="0" marL="0" rtl="0" algn="r">
                        <a:lnSpc>
                          <a:spcPct val="115000"/>
                        </a:lnSpc>
                        <a:spcBef>
                          <a:spcPts val="0"/>
                        </a:spcBef>
                        <a:spcAft>
                          <a:spcPts val="0"/>
                        </a:spcAft>
                        <a:buNone/>
                      </a:pPr>
                      <a:r>
                        <a:rPr lang="en"/>
                        <a:t>0.00013</a:t>
                      </a:r>
                      <a:endParaRPr/>
                    </a:p>
                  </a:txBody>
                  <a:tcPr marT="19050" marB="19050" marR="28575" marL="28575" anchor="b"/>
                </a:tc>
              </a:tr>
              <a:tr h="200025">
                <a:tc>
                  <a:txBody>
                    <a:bodyPr/>
                    <a:lstStyle/>
                    <a:p>
                      <a:pPr indent="0" lvl="0" marL="0" rtl="0" algn="l">
                        <a:lnSpc>
                          <a:spcPct val="115000"/>
                        </a:lnSpc>
                        <a:spcBef>
                          <a:spcPts val="0"/>
                        </a:spcBef>
                        <a:spcAft>
                          <a:spcPts val="0"/>
                        </a:spcAft>
                        <a:buNone/>
                      </a:pPr>
                      <a:r>
                        <a:rPr lang="en"/>
                        <a:t>ZORRO</a:t>
                      </a:r>
                      <a:endParaRPr/>
                    </a:p>
                  </a:txBody>
                  <a:tcPr marT="19050" marB="19050" marR="28575" marL="28575" anchor="b"/>
                </a:tc>
                <a:tc>
                  <a:txBody>
                    <a:bodyPr/>
                    <a:lstStyle/>
                    <a:p>
                      <a:pPr indent="0" lvl="0" marL="0" rtl="0" algn="r">
                        <a:lnSpc>
                          <a:spcPct val="115000"/>
                        </a:lnSpc>
                        <a:spcBef>
                          <a:spcPts val="0"/>
                        </a:spcBef>
                        <a:spcAft>
                          <a:spcPts val="0"/>
                        </a:spcAft>
                        <a:buNone/>
                      </a:pPr>
                      <a:r>
                        <a:rPr lang="en"/>
                        <a:t>0.1011</a:t>
                      </a:r>
                      <a:endParaRPr/>
                    </a:p>
                  </a:txBody>
                  <a:tcPr marT="19050" marB="19050" marR="28575" marL="28575" anchor="b"/>
                </a:tc>
                <a:tc>
                  <a:txBody>
                    <a:bodyPr/>
                    <a:lstStyle/>
                    <a:p>
                      <a:pPr indent="0" lvl="0" marL="0" rtl="0" algn="r">
                        <a:lnSpc>
                          <a:spcPct val="115000"/>
                        </a:lnSpc>
                        <a:spcBef>
                          <a:spcPts val="0"/>
                        </a:spcBef>
                        <a:spcAft>
                          <a:spcPts val="0"/>
                        </a:spcAft>
                        <a:buNone/>
                      </a:pPr>
                      <a:r>
                        <a:rPr lang="en"/>
                        <a:t>0.0988</a:t>
                      </a:r>
                      <a:endParaRPr/>
                    </a:p>
                  </a:txBody>
                  <a:tcPr marT="19050" marB="19050" marR="28575" marL="28575" anchor="b"/>
                </a:tc>
                <a:tc>
                  <a:txBody>
                    <a:bodyPr/>
                    <a:lstStyle/>
                    <a:p>
                      <a:pPr indent="0" lvl="0" marL="0" rtl="0" algn="r">
                        <a:lnSpc>
                          <a:spcPct val="115000"/>
                        </a:lnSpc>
                        <a:spcBef>
                          <a:spcPts val="0"/>
                        </a:spcBef>
                        <a:spcAft>
                          <a:spcPts val="0"/>
                        </a:spcAft>
                        <a:buNone/>
                      </a:pPr>
                      <a:r>
                        <a:rPr lang="en"/>
                        <a:t>0.000060</a:t>
                      </a:r>
                      <a:endParaRPr/>
                    </a:p>
                  </a:txBody>
                  <a:tcPr marT="19050" marB="19050" marR="28575" marL="28575" anchor="b"/>
                </a:tc>
                <a:tc>
                  <a:txBody>
                    <a:bodyPr/>
                    <a:lstStyle/>
                    <a:p>
                      <a:pPr indent="0" lvl="0" marL="0" rtl="0" algn="r">
                        <a:lnSpc>
                          <a:spcPct val="115000"/>
                        </a:lnSpc>
                        <a:spcBef>
                          <a:spcPts val="0"/>
                        </a:spcBef>
                        <a:spcAft>
                          <a:spcPts val="0"/>
                        </a:spcAft>
                        <a:buNone/>
                      </a:pPr>
                      <a:r>
                        <a:rPr lang="en"/>
                        <a:t>0.00013</a:t>
                      </a:r>
                      <a:endParaRPr/>
                    </a:p>
                  </a:txBody>
                  <a:tcPr marT="19050" marB="19050" marR="28575" marL="28575" anchor="b"/>
                </a:tc>
              </a:tr>
              <a:tr h="200025">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gridSpan="5">
                  <a:txBody>
                    <a:bodyPr/>
                    <a:lstStyle/>
                    <a:p>
                      <a:pPr indent="0" lvl="0" marL="0" rtl="0" algn="ctr">
                        <a:lnSpc>
                          <a:spcPct val="115000"/>
                        </a:lnSpc>
                        <a:spcBef>
                          <a:spcPts val="0"/>
                        </a:spcBef>
                        <a:spcAft>
                          <a:spcPts val="0"/>
                        </a:spcAft>
                        <a:buNone/>
                      </a:pPr>
                      <a:r>
                        <a:rPr lang="en"/>
                        <a:t>Avg Time in Seconds for 100 trials</a:t>
                      </a:r>
                      <a:endParaRPr/>
                    </a:p>
                  </a:txBody>
                  <a:tcPr marT="19050" marB="19050" marR="28575" marL="28575" anchor="b"/>
                </a:tc>
                <a:tc hMerge="1"/>
                <a:tc hMerge="1"/>
                <a:tc hMerge="1"/>
                <a:tc hMerge="1"/>
              </a:tr>
            </a:tbl>
          </a:graphicData>
        </a:graphic>
      </p:graphicFrame>
      <p:sp>
        <p:nvSpPr>
          <p:cNvPr id="145" name="Google Shape;145;p25"/>
          <p:cNvSpPr txBox="1"/>
          <p:nvPr>
            <p:ph idx="4294967295" type="title"/>
          </p:nvPr>
        </p:nvSpPr>
        <p:spPr>
          <a:xfrm>
            <a:off x="233500" y="126800"/>
            <a:ext cx="8671200" cy="10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Roboto Mono"/>
                <a:ea typeface="Roboto Mono"/>
                <a:cs typeface="Roboto Mono"/>
                <a:sym typeface="Roboto Mono"/>
              </a:rPr>
              <a:t>If element ordering and duplicates aren’t a concern, sets are probably faster.</a:t>
            </a:r>
            <a:endParaRPr sz="2300" u="none">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