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Darker Grotesque Medium"/>
      <p:regular r:id="rId30"/>
      <p:bold r:id="rId31"/>
    </p:embeddedFont>
    <p:embeddedFont>
      <p:font typeface="Inconsolata"/>
      <p:regular r:id="rId32"/>
      <p:bold r:id="rId33"/>
    </p:embeddedFont>
    <p:embeddedFont>
      <p:font typeface="Inconsolata SemiBold"/>
      <p:regular r:id="rId34"/>
      <p:bold r:id="rId35"/>
    </p:embeddedFont>
    <p:embeddedFont>
      <p:font typeface="Darker Grotesque"/>
      <p:regular r:id="rId36"/>
      <p:bold r:id="rId37"/>
    </p:embeddedFont>
    <p:embeddedFont>
      <p:font typeface="Roboto Mono Thin"/>
      <p:regular r:id="rId38"/>
      <p:bold r:id="rId39"/>
      <p:italic r:id="rId40"/>
      <p:boldItalic r:id="rId41"/>
    </p:embeddedFont>
    <p:embeddedFont>
      <p:font typeface="Darker Grotesque Light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4F01D3-147E-4B03-85A5-196CCF80E6B8}">
  <a:tblStyle styleId="{184F01D3-147E-4B03-85A5-196CCF80E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italic.fntdata"/><Relationship Id="rId20" Type="http://schemas.openxmlformats.org/officeDocument/2006/relationships/slide" Target="slides/slide14.xml"/><Relationship Id="rId42" Type="http://schemas.openxmlformats.org/officeDocument/2006/relationships/font" Target="fonts/DarkerGrotesqueLight-regular.fntdata"/><Relationship Id="rId41" Type="http://schemas.openxmlformats.org/officeDocument/2006/relationships/font" Target="fonts/RobotoMonoThin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43" Type="http://schemas.openxmlformats.org/officeDocument/2006/relationships/font" Target="fonts/DarkerGrotesqueLight-bold.fntdata"/><Relationship Id="rId24" Type="http://schemas.openxmlformats.org/officeDocument/2006/relationships/slide" Target="slides/slide18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arkerGrotesqueMedium-bold.fntdata"/><Relationship Id="rId30" Type="http://schemas.openxmlformats.org/officeDocument/2006/relationships/font" Target="fonts/DarkerGrotesqueMedium-regular.fntdata"/><Relationship Id="rId11" Type="http://schemas.openxmlformats.org/officeDocument/2006/relationships/slide" Target="slides/slide5.xml"/><Relationship Id="rId33" Type="http://schemas.openxmlformats.org/officeDocument/2006/relationships/font" Target="fonts/Inconsolata-bold.fntdata"/><Relationship Id="rId10" Type="http://schemas.openxmlformats.org/officeDocument/2006/relationships/slide" Target="slides/slide4.xml"/><Relationship Id="rId32" Type="http://schemas.openxmlformats.org/officeDocument/2006/relationships/font" Target="fonts/Inconsolata-regular.fntdata"/><Relationship Id="rId13" Type="http://schemas.openxmlformats.org/officeDocument/2006/relationships/slide" Target="slides/slide7.xml"/><Relationship Id="rId35" Type="http://schemas.openxmlformats.org/officeDocument/2006/relationships/font" Target="fonts/InconsolataSemiBold-bold.fntdata"/><Relationship Id="rId12" Type="http://schemas.openxmlformats.org/officeDocument/2006/relationships/slide" Target="slides/slide6.xml"/><Relationship Id="rId34" Type="http://schemas.openxmlformats.org/officeDocument/2006/relationships/font" Target="fonts/Inconsolat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DarkerGrotesque-bold.fntdata"/><Relationship Id="rId14" Type="http://schemas.openxmlformats.org/officeDocument/2006/relationships/slide" Target="slides/slide8.xml"/><Relationship Id="rId36" Type="http://schemas.openxmlformats.org/officeDocument/2006/relationships/font" Target="fonts/DarkerGrotesque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Thin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Thin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df57d4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df57d4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f57d41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f57d41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f57d41d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f57d41d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BFS doesn’t </a:t>
            </a:r>
            <a:r>
              <a:rPr i="1" lang="en"/>
              <a:t>just</a:t>
            </a:r>
            <a:r>
              <a:rPr lang="en"/>
              <a:t> solve the single-source-single-target shortest path problem.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f57d41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f57d41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df57d41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df57d41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df57d41d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df57d41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df57d41d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df57d41d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shortest path: parent pointers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df57d41d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df57d41d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df57d41d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df57d41d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df57d41d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df57d41d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df57d41d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df57d41d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would be to use a graph to define how/whether words are connected to each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would make it relatively straightforward (from a human perspective) to find a path between two words, and also to determine the shortest path.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df57d41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df57d41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Do Now: have students do a Word Ladder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https://www.sporcle.com/games/Doctor_Arzt/reading-rainbow-word-ladder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df57d41d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df57d41d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df57d41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df57d41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df57d41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df57d41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df57d41d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df57d41d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df57d41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df57d41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df57d41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df57d41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this solution better than the solution on the previous slide?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Fewer words…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df57d41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df57d41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df57d41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df57d41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would be to use a graph to define how/whether words are connected to each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would make it relatively straightforward (from a human perspective) to find a path between two words, and also to determine a path between connected words.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f57d41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df57d41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Characteristics that point to a Graph: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Char char="-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Words can connect to many other word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Char char="-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 different number of connections per word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Char char="-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Unordered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Once the word ladder problem is modeled as a graph, the solution becomes a matter of finding the shortest path from a start word to a target word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AutoNum type="arabicPeriod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There already exist well-understood solutions for finding paths through a graph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f57d41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f57d41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Characteristics that point to a Graph: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Char char="-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Words can connect to many other word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Char char="-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 different number of connections per word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Char char="-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Unordered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Once the word ladder problem is modeled as a graph, the solution becomes a matter of finding the shortest path from a start word to a target word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arker Grotesque"/>
              <a:buAutoNum type="arabicPeriod"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There already exist well-understood solutions for finding paths through a graph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df57d4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df57d4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0" y="2189825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3F5C5"/>
              </a:buClr>
              <a:buSzPts val="7200"/>
              <a:buFont typeface="Roboto Mono Thin"/>
              <a:buNone/>
              <a:defRPr sz="7200">
                <a:solidFill>
                  <a:srgbClr val="B3F5C5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-100" y="2982425"/>
            <a:ext cx="91440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Darker Grotesque Light"/>
              <a:buNone/>
              <a:defRPr sz="2000">
                <a:solidFill>
                  <a:srgbClr val="EEEEEE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-100" y="4815598"/>
            <a:ext cx="9144000" cy="338700"/>
            <a:chOff x="-100" y="4815598"/>
            <a:chExt cx="9144000" cy="3387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-100" y="4815598"/>
              <a:ext cx="9144000" cy="33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BECEB"/>
                  </a:solidFill>
                  <a:latin typeface="Inconsolata SemiBold"/>
                  <a:ea typeface="Inconsolata SemiBold"/>
                  <a:cs typeface="Inconsolata SemiBold"/>
                  <a:sym typeface="Inconsolata SemiBold"/>
                </a:rPr>
                <a:t>Problem Solving with Python - Graph Strategies</a:t>
              </a:r>
              <a:endParaRPr sz="1000">
                <a:solidFill>
                  <a:srgbClr val="BBECEB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endParaRPr>
            </a:p>
          </p:txBody>
        </p:sp>
        <p:cxnSp>
          <p:nvCxnSpPr>
            <p:cNvPr id="56" name="Google Shape;56;p13"/>
            <p:cNvCxnSpPr/>
            <p:nvPr/>
          </p:nvCxnSpPr>
          <p:spPr>
            <a:xfrm>
              <a:off x="-100" y="4832548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B1770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Introduction">
  <p:cSld name="SECTION_HEADER_1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3200"/>
              <a:buFont typeface="Roboto Mono"/>
              <a:buNone/>
              <a:defRPr sz="3200" u="sng">
                <a:solidFill>
                  <a:srgbClr val="09231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●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○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■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●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○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■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●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○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■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  <p:grpSp>
        <p:nvGrpSpPr>
          <p:cNvPr id="61" name="Google Shape;61;p14"/>
          <p:cNvGrpSpPr/>
          <p:nvPr/>
        </p:nvGrpSpPr>
        <p:grpSpPr>
          <a:xfrm>
            <a:off x="-100" y="4815598"/>
            <a:ext cx="9144000" cy="338700"/>
            <a:chOff x="-100" y="4815598"/>
            <a:chExt cx="9144000" cy="3387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-100" y="4815598"/>
              <a:ext cx="9144000" cy="33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BECEB"/>
                  </a:solidFill>
                  <a:latin typeface="Inconsolata SemiBold"/>
                  <a:ea typeface="Inconsolata SemiBold"/>
                  <a:cs typeface="Inconsolata SemiBold"/>
                  <a:sym typeface="Inconsolata SemiBold"/>
                </a:rPr>
                <a:t>Problem Solving with Python - Graph Strategies</a:t>
              </a:r>
              <a:endParaRPr sz="1000">
                <a:solidFill>
                  <a:srgbClr val="BBECEB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-100" y="4832548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B1770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s">
  <p:cSld name="SECTION_TITLE_AND_DESCRIPTION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00125" y="4476625"/>
            <a:ext cx="91440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6573E"/>
              </a:buClr>
              <a:buSzPts val="1800"/>
              <a:buFont typeface="Darker Grotesque"/>
              <a:buNone/>
              <a:defRPr sz="1800">
                <a:solidFill>
                  <a:srgbClr val="16573E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811175" y="390000"/>
            <a:ext cx="2310000" cy="187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400"/>
              <a:buFont typeface="Darker Grotesque"/>
              <a:buNone/>
              <a:defRPr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713325" y="313100"/>
            <a:ext cx="2491200" cy="20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3475450" y="390000"/>
            <a:ext cx="2310000" cy="187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400"/>
              <a:buFont typeface="Darker Grotesque"/>
              <a:buNone/>
              <a:defRPr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5"/>
          <p:cNvSpPr/>
          <p:nvPr/>
        </p:nvSpPr>
        <p:spPr>
          <a:xfrm>
            <a:off x="3426525" y="292600"/>
            <a:ext cx="2491200" cy="20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818425" y="2601525"/>
            <a:ext cx="2310000" cy="187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400"/>
              <a:buFont typeface="Darker Grotesque"/>
              <a:buNone/>
              <a:defRPr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720575" y="2524625"/>
            <a:ext cx="2491200" cy="20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" type="subTitle"/>
          </p:nvPr>
        </p:nvSpPr>
        <p:spPr>
          <a:xfrm>
            <a:off x="3482700" y="2591275"/>
            <a:ext cx="2310000" cy="187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400"/>
              <a:buFont typeface="Darker Grotesque"/>
              <a:buNone/>
              <a:defRPr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3426525" y="2524625"/>
            <a:ext cx="2491200" cy="20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139725" y="292600"/>
            <a:ext cx="2491200" cy="20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5" type="subTitle"/>
          </p:nvPr>
        </p:nvSpPr>
        <p:spPr>
          <a:xfrm>
            <a:off x="6230325" y="379750"/>
            <a:ext cx="2310000" cy="187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400"/>
              <a:buFont typeface="Darker Grotesque"/>
              <a:buNone/>
              <a:defRPr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5"/>
          <p:cNvSpPr/>
          <p:nvPr/>
        </p:nvSpPr>
        <p:spPr>
          <a:xfrm>
            <a:off x="6132475" y="2504125"/>
            <a:ext cx="2491200" cy="20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23075" y="2591275"/>
            <a:ext cx="2310000" cy="187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400"/>
              <a:buFont typeface="Darker Grotesque"/>
              <a:buNone/>
              <a:defRPr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0" y="2189825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 1)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-100" y="2982425"/>
            <a:ext cx="91440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and Conquer: Representation Change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Problem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a graph G, a starting node S and a target node T, we would like to find the </a:t>
            </a: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shortest path</a:t>
            </a:r>
            <a:r>
              <a:rPr lang="en" sz="2000"/>
              <a:t> from S to 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there is more than one shortest path, we would like to find any one of them.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Problem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a graph G, a starting node S and a target node T, we would like to find the </a:t>
            </a: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shortest path</a:t>
            </a:r>
            <a:r>
              <a:rPr lang="en" sz="2000"/>
              <a:t> from S to 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If there is more than one shortest path, we would like to find any one of them.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One algorithm which solves the shortest path problem is Breadth-First Search (BFS).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Idea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Let’s find all nodes which have distance 1 from S.    S=____</a:t>
            </a:r>
            <a:endParaRPr sz="200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072" y="1291375"/>
            <a:ext cx="3026950" cy="25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Idea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find all nodes which have distance 1 from S.    S=____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Which vertices have distance 2 from S?</a:t>
            </a:r>
            <a:endParaRPr sz="20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072" y="1291375"/>
            <a:ext cx="3026950" cy="25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Idea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find all nodes which have distance 1 from S.    S=____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Which vertices have distance 2 from S?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How does this help us find the distance from S to T?</a:t>
            </a:r>
            <a:endParaRPr sz="20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072" y="1291375"/>
            <a:ext cx="3026950" cy="25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Idea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find all nodes which have distance 1 from S.    S=____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Which vertices have distance 2 from S?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How does this help us find the </a:t>
            </a: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distance</a:t>
            </a:r>
            <a:r>
              <a:rPr lang="en" sz="2000"/>
              <a:t> from S to T?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How can we modify this process to find a </a:t>
            </a: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shortest path</a:t>
            </a:r>
            <a:r>
              <a:rPr lang="en" sz="2000"/>
              <a:t> from S to T?</a:t>
            </a:r>
            <a:endParaRPr sz="20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072" y="1071550"/>
            <a:ext cx="3026950" cy="25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0" y="724075"/>
            <a:ext cx="41157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1F5F"/>
                </a:solidFill>
              </a:rPr>
              <a:t>Breadth-first search is an algorithm that searches through the nodes in a graph in a systematic way:</a:t>
            </a:r>
            <a:endParaRPr>
              <a:solidFill>
                <a:srgbClr val="021F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1F5F"/>
              </a:solidFill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AutoNum type="arabicPeriod"/>
            </a:pPr>
            <a:r>
              <a:rPr b="1" lang="en">
                <a:solidFill>
                  <a:srgbClr val="021F5F"/>
                </a:solidFill>
              </a:rPr>
              <a:t>Pick a node to visit first (</a:t>
            </a:r>
            <a:r>
              <a:rPr b="1" lang="en"/>
              <a:t>called “root”)</a:t>
            </a:r>
            <a:endParaRPr b="1">
              <a:solidFill>
                <a:srgbClr val="021F5F"/>
              </a:solidFill>
            </a:endParaRPr>
          </a:p>
          <a:p>
            <a:pPr indent="-297497" lvl="1" marL="62865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alphaL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Mark the node as visited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7497" lvl="1" marL="62865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alphaL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Add the node to a queue of nodes which need its neighbors to be visited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1F5F"/>
              </a:solidFill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AutoNum type="arabicPeriod"/>
            </a:pPr>
            <a:r>
              <a:rPr b="1" lang="en">
                <a:solidFill>
                  <a:srgbClr val="021F5F"/>
                </a:solidFill>
              </a:rPr>
              <a:t>While there still nodes in the queue which need neighbors to be visited:</a:t>
            </a:r>
            <a:endParaRPr b="1">
              <a:solidFill>
                <a:srgbClr val="021F5F"/>
              </a:solidFill>
            </a:endParaRPr>
          </a:p>
          <a:p>
            <a:pPr indent="-297497" lvl="1" marL="62865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alphaL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Take the first node out of the queue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7497" lvl="1" marL="62865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alphaL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Visit all of the neighbors from that node 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7497" lvl="2" marL="80010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romanL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If the neighbor hasn’t been visited 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7497" lvl="3" marL="120015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arabi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Mark the neighbor as visited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97497" lvl="3" marL="120015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ct val="100000"/>
              <a:buFont typeface="Darker Grotesque"/>
              <a:buAutoNum type="arabicPeriod"/>
            </a:pPr>
            <a:r>
              <a:rPr b="1" lang="en" sz="1400">
                <a:solidFill>
                  <a:srgbClr val="021F5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Add the neighbor to the queue</a:t>
            </a:r>
            <a:endParaRPr b="1" sz="1400">
              <a:solidFill>
                <a:srgbClr val="021F5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1F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1F5F"/>
                </a:solidFill>
              </a:rPr>
              <a:t>Demo code</a:t>
            </a:r>
            <a:r>
              <a:rPr lang="en"/>
              <a:t>: </a:t>
            </a:r>
            <a:r>
              <a:rPr b="1" lang="en">
                <a:solidFill>
                  <a:srgbClr val="021F5F"/>
                </a:solidFill>
              </a:rPr>
              <a:t>bfs_demo.py</a:t>
            </a:r>
            <a:endParaRPr b="1">
              <a:solidFill>
                <a:srgbClr val="021F5F"/>
              </a:solidFill>
            </a:endParaRPr>
          </a:p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4115625" y="0"/>
            <a:ext cx="4983900" cy="5143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bfs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ECEB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4230575"/>
            <a:ext cx="8713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4"/>
              <a:t>bfs_demo.py</a:t>
            </a:r>
            <a:r>
              <a:rPr lang="en" sz="7204"/>
              <a:t> - BFS on a binary tree (a graph that satisfies certain properties)</a:t>
            </a:r>
            <a:endParaRPr sz="7204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0" y="194650"/>
            <a:ext cx="24003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511500" y="2155776"/>
            <a:ext cx="2400300" cy="218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binary_tree_graph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3225925" y="1119575"/>
            <a:ext cx="54147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Use VSCode breakpoints to step through the BFS algorithm.</a:t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 particular, pay attention to the contents of : </a:t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arker Grotesque"/>
              <a:buChar char="●"/>
            </a:pPr>
            <a:r>
              <a:rPr b="1" lang="en" sz="18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visited_nodes</a:t>
            </a:r>
            <a:endParaRPr b="1"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arker Grotesque"/>
              <a:buChar char="●"/>
            </a:pPr>
            <a:r>
              <a:rPr b="1" lang="en" sz="18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neighbors_queue</a:t>
            </a:r>
            <a:endParaRPr b="1"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F→B→G→A→D→I→C→E→H</a:t>
            </a:r>
            <a:endParaRPr b="1"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What happens when you change the root node?</a:t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143875"/>
            <a:ext cx="41157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Discuss: BFS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0" y="724075"/>
            <a:ext cx="41157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600"/>
              <a:buAutoNum type="arabicPeriod"/>
            </a:pPr>
            <a:r>
              <a:rPr lang="en" sz="1600"/>
              <a:t>What is the purpose of this BFS algorithm?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600"/>
              <a:buAutoNum type="arabicPeriod"/>
            </a:pPr>
            <a:r>
              <a:rPr lang="en" sz="1600"/>
              <a:t>What is the role of </a:t>
            </a:r>
            <a:r>
              <a:rPr b="1" lang="en" sz="1600">
                <a:latin typeface="Inconsolata"/>
                <a:ea typeface="Inconsolata"/>
                <a:cs typeface="Inconsolata"/>
                <a:sym typeface="Inconsolata"/>
              </a:rPr>
              <a:t>visited_nodes</a:t>
            </a:r>
            <a:r>
              <a:rPr lang="en" sz="1600"/>
              <a:t>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</a:t>
            </a:r>
            <a:r>
              <a:rPr b="1" lang="en" sz="1600">
                <a:latin typeface="Inconsolata"/>
                <a:ea typeface="Inconsolata"/>
                <a:cs typeface="Inconsolata"/>
                <a:sym typeface="Inconsolata"/>
              </a:rPr>
              <a:t>neighbors_queue</a:t>
            </a:r>
            <a:r>
              <a:rPr lang="en" sz="1600"/>
              <a:t> used for?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Why is </a:t>
            </a:r>
            <a:r>
              <a:rPr b="1" lang="en" sz="1600">
                <a:latin typeface="Inconsolata"/>
                <a:ea typeface="Inconsolata"/>
                <a:cs typeface="Inconsolata"/>
                <a:sym typeface="Inconsolata"/>
              </a:rPr>
              <a:t>visited_nodes</a:t>
            </a:r>
            <a:r>
              <a:rPr b="1" lang="en" sz="1600"/>
              <a:t> </a:t>
            </a:r>
            <a:r>
              <a:rPr lang="en" sz="1600"/>
              <a:t>a set, while </a:t>
            </a:r>
            <a:r>
              <a:rPr b="1" lang="en" sz="1600">
                <a:latin typeface="Inconsolata"/>
                <a:ea typeface="Inconsolata"/>
                <a:cs typeface="Inconsolata"/>
                <a:sym typeface="Inconsolata"/>
              </a:rPr>
              <a:t>neighbors_queue</a:t>
            </a:r>
            <a:r>
              <a:rPr lang="en" sz="1600"/>
              <a:t> is a list?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Which type of variable should we use to store the </a:t>
            </a:r>
            <a:r>
              <a:rPr b="1" lang="en" sz="1600"/>
              <a:t>path</a:t>
            </a:r>
            <a:r>
              <a:rPr lang="en" sz="1600"/>
              <a:t> from a root node to a destination node? Why?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1F5F"/>
              </a:buClr>
              <a:buSzPts val="1600"/>
              <a:buAutoNum type="arabicPeriod"/>
            </a:pPr>
            <a:r>
              <a:rPr lang="en" sz="1600"/>
              <a:t>How would we modify this BFS function to remember the path taken from the root node to a destination node?</a:t>
            </a:r>
            <a:endParaRPr sz="1600"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4115625" y="0"/>
            <a:ext cx="4983900" cy="5143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bfs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neighbors_queue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visited_nodes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4230575"/>
            <a:ext cx="7572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connections as a graph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3" y="285436"/>
            <a:ext cx="8097274" cy="3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4572000" y="3763400"/>
            <a:ext cx="4134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What’s the shortest path between FOOL and SAGE?</a:t>
            </a:r>
            <a:endParaRPr b="1"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word ladder game gives players two words of the same length, such as: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PIT   </a:t>
            </a:r>
            <a:endParaRPr b="1"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CAT</a:t>
            </a:r>
            <a:endParaRPr b="1"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goal of Word Ladders is to make a chain of valid words by changing exactly 1 letter at a time. Players should connect the two words with five or fewer rungs..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Can you make a word ladder chain for PIT and CAT?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0" y="143875"/>
            <a:ext cx="41157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Finding Paths</a:t>
            </a:r>
            <a:endParaRPr/>
          </a:p>
        </p:txBody>
      </p:sp>
      <p:sp>
        <p:nvSpPr>
          <p:cNvPr id="236" name="Google Shape;236;p35"/>
          <p:cNvSpPr txBox="1"/>
          <p:nvPr>
            <p:ph idx="1" type="subTitle"/>
          </p:nvPr>
        </p:nvSpPr>
        <p:spPr>
          <a:xfrm>
            <a:off x="0" y="724075"/>
            <a:ext cx="37935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 ladder problem is an analog for finding the shortest path through a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track of paths versus individual nodes requires keeping a list of lists in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path_queue </a:t>
            </a:r>
            <a:r>
              <a:rPr lang="en"/>
              <a:t>variable, where each element in the queue is a different partial pathway through the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first potential path with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path_queue.pop(0)</a:t>
            </a:r>
            <a:r>
              <a:rPr lang="en"/>
              <a:t>  will ensure that we build paths in a certain order: </a:t>
            </a:r>
            <a:r>
              <a:rPr i="1" lang="en"/>
              <a:t>closest words first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of partial paths keep track of which nodes have already been visited, so there’s no need for an extra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visited </a:t>
            </a:r>
            <a:r>
              <a:rPr lang="en"/>
              <a:t>variable for each potential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BFS has encountered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target</a:t>
            </a:r>
            <a:r>
              <a:rPr lang="en"/>
              <a:t> node, the algorithm returns the path which connects the start node with the target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3793525" y="0"/>
            <a:ext cx="5350500" cy="5143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bfs_path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path_queue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[[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4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last_node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last_node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path_queue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tuple() </a:t>
            </a:r>
            <a:endParaRPr sz="14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143875"/>
            <a:ext cx="41157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Finding Paths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subTitle"/>
          </p:nvPr>
        </p:nvSpPr>
        <p:spPr>
          <a:xfrm>
            <a:off x="0" y="724075"/>
            <a:ext cx="37935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 ladder problem is an analog for finding the shortest path through a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track of paths versus individual nodes requires keeping a list of lists in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path_queue </a:t>
            </a:r>
            <a:r>
              <a:rPr lang="en"/>
              <a:t>variable, where each element in the queue is a different partial pathway through the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first potential path with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path_queue.pop(0)</a:t>
            </a:r>
            <a:r>
              <a:rPr lang="en"/>
              <a:t>  will ensure that we build paths in a certain order: </a:t>
            </a:r>
            <a:r>
              <a:rPr i="1" lang="en"/>
              <a:t>closest words first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of partial paths keep track of which nodes have already been visited, so there’s no need for an extra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visited </a:t>
            </a:r>
            <a:r>
              <a:rPr lang="en"/>
              <a:t>variable for each potential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BFS has encountered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target</a:t>
            </a:r>
            <a:r>
              <a:rPr lang="en"/>
              <a:t> node, the algorithm returns the path which connects the start node with the target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2" type="body"/>
          </p:nvPr>
        </p:nvSpPr>
        <p:spPr>
          <a:xfrm>
            <a:off x="3793525" y="0"/>
            <a:ext cx="5350500" cy="5143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bfs_path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path_queue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[[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path_queue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#ie. len(path_queue) &gt;= 1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#take the first path from the path_queue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path_queue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#start from the last node in that path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last_node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#consider each neighbor of the last node 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#in the path being considered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last_node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#if the neighbor hasn't been considered yet    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#add a new path to the list of paths to consider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old_path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path_queue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#first time you find the target 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      #gives you "a" shortest path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neighbour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new_path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tuple()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#no path exists</a:t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ECEB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4230575"/>
            <a:ext cx="8713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4"/>
              <a:t>bfs_demo.py</a:t>
            </a:r>
            <a:r>
              <a:rPr lang="en" sz="7204"/>
              <a:t> - BFS on a binary tree (a graph that satisfies certain properties)</a:t>
            </a:r>
            <a:endParaRPr sz="7204"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0" y="194650"/>
            <a:ext cx="24003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3431550" y="1002100"/>
            <a:ext cx="45117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Use VSCode breakpoints to step through the BFS_path algorithm.</a:t>
            </a:r>
            <a:endParaRPr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 particular, pay attention to the contents of : </a:t>
            </a:r>
            <a:endParaRPr b="1"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arker Grotesque"/>
              <a:buChar char="●"/>
            </a:pPr>
            <a:r>
              <a:rPr b="1" lang="en" sz="16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path_queue</a:t>
            </a:r>
            <a:endParaRPr b="1"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arker Grotesque"/>
              <a:buChar char="●"/>
            </a:pPr>
            <a:r>
              <a:rPr b="1" lang="en" sz="16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old_path</a:t>
            </a:r>
            <a:endParaRPr b="1"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arker Grotesque"/>
              <a:buChar char="●"/>
            </a:pPr>
            <a:r>
              <a:rPr b="1" lang="en" sz="16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last_node</a:t>
            </a:r>
            <a:endParaRPr b="1"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arker Grotesque"/>
              <a:buChar char="●"/>
            </a:pPr>
            <a:r>
              <a:rPr b="1" lang="en" sz="16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new_path</a:t>
            </a:r>
            <a:endParaRPr b="1"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11500" y="2155776"/>
            <a:ext cx="2400300" cy="218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binary_tree_graph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r>
              <a:rPr lang="en" u="none"/>
              <a:t>:</a:t>
            </a:r>
            <a:endParaRPr u="none"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55700" y="794975"/>
            <a:ext cx="81000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starter code provided in graph.py to implement a Graph helper class: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use this generic Graph class to help us solve Word Ladders for our next activity.</a:t>
            </a:r>
            <a:endParaRPr/>
          </a:p>
        </p:txBody>
      </p:sp>
      <p:graphicFrame>
        <p:nvGraphicFramePr>
          <p:cNvPr id="259" name="Google Shape;259;p38"/>
          <p:cNvGraphicFramePr/>
          <p:nvPr/>
        </p:nvGraphicFramePr>
        <p:xfrm>
          <a:off x="2308000" y="14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{184F01D3-147E-4B03-85A5-196CCF80E6B8}</a:tableStyleId>
              </a:tblPr>
              <a:tblGrid>
                <a:gridCol w="43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Graph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-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adj_list: dict[str, set[str]]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-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vertices: set[str]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-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edges: set[tuple[str]]]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__init__(adj_list: dict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[str, set[str]]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is_vertex(str): bool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get_neighbors(str): set[str]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is_valid_path(list[str]): bool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get_shortest_bfs_path(str, str): tuple[str]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get_shortest_bfs_path_length(str, str): int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get_all_shortest_bfs_paths(str, str): set[tuple[str]]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PIT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PUT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HUT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HAT</a:t>
            </a:r>
            <a:b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</a:b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CAT</a:t>
            </a:r>
            <a:r>
              <a:rPr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This Word Ladder solution has </a:t>
            </a:r>
            <a:r>
              <a:rPr b="1"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 rungs</a:t>
            </a: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because there are three words connecting PIT to CAT.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Ladders: One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PIT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PAT</a:t>
            </a:r>
            <a:b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</a:b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CAT</a:t>
            </a:r>
            <a:r>
              <a:rPr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This solution has </a:t>
            </a:r>
            <a:r>
              <a:rPr b="1"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 rung</a:t>
            </a: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because there is one word connecting PIT to CAT. 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This is the shortest possible ladder connecting PIT to CAT.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Ladders: The Best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450150"/>
            <a:ext cx="8315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4000">
                <a:solidFill>
                  <a:srgbClr val="EEEEEE"/>
                </a:solidFill>
              </a:rPr>
              <a:t>What data model and algorithm would you use to tell a computer how to construct Word Ladders for 3, 4, or 5 letter words? Why?</a:t>
            </a:r>
            <a:endParaRPr sz="40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4230575"/>
            <a:ext cx="7572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connections as a graph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3" y="285436"/>
            <a:ext cx="8097274" cy="3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What are some advantages of modeling this problem as a graph?</a:t>
            </a:r>
            <a:endParaRPr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Rephrase the shortest word ladder problem as a graph problem.</a:t>
            </a:r>
            <a:endParaRPr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00125" y="4478150"/>
            <a:ext cx="91440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Graph Vocab</a:t>
            </a:r>
            <a:endParaRPr sz="2200"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811175" y="390000"/>
            <a:ext cx="23100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Path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 </a:t>
            </a:r>
            <a:r>
              <a:rPr b="1" lang="en" sz="1600">
                <a:solidFill>
                  <a:srgbClr val="092319"/>
                </a:solidFill>
              </a:rPr>
              <a:t>path</a:t>
            </a:r>
            <a:r>
              <a:rPr lang="en"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is a sequence of vertices that you can go through by traveling through only the edges.</a:t>
            </a:r>
            <a:endParaRPr sz="1600"/>
          </a:p>
        </p:txBody>
      </p:sp>
      <p:sp>
        <p:nvSpPr>
          <p:cNvPr id="130" name="Google Shape;130;p24"/>
          <p:cNvSpPr txBox="1"/>
          <p:nvPr>
            <p:ph idx="2" type="subTitle"/>
          </p:nvPr>
        </p:nvSpPr>
        <p:spPr>
          <a:xfrm>
            <a:off x="3475450" y="390000"/>
            <a:ext cx="23100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Path Length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length</a:t>
            </a:r>
            <a:r>
              <a:rPr lang="en" sz="1600"/>
              <a:t> of a path is the number of edges in the path.</a:t>
            </a:r>
            <a:endParaRPr sz="1600"/>
          </a:p>
        </p:txBody>
      </p:sp>
      <p:sp>
        <p:nvSpPr>
          <p:cNvPr id="131" name="Google Shape;131;p24"/>
          <p:cNvSpPr txBox="1"/>
          <p:nvPr>
            <p:ph idx="5" type="subTitle"/>
          </p:nvPr>
        </p:nvSpPr>
        <p:spPr>
          <a:xfrm>
            <a:off x="6230325" y="379750"/>
            <a:ext cx="23100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Distance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distance</a:t>
            </a:r>
            <a:r>
              <a:rPr lang="en" sz="1600"/>
              <a:t> from vertex A to vertex B in a graph is the length of the shortest path from vertex A to vertex B.</a:t>
            </a:r>
            <a:endParaRPr sz="1600"/>
          </a:p>
        </p:txBody>
      </p:sp>
      <p:sp>
        <p:nvSpPr>
          <p:cNvPr id="132" name="Google Shape;132;p24"/>
          <p:cNvSpPr/>
          <p:nvPr/>
        </p:nvSpPr>
        <p:spPr>
          <a:xfrm>
            <a:off x="811175" y="2681650"/>
            <a:ext cx="556800" cy="580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133" name="Google Shape;133;p24"/>
          <p:cNvSpPr/>
          <p:nvPr/>
        </p:nvSpPr>
        <p:spPr>
          <a:xfrm>
            <a:off x="978225" y="3434850"/>
            <a:ext cx="556800" cy="58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</a:t>
            </a:r>
            <a:endParaRPr sz="1600"/>
          </a:p>
        </p:txBody>
      </p:sp>
      <p:sp>
        <p:nvSpPr>
          <p:cNvPr id="134" name="Google Shape;134;p24"/>
          <p:cNvSpPr/>
          <p:nvPr/>
        </p:nvSpPr>
        <p:spPr>
          <a:xfrm>
            <a:off x="1804700" y="3896425"/>
            <a:ext cx="556800" cy="580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135" name="Google Shape;135;p24"/>
          <p:cNvSpPr/>
          <p:nvPr/>
        </p:nvSpPr>
        <p:spPr>
          <a:xfrm>
            <a:off x="2564375" y="3316225"/>
            <a:ext cx="556800" cy="580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136" name="Google Shape;136;p24"/>
          <p:cNvSpPr/>
          <p:nvPr/>
        </p:nvSpPr>
        <p:spPr>
          <a:xfrm>
            <a:off x="2138825" y="2681650"/>
            <a:ext cx="556800" cy="580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cxnSp>
        <p:nvCxnSpPr>
          <p:cNvPr id="137" name="Google Shape;137;p24"/>
          <p:cNvCxnSpPr>
            <a:stCxn id="132" idx="6"/>
            <a:endCxn id="136" idx="2"/>
          </p:cNvCxnSpPr>
          <p:nvPr/>
        </p:nvCxnSpPr>
        <p:spPr>
          <a:xfrm>
            <a:off x="1367975" y="2971750"/>
            <a:ext cx="7710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4"/>
          <p:cNvCxnSpPr>
            <a:stCxn id="136" idx="4"/>
            <a:endCxn id="135" idx="1"/>
          </p:cNvCxnSpPr>
          <p:nvPr/>
        </p:nvCxnSpPr>
        <p:spPr>
          <a:xfrm>
            <a:off x="2417225" y="3261850"/>
            <a:ext cx="228600" cy="139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>
            <a:stCxn id="136" idx="3"/>
            <a:endCxn id="134" idx="0"/>
          </p:cNvCxnSpPr>
          <p:nvPr/>
        </p:nvCxnSpPr>
        <p:spPr>
          <a:xfrm flipH="1">
            <a:off x="2082966" y="3176882"/>
            <a:ext cx="1374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4"/>
          <p:cNvCxnSpPr>
            <a:stCxn id="134" idx="6"/>
            <a:endCxn id="135" idx="3"/>
          </p:cNvCxnSpPr>
          <p:nvPr/>
        </p:nvCxnSpPr>
        <p:spPr>
          <a:xfrm flipH="1" rot="10800000">
            <a:off x="2361500" y="3811525"/>
            <a:ext cx="284400" cy="375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>
            <a:stCxn id="132" idx="4"/>
            <a:endCxn id="133" idx="0"/>
          </p:cNvCxnSpPr>
          <p:nvPr/>
        </p:nvCxnSpPr>
        <p:spPr>
          <a:xfrm>
            <a:off x="1089575" y="3261850"/>
            <a:ext cx="1671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/>
          <p:nvPr/>
        </p:nvSpPr>
        <p:spPr>
          <a:xfrm>
            <a:off x="3517125" y="2639088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143" name="Google Shape;143;p24"/>
          <p:cNvSpPr/>
          <p:nvPr/>
        </p:nvSpPr>
        <p:spPr>
          <a:xfrm>
            <a:off x="3684175" y="3392288"/>
            <a:ext cx="556800" cy="58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</a:t>
            </a:r>
            <a:endParaRPr sz="1600"/>
          </a:p>
        </p:txBody>
      </p:sp>
      <p:sp>
        <p:nvSpPr>
          <p:cNvPr id="144" name="Google Shape;144;p24"/>
          <p:cNvSpPr/>
          <p:nvPr/>
        </p:nvSpPr>
        <p:spPr>
          <a:xfrm>
            <a:off x="4510650" y="3853863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145" name="Google Shape;145;p24"/>
          <p:cNvSpPr/>
          <p:nvPr/>
        </p:nvSpPr>
        <p:spPr>
          <a:xfrm>
            <a:off x="5270325" y="3273663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146" name="Google Shape;146;p24"/>
          <p:cNvSpPr/>
          <p:nvPr/>
        </p:nvSpPr>
        <p:spPr>
          <a:xfrm>
            <a:off x="4844775" y="2639088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cxnSp>
        <p:nvCxnSpPr>
          <p:cNvPr id="147" name="Google Shape;147;p24"/>
          <p:cNvCxnSpPr>
            <a:stCxn id="142" idx="6"/>
            <a:endCxn id="146" idx="2"/>
          </p:cNvCxnSpPr>
          <p:nvPr/>
        </p:nvCxnSpPr>
        <p:spPr>
          <a:xfrm>
            <a:off x="4073925" y="2929188"/>
            <a:ext cx="7710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4"/>
          <p:cNvCxnSpPr>
            <a:stCxn id="146" idx="4"/>
            <a:endCxn id="145" idx="1"/>
          </p:cNvCxnSpPr>
          <p:nvPr/>
        </p:nvCxnSpPr>
        <p:spPr>
          <a:xfrm>
            <a:off x="5123175" y="3219288"/>
            <a:ext cx="228600" cy="139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>
            <a:stCxn id="146" idx="3"/>
            <a:endCxn id="144" idx="0"/>
          </p:cNvCxnSpPr>
          <p:nvPr/>
        </p:nvCxnSpPr>
        <p:spPr>
          <a:xfrm flipH="1">
            <a:off x="4788916" y="3134319"/>
            <a:ext cx="1374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>
            <a:stCxn id="144" idx="6"/>
            <a:endCxn id="145" idx="3"/>
          </p:cNvCxnSpPr>
          <p:nvPr/>
        </p:nvCxnSpPr>
        <p:spPr>
          <a:xfrm flipH="1" rot="10800000">
            <a:off x="5067450" y="3768963"/>
            <a:ext cx="284400" cy="375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>
            <a:stCxn id="142" idx="4"/>
            <a:endCxn id="143" idx="0"/>
          </p:cNvCxnSpPr>
          <p:nvPr/>
        </p:nvCxnSpPr>
        <p:spPr>
          <a:xfrm>
            <a:off x="3795525" y="3219288"/>
            <a:ext cx="1671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/>
          <p:nvPr/>
        </p:nvSpPr>
        <p:spPr>
          <a:xfrm>
            <a:off x="6223225" y="2596525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153" name="Google Shape;153;p24"/>
          <p:cNvSpPr/>
          <p:nvPr/>
        </p:nvSpPr>
        <p:spPr>
          <a:xfrm>
            <a:off x="6390275" y="3349725"/>
            <a:ext cx="556800" cy="58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</a:t>
            </a:r>
            <a:endParaRPr sz="1600"/>
          </a:p>
        </p:txBody>
      </p:sp>
      <p:sp>
        <p:nvSpPr>
          <p:cNvPr id="154" name="Google Shape;154;p24"/>
          <p:cNvSpPr/>
          <p:nvPr/>
        </p:nvSpPr>
        <p:spPr>
          <a:xfrm>
            <a:off x="7216750" y="3811300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155" name="Google Shape;155;p24"/>
          <p:cNvSpPr/>
          <p:nvPr/>
        </p:nvSpPr>
        <p:spPr>
          <a:xfrm>
            <a:off x="7976425" y="3231100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156" name="Google Shape;156;p24"/>
          <p:cNvSpPr/>
          <p:nvPr/>
        </p:nvSpPr>
        <p:spPr>
          <a:xfrm>
            <a:off x="7550875" y="2596525"/>
            <a:ext cx="556800" cy="58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cxnSp>
        <p:nvCxnSpPr>
          <p:cNvPr id="157" name="Google Shape;157;p24"/>
          <p:cNvCxnSpPr>
            <a:stCxn id="152" idx="6"/>
            <a:endCxn id="156" idx="2"/>
          </p:cNvCxnSpPr>
          <p:nvPr/>
        </p:nvCxnSpPr>
        <p:spPr>
          <a:xfrm>
            <a:off x="6780025" y="2886625"/>
            <a:ext cx="7710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>
            <a:stCxn id="156" idx="4"/>
            <a:endCxn id="155" idx="1"/>
          </p:cNvCxnSpPr>
          <p:nvPr/>
        </p:nvCxnSpPr>
        <p:spPr>
          <a:xfrm>
            <a:off x="7829275" y="3176725"/>
            <a:ext cx="228600" cy="13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>
            <a:stCxn id="156" idx="3"/>
            <a:endCxn id="154" idx="0"/>
          </p:cNvCxnSpPr>
          <p:nvPr/>
        </p:nvCxnSpPr>
        <p:spPr>
          <a:xfrm flipH="1">
            <a:off x="7495016" y="3091757"/>
            <a:ext cx="137400" cy="719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stCxn id="154" idx="6"/>
            <a:endCxn id="155" idx="3"/>
          </p:cNvCxnSpPr>
          <p:nvPr/>
        </p:nvCxnSpPr>
        <p:spPr>
          <a:xfrm flipH="1" rot="10800000">
            <a:off x="7773550" y="3726400"/>
            <a:ext cx="284400" cy="37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>
            <a:stCxn id="152" idx="4"/>
            <a:endCxn id="153" idx="0"/>
          </p:cNvCxnSpPr>
          <p:nvPr/>
        </p:nvCxnSpPr>
        <p:spPr>
          <a:xfrm>
            <a:off x="6501625" y="3176725"/>
            <a:ext cx="1671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