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Darker Grotesque Medium"/>
      <p:regular r:id="rId18"/>
      <p:bold r:id="rId19"/>
    </p:embeddedFont>
    <p:embeddedFont>
      <p:font typeface="Inconsolata SemiBold"/>
      <p:regular r:id="rId20"/>
      <p:bold r:id="rId21"/>
    </p:embeddedFont>
    <p:embeddedFont>
      <p:font typeface="Darker Grotesque"/>
      <p:regular r:id="rId22"/>
      <p:bold r:id="rId23"/>
    </p:embeddedFont>
    <p:embeddedFont>
      <p:font typeface="Roboto Mono Thin"/>
      <p:regular r:id="rId24"/>
      <p:bold r:id="rId25"/>
      <p:italic r:id="rId26"/>
      <p:boldItalic r:id="rId27"/>
    </p:embeddedFont>
    <p:embeddedFont>
      <p:font typeface="Darker Grotesque Light"/>
      <p:regular r:id="rId28"/>
      <p:bold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7EE74F-B3E1-4AFA-A5CB-15944E84B8FA}">
  <a:tblStyle styleId="{207EE74F-B3E1-4AFA-A5CB-15944E84B8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consolataSemiBold-regular.fntdata"/><Relationship Id="rId22" Type="http://schemas.openxmlformats.org/officeDocument/2006/relationships/font" Target="fonts/DarkerGrotesque-regular.fntdata"/><Relationship Id="rId21" Type="http://schemas.openxmlformats.org/officeDocument/2006/relationships/font" Target="fonts/InconsolataSemiBold-bold.fntdata"/><Relationship Id="rId24" Type="http://schemas.openxmlformats.org/officeDocument/2006/relationships/font" Target="fonts/RobotoMonoThin-regular.fntdata"/><Relationship Id="rId23" Type="http://schemas.openxmlformats.org/officeDocument/2006/relationships/font" Target="fonts/DarkerGrotesq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Thin-italic.fntdata"/><Relationship Id="rId25" Type="http://schemas.openxmlformats.org/officeDocument/2006/relationships/font" Target="fonts/RobotoMonoThin-bold.fntdata"/><Relationship Id="rId28" Type="http://schemas.openxmlformats.org/officeDocument/2006/relationships/font" Target="fonts/DarkerGrotesqueLight-regular.fntdata"/><Relationship Id="rId27" Type="http://schemas.openxmlformats.org/officeDocument/2006/relationships/font" Target="fonts/RobotoMonoThin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DarkerGrotesque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DarkerGrotesqueMedium-bold.fntdata"/><Relationship Id="rId18" Type="http://schemas.openxmlformats.org/officeDocument/2006/relationships/font" Target="fonts/DarkerGrotesque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e32c4ff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e32c4ff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e32c4ffe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e32c4ffe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e32c4ffe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e32c4ffe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e32c4ff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e32c4ff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e32c4ff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e32c4ff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e32c4ff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e32c4ff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e32c4ffe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e32c4ffe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e32c4ffe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e32c4ffe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this solution better than the solution on the previous slide?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Fewer words…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e32c4ffe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e32c4ffe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e32c4ffe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e32c4ffe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to the model can take a lot of time…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e32c4ffe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e32c4ffe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building the adjacency list is *slow* O(n^2) so uploading to GradeScope will take a long time. Don’t panic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0" y="2189825"/>
            <a:ext cx="9144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3F5C5"/>
              </a:buClr>
              <a:buSzPts val="7200"/>
              <a:buFont typeface="Roboto Mono Thin"/>
              <a:buNone/>
              <a:defRPr sz="7200">
                <a:solidFill>
                  <a:srgbClr val="B3F5C5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-100" y="2982425"/>
            <a:ext cx="9144000" cy="1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000"/>
              <a:buFont typeface="Darker Grotesque Light"/>
              <a:buNone/>
              <a:defRPr sz="2000">
                <a:solidFill>
                  <a:srgbClr val="EEEEEE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4" name="Google Shape;54;p13"/>
          <p:cNvGrpSpPr/>
          <p:nvPr/>
        </p:nvGrpSpPr>
        <p:grpSpPr>
          <a:xfrm>
            <a:off x="-100" y="4815598"/>
            <a:ext cx="9144000" cy="338700"/>
            <a:chOff x="-100" y="4815598"/>
            <a:chExt cx="9144000" cy="338700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-100" y="4815598"/>
              <a:ext cx="9144000" cy="33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BBECEB"/>
                  </a:solidFill>
                  <a:latin typeface="Inconsolata SemiBold"/>
                  <a:ea typeface="Inconsolata SemiBold"/>
                  <a:cs typeface="Inconsolata SemiBold"/>
                  <a:sym typeface="Inconsolata SemiBold"/>
                </a:rPr>
                <a:t>Problem Solving with Python - Graph Strategies</a:t>
              </a:r>
              <a:endParaRPr sz="1000">
                <a:solidFill>
                  <a:srgbClr val="BBECEB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endParaRPr>
            </a:p>
          </p:txBody>
        </p:sp>
        <p:cxnSp>
          <p:nvCxnSpPr>
            <p:cNvPr id="56" name="Google Shape;56;p13"/>
            <p:cNvCxnSpPr/>
            <p:nvPr/>
          </p:nvCxnSpPr>
          <p:spPr>
            <a:xfrm>
              <a:off x="-100" y="4832548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B1770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Introduction">
  <p:cSld name="SECTION_HEADER_1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0" y="0"/>
            <a:ext cx="9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92319"/>
              </a:buClr>
              <a:buSzPts val="3200"/>
              <a:buFont typeface="Roboto Mono"/>
              <a:buNone/>
              <a:defRPr sz="3200" u="sng">
                <a:solidFill>
                  <a:srgbClr val="092319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54825" y="841800"/>
            <a:ext cx="8866200" cy="3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92319"/>
              </a:buClr>
              <a:buSzPts val="1600"/>
              <a:buFont typeface="Darker Grotesque Medium"/>
              <a:buChar char="●"/>
              <a:defRPr sz="1600">
                <a:solidFill>
                  <a:srgbClr val="0923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92319"/>
              </a:buClr>
              <a:buSzPts val="1600"/>
              <a:buFont typeface="Darker Grotesque Medium"/>
              <a:buChar char="○"/>
              <a:defRPr sz="1600">
                <a:solidFill>
                  <a:srgbClr val="0923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092319"/>
              </a:buClr>
              <a:buSzPts val="1600"/>
              <a:buFont typeface="Darker Grotesque Medium"/>
              <a:buChar char="■"/>
              <a:defRPr sz="1600">
                <a:solidFill>
                  <a:srgbClr val="0923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092319"/>
              </a:buClr>
              <a:buSzPts val="1600"/>
              <a:buFont typeface="Darker Grotesque Medium"/>
              <a:buChar char="●"/>
              <a:defRPr sz="1600">
                <a:solidFill>
                  <a:srgbClr val="0923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092319"/>
              </a:buClr>
              <a:buSzPts val="1600"/>
              <a:buFont typeface="Darker Grotesque Medium"/>
              <a:buChar char="○"/>
              <a:defRPr sz="1600">
                <a:solidFill>
                  <a:srgbClr val="0923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092319"/>
              </a:buClr>
              <a:buSzPts val="1600"/>
              <a:buFont typeface="Darker Grotesque Medium"/>
              <a:buChar char="■"/>
              <a:defRPr sz="1600">
                <a:solidFill>
                  <a:srgbClr val="0923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092319"/>
              </a:buClr>
              <a:buSzPts val="1600"/>
              <a:buFont typeface="Darker Grotesque Medium"/>
              <a:buChar char="●"/>
              <a:defRPr sz="1600">
                <a:solidFill>
                  <a:srgbClr val="0923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092319"/>
              </a:buClr>
              <a:buSzPts val="1600"/>
              <a:buFont typeface="Darker Grotesque Medium"/>
              <a:buChar char="○"/>
              <a:defRPr sz="1600">
                <a:solidFill>
                  <a:srgbClr val="0923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092319"/>
              </a:buClr>
              <a:buSzPts val="1600"/>
              <a:buFont typeface="Darker Grotesque Medium"/>
              <a:buChar char="■"/>
              <a:defRPr sz="1600">
                <a:solidFill>
                  <a:srgbClr val="0923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/>
        </p:txBody>
      </p:sp>
      <p:grpSp>
        <p:nvGrpSpPr>
          <p:cNvPr id="61" name="Google Shape;61;p14"/>
          <p:cNvGrpSpPr/>
          <p:nvPr/>
        </p:nvGrpSpPr>
        <p:grpSpPr>
          <a:xfrm>
            <a:off x="-100" y="4815598"/>
            <a:ext cx="9144000" cy="338700"/>
            <a:chOff x="-100" y="4815598"/>
            <a:chExt cx="9144000" cy="3387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-100" y="4815598"/>
              <a:ext cx="9144000" cy="33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BBECEB"/>
                  </a:solidFill>
                  <a:latin typeface="Inconsolata SemiBold"/>
                  <a:ea typeface="Inconsolata SemiBold"/>
                  <a:cs typeface="Inconsolata SemiBold"/>
                  <a:sym typeface="Inconsolata SemiBold"/>
                </a:rPr>
                <a:t>Problem Solving with Python - Graph Strategies</a:t>
              </a:r>
              <a:endParaRPr sz="1000">
                <a:solidFill>
                  <a:srgbClr val="BBECEB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endParaRPr>
            </a:p>
          </p:txBody>
        </p:sp>
        <p:cxnSp>
          <p:nvCxnSpPr>
            <p:cNvPr id="63" name="Google Shape;63;p14"/>
            <p:cNvCxnSpPr/>
            <p:nvPr/>
          </p:nvCxnSpPr>
          <p:spPr>
            <a:xfrm>
              <a:off x="-100" y="4832548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rgbClr val="B1770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ython Reference">
  <p:cSld name="TITLE_AND_TWO_COLUMNS_1">
    <p:bg>
      <p:bgPr>
        <a:solidFill>
          <a:srgbClr val="FFE67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60700" y="0"/>
            <a:ext cx="88833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92319"/>
              </a:buClr>
              <a:buSzPts val="2000"/>
              <a:buFont typeface="Roboto Mono"/>
              <a:buNone/>
              <a:defRPr sz="2000">
                <a:solidFill>
                  <a:srgbClr val="092319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60700" y="669300"/>
            <a:ext cx="8883300" cy="43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1600"/>
              <a:buFont typeface="Darker Grotesque"/>
              <a:buChar char="●"/>
              <a:defRPr sz="1600">
                <a:solidFill>
                  <a:srgbClr val="101010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1600"/>
              <a:buFont typeface="Darker Grotesque"/>
              <a:buChar char="○"/>
              <a:defRPr sz="1600">
                <a:solidFill>
                  <a:srgbClr val="101010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1600"/>
              <a:buFont typeface="Darker Grotesque"/>
              <a:buChar char="■"/>
              <a:defRPr sz="1600">
                <a:solidFill>
                  <a:srgbClr val="101010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1600"/>
              <a:buFont typeface="Darker Grotesque"/>
              <a:buChar char="●"/>
              <a:defRPr sz="1600">
                <a:solidFill>
                  <a:srgbClr val="101010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1600"/>
              <a:buFont typeface="Darker Grotesque"/>
              <a:buChar char="○"/>
              <a:defRPr sz="1600">
                <a:solidFill>
                  <a:srgbClr val="101010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1600"/>
              <a:buFont typeface="Darker Grotesque"/>
              <a:buChar char="■"/>
              <a:defRPr sz="1600">
                <a:solidFill>
                  <a:srgbClr val="101010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1600"/>
              <a:buFont typeface="Darker Grotesque"/>
              <a:buChar char="●"/>
              <a:defRPr sz="1600">
                <a:solidFill>
                  <a:srgbClr val="101010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1600"/>
              <a:buFont typeface="Darker Grotesque"/>
              <a:buChar char="○"/>
              <a:defRPr sz="1600">
                <a:solidFill>
                  <a:srgbClr val="101010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1600"/>
              <a:buFont typeface="Darker Grotesque"/>
              <a:buChar char="■"/>
              <a:defRPr sz="1600">
                <a:solidFill>
                  <a:srgbClr val="101010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5"/>
          <p:cNvSpPr txBox="1"/>
          <p:nvPr/>
        </p:nvSpPr>
        <p:spPr>
          <a:xfrm rot="-5400000">
            <a:off x="-2446950" y="2435850"/>
            <a:ext cx="5154600" cy="260700"/>
          </a:xfrm>
          <a:prstGeom prst="rect">
            <a:avLst/>
          </a:prstGeom>
          <a:solidFill>
            <a:srgbClr val="EEC3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1770E"/>
                </a:solidFill>
                <a:latin typeface="Roboto Mono Thin"/>
                <a:ea typeface="Roboto Mono Thin"/>
                <a:cs typeface="Roboto Mono Thin"/>
                <a:sym typeface="Roboto Mono Thin"/>
              </a:rPr>
              <a:t>Python Tips</a:t>
            </a:r>
            <a:endParaRPr>
              <a:solidFill>
                <a:srgbClr val="B1770E"/>
              </a:solidFill>
              <a:latin typeface="Roboto Mono Thin"/>
              <a:ea typeface="Roboto Mono Thin"/>
              <a:cs typeface="Roboto Mono Thin"/>
              <a:sym typeface="Roboto Mono Thin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265373" y="-11100"/>
            <a:ext cx="0" cy="5154600"/>
          </a:xfrm>
          <a:prstGeom prst="straightConnector1">
            <a:avLst/>
          </a:prstGeom>
          <a:noFill/>
          <a:ln cap="flat" cmpd="sng" w="9525">
            <a:solidFill>
              <a:srgbClr val="2F4F9E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" name="Google Shape;70;p15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8538766" y="4520875"/>
            <a:ext cx="538343" cy="5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0" y="2189825"/>
            <a:ext cx="9144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Ladders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(part 2)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-100" y="2982425"/>
            <a:ext cx="9144000" cy="1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Reduction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260700" y="0"/>
            <a:ext cx="88833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Inheritance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260700" y="669300"/>
            <a:ext cx="88833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inheritance relationship is specified in the constructor of the child class: </a:t>
            </a:r>
            <a:r>
              <a:rPr b="1" lang="en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LadderGraph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child class inherits all the attributes and methods of the parent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myLadderGraph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LadderGraph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small_dictionary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"Vertices:"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myLadderGraph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vertices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"Edges:"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myLadderGraph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edges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super()</a:t>
            </a:r>
            <a:r>
              <a:rPr lang="en"/>
              <a:t> method child can be used to invoke a parent method/attribute in case there is an overriding method definition in the child class: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word_list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2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2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]):</a:t>
            </a:r>
            <a:endParaRPr b="1"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build_adj_list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word_list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en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adj_list</a:t>
            </a:r>
            <a:r>
              <a:rPr b="1" lang="en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339650" y="4648575"/>
            <a:ext cx="35325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inheritance_demo.py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time complexity of build_adj_list?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463050"/>
            <a:ext cx="85206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Running GradeScope tests is SLOW.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62198" l="10258" r="13586" t="9053"/>
          <a:stretch/>
        </p:blipFill>
        <p:spPr>
          <a:xfrm>
            <a:off x="2282625" y="2046349"/>
            <a:ext cx="4657000" cy="23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0" y="0"/>
            <a:ext cx="9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Warm-Up: Wilma’s Secret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54825" y="841800"/>
            <a:ext cx="4100400" cy="3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Wilma has a secret.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day 1: Wilma tells the secret to all her friends.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the following days: all people who heard the secret on the day before will tell the secret to any of their friends who do not know 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Wilma’s network of friends is shown here. The dots are people and a line means that two people are friends.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Darker Grotesque"/>
                <a:ea typeface="Darker Grotesque"/>
                <a:cs typeface="Darker Grotesque"/>
                <a:sym typeface="Darker Grotesque"/>
              </a:rPr>
              <a:t>How many days does it take before everyone knows the secret? </a:t>
            </a:r>
            <a:r>
              <a:rPr lang="en"/>
              <a:t>(Include day 1 in your count.)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4223"/>
          <a:stretch/>
        </p:blipFill>
        <p:spPr>
          <a:xfrm>
            <a:off x="4431475" y="1728775"/>
            <a:ext cx="4583976" cy="17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ECEB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299300" y="4478350"/>
            <a:ext cx="8713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4"/>
              <a:t>Graph.py</a:t>
            </a:r>
            <a:r>
              <a:rPr lang="en" sz="7204"/>
              <a:t> - BFS on a word relationship graph</a:t>
            </a:r>
            <a:endParaRPr sz="7204"/>
          </a:p>
        </p:txBody>
      </p:sp>
      <p:sp>
        <p:nvSpPr>
          <p:cNvPr id="89" name="Google Shape;89;p18"/>
          <p:cNvSpPr txBox="1"/>
          <p:nvPr/>
        </p:nvSpPr>
        <p:spPr>
          <a:xfrm>
            <a:off x="5381050" y="140475"/>
            <a:ext cx="3722100" cy="2788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small_dictionary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"foul"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"fool"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"foil"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"fool"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"foul"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"foil"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"cool"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"pool"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"cool"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"fool"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"pool"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"pool"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"fool"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"poll"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"poll"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"pool"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"pall"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"pole"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"pole"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"poll"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"pale"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"pope"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"pope"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"pole"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"pale"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"pole"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"pall"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"page"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"sale"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"sale"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"pale"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"sage"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"sage"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"sale"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"page"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"page"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"pale"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"sage"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"pall"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"poll"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"pale"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"fall"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"fall"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"fail"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"pall"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"fail"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"fall"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"foil"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"foil"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:{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"foul"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"fail"</a:t>
            </a: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99300" y="2731375"/>
            <a:ext cx="4511700" cy="1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Use VSCode breakpoints to step through the BFS_path algorithm.</a:t>
            </a:r>
            <a:endParaRPr sz="15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In particular, pay attention to the contents of : </a:t>
            </a:r>
            <a:endParaRPr b="1" sz="15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arker Grotesque"/>
              <a:buChar char="●"/>
            </a:pPr>
            <a:r>
              <a:rPr b="1" lang="en" sz="150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path_queue</a:t>
            </a:r>
            <a:endParaRPr b="1" sz="15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arker Grotesque"/>
              <a:buChar char="●"/>
            </a:pPr>
            <a:r>
              <a:rPr b="1" lang="en" sz="150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old_path</a:t>
            </a:r>
            <a:endParaRPr b="1" sz="15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arker Grotesque"/>
              <a:buChar char="●"/>
            </a:pPr>
            <a:r>
              <a:rPr b="1" lang="en" sz="150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last_node</a:t>
            </a:r>
            <a:endParaRPr b="1" sz="15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arker Grotesque"/>
              <a:buChar char="●"/>
            </a:pPr>
            <a:r>
              <a:rPr b="1" lang="en" sz="1500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new_path</a:t>
            </a:r>
            <a:endParaRPr b="1" sz="15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5" y="285425"/>
            <a:ext cx="5176174" cy="232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273600" y="841803"/>
            <a:ext cx="88662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Come up with word ladders for:</a:t>
            </a:r>
            <a:endParaRPr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B593"/>
              </a:buClr>
              <a:buSzPts val="2000"/>
              <a:buFont typeface="Darker Grotesque"/>
              <a:buChar char="●"/>
            </a:pPr>
            <a:r>
              <a:rPr b="1" i="1" lang="en" sz="20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RUG  -&gt; CAT</a:t>
            </a:r>
            <a:endParaRPr b="1"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B593"/>
              </a:buClr>
              <a:buSzPts val="2000"/>
              <a:buFont typeface="Darker Grotesque"/>
              <a:buChar char="●"/>
            </a:pPr>
            <a:r>
              <a:rPr b="1" i="1" lang="en" sz="20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HEAD   -&gt;   TAIL</a:t>
            </a:r>
            <a:endParaRPr b="1"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0" y="0"/>
            <a:ext cx="9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Ladders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73600" y="841803"/>
            <a:ext cx="88662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RUG</a:t>
            </a:r>
            <a:endParaRPr b="1" i="1" sz="36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BUG</a:t>
            </a:r>
            <a:br>
              <a:rPr b="1"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</a:br>
            <a:r>
              <a:rPr b="1"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BAG</a:t>
            </a:r>
            <a:endParaRPr b="1" i="1" sz="36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BAT</a:t>
            </a:r>
            <a:endParaRPr b="1" i="1" sz="36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CAT</a:t>
            </a:r>
            <a:r>
              <a:rPr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i="1" sz="36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This solution has 3 rungs.</a:t>
            </a:r>
            <a:endParaRPr sz="24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0" y="0"/>
            <a:ext cx="9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Ladders: Not The Best Solution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273600" y="841803"/>
            <a:ext cx="88662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RUG -&gt; RAG -&gt; RAT -&gt; CAT</a:t>
            </a:r>
            <a:r>
              <a:rPr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i="1" sz="36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RUG -&gt; RUT -&gt; CUT -&gt; CAT</a:t>
            </a:r>
            <a:r>
              <a:rPr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i="1" sz="36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RUG -&gt; RUT -&gt; RAT -&gt; CAT</a:t>
            </a:r>
            <a:r>
              <a:rPr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i="1" sz="36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The shortest solution(s) have 2 rungs.</a:t>
            </a:r>
            <a:endParaRPr sz="24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0" y="0"/>
            <a:ext cx="9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Ladders: The Best Solution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273600" y="841803"/>
            <a:ext cx="88662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HEAD -&gt; HEAL -&gt; TEAL -&gt; TELL -&gt; TALL -&gt; TAIL</a:t>
            </a:r>
            <a:endParaRPr i="1" sz="36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6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HEAD -&gt; HEAR -&gt; HEIR -&gt; HAIR -&gt; HAIL -&gt; TAIL</a:t>
            </a:r>
            <a:endParaRPr i="1" sz="36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8B593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The shortest solutions have 4 rungs.</a:t>
            </a:r>
            <a:endParaRPr sz="2400">
              <a:solidFill>
                <a:srgbClr val="48B593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0" y="0"/>
            <a:ext cx="913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Ladders: One Solution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90250" y="450150"/>
            <a:ext cx="83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unique questions that we might want to answer with the word ladder problem?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r>
              <a:rPr lang="en" u="none"/>
              <a:t>:</a:t>
            </a:r>
            <a:endParaRPr u="none"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906175"/>
            <a:ext cx="36138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Extend the Graph class to create a Word Ladder-specific interface for a graph-based solution to the problem.</a:t>
            </a:r>
            <a:endParaRPr/>
          </a:p>
        </p:txBody>
      </p:sp>
      <p:graphicFrame>
        <p:nvGraphicFramePr>
          <p:cNvPr id="127" name="Google Shape;127;p24"/>
          <p:cNvGraphicFramePr/>
          <p:nvPr/>
        </p:nvGraphicFramePr>
        <p:xfrm>
          <a:off x="4382500" y="3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{207EE74F-B3E1-4AFA-A5CB-15944E84B8FA}</a:tableStyleId>
              </a:tblPr>
              <a:tblGrid>
                <a:gridCol w="4206750"/>
              </a:tblGrid>
              <a:tr h="20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Graph</a:t>
                      </a:r>
                      <a:endParaRPr b="1"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3550"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onsolas"/>
                        <a:buChar char="-"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adj_list: dict[str, st[str]]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onsolas"/>
                        <a:buChar char="-"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vertices: set[str]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onsolas"/>
                        <a:buChar char="-"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edges: set[tuple[str]]]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686700"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onsolas"/>
                        <a:buChar char="+"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__init__(adj_list: dict</a:t>
                      </a:r>
                      <a:r>
                        <a:rPr lang="en" sz="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[str, list[str]]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onsolas"/>
                        <a:buChar char="+"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is_vertex(str): bool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onsolas"/>
                        <a:buChar char="+"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get_neighbors(str): set[str]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onsolas"/>
                        <a:buChar char="+"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is_valid_path(list[str]): bool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onsolas"/>
                        <a:buChar char="+"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get_shortest_bfs_path(str, str): tuple[str]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onsolas"/>
                        <a:buChar char="+"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get_shortest_bfs_path_length(str, str): int</a:t>
                      </a:r>
                      <a:endParaRPr sz="8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Consolas"/>
                        <a:buChar char="+"/>
                      </a:pPr>
                      <a:r>
                        <a:rPr lang="en" sz="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get_all_shortest_bfs_paths(str, str): set[tuple[str]]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28" name="Google Shape;128;p24"/>
          <p:cNvCxnSpPr/>
          <p:nvPr/>
        </p:nvCxnSpPr>
        <p:spPr>
          <a:xfrm>
            <a:off x="6568300" y="1929175"/>
            <a:ext cx="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129" name="Google Shape;129;p24"/>
          <p:cNvGraphicFramePr/>
          <p:nvPr/>
        </p:nvGraphicFramePr>
        <p:xfrm>
          <a:off x="4382500" y="230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{207EE74F-B3E1-4AFA-A5CB-15944E84B8FA}</a:tableStyleId>
              </a:tblPr>
              <a:tblGrid>
                <a:gridCol w="42067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LadderGraph</a:t>
                      </a:r>
                      <a:endParaRPr b="1"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onsolas"/>
                        <a:buChar char="+"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__init__(list</a:t>
                      </a:r>
                      <a:r>
                        <a:rPr lang="en" sz="10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[str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onsolas"/>
                        <a:buChar char="+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hamming_distance(str, str): int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onsolas"/>
                        <a:buChar char="+"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build_adj_list(list[str]):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dict[str, list[str]]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onsolas"/>
                        <a:buChar char="+"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is_valid_word(str): bool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onsolas"/>
                        <a:buChar char="+"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is_valid_ladder(list[str]): bool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nsolas"/>
                        <a:buChar char="+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get_rung_length(tuple[str]): int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nsolas"/>
                        <a:buChar char="+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get_shortest_ladder(str, str): tuple[str]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nsolas"/>
                        <a:buChar char="+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get_all_shortest_ladders(str, str): set[tuple[str]]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onsolas"/>
                        <a:buChar char="+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get_all_ladders(str, str, int): set[tuple[str]]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