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 Id="rId3" Type="http://schemas.openxmlformats.org/officeDocument/2006/relationships/image" Target="../media/image4.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 Id="rId3" Type="http://schemas.openxmlformats.org/officeDocument/2006/relationships/image" Target="../media/image7.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cs.spring.io/spring-boot/docs/current/reference/html/actuator.html" TargetMode="External"/><Relationship Id="rId3" Type="http://schemas.openxmlformats.org/officeDocument/2006/relationships/hyperlink" Target="https://docs.spring.io/spring-boot/docs/2.5.6/actuator-api/htmlsingle/" TargetMode="External"/><Relationship Id="rId4" Type="http://schemas.openxmlformats.org/officeDocument/2006/relationships/hyperlink" Target="https://micrometer.io/docs/concepts" TargetMode="External"/><Relationship Id="rId5" Type="http://schemas.openxmlformats.org/officeDocument/2006/relationships/hyperlink" Target="https://github.com/nazarov-pro/spring-actuator"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hin Nazarov…"/>
          <p:cNvSpPr txBox="1"/>
          <p:nvPr>
            <p:ph type="body" idx="21"/>
          </p:nvPr>
        </p:nvSpPr>
        <p:spPr>
          <a:xfrm>
            <a:off x="1206498" y="11530221"/>
            <a:ext cx="21971003" cy="945806"/>
          </a:xfrm>
          <a:prstGeom prst="rect">
            <a:avLst/>
          </a:prstGeom>
          <a:extLst>
            <a:ext uri="{C572A759-6A51-4108-AA02-DFA0A04FC94B}">
              <ma14:wrappingTextBoxFlag xmlns:ma14="http://schemas.microsoft.com/office/mac/drawingml/2011/main" val="1"/>
            </a:ext>
          </a:extLst>
        </p:spPr>
        <p:txBody>
          <a:bodyPr/>
          <a:lstStyle/>
          <a:p>
            <a:pPr algn="ctr" defTabSz="643889">
              <a:defRPr sz="2807"/>
            </a:pPr>
            <a:r>
              <a:t>Shahin Nazarov </a:t>
            </a:r>
          </a:p>
          <a:p>
            <a:pPr algn="ctr" defTabSz="643889">
              <a:defRPr sz="2807"/>
            </a:pPr>
            <a:r>
              <a:t>25 October 2021</a:t>
            </a:r>
          </a:p>
        </p:txBody>
      </p:sp>
      <p:sp>
        <p:nvSpPr>
          <p:cNvPr id="152" name="Spring Boot Actuator"/>
          <p:cNvSpPr txBox="1"/>
          <p:nvPr>
            <p:ph type="ctrTitle"/>
          </p:nvPr>
        </p:nvSpPr>
        <p:spPr>
          <a:prstGeom prst="rect">
            <a:avLst/>
          </a:prstGeom>
        </p:spPr>
        <p:txBody>
          <a:bodyPr/>
          <a:lstStyle/>
          <a:p>
            <a:pPr/>
            <a:r>
              <a:t>Spring Boot Actuator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ometheus and Grafana Stack"/>
          <p:cNvSpPr txBox="1"/>
          <p:nvPr>
            <p:ph type="title"/>
          </p:nvPr>
        </p:nvSpPr>
        <p:spPr>
          <a:prstGeom prst="rect">
            <a:avLst/>
          </a:prstGeom>
        </p:spPr>
        <p:txBody>
          <a:bodyPr/>
          <a:lstStyle/>
          <a:p>
            <a:pPr/>
            <a:r>
              <a:t>Prometheus and Grafana Stack</a:t>
            </a:r>
          </a:p>
        </p:txBody>
      </p:sp>
      <p:sp>
        <p:nvSpPr>
          <p:cNvPr id="194" name="Spring boot actuator module provides metrics for Prometheus using micrometer facade.…"/>
          <p:cNvSpPr txBox="1"/>
          <p:nvPr>
            <p:ph type="body" sz="half" idx="1"/>
          </p:nvPr>
        </p:nvSpPr>
        <p:spPr>
          <a:xfrm>
            <a:off x="1206500" y="4248504"/>
            <a:ext cx="10378747" cy="8256012"/>
          </a:xfrm>
          <a:prstGeom prst="rect">
            <a:avLst/>
          </a:prstGeom>
        </p:spPr>
        <p:txBody>
          <a:bodyPr/>
          <a:lstStyle/>
          <a:p>
            <a:pPr marL="0" indent="0" defTabSz="1463003">
              <a:spcBef>
                <a:spcPts val="2700"/>
              </a:spcBef>
              <a:buSzTx/>
              <a:buNone/>
              <a:defRPr sz="2880"/>
            </a:pPr>
            <a:r>
              <a:rPr b="1"/>
              <a:t>Spring boot actuator</a:t>
            </a:r>
            <a:r>
              <a:t> module provides metrics for Prometheus using micrometer facade.</a:t>
            </a:r>
          </a:p>
          <a:p>
            <a:pPr marL="0" indent="0" defTabSz="1463003">
              <a:spcBef>
                <a:spcPts val="2700"/>
              </a:spcBef>
              <a:buSzTx/>
              <a:buNone/>
              <a:defRPr sz="2880"/>
            </a:pPr>
            <a:r>
              <a:rPr b="1"/>
              <a:t>Micrometer</a:t>
            </a:r>
            <a:r>
              <a:t> provides a simple facade over the instrumentation clients for the most popular monitoring systems, allowing you to instrument your JVM-based application code without vendor lock-in.</a:t>
            </a:r>
          </a:p>
          <a:p>
            <a:pPr marL="0" indent="0" defTabSz="1463003">
              <a:spcBef>
                <a:spcPts val="2700"/>
              </a:spcBef>
              <a:buSzTx/>
              <a:buNone/>
              <a:defRPr sz="2880"/>
            </a:pPr>
            <a:r>
              <a:rPr b="1"/>
              <a:t>Prometheus</a:t>
            </a:r>
            <a:r>
              <a:t> An open-source monitoring system with a dimensional data model, flexible query language, efficient time series database and modern alerting approach.</a:t>
            </a:r>
          </a:p>
          <a:p>
            <a:pPr marL="0" indent="0" defTabSz="1463003">
              <a:spcBef>
                <a:spcPts val="2700"/>
              </a:spcBef>
              <a:buSzTx/>
              <a:buNone/>
              <a:defRPr sz="2880"/>
            </a:pPr>
            <a:r>
              <a:rPr b="1"/>
              <a:t>Grafana</a:t>
            </a:r>
            <a:r>
              <a:t> is the open source analytics &amp; monitoring solution for every database.</a:t>
            </a:r>
          </a:p>
          <a:p>
            <a:pPr marL="0" indent="0" defTabSz="1463003">
              <a:spcBef>
                <a:spcPts val="2700"/>
              </a:spcBef>
              <a:buSzTx/>
              <a:buNone/>
              <a:defRPr sz="2880"/>
            </a:pPr>
            <a:r>
              <a:rPr b="1"/>
              <a:t>Prometheus</a:t>
            </a:r>
            <a:r>
              <a:t> long polling applications and collects and stores, </a:t>
            </a:r>
            <a:r>
              <a:rPr b="1"/>
              <a:t>grafana</a:t>
            </a:r>
            <a:r>
              <a:t> visualise logs from prometheus.</a:t>
            </a:r>
          </a:p>
          <a:p>
            <a:pPr marL="0" indent="0" defTabSz="1463003">
              <a:spcBef>
                <a:spcPts val="2700"/>
              </a:spcBef>
              <a:buSzTx/>
              <a:buNone/>
              <a:defRPr sz="2880"/>
            </a:pPr>
          </a:p>
        </p:txBody>
      </p:sp>
      <p:pic>
        <p:nvPicPr>
          <p:cNvPr id="195" name="Image" descr="Image"/>
          <p:cNvPicPr>
            <a:picLocks noChangeAspect="1"/>
          </p:cNvPicPr>
          <p:nvPr/>
        </p:nvPicPr>
        <p:blipFill>
          <a:blip r:embed="rId2">
            <a:extLst/>
          </a:blip>
          <a:stretch>
            <a:fillRect/>
          </a:stretch>
        </p:blipFill>
        <p:spPr>
          <a:xfrm>
            <a:off x="19374975" y="929200"/>
            <a:ext cx="3553461" cy="1479763"/>
          </a:xfrm>
          <a:prstGeom prst="rect">
            <a:avLst/>
          </a:prstGeom>
          <a:ln w="12700">
            <a:miter lim="400000"/>
          </a:ln>
        </p:spPr>
      </p:pic>
      <p:sp>
        <p:nvSpPr>
          <p:cNvPr id="19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7" name="Image" descr="Image"/>
          <p:cNvPicPr>
            <a:picLocks noChangeAspect="1"/>
          </p:cNvPicPr>
          <p:nvPr/>
        </p:nvPicPr>
        <p:blipFill>
          <a:blip r:embed="rId3">
            <a:extLst/>
          </a:blip>
          <a:stretch>
            <a:fillRect/>
          </a:stretch>
        </p:blipFill>
        <p:spPr>
          <a:xfrm>
            <a:off x="11614421" y="4337430"/>
            <a:ext cx="12103675" cy="679180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Prometheus and Grafana Stack 2"/>
          <p:cNvSpPr txBox="1"/>
          <p:nvPr>
            <p:ph type="title"/>
          </p:nvPr>
        </p:nvSpPr>
        <p:spPr>
          <a:prstGeom prst="rect">
            <a:avLst/>
          </a:prstGeom>
        </p:spPr>
        <p:txBody>
          <a:bodyPr/>
          <a:lstStyle/>
          <a:p>
            <a:pPr/>
            <a:r>
              <a:t>Prometheus and Grafana Stack 2</a:t>
            </a:r>
          </a:p>
        </p:txBody>
      </p:sp>
      <p:pic>
        <p:nvPicPr>
          <p:cNvPr id="200" name="Image" descr="Image"/>
          <p:cNvPicPr>
            <a:picLocks noChangeAspect="1"/>
          </p:cNvPicPr>
          <p:nvPr/>
        </p:nvPicPr>
        <p:blipFill>
          <a:blip r:embed="rId2">
            <a:extLst/>
          </a:blip>
          <a:stretch>
            <a:fillRect/>
          </a:stretch>
        </p:blipFill>
        <p:spPr>
          <a:xfrm>
            <a:off x="2176746" y="2918128"/>
            <a:ext cx="18815629" cy="9974934"/>
          </a:xfrm>
          <a:prstGeom prst="rect">
            <a:avLst/>
          </a:prstGeom>
          <a:ln w="12700">
            <a:miter lim="400000"/>
          </a:ln>
        </p:spPr>
      </p:pic>
      <p:sp>
        <p:nvSpPr>
          <p:cNvPr id="20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ELK Stack"/>
          <p:cNvSpPr txBox="1"/>
          <p:nvPr>
            <p:ph type="title"/>
          </p:nvPr>
        </p:nvSpPr>
        <p:spPr>
          <a:prstGeom prst="rect">
            <a:avLst/>
          </a:prstGeom>
        </p:spPr>
        <p:txBody>
          <a:bodyPr/>
          <a:lstStyle/>
          <a:p>
            <a:pPr/>
            <a:r>
              <a:t>ELK Stack</a:t>
            </a:r>
          </a:p>
        </p:txBody>
      </p:sp>
      <p:sp>
        <p:nvSpPr>
          <p:cNvPr id="204" name="Spring boot actuator module provides metrics for elastic search using micrometer facade.…"/>
          <p:cNvSpPr txBox="1"/>
          <p:nvPr>
            <p:ph type="body" sz="half" idx="1"/>
          </p:nvPr>
        </p:nvSpPr>
        <p:spPr>
          <a:xfrm>
            <a:off x="1206500" y="4248504"/>
            <a:ext cx="10378747" cy="8256012"/>
          </a:xfrm>
          <a:prstGeom prst="rect">
            <a:avLst/>
          </a:prstGeom>
        </p:spPr>
        <p:txBody>
          <a:bodyPr/>
          <a:lstStyle/>
          <a:p>
            <a:pPr marL="0" indent="0" defTabSz="1389853">
              <a:spcBef>
                <a:spcPts val="2500"/>
              </a:spcBef>
              <a:buSzTx/>
              <a:buNone/>
              <a:defRPr sz="2736"/>
            </a:pPr>
            <a:r>
              <a:rPr b="1"/>
              <a:t>Spring boot actuator</a:t>
            </a:r>
            <a:r>
              <a:t> module provides metrics for </a:t>
            </a:r>
            <a:r>
              <a:rPr b="1"/>
              <a:t>elastic search</a:t>
            </a:r>
            <a:r>
              <a:t> using micrometer facade.</a:t>
            </a:r>
          </a:p>
          <a:p>
            <a:pPr marL="0" indent="0" defTabSz="1389853">
              <a:spcBef>
                <a:spcPts val="2500"/>
              </a:spcBef>
              <a:buSzTx/>
              <a:buNone/>
              <a:defRPr sz="2736"/>
            </a:pPr>
            <a:r>
              <a:rPr b="1"/>
              <a:t>Micrometer</a:t>
            </a:r>
            <a:r>
              <a:t> provides a simple facade over the instrumentation clients for the most popular monitoring systems, allowing you to instrument your JVM-based application code without vendor lock-in.</a:t>
            </a:r>
          </a:p>
          <a:p>
            <a:pPr marL="0" indent="0" defTabSz="1389853">
              <a:spcBef>
                <a:spcPts val="2500"/>
              </a:spcBef>
              <a:buSzTx/>
              <a:buNone/>
              <a:defRPr sz="2736"/>
            </a:pPr>
            <a:r>
              <a:rPr b="1"/>
              <a:t>Elasticsearch</a:t>
            </a:r>
            <a:r>
              <a:t> The fast and scalable search and analytics engine at the heart of the </a:t>
            </a:r>
            <a:r>
              <a:rPr b="1"/>
              <a:t>Elastic Stack</a:t>
            </a:r>
            <a:r>
              <a:t>.</a:t>
            </a:r>
          </a:p>
          <a:p>
            <a:pPr marL="0" indent="0" defTabSz="1389853">
              <a:spcBef>
                <a:spcPts val="2500"/>
              </a:spcBef>
              <a:buSzTx/>
              <a:buNone/>
              <a:defRPr sz="2736"/>
            </a:pPr>
            <a:r>
              <a:rPr b="1"/>
              <a:t>Kibana</a:t>
            </a:r>
            <a:r>
              <a:t> is a free and open user interface that lets you visualize your Elasticsearch data and navigate the Elastic Stack.</a:t>
            </a:r>
          </a:p>
          <a:p>
            <a:pPr marL="0" indent="0" defTabSz="1389853">
              <a:spcBef>
                <a:spcPts val="2500"/>
              </a:spcBef>
              <a:buSzTx/>
              <a:buNone/>
              <a:defRPr sz="2736"/>
            </a:pPr>
            <a:r>
              <a:t>All applications send metrics to </a:t>
            </a:r>
            <a:r>
              <a:rPr b="1"/>
              <a:t>elastic search's</a:t>
            </a:r>
            <a:r>
              <a:t> specific index periodically (configured in app), </a:t>
            </a:r>
            <a:r>
              <a:rPr b="1"/>
              <a:t>elastic search</a:t>
            </a:r>
            <a:r>
              <a:t> indexing and storing data, </a:t>
            </a:r>
            <a:r>
              <a:rPr b="1"/>
              <a:t>kibana</a:t>
            </a:r>
            <a:r>
              <a:t> connecting to </a:t>
            </a:r>
            <a:r>
              <a:rPr b="1"/>
              <a:t>elastic search</a:t>
            </a:r>
            <a:r>
              <a:t> and visualize metrics.</a:t>
            </a:r>
            <a:endParaRPr b="1"/>
          </a:p>
          <a:p>
            <a:pPr marL="0" indent="0" defTabSz="1389853">
              <a:spcBef>
                <a:spcPts val="2500"/>
              </a:spcBef>
              <a:buSzTx/>
              <a:buNone/>
              <a:defRPr sz="2736"/>
            </a:pPr>
          </a:p>
        </p:txBody>
      </p:sp>
      <p:sp>
        <p:nvSpPr>
          <p:cNvPr id="20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6" name="Image" descr="Image"/>
          <p:cNvPicPr>
            <a:picLocks noChangeAspect="1"/>
          </p:cNvPicPr>
          <p:nvPr/>
        </p:nvPicPr>
        <p:blipFill>
          <a:blip r:embed="rId2">
            <a:extLst/>
          </a:blip>
          <a:stretch>
            <a:fillRect/>
          </a:stretch>
        </p:blipFill>
        <p:spPr>
          <a:xfrm>
            <a:off x="15236652" y="625516"/>
            <a:ext cx="7620001" cy="2540001"/>
          </a:xfrm>
          <a:prstGeom prst="rect">
            <a:avLst/>
          </a:prstGeom>
          <a:ln w="12700">
            <a:miter lim="400000"/>
          </a:ln>
        </p:spPr>
      </p:pic>
      <p:pic>
        <p:nvPicPr>
          <p:cNvPr id="207" name="Image" descr="Image"/>
          <p:cNvPicPr>
            <a:picLocks noChangeAspect="1"/>
          </p:cNvPicPr>
          <p:nvPr/>
        </p:nvPicPr>
        <p:blipFill>
          <a:blip r:embed="rId3">
            <a:extLst/>
          </a:blip>
          <a:stretch>
            <a:fillRect/>
          </a:stretch>
        </p:blipFill>
        <p:spPr>
          <a:xfrm>
            <a:off x="12567777" y="5225366"/>
            <a:ext cx="10991003" cy="630228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LK Stack 2"/>
          <p:cNvSpPr txBox="1"/>
          <p:nvPr>
            <p:ph type="title"/>
          </p:nvPr>
        </p:nvSpPr>
        <p:spPr>
          <a:prstGeom prst="rect">
            <a:avLst/>
          </a:prstGeom>
        </p:spPr>
        <p:txBody>
          <a:bodyPr/>
          <a:lstStyle/>
          <a:p>
            <a:pPr/>
            <a:r>
              <a:t>ELK Stack 2</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Image" descr="Image"/>
          <p:cNvPicPr>
            <a:picLocks noChangeAspect="1"/>
          </p:cNvPicPr>
          <p:nvPr/>
        </p:nvPicPr>
        <p:blipFill>
          <a:blip r:embed="rId2">
            <a:extLst/>
          </a:blip>
          <a:stretch>
            <a:fillRect/>
          </a:stretch>
        </p:blipFill>
        <p:spPr>
          <a:xfrm>
            <a:off x="3262634" y="2844503"/>
            <a:ext cx="17858732" cy="946462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Notes"/>
          <p:cNvSpPr txBox="1"/>
          <p:nvPr>
            <p:ph type="title"/>
          </p:nvPr>
        </p:nvSpPr>
        <p:spPr>
          <a:prstGeom prst="rect">
            <a:avLst/>
          </a:prstGeom>
        </p:spPr>
        <p:txBody>
          <a:bodyPr/>
          <a:lstStyle/>
          <a:p>
            <a:pPr/>
            <a:r>
              <a:t>Notes</a:t>
            </a:r>
          </a:p>
        </p:txBody>
      </p:sp>
      <p:sp>
        <p:nvSpPr>
          <p:cNvPr id="214" name="When exposing HTTP endpoints to public, limit access to actuator endpoints by implementing security or changing management port accepting internal requests only.…"/>
          <p:cNvSpPr txBox="1"/>
          <p:nvPr>
            <p:ph type="body" idx="1"/>
          </p:nvPr>
        </p:nvSpPr>
        <p:spPr>
          <a:prstGeom prst="rect">
            <a:avLst/>
          </a:prstGeom>
        </p:spPr>
        <p:txBody>
          <a:bodyPr/>
          <a:lstStyle/>
          <a:p>
            <a:pPr/>
            <a:r>
              <a:t>When exposing HTTP endpoints to public, limit access to actuator endpoints by implementing security or changing management port accepting internal requests only.</a:t>
            </a:r>
          </a:p>
          <a:p>
            <a:pPr/>
            <a:r>
              <a:t>Additional health checks can be added for external resources (3rd parties), if a retry mechanism is implemented it is recommended to exclude health checks from readiness and liveness probes (kubernetes will retry if not receive 200 OK from liveness probe).</a:t>
            </a:r>
          </a:p>
          <a:p>
            <a:pPr/>
            <a:r>
              <a:t>The most of monitoring systems are aggregating metrics out of the box, example Dynatrace, NewRelic and etc.</a:t>
            </a:r>
          </a:p>
        </p:txBody>
      </p:sp>
      <p:sp>
        <p:nvSpPr>
          <p:cNvPr id="21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Credits"/>
          <p:cNvSpPr txBox="1"/>
          <p:nvPr>
            <p:ph type="title"/>
          </p:nvPr>
        </p:nvSpPr>
        <p:spPr>
          <a:prstGeom prst="rect">
            <a:avLst/>
          </a:prstGeom>
        </p:spPr>
        <p:txBody>
          <a:bodyPr/>
          <a:lstStyle/>
          <a:p>
            <a:pPr/>
            <a:r>
              <a:t>Credits</a:t>
            </a:r>
          </a:p>
        </p:txBody>
      </p:sp>
      <p:sp>
        <p:nvSpPr>
          <p:cNvPr id="218" name="Spring Boot Actuator Docs…"/>
          <p:cNvSpPr txBox="1"/>
          <p:nvPr>
            <p:ph type="body" idx="1"/>
          </p:nvPr>
        </p:nvSpPr>
        <p:spPr>
          <a:prstGeom prst="rect">
            <a:avLst/>
          </a:prstGeom>
        </p:spPr>
        <p:txBody>
          <a:bodyPr/>
          <a:lstStyle/>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2" invalidUrl="" action="" tgtFrame="" tooltip="" history="1" highlightClick="0" endSnd="0"/>
              </a:rPr>
              <a:t>Spring Boot Actuator Docs</a:t>
            </a:r>
            <a:endParaRPr>
              <a:solidFill>
                <a:srgbClr val="A9B7C6"/>
              </a:solidFill>
            </a:endParaRP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3" invalidUrl="" action="" tgtFrame="" tooltip="" history="1" highlightClick="0" endSnd="0"/>
              </a:rPr>
              <a:t>Actuator API Docs</a:t>
            </a:r>
            <a:endParaRPr>
              <a:solidFill>
                <a:srgbClr val="A9B7C6"/>
              </a:solidFill>
            </a:endParaRP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4" invalidUrl="" action="" tgtFrame="" tooltip="" history="1" highlightClick="0" endSnd="0"/>
              </a:rPr>
              <a:t>Micrometer Docs</a:t>
            </a:r>
          </a:p>
          <a:p>
            <a:pPr marL="457200" indent="-317500" defTabSz="457200">
              <a:lnSpc>
                <a:spcPct val="100000"/>
              </a:lnSpc>
              <a:spcBef>
                <a:spcPts val="0"/>
              </a:spcBef>
              <a:buClr>
                <a:srgbClr val="589DF6"/>
              </a:buClr>
              <a:buFont typeface="Helvetica"/>
              <a:defRPr sz="4000">
                <a:solidFill>
                  <a:srgbClr val="589DF6"/>
                </a:solidFill>
                <a:latin typeface="Helvetica"/>
                <a:ea typeface="Helvetica"/>
                <a:cs typeface="Helvetica"/>
                <a:sym typeface="Helvetica"/>
              </a:defRPr>
            </a:pPr>
            <a:r>
              <a:rPr u="sng">
                <a:hlinkClick r:id="rId5" invalidUrl="" action="" tgtFrame="" tooltip="" history="1" highlightClick="0" endSnd="0"/>
              </a:rPr>
              <a:t>Spring Actuator Demo App</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Agenda"/>
          <p:cNvSpPr txBox="1"/>
          <p:nvPr>
            <p:ph type="title"/>
          </p:nvPr>
        </p:nvSpPr>
        <p:spPr>
          <a:prstGeom prst="rect">
            <a:avLst/>
          </a:prstGeom>
        </p:spPr>
        <p:txBody>
          <a:bodyPr/>
          <a:lstStyle/>
          <a:p>
            <a:pPr/>
            <a:r>
              <a:t>Agenda</a:t>
            </a:r>
          </a:p>
        </p:txBody>
      </p:sp>
      <p:sp>
        <p:nvSpPr>
          <p:cNvPr id="155" name="What is ‘Actuator’?…"/>
          <p:cNvSpPr txBox="1"/>
          <p:nvPr>
            <p:ph type="body" sz="half" idx="1"/>
          </p:nvPr>
        </p:nvSpPr>
        <p:spPr>
          <a:xfrm>
            <a:off x="1206500" y="4248504"/>
            <a:ext cx="12993512" cy="8256012"/>
          </a:xfrm>
          <a:prstGeom prst="rect">
            <a:avLst/>
          </a:prstGeom>
        </p:spPr>
        <p:txBody>
          <a:bodyPr/>
          <a:lstStyle/>
          <a:p>
            <a:pPr marL="414527" indent="-414527" defTabSz="1658070">
              <a:spcBef>
                <a:spcPts val="3000"/>
              </a:spcBef>
              <a:defRPr sz="3264"/>
            </a:pPr>
            <a:r>
              <a:t>What is ‘Actuator’?</a:t>
            </a:r>
          </a:p>
          <a:p>
            <a:pPr marL="414527" indent="-414527" defTabSz="1658070">
              <a:spcBef>
                <a:spcPts val="3000"/>
              </a:spcBef>
              <a:defRPr sz="3264"/>
            </a:pPr>
            <a:r>
              <a:t>Why we need ‘Actuator’ in the apps?</a:t>
            </a:r>
          </a:p>
          <a:p>
            <a:pPr marL="414527" indent="-414527" defTabSz="1658070">
              <a:spcBef>
                <a:spcPts val="3000"/>
              </a:spcBef>
              <a:defRPr sz="3264"/>
            </a:pPr>
            <a:r>
              <a:t>Configurations</a:t>
            </a:r>
          </a:p>
          <a:p>
            <a:pPr marL="414527" indent="-414527" defTabSz="1658070">
              <a:spcBef>
                <a:spcPts val="3000"/>
              </a:spcBef>
              <a:defRPr sz="3264"/>
            </a:pPr>
            <a:r>
              <a:t>Endpoints</a:t>
            </a:r>
          </a:p>
          <a:p>
            <a:pPr marL="414527" indent="-414527" defTabSz="1658070">
              <a:spcBef>
                <a:spcPts val="3000"/>
              </a:spcBef>
              <a:defRPr sz="3264"/>
            </a:pPr>
            <a:r>
              <a:t>Health Checks</a:t>
            </a:r>
          </a:p>
          <a:p>
            <a:pPr marL="414527" indent="-414527" defTabSz="1658070">
              <a:spcBef>
                <a:spcPts val="3000"/>
              </a:spcBef>
              <a:defRPr sz="3264"/>
            </a:pPr>
            <a:r>
              <a:t>Metrics</a:t>
            </a:r>
          </a:p>
          <a:p>
            <a:pPr marL="414527" indent="-414527" defTabSz="1658070">
              <a:spcBef>
                <a:spcPts val="3000"/>
              </a:spcBef>
              <a:defRPr sz="3264"/>
            </a:pPr>
            <a:r>
              <a:t>Prometheus and Grafana Stack</a:t>
            </a:r>
          </a:p>
          <a:p>
            <a:pPr marL="414527" indent="-414527" defTabSz="1658070">
              <a:spcBef>
                <a:spcPts val="3000"/>
              </a:spcBef>
              <a:defRPr sz="3264"/>
            </a:pPr>
            <a:r>
              <a:t>ELK Stack </a:t>
            </a:r>
          </a:p>
          <a:p>
            <a:pPr marL="414527" indent="-414527" defTabSz="1658070">
              <a:spcBef>
                <a:spcPts val="3000"/>
              </a:spcBef>
              <a:defRPr sz="3264"/>
            </a:pPr>
            <a:r>
              <a:t>Notes</a:t>
            </a:r>
          </a:p>
          <a:p>
            <a:pPr marL="414527" indent="-414527" defTabSz="1658070">
              <a:spcBef>
                <a:spcPts val="3000"/>
              </a:spcBef>
              <a:defRPr sz="3264"/>
            </a:pPr>
            <a:r>
              <a:t>Credits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An actuator is a manufacturing term that refers to a mechanical device for moving or controlling something. Actuators can generate a large amount of motion from a small change.…"/>
          <p:cNvSpPr txBox="1"/>
          <p:nvPr>
            <p:ph type="body" sz="half" idx="1"/>
          </p:nvPr>
        </p:nvSpPr>
        <p:spPr>
          <a:prstGeom prst="rect">
            <a:avLst/>
          </a:prstGeom>
        </p:spPr>
        <p:txBody>
          <a:bodyPr/>
          <a:lstStyle/>
          <a:p>
            <a:pPr marL="0" indent="0">
              <a:lnSpc>
                <a:spcPct val="100000"/>
              </a:lnSpc>
              <a:spcBef>
                <a:spcPts val="0"/>
              </a:spcBef>
              <a:buSzTx/>
              <a:buNone/>
              <a:defRPr sz="2400"/>
            </a:pPr>
            <a:r>
              <a:t>An </a:t>
            </a:r>
            <a:r>
              <a:rPr b="1"/>
              <a:t>actuator</a:t>
            </a:r>
            <a:r>
              <a:t> is a manufacturing term that refers to a mechanical device for moving or controlling something. Actuators can generate a large amount of motion from a small change.</a:t>
            </a:r>
          </a:p>
          <a:p>
            <a:pPr marL="0" indent="0">
              <a:lnSpc>
                <a:spcPct val="100000"/>
              </a:lnSpc>
              <a:spcBef>
                <a:spcPts val="0"/>
              </a:spcBef>
              <a:buSzTx/>
              <a:buNone/>
              <a:defRPr sz="2400"/>
            </a:pPr>
          </a:p>
          <a:p>
            <a:pPr marL="0" indent="0">
              <a:lnSpc>
                <a:spcPct val="100000"/>
              </a:lnSpc>
              <a:spcBef>
                <a:spcPts val="0"/>
              </a:spcBef>
              <a:buSzTx/>
              <a:buNone/>
              <a:defRPr sz="2400"/>
            </a:pPr>
          </a:p>
          <a:p>
            <a:pPr marL="0" indent="0">
              <a:lnSpc>
                <a:spcPct val="100000"/>
              </a:lnSpc>
              <a:spcBef>
                <a:spcPts val="0"/>
              </a:spcBef>
              <a:buSzTx/>
              <a:buNone/>
              <a:defRPr sz="2400"/>
            </a:pPr>
            <a:r>
              <a:rPr b="1"/>
              <a:t>Spring Actuator</a:t>
            </a:r>
            <a:r>
              <a:t> helps to manage and monitor the application(production ready) by using HTTP endpoints or with JMX. Auditing, health, and metrics gathering can also be automatically applied to the application.</a:t>
            </a:r>
          </a:p>
        </p:txBody>
      </p:sp>
      <p:pic>
        <p:nvPicPr>
          <p:cNvPr id="158" name="Large rock formation under dark clouds with a dirt road in the foreground" descr="Large rock formation under dark clouds with a dirt road in the foreground"/>
          <p:cNvPicPr>
            <a:picLocks noChangeAspect="1"/>
          </p:cNvPicPr>
          <p:nvPr>
            <p:ph type="pic" idx="22"/>
          </p:nvPr>
        </p:nvPicPr>
        <p:blipFill>
          <a:blip r:embed="rId2">
            <a:extLst/>
          </a:blip>
          <a:srcRect l="0" t="0" r="0" b="0"/>
          <a:stretch>
            <a:fillRect/>
          </a:stretch>
        </p:blipFill>
        <p:spPr>
          <a:xfrm>
            <a:off x="12192000" y="3786385"/>
            <a:ext cx="10922001" cy="6143626"/>
          </a:xfrm>
          <a:prstGeom prst="rect">
            <a:avLst/>
          </a:prstGeom>
        </p:spPr>
      </p:pic>
      <p:sp>
        <p:nvSpPr>
          <p:cNvPr id="159" name="What is ‘Actuator’?"/>
          <p:cNvSpPr txBox="1"/>
          <p:nvPr>
            <p:ph type="title"/>
          </p:nvPr>
        </p:nvSpPr>
        <p:spPr>
          <a:prstGeom prst="rect">
            <a:avLst/>
          </a:prstGeom>
        </p:spPr>
        <p:txBody>
          <a:bodyPr/>
          <a:lstStyle/>
          <a:p>
            <a:pPr/>
            <a:r>
              <a:t>What is ‘Actuator’?</a:t>
            </a:r>
          </a:p>
        </p:txBody>
      </p:sp>
      <p:sp>
        <p:nvSpPr>
          <p:cNvPr id="16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Why we need ‘Actuator’ in the apps?"/>
          <p:cNvSpPr txBox="1"/>
          <p:nvPr>
            <p:ph type="title"/>
          </p:nvPr>
        </p:nvSpPr>
        <p:spPr>
          <a:prstGeom prst="rect">
            <a:avLst/>
          </a:prstGeom>
        </p:spPr>
        <p:txBody>
          <a:bodyPr/>
          <a:lstStyle/>
          <a:p>
            <a:pPr/>
            <a:r>
              <a:t>Why we need ‘Actuator’ in the apps?</a:t>
            </a:r>
          </a:p>
        </p:txBody>
      </p:sp>
      <p:sp>
        <p:nvSpPr>
          <p:cNvPr id="163" name="The most used features of Actuat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most used features of Actuator</a:t>
            </a:r>
          </a:p>
        </p:txBody>
      </p:sp>
      <p:sp>
        <p:nvSpPr>
          <p:cNvPr id="164" name="Ensure the application works properly…"/>
          <p:cNvSpPr txBox="1"/>
          <p:nvPr>
            <p:ph type="body" idx="1"/>
          </p:nvPr>
        </p:nvSpPr>
        <p:spPr>
          <a:prstGeom prst="rect">
            <a:avLst/>
          </a:prstGeom>
        </p:spPr>
        <p:txBody>
          <a:bodyPr/>
          <a:lstStyle/>
          <a:p>
            <a:pPr marL="499872" indent="-499872" defTabSz="1999437">
              <a:spcBef>
                <a:spcPts val="3600"/>
              </a:spcBef>
              <a:defRPr sz="3936"/>
            </a:pPr>
            <a:r>
              <a:t>Ensure the application works properly</a:t>
            </a:r>
          </a:p>
          <a:p>
            <a:pPr lvl="1" marL="999744" indent="-499872" defTabSz="1999437">
              <a:spcBef>
                <a:spcPts val="3600"/>
              </a:spcBef>
              <a:defRPr sz="3936"/>
            </a:pPr>
            <a:r>
              <a:t>CPU / Memory / Disk Size / Network / External resources (db, Kafka and etc.) </a:t>
            </a:r>
          </a:p>
          <a:p>
            <a:pPr lvl="1" marL="999744" indent="-499872" defTabSz="1999437">
              <a:spcBef>
                <a:spcPts val="3600"/>
              </a:spcBef>
              <a:defRPr sz="3936"/>
            </a:pPr>
            <a:r>
              <a:t>Expose endpoint for health checks</a:t>
            </a:r>
          </a:p>
          <a:p>
            <a:pPr marL="499872" indent="-499872" defTabSz="1999437">
              <a:spcBef>
                <a:spcPts val="3600"/>
              </a:spcBef>
              <a:defRPr sz="3936"/>
            </a:pPr>
            <a:r>
              <a:t>Control the application</a:t>
            </a:r>
          </a:p>
          <a:p>
            <a:pPr lvl="1" marL="999744" indent="-499872" defTabSz="1999437">
              <a:spcBef>
                <a:spcPts val="3600"/>
              </a:spcBef>
              <a:defRPr sz="3936"/>
            </a:pPr>
            <a:r>
              <a:t>Shutdown app by API</a:t>
            </a:r>
          </a:p>
          <a:p>
            <a:pPr lvl="1" marL="999744" indent="-499872" defTabSz="1999437">
              <a:spcBef>
                <a:spcPts val="3600"/>
              </a:spcBef>
              <a:defRPr sz="3936"/>
            </a:pPr>
            <a:r>
              <a:t>Show loggers and configure loggers (also expose logging file with API)</a:t>
            </a:r>
          </a:p>
          <a:p>
            <a:pPr marL="499872" indent="-499872" defTabSz="1999437">
              <a:spcBef>
                <a:spcPts val="3600"/>
              </a:spcBef>
              <a:defRPr sz="3936"/>
            </a:pPr>
            <a:r>
              <a:t>Monitor the application in real time</a:t>
            </a:r>
          </a:p>
          <a:p>
            <a:pPr lvl="1" marL="999744" indent="-499872" defTabSz="1999437">
              <a:spcBef>
                <a:spcPts val="3600"/>
              </a:spcBef>
              <a:defRPr sz="3936"/>
            </a:pPr>
            <a:r>
              <a:t>Check beans, properties, env vars, schedulers, extract thread dump / heap dump, startup processes, sessions, httptrace and etc.</a:t>
            </a:r>
          </a:p>
        </p:txBody>
      </p:sp>
      <p:sp>
        <p:nvSpPr>
          <p:cNvPr id="165"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onfigurations"/>
          <p:cNvSpPr txBox="1"/>
          <p:nvPr>
            <p:ph type="title"/>
          </p:nvPr>
        </p:nvSpPr>
        <p:spPr>
          <a:prstGeom prst="rect">
            <a:avLst/>
          </a:prstGeom>
        </p:spPr>
        <p:txBody>
          <a:bodyPr/>
          <a:lstStyle/>
          <a:p>
            <a:pPr/>
            <a:r>
              <a:t>Configurations</a:t>
            </a:r>
          </a:p>
        </p:txBody>
      </p:sp>
      <p:sp>
        <p:nvSpPr>
          <p:cNvPr id="168" name="Server &amp; exposing endpoin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Server &amp; exposing endpoints</a:t>
            </a:r>
          </a:p>
        </p:txBody>
      </p:sp>
      <p:sp>
        <p:nvSpPr>
          <p:cNvPr id="169" name="Most of Actuator application server properties are configurable:…"/>
          <p:cNvSpPr txBox="1"/>
          <p:nvPr>
            <p:ph type="body" idx="1"/>
          </p:nvPr>
        </p:nvSpPr>
        <p:spPr>
          <a:prstGeom prst="rect">
            <a:avLst/>
          </a:prstGeom>
        </p:spPr>
        <p:txBody>
          <a:bodyPr/>
          <a:lstStyle/>
          <a:p>
            <a:pPr defTabSz="635634">
              <a:spcBef>
                <a:spcPts val="1300"/>
              </a:spcBef>
              <a:defRPr spc="-32" sz="3234"/>
            </a:pPr>
            <a:r>
              <a:t>Most of Actuator application server properties are configurable:</a:t>
            </a:r>
          </a:p>
          <a:p>
            <a:pPr marL="537845" indent="-537845" defTabSz="635634">
              <a:spcBef>
                <a:spcPts val="1300"/>
              </a:spcBef>
              <a:buSzPct val="123000"/>
              <a:buChar char="•"/>
              <a:defRPr spc="-30" sz="3080"/>
            </a:pPr>
            <a:r>
              <a:t>base path (default is </a:t>
            </a:r>
            <a:r>
              <a:rPr b="1"/>
              <a:t>/actuator </a:t>
            </a:r>
            <a:r>
              <a:t>)</a:t>
            </a:r>
          </a:p>
          <a:p>
            <a:pPr marL="537845" indent="-537845" defTabSz="635634">
              <a:spcBef>
                <a:spcPts val="1300"/>
              </a:spcBef>
              <a:buSzPct val="123000"/>
              <a:buChar char="•"/>
              <a:defRPr spc="-30" sz="3080"/>
            </a:pPr>
            <a:r>
              <a:t>server address</a:t>
            </a:r>
          </a:p>
          <a:p>
            <a:pPr marL="537845" indent="-537845" defTabSz="635634">
              <a:spcBef>
                <a:spcPts val="1300"/>
              </a:spcBef>
              <a:buSzPct val="123000"/>
              <a:buChar char="•"/>
              <a:defRPr spc="-30" sz="3080"/>
            </a:pPr>
            <a:r>
              <a:t>server port</a:t>
            </a:r>
          </a:p>
          <a:p>
            <a:pPr marL="537845" indent="-537845" defTabSz="635634">
              <a:spcBef>
                <a:spcPts val="1300"/>
              </a:spcBef>
              <a:buSzPct val="123000"/>
              <a:buChar char="•"/>
              <a:defRPr spc="-30" sz="3080"/>
            </a:pPr>
            <a:r>
              <a:t>ssl certification</a:t>
            </a:r>
          </a:p>
          <a:p>
            <a:pPr defTabSz="635634">
              <a:spcBef>
                <a:spcPts val="1300"/>
              </a:spcBef>
              <a:defRPr spc="-30" sz="3080"/>
            </a:pPr>
          </a:p>
          <a:p>
            <a:pPr defTabSz="635634">
              <a:spcBef>
                <a:spcPts val="1300"/>
              </a:spcBef>
              <a:defRPr spc="-30" sz="3080"/>
            </a:pPr>
            <a:r>
              <a:t>Endpoints are exposed by JMX and HTTP. By default, almost all endpoints are exposed by JMX but only health endpoint are exposed by HTTP. You can also manage it exposing endpoints below:</a:t>
            </a:r>
          </a:p>
          <a:p>
            <a:pPr marL="391159" indent="-391159" defTabSz="635634">
              <a:spcBef>
                <a:spcPts val="1300"/>
              </a:spcBef>
              <a:buSzPct val="123000"/>
              <a:buChar char="•"/>
              <a:defRPr spc="-30" sz="3080">
                <a:solidFill>
                  <a:srgbClr val="AA7942"/>
                </a:solidFill>
              </a:defRPr>
            </a:pPr>
            <a:r>
              <a:t>management.endpoints.jmx.exposure.exclude=health, metrics</a:t>
            </a:r>
          </a:p>
          <a:p>
            <a:pPr marL="391159" indent="-391159" defTabSz="635634">
              <a:spcBef>
                <a:spcPts val="1300"/>
              </a:spcBef>
              <a:buSzPct val="123000"/>
              <a:buChar char="•"/>
              <a:defRPr spc="-30" sz="3080">
                <a:solidFill>
                  <a:srgbClr val="AA7942"/>
                </a:solidFill>
              </a:defRPr>
            </a:pPr>
            <a:r>
              <a:t>management.endpoints.http.exposure.include=*</a:t>
            </a:r>
          </a:p>
          <a:p>
            <a:pPr marL="391159" indent="-391159" defTabSz="635634">
              <a:spcBef>
                <a:spcPts val="1300"/>
              </a:spcBef>
              <a:buSzPct val="123000"/>
              <a:buChar char="•"/>
              <a:defRPr spc="-30" sz="3080"/>
            </a:pPr>
          </a:p>
          <a:p>
            <a:pPr defTabSz="635634">
              <a:spcBef>
                <a:spcPts val="1300"/>
              </a:spcBef>
              <a:defRPr spc="-30" sz="3080"/>
            </a:pPr>
            <a:r>
              <a:t>Note: By default shutdown endpoint is disabled for making it available you can set this property:</a:t>
            </a:r>
          </a:p>
          <a:p>
            <a:pPr lvl="2" indent="704087" defTabSz="635634">
              <a:spcBef>
                <a:spcPts val="1300"/>
              </a:spcBef>
              <a:defRPr spc="-30" sz="3080">
                <a:solidFill>
                  <a:srgbClr val="AA7942"/>
                </a:solidFill>
              </a:defRPr>
            </a:pPr>
            <a:r>
              <a:t>management.endpoint.shutdown.enabled=true</a:t>
            </a:r>
          </a:p>
        </p:txBody>
      </p:sp>
      <p:sp>
        <p:nvSpPr>
          <p:cNvPr id="170"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Endpoints"/>
          <p:cNvSpPr txBox="1"/>
          <p:nvPr>
            <p:ph type="title"/>
          </p:nvPr>
        </p:nvSpPr>
        <p:spPr>
          <a:prstGeom prst="rect">
            <a:avLst/>
          </a:prstGeom>
        </p:spPr>
        <p:txBody>
          <a:bodyPr/>
          <a:lstStyle/>
          <a:p>
            <a:pPr/>
            <a:r>
              <a:t>Endpoints</a:t>
            </a:r>
          </a:p>
        </p:txBody>
      </p:sp>
      <p:sp>
        <p:nvSpPr>
          <p:cNvPr id="173" name="Most used endpoin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Most used endpoints</a:t>
            </a:r>
          </a:p>
        </p:txBody>
      </p:sp>
      <p:sp>
        <p:nvSpPr>
          <p:cNvPr id="174" name="beans Displays a complete list of all the Spring beans in your application.…"/>
          <p:cNvSpPr txBox="1"/>
          <p:nvPr>
            <p:ph type="body" sz="half" idx="1"/>
          </p:nvPr>
        </p:nvSpPr>
        <p:spPr>
          <a:xfrm>
            <a:off x="1206500" y="4248504"/>
            <a:ext cx="14689589" cy="8256012"/>
          </a:xfrm>
          <a:prstGeom prst="rect">
            <a:avLst/>
          </a:prstGeom>
        </p:spPr>
        <p:txBody>
          <a:bodyPr/>
          <a:lstStyle/>
          <a:p>
            <a:pPr marL="243840" indent="-243840" defTabSz="975335">
              <a:spcBef>
                <a:spcPts val="1800"/>
              </a:spcBef>
              <a:defRPr sz="1920"/>
            </a:pPr>
            <a:r>
              <a:rPr b="1"/>
              <a:t>beans</a:t>
            </a:r>
            <a:r>
              <a:t> Displays a complete list of all the Spring beans in your application.</a:t>
            </a:r>
          </a:p>
          <a:p>
            <a:pPr marL="243840" indent="-243840" defTabSz="975335">
              <a:spcBef>
                <a:spcPts val="1800"/>
              </a:spcBef>
              <a:defRPr sz="1920"/>
            </a:pPr>
            <a:r>
              <a:rPr b="1"/>
              <a:t>caches</a:t>
            </a:r>
            <a:r>
              <a:t> Exposes available caches.</a:t>
            </a:r>
          </a:p>
          <a:p>
            <a:pPr marL="243840" indent="-243840" defTabSz="975335">
              <a:spcBef>
                <a:spcPts val="1800"/>
              </a:spcBef>
              <a:defRPr sz="1920"/>
            </a:pPr>
            <a:r>
              <a:rPr b="1"/>
              <a:t>configprops</a:t>
            </a:r>
            <a:r>
              <a:t> Displays a collated list of all @ConfigurationProperties.</a:t>
            </a:r>
          </a:p>
          <a:p>
            <a:pPr marL="243840" indent="-243840" defTabSz="975335">
              <a:spcBef>
                <a:spcPts val="1800"/>
              </a:spcBef>
              <a:defRPr sz="1920"/>
            </a:pPr>
            <a:r>
              <a:rPr b="1"/>
              <a:t>env</a:t>
            </a:r>
            <a:r>
              <a:t> Exposes properties from Spring’s ConfigurableEnvironment.</a:t>
            </a:r>
          </a:p>
          <a:p>
            <a:pPr marL="243840" indent="-243840" defTabSz="975335">
              <a:spcBef>
                <a:spcPts val="1800"/>
              </a:spcBef>
              <a:defRPr sz="1920"/>
            </a:pPr>
            <a:r>
              <a:rPr b="1"/>
              <a:t>health</a:t>
            </a:r>
            <a:r>
              <a:t> Shows application health information.</a:t>
            </a:r>
          </a:p>
          <a:p>
            <a:pPr marL="243840" indent="-243840" defTabSz="975335">
              <a:spcBef>
                <a:spcPts val="1800"/>
              </a:spcBef>
              <a:defRPr sz="1920"/>
            </a:pPr>
            <a:r>
              <a:rPr b="1"/>
              <a:t>info</a:t>
            </a:r>
            <a:r>
              <a:t> Displays arbitrary application info.</a:t>
            </a:r>
          </a:p>
          <a:p>
            <a:pPr marL="243840" indent="-243840" defTabSz="975335">
              <a:spcBef>
                <a:spcPts val="1800"/>
              </a:spcBef>
              <a:defRPr sz="1920"/>
            </a:pPr>
            <a:r>
              <a:rPr b="1"/>
              <a:t>loggers</a:t>
            </a:r>
            <a:r>
              <a:t> Shows and modifies the configuration of loggers in the application.</a:t>
            </a:r>
          </a:p>
          <a:p>
            <a:pPr marL="243840" indent="-243840" defTabSz="975335">
              <a:spcBef>
                <a:spcPts val="1800"/>
              </a:spcBef>
              <a:defRPr sz="1920"/>
            </a:pPr>
            <a:r>
              <a:rPr b="1"/>
              <a:t>metrics</a:t>
            </a:r>
            <a:r>
              <a:t> Shows ‘metrics’ information for the current application.</a:t>
            </a:r>
          </a:p>
          <a:p>
            <a:pPr marL="243840" indent="-243840" defTabSz="975335">
              <a:spcBef>
                <a:spcPts val="1800"/>
              </a:spcBef>
              <a:defRPr sz="1920"/>
            </a:pPr>
            <a:r>
              <a:rPr b="1"/>
              <a:t>scheduledtasks</a:t>
            </a:r>
            <a:r>
              <a:t> Displays the scheduled tasks in your application.</a:t>
            </a:r>
          </a:p>
          <a:p>
            <a:pPr marL="243840" indent="-243840" defTabSz="975335">
              <a:spcBef>
                <a:spcPts val="1800"/>
              </a:spcBef>
              <a:defRPr sz="1920"/>
            </a:pPr>
            <a:r>
              <a:rPr b="1"/>
              <a:t>sessions</a:t>
            </a:r>
            <a:r>
              <a:t> Allows retrieval and deletion of user sessions from a Spring Session-backed session store. Requires a Servlet-based web application using Spring Session.</a:t>
            </a:r>
          </a:p>
          <a:p>
            <a:pPr marL="243840" indent="-243840" defTabSz="975335">
              <a:spcBef>
                <a:spcPts val="1800"/>
              </a:spcBef>
              <a:defRPr sz="1920"/>
            </a:pPr>
            <a:r>
              <a:rPr b="1"/>
              <a:t>shutdown</a:t>
            </a:r>
            <a:r>
              <a:t> Lets the application be gracefully shutdown. Disabled by default.</a:t>
            </a:r>
          </a:p>
          <a:p>
            <a:pPr marL="243840" indent="-243840" defTabSz="975335">
              <a:spcBef>
                <a:spcPts val="1800"/>
              </a:spcBef>
              <a:defRPr sz="1920"/>
            </a:pPr>
            <a:r>
              <a:rPr b="1"/>
              <a:t>startup</a:t>
            </a:r>
            <a:r>
              <a:t> Shows the startup steps data collected by the ApplicationStartup. Requires the SpringApplication to be configured with a BufferingApplicationStartup.</a:t>
            </a:r>
          </a:p>
          <a:p>
            <a:pPr marL="243840" indent="-243840" defTabSz="975335">
              <a:spcBef>
                <a:spcPts val="1800"/>
              </a:spcBef>
              <a:defRPr sz="1920"/>
            </a:pPr>
            <a:r>
              <a:rPr b="1"/>
              <a:t>threaddump</a:t>
            </a:r>
            <a:r>
              <a:t> Performs a thread dump.</a:t>
            </a:r>
          </a:p>
          <a:p>
            <a:pPr marL="243840" indent="-243840" defTabSz="975335">
              <a:spcBef>
                <a:spcPts val="1800"/>
              </a:spcBef>
              <a:defRPr sz="1920"/>
            </a:pPr>
            <a:r>
              <a:rPr b="1"/>
              <a:t>heapdump</a:t>
            </a:r>
            <a:r>
              <a:t> Returns an hprof heap dump file. Requires a HotSpot JVM.</a:t>
            </a:r>
          </a:p>
          <a:p>
            <a:pPr marL="243840" indent="-243840" defTabSz="975335">
              <a:spcBef>
                <a:spcPts val="1800"/>
              </a:spcBef>
              <a:defRPr sz="1920"/>
            </a:pPr>
            <a:r>
              <a:rPr b="1"/>
              <a:t>logfile</a:t>
            </a:r>
            <a:r>
              <a:t> Returns the contents of the logfile (if logging.file.name or logging.file.path properties have been set). Supports the use of the HTTP Range header to retrieve part of the log file’s content.</a:t>
            </a:r>
          </a:p>
        </p:txBody>
      </p:sp>
      <p:pic>
        <p:nvPicPr>
          <p:cNvPr id="175" name="Image" descr="Image"/>
          <p:cNvPicPr>
            <a:picLocks noChangeAspect="1"/>
          </p:cNvPicPr>
          <p:nvPr/>
        </p:nvPicPr>
        <p:blipFill>
          <a:blip r:embed="rId2">
            <a:extLst/>
          </a:blip>
          <a:stretch>
            <a:fillRect/>
          </a:stretch>
        </p:blipFill>
        <p:spPr>
          <a:xfrm>
            <a:off x="16416970" y="4248504"/>
            <a:ext cx="6388090" cy="8256012"/>
          </a:xfrm>
          <a:prstGeom prst="rect">
            <a:avLst/>
          </a:prstGeom>
          <a:ln w="12700">
            <a:miter lim="400000"/>
          </a:ln>
        </p:spPr>
      </p:pic>
      <p:sp>
        <p:nvSpPr>
          <p:cNvPr id="176"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Health Checks"/>
          <p:cNvSpPr txBox="1"/>
          <p:nvPr>
            <p:ph type="title"/>
          </p:nvPr>
        </p:nvSpPr>
        <p:spPr>
          <a:prstGeom prst="rect">
            <a:avLst/>
          </a:prstGeom>
        </p:spPr>
        <p:txBody>
          <a:bodyPr/>
          <a:lstStyle/>
          <a:p>
            <a:pPr/>
            <a:r>
              <a:t>Health Checks</a:t>
            </a:r>
          </a:p>
        </p:txBody>
      </p:sp>
      <p:sp>
        <p:nvSpPr>
          <p:cNvPr id="179" name="You can use health information to check the status of your running application. It is often used by monitoring software to alert someone when a production system goes down. The information exposed by the health endpoint depends on the management.endpoint"/>
          <p:cNvSpPr txBox="1"/>
          <p:nvPr>
            <p:ph type="body" idx="1"/>
          </p:nvPr>
        </p:nvSpPr>
        <p:spPr>
          <a:xfrm>
            <a:off x="1206500" y="3666304"/>
            <a:ext cx="21971000" cy="8838212"/>
          </a:xfrm>
          <a:prstGeom prst="rect">
            <a:avLst/>
          </a:prstGeom>
        </p:spPr>
        <p:txBody>
          <a:bodyPr/>
          <a:lstStyle/>
          <a:p>
            <a:pPr marL="0" indent="0">
              <a:buSzTx/>
              <a:buNone/>
            </a:pPr>
            <a:r>
              <a:rPr sz="3600"/>
              <a:t>You can use health information to check the status of your running application. It is often used by monitoring software to alert someone when a production system goes down. The information exposed by the health endpoint depends on the</a:t>
            </a:r>
            <a:r>
              <a:t> </a:t>
            </a:r>
            <a:r>
              <a:rPr sz="3300">
                <a:solidFill>
                  <a:srgbClr val="AA7942"/>
                </a:solidFill>
              </a:rPr>
              <a:t>management.endpoint.health.show-details </a:t>
            </a:r>
            <a:r>
              <a:rPr sz="3600"/>
              <a:t>and</a:t>
            </a:r>
            <a:r>
              <a:t> </a:t>
            </a:r>
            <a:r>
              <a:rPr sz="3600">
                <a:solidFill>
                  <a:srgbClr val="AA7942"/>
                </a:solidFill>
              </a:rPr>
              <a:t>management.endpoint.health.show-components</a:t>
            </a:r>
            <a:r>
              <a:rPr>
                <a:solidFill>
                  <a:srgbClr val="AA7942"/>
                </a:solidFill>
              </a:rPr>
              <a:t> </a:t>
            </a:r>
            <a:r>
              <a:rPr sz="3600"/>
              <a:t>properties which can be configured with one of the following values:</a:t>
            </a:r>
            <a:endParaRPr sz="3600"/>
          </a:p>
        </p:txBody>
      </p:sp>
      <p:pic>
        <p:nvPicPr>
          <p:cNvPr id="180" name="Screen Shot 2021-10-25 at 15.25.37.png" descr="Screen Shot 2021-10-25 at 15.25.37.png"/>
          <p:cNvPicPr>
            <a:picLocks noChangeAspect="1"/>
          </p:cNvPicPr>
          <p:nvPr/>
        </p:nvPicPr>
        <p:blipFill>
          <a:blip r:embed="rId2">
            <a:extLst/>
          </a:blip>
          <a:stretch>
            <a:fillRect/>
          </a:stretch>
        </p:blipFill>
        <p:spPr>
          <a:xfrm>
            <a:off x="2398372" y="7108414"/>
            <a:ext cx="18964390" cy="3953490"/>
          </a:xfrm>
          <a:prstGeom prst="rect">
            <a:avLst/>
          </a:prstGeom>
          <a:ln w="12700">
            <a:miter lim="400000"/>
          </a:ln>
        </p:spPr>
      </p:pic>
      <p:sp>
        <p:nvSpPr>
          <p:cNvPr id="181"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Health Checks 2"/>
          <p:cNvSpPr txBox="1"/>
          <p:nvPr>
            <p:ph type="title"/>
          </p:nvPr>
        </p:nvSpPr>
        <p:spPr>
          <a:prstGeom prst="rect">
            <a:avLst/>
          </a:prstGeom>
        </p:spPr>
        <p:txBody>
          <a:bodyPr/>
          <a:lstStyle/>
          <a:p>
            <a:pPr/>
            <a:r>
              <a:t>Health Checks 2</a:t>
            </a:r>
          </a:p>
        </p:txBody>
      </p:sp>
      <p:sp>
        <p:nvSpPr>
          <p:cNvPr id="184" name="Readiness and liveness (kubernetes probes) are default probes which ensures the application is healthy and ready to handle traffic."/>
          <p:cNvSpPr txBox="1"/>
          <p:nvPr>
            <p:ph type="body" idx="1"/>
          </p:nvPr>
        </p:nvSpPr>
        <p:spPr>
          <a:xfrm>
            <a:off x="1206500" y="4248503"/>
            <a:ext cx="21971000" cy="8256013"/>
          </a:xfrm>
          <a:prstGeom prst="rect">
            <a:avLst/>
          </a:prstGeom>
        </p:spPr>
        <p:txBody>
          <a:bodyPr/>
          <a:lstStyle/>
          <a:p>
            <a:pPr marL="0" indent="0">
              <a:buSzTx/>
              <a:buNone/>
            </a:pPr>
            <a:r>
              <a:t>Readiness and liveness (</a:t>
            </a:r>
            <a:r>
              <a:rPr>
                <a:solidFill>
                  <a:srgbClr val="AA7942"/>
                </a:solidFill>
              </a:rPr>
              <a:t>kubernetes</a:t>
            </a:r>
            <a:r>
              <a:t> probes) are default probes which ensures the application is healthy and ready to handle traffic.</a:t>
            </a:r>
          </a:p>
        </p:txBody>
      </p:sp>
      <p:pic>
        <p:nvPicPr>
          <p:cNvPr id="185" name="Screen Shot 2021-10-25 at 15.26.56.png" descr="Screen Shot 2021-10-25 at 15.26.56.png"/>
          <p:cNvPicPr>
            <a:picLocks noChangeAspect="1"/>
          </p:cNvPicPr>
          <p:nvPr/>
        </p:nvPicPr>
        <p:blipFill>
          <a:blip r:embed="rId2">
            <a:extLst/>
          </a:blip>
          <a:stretch>
            <a:fillRect/>
          </a:stretch>
        </p:blipFill>
        <p:spPr>
          <a:xfrm>
            <a:off x="4325144" y="6182059"/>
            <a:ext cx="15733712" cy="6203436"/>
          </a:xfrm>
          <a:prstGeom prst="rect">
            <a:avLst/>
          </a:prstGeom>
          <a:ln w="12700">
            <a:miter lim="400000"/>
          </a:ln>
        </p:spPr>
      </p:pic>
      <p:sp>
        <p:nvSpPr>
          <p:cNvPr id="186"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Metrics"/>
          <p:cNvSpPr txBox="1"/>
          <p:nvPr>
            <p:ph type="title"/>
          </p:nvPr>
        </p:nvSpPr>
        <p:spPr>
          <a:prstGeom prst="rect">
            <a:avLst/>
          </a:prstGeom>
        </p:spPr>
        <p:txBody>
          <a:bodyPr/>
          <a:lstStyle/>
          <a:p>
            <a:pPr/>
            <a:r>
              <a:t>Metrics</a:t>
            </a:r>
          </a:p>
        </p:txBody>
      </p:sp>
      <p:sp>
        <p:nvSpPr>
          <p:cNvPr id="189" name="Metrics are measures of quantitative assessment commonly used for comparing, and tracking performance or production."/>
          <p:cNvSpPr txBox="1"/>
          <p:nvPr>
            <p:ph type="body" sz="quarter" idx="1"/>
          </p:nvPr>
        </p:nvSpPr>
        <p:spPr>
          <a:xfrm>
            <a:off x="1206500" y="4248504"/>
            <a:ext cx="18191921" cy="2049789"/>
          </a:xfrm>
          <a:prstGeom prst="rect">
            <a:avLst/>
          </a:prstGeom>
        </p:spPr>
        <p:txBody>
          <a:bodyPr/>
          <a:lstStyle>
            <a:lvl1pPr marL="0" indent="0">
              <a:buSzTx/>
              <a:buNone/>
            </a:lvl1pPr>
          </a:lstStyle>
          <a:p>
            <a:pPr/>
            <a:r>
              <a:t>Metrics are measures of quantitative assessment commonly used for comparing, and tracking performance or production. </a:t>
            </a:r>
          </a:p>
        </p:txBody>
      </p:sp>
      <p:pic>
        <p:nvPicPr>
          <p:cNvPr id="190" name="Screen Shot 2021-10-25 at 15.33.22.png" descr="Screen Shot 2021-10-25 at 15.33.22.png"/>
          <p:cNvPicPr>
            <a:picLocks noChangeAspect="1"/>
          </p:cNvPicPr>
          <p:nvPr/>
        </p:nvPicPr>
        <p:blipFill>
          <a:blip r:embed="rId2">
            <a:extLst/>
          </a:blip>
          <a:stretch>
            <a:fillRect/>
          </a:stretch>
        </p:blipFill>
        <p:spPr>
          <a:xfrm>
            <a:off x="5534781" y="5970195"/>
            <a:ext cx="9535359" cy="6572063"/>
          </a:xfrm>
          <a:prstGeom prst="rect">
            <a:avLst/>
          </a:prstGeom>
          <a:ln w="12700">
            <a:miter lim="400000"/>
          </a:ln>
        </p:spPr>
      </p:pic>
      <p:sp>
        <p:nvSpPr>
          <p:cNvPr id="191" name="Slide Number"/>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