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spring.io/projects/spring-kafka" TargetMode="External"/><Relationship Id="rId3" Type="http://schemas.openxmlformats.org/officeDocument/2006/relationships/hyperlink" Target="https://docs.confluent.io/platform/current/schema-registry/index.html" TargetMode="External"/><Relationship Id="rId4" Type="http://schemas.openxmlformats.org/officeDocument/2006/relationships/hyperlink" Target="https://avro.apache.org/docs/1.10.2/" TargetMode="External"/><Relationship Id="rId5" Type="http://schemas.openxmlformats.org/officeDocument/2006/relationships/hyperlink" Target="https://developers.google.com/protocol-buffers/docs/overview" TargetMode="External"/><Relationship Id="rId6" Type="http://schemas.openxmlformats.org/officeDocument/2006/relationships/hyperlink" Target="https://www.confluent.io/blog/schemas-contracts-compatibility/" TargetMode="External"/><Relationship Id="rId7" Type="http://schemas.openxmlformats.org/officeDocument/2006/relationships/hyperlink" Target="https://www.confluent.io/blog/17-ways-to-mess-up-self-managed-schema-registry/" TargetMode="External"/><Relationship Id="rId8" Type="http://schemas.openxmlformats.org/officeDocument/2006/relationships/hyperlink" Target="https://www.baeldung.com/spring-cloud-stream-kafka-avro-confluen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hin Nazarov…"/>
          <p:cNvSpPr txBox="1"/>
          <p:nvPr>
            <p:ph type="body" idx="21"/>
          </p:nvPr>
        </p:nvSpPr>
        <p:spPr>
          <a:xfrm>
            <a:off x="1206498" y="11530221"/>
            <a:ext cx="21971003" cy="945806"/>
          </a:xfrm>
          <a:prstGeom prst="rect">
            <a:avLst/>
          </a:prstGeom>
          <a:extLst>
            <a:ext uri="{C572A759-6A51-4108-AA02-DFA0A04FC94B}">
              <ma14:wrappingTextBoxFlag xmlns:ma14="http://schemas.microsoft.com/office/mac/drawingml/2011/main" val="1"/>
            </a:ext>
          </a:extLst>
        </p:spPr>
        <p:txBody>
          <a:bodyPr/>
          <a:lstStyle/>
          <a:p>
            <a:pPr algn="ctr" defTabSz="643889">
              <a:defRPr sz="2807"/>
            </a:pPr>
            <a:r>
              <a:t>Shahin Nazarov </a:t>
            </a:r>
          </a:p>
          <a:p>
            <a:pPr algn="ctr" defTabSz="643889">
              <a:defRPr sz="2807"/>
            </a:pPr>
            <a:r>
              <a:t>28 October 2021</a:t>
            </a:r>
          </a:p>
        </p:txBody>
      </p:sp>
      <p:sp>
        <p:nvSpPr>
          <p:cNvPr id="152" name="Spring And Confluent Platform"/>
          <p:cNvSpPr txBox="1"/>
          <p:nvPr>
            <p:ph type="ctrTitle"/>
          </p:nvPr>
        </p:nvSpPr>
        <p:spPr>
          <a:prstGeom prst="rect">
            <a:avLst/>
          </a:prstGeom>
        </p:spPr>
        <p:txBody>
          <a:bodyPr/>
          <a:lstStyle/>
          <a:p>
            <a:pPr/>
            <a:r>
              <a:t>Spring And Confluent Platform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Message Formats"/>
          <p:cNvSpPr txBox="1"/>
          <p:nvPr>
            <p:ph type="title"/>
          </p:nvPr>
        </p:nvSpPr>
        <p:spPr>
          <a:prstGeom prst="rect">
            <a:avLst/>
          </a:prstGeom>
        </p:spPr>
        <p:txBody>
          <a:bodyPr/>
          <a:lstStyle/>
          <a:p>
            <a:pPr/>
            <a:r>
              <a:t>Message Formats</a:t>
            </a:r>
          </a:p>
        </p:txBody>
      </p:sp>
      <p:sp>
        <p:nvSpPr>
          <p:cNvPr id="196" name="Confluent Platform supports for Protocol Buffers and JSON Schema along with Avro, the original default format for Confluent Platform. Support for these new serialization formats is not limited to Schema Registry, but provided throughout Confluent Platfor"/>
          <p:cNvSpPr txBox="1"/>
          <p:nvPr>
            <p:ph type="body" idx="1"/>
          </p:nvPr>
        </p:nvSpPr>
        <p:spPr>
          <a:xfrm>
            <a:off x="1206499" y="3666304"/>
            <a:ext cx="15405269" cy="8838212"/>
          </a:xfrm>
          <a:prstGeom prst="rect">
            <a:avLst/>
          </a:prstGeom>
        </p:spPr>
        <p:txBody>
          <a:bodyPr/>
          <a:lstStyle/>
          <a:p>
            <a:pPr marL="0" indent="0" defTabSz="2340805">
              <a:spcBef>
                <a:spcPts val="4300"/>
              </a:spcBef>
              <a:buSzTx/>
              <a:buNone/>
              <a:defRPr sz="4608"/>
            </a:pPr>
            <a:r>
              <a:rPr b="1" sz="3455"/>
              <a:t>Confluent Platform</a:t>
            </a:r>
            <a:r>
              <a:rPr sz="3455"/>
              <a:t> supports for </a:t>
            </a:r>
            <a:r>
              <a:rPr b="1" sz="3455"/>
              <a:t>Protocol Buffers</a:t>
            </a:r>
            <a:r>
              <a:rPr sz="3455"/>
              <a:t> and </a:t>
            </a:r>
            <a:r>
              <a:rPr b="1" sz="3455"/>
              <a:t>JSON Schema</a:t>
            </a:r>
            <a:r>
              <a:rPr sz="3455"/>
              <a:t> along with </a:t>
            </a:r>
            <a:r>
              <a:rPr b="1" sz="3455"/>
              <a:t>Avro</a:t>
            </a:r>
            <a:r>
              <a:rPr sz="3455"/>
              <a:t>, the original default format for </a:t>
            </a:r>
            <a:r>
              <a:rPr b="1" sz="3455"/>
              <a:t>Confluent Platform</a:t>
            </a:r>
            <a:r>
              <a:rPr sz="3455"/>
              <a:t>. Support for these new serialization formats is not limited to </a:t>
            </a:r>
            <a:r>
              <a:rPr b="1" sz="3455"/>
              <a:t>Schema Registry</a:t>
            </a:r>
            <a:r>
              <a:rPr sz="3455"/>
              <a:t>, but provided throughout </a:t>
            </a:r>
            <a:r>
              <a:rPr b="1" sz="3455"/>
              <a:t>Confluent Platform</a:t>
            </a:r>
            <a:r>
              <a:rPr sz="3455"/>
              <a:t>. Additionally, </a:t>
            </a:r>
            <a:r>
              <a:rPr b="1" sz="3455"/>
              <a:t>Schema Registry</a:t>
            </a:r>
            <a:r>
              <a:rPr sz="3455"/>
              <a:t> is extensible to support adding custom schema formats as schema plugins.</a:t>
            </a:r>
            <a:br>
              <a:rPr sz="3455"/>
            </a:br>
            <a:br>
              <a:rPr sz="3455"/>
            </a:br>
            <a:r>
              <a:rPr sz="3455"/>
              <a:t>Benchmark for size/serialization and deserialization.</a:t>
            </a:r>
            <a:endParaRPr sz="3455"/>
          </a:p>
          <a:p>
            <a:pPr marL="0" indent="0" defTabSz="2340805">
              <a:spcBef>
                <a:spcPts val="4300"/>
              </a:spcBef>
              <a:buSzTx/>
              <a:buNone/>
              <a:defRPr sz="4608"/>
            </a:pPr>
            <a:r>
              <a:rPr b="1" sz="3455"/>
              <a:t>Proto buff</a:t>
            </a:r>
            <a:r>
              <a:rPr sz="3455"/>
              <a:t> message generated bytes: 56, serialized 4 ms, deserialized: 0 ms</a:t>
            </a:r>
            <a:endParaRPr sz="3455"/>
          </a:p>
          <a:p>
            <a:pPr marL="0" indent="0" defTabSz="2340805">
              <a:spcBef>
                <a:spcPts val="4300"/>
              </a:spcBef>
              <a:buSzTx/>
              <a:buNone/>
              <a:defRPr sz="4608"/>
            </a:pPr>
            <a:r>
              <a:rPr b="1" sz="3455"/>
              <a:t>Avro</a:t>
            </a:r>
            <a:r>
              <a:rPr sz="3455"/>
              <a:t> message generated bytes: 59, serialized 3 ms, deserialized: 2 ms</a:t>
            </a:r>
            <a:endParaRPr sz="3455"/>
          </a:p>
          <a:p>
            <a:pPr marL="0" indent="0" defTabSz="2340805">
              <a:spcBef>
                <a:spcPts val="4300"/>
              </a:spcBef>
              <a:buSzTx/>
              <a:buNone/>
              <a:defRPr sz="4608"/>
            </a:pPr>
            <a:r>
              <a:rPr b="1" sz="3455"/>
              <a:t>JSON</a:t>
            </a:r>
            <a:r>
              <a:rPr sz="3455"/>
              <a:t> message generated bytes: 138, serialized 7 ms, deserialized: 4 ms</a:t>
            </a:r>
            <a:br>
              <a:rPr sz="3455"/>
            </a:br>
            <a:br>
              <a:rPr sz="3455"/>
            </a:br>
            <a:endParaRPr sz="3455">
              <a:solidFill>
                <a:schemeClr val="accent4">
                  <a:hueOff val="-1109407"/>
                  <a:satOff val="-1495"/>
                  <a:lumOff val="-6330"/>
                </a:schemeClr>
              </a:solidFill>
            </a:endParaRPr>
          </a:p>
        </p:txBody>
      </p:sp>
      <p:sp>
        <p:nvSpPr>
          <p:cNvPr id="1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
          <p:cNvSpPr txBox="1"/>
          <p:nvPr/>
        </p:nvSpPr>
        <p:spPr>
          <a:xfrm>
            <a:off x="17041790" y="4785817"/>
            <a:ext cx="5580584" cy="4144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5">
                    <a:hueOff val="106044"/>
                    <a:satOff val="10158"/>
                    <a:lumOff val="16042"/>
                  </a:schemeClr>
                </a:solidFill>
              </a:defRPr>
            </a:pPr>
            <a:r>
              <a:t>{</a:t>
            </a:r>
          </a:p>
          <a:p>
            <a:pPr algn="l">
              <a:defRPr>
                <a:solidFill>
                  <a:schemeClr val="accent5">
                    <a:hueOff val="106044"/>
                    <a:satOff val="10158"/>
                    <a:lumOff val="16042"/>
                  </a:schemeClr>
                </a:solidFill>
              </a:defRPr>
            </a:pPr>
            <a:r>
              <a:t>  "to": [</a:t>
            </a:r>
          </a:p>
          <a:p>
            <a:pPr algn="l">
              <a:defRPr>
                <a:solidFill>
                  <a:schemeClr val="accent5">
                    <a:hueOff val="106044"/>
                    <a:satOff val="10158"/>
                    <a:lumOff val="16042"/>
                  </a:schemeClr>
                </a:solidFill>
              </a:defRPr>
            </a:pPr>
            <a:r>
              <a:t>    "me@shahinnazarov.com"</a:t>
            </a:r>
          </a:p>
          <a:p>
            <a:pPr algn="l">
              <a:defRPr>
                <a:solidFill>
                  <a:schemeClr val="accent5">
                    <a:hueOff val="106044"/>
                    <a:satOff val="10158"/>
                    <a:lumOff val="16042"/>
                  </a:schemeClr>
                </a:solidFill>
              </a:defRPr>
            </a:pPr>
            <a:r>
              <a:t>  ],</a:t>
            </a:r>
          </a:p>
          <a:p>
            <a:pPr algn="l">
              <a:defRPr>
                <a:solidFill>
                  <a:schemeClr val="accent5">
                    <a:hueOff val="106044"/>
                    <a:satOff val="10158"/>
                    <a:lumOff val="16042"/>
                  </a:schemeClr>
                </a:solidFill>
              </a:defRPr>
            </a:pPr>
            <a:r>
              <a:t>  "cc": [],</a:t>
            </a:r>
          </a:p>
          <a:p>
            <a:pPr algn="l">
              <a:defRPr>
                <a:solidFill>
                  <a:schemeClr val="accent5">
                    <a:hueOff val="106044"/>
                    <a:satOff val="10158"/>
                    <a:lumOff val="16042"/>
                  </a:schemeClr>
                </a:solidFill>
              </a:defRPr>
            </a:pPr>
            <a:r>
              <a:t>  "bcc": [],</a:t>
            </a:r>
          </a:p>
          <a:p>
            <a:pPr algn="l">
              <a:defRPr>
                <a:solidFill>
                  <a:schemeClr val="accent5">
                    <a:hueOff val="106044"/>
                    <a:satOff val="10158"/>
                    <a:lumOff val="16042"/>
                  </a:schemeClr>
                </a:solidFill>
              </a:defRPr>
            </a:pPr>
            <a:r>
              <a:t>  "content": "Demo",</a:t>
            </a:r>
          </a:p>
          <a:p>
            <a:pPr algn="l">
              <a:defRPr>
                <a:solidFill>
                  <a:schemeClr val="accent5">
                    <a:hueOff val="106044"/>
                    <a:satOff val="10158"/>
                    <a:lumOff val="16042"/>
                  </a:schemeClr>
                </a:solidFill>
              </a:defRPr>
            </a:pPr>
            <a:r>
              <a:t>  "mimeMessage": false,</a:t>
            </a:r>
          </a:p>
          <a:p>
            <a:pPr algn="l">
              <a:defRPr>
                <a:solidFill>
                  <a:schemeClr val="accent5">
                    <a:hueOff val="106044"/>
                    <a:satOff val="10158"/>
                    <a:lumOff val="16042"/>
                  </a:schemeClr>
                </a:solidFill>
              </a:defRPr>
            </a:pPr>
            <a:r>
              <a:t>  "attachments": {},</a:t>
            </a:r>
          </a:p>
          <a:p>
            <a:pPr algn="l">
              <a:defRPr>
                <a:solidFill>
                  <a:schemeClr val="accent5">
                    <a:hueOff val="106044"/>
                    <a:satOff val="10158"/>
                    <a:lumOff val="16042"/>
                  </a:schemeClr>
                </a:solidFill>
              </a:defRPr>
            </a:pPr>
            <a:r>
              <a:t>  "from": "no-reply@shahinnazarov.com"</a:t>
            </a:r>
          </a:p>
          <a:p>
            <a:pPr algn="l">
              <a:defRPr>
                <a:solidFill>
                  <a:schemeClr val="accent5">
                    <a:hueOff val="106044"/>
                    <a:satOff val="10158"/>
                    <a:lumOff val="16042"/>
                  </a:schemeClr>
                </a:solidFill>
              </a:defRPr>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Avro is a language-independent serialization library. To do this Avro uses a schema which is one of the core components. It stores the schema in a file for further data processing.…"/>
          <p:cNvSpPr txBox="1"/>
          <p:nvPr>
            <p:ph type="body" sz="half" idx="1"/>
          </p:nvPr>
        </p:nvSpPr>
        <p:spPr>
          <a:xfrm>
            <a:off x="1206500" y="4248503"/>
            <a:ext cx="13035268" cy="8256013"/>
          </a:xfrm>
          <a:prstGeom prst="rect">
            <a:avLst/>
          </a:prstGeom>
        </p:spPr>
        <p:txBody>
          <a:bodyPr/>
          <a:lstStyle/>
          <a:p>
            <a:pPr marL="560831" indent="-560831" defTabSz="2243271">
              <a:spcBef>
                <a:spcPts val="4100"/>
              </a:spcBef>
              <a:defRPr sz="4416"/>
            </a:pPr>
            <a:r>
              <a:t>Avro is a language-independent serialization library. To do this Avro uses a schema which is one of the core components. It stores the schema in a file for further data processing.</a:t>
            </a:r>
          </a:p>
          <a:p>
            <a:pPr marL="560831" indent="-560831" defTabSz="2243271">
              <a:spcBef>
                <a:spcPts val="4100"/>
              </a:spcBef>
              <a:defRPr sz="4416"/>
            </a:pPr>
            <a:r>
              <a:t>Avro is the best fit for Big Data processing. It's quite popular in Hadoop and Kafka world for its faster processing.</a:t>
            </a:r>
          </a:p>
          <a:p>
            <a:pPr marL="560831" indent="-560831" defTabSz="2243271">
              <a:spcBef>
                <a:spcPts val="4100"/>
              </a:spcBef>
              <a:defRPr sz="4416"/>
            </a:pPr>
            <a:r>
              <a:t>Avro creates a data file where it keeps data along with schema in its metadata section. Above all, it provides a rich data structure which makes it more popular than other similar solutions.</a:t>
            </a:r>
          </a:p>
        </p:txBody>
      </p:sp>
      <p:sp>
        <p:nvSpPr>
          <p:cNvPr id="201" name="Apache Avro Message Format"/>
          <p:cNvSpPr txBox="1"/>
          <p:nvPr>
            <p:ph type="title"/>
          </p:nvPr>
        </p:nvSpPr>
        <p:spPr>
          <a:prstGeom prst="rect">
            <a:avLst/>
          </a:prstGeom>
        </p:spPr>
        <p:txBody>
          <a:bodyPr/>
          <a:lstStyle/>
          <a:p>
            <a:pPr/>
            <a:r>
              <a:t>Apache Avro Message Format</a:t>
            </a:r>
          </a:p>
        </p:txBody>
      </p:sp>
      <p:sp>
        <p:nvSpPr>
          <p:cNvPr id="20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Apache Avro™ is a data serialization system."/>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21004">
              <a:defRPr b="1" sz="2805"/>
            </a:lvl1pPr>
          </a:lstStyle>
          <a:p>
            <a:pPr/>
            <a:r>
              <a:t>Apache Avro™ is a data serialization system.</a:t>
            </a:r>
          </a:p>
        </p:txBody>
      </p:sp>
      <p:sp>
        <p:nvSpPr>
          <p:cNvPr id="204" name="{…"/>
          <p:cNvSpPr txBox="1"/>
          <p:nvPr/>
        </p:nvSpPr>
        <p:spPr>
          <a:xfrm>
            <a:off x="14683554" y="4248503"/>
            <a:ext cx="8824752" cy="82560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356615">
              <a:defRPr sz="1013">
                <a:solidFill>
                  <a:srgbClr val="A9B7C6"/>
                </a:solidFill>
                <a:latin typeface="Courier"/>
                <a:ea typeface="Courier"/>
                <a:cs typeface="Courier"/>
                <a:sym typeface="Courier"/>
              </a:defRPr>
            </a:pPr>
            <a:r>
              <a:t>{</a:t>
            </a:r>
          </a:p>
          <a:p>
            <a:pPr algn="l" defTabSz="356615">
              <a:defRPr sz="1013">
                <a:solidFill>
                  <a:srgbClr val="6A8759"/>
                </a:solidFill>
                <a:latin typeface="Courier"/>
                <a:ea typeface="Courier"/>
                <a:cs typeface="Courier"/>
                <a:sym typeface="Courier"/>
              </a:defRPr>
            </a:pPr>
            <a:r>
              <a:rPr>
                <a:solidFill>
                  <a:srgbClr val="A9B7C6"/>
                </a:solidFill>
              </a:rPr>
              <a:t>  </a:t>
            </a:r>
            <a:r>
              <a:rPr>
                <a:solidFill>
                  <a:srgbClr val="9876AA"/>
                </a:solidFill>
              </a:rPr>
              <a:t>"name"</a:t>
            </a:r>
            <a:r>
              <a:rPr>
                <a:solidFill>
                  <a:srgbClr val="CC7831"/>
                </a:solidFill>
              </a:rPr>
              <a:t>: </a:t>
            </a:r>
            <a:r>
              <a:t>"EmailMessage"</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"namespace"</a:t>
            </a:r>
            <a:r>
              <a:rPr>
                <a:solidFill>
                  <a:srgbClr val="CC7831"/>
                </a:solidFill>
              </a:rPr>
              <a:t>: </a:t>
            </a:r>
            <a:r>
              <a:t>"com.intellias.email"</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"type"</a:t>
            </a:r>
            <a:r>
              <a:rPr>
                <a:solidFill>
                  <a:srgbClr val="CC7831"/>
                </a:solidFill>
              </a:rPr>
              <a:t>: </a:t>
            </a:r>
            <a:r>
              <a:t>"record"</a:t>
            </a:r>
            <a:r>
              <a:rPr>
                <a:solidFill>
                  <a:srgbClr val="CC7831"/>
                </a:solidFill>
              </a:rPr>
              <a:t>,</a:t>
            </a:r>
            <a:endParaRPr>
              <a:solidFill>
                <a:srgbClr val="CC7831"/>
              </a:solidFill>
            </a:endParaRPr>
          </a:p>
          <a:p>
            <a:pPr algn="l" defTabSz="356615">
              <a:defRPr sz="1013">
                <a:solidFill>
                  <a:srgbClr val="9876AA"/>
                </a:solidFill>
                <a:latin typeface="Courier"/>
                <a:ea typeface="Courier"/>
                <a:cs typeface="Courier"/>
                <a:sym typeface="Courier"/>
              </a:defRPr>
            </a:pPr>
            <a:r>
              <a:rPr>
                <a:solidFill>
                  <a:srgbClr val="CC7831"/>
                </a:solidFill>
              </a:rPr>
              <a:t>  </a:t>
            </a:r>
            <a:r>
              <a:t>"fields"</a:t>
            </a:r>
            <a:r>
              <a:rPr>
                <a:solidFill>
                  <a:srgbClr val="CC7831"/>
                </a:solidFill>
              </a:rP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p>
          <a:p>
            <a:pPr algn="l" defTabSz="356615">
              <a:defRPr sz="1013">
                <a:solidFill>
                  <a:srgbClr val="A9B7C6"/>
                </a:solidFill>
                <a:latin typeface="Courier"/>
                <a:ea typeface="Courier"/>
                <a:cs typeface="Courier"/>
                <a:sym typeface="Courier"/>
              </a:defRPr>
            </a:pPr>
            <a:r>
              <a:t>      </a:t>
            </a:r>
            <a:r>
              <a:rPr>
                <a:solidFill>
                  <a:srgbClr val="9876AA"/>
                </a:solidFill>
              </a:rPr>
              <a:t>"name"</a:t>
            </a:r>
            <a:r>
              <a:rPr>
                <a:solidFill>
                  <a:srgbClr val="CC7831"/>
                </a:solidFill>
              </a:rPr>
              <a:t>: </a:t>
            </a:r>
            <a:r>
              <a:rPr>
                <a:solidFill>
                  <a:srgbClr val="6A8759"/>
                </a:solidFill>
              </a:rPr>
              <a:t>"to"</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9876AA"/>
                </a:solidFill>
              </a:rPr>
              <a:t>"type"</a:t>
            </a: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"type"</a:t>
            </a:r>
            <a:r>
              <a:rPr>
                <a:solidFill>
                  <a:srgbClr val="CC7831"/>
                </a:solidFill>
              </a:rPr>
              <a:t>: </a:t>
            </a:r>
            <a:r>
              <a:rPr>
                <a:solidFill>
                  <a:srgbClr val="6A8759"/>
                </a:solidFill>
              </a:rPr>
              <a:t>"array"</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"items"</a:t>
            </a:r>
            <a:r>
              <a:rPr>
                <a:solidFill>
                  <a:srgbClr val="CC7831"/>
                </a:solidFill>
              </a:rPr>
              <a:t>: </a:t>
            </a:r>
            <a:r>
              <a:t>"string"</a:t>
            </a:r>
          </a:p>
          <a:p>
            <a:pPr algn="l" defTabSz="356615">
              <a:defRPr sz="1013">
                <a:solidFill>
                  <a:srgbClr val="6A8759"/>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"name"</a:t>
            </a:r>
            <a:r>
              <a:rPr>
                <a:solidFill>
                  <a:srgbClr val="CC7831"/>
                </a:solidFill>
              </a:rPr>
              <a:t>: </a:t>
            </a:r>
            <a:r>
              <a:rPr>
                <a:solidFill>
                  <a:srgbClr val="6A8759"/>
                </a:solidFill>
              </a:rPr>
              <a:t>"cc"</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9876AA"/>
                </a:solidFill>
              </a:rPr>
              <a:t>"type"</a:t>
            </a: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"type"</a:t>
            </a:r>
            <a:r>
              <a:rPr>
                <a:solidFill>
                  <a:srgbClr val="CC7831"/>
                </a:solidFill>
              </a:rPr>
              <a:t>: </a:t>
            </a:r>
            <a:r>
              <a:rPr>
                <a:solidFill>
                  <a:srgbClr val="6A8759"/>
                </a:solidFill>
              </a:rPr>
              <a:t>"array"</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"items"</a:t>
            </a:r>
            <a:r>
              <a:rPr>
                <a:solidFill>
                  <a:srgbClr val="CC7831"/>
                </a:solidFill>
              </a:rPr>
              <a:t>: </a:t>
            </a:r>
            <a:r>
              <a:t>"string"</a:t>
            </a:r>
          </a:p>
          <a:p>
            <a:pPr algn="l" defTabSz="356615">
              <a:defRPr sz="1013">
                <a:solidFill>
                  <a:srgbClr val="6A8759"/>
                </a:solidFill>
                <a:latin typeface="Courier"/>
                <a:ea typeface="Courier"/>
                <a:cs typeface="Courier"/>
                <a:sym typeface="Courier"/>
              </a:defRPr>
            </a:pPr>
            <a:r>
              <a:t>      </a:t>
            </a:r>
            <a:r>
              <a:rPr>
                <a:solidFill>
                  <a:srgbClr val="A9B7C6"/>
                </a:solidFill>
              </a:rPr>
              <a:t>}</a:t>
            </a:r>
            <a:r>
              <a:rPr>
                <a:solidFill>
                  <a:srgbClr val="CC7831"/>
                </a:solidFill>
              </a:rPr>
              <a:t>,</a:t>
            </a:r>
            <a:endParaRPr>
              <a:solidFill>
                <a:srgbClr val="CC7831"/>
              </a:solidFill>
            </a:endParaRPr>
          </a:p>
          <a:p>
            <a:pPr algn="l" defTabSz="356615">
              <a:defRPr sz="1013">
                <a:solidFill>
                  <a:srgbClr val="9876AA"/>
                </a:solidFill>
                <a:latin typeface="Courier"/>
                <a:ea typeface="Courier"/>
                <a:cs typeface="Courier"/>
                <a:sym typeface="Courier"/>
              </a:defRPr>
            </a:pPr>
            <a:r>
              <a:rPr>
                <a:solidFill>
                  <a:srgbClr val="CC7831"/>
                </a:solidFill>
              </a:rPr>
              <a:t>      </a:t>
            </a:r>
            <a:r>
              <a:t>"default"</a:t>
            </a:r>
            <a:r>
              <a:rPr>
                <a:solidFill>
                  <a:srgbClr val="CC7831"/>
                </a:solidFill>
              </a:rP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"name"</a:t>
            </a:r>
            <a:r>
              <a:rPr>
                <a:solidFill>
                  <a:srgbClr val="CC7831"/>
                </a:solidFill>
              </a:rPr>
              <a:t>: </a:t>
            </a:r>
            <a:r>
              <a:rPr>
                <a:solidFill>
                  <a:srgbClr val="6A8759"/>
                </a:solidFill>
              </a:rPr>
              <a:t>"bcc"</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9876AA"/>
                </a:solidFill>
              </a:rPr>
              <a:t>"type"</a:t>
            </a: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"type"</a:t>
            </a:r>
            <a:r>
              <a:rPr>
                <a:solidFill>
                  <a:srgbClr val="CC7831"/>
                </a:solidFill>
              </a:rPr>
              <a:t>: </a:t>
            </a:r>
            <a:r>
              <a:rPr>
                <a:solidFill>
                  <a:srgbClr val="6A8759"/>
                </a:solidFill>
              </a:rPr>
              <a:t>"array"</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"items"</a:t>
            </a:r>
            <a:r>
              <a:rPr>
                <a:solidFill>
                  <a:srgbClr val="CC7831"/>
                </a:solidFill>
              </a:rPr>
              <a:t>: </a:t>
            </a:r>
            <a:r>
              <a:t>"string"</a:t>
            </a:r>
          </a:p>
          <a:p>
            <a:pPr algn="l" defTabSz="356615">
              <a:defRPr sz="1013">
                <a:solidFill>
                  <a:srgbClr val="6A8759"/>
                </a:solidFill>
                <a:latin typeface="Courier"/>
                <a:ea typeface="Courier"/>
                <a:cs typeface="Courier"/>
                <a:sym typeface="Courier"/>
              </a:defRPr>
            </a:pPr>
            <a:r>
              <a:t>      </a:t>
            </a:r>
            <a:r>
              <a:rPr>
                <a:solidFill>
                  <a:srgbClr val="A9B7C6"/>
                </a:solidFill>
              </a:rPr>
              <a:t>}</a:t>
            </a:r>
            <a:r>
              <a:rPr>
                <a:solidFill>
                  <a:srgbClr val="CC7831"/>
                </a:solidFill>
              </a:rPr>
              <a:t>,</a:t>
            </a:r>
            <a:endParaRPr>
              <a:solidFill>
                <a:srgbClr val="CC7831"/>
              </a:solidFill>
            </a:endParaRPr>
          </a:p>
          <a:p>
            <a:pPr algn="l" defTabSz="356615">
              <a:defRPr sz="1013">
                <a:solidFill>
                  <a:srgbClr val="9876AA"/>
                </a:solidFill>
                <a:latin typeface="Courier"/>
                <a:ea typeface="Courier"/>
                <a:cs typeface="Courier"/>
                <a:sym typeface="Courier"/>
              </a:defRPr>
            </a:pPr>
            <a:r>
              <a:rPr>
                <a:solidFill>
                  <a:srgbClr val="CC7831"/>
                </a:solidFill>
              </a:rPr>
              <a:t>      </a:t>
            </a:r>
            <a:r>
              <a:t>"default"</a:t>
            </a:r>
            <a:r>
              <a:rPr>
                <a:solidFill>
                  <a:srgbClr val="CC7831"/>
                </a:solidFill>
              </a:rP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6A8759"/>
                </a:solidFill>
                <a:latin typeface="Courier"/>
                <a:ea typeface="Courier"/>
                <a:cs typeface="Courier"/>
                <a:sym typeface="Courier"/>
              </a:defRPr>
            </a:pPr>
            <a:r>
              <a:rPr>
                <a:solidFill>
                  <a:srgbClr val="A9B7C6"/>
                </a:solidFill>
              </a:rPr>
              <a:t>      </a:t>
            </a:r>
            <a:r>
              <a:rPr>
                <a:solidFill>
                  <a:srgbClr val="9876AA"/>
                </a:solidFill>
              </a:rPr>
              <a:t>"name"</a:t>
            </a:r>
            <a:r>
              <a:rPr>
                <a:solidFill>
                  <a:srgbClr val="CC7831"/>
                </a:solidFill>
              </a:rPr>
              <a:t>: </a:t>
            </a:r>
            <a:r>
              <a:t>"content"</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"type"</a:t>
            </a:r>
            <a:r>
              <a:rPr>
                <a:solidFill>
                  <a:srgbClr val="CC7831"/>
                </a:solidFill>
              </a:rPr>
              <a:t>: </a:t>
            </a:r>
            <a:r>
              <a:t>"string"</a:t>
            </a:r>
          </a:p>
          <a:p>
            <a:pPr algn="l" defTabSz="356615">
              <a:defRPr sz="1013">
                <a:solidFill>
                  <a:srgbClr val="6A8759"/>
                </a:solidFill>
                <a:latin typeface="Courier"/>
                <a:ea typeface="Courier"/>
                <a:cs typeface="Courier"/>
                <a:sym typeface="Courier"/>
              </a:defRPr>
            </a:pPr>
            <a:r>
              <a:t>    </a:t>
            </a:r>
            <a:r>
              <a:rPr>
                <a:solidFill>
                  <a:srgbClr val="A9B7C6"/>
                </a:solidFill>
              </a:rPr>
              <a:t>}</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6A8759"/>
                </a:solidFill>
                <a:latin typeface="Courier"/>
                <a:ea typeface="Courier"/>
                <a:cs typeface="Courier"/>
                <a:sym typeface="Courier"/>
              </a:defRPr>
            </a:pPr>
            <a:r>
              <a:rPr>
                <a:solidFill>
                  <a:srgbClr val="A9B7C6"/>
                </a:solidFill>
              </a:rPr>
              <a:t>      </a:t>
            </a:r>
            <a:r>
              <a:rPr>
                <a:solidFill>
                  <a:srgbClr val="9876AA"/>
                </a:solidFill>
              </a:rPr>
              <a:t>"name"</a:t>
            </a:r>
            <a:r>
              <a:rPr>
                <a:solidFill>
                  <a:srgbClr val="CC7831"/>
                </a:solidFill>
              </a:rPr>
              <a:t>: </a:t>
            </a:r>
            <a:r>
              <a:t>"mimeMessage"</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"type"</a:t>
            </a:r>
            <a:r>
              <a:rPr>
                <a:solidFill>
                  <a:srgbClr val="CC7831"/>
                </a:solidFill>
              </a:rPr>
              <a:t>: </a:t>
            </a:r>
            <a:r>
              <a:t>"boolean"</a:t>
            </a:r>
            <a:r>
              <a:rPr>
                <a:solidFill>
                  <a:srgbClr val="CC7831"/>
                </a:solidFill>
              </a:rPr>
              <a:t>,</a:t>
            </a:r>
            <a:endParaRPr>
              <a:solidFill>
                <a:srgbClr val="CC7831"/>
              </a:solidFill>
            </a:endParaRPr>
          </a:p>
          <a:p>
            <a:pPr algn="l" defTabSz="356615">
              <a:defRPr sz="1013">
                <a:solidFill>
                  <a:srgbClr val="9876AA"/>
                </a:solidFill>
                <a:latin typeface="Courier"/>
                <a:ea typeface="Courier"/>
                <a:cs typeface="Courier"/>
                <a:sym typeface="Courier"/>
              </a:defRPr>
            </a:pPr>
            <a:r>
              <a:rPr>
                <a:solidFill>
                  <a:srgbClr val="CC7831"/>
                </a:solidFill>
              </a:rPr>
              <a:t>      </a:t>
            </a:r>
            <a:r>
              <a:t>"default"</a:t>
            </a:r>
            <a:r>
              <a:rPr>
                <a:solidFill>
                  <a:srgbClr val="CC7831"/>
                </a:solidFill>
              </a:rPr>
              <a:t>: false</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A9B7C6"/>
                </a:solidFill>
              </a:rPr>
              <a:t>}</a:t>
            </a:r>
            <a:r>
              <a:t>,</a:t>
            </a:r>
          </a:p>
          <a:p>
            <a:pPr algn="l" defTabSz="356615">
              <a:defRPr sz="1013">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6A8759"/>
                </a:solidFill>
                <a:latin typeface="Courier"/>
                <a:ea typeface="Courier"/>
                <a:cs typeface="Courier"/>
                <a:sym typeface="Courier"/>
              </a:defRPr>
            </a:pPr>
            <a:r>
              <a:rPr>
                <a:solidFill>
                  <a:srgbClr val="A9B7C6"/>
                </a:solidFill>
              </a:rPr>
              <a:t>      </a:t>
            </a:r>
            <a:r>
              <a:rPr>
                <a:solidFill>
                  <a:srgbClr val="9876AA"/>
                </a:solidFill>
              </a:rPr>
              <a:t>"name"</a:t>
            </a:r>
            <a:r>
              <a:rPr>
                <a:solidFill>
                  <a:srgbClr val="CC7831"/>
                </a:solidFill>
              </a:rPr>
              <a:t>: </a:t>
            </a:r>
            <a:r>
              <a:t>"attachments"</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9876AA"/>
                </a:solidFill>
              </a:rPr>
              <a:t>"type"</a:t>
            </a: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"type"</a:t>
            </a:r>
            <a:r>
              <a:rPr>
                <a:solidFill>
                  <a:srgbClr val="CC7831"/>
                </a:solidFill>
              </a:rPr>
              <a:t>: </a:t>
            </a:r>
            <a:r>
              <a:rPr>
                <a:solidFill>
                  <a:srgbClr val="6A8759"/>
                </a:solidFill>
              </a:rPr>
              <a:t>"map"</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9876AA"/>
                </a:solidFill>
              </a:rPr>
              <a:t>"values"</a:t>
            </a:r>
            <a:r>
              <a:t>: </a:t>
            </a:r>
            <a:r>
              <a:rPr>
                <a:solidFill>
                  <a:srgbClr val="6A8759"/>
                </a:solidFill>
              </a:rPr>
              <a:t>"bytes"</a:t>
            </a:r>
            <a:endParaRPr>
              <a:solidFill>
                <a:srgbClr val="6A8759"/>
              </a:solidFill>
            </a:endParaRPr>
          </a:p>
          <a:p>
            <a:pPr algn="l" defTabSz="356615">
              <a:defRPr sz="1013">
                <a:solidFill>
                  <a:srgbClr val="6A8759"/>
                </a:solidFill>
                <a:latin typeface="Courier"/>
                <a:ea typeface="Courier"/>
                <a:cs typeface="Courier"/>
                <a:sym typeface="Courier"/>
              </a:defRPr>
            </a:pPr>
            <a:r>
              <a:t>      </a:t>
            </a:r>
            <a:r>
              <a:rPr>
                <a:solidFill>
                  <a:srgbClr val="A9B7C6"/>
                </a:solidFill>
              </a:rPr>
              <a:t>}</a:t>
            </a:r>
            <a:r>
              <a:rPr>
                <a:solidFill>
                  <a:srgbClr val="CC7831"/>
                </a:solidFill>
              </a:rPr>
              <a:t>,</a:t>
            </a:r>
            <a:endParaRPr>
              <a:solidFill>
                <a:srgbClr val="CC7831"/>
              </a:solidFill>
            </a:endParaRPr>
          </a:p>
          <a:p>
            <a:pPr algn="l" defTabSz="356615">
              <a:defRPr sz="1013">
                <a:solidFill>
                  <a:srgbClr val="9876AA"/>
                </a:solidFill>
                <a:latin typeface="Courier"/>
                <a:ea typeface="Courier"/>
                <a:cs typeface="Courier"/>
                <a:sym typeface="Courier"/>
              </a:defRPr>
            </a:pPr>
            <a:r>
              <a:rPr>
                <a:solidFill>
                  <a:srgbClr val="CC7831"/>
                </a:solidFill>
              </a:rPr>
              <a:t>      </a:t>
            </a:r>
            <a:r>
              <a:t>"default"</a:t>
            </a:r>
            <a:r>
              <a:rPr>
                <a:solidFill>
                  <a:srgbClr val="CC7831"/>
                </a:solidFill>
              </a:rP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CC7831"/>
                </a:solidFill>
              </a:rPr>
              <a:t>,</a:t>
            </a:r>
            <a:endParaRPr>
              <a:solidFill>
                <a:srgbClr val="CC7831"/>
              </a:solidFill>
            </a:endParaRPr>
          </a:p>
          <a:p>
            <a:pPr algn="l" defTabSz="356615">
              <a:defRPr sz="1013">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r>
              <a:rPr>
                <a:solidFill>
                  <a:srgbClr val="9876AA"/>
                </a:solidFill>
              </a:rPr>
              <a:t>"name"</a:t>
            </a:r>
            <a:r>
              <a:rPr>
                <a:solidFill>
                  <a:srgbClr val="CC7831"/>
                </a:solidFill>
              </a:rPr>
              <a:t>: </a:t>
            </a:r>
            <a:r>
              <a:rPr>
                <a:solidFill>
                  <a:srgbClr val="6A8759"/>
                </a:solidFill>
              </a:rPr>
              <a:t>"from"</a:t>
            </a:r>
            <a:r>
              <a:rPr>
                <a:solidFill>
                  <a:srgbClr val="CC7831"/>
                </a:solidFill>
              </a:rPr>
              <a:t>,</a:t>
            </a:r>
            <a:endParaRPr>
              <a:solidFill>
                <a:srgbClr val="CC7831"/>
              </a:solidFill>
            </a:endParaRPr>
          </a:p>
          <a:p>
            <a:pPr algn="l" defTabSz="356615">
              <a:defRPr sz="1013">
                <a:solidFill>
                  <a:srgbClr val="6A8759"/>
                </a:solidFill>
                <a:latin typeface="Courier"/>
                <a:ea typeface="Courier"/>
                <a:cs typeface="Courier"/>
                <a:sym typeface="Courier"/>
              </a:defRPr>
            </a:pPr>
            <a:r>
              <a:rPr>
                <a:solidFill>
                  <a:srgbClr val="CC7831"/>
                </a:solidFill>
              </a:rPr>
              <a:t>      </a:t>
            </a:r>
            <a:r>
              <a:rPr>
                <a:solidFill>
                  <a:srgbClr val="9876AA"/>
                </a:solidFill>
              </a:rPr>
              <a:t>"type"</a:t>
            </a:r>
            <a:r>
              <a:rPr>
                <a:solidFill>
                  <a:srgbClr val="CC7831"/>
                </a:solidFill>
              </a:rPr>
              <a:t>: </a:t>
            </a:r>
            <a:r>
              <a:t>"string"</a:t>
            </a:r>
            <a:r>
              <a:rPr>
                <a:solidFill>
                  <a:srgbClr val="CC7831"/>
                </a:solidFill>
              </a:rPr>
              <a:t>,</a:t>
            </a:r>
            <a:endParaRPr>
              <a:solidFill>
                <a:srgbClr val="CC7831"/>
              </a:solidFill>
            </a:endParaRPr>
          </a:p>
          <a:p>
            <a:pPr algn="l" defTabSz="356615">
              <a:defRPr sz="1013">
                <a:solidFill>
                  <a:srgbClr val="9876AA"/>
                </a:solidFill>
                <a:latin typeface="Courier"/>
                <a:ea typeface="Courier"/>
                <a:cs typeface="Courier"/>
                <a:sym typeface="Courier"/>
              </a:defRPr>
            </a:pPr>
            <a:r>
              <a:rPr>
                <a:solidFill>
                  <a:srgbClr val="CC7831"/>
                </a:solidFill>
              </a:rPr>
              <a:t>      </a:t>
            </a:r>
            <a:r>
              <a:t>"default"</a:t>
            </a:r>
            <a:r>
              <a:rPr>
                <a:solidFill>
                  <a:srgbClr val="CC7831"/>
                </a:solidFill>
              </a:rPr>
              <a:t>: </a:t>
            </a:r>
            <a:r>
              <a:rPr>
                <a:solidFill>
                  <a:srgbClr val="6A8759"/>
                </a:solidFill>
              </a:rPr>
              <a:t>""</a:t>
            </a:r>
            <a:endParaRPr>
              <a:solidFill>
                <a:srgbClr val="6A8759"/>
              </a:solidFill>
            </a:endParaRPr>
          </a:p>
          <a:p>
            <a:pPr algn="l" defTabSz="356615">
              <a:defRPr sz="1013">
                <a:solidFill>
                  <a:srgbClr val="6A8759"/>
                </a:solidFill>
                <a:latin typeface="Courier"/>
                <a:ea typeface="Courier"/>
                <a:cs typeface="Courier"/>
                <a:sym typeface="Courier"/>
              </a:defRPr>
            </a:pPr>
            <a:r>
              <a:t>    </a:t>
            </a:r>
            <a:r>
              <a:rPr>
                <a:solidFill>
                  <a:srgbClr val="A9B7C6"/>
                </a:solidFill>
              </a:rPr>
              <a:t>}</a:t>
            </a:r>
            <a:endParaRPr>
              <a:solidFill>
                <a:srgbClr val="A9B7C6"/>
              </a:solidFill>
            </a:endParaRPr>
          </a:p>
          <a:p>
            <a:pPr algn="l" defTabSz="356615">
              <a:defRPr sz="1013">
                <a:solidFill>
                  <a:srgbClr val="A9B7C6"/>
                </a:solidFill>
                <a:latin typeface="Courier"/>
                <a:ea typeface="Courier"/>
                <a:cs typeface="Courier"/>
                <a:sym typeface="Courier"/>
              </a:defRPr>
            </a:pPr>
            <a:r>
              <a:t>  ]</a:t>
            </a:r>
          </a:p>
          <a:p>
            <a:pPr algn="l" defTabSz="356615">
              <a:defRPr sz="1013">
                <a:solidFill>
                  <a:srgbClr val="A9B7C6"/>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Demo"/>
          <p:cNvSpPr txBox="1"/>
          <p:nvPr>
            <p:ph type="title"/>
          </p:nvPr>
        </p:nvSpPr>
        <p:spPr>
          <a:prstGeom prst="rect">
            <a:avLst/>
          </a:prstGeom>
        </p:spPr>
        <p:txBody>
          <a:bodyPr/>
          <a:lstStyle/>
          <a:p>
            <a:pPr/>
            <a:r>
              <a:t>Demo</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Email sender with schema registry"/>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21004">
              <a:defRPr b="1" sz="2805"/>
            </a:lvl1pPr>
          </a:lstStyle>
          <a:p>
            <a:pPr/>
            <a:r>
              <a:t>Email sender with schema registry</a:t>
            </a:r>
          </a:p>
        </p:txBody>
      </p:sp>
      <p:pic>
        <p:nvPicPr>
          <p:cNvPr id="209" name="Screen Shot 2021-10-28 at 16.34.04.png" descr="Screen Shot 2021-10-28 at 16.34.04.png"/>
          <p:cNvPicPr>
            <a:picLocks noChangeAspect="1"/>
          </p:cNvPicPr>
          <p:nvPr/>
        </p:nvPicPr>
        <p:blipFill>
          <a:blip r:embed="rId2">
            <a:extLst/>
          </a:blip>
          <a:stretch>
            <a:fillRect/>
          </a:stretch>
        </p:blipFill>
        <p:spPr>
          <a:xfrm>
            <a:off x="5479557" y="3833987"/>
            <a:ext cx="13424886" cy="779868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emo 2"/>
          <p:cNvSpPr txBox="1"/>
          <p:nvPr>
            <p:ph type="title"/>
          </p:nvPr>
        </p:nvSpPr>
        <p:spPr>
          <a:prstGeom prst="rect">
            <a:avLst/>
          </a:prstGeom>
        </p:spPr>
        <p:txBody>
          <a:bodyPr/>
          <a:lstStyle/>
          <a:p>
            <a:pPr/>
            <a:r>
              <a:t>Demo 2</a:t>
            </a:r>
          </a:p>
        </p:txBody>
      </p:sp>
      <p:sp>
        <p:nvSpPr>
          <p:cNvPr id="21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What happens if we change schema?"/>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21004">
              <a:defRPr b="1" sz="2805"/>
            </a:lvl1pPr>
          </a:lstStyle>
          <a:p>
            <a:pPr/>
            <a:r>
              <a:t>What happens if we change schema?</a:t>
            </a:r>
          </a:p>
        </p:txBody>
      </p:sp>
      <p:pic>
        <p:nvPicPr>
          <p:cNvPr id="214" name="Screen Shot 2021-10-28 at 16.59.26.png" descr="Screen Shot 2021-10-28 at 16.59.26.png"/>
          <p:cNvPicPr>
            <a:picLocks noChangeAspect="1"/>
          </p:cNvPicPr>
          <p:nvPr/>
        </p:nvPicPr>
        <p:blipFill>
          <a:blip r:embed="rId2">
            <a:extLst/>
          </a:blip>
          <a:stretch>
            <a:fillRect/>
          </a:stretch>
        </p:blipFill>
        <p:spPr>
          <a:xfrm>
            <a:off x="2425699" y="3772158"/>
            <a:ext cx="19532601" cy="1955801"/>
          </a:xfrm>
          <a:prstGeom prst="rect">
            <a:avLst/>
          </a:prstGeom>
          <a:ln w="12700">
            <a:miter lim="400000"/>
          </a:ln>
        </p:spPr>
      </p:pic>
      <p:pic>
        <p:nvPicPr>
          <p:cNvPr id="215" name="Screen Shot 2021-10-28 at 17.10.55.png" descr="Screen Shot 2021-10-28 at 17.10.55.png"/>
          <p:cNvPicPr>
            <a:picLocks noChangeAspect="1"/>
          </p:cNvPicPr>
          <p:nvPr/>
        </p:nvPicPr>
        <p:blipFill>
          <a:blip r:embed="rId3">
            <a:extLst/>
          </a:blip>
          <a:stretch>
            <a:fillRect/>
          </a:stretch>
        </p:blipFill>
        <p:spPr>
          <a:xfrm>
            <a:off x="2473419" y="6451291"/>
            <a:ext cx="19437162" cy="59063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Notes"/>
          <p:cNvSpPr txBox="1"/>
          <p:nvPr>
            <p:ph type="title"/>
          </p:nvPr>
        </p:nvSpPr>
        <p:spPr>
          <a:prstGeom prst="rect">
            <a:avLst/>
          </a:prstGeom>
        </p:spPr>
        <p:txBody>
          <a:bodyPr/>
          <a:lstStyle/>
          <a:p>
            <a:pPr/>
            <a:r>
              <a:t>Notes</a:t>
            </a:r>
          </a:p>
        </p:txBody>
      </p:sp>
      <p:sp>
        <p:nvSpPr>
          <p:cNvPr id="218" name="Apache Avro provides more features than photo buffers, if you use GRPC services its recommended to you proto buffers. But in all cases Schema Registry and GRPC both support Apache Avro and Proto Buffer formats.…"/>
          <p:cNvSpPr txBox="1"/>
          <p:nvPr>
            <p:ph type="body" idx="1"/>
          </p:nvPr>
        </p:nvSpPr>
        <p:spPr>
          <a:prstGeom prst="rect">
            <a:avLst/>
          </a:prstGeom>
        </p:spPr>
        <p:txBody>
          <a:bodyPr/>
          <a:lstStyle/>
          <a:p>
            <a:pPr marL="512063" indent="-512063" defTabSz="2048204">
              <a:spcBef>
                <a:spcPts val="3700"/>
              </a:spcBef>
              <a:defRPr sz="4032"/>
            </a:pPr>
            <a:r>
              <a:t>Apache Avro provides more features than photo buffers, if you use GRPC services its recommended to you proto buffers. But in all cases Schema Registry and GRPC both support Apache Avro and Proto Buffer formats.</a:t>
            </a:r>
          </a:p>
          <a:p>
            <a:pPr marL="512063" indent="-512063" defTabSz="2048204">
              <a:spcBef>
                <a:spcPts val="3700"/>
              </a:spcBef>
              <a:defRPr sz="4032"/>
            </a:pPr>
            <a:r>
              <a:t>The Schema Registry application itself requires about 1 GB for heap, but other than that, it does not need a lot of CPU, memory or disk. Therefore, to isolate failures, it is best practice to deploy Schema Registry on its own.</a:t>
            </a:r>
          </a:p>
          <a:p>
            <a:pPr marL="512063" indent="-512063" defTabSz="2048204">
              <a:spcBef>
                <a:spcPts val="3700"/>
              </a:spcBef>
              <a:defRPr sz="4032"/>
            </a:pPr>
            <a:r>
              <a:t>Separate schema registries may not stay separated forever. For consistency in schema definitions and operational simplicity, deploy a single global Schema Registry cluster across an entire company, geographical areas, or clusters in a multi-datacenter design.</a:t>
            </a:r>
          </a:p>
          <a:p>
            <a:pPr marL="512063" indent="-512063" defTabSz="2048204">
              <a:spcBef>
                <a:spcPts val="3700"/>
              </a:spcBef>
              <a:defRPr sz="4032"/>
            </a:pPr>
            <a:r>
              <a:t>Securing Schema Registry is just as critical as securing your Kafka cluster, because the schema forms the contract for how different applications and organizations talk to each other through Kafka.</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Credits"/>
          <p:cNvSpPr txBox="1"/>
          <p:nvPr>
            <p:ph type="title"/>
          </p:nvPr>
        </p:nvSpPr>
        <p:spPr>
          <a:prstGeom prst="rect">
            <a:avLst/>
          </a:prstGeom>
        </p:spPr>
        <p:txBody>
          <a:bodyPr/>
          <a:lstStyle/>
          <a:p>
            <a:pPr/>
            <a:r>
              <a:t>Credits</a:t>
            </a:r>
          </a:p>
        </p:txBody>
      </p:sp>
      <p:sp>
        <p:nvSpPr>
          <p:cNvPr id="222" name="Spring Boot Kafka Docs…"/>
          <p:cNvSpPr txBox="1"/>
          <p:nvPr>
            <p:ph type="body" idx="1"/>
          </p:nvPr>
        </p:nvSpPr>
        <p:spPr>
          <a:prstGeom prst="rect">
            <a:avLst/>
          </a:prstGeom>
        </p:spPr>
        <p:txBody>
          <a:bodyPr/>
          <a:lstStyle/>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2" invalidUrl="" action="" tgtFrame="" tooltip="" history="1" highlightClick="0" endSnd="0"/>
              </a:rPr>
              <a:t>Spring Boot Kafka Docs</a:t>
            </a:r>
            <a:endParaRPr>
              <a:solidFill>
                <a:srgbClr val="A9B7C6"/>
              </a:solidFill>
            </a:endParaRP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3" invalidUrl="" action="" tgtFrame="" tooltip="" history="1" highlightClick="0" endSnd="0"/>
              </a:rPr>
              <a:t>Schema Registry Docs</a:t>
            </a:r>
            <a:endParaRPr>
              <a:solidFill>
                <a:srgbClr val="A9B7C6"/>
              </a:solidFill>
            </a:endParaRP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4" invalidUrl="" action="" tgtFrame="" tooltip="" history="1" highlightClick="0" endSnd="0"/>
              </a:rPr>
              <a:t>Apache Avro</a:t>
            </a: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5" invalidUrl="" action="" tgtFrame="" tooltip="" history="1" highlightClick="0" endSnd="0"/>
              </a:rPr>
              <a:t>Proto Buffers</a:t>
            </a: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6" invalidUrl="" action="" tgtFrame="" tooltip="" history="1" highlightClick="0" endSnd="0"/>
              </a:rPr>
              <a:t>Schemas, Contracts, and Compatibility </a:t>
            </a: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7" invalidUrl="" action="" tgtFrame="" tooltip="" history="1" highlightClick="0" endSnd="0"/>
              </a:rPr>
              <a:t>17 Ways to Mess Up Self-Managed Schema Registry </a:t>
            </a: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8" invalidUrl="" action="" tgtFrame="" tooltip="" history="1" highlightClick="0" endSnd="0"/>
              </a:rPr>
              <a:t>Kafka Avro Schema Registry Example</a:t>
            </a:r>
          </a:p>
        </p:txBody>
      </p:sp>
      <p:sp>
        <p:nvSpPr>
          <p:cNvPr id="22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Agenda"/>
          <p:cNvSpPr txBox="1"/>
          <p:nvPr>
            <p:ph type="title"/>
          </p:nvPr>
        </p:nvSpPr>
        <p:spPr>
          <a:prstGeom prst="rect">
            <a:avLst/>
          </a:prstGeom>
        </p:spPr>
        <p:txBody>
          <a:bodyPr/>
          <a:lstStyle/>
          <a:p>
            <a:pPr/>
            <a:r>
              <a:t>Agenda</a:t>
            </a:r>
          </a:p>
        </p:txBody>
      </p:sp>
      <p:sp>
        <p:nvSpPr>
          <p:cNvPr id="155" name="What is Apache Kafka?…"/>
          <p:cNvSpPr txBox="1"/>
          <p:nvPr>
            <p:ph type="body" sz="half" idx="1"/>
          </p:nvPr>
        </p:nvSpPr>
        <p:spPr>
          <a:xfrm>
            <a:off x="1206500" y="4248504"/>
            <a:ext cx="12993512" cy="8256012"/>
          </a:xfrm>
          <a:prstGeom prst="rect">
            <a:avLst/>
          </a:prstGeom>
        </p:spPr>
        <p:txBody>
          <a:bodyPr/>
          <a:lstStyle/>
          <a:p>
            <a:pPr marL="377952" indent="-377952" defTabSz="1511770">
              <a:spcBef>
                <a:spcPts val="2700"/>
              </a:spcBef>
              <a:defRPr sz="2976"/>
            </a:pPr>
            <a:r>
              <a:t>What is Apache Kafka?</a:t>
            </a:r>
          </a:p>
          <a:p>
            <a:pPr marL="377952" indent="-377952" defTabSz="1511770">
              <a:spcBef>
                <a:spcPts val="2700"/>
              </a:spcBef>
              <a:defRPr sz="2976"/>
            </a:pPr>
            <a:r>
              <a:t>Who is Confluent Platform?</a:t>
            </a:r>
          </a:p>
          <a:p>
            <a:pPr marL="377952" indent="-377952" defTabSz="1511770">
              <a:spcBef>
                <a:spcPts val="2700"/>
              </a:spcBef>
              <a:defRPr sz="2976"/>
            </a:pPr>
            <a:r>
              <a:t>How Apache Kafka Works</a:t>
            </a:r>
          </a:p>
          <a:p>
            <a:pPr marL="377952" indent="-377952" defTabSz="1511770">
              <a:spcBef>
                <a:spcPts val="2700"/>
              </a:spcBef>
              <a:defRPr sz="2976"/>
            </a:pPr>
            <a:r>
              <a:t>How Schema Registry Works</a:t>
            </a:r>
          </a:p>
          <a:p>
            <a:pPr marL="377952" indent="-377952" defTabSz="1511770">
              <a:spcBef>
                <a:spcPts val="2700"/>
              </a:spcBef>
              <a:defRPr sz="2976"/>
            </a:pPr>
            <a:r>
              <a:t>Schema Registry Compatibility types</a:t>
            </a:r>
          </a:p>
          <a:p>
            <a:pPr marL="377952" indent="-377952" defTabSz="1511770">
              <a:spcBef>
                <a:spcPts val="2700"/>
              </a:spcBef>
              <a:defRPr sz="2976"/>
            </a:pPr>
            <a:r>
              <a:t>Why Confluent Schema Registry</a:t>
            </a:r>
          </a:p>
          <a:p>
            <a:pPr marL="377952" indent="-377952" defTabSz="1511770">
              <a:spcBef>
                <a:spcPts val="2700"/>
              </a:spcBef>
              <a:defRPr sz="2976"/>
            </a:pPr>
            <a:r>
              <a:t>Message Formats</a:t>
            </a:r>
          </a:p>
          <a:p>
            <a:pPr marL="377952" indent="-377952" defTabSz="1511770">
              <a:spcBef>
                <a:spcPts val="2700"/>
              </a:spcBef>
              <a:defRPr sz="2976"/>
            </a:pPr>
            <a:r>
              <a:t>Apache Avro</a:t>
            </a:r>
          </a:p>
          <a:p>
            <a:pPr marL="377952" indent="-377952" defTabSz="1511770">
              <a:spcBef>
                <a:spcPts val="2700"/>
              </a:spcBef>
              <a:defRPr sz="2976"/>
            </a:pPr>
            <a:r>
              <a:t>Demo </a:t>
            </a:r>
          </a:p>
          <a:p>
            <a:pPr marL="377952" indent="-377952" defTabSz="1511770">
              <a:spcBef>
                <a:spcPts val="2700"/>
              </a:spcBef>
              <a:defRPr sz="2976"/>
            </a:pPr>
            <a:r>
              <a:t>Notes</a:t>
            </a:r>
          </a:p>
          <a:p>
            <a:pPr marL="377952" indent="-377952" defTabSz="1511770">
              <a:spcBef>
                <a:spcPts val="2700"/>
              </a:spcBef>
              <a:defRPr sz="2976"/>
            </a:pPr>
            <a:r>
              <a:t>Credits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Apache Kafka is an open-source distributed event streaming platform used by thousands of companies for high-performance data pipelines, streaming analytics, data integration, and mission-critical applications."/>
          <p:cNvSpPr txBox="1"/>
          <p:nvPr>
            <p:ph type="body" sz="half" idx="1"/>
          </p:nvPr>
        </p:nvSpPr>
        <p:spPr>
          <a:xfrm>
            <a:off x="1206500" y="4248504"/>
            <a:ext cx="15263824" cy="8256012"/>
          </a:xfrm>
          <a:prstGeom prst="rect">
            <a:avLst/>
          </a:prstGeom>
        </p:spPr>
        <p:txBody>
          <a:bodyPr/>
          <a:lstStyle/>
          <a:p>
            <a:pPr marL="0" indent="0">
              <a:lnSpc>
                <a:spcPct val="100000"/>
              </a:lnSpc>
              <a:spcBef>
                <a:spcPts val="0"/>
              </a:spcBef>
              <a:buSzTx/>
              <a:buNone/>
              <a:defRPr sz="2900"/>
            </a:pPr>
            <a:r>
              <a:rPr b="1"/>
              <a:t>Apache Kafka</a:t>
            </a:r>
            <a:r>
              <a:t> is an open-source distributed </a:t>
            </a:r>
            <a:r>
              <a:rPr b="1"/>
              <a:t>event streaming platform</a:t>
            </a:r>
            <a:r>
              <a:t> used by thousands of companies for </a:t>
            </a:r>
            <a:r>
              <a:rPr b="1"/>
              <a:t>high-performance data pipelines</a:t>
            </a:r>
            <a:r>
              <a:t>, </a:t>
            </a:r>
            <a:r>
              <a:rPr b="1"/>
              <a:t>streaming analytics</a:t>
            </a:r>
            <a:r>
              <a:t>, </a:t>
            </a:r>
            <a:r>
              <a:rPr b="1"/>
              <a:t>data integration</a:t>
            </a:r>
            <a:r>
              <a:t>, and </a:t>
            </a:r>
            <a:r>
              <a:rPr b="1"/>
              <a:t>mission-critical applications</a:t>
            </a:r>
            <a:r>
              <a:t>.</a:t>
            </a:r>
          </a:p>
          <a:p>
            <a:pPr marL="0" indent="0">
              <a:lnSpc>
                <a:spcPct val="100000"/>
              </a:lnSpc>
              <a:spcBef>
                <a:spcPts val="0"/>
              </a:spcBef>
              <a:buSzTx/>
              <a:buNone/>
              <a:defRPr sz="2400"/>
            </a:pPr>
          </a:p>
        </p:txBody>
      </p:sp>
      <p:sp>
        <p:nvSpPr>
          <p:cNvPr id="158" name="What is Apache Kafka?"/>
          <p:cNvSpPr txBox="1"/>
          <p:nvPr>
            <p:ph type="title"/>
          </p:nvPr>
        </p:nvSpPr>
        <p:spPr>
          <a:xfrm>
            <a:off x="1206500" y="952500"/>
            <a:ext cx="11579929" cy="1435100"/>
          </a:xfrm>
          <a:prstGeom prst="rect">
            <a:avLst/>
          </a:prstGeom>
        </p:spPr>
        <p:txBody>
          <a:bodyPr/>
          <a:lstStyle>
            <a:lvl1pPr defTabSz="2413955">
              <a:defRPr spc="-168" sz="8415"/>
            </a:lvl1pPr>
          </a:lstStyle>
          <a:p>
            <a:pPr/>
            <a:r>
              <a:t>What is Apache Kafka?</a:t>
            </a:r>
          </a:p>
        </p:txBody>
      </p:sp>
      <p:sp>
        <p:nvSpPr>
          <p:cNvPr id="159"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0" name="Image" descr="Image"/>
          <p:cNvPicPr>
            <a:picLocks noChangeAspect="1"/>
          </p:cNvPicPr>
          <p:nvPr/>
        </p:nvPicPr>
        <p:blipFill>
          <a:blip r:embed="rId2">
            <a:extLst/>
          </a:blip>
          <a:stretch>
            <a:fillRect/>
          </a:stretch>
        </p:blipFill>
        <p:spPr>
          <a:xfrm>
            <a:off x="16743221" y="4431470"/>
            <a:ext cx="4866950" cy="4866950"/>
          </a:xfrm>
          <a:prstGeom prst="rect">
            <a:avLst/>
          </a:prstGeom>
          <a:ln w="12700">
            <a:miter lim="400000"/>
          </a:ln>
        </p:spPr>
      </p:pic>
      <p:sp>
        <p:nvSpPr>
          <p:cNvPr id="161" name="More than 80% of all Fortune 100 companies trust, and use Kafka."/>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21004">
              <a:defRPr b="1" sz="2805"/>
            </a:lvl1pPr>
          </a:lstStyle>
          <a:p>
            <a:pPr/>
            <a:r>
              <a:t>More than 80% of all Fortune 100 companies trust, and use Kafka.</a:t>
            </a:r>
          </a:p>
        </p:txBody>
      </p:sp>
      <p:pic>
        <p:nvPicPr>
          <p:cNvPr id="162" name="Screen Shot 2021-10-28 at 09.10.32.png" descr="Screen Shot 2021-10-28 at 09.10.32.png"/>
          <p:cNvPicPr>
            <a:picLocks noChangeAspect="1"/>
          </p:cNvPicPr>
          <p:nvPr/>
        </p:nvPicPr>
        <p:blipFill>
          <a:blip r:embed="rId3">
            <a:extLst/>
          </a:blip>
          <a:stretch>
            <a:fillRect/>
          </a:stretch>
        </p:blipFill>
        <p:spPr>
          <a:xfrm>
            <a:off x="1178294" y="6600630"/>
            <a:ext cx="12691376" cy="428894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What is Confluent Platform?"/>
          <p:cNvSpPr txBox="1"/>
          <p:nvPr>
            <p:ph type="title"/>
          </p:nvPr>
        </p:nvSpPr>
        <p:spPr>
          <a:prstGeom prst="rect">
            <a:avLst/>
          </a:prstGeom>
        </p:spPr>
        <p:txBody>
          <a:bodyPr/>
          <a:lstStyle/>
          <a:p>
            <a:pPr/>
            <a:r>
              <a:t>What is Confluent Platform?</a:t>
            </a:r>
          </a:p>
        </p:txBody>
      </p:sp>
      <p:sp>
        <p:nvSpPr>
          <p:cNvPr id="165" name="Confluent Platform is a full-scale data streaming platform that enables you to easily access, store, and manage data as continuous, real-time streams. Built by the original creators of Apache Kafka®, Confluent expands the benefits of Kafka with enterpris"/>
          <p:cNvSpPr txBox="1"/>
          <p:nvPr>
            <p:ph type="body" idx="1"/>
          </p:nvPr>
        </p:nvSpPr>
        <p:spPr>
          <a:prstGeom prst="rect">
            <a:avLst/>
          </a:prstGeom>
        </p:spPr>
        <p:txBody>
          <a:bodyPr/>
          <a:lstStyle/>
          <a:p>
            <a:pPr marL="0" indent="0">
              <a:buSzTx/>
              <a:buNone/>
              <a:defRPr sz="3200"/>
            </a:pPr>
            <a:r>
              <a:rPr b="1"/>
              <a:t>Confluent Platform</a:t>
            </a:r>
            <a:r>
              <a:t> is a full-scale data streaming platform that enables you to easily access, store, and manage data as continuous, real-time streams. Built by the original creators of </a:t>
            </a:r>
            <a:r>
              <a:rPr b="1"/>
              <a:t>Apache Kafka®</a:t>
            </a:r>
            <a:r>
              <a:t>, </a:t>
            </a:r>
            <a:r>
              <a:rPr b="1"/>
              <a:t>Confluent</a:t>
            </a:r>
            <a:r>
              <a:t> expands the benefits of </a:t>
            </a:r>
            <a:r>
              <a:rPr b="1"/>
              <a:t>Kafka</a:t>
            </a:r>
            <a:r>
              <a:t> with </a:t>
            </a:r>
            <a:r>
              <a:rPr b="1"/>
              <a:t>enterprise-grade features</a:t>
            </a:r>
            <a:r>
              <a:t> while removing the burden of Kafka management or monitoring. Today, over 80% of the Fortune 100 are powered by data streaming technology – and the majority of those leverage </a:t>
            </a:r>
            <a:r>
              <a:rPr b="1"/>
              <a:t>Confluent</a:t>
            </a:r>
            <a:r>
              <a:t>.</a:t>
            </a:r>
          </a:p>
          <a:p>
            <a:pPr marL="0" indent="0">
              <a:buSzTx/>
              <a:buNone/>
            </a:pPr>
          </a:p>
          <a:p>
            <a:pPr marL="0" indent="0">
              <a:buSzTx/>
              <a:buNone/>
            </a:pPr>
          </a:p>
          <a:p>
            <a:pPr marL="0" indent="0">
              <a:buSzTx/>
              <a:buNone/>
            </a:pPr>
          </a:p>
        </p:txBody>
      </p:sp>
      <p:sp>
        <p:nvSpPr>
          <p:cNvPr id="166"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Image" descr="Image"/>
          <p:cNvPicPr>
            <a:picLocks noChangeAspect="1"/>
          </p:cNvPicPr>
          <p:nvPr/>
        </p:nvPicPr>
        <p:blipFill>
          <a:blip r:embed="rId2">
            <a:extLst/>
          </a:blip>
          <a:stretch>
            <a:fillRect/>
          </a:stretch>
        </p:blipFill>
        <p:spPr>
          <a:xfrm>
            <a:off x="7128912" y="6373583"/>
            <a:ext cx="9840860" cy="5613450"/>
          </a:xfrm>
          <a:prstGeom prst="rect">
            <a:avLst/>
          </a:prstGeom>
          <a:ln w="12700">
            <a:miter lim="400000"/>
          </a:ln>
        </p:spPr>
      </p:pic>
      <p:sp>
        <p:nvSpPr>
          <p:cNvPr id="168" name="Confluent Platform is a streaming platform that enables you to organize and manage data from many different sources with one reliab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330200">
              <a:defRPr b="1" sz="2200"/>
            </a:pPr>
            <a:r>
              <a:t>Confluent Platform is a streaming platform that enables you to organize and manage data from many different sources with one reliable, </a:t>
            </a:r>
          </a:p>
          <a:p>
            <a:pPr algn="l" defTabSz="330200">
              <a:defRPr b="1" sz="2200"/>
            </a:pPr>
            <a:r>
              <a:t>high performance system.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What is Confluent Platform? 2"/>
          <p:cNvSpPr txBox="1"/>
          <p:nvPr>
            <p:ph type="title"/>
          </p:nvPr>
        </p:nvSpPr>
        <p:spPr>
          <a:prstGeom prst="rect">
            <a:avLst/>
          </a:prstGeom>
        </p:spPr>
        <p:txBody>
          <a:bodyPr/>
          <a:lstStyle/>
          <a:p>
            <a:pPr/>
            <a:r>
              <a:t>What is Confluent Platform? 2</a:t>
            </a:r>
          </a:p>
        </p:txBody>
      </p:sp>
      <p:sp>
        <p:nvSpPr>
          <p:cNvPr id="171" name="The Confluent REST Proxy provides a RESTful interface to a Apache Kafka® cluster, making it easy to produce and consume messages, view the state of the cluster, and perform administrative actions without using the native Kafka protocol or clients.  ksqlD"/>
          <p:cNvSpPr txBox="1"/>
          <p:nvPr>
            <p:ph type="body" sz="half" idx="1"/>
          </p:nvPr>
        </p:nvSpPr>
        <p:spPr>
          <a:xfrm>
            <a:off x="1206500" y="4248504"/>
            <a:ext cx="13605998" cy="8256012"/>
          </a:xfrm>
          <a:prstGeom prst="rect">
            <a:avLst/>
          </a:prstGeom>
        </p:spPr>
        <p:txBody>
          <a:bodyPr/>
          <a:lstStyle/>
          <a:p>
            <a:pPr marL="0" indent="0" defTabSz="1414236">
              <a:spcBef>
                <a:spcPts val="2600"/>
              </a:spcBef>
              <a:buSzTx/>
              <a:buNone/>
              <a:defRPr sz="2784"/>
            </a:pPr>
            <a:r>
              <a:t>The Confluent </a:t>
            </a:r>
            <a:r>
              <a:rPr b="1"/>
              <a:t>REST Proxy</a:t>
            </a:r>
            <a:r>
              <a:t> provides a RESTful interface to a Apache Kafka® cluster, making it easy to produce and consume messages, view the state of the cluster, and perform administrative actions without using the native Kafka protocol or clients.</a:t>
            </a:r>
            <a:br/>
            <a:br/>
            <a:r>
              <a:rPr b="1"/>
              <a:t>ksqlDB</a:t>
            </a:r>
            <a:r>
              <a:t> is a database that's purpose-built for stream processing applications.</a:t>
            </a:r>
          </a:p>
          <a:p>
            <a:pPr marL="0" indent="0" defTabSz="1414236">
              <a:spcBef>
                <a:spcPts val="2600"/>
              </a:spcBef>
              <a:buSzTx/>
              <a:buNone/>
              <a:defRPr sz="2784"/>
            </a:pPr>
            <a:r>
              <a:rPr b="1"/>
              <a:t>Connectors</a:t>
            </a:r>
            <a:r>
              <a:t> leverage the Kafka Connect API to connect Kafka to other systems such as databases, key-value stores, search indexes, and file systems.</a:t>
            </a:r>
          </a:p>
          <a:p>
            <a:pPr marL="0" indent="0" defTabSz="1414236">
              <a:spcBef>
                <a:spcPts val="2600"/>
              </a:spcBef>
              <a:buSzTx/>
              <a:buNone/>
              <a:defRPr sz="2784"/>
            </a:pPr>
            <a:r>
              <a:rPr b="1"/>
              <a:t>Confluent Control Center </a:t>
            </a:r>
            <a:r>
              <a:t>is a web-based tool for managing and monitoring Apache Kafka®.</a:t>
            </a:r>
          </a:p>
          <a:p>
            <a:pPr marL="0" indent="0" defTabSz="1414236">
              <a:spcBef>
                <a:spcPts val="2600"/>
              </a:spcBef>
              <a:buSzTx/>
              <a:buNone/>
              <a:defRPr sz="2784"/>
            </a:pPr>
            <a:r>
              <a:rPr b="1"/>
              <a:t>Confluent Replicator</a:t>
            </a:r>
            <a:r>
              <a:t> allows you to easily and reliably replicate topics from one Kafka cluster to another.</a:t>
            </a:r>
            <a:br/>
            <a:br/>
            <a:r>
              <a:t>The </a:t>
            </a:r>
            <a:r>
              <a:rPr b="1"/>
              <a:t>confluent-rebalancer</a:t>
            </a:r>
            <a:r>
              <a:t> tool balances data so that the number of leaders and disk usage are even across brokers and racks on a per topic and cluster level while minimizing data movement. It also integrates closely with the replication quotas feature in Apache Kafka® to dynamically throttle data-balancing traffic.</a:t>
            </a:r>
            <a:br/>
            <a:br/>
          </a:p>
        </p:txBody>
      </p:sp>
      <p:sp>
        <p:nvSpPr>
          <p:cNvPr id="172"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 name="Image" descr="Image"/>
          <p:cNvPicPr>
            <a:picLocks noChangeAspect="1"/>
          </p:cNvPicPr>
          <p:nvPr/>
        </p:nvPicPr>
        <p:blipFill>
          <a:blip r:embed="rId2">
            <a:extLst/>
          </a:blip>
          <a:stretch>
            <a:fillRect/>
          </a:stretch>
        </p:blipFill>
        <p:spPr>
          <a:xfrm>
            <a:off x="15086223" y="5581695"/>
            <a:ext cx="8392837" cy="5589630"/>
          </a:xfrm>
          <a:prstGeom prst="rect">
            <a:avLst/>
          </a:prstGeom>
          <a:ln w="12700">
            <a:miter lim="400000"/>
          </a:ln>
        </p:spPr>
      </p:pic>
      <p:sp>
        <p:nvSpPr>
          <p:cNvPr id="174" name="Components of Confluent Platform"/>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21004">
              <a:defRPr b="1" sz="2805"/>
            </a:lvl1pPr>
          </a:lstStyle>
          <a:p>
            <a:pPr/>
            <a:r>
              <a:t>Components of Confluent Platform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How Apache Kafka Works?"/>
          <p:cNvSpPr txBox="1"/>
          <p:nvPr>
            <p:ph type="title"/>
          </p:nvPr>
        </p:nvSpPr>
        <p:spPr>
          <a:prstGeom prst="rect">
            <a:avLst/>
          </a:prstGeom>
        </p:spPr>
        <p:txBody>
          <a:bodyPr/>
          <a:lstStyle/>
          <a:p>
            <a:pPr/>
            <a:r>
              <a:t>How Apache Kafka Works?</a:t>
            </a:r>
          </a:p>
        </p:txBody>
      </p:sp>
      <p:sp>
        <p:nvSpPr>
          <p:cNvPr id="177"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8" name="Image" descr="Image"/>
          <p:cNvPicPr>
            <a:picLocks noChangeAspect="1"/>
          </p:cNvPicPr>
          <p:nvPr/>
        </p:nvPicPr>
        <p:blipFill>
          <a:blip r:embed="rId2">
            <a:extLst/>
          </a:blip>
          <a:stretch>
            <a:fillRect/>
          </a:stretch>
        </p:blipFill>
        <p:spPr>
          <a:xfrm>
            <a:off x="6229422" y="3895009"/>
            <a:ext cx="11925156" cy="895321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How Schema Registry Works?"/>
          <p:cNvSpPr txBox="1"/>
          <p:nvPr>
            <p:ph type="title"/>
          </p:nvPr>
        </p:nvSpPr>
        <p:spPr>
          <a:prstGeom prst="rect">
            <a:avLst/>
          </a:prstGeom>
        </p:spPr>
        <p:txBody>
          <a:bodyPr/>
          <a:lstStyle/>
          <a:p>
            <a:pPr/>
            <a:r>
              <a:t>How Schema Registry Works?</a:t>
            </a:r>
          </a:p>
        </p:txBody>
      </p:sp>
      <p:sp>
        <p:nvSpPr>
          <p:cNvPr id="181"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Screen Shot 2021-10-28 at 15.17.30.png" descr="Screen Shot 2021-10-28 at 15.17.30.png"/>
          <p:cNvPicPr>
            <a:picLocks noChangeAspect="1"/>
          </p:cNvPicPr>
          <p:nvPr/>
        </p:nvPicPr>
        <p:blipFill>
          <a:blip r:embed="rId2">
            <a:extLst/>
          </a:blip>
          <a:stretch>
            <a:fillRect/>
          </a:stretch>
        </p:blipFill>
        <p:spPr>
          <a:xfrm>
            <a:off x="4352216" y="4033331"/>
            <a:ext cx="15679568" cy="8676569"/>
          </a:xfrm>
          <a:prstGeom prst="rect">
            <a:avLst/>
          </a:prstGeom>
          <a:ln w="12700">
            <a:miter lim="400000"/>
          </a:ln>
        </p:spPr>
      </p:pic>
      <p:sp>
        <p:nvSpPr>
          <p:cNvPr id="183" name="Confluent Schema Registry provides a serving layer for your metadata. It provides a RESTful interface for storing and retrieving your Avro®, JSON Schema, and Protobuf schema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21004">
              <a:defRPr b="1" sz="2805"/>
            </a:lvl1pPr>
          </a:lstStyle>
          <a:p>
            <a:pPr/>
            <a:r>
              <a:t>Confluent Schema Registry provides a serving layer for your metadata. It provides a RESTful interface for storing and retrieving your Avro®, JSON Schema, and Protobuf schemas.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chema Registry Compatibility Types"/>
          <p:cNvSpPr txBox="1"/>
          <p:nvPr>
            <p:ph type="title"/>
          </p:nvPr>
        </p:nvSpPr>
        <p:spPr>
          <a:prstGeom prst="rect">
            <a:avLst/>
          </a:prstGeom>
        </p:spPr>
        <p:txBody>
          <a:bodyPr/>
          <a:lstStyle/>
          <a:p>
            <a:pPr/>
            <a:r>
              <a:t>Schema Registry Compatibility Types</a:t>
            </a:r>
          </a:p>
        </p:txBody>
      </p:sp>
      <p:sp>
        <p:nvSpPr>
          <p:cNvPr id="186"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The Confluent Schema Registry default compatibility type is BACKWARD."/>
          <p:cNvSpPr txBox="1"/>
          <p:nvPr/>
        </p:nvSpPr>
        <p:spPr>
          <a:xfrm>
            <a:off x="1206500" y="2245962"/>
            <a:ext cx="21573789" cy="476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379729">
              <a:defRPr b="1" sz="2530"/>
            </a:lvl1pPr>
          </a:lstStyle>
          <a:p>
            <a:pPr/>
            <a:r>
              <a:t>The Confluent Schema Registry default compatibility type is BACKWARD.</a:t>
            </a:r>
          </a:p>
        </p:txBody>
      </p:sp>
      <p:pic>
        <p:nvPicPr>
          <p:cNvPr id="188" name="Screen Shot 2021-10-28 at 15.19.52.png" descr="Screen Shot 2021-10-28 at 15.19.52.png"/>
          <p:cNvPicPr>
            <a:picLocks noChangeAspect="1"/>
          </p:cNvPicPr>
          <p:nvPr/>
        </p:nvPicPr>
        <p:blipFill>
          <a:blip r:embed="rId2">
            <a:extLst/>
          </a:blip>
          <a:stretch>
            <a:fillRect/>
          </a:stretch>
        </p:blipFill>
        <p:spPr>
          <a:xfrm>
            <a:off x="6534149" y="3641420"/>
            <a:ext cx="11315701" cy="89789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y Confluent Schema Registry?"/>
          <p:cNvSpPr txBox="1"/>
          <p:nvPr>
            <p:ph type="title"/>
          </p:nvPr>
        </p:nvSpPr>
        <p:spPr>
          <a:prstGeom prst="rect">
            <a:avLst/>
          </a:prstGeom>
        </p:spPr>
        <p:txBody>
          <a:bodyPr/>
          <a:lstStyle/>
          <a:p>
            <a:pPr/>
            <a:r>
              <a:t>Why Confluent Schema Registry?</a:t>
            </a:r>
          </a:p>
        </p:txBody>
      </p:sp>
      <p:sp>
        <p:nvSpPr>
          <p:cNvPr id="191" name="Assigns globally unique ID to each registered schema. Allocated IDs are guaranteed to be monotonically increasing and unique, but not necessarily consecutive.…"/>
          <p:cNvSpPr txBox="1"/>
          <p:nvPr>
            <p:ph type="body" idx="1"/>
          </p:nvPr>
        </p:nvSpPr>
        <p:spPr>
          <a:xfrm>
            <a:off x="1224350" y="3644320"/>
            <a:ext cx="21935299" cy="7075130"/>
          </a:xfrm>
          <a:prstGeom prst="rect">
            <a:avLst/>
          </a:prstGeom>
        </p:spPr>
        <p:txBody>
          <a:bodyPr/>
          <a:lstStyle/>
          <a:p>
            <a:pPr marL="505968" indent="-505968" defTabSz="2023821">
              <a:spcBef>
                <a:spcPts val="3700"/>
              </a:spcBef>
              <a:defRPr sz="3984"/>
            </a:pPr>
            <a:r>
              <a:t>Assigns globally unique ID to each registered schema. Allocated IDs are guaranteed to be monotonically increasing and unique, but not necessarily consecutive.</a:t>
            </a:r>
          </a:p>
          <a:p>
            <a:pPr marL="505968" indent="-505968" defTabSz="2023821">
              <a:spcBef>
                <a:spcPts val="3700"/>
              </a:spcBef>
              <a:defRPr sz="3984"/>
            </a:pPr>
            <a:r>
              <a:t>Kafka provides the durable backend, and functions as a write-ahead changelog for the state of Schema Registry and the schemas it contains. If contract was changed and the compatibility rule was violated you will receive when you produce (screenshot attached below). </a:t>
            </a:r>
          </a:p>
          <a:p>
            <a:pPr marL="505968" indent="-505968" defTabSz="2023821">
              <a:spcBef>
                <a:spcPts val="3700"/>
              </a:spcBef>
              <a:defRPr sz="3984"/>
            </a:pPr>
            <a:r>
              <a:t>Schema Registry is designed to be distributed, with single-primary architecture, and ZooKeeper/Kafka coordinates primary election (based on the configuration).</a:t>
            </a:r>
          </a:p>
          <a:p>
            <a:pPr marL="505968" indent="-505968" defTabSz="2023821">
              <a:spcBef>
                <a:spcPts val="3700"/>
              </a:spcBef>
              <a:defRPr sz="3984"/>
            </a:pPr>
            <a:r>
              <a:t>Decrease chaos of schemas and manage all of events/schemas in one place. To keep schemas stable.</a:t>
            </a:r>
          </a:p>
        </p:txBody>
      </p:sp>
      <p:sp>
        <p:nvSpPr>
          <p:cNvPr id="192"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Screen Shot 2021-10-27 at 23.46.56.png" descr="Screen Shot 2021-10-27 at 23.46.56.png"/>
          <p:cNvPicPr>
            <a:picLocks noChangeAspect="1"/>
          </p:cNvPicPr>
          <p:nvPr/>
        </p:nvPicPr>
        <p:blipFill>
          <a:blip r:embed="rId2">
            <a:extLst/>
          </a:blip>
          <a:stretch>
            <a:fillRect/>
          </a:stretch>
        </p:blipFill>
        <p:spPr>
          <a:xfrm>
            <a:off x="1174750" y="11183029"/>
            <a:ext cx="22034501" cy="11176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