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05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5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505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ondo_marcacion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 userDrawn="1"/>
        </p:nvSpPr>
        <p:spPr>
          <a:xfrm>
            <a:off x="304800" y="238987"/>
            <a:ext cx="11582400" cy="966670"/>
          </a:xfrm>
          <a:prstGeom prst="rect">
            <a:avLst/>
          </a:prstGeom>
          <a:solidFill>
            <a:srgbClr val="00ADE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4800" dirty="0" smtClean="0">
              <a:solidFill>
                <a:schemeClr val="bg1"/>
              </a:solidFill>
            </a:endParaRPr>
          </a:p>
        </p:txBody>
      </p:sp>
      <p:sp>
        <p:nvSpPr>
          <p:cNvPr id="4" name="Frame 4"/>
          <p:cNvSpPr/>
          <p:nvPr userDrawn="1"/>
        </p:nvSpPr>
        <p:spPr>
          <a:xfrm>
            <a:off x="0" y="1"/>
            <a:ext cx="12192000" cy="6858000"/>
          </a:xfrm>
          <a:prstGeom prst="frame">
            <a:avLst>
              <a:gd name="adj1" fmla="val 4471"/>
            </a:avLst>
          </a:prstGeom>
          <a:solidFill>
            <a:srgbClr val="0033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 userDrawn="1"/>
        </p:nvSpPr>
        <p:spPr>
          <a:xfrm>
            <a:off x="304800" y="238987"/>
            <a:ext cx="11582400" cy="966670"/>
          </a:xfrm>
          <a:prstGeom prst="rect">
            <a:avLst/>
          </a:prstGeom>
          <a:solidFill>
            <a:srgbClr val="00ADE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4800" dirty="0" smtClean="0">
              <a:solidFill>
                <a:schemeClr val="bg1"/>
              </a:solidFill>
            </a:endParaRPr>
          </a:p>
        </p:txBody>
      </p:sp>
      <p:sp>
        <p:nvSpPr>
          <p:cNvPr id="4" name="Frame 4"/>
          <p:cNvSpPr/>
          <p:nvPr userDrawn="1"/>
        </p:nvSpPr>
        <p:spPr>
          <a:xfrm>
            <a:off x="0" y="1"/>
            <a:ext cx="12192000" cy="6858000"/>
          </a:xfrm>
          <a:prstGeom prst="frame">
            <a:avLst>
              <a:gd name="adj1" fmla="val 4471"/>
            </a:avLst>
          </a:prstGeom>
          <a:solidFill>
            <a:srgbClr val="0033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6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2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46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59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071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3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F59C-896A-4E57-B78E-A6D40607B87F}" type="datetimeFigureOut">
              <a:rPr lang="es-PE" smtClean="0"/>
              <a:t>08/11/2015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A92A-2A37-4D0D-9B47-92A282F7B1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07435" y="1220755"/>
            <a:ext cx="9505056" cy="1569660"/>
          </a:xfrm>
          <a:prstGeom prst="rect">
            <a:avLst/>
          </a:prstGeom>
          <a:noFill/>
          <a:ln>
            <a:solidFill>
              <a:srgbClr val="CED3D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DESARROLLO DE SOLUCIONES WEB</a:t>
            </a:r>
          </a:p>
          <a:p>
            <a:pPr algn="ctr">
              <a:lnSpc>
                <a:spcPct val="150000"/>
              </a:lnSpc>
            </a:pPr>
            <a:r>
              <a:rPr lang="es-P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Semana </a:t>
            </a:r>
            <a:r>
              <a:rPr lang="es-PE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endParaRPr lang="es-PE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2" descr="http://4.bp.blogspot.com/-KC9TUo12GNU/UxeCW-o7NQI/AAAAAAAAAD8/_jTVimQz6PU/s1600/albert-eins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88" y="3182226"/>
            <a:ext cx="5619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Web </a:t>
            </a:r>
            <a:r>
              <a:rPr lang="es-PE" sz="4267" dirty="0" err="1" smtClean="0"/>
              <a:t>Service</a:t>
            </a:r>
            <a:endParaRPr lang="es-PE" sz="4267" dirty="0"/>
          </a:p>
        </p:txBody>
      </p:sp>
      <p:sp>
        <p:nvSpPr>
          <p:cNvPr id="5" name="Rectángulo 4"/>
          <p:cNvSpPr/>
          <p:nvPr/>
        </p:nvSpPr>
        <p:spPr>
          <a:xfrm>
            <a:off x="495869" y="1529520"/>
            <a:ext cx="11118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Intercambio de datos entre aplicaciones (Interoperabilidad).</a:t>
            </a:r>
          </a:p>
          <a:p>
            <a:pPr algn="just"/>
            <a:r>
              <a:rPr lang="es-PE" dirty="0" smtClean="0"/>
              <a:t>Utiliza un conjunto de protocolos y estándares.</a:t>
            </a:r>
          </a:p>
          <a:p>
            <a:pPr algn="just"/>
            <a:r>
              <a:rPr lang="es-PE" dirty="0" smtClean="0"/>
              <a:t>La W3C y Oasis son los comités responsables de esta tecnología.</a:t>
            </a:r>
          </a:p>
        </p:txBody>
      </p:sp>
      <p:pic>
        <p:nvPicPr>
          <p:cNvPr id="1026" name="Picture 2" descr="http://www.klatenweb.com/images/webservice1-e130961752680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78" y="2792327"/>
            <a:ext cx="57150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Estándares</a:t>
            </a:r>
            <a:endParaRPr lang="es-PE" sz="4267" dirty="0"/>
          </a:p>
        </p:txBody>
      </p:sp>
      <p:sp>
        <p:nvSpPr>
          <p:cNvPr id="5" name="Rectángulo 4"/>
          <p:cNvSpPr/>
          <p:nvPr/>
        </p:nvSpPr>
        <p:spPr>
          <a:xfrm>
            <a:off x="686935" y="1576026"/>
            <a:ext cx="107089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Web </a:t>
            </a:r>
            <a:r>
              <a:rPr lang="es-PE" dirty="0" err="1"/>
              <a:t>Services</a:t>
            </a:r>
            <a:r>
              <a:rPr lang="es-PE" dirty="0"/>
              <a:t> </a:t>
            </a:r>
            <a:r>
              <a:rPr lang="es-PE" dirty="0" err="1"/>
              <a:t>Protocol</a:t>
            </a:r>
            <a:r>
              <a:rPr lang="es-PE" dirty="0"/>
              <a:t> </a:t>
            </a:r>
            <a:r>
              <a:rPr lang="es-PE" dirty="0" err="1"/>
              <a:t>Stack</a:t>
            </a:r>
            <a:r>
              <a:rPr lang="es-PE" dirty="0"/>
              <a:t>: Así se le denomina al conjunto de servicios y protocolos de los servicios Web.</a:t>
            </a:r>
          </a:p>
          <a:p>
            <a:r>
              <a:rPr lang="es-PE" dirty="0" smtClean="0"/>
              <a:t>XML </a:t>
            </a:r>
            <a:r>
              <a:rPr lang="es-PE" dirty="0"/>
              <a:t>(Extensible </a:t>
            </a:r>
            <a:r>
              <a:rPr lang="es-PE" dirty="0" err="1"/>
              <a:t>Markup</a:t>
            </a:r>
            <a:r>
              <a:rPr lang="es-PE" dirty="0"/>
              <a:t> </a:t>
            </a:r>
            <a:r>
              <a:rPr lang="es-PE" dirty="0" err="1"/>
              <a:t>Language</a:t>
            </a:r>
            <a:r>
              <a:rPr lang="es-PE" dirty="0"/>
              <a:t>): Es el formato estándar para los datos que se vayan a </a:t>
            </a:r>
            <a:r>
              <a:rPr lang="es-PE" dirty="0" smtClean="0"/>
              <a:t>intercambiar.</a:t>
            </a:r>
          </a:p>
          <a:p>
            <a:r>
              <a:rPr lang="es-PE" dirty="0"/>
              <a:t>SOAP (Simple </a:t>
            </a:r>
            <a:r>
              <a:rPr lang="es-PE" dirty="0" err="1"/>
              <a:t>Object</a:t>
            </a:r>
            <a:r>
              <a:rPr lang="es-PE" dirty="0"/>
              <a:t> Access </a:t>
            </a:r>
            <a:r>
              <a:rPr lang="es-PE" dirty="0" err="1"/>
              <a:t>Protocol</a:t>
            </a:r>
            <a:r>
              <a:rPr lang="es-PE" dirty="0"/>
              <a:t>) o XML-RPC (XML </a:t>
            </a:r>
            <a:r>
              <a:rPr lang="es-PE" dirty="0" err="1"/>
              <a:t>Remote</a:t>
            </a:r>
            <a:r>
              <a:rPr lang="es-PE" dirty="0"/>
              <a:t> </a:t>
            </a:r>
            <a:r>
              <a:rPr lang="es-PE" dirty="0" err="1"/>
              <a:t>Procedure</a:t>
            </a:r>
            <a:r>
              <a:rPr lang="es-PE" dirty="0"/>
              <a:t> </a:t>
            </a:r>
            <a:r>
              <a:rPr lang="es-PE" dirty="0" err="1"/>
              <a:t>Call</a:t>
            </a:r>
            <a:r>
              <a:rPr lang="es-PE" dirty="0"/>
              <a:t>): Protocolos sobre los que se establece el intercambio</a:t>
            </a:r>
            <a:r>
              <a:rPr lang="es-PE" dirty="0" smtClean="0"/>
              <a:t>.</a:t>
            </a:r>
          </a:p>
          <a:p>
            <a:r>
              <a:rPr lang="es-PE" dirty="0"/>
              <a:t>WSDL (Web </a:t>
            </a:r>
            <a:r>
              <a:rPr lang="es-PE" dirty="0" err="1"/>
              <a:t>Services</a:t>
            </a:r>
            <a:r>
              <a:rPr lang="es-PE" dirty="0"/>
              <a:t> </a:t>
            </a:r>
            <a:r>
              <a:rPr lang="es-PE" dirty="0" err="1"/>
              <a:t>Description</a:t>
            </a:r>
            <a:r>
              <a:rPr lang="es-PE" dirty="0"/>
              <a:t> </a:t>
            </a:r>
            <a:r>
              <a:rPr lang="es-PE" dirty="0" err="1"/>
              <a:t>Language</a:t>
            </a:r>
            <a:r>
              <a:rPr lang="es-PE" dirty="0"/>
              <a:t>): Es el lenguaje de la interfaz pública para los servicios Web</a:t>
            </a:r>
            <a:r>
              <a:rPr lang="es-PE" dirty="0" smtClean="0"/>
              <a:t>.</a:t>
            </a:r>
          </a:p>
          <a:p>
            <a:r>
              <a:rPr lang="es-PE" dirty="0"/>
              <a:t>UDDI (Universal </a:t>
            </a:r>
            <a:r>
              <a:rPr lang="es-PE" dirty="0" err="1"/>
              <a:t>Description</a:t>
            </a:r>
            <a:r>
              <a:rPr lang="es-PE" dirty="0"/>
              <a:t>, Discovery and </a:t>
            </a:r>
            <a:r>
              <a:rPr lang="es-PE" dirty="0" err="1"/>
              <a:t>Integration</a:t>
            </a:r>
            <a:r>
              <a:rPr lang="es-PE" dirty="0"/>
              <a:t>): Protocolo para publicar la información de los servicios </a:t>
            </a:r>
            <a:r>
              <a:rPr lang="es-PE" dirty="0" smtClean="0"/>
              <a:t>Web</a:t>
            </a:r>
          </a:p>
          <a:p>
            <a:r>
              <a:rPr lang="es-PE" dirty="0"/>
              <a:t>WS-Security (Web </a:t>
            </a:r>
            <a:r>
              <a:rPr lang="es-PE" dirty="0" err="1"/>
              <a:t>Service</a:t>
            </a:r>
            <a:r>
              <a:rPr lang="es-PE" dirty="0"/>
              <a:t> Security): </a:t>
            </a:r>
            <a:r>
              <a:rPr lang="es-PE" dirty="0" smtClean="0"/>
              <a:t>Garantiza </a:t>
            </a:r>
            <a:r>
              <a:rPr lang="es-PE" dirty="0"/>
              <a:t>la autenticación de los actores y la confidencialidad de los mensajes enviados</a:t>
            </a:r>
            <a:r>
              <a:rPr lang="es-PE" dirty="0" smtClean="0"/>
              <a:t>.</a:t>
            </a:r>
          </a:p>
          <a:p>
            <a:r>
              <a:rPr lang="es-PE" dirty="0"/>
              <a:t>REST (</a:t>
            </a:r>
            <a:r>
              <a:rPr lang="es-PE" dirty="0" err="1"/>
              <a:t>Representational</a:t>
            </a:r>
            <a:r>
              <a:rPr lang="es-PE" dirty="0"/>
              <a:t> </a:t>
            </a:r>
            <a:r>
              <a:rPr lang="es-PE" dirty="0" err="1"/>
              <a:t>State</a:t>
            </a:r>
            <a:r>
              <a:rPr lang="es-PE" dirty="0"/>
              <a:t> Transfer): arquitectura que, haciendo uso del protocolo HTTP, proporciona una API que utiliza cada uno de sus métodos (GET, POST, PUT, DELETE, </a:t>
            </a:r>
            <a:r>
              <a:rPr lang="es-PE" dirty="0" err="1"/>
              <a:t>etc</a:t>
            </a:r>
            <a:r>
              <a:rPr lang="es-PE" dirty="0"/>
              <a:t>) para poder realizar diferentes operaciones entre la aplicación que ofrece el servicio web y el cliente.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22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XML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891653" y="1539600"/>
            <a:ext cx="10913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Siglas </a:t>
            </a:r>
            <a:r>
              <a:rPr lang="es-PE" dirty="0"/>
              <a:t>en inglés de </a:t>
            </a:r>
            <a:r>
              <a:rPr lang="es-PE" dirty="0" err="1"/>
              <a:t>eXtensible</a:t>
            </a:r>
            <a:r>
              <a:rPr lang="es-PE" dirty="0"/>
              <a:t> </a:t>
            </a:r>
            <a:r>
              <a:rPr lang="es-PE" dirty="0" err="1"/>
              <a:t>Markup</a:t>
            </a:r>
            <a:r>
              <a:rPr lang="es-PE" dirty="0"/>
              <a:t> </a:t>
            </a:r>
            <a:r>
              <a:rPr lang="es-PE" dirty="0" err="1"/>
              <a:t>Language</a:t>
            </a:r>
            <a:r>
              <a:rPr lang="es-PE" dirty="0"/>
              <a:t> ('lenguaje de marcas extensible</a:t>
            </a:r>
            <a:r>
              <a:rPr lang="es-PE" dirty="0" smtClean="0"/>
              <a:t>')</a:t>
            </a:r>
          </a:p>
          <a:p>
            <a:r>
              <a:rPr lang="es-PE" dirty="0" smtClean="0"/>
              <a:t>XML </a:t>
            </a:r>
            <a:r>
              <a:rPr lang="es-PE" dirty="0"/>
              <a:t>da soporte a bases de datos, siendo útil cuando varias aplicaciones deben comunicarse entre sí o integrar información. </a:t>
            </a:r>
            <a:endParaRPr lang="es-PE" dirty="0" smtClean="0"/>
          </a:p>
          <a:p>
            <a:r>
              <a:rPr lang="es-PE" dirty="0" smtClean="0"/>
              <a:t>Estándar para el intercambio de información.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1653" y="4050788"/>
            <a:ext cx="10913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Prologo (opcional): </a:t>
            </a:r>
            <a:r>
              <a:rPr lang="es-PE" dirty="0"/>
              <a:t>Una declaración </a:t>
            </a:r>
            <a:r>
              <a:rPr lang="es-PE" dirty="0" smtClean="0"/>
              <a:t>XML </a:t>
            </a:r>
            <a:r>
              <a:rPr lang="es-PE" dirty="0"/>
              <a:t>&lt;?</a:t>
            </a:r>
            <a:r>
              <a:rPr lang="es-PE" dirty="0" err="1"/>
              <a:t>xml</a:t>
            </a:r>
            <a:r>
              <a:rPr lang="es-PE" dirty="0"/>
              <a:t> </a:t>
            </a:r>
            <a:r>
              <a:rPr lang="es-PE" dirty="0" err="1"/>
              <a:t>version</a:t>
            </a:r>
            <a:r>
              <a:rPr lang="es-PE" dirty="0"/>
              <a:t>="1.0" </a:t>
            </a:r>
            <a:r>
              <a:rPr lang="es-PE" dirty="0" err="1"/>
              <a:t>encoding</a:t>
            </a:r>
            <a:r>
              <a:rPr lang="es-PE" dirty="0"/>
              <a:t>="UTF-8"?&gt;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Cuerpo (</a:t>
            </a:r>
            <a:r>
              <a:rPr lang="es-PE" dirty="0"/>
              <a:t>obligatorio</a:t>
            </a:r>
            <a:r>
              <a:rPr lang="es-PE" dirty="0" smtClean="0"/>
              <a:t>): &lt;</a:t>
            </a:r>
            <a:r>
              <a:rPr lang="es-PE" dirty="0" err="1"/>
              <a:t>Edit_Mensaje</a:t>
            </a:r>
            <a:r>
              <a:rPr lang="es-PE" dirty="0"/>
              <a:t>&gt;(...)&lt;/</a:t>
            </a:r>
            <a:r>
              <a:rPr lang="es-PE" dirty="0" err="1"/>
              <a:t>Edit_Mensaje</a:t>
            </a:r>
            <a:r>
              <a:rPr lang="es-PE" dirty="0"/>
              <a:t>&gt;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Elementos: Los </a:t>
            </a:r>
            <a:r>
              <a:rPr lang="es-PE" dirty="0"/>
              <a:t>elementos XML pueden tener </a:t>
            </a:r>
            <a:r>
              <a:rPr lang="es-PE" dirty="0" smtClean="0"/>
              <a:t>contenido </a:t>
            </a:r>
            <a:r>
              <a:rPr lang="es-PE" dirty="0"/>
              <a:t> (más elementos, caracteres o ambos), o bien ser elementos vacíos.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Atributos: </a:t>
            </a:r>
            <a:r>
              <a:rPr lang="es-PE" dirty="0"/>
              <a:t>Los elementos pueden tener </a:t>
            </a:r>
            <a:r>
              <a:rPr lang="es-PE" dirty="0" smtClean="0"/>
              <a:t>atributos </a:t>
            </a:r>
            <a:r>
              <a:rPr lang="es-PE" dirty="0"/>
              <a:t>&lt;Estudiante Mario="come croquetas" tipo="</a:t>
            </a:r>
            <a:r>
              <a:rPr lang="es-PE" dirty="0" err="1"/>
              <a:t>taleno</a:t>
            </a:r>
            <a:r>
              <a:rPr lang="es-PE" dirty="0"/>
              <a:t>"&gt;</a:t>
            </a:r>
            <a:endParaRPr lang="es-PE" dirty="0" smtClean="0"/>
          </a:p>
          <a:p>
            <a:endParaRPr lang="es-PE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891653" y="3485271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000000"/>
                </a:solidFill>
                <a:latin typeface="Linux Libertine"/>
              </a:rPr>
              <a:t>Estructura de un documento XML</a:t>
            </a:r>
            <a:endParaRPr lang="es-PE" b="1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12133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003" y="376059"/>
            <a:ext cx="11438606" cy="610936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kumimoji="0" lang="es-PE" altLang="es-PE" sz="17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xml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PE" altLang="es-PE" sz="17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="1.0" </a:t>
            </a:r>
            <a:r>
              <a:rPr kumimoji="0" lang="es-PE" altLang="es-PE" sz="17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encoding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="UTF-8" ?&gt;</a:t>
            </a:r>
            <a:endParaRPr kumimoji="0" lang="es-PE" altLang="es-PE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s-PE" altLang="es-PE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Edit_Mensaje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&lt;Mensaje&gt;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&lt;Remitente&gt;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&lt;Nombre&gt;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Nombre del remitente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&lt;/Nombre&gt;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&lt;Mail&gt;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Correo del remitente 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&lt;/Mail&gt;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&lt;/Remitente&gt;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&lt;Destinatario&gt;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&lt;Nombre&gt;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Nombre del destinatario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&lt;/Nombre&gt;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&lt;Mail&gt;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Correo del destinatario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&lt;/Mail&gt;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&lt;/Destinatario&gt;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&lt;Texto&gt;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&lt;Asunto&gt;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PE" altLang="es-PE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Este es mi documento con una estructura muy sencilla no contiene 		atributos ni entidades...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&lt;/Asunto&gt;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s-PE" altLang="es-PE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Parrafo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PE" altLang="es-PE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Este es mi documento con una estructura muy sencilla no contiene 		atributos ni entidades...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7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s-PE" altLang="es-PE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Parrafo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&lt;/Texto&gt;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&lt;/Mensaje&gt;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s-PE" altLang="es-PE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Edit_Mensaje</a:t>
            </a:r>
            <a:r>
              <a:rPr kumimoji="0" lang="es-PE" altLang="es-PE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s-PE" altLang="es-PE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3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SOAP</a:t>
            </a:r>
            <a:endParaRPr lang="es-PE" sz="4267" dirty="0"/>
          </a:p>
        </p:txBody>
      </p:sp>
      <p:sp>
        <p:nvSpPr>
          <p:cNvPr id="4" name="Rectángulo 3"/>
          <p:cNvSpPr/>
          <p:nvPr/>
        </p:nvSpPr>
        <p:spPr>
          <a:xfrm>
            <a:off x="777922" y="1278239"/>
            <a:ext cx="10754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/>
              <a:t>SOAP (siglas de Simple </a:t>
            </a:r>
            <a:r>
              <a:rPr lang="es-PE" dirty="0" err="1"/>
              <a:t>Object</a:t>
            </a:r>
            <a:r>
              <a:rPr lang="es-PE" dirty="0"/>
              <a:t> Access </a:t>
            </a:r>
            <a:r>
              <a:rPr lang="es-PE" dirty="0" err="1"/>
              <a:t>Protocol</a:t>
            </a:r>
            <a:r>
              <a:rPr lang="es-PE" dirty="0"/>
              <a:t>) es un protocolo estándar que define cómo dos objetos en diferentes procesos pueden comunicarse por medio de intercambio de datos </a:t>
            </a:r>
            <a:r>
              <a:rPr lang="es-PE" dirty="0" smtClean="0"/>
              <a:t>XML.</a:t>
            </a:r>
          </a:p>
          <a:p>
            <a:pPr algn="just"/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777922" y="2759548"/>
            <a:ext cx="10631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No esta asociado con ningún </a:t>
            </a:r>
            <a:r>
              <a:rPr lang="es-PE" dirty="0" smtClean="0"/>
              <a:t>lenguaje (Soportado por java, </a:t>
            </a:r>
            <a:r>
              <a:rPr lang="es-PE" dirty="0" err="1" smtClean="0"/>
              <a:t>php</a:t>
            </a:r>
            <a:r>
              <a:rPr lang="es-PE" dirty="0" smtClean="0"/>
              <a:t>, </a:t>
            </a:r>
            <a:r>
              <a:rPr lang="es-PE" dirty="0" err="1" smtClean="0"/>
              <a:t>.net</a:t>
            </a:r>
            <a:r>
              <a:rPr lang="es-PE" dirty="0" smtClean="0"/>
              <a:t>, </a:t>
            </a:r>
            <a:r>
              <a:rPr lang="es-PE" dirty="0" err="1" smtClean="0"/>
              <a:t>python</a:t>
            </a:r>
            <a:r>
              <a:rPr lang="es-PE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No se encuentra fuertemente asociado a ningún protocolo de </a:t>
            </a:r>
            <a:r>
              <a:rPr lang="es-PE" dirty="0" smtClean="0"/>
              <a:t>transporte (cualquier protocolo que transmita texto, puede ser </a:t>
            </a:r>
            <a:r>
              <a:rPr lang="es-PE" dirty="0" err="1" smtClean="0"/>
              <a:t>smtp</a:t>
            </a:r>
            <a:r>
              <a:rPr lang="es-PE" dirty="0" smtClean="0"/>
              <a:t>, http, etc.)</a:t>
            </a: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Aprovecha </a:t>
            </a:r>
            <a:r>
              <a:rPr lang="es-PE" dirty="0"/>
              <a:t>los estándares existentes en la </a:t>
            </a:r>
            <a:r>
              <a:rPr lang="es-PE" dirty="0" smtClean="0"/>
              <a:t>industria (</a:t>
            </a:r>
            <a:r>
              <a:rPr lang="es-PE" dirty="0" err="1" smtClean="0"/>
              <a:t>xml</a:t>
            </a:r>
            <a:r>
              <a:rPr lang="es-PE" dirty="0" smtClean="0"/>
              <a:t> para </a:t>
            </a:r>
            <a:r>
              <a:rPr lang="es-PE" dirty="0" err="1" smtClean="0"/>
              <a:t>mesajes</a:t>
            </a:r>
            <a:r>
              <a:rPr lang="es-PE" dirty="0" smtClean="0"/>
              <a:t>, protocolos </a:t>
            </a:r>
            <a:r>
              <a:rPr lang="es-PE" dirty="0" err="1" smtClean="0"/>
              <a:t>smtp</a:t>
            </a:r>
            <a:r>
              <a:rPr lang="es-PE" dirty="0" smtClean="0"/>
              <a:t>, http)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Permite la interoperabilidad entre múltiples </a:t>
            </a:r>
            <a:r>
              <a:rPr lang="es-PE" dirty="0" smtClean="0"/>
              <a:t>entornos (mensajes entre distintas plataformas)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804288" y="2080449"/>
            <a:ext cx="142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 smtClean="0"/>
              <a:t>Ventajas</a:t>
            </a:r>
            <a:endParaRPr lang="es-PE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7469" y="4515865"/>
            <a:ext cx="9689922" cy="181588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xmlns:soap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"http://schemas.xmlsoap.org/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envelope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getProductDetails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"http://warehouse.example.com/</a:t>
            </a:r>
            <a:r>
              <a:rPr kumimoji="0" lang="es-PE" altLang="es-PE" sz="16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827635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PE" altLang="es-P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getProductDetails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9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/>
              <a:t>WSDL </a:t>
            </a:r>
            <a:r>
              <a:rPr lang="es-PE" sz="2800" dirty="0"/>
              <a:t>(</a:t>
            </a:r>
            <a:r>
              <a:rPr lang="es-PE" sz="2800" dirty="0" smtClean="0"/>
              <a:t>Web </a:t>
            </a:r>
            <a:r>
              <a:rPr lang="es-PE" sz="2800" dirty="0" err="1"/>
              <a:t>Services</a:t>
            </a:r>
            <a:r>
              <a:rPr lang="es-PE" sz="2800" dirty="0"/>
              <a:t> </a:t>
            </a:r>
            <a:r>
              <a:rPr lang="es-PE" sz="2800" dirty="0" err="1"/>
              <a:t>Description</a:t>
            </a:r>
            <a:r>
              <a:rPr lang="es-PE" sz="2800" dirty="0"/>
              <a:t> </a:t>
            </a:r>
            <a:r>
              <a:rPr lang="es-PE" sz="2800" dirty="0" err="1"/>
              <a:t>Language</a:t>
            </a:r>
            <a:r>
              <a:rPr lang="es-PE" sz="2800" dirty="0"/>
              <a:t>)</a:t>
            </a:r>
            <a:endParaRPr lang="es-PE" sz="2800" dirty="0"/>
          </a:p>
        </p:txBody>
      </p:sp>
      <p:sp>
        <p:nvSpPr>
          <p:cNvPr id="4" name="Rectángulo 3"/>
          <p:cNvSpPr/>
          <p:nvPr/>
        </p:nvSpPr>
        <p:spPr>
          <a:xfrm>
            <a:off x="777922" y="1453778"/>
            <a:ext cx="10754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Es </a:t>
            </a:r>
            <a:r>
              <a:rPr lang="es-PE" dirty="0"/>
              <a:t>un protocolo basado en XML que describe los accesos al Web </a:t>
            </a:r>
            <a:r>
              <a:rPr lang="es-PE" dirty="0" err="1" smtClean="0"/>
              <a:t>Service</a:t>
            </a:r>
            <a:endParaRPr lang="es-PE" dirty="0" smtClean="0"/>
          </a:p>
          <a:p>
            <a:pPr algn="just"/>
            <a:r>
              <a:rPr lang="es-PE" dirty="0"/>
              <a:t>WSDL es el lenguaje propuesto por el W3C para la descripción de Servicios Web y permite describir la interfaz de un servicio web en un formato </a:t>
            </a:r>
            <a:r>
              <a:rPr lang="es-PE" dirty="0" smtClean="0"/>
              <a:t>XML.</a:t>
            </a:r>
          </a:p>
          <a:p>
            <a:pPr algn="just"/>
            <a:r>
              <a:rPr lang="es-PE" dirty="0"/>
              <a:t>El WSDL describe los servicios Web a través de los mensajes que se intercambian entre el proveedor del servicio y el cliente.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777922" y="3857079"/>
            <a:ext cx="7069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 smtClean="0"/>
              <a:t>El </a:t>
            </a:r>
            <a:r>
              <a:rPr lang="es-PE" dirty="0"/>
              <a:t>cliente al hacer una solicitud al servicio </a:t>
            </a:r>
            <a:r>
              <a:rPr lang="es-PE" dirty="0" smtClean="0"/>
              <a:t>toma la </a:t>
            </a:r>
            <a:r>
              <a:rPr lang="es-PE" dirty="0"/>
              <a:t>definición del archivo WSDL</a:t>
            </a:r>
            <a:r>
              <a:rPr lang="es-PE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El servidor entrega el fichero WSDL. Este archivo indica a la petición los métodos y propiedades de ese servicio que están disponibles</a:t>
            </a:r>
            <a:r>
              <a:rPr lang="es-PE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El cliente hace la petición en el formato que espera el servidor según las especificaciones del fichero WSDL en el que se dice qué parámetros acepta y de qué tipo</a:t>
            </a:r>
            <a:r>
              <a:rPr lang="es-PE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El servidor entrega el resultado de la consulta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804288" y="3194841"/>
            <a:ext cx="1005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 smtClean="0"/>
              <a:t>Pasos</a:t>
            </a:r>
            <a:endParaRPr lang="es-PE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96051" y="4041745"/>
            <a:ext cx="38092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kumimoji="0" lang="es-PE" altLang="es-P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definitions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s-PE" altLang="es-P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types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types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s-PE" altLang="es-P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s-PE" altLang="es-P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s-PE" altLang="es-P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binding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binding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s-PE" altLang="es-P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PE" altLang="es-P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definitions</a:t>
            </a:r>
            <a:r>
              <a:rPr kumimoji="0" lang="es-PE" altLang="es-P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s-PE" altLang="es-P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16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584" y="441055"/>
            <a:ext cx="702971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267" dirty="0" smtClean="0"/>
              <a:t>REST</a:t>
            </a:r>
            <a:endParaRPr lang="es-PE" sz="2800" dirty="0"/>
          </a:p>
        </p:txBody>
      </p:sp>
      <p:sp>
        <p:nvSpPr>
          <p:cNvPr id="6" name="Rectángulo 5"/>
          <p:cNvSpPr/>
          <p:nvPr/>
        </p:nvSpPr>
        <p:spPr>
          <a:xfrm>
            <a:off x="774100" y="1423814"/>
            <a:ext cx="109220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En arquitecturas REST, los servicios no publican un conjunto arbitrario de métodos u </a:t>
            </a:r>
            <a:r>
              <a:rPr lang="es-PE" dirty="0" smtClean="0"/>
              <a:t>operaciones</a:t>
            </a:r>
          </a:p>
          <a:p>
            <a:r>
              <a:rPr lang="es-PE" dirty="0"/>
              <a:t>En REST lo que se publica son </a:t>
            </a:r>
            <a:r>
              <a:rPr lang="es-PE" dirty="0" smtClean="0"/>
              <a:t>recursos.</a:t>
            </a:r>
          </a:p>
          <a:p>
            <a:r>
              <a:rPr lang="es-PE" dirty="0"/>
              <a:t>Cada recurso, </a:t>
            </a:r>
            <a:r>
              <a:rPr lang="es-PE" dirty="0" smtClean="0"/>
              <a:t>posee </a:t>
            </a:r>
            <a:r>
              <a:rPr lang="es-PE" dirty="0"/>
              <a:t>un identificador único y </a:t>
            </a:r>
            <a:r>
              <a:rPr lang="es-PE" dirty="0" smtClean="0"/>
              <a:t>global (URI)</a:t>
            </a:r>
          </a:p>
          <a:p>
            <a:r>
              <a:rPr lang="es-PE" dirty="0"/>
              <a:t>Cada recurso posee un estado interno, que no puede ser accedido directamente desde el </a:t>
            </a:r>
            <a:r>
              <a:rPr lang="es-PE" dirty="0" smtClean="0"/>
              <a:t>exterior.</a:t>
            </a:r>
          </a:p>
          <a:p>
            <a:endParaRPr lang="es-PE" dirty="0"/>
          </a:p>
          <a:p>
            <a:r>
              <a:rPr lang="es-PE" dirty="0" smtClean="0"/>
              <a:t>Usa los métodos:</a:t>
            </a:r>
          </a:p>
          <a:p>
            <a:r>
              <a:rPr lang="es-PE" b="1" dirty="0" smtClean="0"/>
              <a:t>GET</a:t>
            </a:r>
            <a:r>
              <a:rPr lang="es-PE" dirty="0"/>
              <a:t> hace la operación READ.</a:t>
            </a:r>
          </a:p>
          <a:p>
            <a:r>
              <a:rPr lang="es-PE" b="1" dirty="0" smtClean="0"/>
              <a:t>DELETE</a:t>
            </a:r>
            <a:r>
              <a:rPr lang="es-PE" dirty="0"/>
              <a:t> hace la operación DELETE.</a:t>
            </a:r>
          </a:p>
          <a:p>
            <a:r>
              <a:rPr lang="es-PE" b="1" dirty="0" smtClean="0"/>
              <a:t>PUT</a:t>
            </a:r>
            <a:r>
              <a:rPr lang="es-PE" dirty="0"/>
              <a:t> se usa normalmente para hacer </a:t>
            </a:r>
            <a:r>
              <a:rPr lang="es-PE" dirty="0" smtClean="0"/>
              <a:t>UPDATE.</a:t>
            </a:r>
            <a:endParaRPr lang="es-PE" dirty="0"/>
          </a:p>
          <a:p>
            <a:r>
              <a:rPr lang="es-PE" b="1" dirty="0" smtClean="0"/>
              <a:t>POST</a:t>
            </a:r>
            <a:r>
              <a:rPr lang="es-PE" dirty="0"/>
              <a:t> se usa normalmente para hacer CREATE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23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end2endcoaching.es/wp-content/uploads/2012/03/Emprender-y-Coaching-FA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67" y="1412776"/>
            <a:ext cx="3150541" cy="4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159563" y="1892829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PREGUNTAS</a:t>
            </a:r>
            <a:endParaRPr lang="es-PE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3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666</Words>
  <Application>Microsoft Office PowerPoint</Application>
  <PresentationFormat>Panorámica</PresentationFormat>
  <Paragraphs>85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Linux Libertine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Nazar Jara Huaman</dc:creator>
  <cp:lastModifiedBy>Nazar Jara Huaman</cp:lastModifiedBy>
  <cp:revision>32</cp:revision>
  <dcterms:created xsi:type="dcterms:W3CDTF">2015-09-07T18:43:38Z</dcterms:created>
  <dcterms:modified xsi:type="dcterms:W3CDTF">2015-11-09T23:59:38Z</dcterms:modified>
</cp:coreProperties>
</file>