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7041F59C-896A-4E57-B78E-A6D40607B87F}" type="datetimeFigureOut">
              <a:rPr lang="es-PE" smtClean="0"/>
              <a:t>07/09/2015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295051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041F59C-896A-4E57-B78E-A6D40607B87F}" type="datetimeFigureOut">
              <a:rPr lang="es-PE" smtClean="0"/>
              <a:t>07/09/2015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78057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041F59C-896A-4E57-B78E-A6D40607B87F}" type="datetimeFigureOut">
              <a:rPr lang="es-PE" smtClean="0"/>
              <a:t>07/09/2015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2535057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2" name="1 Imagen" descr="Fondo_marcacion_ok.jpg"/>
          <p:cNvPicPr>
            <a:picLocks noChangeAspect="1"/>
          </p:cNvPicPr>
          <p:nvPr userDrawn="1"/>
        </p:nvPicPr>
        <p:blipFill>
          <a:blip r:embed="rId2" cstate="print"/>
          <a:stretch>
            <a:fillRect/>
          </a:stretch>
        </p:blipFill>
        <p:spPr>
          <a:xfrm>
            <a:off x="0" y="1"/>
            <a:ext cx="12192000" cy="6858000"/>
          </a:xfrm>
          <a:prstGeom prst="rect">
            <a:avLst/>
          </a:prstGeom>
        </p:spPr>
      </p:pic>
    </p:spTree>
    <p:extLst>
      <p:ext uri="{BB962C8B-B14F-4D97-AF65-F5344CB8AC3E}">
        <p14:creationId xmlns:p14="http://schemas.microsoft.com/office/powerpoint/2010/main" val="401029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5" name="Rectangle 2"/>
          <p:cNvSpPr txBox="1">
            <a:spLocks/>
          </p:cNvSpPr>
          <p:nvPr userDrawn="1"/>
        </p:nvSpPr>
        <p:spPr>
          <a:xfrm>
            <a:off x="304800" y="238987"/>
            <a:ext cx="11582400" cy="966670"/>
          </a:xfrm>
          <a:prstGeom prst="rect">
            <a:avLst/>
          </a:prstGeom>
          <a:solidFill>
            <a:srgbClr val="00ADEA"/>
          </a:solidFill>
        </p:spPr>
        <p:style>
          <a:lnRef idx="0">
            <a:schemeClr val="accent1"/>
          </a:lnRef>
          <a:fillRef idx="3">
            <a:schemeClr val="accent1"/>
          </a:fillRef>
          <a:effectRef idx="3">
            <a:schemeClr val="accent1"/>
          </a:effectRef>
          <a:fontRef idx="minor">
            <a:schemeClr val="lt1"/>
          </a:fontRef>
        </p:style>
        <p:txBody>
          <a:bodyPr rtlCol="0" anchor="ctr">
            <a:sp3d extrusionH="57150">
              <a:bevelT w="57150" h="38100" prst="hardEdge"/>
            </a:sp3d>
          </a:bodyPr>
          <a:lstStyle/>
          <a:p>
            <a:pPr lvl="0" algn="ctr">
              <a:spcBef>
                <a:spcPct val="0"/>
              </a:spcBef>
              <a:defRPr/>
            </a:pPr>
            <a:endParaRPr lang="en-US" sz="4800" dirty="0" smtClean="0">
              <a:solidFill>
                <a:schemeClr val="bg1"/>
              </a:solidFill>
            </a:endParaRPr>
          </a:p>
        </p:txBody>
      </p:sp>
      <p:sp>
        <p:nvSpPr>
          <p:cNvPr id="4" name="Frame 4"/>
          <p:cNvSpPr/>
          <p:nvPr userDrawn="1"/>
        </p:nvSpPr>
        <p:spPr>
          <a:xfrm>
            <a:off x="0" y="1"/>
            <a:ext cx="12192000" cy="6858000"/>
          </a:xfrm>
          <a:prstGeom prst="frame">
            <a:avLst>
              <a:gd name="adj1" fmla="val 4471"/>
            </a:avLst>
          </a:prstGeom>
          <a:solidFill>
            <a:srgbClr val="003399"/>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70121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5" name="Rectangle 2"/>
          <p:cNvSpPr txBox="1">
            <a:spLocks/>
          </p:cNvSpPr>
          <p:nvPr userDrawn="1"/>
        </p:nvSpPr>
        <p:spPr>
          <a:xfrm>
            <a:off x="304800" y="238987"/>
            <a:ext cx="11582400" cy="966670"/>
          </a:xfrm>
          <a:prstGeom prst="rect">
            <a:avLst/>
          </a:prstGeom>
          <a:solidFill>
            <a:srgbClr val="00ADEA"/>
          </a:solidFill>
        </p:spPr>
        <p:style>
          <a:lnRef idx="0">
            <a:schemeClr val="accent1"/>
          </a:lnRef>
          <a:fillRef idx="3">
            <a:schemeClr val="accent1"/>
          </a:fillRef>
          <a:effectRef idx="3">
            <a:schemeClr val="accent1"/>
          </a:effectRef>
          <a:fontRef idx="minor">
            <a:schemeClr val="lt1"/>
          </a:fontRef>
        </p:style>
        <p:txBody>
          <a:bodyPr rtlCol="0" anchor="ctr">
            <a:sp3d extrusionH="57150">
              <a:bevelT w="57150" h="38100" prst="hardEdge"/>
            </a:sp3d>
          </a:bodyPr>
          <a:lstStyle/>
          <a:p>
            <a:pPr lvl="0" algn="ctr">
              <a:spcBef>
                <a:spcPct val="0"/>
              </a:spcBef>
              <a:defRPr/>
            </a:pPr>
            <a:endParaRPr lang="en-US" sz="4800" dirty="0" smtClean="0">
              <a:solidFill>
                <a:schemeClr val="bg1"/>
              </a:solidFill>
            </a:endParaRPr>
          </a:p>
        </p:txBody>
      </p:sp>
      <p:sp>
        <p:nvSpPr>
          <p:cNvPr id="4" name="Frame 4"/>
          <p:cNvSpPr/>
          <p:nvPr userDrawn="1"/>
        </p:nvSpPr>
        <p:spPr>
          <a:xfrm>
            <a:off x="0" y="1"/>
            <a:ext cx="12192000" cy="6858000"/>
          </a:xfrm>
          <a:prstGeom prst="frame">
            <a:avLst>
              <a:gd name="adj1" fmla="val 4471"/>
            </a:avLst>
          </a:prstGeom>
          <a:solidFill>
            <a:srgbClr val="003399"/>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236096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041F59C-896A-4E57-B78E-A6D40607B87F}" type="datetimeFigureOut">
              <a:rPr lang="es-PE" smtClean="0"/>
              <a:t>07/09/2015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344128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041F59C-896A-4E57-B78E-A6D40607B87F}" type="datetimeFigureOut">
              <a:rPr lang="es-PE" smtClean="0"/>
              <a:t>07/09/2015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399323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7041F59C-896A-4E57-B78E-A6D40607B87F}" type="datetimeFigureOut">
              <a:rPr lang="es-PE" smtClean="0"/>
              <a:t>07/09/2015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95646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7041F59C-896A-4E57-B78E-A6D40607B87F}" type="datetimeFigureOut">
              <a:rPr lang="es-PE" smtClean="0"/>
              <a:t>07/09/2015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248599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7041F59C-896A-4E57-B78E-A6D40607B87F}" type="datetimeFigureOut">
              <a:rPr lang="es-PE" smtClean="0"/>
              <a:t>07/09/2015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28974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041F59C-896A-4E57-B78E-A6D40607B87F}" type="datetimeFigureOut">
              <a:rPr lang="es-PE" smtClean="0"/>
              <a:t>07/09/2015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185986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041F59C-896A-4E57-B78E-A6D40607B87F}" type="datetimeFigureOut">
              <a:rPr lang="es-PE" smtClean="0"/>
              <a:t>07/09/2015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151071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041F59C-896A-4E57-B78E-A6D40607B87F}" type="datetimeFigureOut">
              <a:rPr lang="es-PE" smtClean="0"/>
              <a:t>07/09/2015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1DCA92A-2A37-4D0D-9B47-92A282F7B1FE}" type="slidenum">
              <a:rPr lang="es-PE" smtClean="0"/>
              <a:t>‹Nº›</a:t>
            </a:fld>
            <a:endParaRPr lang="es-PE"/>
          </a:p>
        </p:txBody>
      </p:sp>
    </p:spTree>
    <p:extLst>
      <p:ext uri="{BB962C8B-B14F-4D97-AF65-F5344CB8AC3E}">
        <p14:creationId xmlns:p14="http://schemas.microsoft.com/office/powerpoint/2010/main" val="67136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1F59C-896A-4E57-B78E-A6D40607B87F}" type="datetimeFigureOut">
              <a:rPr lang="es-PE" smtClean="0"/>
              <a:t>07/09/2015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CA92A-2A37-4D0D-9B47-92A282F7B1FE}" type="slidenum">
              <a:rPr lang="es-PE" smtClean="0"/>
              <a:t>‹Nº›</a:t>
            </a:fld>
            <a:endParaRPr lang="es-PE"/>
          </a:p>
        </p:txBody>
      </p:sp>
    </p:spTree>
    <p:extLst>
      <p:ext uri="{BB962C8B-B14F-4D97-AF65-F5344CB8AC3E}">
        <p14:creationId xmlns:p14="http://schemas.microsoft.com/office/powerpoint/2010/main" val="148409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07435" y="1220755"/>
            <a:ext cx="9505056" cy="1569660"/>
          </a:xfrm>
          <a:prstGeom prst="rect">
            <a:avLst/>
          </a:prstGeom>
          <a:noFill/>
          <a:ln>
            <a:solidFill>
              <a:srgbClr val="CED3DF"/>
            </a:solidFill>
          </a:ln>
        </p:spPr>
        <p:txBody>
          <a:bodyPr wrap="square" rtlCol="0">
            <a:spAutoFit/>
          </a:bodyPr>
          <a:lstStyle/>
          <a:p>
            <a:pPr algn="ctr">
              <a:lnSpc>
                <a:spcPct val="150000"/>
              </a:lnSpc>
            </a:pPr>
            <a:r>
              <a:rPr lang="es-PE" sz="3200" b="1"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DESARROLLO DE SOLUCIONES WEB</a:t>
            </a:r>
          </a:p>
          <a:p>
            <a:pPr algn="ctr">
              <a:lnSpc>
                <a:spcPct val="150000"/>
              </a:lnSpc>
            </a:pPr>
            <a:r>
              <a:rPr lang="es-PE" sz="3200" b="1"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Semana </a:t>
            </a:r>
            <a:r>
              <a:rPr lang="es-PE" sz="3200" b="1"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endParaRPr lang="es-PE" sz="3200" b="1"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2" name="Picture 2" descr="http://4.bp.blogspot.com/-KC9TUo12GNU/UxeCW-o7NQI/AAAAAAAAAD8/_jTVimQz6PU/s1600/albert-einste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088" y="3182226"/>
            <a:ext cx="561975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025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51584" y="441055"/>
            <a:ext cx="7029715" cy="748988"/>
          </a:xfrm>
          <a:prstGeom prst="rect">
            <a:avLst/>
          </a:prstGeom>
          <a:noFill/>
        </p:spPr>
        <p:txBody>
          <a:bodyPr wrap="square" rtlCol="0">
            <a:spAutoFit/>
          </a:bodyPr>
          <a:lstStyle/>
          <a:p>
            <a:pPr algn="ctr"/>
            <a:r>
              <a:rPr lang="es-PE" sz="4267" dirty="0" smtClean="0"/>
              <a:t>Inclusiones</a:t>
            </a:r>
            <a:endParaRPr lang="es-PE" sz="4267" dirty="0"/>
          </a:p>
        </p:txBody>
      </p:sp>
      <p:sp>
        <p:nvSpPr>
          <p:cNvPr id="4" name="Rectangle 1"/>
          <p:cNvSpPr>
            <a:spLocks noChangeArrowheads="1"/>
          </p:cNvSpPr>
          <p:nvPr/>
        </p:nvSpPr>
        <p:spPr bwMode="auto">
          <a:xfrm>
            <a:off x="1119116" y="1734236"/>
            <a:ext cx="50360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err="1" smtClean="0">
                <a:ln>
                  <a:noFill/>
                </a:ln>
                <a:solidFill>
                  <a:srgbClr val="007700"/>
                </a:solidFill>
                <a:effectLst/>
              </a:rPr>
              <a:t>include</a:t>
            </a:r>
            <a:r>
              <a:rPr kumimoji="0" lang="es-PE" altLang="es-PE" sz="2800" b="0" i="0" u="none" strike="noStrike" cap="none" normalizeH="0" baseline="0" dirty="0" smtClean="0">
                <a:ln>
                  <a:noFill/>
                </a:ln>
                <a:solidFill>
                  <a:srgbClr val="007700"/>
                </a:solidFill>
                <a:effectLst/>
              </a:rPr>
              <a:t> </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err="1" smtClean="0">
                <a:ln>
                  <a:noFill/>
                </a:ln>
                <a:solidFill>
                  <a:srgbClr val="DD0000"/>
                </a:solidFill>
                <a:effectLst/>
              </a:rPr>
              <a:t>vars.php</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smtClean="0">
                <a:ln>
                  <a:noFill/>
                </a:ln>
                <a:solidFill>
                  <a:srgbClr val="007700"/>
                </a:solidFill>
                <a:effectLst/>
              </a:rPr>
              <a:t>;</a:t>
            </a:r>
            <a:r>
              <a:rPr kumimoji="0" lang="es-PE" altLang="es-PE" sz="3600" b="0" i="0" u="none" strike="noStrike" cap="none" normalizeH="0" baseline="0" dirty="0" smtClean="0">
                <a:ln>
                  <a:noFill/>
                </a:ln>
                <a:solidFill>
                  <a:schemeClr val="tx1"/>
                </a:solidFill>
                <a:effectLst/>
              </a:rPr>
              <a:t> </a:t>
            </a:r>
            <a:endParaRPr kumimoji="0" lang="es-PE" altLang="es-PE" sz="5400" b="0" i="0" u="none" strike="noStrike" cap="none" normalizeH="0" baseline="0" dirty="0" smtClean="0">
              <a:ln>
                <a:noFill/>
              </a:ln>
              <a:solidFill>
                <a:schemeClr val="tx1"/>
              </a:solidFill>
              <a:effectLst/>
            </a:endParaRPr>
          </a:p>
        </p:txBody>
      </p:sp>
      <p:sp>
        <p:nvSpPr>
          <p:cNvPr id="7" name="Rectangle 1"/>
          <p:cNvSpPr>
            <a:spLocks noChangeArrowheads="1"/>
          </p:cNvSpPr>
          <p:nvPr/>
        </p:nvSpPr>
        <p:spPr bwMode="auto">
          <a:xfrm>
            <a:off x="1119113" y="2559275"/>
            <a:ext cx="50360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err="1" smtClean="0">
                <a:ln>
                  <a:noFill/>
                </a:ln>
                <a:solidFill>
                  <a:srgbClr val="007700"/>
                </a:solidFill>
                <a:effectLst/>
              </a:rPr>
              <a:t>include</a:t>
            </a:r>
            <a:r>
              <a:rPr lang="es-PE" altLang="es-PE" sz="2800" dirty="0" err="1" smtClean="0">
                <a:solidFill>
                  <a:srgbClr val="007700"/>
                </a:solidFill>
              </a:rPr>
              <a:t>_once</a:t>
            </a:r>
            <a:r>
              <a:rPr kumimoji="0" lang="es-PE" altLang="es-PE" sz="2800" b="0" i="0" u="none" strike="noStrike" cap="none" normalizeH="0" baseline="0" dirty="0" smtClean="0">
                <a:ln>
                  <a:noFill/>
                </a:ln>
                <a:solidFill>
                  <a:srgbClr val="007700"/>
                </a:solidFill>
                <a:effectLst/>
              </a:rPr>
              <a:t> </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err="1" smtClean="0">
                <a:ln>
                  <a:noFill/>
                </a:ln>
                <a:solidFill>
                  <a:srgbClr val="DD0000"/>
                </a:solidFill>
                <a:effectLst/>
              </a:rPr>
              <a:t>vars.php</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smtClean="0">
                <a:ln>
                  <a:noFill/>
                </a:ln>
                <a:solidFill>
                  <a:srgbClr val="007700"/>
                </a:solidFill>
                <a:effectLst/>
              </a:rPr>
              <a:t>;</a:t>
            </a:r>
            <a:r>
              <a:rPr kumimoji="0" lang="es-PE" altLang="es-PE" sz="3600" b="0" i="0" u="none" strike="noStrike" cap="none" normalizeH="0" baseline="0" dirty="0" smtClean="0">
                <a:ln>
                  <a:noFill/>
                </a:ln>
                <a:solidFill>
                  <a:schemeClr val="tx1"/>
                </a:solidFill>
                <a:effectLst/>
              </a:rPr>
              <a:t> </a:t>
            </a:r>
            <a:endParaRPr kumimoji="0" lang="es-PE" altLang="es-PE" sz="5400" b="0" i="0" u="none" strike="noStrike" cap="none" normalizeH="0" baseline="0" dirty="0" smtClean="0">
              <a:ln>
                <a:noFill/>
              </a:ln>
              <a:solidFill>
                <a:schemeClr val="tx1"/>
              </a:solidFill>
              <a:effectLst/>
            </a:endParaRPr>
          </a:p>
        </p:txBody>
      </p:sp>
      <p:sp>
        <p:nvSpPr>
          <p:cNvPr id="8" name="Rectangle 1"/>
          <p:cNvSpPr>
            <a:spLocks noChangeArrowheads="1"/>
          </p:cNvSpPr>
          <p:nvPr/>
        </p:nvSpPr>
        <p:spPr bwMode="auto">
          <a:xfrm>
            <a:off x="1119115" y="3384314"/>
            <a:ext cx="50360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err="1" smtClean="0">
                <a:ln>
                  <a:noFill/>
                </a:ln>
                <a:solidFill>
                  <a:srgbClr val="007700"/>
                </a:solidFill>
                <a:effectLst/>
              </a:rPr>
              <a:t>require</a:t>
            </a:r>
            <a:r>
              <a:rPr kumimoji="0" lang="es-PE" altLang="es-PE" sz="2800" b="0" i="0" u="none" strike="noStrike" cap="none" normalizeH="0" baseline="0" dirty="0" smtClean="0">
                <a:ln>
                  <a:noFill/>
                </a:ln>
                <a:solidFill>
                  <a:srgbClr val="007700"/>
                </a:solidFill>
                <a:effectLst/>
              </a:rPr>
              <a:t> </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err="1" smtClean="0">
                <a:ln>
                  <a:noFill/>
                </a:ln>
                <a:solidFill>
                  <a:srgbClr val="DD0000"/>
                </a:solidFill>
                <a:effectLst/>
              </a:rPr>
              <a:t>vars.php</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smtClean="0">
                <a:ln>
                  <a:noFill/>
                </a:ln>
                <a:solidFill>
                  <a:srgbClr val="007700"/>
                </a:solidFill>
                <a:effectLst/>
              </a:rPr>
              <a:t>;</a:t>
            </a:r>
            <a:r>
              <a:rPr kumimoji="0" lang="es-PE" altLang="es-PE" sz="3600" b="0" i="0" u="none" strike="noStrike" cap="none" normalizeH="0" baseline="0" dirty="0" smtClean="0">
                <a:ln>
                  <a:noFill/>
                </a:ln>
                <a:solidFill>
                  <a:schemeClr val="tx1"/>
                </a:solidFill>
                <a:effectLst/>
              </a:rPr>
              <a:t> </a:t>
            </a:r>
            <a:endParaRPr kumimoji="0" lang="es-PE" altLang="es-PE" sz="5400" b="0" i="0" u="none" strike="noStrike" cap="none" normalizeH="0" baseline="0" dirty="0" smtClean="0">
              <a:ln>
                <a:noFill/>
              </a:ln>
              <a:solidFill>
                <a:schemeClr val="tx1"/>
              </a:solidFill>
              <a:effectLst/>
            </a:endParaRPr>
          </a:p>
        </p:txBody>
      </p:sp>
      <p:sp>
        <p:nvSpPr>
          <p:cNvPr id="10" name="Rectangle 1"/>
          <p:cNvSpPr>
            <a:spLocks noChangeArrowheads="1"/>
          </p:cNvSpPr>
          <p:nvPr/>
        </p:nvSpPr>
        <p:spPr bwMode="auto">
          <a:xfrm>
            <a:off x="1119115" y="4209353"/>
            <a:ext cx="50360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err="1" smtClean="0">
                <a:ln>
                  <a:noFill/>
                </a:ln>
                <a:solidFill>
                  <a:srgbClr val="007700"/>
                </a:solidFill>
                <a:effectLst/>
              </a:rPr>
              <a:t>require</a:t>
            </a:r>
            <a:r>
              <a:rPr lang="es-PE" altLang="es-PE" sz="2800" dirty="0" err="1" smtClean="0">
                <a:solidFill>
                  <a:srgbClr val="007700"/>
                </a:solidFill>
              </a:rPr>
              <a:t>_once</a:t>
            </a:r>
            <a:r>
              <a:rPr kumimoji="0" lang="es-PE" altLang="es-PE" sz="2800" b="0" i="0" u="none" strike="noStrike" cap="none" normalizeH="0" baseline="0" dirty="0" smtClean="0">
                <a:ln>
                  <a:noFill/>
                </a:ln>
                <a:solidFill>
                  <a:srgbClr val="007700"/>
                </a:solidFill>
                <a:effectLst/>
              </a:rPr>
              <a:t> </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err="1" smtClean="0">
                <a:ln>
                  <a:noFill/>
                </a:ln>
                <a:solidFill>
                  <a:srgbClr val="DD0000"/>
                </a:solidFill>
                <a:effectLst/>
              </a:rPr>
              <a:t>vars.php</a:t>
            </a:r>
            <a:r>
              <a:rPr kumimoji="0" lang="es-PE" altLang="es-PE" sz="2800" b="0" i="0" u="none" strike="noStrike" cap="none" normalizeH="0" baseline="0" dirty="0" smtClean="0">
                <a:ln>
                  <a:noFill/>
                </a:ln>
                <a:solidFill>
                  <a:srgbClr val="DD0000"/>
                </a:solidFill>
                <a:effectLst/>
              </a:rPr>
              <a:t>'</a:t>
            </a:r>
            <a:r>
              <a:rPr kumimoji="0" lang="es-PE" altLang="es-PE" sz="2800" b="0" i="0" u="none" strike="noStrike" cap="none" normalizeH="0" baseline="0" dirty="0" smtClean="0">
                <a:ln>
                  <a:noFill/>
                </a:ln>
                <a:solidFill>
                  <a:srgbClr val="007700"/>
                </a:solidFill>
                <a:effectLst/>
              </a:rPr>
              <a:t>;</a:t>
            </a:r>
            <a:r>
              <a:rPr kumimoji="0" lang="es-PE" altLang="es-PE" sz="3600" b="0" i="0" u="none" strike="noStrike" cap="none" normalizeH="0" baseline="0" dirty="0" smtClean="0">
                <a:ln>
                  <a:noFill/>
                </a:ln>
                <a:solidFill>
                  <a:schemeClr val="tx1"/>
                </a:solidFill>
                <a:effectLst/>
              </a:rPr>
              <a:t> </a:t>
            </a:r>
            <a:endParaRPr kumimoji="0" lang="es-PE" altLang="es-PE" sz="5400" b="0" i="0" u="none" strike="noStrike" cap="none" normalizeH="0" baseline="0" dirty="0" smtClean="0">
              <a:ln>
                <a:noFill/>
              </a:ln>
              <a:solidFill>
                <a:schemeClr val="tx1"/>
              </a:solidFill>
              <a:effectLst/>
            </a:endParaRPr>
          </a:p>
        </p:txBody>
      </p:sp>
      <p:sp>
        <p:nvSpPr>
          <p:cNvPr id="5" name="Rectángulo 4"/>
          <p:cNvSpPr/>
          <p:nvPr/>
        </p:nvSpPr>
        <p:spPr>
          <a:xfrm>
            <a:off x="6828430" y="1734236"/>
            <a:ext cx="5017827" cy="1754326"/>
          </a:xfrm>
          <a:prstGeom prst="rect">
            <a:avLst/>
          </a:prstGeom>
        </p:spPr>
        <p:txBody>
          <a:bodyPr wrap="square">
            <a:spAutoFit/>
          </a:bodyPr>
          <a:lstStyle/>
          <a:p>
            <a:pPr algn="just"/>
            <a:r>
              <a:rPr lang="es-PE" dirty="0" smtClean="0"/>
              <a:t>La sentencia </a:t>
            </a:r>
            <a:r>
              <a:rPr lang="es-PE" dirty="0" err="1" smtClean="0"/>
              <a:t>include</a:t>
            </a:r>
            <a:r>
              <a:rPr lang="es-PE" dirty="0" smtClean="0"/>
              <a:t> incluye y evalúa el archivo especificado. Incluye también los elementos que se encuentran dentro de “</a:t>
            </a:r>
            <a:r>
              <a:rPr lang="es-PE" dirty="0" err="1" smtClean="0"/>
              <a:t>include_path</a:t>
            </a:r>
            <a:r>
              <a:rPr lang="es-PE" dirty="0" smtClean="0"/>
              <a:t>” que es un valor donde se almacena archivos extras para ser cargados como si estuvieran dentro del mismo proyecto</a:t>
            </a:r>
            <a:endParaRPr lang="es-PE" dirty="0"/>
          </a:p>
        </p:txBody>
      </p:sp>
      <p:sp>
        <p:nvSpPr>
          <p:cNvPr id="6" name="Rectángulo 5"/>
          <p:cNvSpPr/>
          <p:nvPr/>
        </p:nvSpPr>
        <p:spPr>
          <a:xfrm>
            <a:off x="6828430" y="3978521"/>
            <a:ext cx="5017827" cy="1754326"/>
          </a:xfrm>
          <a:prstGeom prst="rect">
            <a:avLst/>
          </a:prstGeom>
        </p:spPr>
        <p:txBody>
          <a:bodyPr wrap="square">
            <a:spAutoFit/>
          </a:bodyPr>
          <a:lstStyle/>
          <a:p>
            <a:pPr algn="just"/>
            <a:r>
              <a:rPr lang="es-PE" dirty="0" smtClean="0"/>
              <a:t>La sentencia </a:t>
            </a:r>
            <a:r>
              <a:rPr lang="es-PE" dirty="0" err="1" smtClean="0"/>
              <a:t>require</a:t>
            </a:r>
            <a:r>
              <a:rPr lang="es-PE" dirty="0" smtClean="0"/>
              <a:t> es idéntico a </a:t>
            </a:r>
            <a:r>
              <a:rPr lang="es-PE" dirty="0" err="1" smtClean="0"/>
              <a:t>include</a:t>
            </a:r>
            <a:r>
              <a:rPr lang="es-PE" dirty="0" smtClean="0"/>
              <a:t> excepto que en caso de fallo producirá un error fatal de nivel E_COMPILE_ERROR. En otras palabras, éste detiene el script mientras que </a:t>
            </a:r>
            <a:r>
              <a:rPr lang="es-PE" dirty="0" err="1" smtClean="0"/>
              <a:t>include</a:t>
            </a:r>
            <a:r>
              <a:rPr lang="es-PE" dirty="0" smtClean="0"/>
              <a:t> sólo emitirá una advertencia (E_WARNING) lo cual permite continuar el script.</a:t>
            </a:r>
            <a:endParaRPr lang="es-PE" dirty="0"/>
          </a:p>
        </p:txBody>
      </p:sp>
    </p:spTree>
    <p:extLst>
      <p:ext uri="{BB962C8B-B14F-4D97-AF65-F5344CB8AC3E}">
        <p14:creationId xmlns:p14="http://schemas.microsoft.com/office/powerpoint/2010/main" val="3987468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51584" y="441055"/>
            <a:ext cx="7029715" cy="748988"/>
          </a:xfrm>
          <a:prstGeom prst="rect">
            <a:avLst/>
          </a:prstGeom>
          <a:noFill/>
        </p:spPr>
        <p:txBody>
          <a:bodyPr wrap="square" rtlCol="0">
            <a:spAutoFit/>
          </a:bodyPr>
          <a:lstStyle/>
          <a:p>
            <a:pPr algn="ctr"/>
            <a:r>
              <a:rPr lang="es-PE" sz="4267" dirty="0" smtClean="0"/>
              <a:t>Funciones</a:t>
            </a:r>
            <a:endParaRPr lang="es-PE" sz="4267" dirty="0"/>
          </a:p>
        </p:txBody>
      </p:sp>
      <p:sp>
        <p:nvSpPr>
          <p:cNvPr id="3" name="Rectangle 1"/>
          <p:cNvSpPr>
            <a:spLocks noChangeArrowheads="1"/>
          </p:cNvSpPr>
          <p:nvPr/>
        </p:nvSpPr>
        <p:spPr bwMode="auto">
          <a:xfrm>
            <a:off x="955342" y="2695143"/>
            <a:ext cx="551369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err="1" smtClean="0">
                <a:ln>
                  <a:noFill/>
                </a:ln>
                <a:solidFill>
                  <a:srgbClr val="007700"/>
                </a:solidFill>
                <a:effectLst/>
              </a:rPr>
              <a:t>function</a:t>
            </a:r>
            <a:r>
              <a:rPr kumimoji="0" lang="es-PE" altLang="es-PE" sz="2000" b="0" i="0" u="none" strike="noStrike" cap="none" normalizeH="0" baseline="0" dirty="0" smtClean="0">
                <a:ln>
                  <a:noFill/>
                </a:ln>
                <a:solidFill>
                  <a:srgbClr val="007700"/>
                </a:solidFill>
                <a:effectLst/>
              </a:rPr>
              <a:t> </a:t>
            </a:r>
            <a:r>
              <a:rPr kumimoji="0" lang="es-PE" altLang="es-PE" sz="2000" b="0" i="0" u="none" strike="noStrike" cap="none" normalizeH="0" baseline="0" dirty="0" err="1" smtClean="0">
                <a:ln>
                  <a:noFill/>
                </a:ln>
                <a:solidFill>
                  <a:srgbClr val="0000BB"/>
                </a:solidFill>
                <a:effectLst/>
              </a:rPr>
              <a:t>foo</a:t>
            </a:r>
            <a:r>
              <a:rPr kumimoji="0" lang="es-PE" altLang="es-PE" sz="2000" b="0" i="0" u="none" strike="noStrike" cap="none" normalizeH="0" baseline="0" dirty="0" smtClean="0">
                <a:ln>
                  <a:noFill/>
                </a:ln>
                <a:solidFill>
                  <a:srgbClr val="007700"/>
                </a:solidFill>
                <a:effectLst/>
              </a:rPr>
              <a:t>(</a:t>
            </a:r>
            <a:r>
              <a:rPr kumimoji="0" lang="es-PE" altLang="es-PE" sz="2000" b="0" i="0" u="none" strike="noStrike" cap="none" normalizeH="0" baseline="0" dirty="0" smtClean="0">
                <a:ln>
                  <a:noFill/>
                </a:ln>
                <a:solidFill>
                  <a:srgbClr val="0000BB"/>
                </a:solidFill>
                <a:effectLst/>
              </a:rPr>
              <a:t>$arg_1</a:t>
            </a:r>
            <a:r>
              <a:rPr kumimoji="0" lang="es-PE" altLang="es-PE" sz="2000" b="0" i="0" u="none" strike="noStrike" cap="none" normalizeH="0" baseline="0" dirty="0" smtClean="0">
                <a:ln>
                  <a:noFill/>
                </a:ln>
                <a:solidFill>
                  <a:srgbClr val="007700"/>
                </a:solidFill>
                <a:effectLst/>
              </a:rPr>
              <a:t>, </a:t>
            </a:r>
            <a:r>
              <a:rPr kumimoji="0" lang="es-PE" altLang="es-PE" sz="2000" b="0" i="0" u="none" strike="noStrike" cap="none" normalizeH="0" baseline="0" dirty="0" smtClean="0">
                <a:ln>
                  <a:noFill/>
                </a:ln>
                <a:solidFill>
                  <a:srgbClr val="0000BB"/>
                </a:solidFill>
                <a:effectLst/>
              </a:rPr>
              <a:t>$arg_2</a:t>
            </a:r>
            <a:r>
              <a:rPr kumimoji="0" lang="es-PE" altLang="es-PE" sz="2000" b="0" i="0" u="none" strike="noStrike" cap="none" normalizeH="0" baseline="0" dirty="0" smtClean="0">
                <a:ln>
                  <a:noFill/>
                </a:ln>
                <a:solidFill>
                  <a:srgbClr val="007700"/>
                </a:solidFill>
                <a:effectLst/>
              </a:rPr>
              <a:t>, </a:t>
            </a:r>
            <a:r>
              <a:rPr kumimoji="0" lang="es-PE" altLang="es-PE" sz="2000" b="0" i="0" u="none" strike="noStrike" cap="none" normalizeH="0" baseline="0" dirty="0" smtClean="0">
                <a:ln>
                  <a:noFill/>
                </a:ln>
                <a:solidFill>
                  <a:srgbClr val="FF8000"/>
                </a:solidFill>
                <a:effectLst/>
              </a:rPr>
              <a:t>/* ..., */ </a:t>
            </a:r>
            <a:r>
              <a:rPr kumimoji="0" lang="es-PE" altLang="es-PE" sz="2000" b="0" i="0" u="none" strike="noStrike" cap="none" normalizeH="0" baseline="0" dirty="0" smtClean="0">
                <a:ln>
                  <a:noFill/>
                </a:ln>
                <a:solidFill>
                  <a:srgbClr val="0000BB"/>
                </a:solidFill>
                <a:effectLst/>
              </a:rPr>
              <a:t>$</a:t>
            </a:r>
            <a:r>
              <a:rPr kumimoji="0" lang="es-PE" altLang="es-PE" sz="2000" b="0" i="0" u="none" strike="noStrike" cap="none" normalizeH="0" baseline="0" dirty="0" err="1" smtClean="0">
                <a:ln>
                  <a:noFill/>
                </a:ln>
                <a:solidFill>
                  <a:srgbClr val="0000BB"/>
                </a:solidFill>
                <a:effectLst/>
              </a:rPr>
              <a:t>arg_n</a:t>
            </a:r>
            <a:r>
              <a:rPr kumimoji="0" lang="es-PE" altLang="es-PE" sz="2000" b="0" i="0" u="none" strike="noStrike" cap="none" normalizeH="0" baseline="0" dirty="0" smtClean="0">
                <a:ln>
                  <a:noFill/>
                </a:ln>
                <a:solidFill>
                  <a:srgbClr val="007700"/>
                </a:solidFill>
                <a:effectLst/>
              </a:rPr>
              <a:t>)</a:t>
            </a:r>
            <a:br>
              <a:rPr kumimoji="0" lang="es-PE" altLang="es-PE" sz="2000" b="0" i="0" u="none" strike="noStrike" cap="none" normalizeH="0" baseline="0" dirty="0" smtClean="0">
                <a:ln>
                  <a:noFill/>
                </a:ln>
                <a:solidFill>
                  <a:srgbClr val="007700"/>
                </a:solidFill>
                <a:effectLst/>
              </a:rPr>
            </a:br>
            <a:r>
              <a:rPr kumimoji="0" lang="es-PE" altLang="es-PE" sz="2000" b="0" i="0" u="none" strike="noStrike" cap="none" normalizeH="0" baseline="0" dirty="0" smtClean="0">
                <a:ln>
                  <a:noFill/>
                </a:ln>
                <a:solidFill>
                  <a:srgbClr val="007700"/>
                </a:solidFill>
                <a:effectLst/>
              </a:rPr>
              <a:t>{</a:t>
            </a:r>
            <a:br>
              <a:rPr kumimoji="0" lang="es-PE" altLang="es-PE" sz="2000" b="0" i="0" u="none" strike="noStrike" cap="none" normalizeH="0" baseline="0" dirty="0" smtClean="0">
                <a:ln>
                  <a:noFill/>
                </a:ln>
                <a:solidFill>
                  <a:srgbClr val="007700"/>
                </a:solidFill>
                <a:effectLst/>
              </a:rPr>
            </a:br>
            <a:r>
              <a:rPr kumimoji="0" lang="es-PE" altLang="es-PE" sz="2000" b="0" i="0" u="none" strike="noStrike" cap="none" normalizeH="0" baseline="0" dirty="0" smtClean="0">
                <a:ln>
                  <a:noFill/>
                </a:ln>
                <a:solidFill>
                  <a:srgbClr val="007700"/>
                </a:solidFill>
                <a:effectLst/>
              </a:rPr>
              <a:t>    echo </a:t>
            </a:r>
            <a:r>
              <a:rPr kumimoji="0" lang="es-PE" altLang="es-PE" sz="2000" b="0" i="0" u="none" strike="noStrike" cap="none" normalizeH="0" baseline="0" dirty="0" smtClean="0">
                <a:ln>
                  <a:noFill/>
                </a:ln>
                <a:solidFill>
                  <a:srgbClr val="DD0000"/>
                </a:solidFill>
                <a:effectLst/>
              </a:rPr>
              <a:t>"Función de ejemplo.\n"</a:t>
            </a:r>
            <a:r>
              <a:rPr kumimoji="0" lang="es-PE" altLang="es-PE" sz="2000" b="0" i="0" u="none" strike="noStrike" cap="none" normalizeH="0" baseline="0" dirty="0" smtClean="0">
                <a:ln>
                  <a:noFill/>
                </a:ln>
                <a:solidFill>
                  <a:srgbClr val="007700"/>
                </a:solidFill>
                <a:effectLst/>
              </a:rPr>
              <a:t>;</a:t>
            </a:r>
            <a:br>
              <a:rPr kumimoji="0" lang="es-PE" altLang="es-PE" sz="2000" b="0" i="0" u="none" strike="noStrike" cap="none" normalizeH="0" baseline="0" dirty="0" smtClean="0">
                <a:ln>
                  <a:noFill/>
                </a:ln>
                <a:solidFill>
                  <a:srgbClr val="007700"/>
                </a:solidFill>
                <a:effectLst/>
              </a:rPr>
            </a:br>
            <a:r>
              <a:rPr kumimoji="0" lang="es-PE" altLang="es-PE" sz="2000" b="0" i="0" u="none" strike="noStrike" cap="none" normalizeH="0" baseline="0" dirty="0" smtClean="0">
                <a:ln>
                  <a:noFill/>
                </a:ln>
                <a:solidFill>
                  <a:srgbClr val="007700"/>
                </a:solidFill>
                <a:effectLst/>
              </a:rPr>
              <a:t>    </a:t>
            </a:r>
            <a:r>
              <a:rPr kumimoji="0" lang="es-PE" altLang="es-PE" sz="2000" b="0" i="0" u="none" strike="noStrike" cap="none" normalizeH="0" baseline="0" dirty="0" err="1" smtClean="0">
                <a:ln>
                  <a:noFill/>
                </a:ln>
                <a:solidFill>
                  <a:srgbClr val="007700"/>
                </a:solidFill>
                <a:effectLst/>
              </a:rPr>
              <a:t>return</a:t>
            </a:r>
            <a:r>
              <a:rPr kumimoji="0" lang="es-PE" altLang="es-PE" sz="2000" b="0" i="0" u="none" strike="noStrike" cap="none" normalizeH="0" baseline="0" dirty="0" smtClean="0">
                <a:ln>
                  <a:noFill/>
                </a:ln>
                <a:solidFill>
                  <a:srgbClr val="007700"/>
                </a:solidFill>
                <a:effectLst/>
              </a:rPr>
              <a:t> </a:t>
            </a:r>
            <a:r>
              <a:rPr kumimoji="0" lang="es-PE" altLang="es-PE" sz="2000" b="0" i="0" u="none" strike="noStrike" cap="none" normalizeH="0" baseline="0" dirty="0" smtClean="0">
                <a:ln>
                  <a:noFill/>
                </a:ln>
                <a:solidFill>
                  <a:srgbClr val="0000BB"/>
                </a:solidFill>
                <a:effectLst/>
              </a:rPr>
              <a:t>$</a:t>
            </a:r>
            <a:r>
              <a:rPr kumimoji="0" lang="es-PE" altLang="es-PE" sz="2000" b="0" i="0" u="none" strike="noStrike" cap="none" normalizeH="0" baseline="0" dirty="0" err="1" smtClean="0">
                <a:ln>
                  <a:noFill/>
                </a:ln>
                <a:solidFill>
                  <a:srgbClr val="0000BB"/>
                </a:solidFill>
                <a:effectLst/>
              </a:rPr>
              <a:t>valor_devuelto</a:t>
            </a:r>
            <a:r>
              <a:rPr kumimoji="0" lang="es-PE" altLang="es-PE" sz="2000" b="0" i="0" u="none" strike="noStrike" cap="none" normalizeH="0" baseline="0" dirty="0" smtClean="0">
                <a:ln>
                  <a:noFill/>
                </a:ln>
                <a:solidFill>
                  <a:srgbClr val="007700"/>
                </a:solidFill>
                <a:effectLst/>
              </a:rPr>
              <a:t>;</a:t>
            </a:r>
            <a:br>
              <a:rPr kumimoji="0" lang="es-PE" altLang="es-PE" sz="2000" b="0" i="0" u="none" strike="noStrike" cap="none" normalizeH="0" baseline="0" dirty="0" smtClean="0">
                <a:ln>
                  <a:noFill/>
                </a:ln>
                <a:solidFill>
                  <a:srgbClr val="007700"/>
                </a:solidFill>
                <a:effectLst/>
              </a:rPr>
            </a:br>
            <a:r>
              <a:rPr kumimoji="0" lang="es-PE" altLang="es-PE" sz="2000" b="0" i="0" u="none" strike="noStrike" cap="none" normalizeH="0" baseline="0" dirty="0" smtClean="0">
                <a:ln>
                  <a:noFill/>
                </a:ln>
                <a:solidFill>
                  <a:srgbClr val="007700"/>
                </a:solidFill>
                <a:effectLst/>
              </a:rPr>
              <a:t>}</a:t>
            </a:r>
            <a:r>
              <a:rPr kumimoji="0" lang="es-PE" altLang="es-PE" sz="2800" b="0" i="0" u="none" strike="noStrike" cap="none" normalizeH="0" baseline="0" dirty="0" smtClean="0">
                <a:ln>
                  <a:noFill/>
                </a:ln>
                <a:solidFill>
                  <a:schemeClr val="tx1"/>
                </a:solidFill>
                <a:effectLst/>
              </a:rPr>
              <a:t> </a:t>
            </a:r>
            <a:endParaRPr kumimoji="0" lang="es-PE" altLang="es-PE" sz="4400" b="0" i="0" u="none" strike="noStrike" cap="none" normalizeH="0" baseline="0" dirty="0" smtClean="0">
              <a:ln>
                <a:noFill/>
              </a:ln>
              <a:solidFill>
                <a:schemeClr val="tx1"/>
              </a:solidFill>
              <a:effectLst/>
            </a:endParaRPr>
          </a:p>
        </p:txBody>
      </p:sp>
      <p:sp>
        <p:nvSpPr>
          <p:cNvPr id="5" name="Rectángulo 4"/>
          <p:cNvSpPr/>
          <p:nvPr/>
        </p:nvSpPr>
        <p:spPr>
          <a:xfrm>
            <a:off x="6610065" y="2695143"/>
            <a:ext cx="4239904" cy="1477328"/>
          </a:xfrm>
          <a:prstGeom prst="rect">
            <a:avLst/>
          </a:prstGeom>
        </p:spPr>
        <p:txBody>
          <a:bodyPr wrap="square">
            <a:spAutoFit/>
          </a:bodyPr>
          <a:lstStyle/>
          <a:p>
            <a:r>
              <a:rPr lang="es-PE" dirty="0" smtClean="0"/>
              <a:t>Funciones definidas por el usuario</a:t>
            </a:r>
          </a:p>
          <a:p>
            <a:r>
              <a:rPr lang="es-PE" dirty="0" smtClean="0"/>
              <a:t>Funciones recursivas</a:t>
            </a:r>
          </a:p>
          <a:p>
            <a:r>
              <a:rPr lang="es-PE" dirty="0" smtClean="0"/>
              <a:t>Funciones variables</a:t>
            </a:r>
          </a:p>
          <a:p>
            <a:r>
              <a:rPr lang="es-PE" dirty="0" smtClean="0"/>
              <a:t>Funciones internas (incluidas)</a:t>
            </a:r>
          </a:p>
          <a:p>
            <a:r>
              <a:rPr lang="es-PE" dirty="0" smtClean="0"/>
              <a:t>Funciones anónimas</a:t>
            </a:r>
            <a:endParaRPr lang="es-PE" dirty="0"/>
          </a:p>
        </p:txBody>
      </p:sp>
    </p:spTree>
    <p:extLst>
      <p:ext uri="{BB962C8B-B14F-4D97-AF65-F5344CB8AC3E}">
        <p14:creationId xmlns:p14="http://schemas.microsoft.com/office/powerpoint/2010/main" val="140220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91653" y="3793689"/>
            <a:ext cx="1012247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smtClean="0">
                <a:ln>
                  <a:noFill/>
                </a:ln>
                <a:solidFill>
                  <a:srgbClr val="007700"/>
                </a:solidFill>
                <a:effectLst/>
              </a:rPr>
              <a:t>try {</a:t>
            </a:r>
            <a:br>
              <a:rPr kumimoji="0" lang="es-PE" altLang="es-PE" sz="2800" b="0" i="0" u="none" strike="noStrike" cap="none" normalizeH="0" baseline="0" dirty="0" smtClean="0">
                <a:ln>
                  <a:noFill/>
                </a:ln>
                <a:solidFill>
                  <a:srgbClr val="007700"/>
                </a:solidFill>
                <a:effectLst/>
              </a:rPr>
            </a:br>
            <a:r>
              <a:rPr kumimoji="0" lang="es-PE" altLang="es-PE" sz="2800" b="0" i="0" u="none" strike="noStrike" cap="none" normalizeH="0" baseline="0" dirty="0" smtClean="0">
                <a:ln>
                  <a:noFill/>
                </a:ln>
                <a:solidFill>
                  <a:srgbClr val="007700"/>
                </a:solidFill>
                <a:effectLst/>
              </a:rPr>
              <a:t>    ….</a:t>
            </a:r>
            <a:r>
              <a:rPr kumimoji="0" lang="es-PE" altLang="es-PE" sz="2800" b="0" i="0" u="none" strike="noStrike" cap="none" normalizeH="0" baseline="0" dirty="0" err="1" smtClean="0">
                <a:ln>
                  <a:noFill/>
                </a:ln>
                <a:solidFill>
                  <a:srgbClr val="0000BB"/>
                </a:solidFill>
                <a:effectLst/>
              </a:rPr>
              <a:t>codigo</a:t>
            </a:r>
            <a:r>
              <a:rPr kumimoji="0" lang="es-PE" altLang="es-PE" sz="2800" b="0" i="0" u="none" strike="noStrike" cap="none" normalizeH="0" baseline="0" dirty="0" smtClean="0">
                <a:ln>
                  <a:noFill/>
                </a:ln>
                <a:solidFill>
                  <a:srgbClr val="0000BB"/>
                </a:solidFill>
                <a:effectLst/>
              </a:rPr>
              <a:t> avaluado…..</a:t>
            </a:r>
            <a:endParaRPr lang="es-PE" altLang="es-PE" sz="2800" dirty="0">
              <a:solidFill>
                <a:srgbClr val="0077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smtClean="0">
                <a:ln>
                  <a:noFill/>
                </a:ln>
                <a:solidFill>
                  <a:srgbClr val="007700"/>
                </a:solidFill>
                <a:effectLst/>
              </a:rPr>
              <a:t>} catch (</a:t>
            </a:r>
            <a:r>
              <a:rPr kumimoji="0" lang="es-PE" altLang="es-PE" sz="2800" b="0" i="0" u="none" strike="noStrike" cap="none" normalizeH="0" baseline="0" dirty="0" err="1" smtClean="0">
                <a:ln>
                  <a:noFill/>
                </a:ln>
                <a:solidFill>
                  <a:srgbClr val="0000BB"/>
                </a:solidFill>
                <a:effectLst/>
              </a:rPr>
              <a:t>Exception</a:t>
            </a:r>
            <a:r>
              <a:rPr kumimoji="0" lang="es-PE" altLang="es-PE" sz="2800" b="0" i="0" u="none" strike="noStrike" cap="none" normalizeH="0" baseline="0" dirty="0" smtClean="0">
                <a:ln>
                  <a:noFill/>
                </a:ln>
                <a:solidFill>
                  <a:srgbClr val="0000BB"/>
                </a:solidFill>
                <a:effectLst/>
              </a:rPr>
              <a:t> $e</a:t>
            </a:r>
            <a:r>
              <a:rPr kumimoji="0" lang="es-PE" altLang="es-PE" sz="2800" b="0" i="0" u="none" strike="noStrike" cap="none" normalizeH="0" baseline="0" dirty="0" smtClean="0">
                <a:ln>
                  <a:noFill/>
                </a:ln>
                <a:solidFill>
                  <a:srgbClr val="007700"/>
                </a:solidFill>
                <a:effectLst/>
              </a:rPr>
              <a:t>) {</a:t>
            </a:r>
            <a:br>
              <a:rPr kumimoji="0" lang="es-PE" altLang="es-PE" sz="2800" b="0" i="0" u="none" strike="noStrike" cap="none" normalizeH="0" baseline="0" dirty="0" smtClean="0">
                <a:ln>
                  <a:noFill/>
                </a:ln>
                <a:solidFill>
                  <a:srgbClr val="007700"/>
                </a:solidFill>
                <a:effectLst/>
              </a:rPr>
            </a:br>
            <a:r>
              <a:rPr kumimoji="0" lang="es-PE" altLang="es-PE" sz="2800" b="0" i="0" u="none" strike="noStrike" cap="none" normalizeH="0" baseline="0" dirty="0" smtClean="0">
                <a:ln>
                  <a:noFill/>
                </a:ln>
                <a:solidFill>
                  <a:srgbClr val="007700"/>
                </a:solidFill>
                <a:effectLst/>
              </a:rPr>
              <a:t>    echo </a:t>
            </a:r>
            <a:r>
              <a:rPr kumimoji="0" lang="es-PE" altLang="es-PE" sz="2800" b="0" i="0" u="none" strike="noStrike" cap="none" normalizeH="0" baseline="0" dirty="0" smtClean="0">
                <a:ln>
                  <a:noFill/>
                </a:ln>
                <a:solidFill>
                  <a:srgbClr val="DD0000"/>
                </a:solidFill>
                <a:effectLst/>
              </a:rPr>
              <a:t>'Excepción capturada: '</a:t>
            </a:r>
            <a:r>
              <a:rPr kumimoji="0" lang="es-PE" altLang="es-PE" sz="2800" b="0" i="0" u="none" strike="noStrike" cap="none" normalizeH="0" baseline="0" dirty="0" smtClean="0">
                <a:ln>
                  <a:noFill/>
                </a:ln>
                <a:solidFill>
                  <a:srgbClr val="007700"/>
                </a:solidFill>
                <a:effectLst/>
              </a:rPr>
              <a:t>,  </a:t>
            </a:r>
            <a:r>
              <a:rPr kumimoji="0" lang="es-PE" altLang="es-PE" sz="2800" b="0" i="0" u="none" strike="noStrike" cap="none" normalizeH="0" baseline="0" dirty="0" smtClean="0">
                <a:ln>
                  <a:noFill/>
                </a:ln>
                <a:solidFill>
                  <a:srgbClr val="0000BB"/>
                </a:solidFill>
                <a:effectLst/>
              </a:rPr>
              <a:t>$e</a:t>
            </a:r>
            <a:r>
              <a:rPr kumimoji="0" lang="es-PE" altLang="es-PE" sz="2800" b="0" i="0" u="none" strike="noStrike" cap="none" normalizeH="0" baseline="0" dirty="0" smtClean="0">
                <a:ln>
                  <a:noFill/>
                </a:ln>
                <a:solidFill>
                  <a:srgbClr val="007700"/>
                </a:solidFill>
                <a:effectLst/>
              </a:rPr>
              <a:t>-&gt;</a:t>
            </a:r>
            <a:r>
              <a:rPr kumimoji="0" lang="es-PE" altLang="es-PE" sz="2800" b="0" i="0" u="none" strike="noStrike" cap="none" normalizeH="0" baseline="0" dirty="0" err="1" smtClean="0">
                <a:ln>
                  <a:noFill/>
                </a:ln>
                <a:solidFill>
                  <a:srgbClr val="0000BB"/>
                </a:solidFill>
                <a:effectLst/>
              </a:rPr>
              <a:t>getMessage</a:t>
            </a:r>
            <a:r>
              <a:rPr kumimoji="0" lang="es-PE" altLang="es-PE" sz="2800" b="0" i="0" u="none" strike="noStrike" cap="none" normalizeH="0" baseline="0" dirty="0" smtClean="0">
                <a:ln>
                  <a:noFill/>
                </a:ln>
                <a:solidFill>
                  <a:srgbClr val="007700"/>
                </a:solidFill>
                <a:effectLst/>
              </a:rPr>
              <a:t>(), </a:t>
            </a:r>
            <a:r>
              <a:rPr kumimoji="0" lang="es-PE" altLang="es-PE" sz="2800" b="0" i="0" u="none" strike="noStrike" cap="none" normalizeH="0" baseline="0" dirty="0" smtClean="0">
                <a:ln>
                  <a:noFill/>
                </a:ln>
                <a:solidFill>
                  <a:srgbClr val="DD0000"/>
                </a:solidFill>
                <a:effectLst/>
              </a:rPr>
              <a:t>"\n"</a:t>
            </a:r>
            <a:r>
              <a:rPr kumimoji="0" lang="es-PE" altLang="es-PE" sz="2800" b="0" i="0" u="none" strike="noStrike" cap="none" normalizeH="0" baseline="0" dirty="0" smtClean="0">
                <a:ln>
                  <a:noFill/>
                </a:ln>
                <a:solidFill>
                  <a:srgbClr val="007700"/>
                </a:solidFill>
                <a:effectLst/>
              </a:rPr>
              <a:t>;</a:t>
            </a:r>
            <a:br>
              <a:rPr kumimoji="0" lang="es-PE" altLang="es-PE" sz="2800" b="0" i="0" u="none" strike="noStrike" cap="none" normalizeH="0" baseline="0" dirty="0" smtClean="0">
                <a:ln>
                  <a:noFill/>
                </a:ln>
                <a:solidFill>
                  <a:srgbClr val="007700"/>
                </a:solidFill>
                <a:effectLst/>
              </a:rPr>
            </a:br>
            <a:r>
              <a:rPr kumimoji="0" lang="es-PE" altLang="es-PE" sz="2800" b="0" i="0" u="none" strike="noStrike" cap="none" normalizeH="0" baseline="0" dirty="0" smtClean="0">
                <a:ln>
                  <a:noFill/>
                </a:ln>
                <a:solidFill>
                  <a:srgbClr val="007700"/>
                </a:solidFill>
                <a:effectLst/>
              </a:rPr>
              <a:t>}</a:t>
            </a:r>
            <a:r>
              <a:rPr kumimoji="0" lang="es-PE" altLang="es-PE" sz="2800" b="0" i="0" u="none" strike="noStrike" cap="none" normalizeH="0" baseline="0" dirty="0" smtClean="0">
                <a:ln>
                  <a:noFill/>
                </a:ln>
                <a:solidFill>
                  <a:schemeClr val="tx1"/>
                </a:solidFill>
                <a:effectLst/>
              </a:rPr>
              <a:t> </a:t>
            </a:r>
          </a:p>
        </p:txBody>
      </p:sp>
      <p:sp>
        <p:nvSpPr>
          <p:cNvPr id="3" name="CuadroTexto 2"/>
          <p:cNvSpPr txBox="1"/>
          <p:nvPr/>
        </p:nvSpPr>
        <p:spPr>
          <a:xfrm>
            <a:off x="2351584" y="441055"/>
            <a:ext cx="7029715" cy="748988"/>
          </a:xfrm>
          <a:prstGeom prst="rect">
            <a:avLst/>
          </a:prstGeom>
          <a:noFill/>
        </p:spPr>
        <p:txBody>
          <a:bodyPr wrap="square" rtlCol="0">
            <a:spAutoFit/>
          </a:bodyPr>
          <a:lstStyle/>
          <a:p>
            <a:pPr algn="ctr"/>
            <a:r>
              <a:rPr lang="es-PE" sz="4267" dirty="0" smtClean="0"/>
              <a:t>Excepciones</a:t>
            </a:r>
            <a:endParaRPr lang="es-PE" sz="4267" dirty="0"/>
          </a:p>
        </p:txBody>
      </p:sp>
      <p:sp>
        <p:nvSpPr>
          <p:cNvPr id="4" name="Rectángulo 3"/>
          <p:cNvSpPr/>
          <p:nvPr/>
        </p:nvSpPr>
        <p:spPr>
          <a:xfrm>
            <a:off x="891653" y="1539600"/>
            <a:ext cx="10913660" cy="923330"/>
          </a:xfrm>
          <a:prstGeom prst="rect">
            <a:avLst/>
          </a:prstGeom>
        </p:spPr>
        <p:txBody>
          <a:bodyPr wrap="square">
            <a:spAutoFit/>
          </a:bodyPr>
          <a:lstStyle/>
          <a:p>
            <a:r>
              <a:rPr lang="es-PE" dirty="0" smtClean="0"/>
              <a:t>Una excepción puede ser lanzada ("</a:t>
            </a:r>
            <a:r>
              <a:rPr lang="es-PE" dirty="0" err="1" smtClean="0"/>
              <a:t>thrown</a:t>
            </a:r>
            <a:r>
              <a:rPr lang="es-PE" dirty="0" smtClean="0"/>
              <a:t>"), y atrapada ("</a:t>
            </a:r>
            <a:r>
              <a:rPr lang="es-PE" dirty="0" err="1" smtClean="0"/>
              <a:t>catched</a:t>
            </a:r>
            <a:r>
              <a:rPr lang="es-PE" dirty="0" smtClean="0"/>
              <a:t>") dentro de PHP. </a:t>
            </a:r>
          </a:p>
          <a:p>
            <a:r>
              <a:rPr lang="es-PE" dirty="0" smtClean="0"/>
              <a:t>El código puede estar dentro de un bloque try para facilitar la captura de excepciones potenciales. </a:t>
            </a:r>
          </a:p>
          <a:p>
            <a:r>
              <a:rPr lang="es-PE" dirty="0" smtClean="0"/>
              <a:t>Cada bloque try debe tener al menos un bloque catch o </a:t>
            </a:r>
            <a:r>
              <a:rPr lang="es-PE" dirty="0" err="1" smtClean="0"/>
              <a:t>finally</a:t>
            </a:r>
            <a:r>
              <a:rPr lang="es-PE" dirty="0" smtClean="0"/>
              <a:t> correspondiente. </a:t>
            </a:r>
            <a:endParaRPr lang="es-PE" dirty="0"/>
          </a:p>
        </p:txBody>
      </p:sp>
      <p:sp>
        <p:nvSpPr>
          <p:cNvPr id="6" name="Rectangle 2"/>
          <p:cNvSpPr>
            <a:spLocks noChangeArrowheads="1"/>
          </p:cNvSpPr>
          <p:nvPr/>
        </p:nvSpPr>
        <p:spPr bwMode="auto">
          <a:xfrm>
            <a:off x="891653" y="2812487"/>
            <a:ext cx="6550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err="1" smtClean="0">
                <a:ln>
                  <a:noFill/>
                </a:ln>
                <a:solidFill>
                  <a:srgbClr val="007700"/>
                </a:solidFill>
                <a:effectLst/>
              </a:rPr>
              <a:t>throw</a:t>
            </a:r>
            <a:r>
              <a:rPr kumimoji="0" lang="es-PE" altLang="es-PE" sz="2800" b="0" i="0" u="none" strike="noStrike" cap="none" normalizeH="0" baseline="0" dirty="0" smtClean="0">
                <a:ln>
                  <a:noFill/>
                </a:ln>
                <a:solidFill>
                  <a:srgbClr val="007700"/>
                </a:solidFill>
                <a:effectLst/>
              </a:rPr>
              <a:t> new </a:t>
            </a:r>
            <a:r>
              <a:rPr kumimoji="0" lang="es-PE" altLang="es-PE" sz="2800" b="0" i="0" u="none" strike="noStrike" cap="none" normalizeH="0" baseline="0" dirty="0" err="1" smtClean="0">
                <a:ln>
                  <a:noFill/>
                </a:ln>
                <a:solidFill>
                  <a:srgbClr val="0000BB"/>
                </a:solidFill>
                <a:effectLst/>
              </a:rPr>
              <a:t>Exception</a:t>
            </a:r>
            <a:r>
              <a:rPr kumimoji="0" lang="es-PE" altLang="es-PE" sz="2800" b="0" i="0" u="none" strike="noStrike" cap="none" normalizeH="0" baseline="0" dirty="0" smtClean="0">
                <a:ln>
                  <a:noFill/>
                </a:ln>
                <a:solidFill>
                  <a:srgbClr val="007700"/>
                </a:solidFill>
                <a:effectLst/>
              </a:rPr>
              <a:t>(</a:t>
            </a:r>
            <a:r>
              <a:rPr kumimoji="0" lang="es-PE" altLang="es-PE" sz="2800" b="0" i="0" u="none" strike="noStrike" cap="none" normalizeH="0" baseline="0" dirty="0" smtClean="0">
                <a:ln>
                  <a:noFill/>
                </a:ln>
                <a:solidFill>
                  <a:srgbClr val="DD0000"/>
                </a:solidFill>
                <a:effectLst/>
              </a:rPr>
              <a:t>'División por cero.'</a:t>
            </a:r>
            <a:r>
              <a:rPr kumimoji="0" lang="es-PE" altLang="es-PE" sz="2800" b="0" i="0" u="none" strike="noStrike" cap="none" normalizeH="0" baseline="0" dirty="0" smtClean="0">
                <a:ln>
                  <a:noFill/>
                </a:ln>
                <a:solidFill>
                  <a:srgbClr val="007700"/>
                </a:solidFill>
                <a:effectLst/>
              </a:rPr>
              <a:t>);</a:t>
            </a:r>
            <a:r>
              <a:rPr kumimoji="0" lang="es-PE" altLang="es-PE" sz="2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12133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51584" y="441055"/>
            <a:ext cx="7029715" cy="748988"/>
          </a:xfrm>
          <a:prstGeom prst="rect">
            <a:avLst/>
          </a:prstGeom>
          <a:noFill/>
        </p:spPr>
        <p:txBody>
          <a:bodyPr wrap="square" rtlCol="0">
            <a:spAutoFit/>
          </a:bodyPr>
          <a:lstStyle/>
          <a:p>
            <a:pPr algn="ctr"/>
            <a:r>
              <a:rPr lang="es-PE" sz="4267" dirty="0" smtClean="0"/>
              <a:t>Sesiones y Cookies</a:t>
            </a:r>
            <a:endParaRPr lang="es-PE" sz="4267" dirty="0"/>
          </a:p>
        </p:txBody>
      </p:sp>
      <p:sp>
        <p:nvSpPr>
          <p:cNvPr id="4" name="Rectángulo 3"/>
          <p:cNvSpPr/>
          <p:nvPr/>
        </p:nvSpPr>
        <p:spPr>
          <a:xfrm>
            <a:off x="777922" y="2159591"/>
            <a:ext cx="10754436" cy="1477328"/>
          </a:xfrm>
          <a:prstGeom prst="rect">
            <a:avLst/>
          </a:prstGeom>
        </p:spPr>
        <p:txBody>
          <a:bodyPr wrap="square">
            <a:spAutoFit/>
          </a:bodyPr>
          <a:lstStyle/>
          <a:p>
            <a:pPr algn="just"/>
            <a:r>
              <a:rPr lang="es-PE" dirty="0" smtClean="0"/>
              <a:t>Las sesiones son una forma sencilla de almacenar datos para usuarios de manera individual usando un ID de sesión único. Esto se puede usar para hacer persistente la información de estado entre peticiones de páginas. Los ID de sesiones normalmente son enviados al navegador mediante cookies de sesión, y el ID se usa para recuperar los datos de sesión existente. La ausencia de un ID o una cookie de sesión permite saber a PHP para crear una nueva sesión y generar un nuevo ID de sesión. </a:t>
            </a:r>
            <a:endParaRPr lang="es-PE" dirty="0"/>
          </a:p>
        </p:txBody>
      </p:sp>
      <p:sp>
        <p:nvSpPr>
          <p:cNvPr id="6" name="Rectángulo 5"/>
          <p:cNvSpPr/>
          <p:nvPr/>
        </p:nvSpPr>
        <p:spPr>
          <a:xfrm>
            <a:off x="777922" y="4948900"/>
            <a:ext cx="10754436" cy="646331"/>
          </a:xfrm>
          <a:prstGeom prst="rect">
            <a:avLst/>
          </a:prstGeom>
        </p:spPr>
        <p:txBody>
          <a:bodyPr wrap="square">
            <a:spAutoFit/>
          </a:bodyPr>
          <a:lstStyle/>
          <a:p>
            <a:pPr algn="just"/>
            <a:r>
              <a:rPr lang="es-PE" dirty="0" smtClean="0"/>
              <a:t>Las cookies son un mecanismo por el que se almacenan datos en el navegador remoto y poder así monitorizar o identificar a usuarios que vuelven al sito web.</a:t>
            </a:r>
            <a:endParaRPr lang="es-PE" dirty="0"/>
          </a:p>
        </p:txBody>
      </p:sp>
      <p:sp>
        <p:nvSpPr>
          <p:cNvPr id="7" name="Rectángulo 6"/>
          <p:cNvSpPr/>
          <p:nvPr/>
        </p:nvSpPr>
        <p:spPr>
          <a:xfrm>
            <a:off x="777922" y="1539208"/>
            <a:ext cx="1447832" cy="523220"/>
          </a:xfrm>
          <a:prstGeom prst="rect">
            <a:avLst/>
          </a:prstGeom>
        </p:spPr>
        <p:txBody>
          <a:bodyPr wrap="none">
            <a:spAutoFit/>
          </a:bodyPr>
          <a:lstStyle/>
          <a:p>
            <a:r>
              <a:rPr lang="es-PE" sz="2800" dirty="0" smtClean="0"/>
              <a:t>Sesiones</a:t>
            </a:r>
            <a:endParaRPr lang="es-PE" sz="2800" dirty="0"/>
          </a:p>
        </p:txBody>
      </p:sp>
      <p:sp>
        <p:nvSpPr>
          <p:cNvPr id="8" name="Rectángulo 7"/>
          <p:cNvSpPr/>
          <p:nvPr/>
        </p:nvSpPr>
        <p:spPr>
          <a:xfrm>
            <a:off x="777922" y="4344857"/>
            <a:ext cx="1317990" cy="523220"/>
          </a:xfrm>
          <a:prstGeom prst="rect">
            <a:avLst/>
          </a:prstGeom>
        </p:spPr>
        <p:txBody>
          <a:bodyPr wrap="none">
            <a:spAutoFit/>
          </a:bodyPr>
          <a:lstStyle/>
          <a:p>
            <a:r>
              <a:rPr lang="es-PE" sz="2800" dirty="0" smtClean="0"/>
              <a:t>Cookies</a:t>
            </a:r>
            <a:endParaRPr lang="es-PE" sz="2800" dirty="0"/>
          </a:p>
        </p:txBody>
      </p:sp>
      <p:sp>
        <p:nvSpPr>
          <p:cNvPr id="9" name="Rectangle 1"/>
          <p:cNvSpPr>
            <a:spLocks noChangeArrowheads="1"/>
          </p:cNvSpPr>
          <p:nvPr/>
        </p:nvSpPr>
        <p:spPr bwMode="auto">
          <a:xfrm>
            <a:off x="4133174" y="3808028"/>
            <a:ext cx="29206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b="0" i="0" u="none" strike="noStrike" cap="none" normalizeH="0" baseline="0" dirty="0" smtClean="0">
                <a:ln>
                  <a:noFill/>
                </a:ln>
                <a:solidFill>
                  <a:srgbClr val="0000BB"/>
                </a:solidFill>
                <a:effectLst/>
                <a:latin typeface="Arial Unicode MS" panose="020B0604020202020204" pitchFamily="34" charset="-128"/>
              </a:rPr>
              <a:t>$_SESSION</a:t>
            </a:r>
            <a:r>
              <a:rPr kumimoji="0" lang="es-PE" altLang="es-PE" b="0" i="0" u="none" strike="noStrike" cap="none" normalizeH="0" baseline="0" dirty="0" smtClean="0">
                <a:ln>
                  <a:noFill/>
                </a:ln>
                <a:solidFill>
                  <a:srgbClr val="007700"/>
                </a:solidFill>
                <a:effectLst/>
                <a:latin typeface="Arial Unicode MS" panose="020B0604020202020204" pitchFamily="34" charset="-128"/>
              </a:rPr>
              <a:t>[</a:t>
            </a:r>
            <a:r>
              <a:rPr kumimoji="0" lang="es-PE" altLang="es-PE" b="0" i="0" u="none" strike="noStrike" cap="none" normalizeH="0" baseline="0" dirty="0" smtClean="0">
                <a:ln>
                  <a:noFill/>
                </a:ln>
                <a:solidFill>
                  <a:srgbClr val="DD0000"/>
                </a:solidFill>
                <a:effectLst/>
                <a:latin typeface="Arial Unicode MS" panose="020B0604020202020204" pitchFamily="34" charset="-128"/>
              </a:rPr>
              <a:t>‘valor'</a:t>
            </a:r>
            <a:r>
              <a:rPr kumimoji="0" lang="es-PE" altLang="es-PE" b="0" i="0" u="none" strike="noStrike" cap="none" normalizeH="0" baseline="0" dirty="0" smtClean="0">
                <a:ln>
                  <a:noFill/>
                </a:ln>
                <a:solidFill>
                  <a:srgbClr val="007700"/>
                </a:solidFill>
                <a:effectLst/>
                <a:latin typeface="Arial Unicode MS" panose="020B0604020202020204" pitchFamily="34" charset="-128"/>
              </a:rPr>
              <a:t>],</a:t>
            </a:r>
            <a:r>
              <a:rPr kumimoji="0" lang="es-PE" altLang="es-PE" sz="2400" b="0" i="0" u="none" strike="noStrike" cap="none" normalizeH="0" baseline="0" dirty="0" smtClean="0">
                <a:ln>
                  <a:noFill/>
                </a:ln>
                <a:solidFill>
                  <a:schemeClr val="tx1"/>
                </a:solidFill>
                <a:effectLst/>
              </a:rPr>
              <a:t> </a:t>
            </a:r>
            <a:endParaRPr kumimoji="0" lang="es-PE" altLang="es-PE" sz="4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830415" y="3731351"/>
            <a:ext cx="25542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400" b="0" i="0" u="none" strike="noStrike" cap="none" normalizeH="0" baseline="0" dirty="0" err="1" smtClean="0">
                <a:ln>
                  <a:noFill/>
                </a:ln>
                <a:solidFill>
                  <a:srgbClr val="0000BB"/>
                </a:solidFill>
                <a:effectLst/>
              </a:rPr>
              <a:t>session_start</a:t>
            </a:r>
            <a:r>
              <a:rPr kumimoji="0" lang="es-PE" altLang="es-PE" sz="2400" b="0" i="0" u="none" strike="noStrike" cap="none" normalizeH="0" baseline="0" dirty="0" smtClean="0">
                <a:ln>
                  <a:noFill/>
                </a:ln>
                <a:solidFill>
                  <a:srgbClr val="007700"/>
                </a:solidFill>
                <a:effectLst/>
              </a:rPr>
              <a:t>();</a:t>
            </a:r>
            <a:r>
              <a:rPr kumimoji="0" lang="es-PE" altLang="es-PE" sz="3200" b="0" i="0" u="none" strike="noStrike" cap="none" normalizeH="0" baseline="0" dirty="0" smtClean="0">
                <a:ln>
                  <a:noFill/>
                </a:ln>
                <a:solidFill>
                  <a:schemeClr val="tx1"/>
                </a:solidFill>
                <a:effectLst/>
              </a:rPr>
              <a:t> </a:t>
            </a:r>
            <a:endParaRPr kumimoji="0" lang="es-PE" altLang="es-PE" sz="48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804288" y="5718393"/>
            <a:ext cx="56501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400" b="0" i="0" u="none" strike="noStrike" cap="none" normalizeH="0" baseline="0" dirty="0" err="1" smtClean="0">
                <a:ln>
                  <a:noFill/>
                </a:ln>
                <a:solidFill>
                  <a:srgbClr val="0000BB"/>
                </a:solidFill>
                <a:effectLst/>
              </a:rPr>
              <a:t>setcookie</a:t>
            </a:r>
            <a:r>
              <a:rPr kumimoji="0" lang="es-PE" altLang="es-PE" sz="2400" b="0" i="0" u="none" strike="noStrike" cap="none" normalizeH="0" baseline="0" dirty="0" smtClean="0">
                <a:ln>
                  <a:noFill/>
                </a:ln>
                <a:solidFill>
                  <a:srgbClr val="007700"/>
                </a:solidFill>
                <a:effectLst/>
              </a:rPr>
              <a:t>(</a:t>
            </a:r>
            <a:r>
              <a:rPr kumimoji="0" lang="es-PE" altLang="es-PE" sz="2400" b="0" i="0" u="none" strike="noStrike" cap="none" normalizeH="0" baseline="0" dirty="0" smtClean="0">
                <a:ln>
                  <a:noFill/>
                </a:ln>
                <a:solidFill>
                  <a:srgbClr val="DD0000"/>
                </a:solidFill>
                <a:effectLst/>
              </a:rPr>
              <a:t>"</a:t>
            </a:r>
            <a:r>
              <a:rPr kumimoji="0" lang="es-PE" altLang="es-PE" sz="2400" b="0" i="0" u="none" strike="noStrike" cap="none" normalizeH="0" baseline="0" dirty="0" err="1" smtClean="0">
                <a:ln>
                  <a:noFill/>
                </a:ln>
                <a:solidFill>
                  <a:srgbClr val="DD0000"/>
                </a:solidFill>
                <a:effectLst/>
              </a:rPr>
              <a:t>TestCookie</a:t>
            </a:r>
            <a:r>
              <a:rPr kumimoji="0" lang="es-PE" altLang="es-PE" sz="2400" b="0" i="0" u="none" strike="noStrike" cap="none" normalizeH="0" baseline="0" dirty="0" smtClean="0">
                <a:ln>
                  <a:noFill/>
                </a:ln>
                <a:solidFill>
                  <a:srgbClr val="DD0000"/>
                </a:solidFill>
                <a:effectLst/>
              </a:rPr>
              <a:t>"</a:t>
            </a:r>
            <a:r>
              <a:rPr kumimoji="0" lang="es-PE" altLang="es-PE" sz="2400" b="0" i="0" u="none" strike="noStrike" cap="none" normalizeH="0" baseline="0" dirty="0" smtClean="0">
                <a:ln>
                  <a:noFill/>
                </a:ln>
                <a:solidFill>
                  <a:srgbClr val="007700"/>
                </a:solidFill>
                <a:effectLst/>
              </a:rPr>
              <a:t>, </a:t>
            </a:r>
            <a:r>
              <a:rPr kumimoji="0" lang="es-PE" altLang="es-PE" sz="2400" b="0" i="0" u="none" strike="noStrike" cap="none" normalizeH="0" baseline="0" dirty="0" smtClean="0">
                <a:ln>
                  <a:noFill/>
                </a:ln>
                <a:solidFill>
                  <a:srgbClr val="0000BB"/>
                </a:solidFill>
                <a:effectLst/>
              </a:rPr>
              <a:t>$</a:t>
            </a:r>
            <a:r>
              <a:rPr kumimoji="0" lang="es-PE" altLang="es-PE" sz="2400" b="0" i="0" u="none" strike="noStrike" cap="none" normalizeH="0" baseline="0" dirty="0" err="1" smtClean="0">
                <a:ln>
                  <a:noFill/>
                </a:ln>
                <a:solidFill>
                  <a:srgbClr val="0000BB"/>
                </a:solidFill>
                <a:effectLst/>
              </a:rPr>
              <a:t>value</a:t>
            </a:r>
            <a:r>
              <a:rPr kumimoji="0" lang="es-PE" altLang="es-PE" sz="2400" b="0" i="0" u="none" strike="noStrike" cap="none" normalizeH="0" baseline="0" dirty="0" smtClean="0">
                <a:ln>
                  <a:noFill/>
                </a:ln>
                <a:solidFill>
                  <a:srgbClr val="007700"/>
                </a:solidFill>
                <a:effectLst/>
              </a:rPr>
              <a:t>);</a:t>
            </a:r>
            <a:r>
              <a:rPr kumimoji="0" lang="es-PE" altLang="es-PE"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03959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end2endcoaching.es/wp-content/uploads/2012/03/Emprender-y-Coaching-FA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267" y="1412776"/>
            <a:ext cx="3150541" cy="455784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2159563" y="1892829"/>
            <a:ext cx="6624736" cy="1569660"/>
          </a:xfrm>
          <a:prstGeom prst="rect">
            <a:avLst/>
          </a:prstGeom>
          <a:noFill/>
        </p:spPr>
        <p:txBody>
          <a:bodyPr wrap="square" rtlCol="0">
            <a:spAutoFit/>
          </a:bodyPr>
          <a:lstStyle/>
          <a:p>
            <a:r>
              <a:rPr lang="es-PE" sz="9600" b="1" dirty="0">
                <a:ln w="22225">
                  <a:solidFill>
                    <a:schemeClr val="accent2"/>
                  </a:solidFill>
                  <a:prstDash val="solid"/>
                </a:ln>
                <a:solidFill>
                  <a:schemeClr val="accent2">
                    <a:lumMod val="40000"/>
                    <a:lumOff val="60000"/>
                  </a:schemeClr>
                </a:solidFill>
              </a:rPr>
              <a:t>PREGUNTAS</a:t>
            </a:r>
            <a:endParaRPr lang="es-PE" sz="9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195393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304</Words>
  <Application>Microsoft Office PowerPoint</Application>
  <PresentationFormat>Panorámica</PresentationFormat>
  <Paragraphs>32</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 Unicode MS</vt:lpstr>
      <vt:lpstr>Arial</vt:lpstr>
      <vt:lpstr>Calibri</vt:lpstr>
      <vt:lpstr>Calibri Light</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Nazar Jara Huaman</dc:creator>
  <cp:lastModifiedBy>Nazar Jara Huaman</cp:lastModifiedBy>
  <cp:revision>18</cp:revision>
  <dcterms:created xsi:type="dcterms:W3CDTF">2015-09-07T18:43:38Z</dcterms:created>
  <dcterms:modified xsi:type="dcterms:W3CDTF">2015-09-07T22:43:28Z</dcterms:modified>
</cp:coreProperties>
</file>