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61" r:id="rId1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636E9-B4E8-45C5-B2E3-3D15AFF06C46}" type="datetimeFigureOut">
              <a:rPr lang="es-PE" smtClean="0"/>
              <a:t>13/09/2015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80549-D052-4139-8B40-C6A0DA20FD7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6886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0549-D052-4139-8B40-C6A0DA20FD78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365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0549-D052-4139-8B40-C6A0DA20FD78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8593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F59C-896A-4E57-B78E-A6D40607B87F}" type="datetimeFigureOut">
              <a:rPr lang="es-PE" smtClean="0"/>
              <a:t>13/09/2015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A92A-2A37-4D0D-9B47-92A282F7B1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051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F59C-896A-4E57-B78E-A6D40607B87F}" type="datetimeFigureOut">
              <a:rPr lang="es-PE" smtClean="0"/>
              <a:t>13/09/2015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A92A-2A37-4D0D-9B47-92A282F7B1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057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F59C-896A-4E57-B78E-A6D40607B87F}" type="datetimeFigureOut">
              <a:rPr lang="es-PE" smtClean="0"/>
              <a:t>13/09/2015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A92A-2A37-4D0D-9B47-92A282F7B1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5057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Fondo_marcacion_o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9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/>
          </p:cNvSpPr>
          <p:nvPr userDrawn="1"/>
        </p:nvSpPr>
        <p:spPr>
          <a:xfrm>
            <a:off x="304800" y="238987"/>
            <a:ext cx="11582400" cy="966670"/>
          </a:xfrm>
          <a:prstGeom prst="rect">
            <a:avLst/>
          </a:prstGeom>
          <a:solidFill>
            <a:srgbClr val="00ADE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57150" h="38100" prst="hardEdge"/>
            </a:sp3d>
          </a:bodyPr>
          <a:lstStyle/>
          <a:p>
            <a:pPr lvl="0" algn="ctr">
              <a:spcBef>
                <a:spcPct val="0"/>
              </a:spcBef>
              <a:defRPr/>
            </a:pPr>
            <a:endParaRPr lang="en-US" sz="4800" dirty="0" smtClean="0">
              <a:solidFill>
                <a:schemeClr val="bg1"/>
              </a:solidFill>
            </a:endParaRPr>
          </a:p>
        </p:txBody>
      </p:sp>
      <p:sp>
        <p:nvSpPr>
          <p:cNvPr id="4" name="Frame 4"/>
          <p:cNvSpPr/>
          <p:nvPr userDrawn="1"/>
        </p:nvSpPr>
        <p:spPr>
          <a:xfrm>
            <a:off x="0" y="1"/>
            <a:ext cx="12192000" cy="6858000"/>
          </a:xfrm>
          <a:prstGeom prst="frame">
            <a:avLst>
              <a:gd name="adj1" fmla="val 4471"/>
            </a:avLst>
          </a:prstGeom>
          <a:solidFill>
            <a:srgbClr val="003399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210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/>
          </p:cNvSpPr>
          <p:nvPr userDrawn="1"/>
        </p:nvSpPr>
        <p:spPr>
          <a:xfrm>
            <a:off x="304800" y="238987"/>
            <a:ext cx="11582400" cy="966670"/>
          </a:xfrm>
          <a:prstGeom prst="rect">
            <a:avLst/>
          </a:prstGeom>
          <a:solidFill>
            <a:srgbClr val="00ADE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57150" h="38100" prst="hardEdge"/>
            </a:sp3d>
          </a:bodyPr>
          <a:lstStyle/>
          <a:p>
            <a:pPr lvl="0" algn="ctr">
              <a:spcBef>
                <a:spcPct val="0"/>
              </a:spcBef>
              <a:defRPr/>
            </a:pPr>
            <a:endParaRPr lang="en-US" sz="4800" dirty="0" smtClean="0">
              <a:solidFill>
                <a:schemeClr val="bg1"/>
              </a:solidFill>
            </a:endParaRPr>
          </a:p>
        </p:txBody>
      </p:sp>
      <p:sp>
        <p:nvSpPr>
          <p:cNvPr id="4" name="Frame 4"/>
          <p:cNvSpPr/>
          <p:nvPr userDrawn="1"/>
        </p:nvSpPr>
        <p:spPr>
          <a:xfrm>
            <a:off x="0" y="1"/>
            <a:ext cx="12192000" cy="6858000"/>
          </a:xfrm>
          <a:prstGeom prst="frame">
            <a:avLst>
              <a:gd name="adj1" fmla="val 4471"/>
            </a:avLst>
          </a:prstGeom>
          <a:solidFill>
            <a:srgbClr val="003399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96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F59C-896A-4E57-B78E-A6D40607B87F}" type="datetimeFigureOut">
              <a:rPr lang="es-PE" smtClean="0"/>
              <a:t>13/09/2015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A92A-2A37-4D0D-9B47-92A282F7B1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128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F59C-896A-4E57-B78E-A6D40607B87F}" type="datetimeFigureOut">
              <a:rPr lang="es-PE" smtClean="0"/>
              <a:t>13/09/2015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A92A-2A37-4D0D-9B47-92A282F7B1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32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F59C-896A-4E57-B78E-A6D40607B87F}" type="datetimeFigureOut">
              <a:rPr lang="es-PE" smtClean="0"/>
              <a:t>13/09/2015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A92A-2A37-4D0D-9B47-92A282F7B1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646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F59C-896A-4E57-B78E-A6D40607B87F}" type="datetimeFigureOut">
              <a:rPr lang="es-PE" smtClean="0"/>
              <a:t>13/09/2015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A92A-2A37-4D0D-9B47-92A282F7B1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599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F59C-896A-4E57-B78E-A6D40607B87F}" type="datetimeFigureOut">
              <a:rPr lang="es-PE" smtClean="0"/>
              <a:t>13/09/2015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A92A-2A37-4D0D-9B47-92A282F7B1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F59C-896A-4E57-B78E-A6D40607B87F}" type="datetimeFigureOut">
              <a:rPr lang="es-PE" smtClean="0"/>
              <a:t>13/09/2015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A92A-2A37-4D0D-9B47-92A282F7B1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986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F59C-896A-4E57-B78E-A6D40607B87F}" type="datetimeFigureOut">
              <a:rPr lang="es-PE" smtClean="0"/>
              <a:t>13/09/2015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A92A-2A37-4D0D-9B47-92A282F7B1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071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F59C-896A-4E57-B78E-A6D40607B87F}" type="datetimeFigureOut">
              <a:rPr lang="es-PE" smtClean="0"/>
              <a:t>13/09/2015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A92A-2A37-4D0D-9B47-92A282F7B1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136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1F59C-896A-4E57-B78E-A6D40607B87F}" type="datetimeFigureOut">
              <a:rPr lang="es-PE" smtClean="0"/>
              <a:t>13/09/2015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CA92A-2A37-4D0D-9B47-92A282F7B1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409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s/language.oop5.magic.php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07435" y="1220755"/>
            <a:ext cx="9505056" cy="1569660"/>
          </a:xfrm>
          <a:prstGeom prst="rect">
            <a:avLst/>
          </a:prstGeom>
          <a:noFill/>
          <a:ln>
            <a:solidFill>
              <a:srgbClr val="CED3DF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PE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DESARROLLO DE SOLUCIONES WEB</a:t>
            </a:r>
          </a:p>
          <a:p>
            <a:pPr algn="ctr">
              <a:lnSpc>
                <a:spcPct val="150000"/>
              </a:lnSpc>
            </a:pPr>
            <a:r>
              <a:rPr lang="es-PE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Semana </a:t>
            </a:r>
            <a:r>
              <a:rPr lang="es-PE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endParaRPr lang="es-PE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Picture 2" descr="http://4.bp.blogspot.com/-KC9TUo12GNU/UxeCW-o7NQI/AAAAAAAAAD8/_jTVimQz6PU/s1600/albert-einste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088" y="3182226"/>
            <a:ext cx="561975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02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51584" y="441055"/>
            <a:ext cx="702971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267" dirty="0" smtClean="0"/>
              <a:t>Propiedades Estáticas </a:t>
            </a:r>
            <a:endParaRPr lang="es-PE" sz="4267" dirty="0"/>
          </a:p>
        </p:txBody>
      </p:sp>
      <p:sp>
        <p:nvSpPr>
          <p:cNvPr id="4" name="Rectángulo 3"/>
          <p:cNvSpPr/>
          <p:nvPr/>
        </p:nvSpPr>
        <p:spPr>
          <a:xfrm>
            <a:off x="627797" y="1494894"/>
            <a:ext cx="108226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i="1" dirty="0">
                <a:latin typeface="Ubuntu-Italic"/>
              </a:rPr>
              <a:t>Las propiedades estáticas representan una característica de “variabilidad” de sus datos</a:t>
            </a:r>
            <a:r>
              <a:rPr lang="es-PE" i="1" dirty="0">
                <a:latin typeface="Ubuntu-Italic"/>
              </a:rPr>
              <a:t>, de </a:t>
            </a:r>
            <a:r>
              <a:rPr lang="es-PE" i="1" dirty="0">
                <a:latin typeface="Ubuntu-Italic"/>
              </a:rPr>
              <a:t>gran importancia en PHP 5. Una propiedad declarada como estática, puede </a:t>
            </a:r>
            <a:r>
              <a:rPr lang="es-PE" i="1" dirty="0">
                <a:latin typeface="Ubuntu-Italic"/>
              </a:rPr>
              <a:t>ser accedida </a:t>
            </a:r>
            <a:r>
              <a:rPr lang="es-PE" i="1" dirty="0">
                <a:latin typeface="Ubuntu-Italic"/>
              </a:rPr>
              <a:t>sin necesidad de instanciar un objeto. y su valor es estático (es decir, </a:t>
            </a:r>
            <a:r>
              <a:rPr lang="es-PE" i="1" dirty="0">
                <a:latin typeface="Ubuntu-Italic"/>
              </a:rPr>
              <a:t>no puede </a:t>
            </a:r>
            <a:r>
              <a:rPr lang="es-PE" i="1" dirty="0">
                <a:latin typeface="Ubuntu-Italic"/>
              </a:rPr>
              <a:t>variar ni ser modificado). Ésta, se define anteponiendo la palabra clave </a:t>
            </a:r>
            <a:r>
              <a:rPr lang="es-PE" i="1" dirty="0" err="1">
                <a:latin typeface="Ubuntu-Italic"/>
              </a:rPr>
              <a:t>static</a:t>
            </a:r>
            <a:r>
              <a:rPr lang="es-PE" i="1" dirty="0">
                <a:latin typeface="Ubuntu-Italic"/>
              </a:rPr>
              <a:t> </a:t>
            </a:r>
            <a:r>
              <a:rPr lang="es-PE" i="1" dirty="0">
                <a:latin typeface="Ubuntu-Italic"/>
              </a:rPr>
              <a:t>al nombre </a:t>
            </a:r>
            <a:r>
              <a:rPr lang="es-PE" i="1" dirty="0">
                <a:latin typeface="Ubuntu-Italic"/>
              </a:rPr>
              <a:t>de la </a:t>
            </a:r>
            <a:r>
              <a:rPr lang="es-PE" i="1" dirty="0">
                <a:latin typeface="Ubuntu-Italic"/>
              </a:rPr>
              <a:t>variable.</a:t>
            </a:r>
            <a:endParaRPr lang="es-PE" i="1" dirty="0">
              <a:latin typeface="Ubuntu-Italic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502055" y="3294881"/>
            <a:ext cx="4728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 err="1">
                <a:solidFill>
                  <a:srgbClr val="000000"/>
                </a:solidFill>
                <a:latin typeface="FreeMonoBold"/>
              </a:rPr>
              <a:t>class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dirty="0" err="1">
                <a:solidFill>
                  <a:srgbClr val="000000"/>
                </a:solidFill>
                <a:latin typeface="FreeMono"/>
              </a:rPr>
              <a:t>PersonaAPositivo</a:t>
            </a:r>
            <a:r>
              <a:rPr lang="es-PE" dirty="0">
                <a:solidFill>
                  <a:srgbClr val="000000"/>
                </a:solidFill>
                <a:latin typeface="FreeMono"/>
              </a:rPr>
              <a:t> </a:t>
            </a:r>
            <a:r>
              <a:rPr lang="es-PE" b="1" dirty="0" err="1">
                <a:solidFill>
                  <a:srgbClr val="000000"/>
                </a:solidFill>
                <a:latin typeface="FreeMonoBold"/>
              </a:rPr>
              <a:t>extends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dirty="0">
                <a:solidFill>
                  <a:srgbClr val="000000"/>
                </a:solidFill>
                <a:latin typeface="FreeMono"/>
              </a:rPr>
              <a:t>Persona 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{</a:t>
            </a:r>
          </a:p>
          <a:p>
            <a:r>
              <a:rPr lang="es-PE" b="1" dirty="0" err="1">
                <a:solidFill>
                  <a:srgbClr val="000000"/>
                </a:solidFill>
                <a:latin typeface="FreeMonoBold"/>
              </a:rPr>
              <a:t>public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dirty="0" err="1">
                <a:solidFill>
                  <a:srgbClr val="9A0000"/>
                </a:solidFill>
                <a:latin typeface="FreeMono"/>
              </a:rPr>
              <a:t>static</a:t>
            </a:r>
            <a:r>
              <a:rPr lang="es-PE" dirty="0">
                <a:solidFill>
                  <a:srgbClr val="9A0000"/>
                </a:solidFill>
                <a:latin typeface="FreeMono"/>
              </a:rPr>
              <a:t> </a:t>
            </a:r>
            <a:r>
              <a:rPr lang="es-PE" dirty="0">
                <a:solidFill>
                  <a:srgbClr val="000089"/>
                </a:solidFill>
                <a:latin typeface="FreeMono"/>
              </a:rPr>
              <a:t>$</a:t>
            </a:r>
            <a:r>
              <a:rPr lang="es-PE" dirty="0" err="1">
                <a:solidFill>
                  <a:srgbClr val="000089"/>
                </a:solidFill>
                <a:latin typeface="FreeMono"/>
              </a:rPr>
              <a:t>tipo_sangre</a:t>
            </a:r>
            <a:r>
              <a:rPr lang="es-PE" dirty="0">
                <a:solidFill>
                  <a:srgbClr val="000089"/>
                </a:solidFill>
                <a:latin typeface="FreeMono"/>
              </a:rPr>
              <a:t> 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= </a:t>
            </a:r>
            <a:r>
              <a:rPr lang="es-PE" dirty="0">
                <a:solidFill>
                  <a:srgbClr val="0000FF"/>
                </a:solidFill>
                <a:latin typeface="FreeMono"/>
              </a:rPr>
              <a:t>'A+'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;</a:t>
            </a:r>
          </a:p>
          <a:p>
            <a:r>
              <a:rPr lang="es-PE" dirty="0">
                <a:solidFill>
                  <a:srgbClr val="339A33"/>
                </a:solidFill>
                <a:latin typeface="FreeMono"/>
              </a:rPr>
              <a:t>}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13163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51584" y="441055"/>
            <a:ext cx="702971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267" dirty="0" smtClean="0"/>
              <a:t>Accediendo a las Propiedades</a:t>
            </a:r>
            <a:endParaRPr lang="es-PE" sz="4267" dirty="0"/>
          </a:p>
        </p:txBody>
      </p:sp>
      <p:sp>
        <p:nvSpPr>
          <p:cNvPr id="4" name="Rectángulo 3"/>
          <p:cNvSpPr/>
          <p:nvPr/>
        </p:nvSpPr>
        <p:spPr>
          <a:xfrm>
            <a:off x="627796" y="1368282"/>
            <a:ext cx="10822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i="1" dirty="0">
                <a:latin typeface="Ubuntu-Italic"/>
              </a:rPr>
              <a:t>Para acceder a las propiedad de un objeto, existen varias maneras de hacerlo. Todas </a:t>
            </a:r>
            <a:r>
              <a:rPr lang="es-PE" i="1" dirty="0" smtClean="0">
                <a:latin typeface="Ubuntu-Italic"/>
              </a:rPr>
              <a:t>ellas, dependerán </a:t>
            </a:r>
            <a:r>
              <a:rPr lang="es-PE" i="1" dirty="0">
                <a:latin typeface="Ubuntu-Italic"/>
              </a:rPr>
              <a:t>del ámbito desde el cual se las invoque así como de su condición </a:t>
            </a:r>
            <a:r>
              <a:rPr lang="es-PE" i="1" dirty="0" smtClean="0">
                <a:latin typeface="Ubuntu-Italic"/>
              </a:rPr>
              <a:t>y visibilidad</a:t>
            </a:r>
            <a:r>
              <a:rPr lang="es-PE" i="1" dirty="0">
                <a:latin typeface="Ubuntu-Italic"/>
              </a:rPr>
              <a:t>.</a:t>
            </a:r>
            <a:endParaRPr lang="es-PE" i="1" dirty="0">
              <a:latin typeface="Ubuntu-Italic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27796" y="2112190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>
                <a:solidFill>
                  <a:srgbClr val="0085D2"/>
                </a:solidFill>
                <a:latin typeface="Anisette-Light"/>
              </a:rPr>
              <a:t>Desde </a:t>
            </a:r>
            <a:r>
              <a:rPr lang="es-PE" dirty="0">
                <a:solidFill>
                  <a:srgbClr val="0085D2"/>
                </a:solidFill>
                <a:latin typeface="Anisette-Light"/>
              </a:rPr>
              <a:t>el ámbito de la clase</a:t>
            </a:r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6553400" y="2112190"/>
            <a:ext cx="3095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>
                <a:solidFill>
                  <a:srgbClr val="0085D2"/>
                </a:solidFill>
                <a:latin typeface="Anisette-Light"/>
              </a:rPr>
              <a:t>Desde </a:t>
            </a:r>
            <a:r>
              <a:rPr lang="es-PE" dirty="0">
                <a:solidFill>
                  <a:srgbClr val="0085D2"/>
                </a:solidFill>
                <a:latin typeface="Anisette-Light"/>
              </a:rPr>
              <a:t>el exterior de la clase</a:t>
            </a:r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627796" y="2481522"/>
            <a:ext cx="57593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600" dirty="0"/>
              <a:t>Se accede a una propiedad no estática dentro de la clase, utilizando la </a:t>
            </a:r>
            <a:r>
              <a:rPr lang="es-PE" sz="1600" dirty="0" err="1" smtClean="0"/>
              <a:t>pseudo</a:t>
            </a:r>
            <a:r>
              <a:rPr lang="es-PE" sz="1600" dirty="0" smtClean="0"/>
              <a:t>-variable $</a:t>
            </a:r>
            <a:r>
              <a:rPr lang="es-PE" sz="1600" dirty="0" err="1"/>
              <a:t>this</a:t>
            </a:r>
            <a:r>
              <a:rPr lang="es-PE" sz="1600" dirty="0"/>
              <a:t> siendo esta </a:t>
            </a:r>
            <a:r>
              <a:rPr lang="es-PE" sz="1600" dirty="0" err="1"/>
              <a:t>pseudo</a:t>
            </a:r>
            <a:r>
              <a:rPr lang="es-PE" sz="1600" dirty="0"/>
              <a:t>-variable una referencia al objeto </a:t>
            </a:r>
            <a:r>
              <a:rPr lang="es-PE" sz="1600" dirty="0" smtClean="0"/>
              <a:t>mismo</a:t>
            </a:r>
            <a:endParaRPr lang="es-PE" sz="1600" dirty="0"/>
          </a:p>
        </p:txBody>
      </p:sp>
      <p:sp>
        <p:nvSpPr>
          <p:cNvPr id="11" name="Rectángulo 10"/>
          <p:cNvSpPr/>
          <p:nvPr/>
        </p:nvSpPr>
        <p:spPr>
          <a:xfrm>
            <a:off x="627796" y="3971825"/>
            <a:ext cx="57593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600" dirty="0"/>
              <a:t>Cuando la variable es estática, se accede a ella mediante el operador de resolución </a:t>
            </a:r>
            <a:r>
              <a:rPr lang="es-PE" sz="1600" dirty="0" smtClean="0"/>
              <a:t>de ámbito</a:t>
            </a:r>
            <a:r>
              <a:rPr lang="es-PE" sz="1600" dirty="0"/>
              <a:t>, doble dos-puntos :: anteponiendo la palabra clave </a:t>
            </a:r>
            <a:r>
              <a:rPr lang="es-PE" sz="1600" dirty="0" err="1"/>
              <a:t>self</a:t>
            </a:r>
            <a:r>
              <a:rPr lang="es-PE" sz="1600" dirty="0"/>
              <a:t> o </a:t>
            </a:r>
            <a:r>
              <a:rPr lang="es-PE" sz="1600" dirty="0" err="1"/>
              <a:t>parent</a:t>
            </a:r>
            <a:r>
              <a:rPr lang="es-PE" sz="1600" dirty="0"/>
              <a:t> según si trata </a:t>
            </a:r>
            <a:r>
              <a:rPr lang="es-PE" sz="1600" dirty="0" smtClean="0"/>
              <a:t>de una </a:t>
            </a:r>
            <a:r>
              <a:rPr lang="es-PE" sz="1600" dirty="0"/>
              <a:t>variable de la misma clase o de otra de la cual se ha heredado, </a:t>
            </a:r>
            <a:r>
              <a:rPr lang="es-PE" sz="1600" dirty="0" smtClean="0"/>
              <a:t>respectivamente</a:t>
            </a:r>
            <a:endParaRPr lang="es-PE" sz="1600" dirty="0"/>
          </a:p>
        </p:txBody>
      </p:sp>
      <p:sp>
        <p:nvSpPr>
          <p:cNvPr id="12" name="Rectángulo 11"/>
          <p:cNvSpPr/>
          <p:nvPr/>
        </p:nvSpPr>
        <p:spPr>
          <a:xfrm>
            <a:off x="627796" y="54472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dirty="0" err="1">
                <a:solidFill>
                  <a:srgbClr val="9A0000"/>
                </a:solidFill>
                <a:latin typeface="FreeMono"/>
              </a:rPr>
              <a:t>print</a:t>
            </a:r>
            <a:r>
              <a:rPr lang="es-PE" dirty="0">
                <a:solidFill>
                  <a:srgbClr val="9A0000"/>
                </a:solidFill>
                <a:latin typeface="FreeMono"/>
              </a:rPr>
              <a:t> </a:t>
            </a:r>
            <a:r>
              <a:rPr lang="es-PE" b="1" dirty="0" err="1">
                <a:solidFill>
                  <a:srgbClr val="000000"/>
                </a:solidFill>
                <a:latin typeface="FreeMonoBold"/>
              </a:rPr>
              <a:t>self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::</a:t>
            </a:r>
            <a:r>
              <a:rPr lang="es-PE" dirty="0">
                <a:solidFill>
                  <a:srgbClr val="000089"/>
                </a:solidFill>
                <a:latin typeface="FreeMono"/>
              </a:rPr>
              <a:t>$</a:t>
            </a:r>
            <a:r>
              <a:rPr lang="es-PE" dirty="0" err="1">
                <a:solidFill>
                  <a:srgbClr val="000089"/>
                </a:solidFill>
                <a:latin typeface="FreeMono"/>
              </a:rPr>
              <a:t>variable_estatica_de_esta_clase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;</a:t>
            </a:r>
          </a:p>
          <a:p>
            <a:r>
              <a:rPr lang="es-PE" dirty="0" err="1">
                <a:solidFill>
                  <a:srgbClr val="9A0000"/>
                </a:solidFill>
                <a:latin typeface="FreeMono"/>
              </a:rPr>
              <a:t>print</a:t>
            </a:r>
            <a:r>
              <a:rPr lang="es-PE" dirty="0">
                <a:solidFill>
                  <a:srgbClr val="9A0000"/>
                </a:solidFill>
                <a:latin typeface="FreeMono"/>
              </a:rPr>
              <a:t> </a:t>
            </a:r>
            <a:r>
              <a:rPr lang="es-PE" b="1" dirty="0" err="1">
                <a:solidFill>
                  <a:srgbClr val="000000"/>
                </a:solidFill>
                <a:latin typeface="FreeMonoBold"/>
              </a:rPr>
              <a:t>parent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::</a:t>
            </a:r>
            <a:r>
              <a:rPr lang="es-PE" dirty="0">
                <a:solidFill>
                  <a:srgbClr val="000089"/>
                </a:solidFill>
                <a:latin typeface="FreeMono"/>
              </a:rPr>
              <a:t>$</a:t>
            </a:r>
            <a:r>
              <a:rPr lang="es-PE" dirty="0" err="1">
                <a:solidFill>
                  <a:srgbClr val="000089"/>
                </a:solidFill>
                <a:latin typeface="FreeMono"/>
              </a:rPr>
              <a:t>variable_estatica_de_clase_madre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;</a:t>
            </a:r>
            <a:endParaRPr lang="es-PE" dirty="0"/>
          </a:p>
        </p:txBody>
      </p:sp>
      <p:sp>
        <p:nvSpPr>
          <p:cNvPr id="13" name="Rectángulo 12"/>
          <p:cNvSpPr/>
          <p:nvPr/>
        </p:nvSpPr>
        <p:spPr>
          <a:xfrm>
            <a:off x="627796" y="3552898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err="1">
                <a:solidFill>
                  <a:srgbClr val="B2B200"/>
                </a:solidFill>
                <a:latin typeface="FreeMono"/>
              </a:rPr>
              <a:t>return</a:t>
            </a:r>
            <a:r>
              <a:rPr lang="es-PE" dirty="0">
                <a:solidFill>
                  <a:srgbClr val="B2B200"/>
                </a:solidFill>
                <a:latin typeface="FreeMono"/>
              </a:rPr>
              <a:t> </a:t>
            </a:r>
            <a:r>
              <a:rPr lang="es-PE" dirty="0">
                <a:solidFill>
                  <a:srgbClr val="000089"/>
                </a:solidFill>
                <a:latin typeface="FreeMono"/>
              </a:rPr>
              <a:t>$</a:t>
            </a:r>
            <a:r>
              <a:rPr lang="es-PE" dirty="0" err="1">
                <a:solidFill>
                  <a:srgbClr val="000089"/>
                </a:solidFill>
                <a:latin typeface="FreeMono"/>
              </a:rPr>
              <a:t>this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-&gt;nombre;</a:t>
            </a:r>
            <a:endParaRPr lang="es-PE" dirty="0"/>
          </a:p>
        </p:txBody>
      </p:sp>
      <p:sp>
        <p:nvSpPr>
          <p:cNvPr id="15" name="Rectángulo 14"/>
          <p:cNvSpPr/>
          <p:nvPr/>
        </p:nvSpPr>
        <p:spPr>
          <a:xfrm>
            <a:off x="6499695" y="2481522"/>
            <a:ext cx="53312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600" dirty="0"/>
              <a:t>Se accede a una propiedad no estática con la siguiente </a:t>
            </a:r>
            <a:r>
              <a:rPr lang="es-PE" sz="1600" dirty="0" err="1"/>
              <a:t>sintáxis</a:t>
            </a:r>
            <a:r>
              <a:rPr lang="es-PE" sz="1600" dirty="0"/>
              <a:t>: $objeto-&gt;</a:t>
            </a:r>
            <a:r>
              <a:rPr lang="es-PE" sz="1600" dirty="0" smtClean="0"/>
              <a:t>variable Este </a:t>
            </a:r>
            <a:r>
              <a:rPr lang="es-PE" sz="1600" dirty="0"/>
              <a:t>dependerá </a:t>
            </a:r>
            <a:r>
              <a:rPr lang="es-PE" sz="1600" dirty="0" smtClean="0"/>
              <a:t>del acceso de </a:t>
            </a:r>
            <a:r>
              <a:rPr lang="es-PE" sz="1600" dirty="0"/>
              <a:t>la visibilidad de la variable. Por lo tanto</a:t>
            </a:r>
            <a:r>
              <a:rPr lang="es-PE" sz="1600" dirty="0" smtClean="0"/>
              <a:t>, solo </a:t>
            </a:r>
            <a:r>
              <a:rPr lang="es-PE" sz="1600" dirty="0"/>
              <a:t>variables públicas pueden ser accedidas desde cualquier ámbito fuera de la clase </a:t>
            </a:r>
            <a:r>
              <a:rPr lang="es-PE" sz="1600" dirty="0" smtClean="0"/>
              <a:t>o clases </a:t>
            </a:r>
            <a:r>
              <a:rPr lang="es-PE" sz="1600" dirty="0"/>
              <a:t>heredadas.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99695" y="3958850"/>
            <a:ext cx="51790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i="1" dirty="0">
                <a:solidFill>
                  <a:srgbClr val="666666"/>
                </a:solidFill>
                <a:latin typeface="FreeMonoOblique"/>
              </a:rPr>
              <a:t># creo el objeto instanciando la clase</a:t>
            </a:r>
          </a:p>
          <a:p>
            <a:r>
              <a:rPr lang="es-PE" dirty="0">
                <a:solidFill>
                  <a:srgbClr val="000089"/>
                </a:solidFill>
                <a:latin typeface="FreeMono"/>
              </a:rPr>
              <a:t>$</a:t>
            </a:r>
            <a:r>
              <a:rPr lang="es-PE" dirty="0" err="1">
                <a:solidFill>
                  <a:srgbClr val="000089"/>
                </a:solidFill>
                <a:latin typeface="FreeMono"/>
              </a:rPr>
              <a:t>persona_a_positivo</a:t>
            </a:r>
            <a:r>
              <a:rPr lang="es-PE" dirty="0">
                <a:solidFill>
                  <a:srgbClr val="000089"/>
                </a:solidFill>
                <a:latin typeface="FreeMono"/>
              </a:rPr>
              <a:t> 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= 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new </a:t>
            </a:r>
            <a:r>
              <a:rPr lang="es-PE" dirty="0" err="1">
                <a:solidFill>
                  <a:srgbClr val="339A33"/>
                </a:solidFill>
                <a:latin typeface="FreeMono"/>
              </a:rPr>
              <a:t>PersonaAPositivo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();</a:t>
            </a:r>
          </a:p>
          <a:p>
            <a:r>
              <a:rPr lang="es-PE" i="1" dirty="0">
                <a:solidFill>
                  <a:srgbClr val="666666"/>
                </a:solidFill>
                <a:latin typeface="FreeMonoOblique"/>
              </a:rPr>
              <a:t># accedo a la variable </a:t>
            </a:r>
            <a:r>
              <a:rPr lang="es-PE" b="1" i="1" dirty="0">
                <a:solidFill>
                  <a:srgbClr val="666666"/>
                </a:solidFill>
                <a:latin typeface="FreeMonoBoldOblique"/>
              </a:rPr>
              <a:t>NO estática</a:t>
            </a:r>
          </a:p>
          <a:p>
            <a:r>
              <a:rPr lang="es-PE" dirty="0" err="1">
                <a:solidFill>
                  <a:srgbClr val="9A0000"/>
                </a:solidFill>
                <a:latin typeface="FreeMono"/>
              </a:rPr>
              <a:t>print</a:t>
            </a:r>
            <a:r>
              <a:rPr lang="es-PE" dirty="0">
                <a:solidFill>
                  <a:srgbClr val="9A0000"/>
                </a:solidFill>
                <a:latin typeface="FreeMono"/>
              </a:rPr>
              <a:t> </a:t>
            </a:r>
            <a:r>
              <a:rPr lang="es-PE" dirty="0">
                <a:solidFill>
                  <a:srgbClr val="000089"/>
                </a:solidFill>
                <a:latin typeface="FreeMono"/>
              </a:rPr>
              <a:t>$</a:t>
            </a:r>
            <a:r>
              <a:rPr lang="es-PE" dirty="0" err="1">
                <a:solidFill>
                  <a:srgbClr val="000089"/>
                </a:solidFill>
                <a:latin typeface="FreeMono"/>
              </a:rPr>
              <a:t>persona_a_positivo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-&gt;nombre;</a:t>
            </a:r>
            <a:endParaRPr lang="es-PE" dirty="0"/>
          </a:p>
        </p:txBody>
      </p:sp>
      <p:sp>
        <p:nvSpPr>
          <p:cNvPr id="17" name="Rectángulo 16"/>
          <p:cNvSpPr/>
          <p:nvPr/>
        </p:nvSpPr>
        <p:spPr>
          <a:xfrm>
            <a:off x="6499695" y="5866277"/>
            <a:ext cx="52775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i="1" dirty="0">
                <a:solidFill>
                  <a:srgbClr val="666666"/>
                </a:solidFill>
                <a:latin typeface="FreeMonoOblique"/>
              </a:rPr>
              <a:t># accedo a la variable </a:t>
            </a:r>
            <a:r>
              <a:rPr lang="es-PE" b="1" i="1" dirty="0">
                <a:solidFill>
                  <a:srgbClr val="666666"/>
                </a:solidFill>
                <a:latin typeface="FreeMonoBoldOblique"/>
              </a:rPr>
              <a:t>estática</a:t>
            </a:r>
          </a:p>
          <a:p>
            <a:r>
              <a:rPr lang="es-PE" dirty="0" err="1">
                <a:solidFill>
                  <a:srgbClr val="9A0000"/>
                </a:solidFill>
                <a:latin typeface="FreeMono"/>
              </a:rPr>
              <a:t>print</a:t>
            </a:r>
            <a:r>
              <a:rPr lang="es-PE" dirty="0">
                <a:solidFill>
                  <a:srgbClr val="9A0000"/>
                </a:solidFill>
                <a:latin typeface="FreeMono"/>
              </a:rPr>
              <a:t> </a:t>
            </a:r>
            <a:r>
              <a:rPr lang="es-PE" dirty="0" err="1">
                <a:solidFill>
                  <a:srgbClr val="000089"/>
                </a:solidFill>
                <a:latin typeface="FreeMono"/>
              </a:rPr>
              <a:t>PersonaAPositivo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::</a:t>
            </a:r>
            <a:r>
              <a:rPr lang="es-PE" dirty="0">
                <a:solidFill>
                  <a:srgbClr val="000089"/>
                </a:solidFill>
                <a:latin typeface="FreeMono"/>
              </a:rPr>
              <a:t>$</a:t>
            </a:r>
            <a:r>
              <a:rPr lang="es-PE" dirty="0" err="1">
                <a:solidFill>
                  <a:srgbClr val="000089"/>
                </a:solidFill>
                <a:latin typeface="FreeMono"/>
              </a:rPr>
              <a:t>tipo_sangre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;</a:t>
            </a:r>
            <a:endParaRPr lang="es-PE" dirty="0"/>
          </a:p>
        </p:txBody>
      </p:sp>
      <p:sp>
        <p:nvSpPr>
          <p:cNvPr id="19" name="Rectángulo 18"/>
          <p:cNvSpPr/>
          <p:nvPr/>
        </p:nvSpPr>
        <p:spPr>
          <a:xfrm>
            <a:off x="6499695" y="5170641"/>
            <a:ext cx="53312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600" dirty="0"/>
              <a:t>Para acceder a una propiedad pública y estática el objeto no necesita ser instanciado</a:t>
            </a:r>
          </a:p>
        </p:txBody>
      </p:sp>
    </p:spTree>
    <p:extLst>
      <p:ext uri="{BB962C8B-B14F-4D97-AF65-F5344CB8AC3E}">
        <p14:creationId xmlns:p14="http://schemas.microsoft.com/office/powerpoint/2010/main" val="2705058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51584" y="441055"/>
            <a:ext cx="702971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267" dirty="0" smtClean="0"/>
              <a:t>Constantes</a:t>
            </a:r>
            <a:endParaRPr lang="es-PE" sz="4267" dirty="0"/>
          </a:p>
        </p:txBody>
      </p:sp>
      <p:sp>
        <p:nvSpPr>
          <p:cNvPr id="4" name="Rectángulo 3"/>
          <p:cNvSpPr/>
          <p:nvPr/>
        </p:nvSpPr>
        <p:spPr>
          <a:xfrm>
            <a:off x="627797" y="1494894"/>
            <a:ext cx="108226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i="1" dirty="0">
                <a:latin typeface="Ubuntu-Italic"/>
              </a:rPr>
              <a:t>Otro tipo de “propiedad” de una clase, son </a:t>
            </a:r>
            <a:r>
              <a:rPr lang="es-PE" i="1" dirty="0" smtClean="0">
                <a:latin typeface="Ubuntu-Italic"/>
              </a:rPr>
              <a:t>las constantes</a:t>
            </a:r>
            <a:r>
              <a:rPr lang="es-PE" i="1" dirty="0">
                <a:latin typeface="Ubuntu-Italic"/>
              </a:rPr>
              <a:t>, aquellas que mantienen su valor de</a:t>
            </a:r>
          </a:p>
          <a:p>
            <a:pPr algn="just"/>
            <a:r>
              <a:rPr lang="es-PE" i="1" dirty="0">
                <a:latin typeface="Ubuntu-Italic"/>
              </a:rPr>
              <a:t>forma permanente y sin cambios. A </a:t>
            </a:r>
            <a:r>
              <a:rPr lang="es-PE" i="1" dirty="0" smtClean="0">
                <a:latin typeface="Ubuntu-Italic"/>
              </a:rPr>
              <a:t>diferencia de </a:t>
            </a:r>
            <a:r>
              <a:rPr lang="es-PE" i="1" dirty="0">
                <a:latin typeface="Ubuntu-Italic"/>
              </a:rPr>
              <a:t>las propiedades estáticas, las constantes </a:t>
            </a:r>
            <a:r>
              <a:rPr lang="es-PE" i="1" dirty="0" smtClean="0">
                <a:latin typeface="Ubuntu-Italic"/>
              </a:rPr>
              <a:t>solo pueden </a:t>
            </a:r>
            <a:r>
              <a:rPr lang="es-PE" i="1" dirty="0">
                <a:latin typeface="Ubuntu-Italic"/>
              </a:rPr>
              <a:t>tener una visibilidad pública.</a:t>
            </a:r>
          </a:p>
          <a:p>
            <a:pPr algn="just"/>
            <a:r>
              <a:rPr lang="es-PE" i="1" dirty="0">
                <a:latin typeface="Ubuntu-Italic"/>
              </a:rPr>
              <a:t>Puede declararse una constante de clase </a:t>
            </a:r>
            <a:r>
              <a:rPr lang="es-PE" i="1" dirty="0" smtClean="0">
                <a:latin typeface="Ubuntu-Italic"/>
              </a:rPr>
              <a:t>como cualquier </a:t>
            </a:r>
            <a:r>
              <a:rPr lang="es-PE" i="1" dirty="0">
                <a:latin typeface="Ubuntu-Italic"/>
              </a:rPr>
              <a:t>constante normal en PHP 5. El acceso </a:t>
            </a:r>
            <a:r>
              <a:rPr lang="es-PE" i="1" dirty="0" smtClean="0">
                <a:latin typeface="Ubuntu-Italic"/>
              </a:rPr>
              <a:t>a constantes </a:t>
            </a:r>
            <a:r>
              <a:rPr lang="es-PE" i="1" dirty="0">
                <a:latin typeface="Ubuntu-Italic"/>
              </a:rPr>
              <a:t>es exactamente igual que al de </a:t>
            </a:r>
            <a:r>
              <a:rPr lang="es-PE" i="1" dirty="0" smtClean="0">
                <a:latin typeface="Ubuntu-Italic"/>
              </a:rPr>
              <a:t>otras propiedades</a:t>
            </a:r>
            <a:r>
              <a:rPr lang="es-PE" i="1" dirty="0">
                <a:latin typeface="Ubuntu-Italic"/>
              </a:rPr>
              <a:t>.</a:t>
            </a:r>
            <a:endParaRPr lang="es-PE" i="1" dirty="0">
              <a:latin typeface="Ubuntu-Italic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883569" y="3706336"/>
            <a:ext cx="7965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 err="1">
                <a:solidFill>
                  <a:srgbClr val="000000"/>
                </a:solidFill>
                <a:latin typeface="FreeMonoBold"/>
              </a:rPr>
              <a:t>const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dirty="0">
                <a:solidFill>
                  <a:srgbClr val="000000"/>
                </a:solidFill>
                <a:latin typeface="FreeMono"/>
              </a:rPr>
              <a:t>MI_CONSTANTE 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= </a:t>
            </a:r>
            <a:r>
              <a:rPr lang="es-PE" dirty="0">
                <a:solidFill>
                  <a:srgbClr val="0000FF"/>
                </a:solidFill>
                <a:latin typeface="FreeMono"/>
              </a:rPr>
              <a:t>'Este es el valor estático de mi constante'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;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91207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51584" y="441055"/>
            <a:ext cx="702971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267" dirty="0" smtClean="0"/>
              <a:t>Métodos</a:t>
            </a:r>
            <a:endParaRPr lang="es-PE" sz="4267" dirty="0"/>
          </a:p>
        </p:txBody>
      </p:sp>
      <p:sp>
        <p:nvSpPr>
          <p:cNvPr id="4" name="Rectángulo 3"/>
          <p:cNvSpPr/>
          <p:nvPr/>
        </p:nvSpPr>
        <p:spPr>
          <a:xfrm>
            <a:off x="627797" y="1358414"/>
            <a:ext cx="108226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i="1" dirty="0" smtClean="0">
                <a:latin typeface="Ubuntu-Italic"/>
              </a:rPr>
              <a:t>Cabe </a:t>
            </a:r>
            <a:r>
              <a:rPr lang="es-PE" i="1" dirty="0">
                <a:latin typeface="Ubuntu-Italic"/>
              </a:rPr>
              <a:t>recordar, para quienes vienen de </a:t>
            </a:r>
            <a:r>
              <a:rPr lang="es-PE" i="1" dirty="0" smtClean="0">
                <a:latin typeface="Ubuntu-Italic"/>
              </a:rPr>
              <a:t>la programación </a:t>
            </a:r>
            <a:r>
              <a:rPr lang="es-PE" i="1" dirty="0">
                <a:latin typeface="Ubuntu-Italic"/>
              </a:rPr>
              <a:t>estructurada, que el método </a:t>
            </a:r>
            <a:r>
              <a:rPr lang="es-PE" i="1" dirty="0" smtClean="0">
                <a:latin typeface="Ubuntu-Italic"/>
              </a:rPr>
              <a:t>de una </a:t>
            </a:r>
            <a:r>
              <a:rPr lang="es-PE" i="1" dirty="0">
                <a:latin typeface="Ubuntu-Italic"/>
              </a:rPr>
              <a:t>clase, es un algoritmo igual al de una función.</a:t>
            </a:r>
          </a:p>
          <a:p>
            <a:pPr algn="just"/>
            <a:r>
              <a:rPr lang="es-PE" i="1" dirty="0">
                <a:latin typeface="Ubuntu-Italic"/>
              </a:rPr>
              <a:t>La única diferencia entre método y función, </a:t>
            </a:r>
            <a:r>
              <a:rPr lang="es-PE" i="1" dirty="0" smtClean="0">
                <a:latin typeface="Ubuntu-Italic"/>
              </a:rPr>
              <a:t>es que </a:t>
            </a:r>
            <a:r>
              <a:rPr lang="es-PE" i="1" dirty="0">
                <a:latin typeface="Ubuntu-Italic"/>
              </a:rPr>
              <a:t>llamamos método a las funciones de </a:t>
            </a:r>
            <a:r>
              <a:rPr lang="es-PE" i="1" dirty="0" smtClean="0">
                <a:latin typeface="Ubuntu-Italic"/>
              </a:rPr>
              <a:t>una clase </a:t>
            </a:r>
            <a:r>
              <a:rPr lang="es-PE" i="1" dirty="0">
                <a:latin typeface="Ubuntu-Italic"/>
              </a:rPr>
              <a:t>(en la POO), mientras que </a:t>
            </a:r>
            <a:r>
              <a:rPr lang="es-PE" i="1" dirty="0" smtClean="0">
                <a:latin typeface="Ubuntu-Italic"/>
              </a:rPr>
              <a:t>llamamos funciones</a:t>
            </a:r>
            <a:r>
              <a:rPr lang="es-PE" i="1" dirty="0">
                <a:latin typeface="Ubuntu-Italic"/>
              </a:rPr>
              <a:t>, a los algoritmos de la </a:t>
            </a:r>
            <a:r>
              <a:rPr lang="es-PE" i="1" dirty="0" smtClean="0">
                <a:latin typeface="Ubuntu-Italic"/>
              </a:rPr>
              <a:t>programación estructurada.</a:t>
            </a:r>
          </a:p>
          <a:p>
            <a:pPr algn="just"/>
            <a:r>
              <a:rPr lang="es-PE" i="1" dirty="0">
                <a:latin typeface="Ubuntu-Italic"/>
              </a:rPr>
              <a:t>La forma de declarar un método es anteponiendo la palabra clave </a:t>
            </a:r>
            <a:r>
              <a:rPr lang="es-PE" i="1" dirty="0" err="1">
                <a:latin typeface="Ubuntu-Italic"/>
              </a:rPr>
              <a:t>function</a:t>
            </a:r>
            <a:r>
              <a:rPr lang="es-PE" i="1" dirty="0">
                <a:latin typeface="Ubuntu-Italic"/>
              </a:rPr>
              <a:t> al nombre </a:t>
            </a:r>
            <a:r>
              <a:rPr lang="es-PE" i="1" dirty="0" smtClean="0">
                <a:latin typeface="Ubuntu-Italic"/>
              </a:rPr>
              <a:t>del método</a:t>
            </a:r>
            <a:r>
              <a:rPr lang="es-PE" i="1" dirty="0">
                <a:latin typeface="Ubuntu-Italic"/>
              </a:rPr>
              <a:t>, seguido por un par paréntesis de apertura y cierre y llaves que encierren </a:t>
            </a:r>
            <a:r>
              <a:rPr lang="es-PE" i="1" dirty="0" smtClean="0">
                <a:latin typeface="Ubuntu-Italic"/>
              </a:rPr>
              <a:t>el algoritmo.</a:t>
            </a:r>
          </a:p>
          <a:p>
            <a:pPr algn="just"/>
            <a:r>
              <a:rPr lang="es-PE" i="1" dirty="0">
                <a:latin typeface="Ubuntu-Italic"/>
              </a:rPr>
              <a:t>Al igual que cualquier otra función en PHP, los métodos recibirán los parámetros</a:t>
            </a:r>
          </a:p>
          <a:p>
            <a:pPr algn="just"/>
            <a:r>
              <a:rPr lang="es-PE" i="1" dirty="0">
                <a:latin typeface="Ubuntu-Italic"/>
              </a:rPr>
              <a:t>necesarios indicando aquellos requeridos, dentro de los </a:t>
            </a:r>
            <a:r>
              <a:rPr lang="es-PE" i="1" dirty="0" err="1" smtClean="0">
                <a:latin typeface="Ubuntu-Italic"/>
              </a:rPr>
              <a:t>paréntisis</a:t>
            </a:r>
            <a:endParaRPr lang="es-PE" i="1" dirty="0">
              <a:latin typeface="Ubuntu-Italic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767564" y="4108069"/>
            <a:ext cx="43739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i="1" dirty="0">
                <a:solidFill>
                  <a:srgbClr val="666666"/>
                </a:solidFill>
                <a:latin typeface="FreeMonoOblique"/>
              </a:rPr>
              <a:t># declaro la clase</a:t>
            </a:r>
          </a:p>
          <a:p>
            <a:r>
              <a:rPr lang="es-PE" b="1" dirty="0" err="1">
                <a:solidFill>
                  <a:srgbClr val="000000"/>
                </a:solidFill>
                <a:latin typeface="FreeMonoBold"/>
              </a:rPr>
              <a:t>class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dirty="0">
                <a:solidFill>
                  <a:srgbClr val="000000"/>
                </a:solidFill>
                <a:latin typeface="FreeMono"/>
              </a:rPr>
              <a:t>Persona 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{</a:t>
            </a:r>
          </a:p>
          <a:p>
            <a:r>
              <a:rPr lang="es-PE" i="1" dirty="0">
                <a:solidFill>
                  <a:srgbClr val="666666"/>
                </a:solidFill>
                <a:latin typeface="FreeMonoOblique"/>
              </a:rPr>
              <a:t>#propiedades</a:t>
            </a:r>
          </a:p>
          <a:p>
            <a:r>
              <a:rPr lang="es-PE" i="1" dirty="0">
                <a:solidFill>
                  <a:srgbClr val="666666"/>
                </a:solidFill>
                <a:latin typeface="FreeMonoOblique"/>
              </a:rPr>
              <a:t>#métodos</a:t>
            </a:r>
          </a:p>
          <a:p>
            <a:r>
              <a:rPr lang="es-PE" b="1" dirty="0" err="1">
                <a:solidFill>
                  <a:srgbClr val="000000"/>
                </a:solidFill>
                <a:latin typeface="FreeMonoBold"/>
              </a:rPr>
              <a:t>function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dirty="0" err="1">
                <a:solidFill>
                  <a:srgbClr val="000000"/>
                </a:solidFill>
                <a:latin typeface="FreeMono"/>
              </a:rPr>
              <a:t>donar_sangre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() {</a:t>
            </a:r>
          </a:p>
          <a:p>
            <a:r>
              <a:rPr lang="es-PE" i="1" dirty="0" smtClean="0">
                <a:solidFill>
                  <a:srgbClr val="666666"/>
                </a:solidFill>
                <a:latin typeface="FreeMonoOblique"/>
              </a:rPr>
              <a:t>        #...</a:t>
            </a:r>
            <a:endParaRPr lang="es-PE" i="1" dirty="0">
              <a:solidFill>
                <a:srgbClr val="666666"/>
              </a:solidFill>
              <a:latin typeface="FreeMonoOblique"/>
            </a:endParaRPr>
          </a:p>
          <a:p>
            <a:r>
              <a:rPr lang="es-PE" dirty="0" smtClean="0">
                <a:solidFill>
                  <a:srgbClr val="339A33"/>
                </a:solidFill>
                <a:latin typeface="FreeMono"/>
              </a:rPr>
              <a:t>    }</a:t>
            </a:r>
            <a:endParaRPr lang="es-PE" dirty="0">
              <a:solidFill>
                <a:srgbClr val="339A33"/>
              </a:solidFill>
              <a:latin typeface="FreeMono"/>
            </a:endParaRPr>
          </a:p>
          <a:p>
            <a:r>
              <a:rPr lang="es-PE" dirty="0">
                <a:solidFill>
                  <a:srgbClr val="339A33"/>
                </a:solidFill>
                <a:latin typeface="FreeMono"/>
              </a:rPr>
              <a:t>}</a:t>
            </a:r>
            <a:endParaRPr lang="es-PE" dirty="0"/>
          </a:p>
        </p:txBody>
      </p:sp>
      <p:sp>
        <p:nvSpPr>
          <p:cNvPr id="8" name="Rectángulo 7"/>
          <p:cNvSpPr/>
          <p:nvPr/>
        </p:nvSpPr>
        <p:spPr>
          <a:xfrm>
            <a:off x="5354472" y="410806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i="1" dirty="0">
                <a:solidFill>
                  <a:srgbClr val="666666"/>
                </a:solidFill>
                <a:latin typeface="FreeMonoOblique"/>
              </a:rPr>
              <a:t># declaro la clase</a:t>
            </a:r>
          </a:p>
          <a:p>
            <a:r>
              <a:rPr lang="es-PE" b="1" dirty="0" err="1">
                <a:solidFill>
                  <a:srgbClr val="000000"/>
                </a:solidFill>
                <a:latin typeface="FreeMonoBold"/>
              </a:rPr>
              <a:t>class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dirty="0">
                <a:solidFill>
                  <a:srgbClr val="000000"/>
                </a:solidFill>
                <a:latin typeface="FreeMono"/>
              </a:rPr>
              <a:t>Persona 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{</a:t>
            </a:r>
          </a:p>
          <a:p>
            <a:r>
              <a:rPr lang="es-PE" i="1" dirty="0">
                <a:solidFill>
                  <a:srgbClr val="666666"/>
                </a:solidFill>
                <a:latin typeface="FreeMonoOblique"/>
              </a:rPr>
              <a:t>#propiedades</a:t>
            </a:r>
          </a:p>
          <a:p>
            <a:r>
              <a:rPr lang="es-PE" i="1" dirty="0">
                <a:solidFill>
                  <a:srgbClr val="666666"/>
                </a:solidFill>
                <a:latin typeface="FreeMonoOblique"/>
              </a:rPr>
              <a:t>#métodos</a:t>
            </a:r>
          </a:p>
          <a:p>
            <a:r>
              <a:rPr lang="es-PE" b="1" dirty="0" err="1">
                <a:solidFill>
                  <a:srgbClr val="000000"/>
                </a:solidFill>
                <a:latin typeface="FreeMonoBold"/>
              </a:rPr>
              <a:t>function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dirty="0" err="1">
                <a:solidFill>
                  <a:srgbClr val="000000"/>
                </a:solidFill>
                <a:latin typeface="FreeMono"/>
              </a:rPr>
              <a:t>donar_sangre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(</a:t>
            </a:r>
            <a:r>
              <a:rPr lang="es-PE" dirty="0">
                <a:solidFill>
                  <a:srgbClr val="000089"/>
                </a:solidFill>
                <a:latin typeface="FreeMono"/>
              </a:rPr>
              <a:t>$destinatario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) {</a:t>
            </a:r>
          </a:p>
          <a:p>
            <a:r>
              <a:rPr lang="es-PE" i="1" dirty="0">
                <a:solidFill>
                  <a:srgbClr val="666666"/>
                </a:solidFill>
                <a:latin typeface="FreeMonoOblique"/>
              </a:rPr>
              <a:t>#...</a:t>
            </a:r>
          </a:p>
          <a:p>
            <a:r>
              <a:rPr lang="es-PE" dirty="0">
                <a:solidFill>
                  <a:srgbClr val="339A33"/>
                </a:solidFill>
                <a:latin typeface="FreeMono"/>
              </a:rPr>
              <a:t>}</a:t>
            </a:r>
          </a:p>
          <a:p>
            <a:r>
              <a:rPr lang="es-PE" dirty="0">
                <a:solidFill>
                  <a:srgbClr val="339A33"/>
                </a:solidFill>
                <a:latin typeface="FreeMono"/>
              </a:rPr>
              <a:t>}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28256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51584" y="441055"/>
            <a:ext cx="702971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267" dirty="0" smtClean="0"/>
              <a:t>Métodos</a:t>
            </a:r>
            <a:endParaRPr lang="es-PE" sz="4267" dirty="0"/>
          </a:p>
        </p:txBody>
      </p:sp>
      <p:sp>
        <p:nvSpPr>
          <p:cNvPr id="4" name="Rectángulo 3"/>
          <p:cNvSpPr/>
          <p:nvPr/>
        </p:nvSpPr>
        <p:spPr>
          <a:xfrm>
            <a:off x="627797" y="1358414"/>
            <a:ext cx="108226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i="1" dirty="0">
                <a:latin typeface="Ubuntu-Italic"/>
              </a:rPr>
              <a:t>Los métodos, al igual que las propiedades, pueden ser públicos, privados, protegidos </a:t>
            </a:r>
            <a:r>
              <a:rPr lang="es-PE" i="1" dirty="0" smtClean="0">
                <a:latin typeface="Ubuntu-Italic"/>
              </a:rPr>
              <a:t>o estáticos</a:t>
            </a:r>
            <a:r>
              <a:rPr lang="es-PE" i="1" dirty="0">
                <a:latin typeface="Ubuntu-Italic"/>
              </a:rPr>
              <a:t>. La forma de declarar su visibilidad tanto como las características de ésta, </a:t>
            </a:r>
            <a:r>
              <a:rPr lang="es-PE" i="1" dirty="0" smtClean="0">
                <a:latin typeface="Ubuntu-Italic"/>
              </a:rPr>
              <a:t>es exactamente </a:t>
            </a:r>
            <a:r>
              <a:rPr lang="es-PE" i="1" dirty="0">
                <a:latin typeface="Ubuntu-Italic"/>
              </a:rPr>
              <a:t>la misma que para las propiedades.</a:t>
            </a:r>
            <a:endParaRPr lang="es-PE" i="1" dirty="0">
              <a:latin typeface="Ubuntu-Italic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991134" y="329286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dirty="0" err="1">
                <a:solidFill>
                  <a:srgbClr val="9A0000"/>
                </a:solidFill>
                <a:latin typeface="FreeMono"/>
              </a:rPr>
              <a:t>static</a:t>
            </a:r>
            <a:r>
              <a:rPr lang="es-PE" dirty="0">
                <a:solidFill>
                  <a:srgbClr val="9A0000"/>
                </a:solidFill>
                <a:latin typeface="FreeMono"/>
              </a:rPr>
              <a:t> </a:t>
            </a:r>
            <a:r>
              <a:rPr lang="es-PE" b="1" dirty="0" err="1">
                <a:solidFill>
                  <a:srgbClr val="000000"/>
                </a:solidFill>
                <a:latin typeface="FreeMonoBold"/>
              </a:rPr>
              <a:t>function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dirty="0">
                <a:solidFill>
                  <a:srgbClr val="000000"/>
                </a:solidFill>
                <a:latin typeface="FreeMono"/>
              </a:rPr>
              <a:t>a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() { }</a:t>
            </a:r>
          </a:p>
          <a:p>
            <a:r>
              <a:rPr lang="es-PE" b="1" dirty="0" err="1">
                <a:solidFill>
                  <a:srgbClr val="000000"/>
                </a:solidFill>
                <a:latin typeface="FreeMonoBold"/>
              </a:rPr>
              <a:t>protected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b="1" dirty="0" err="1">
                <a:solidFill>
                  <a:srgbClr val="000000"/>
                </a:solidFill>
                <a:latin typeface="FreeMonoBold"/>
              </a:rPr>
              <a:t>function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dirty="0">
                <a:solidFill>
                  <a:srgbClr val="000000"/>
                </a:solidFill>
                <a:latin typeface="FreeMono"/>
              </a:rPr>
              <a:t>b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() { }</a:t>
            </a:r>
          </a:p>
          <a:p>
            <a:r>
              <a:rPr lang="es-PE" b="1" dirty="0" err="1">
                <a:solidFill>
                  <a:srgbClr val="000000"/>
                </a:solidFill>
                <a:latin typeface="FreeMonoBold"/>
              </a:rPr>
              <a:t>private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b="1" dirty="0" err="1">
                <a:solidFill>
                  <a:srgbClr val="000000"/>
                </a:solidFill>
                <a:latin typeface="FreeMonoBold"/>
              </a:rPr>
              <a:t>function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dirty="0">
                <a:solidFill>
                  <a:srgbClr val="000000"/>
                </a:solidFill>
                <a:latin typeface="FreeMono"/>
              </a:rPr>
              <a:t>c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() { }</a:t>
            </a:r>
          </a:p>
          <a:p>
            <a:r>
              <a:rPr lang="es-PE" i="1" dirty="0">
                <a:solidFill>
                  <a:srgbClr val="666666"/>
                </a:solidFill>
                <a:latin typeface="FreeMonoOblique"/>
              </a:rPr>
              <a:t># etc...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88202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51584" y="441055"/>
            <a:ext cx="702971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267" dirty="0" smtClean="0"/>
              <a:t>Métodos Mágicos</a:t>
            </a:r>
            <a:endParaRPr lang="es-PE" sz="4267" dirty="0"/>
          </a:p>
        </p:txBody>
      </p:sp>
      <p:sp>
        <p:nvSpPr>
          <p:cNvPr id="4" name="Rectángulo 3"/>
          <p:cNvSpPr/>
          <p:nvPr/>
        </p:nvSpPr>
        <p:spPr>
          <a:xfrm>
            <a:off x="627797" y="1249230"/>
            <a:ext cx="108226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i="1" dirty="0">
                <a:latin typeface="Ubuntu-Italic"/>
              </a:rPr>
              <a:t>PHP 5, nos trae una gran cantidad de auto-denominados “métodos mágicos”. </a:t>
            </a:r>
            <a:r>
              <a:rPr lang="es-PE" i="1" dirty="0" smtClean="0">
                <a:latin typeface="Ubuntu-Italic"/>
              </a:rPr>
              <a:t>Estos métodos</a:t>
            </a:r>
            <a:r>
              <a:rPr lang="es-PE" i="1" dirty="0">
                <a:latin typeface="Ubuntu-Italic"/>
              </a:rPr>
              <a:t>, otorgan una funcionalidad pre-definida por PHP, que pueden aportar valor </a:t>
            </a:r>
            <a:r>
              <a:rPr lang="es-PE" i="1" dirty="0" smtClean="0">
                <a:latin typeface="Ubuntu-Italic"/>
              </a:rPr>
              <a:t>a nuestras </a:t>
            </a:r>
            <a:r>
              <a:rPr lang="es-PE" i="1" dirty="0">
                <a:latin typeface="Ubuntu-Italic"/>
              </a:rPr>
              <a:t>clases y ahorrarnos grandes cantidades de código. Lo que </a:t>
            </a:r>
            <a:r>
              <a:rPr lang="es-PE" i="1" dirty="0" smtClean="0">
                <a:latin typeface="Ubuntu-Italic"/>
              </a:rPr>
              <a:t>muchos programadores </a:t>
            </a:r>
            <a:r>
              <a:rPr lang="es-PE" i="1" dirty="0">
                <a:latin typeface="Ubuntu-Italic"/>
              </a:rPr>
              <a:t>consideramos, ayuda a convertir a PHP en un lenguaje orientado </a:t>
            </a:r>
            <a:r>
              <a:rPr lang="es-PE" i="1" dirty="0" smtClean="0">
                <a:latin typeface="Ubuntu-Italic"/>
              </a:rPr>
              <a:t>a objetos</a:t>
            </a:r>
            <a:r>
              <a:rPr lang="es-PE" i="1" dirty="0">
                <a:latin typeface="Ubuntu-Italic"/>
              </a:rPr>
              <a:t>, cada vez más robusto.</a:t>
            </a:r>
            <a:endParaRPr lang="es-PE" i="1" dirty="0">
              <a:latin typeface="Ubuntu-Italic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36979" y="2646129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>
                <a:solidFill>
                  <a:srgbClr val="0085D2"/>
                </a:solidFill>
                <a:latin typeface="Ubuntu-Regular"/>
              </a:rPr>
              <a:t>El Método Mágico </a:t>
            </a:r>
            <a:r>
              <a:rPr lang="es-PE" dirty="0">
                <a:solidFill>
                  <a:srgbClr val="0085D2"/>
                </a:solidFill>
                <a:latin typeface="FreeMono"/>
              </a:rPr>
              <a:t>__</a:t>
            </a:r>
            <a:r>
              <a:rPr lang="es-PE" dirty="0" err="1">
                <a:solidFill>
                  <a:srgbClr val="0085D2"/>
                </a:solidFill>
                <a:latin typeface="FreeMono"/>
              </a:rPr>
              <a:t>construct</a:t>
            </a:r>
            <a:r>
              <a:rPr lang="es-PE" dirty="0">
                <a:solidFill>
                  <a:srgbClr val="0085D2"/>
                </a:solidFill>
                <a:latin typeface="FreeMono"/>
              </a:rPr>
              <a:t>()</a:t>
            </a:r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5866441" y="244955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i="1" dirty="0">
                <a:solidFill>
                  <a:srgbClr val="666666"/>
                </a:solidFill>
                <a:latin typeface="FreeMonoOblique"/>
              </a:rPr>
              <a:t># declaro la clase</a:t>
            </a:r>
          </a:p>
          <a:p>
            <a:r>
              <a:rPr lang="es-PE" b="1" dirty="0" err="1">
                <a:solidFill>
                  <a:srgbClr val="000000"/>
                </a:solidFill>
                <a:latin typeface="FreeMonoBold"/>
              </a:rPr>
              <a:t>class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dirty="0">
                <a:solidFill>
                  <a:srgbClr val="000000"/>
                </a:solidFill>
                <a:latin typeface="FreeMono"/>
              </a:rPr>
              <a:t>Producto 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{</a:t>
            </a:r>
          </a:p>
          <a:p>
            <a:pPr lvl="1"/>
            <a:r>
              <a:rPr lang="es-PE" i="1" dirty="0">
                <a:solidFill>
                  <a:srgbClr val="666666"/>
                </a:solidFill>
                <a:latin typeface="FreeMonoOblique"/>
              </a:rPr>
              <a:t>#defino algunas propiedades</a:t>
            </a:r>
          </a:p>
          <a:p>
            <a:pPr lvl="1"/>
            <a:r>
              <a:rPr lang="es-PE" b="1" dirty="0" err="1">
                <a:solidFill>
                  <a:srgbClr val="000000"/>
                </a:solidFill>
                <a:latin typeface="FreeMonoBold"/>
              </a:rPr>
              <a:t>public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dirty="0">
                <a:solidFill>
                  <a:srgbClr val="000089"/>
                </a:solidFill>
                <a:latin typeface="FreeMono"/>
              </a:rPr>
              <a:t>$nombre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;</a:t>
            </a:r>
          </a:p>
          <a:p>
            <a:pPr lvl="1"/>
            <a:r>
              <a:rPr lang="es-PE" b="1" dirty="0" err="1">
                <a:solidFill>
                  <a:srgbClr val="000000"/>
                </a:solidFill>
                <a:latin typeface="FreeMonoBold"/>
              </a:rPr>
              <a:t>public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dirty="0">
                <a:solidFill>
                  <a:srgbClr val="000089"/>
                </a:solidFill>
                <a:latin typeface="FreeMono"/>
              </a:rPr>
              <a:t>$precio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;</a:t>
            </a:r>
          </a:p>
          <a:p>
            <a:pPr lvl="1"/>
            <a:r>
              <a:rPr lang="es-PE" b="1" dirty="0" err="1">
                <a:solidFill>
                  <a:srgbClr val="000000"/>
                </a:solidFill>
                <a:latin typeface="FreeMonoBold"/>
              </a:rPr>
              <a:t>protected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dirty="0">
                <a:solidFill>
                  <a:srgbClr val="000089"/>
                </a:solidFill>
                <a:latin typeface="FreeMono"/>
              </a:rPr>
              <a:t>$estado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;</a:t>
            </a:r>
          </a:p>
          <a:p>
            <a:pPr lvl="1"/>
            <a:r>
              <a:rPr lang="es-PE" i="1" dirty="0">
                <a:solidFill>
                  <a:srgbClr val="666666"/>
                </a:solidFill>
                <a:latin typeface="FreeMonoOblique"/>
              </a:rPr>
              <a:t>#defino el método </a:t>
            </a:r>
            <a:r>
              <a:rPr lang="es-PE" i="1" dirty="0" err="1">
                <a:solidFill>
                  <a:srgbClr val="666666"/>
                </a:solidFill>
                <a:latin typeface="FreeMonoOblique"/>
              </a:rPr>
              <a:t>set_estado_producto</a:t>
            </a:r>
            <a:r>
              <a:rPr lang="es-PE" i="1" dirty="0">
                <a:solidFill>
                  <a:srgbClr val="666666"/>
                </a:solidFill>
                <a:latin typeface="FreeMonoOblique"/>
              </a:rPr>
              <a:t>()</a:t>
            </a:r>
          </a:p>
          <a:p>
            <a:pPr lvl="1"/>
            <a:r>
              <a:rPr lang="es-PE" b="1" dirty="0" err="1">
                <a:solidFill>
                  <a:srgbClr val="000000"/>
                </a:solidFill>
                <a:latin typeface="FreeMonoBold"/>
              </a:rPr>
              <a:t>protected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b="1" dirty="0" err="1">
                <a:solidFill>
                  <a:srgbClr val="000000"/>
                </a:solidFill>
                <a:latin typeface="FreeMonoBold"/>
              </a:rPr>
              <a:t>function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dirty="0" err="1">
                <a:solidFill>
                  <a:srgbClr val="000000"/>
                </a:solidFill>
                <a:latin typeface="FreeMono"/>
              </a:rPr>
              <a:t>set_estado_producto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(</a:t>
            </a:r>
            <a:r>
              <a:rPr lang="es-PE" dirty="0">
                <a:solidFill>
                  <a:srgbClr val="000089"/>
                </a:solidFill>
                <a:latin typeface="FreeMono"/>
              </a:rPr>
              <a:t>$estado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) {</a:t>
            </a:r>
          </a:p>
          <a:p>
            <a:pPr lvl="1"/>
            <a:r>
              <a:rPr lang="es-PE" dirty="0" smtClean="0">
                <a:solidFill>
                  <a:srgbClr val="000089"/>
                </a:solidFill>
                <a:latin typeface="FreeMono"/>
              </a:rPr>
              <a:t>	$</a:t>
            </a:r>
            <a:r>
              <a:rPr lang="es-PE" dirty="0" err="1">
                <a:solidFill>
                  <a:srgbClr val="000089"/>
                </a:solidFill>
                <a:latin typeface="FreeMono"/>
              </a:rPr>
              <a:t>this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-&gt;</a:t>
            </a:r>
            <a:r>
              <a:rPr lang="es-PE" dirty="0">
                <a:solidFill>
                  <a:srgbClr val="000000"/>
                </a:solidFill>
                <a:latin typeface="FreeMono"/>
              </a:rPr>
              <a:t>estado 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= </a:t>
            </a:r>
            <a:r>
              <a:rPr lang="es-PE" dirty="0">
                <a:solidFill>
                  <a:srgbClr val="000089"/>
                </a:solidFill>
                <a:latin typeface="FreeMono"/>
              </a:rPr>
              <a:t>$estado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;</a:t>
            </a:r>
          </a:p>
          <a:p>
            <a:pPr lvl="1"/>
            <a:r>
              <a:rPr lang="es-PE" dirty="0">
                <a:solidFill>
                  <a:srgbClr val="339A33"/>
                </a:solidFill>
                <a:latin typeface="FreeMono"/>
              </a:rPr>
              <a:t>}</a:t>
            </a:r>
          </a:p>
          <a:p>
            <a:pPr lvl="1"/>
            <a:r>
              <a:rPr lang="es-PE" i="1" dirty="0">
                <a:solidFill>
                  <a:srgbClr val="666666"/>
                </a:solidFill>
                <a:latin typeface="FreeMonoOblique"/>
              </a:rPr>
              <a:t># constructor de la clase</a:t>
            </a:r>
          </a:p>
          <a:p>
            <a:pPr lvl="1"/>
            <a:r>
              <a:rPr lang="es-PE" b="1" dirty="0" err="1">
                <a:solidFill>
                  <a:srgbClr val="000000"/>
                </a:solidFill>
                <a:latin typeface="FreeMonoBold"/>
              </a:rPr>
              <a:t>function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dirty="0">
                <a:solidFill>
                  <a:srgbClr val="000000"/>
                </a:solidFill>
                <a:latin typeface="FreeMono"/>
              </a:rPr>
              <a:t>__</a:t>
            </a:r>
            <a:r>
              <a:rPr lang="es-PE" dirty="0" err="1">
                <a:solidFill>
                  <a:srgbClr val="000000"/>
                </a:solidFill>
                <a:latin typeface="FreeMono"/>
              </a:rPr>
              <a:t>construct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() {</a:t>
            </a:r>
          </a:p>
          <a:p>
            <a:pPr lvl="1"/>
            <a:r>
              <a:rPr lang="es-PE" dirty="0" smtClean="0">
                <a:solidFill>
                  <a:srgbClr val="000089"/>
                </a:solidFill>
                <a:latin typeface="FreeMono"/>
              </a:rPr>
              <a:t>	$</a:t>
            </a:r>
            <a:r>
              <a:rPr lang="es-PE" dirty="0" err="1">
                <a:solidFill>
                  <a:srgbClr val="000089"/>
                </a:solidFill>
                <a:latin typeface="FreeMono"/>
              </a:rPr>
              <a:t>this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-&gt;</a:t>
            </a:r>
            <a:r>
              <a:rPr lang="es-PE" dirty="0" err="1">
                <a:solidFill>
                  <a:srgbClr val="000000"/>
                </a:solidFill>
                <a:latin typeface="FreeMono"/>
              </a:rPr>
              <a:t>set_estado_producto</a:t>
            </a:r>
            <a:r>
              <a:rPr lang="es-PE" dirty="0">
                <a:solidFill>
                  <a:srgbClr val="0000FF"/>
                </a:solidFill>
                <a:latin typeface="FreeMono"/>
              </a:rPr>
              <a:t>('en uso'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);</a:t>
            </a:r>
          </a:p>
          <a:p>
            <a:pPr lvl="1"/>
            <a:r>
              <a:rPr lang="es-PE" dirty="0">
                <a:solidFill>
                  <a:srgbClr val="339A33"/>
                </a:solidFill>
                <a:latin typeface="FreeMono"/>
              </a:rPr>
              <a:t>}</a:t>
            </a:r>
          </a:p>
          <a:p>
            <a:r>
              <a:rPr lang="es-PE" dirty="0">
                <a:solidFill>
                  <a:srgbClr val="339A33"/>
                </a:solidFill>
                <a:latin typeface="FreeMono"/>
              </a:rPr>
              <a:t>}</a:t>
            </a:r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736979" y="3087048"/>
            <a:ext cx="48995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El método __</a:t>
            </a:r>
            <a:r>
              <a:rPr lang="es-PE" dirty="0" err="1"/>
              <a:t>construct</a:t>
            </a:r>
            <a:r>
              <a:rPr lang="es-PE" dirty="0"/>
              <a:t>() es aquel que será invocado de manera automática, </a:t>
            </a:r>
            <a:r>
              <a:rPr lang="es-PE" dirty="0" smtClean="0"/>
              <a:t>al instanciar </a:t>
            </a:r>
            <a:r>
              <a:rPr lang="es-PE" dirty="0"/>
              <a:t>un objeto. Su función es la de ejecutar cualquier inicialización que el </a:t>
            </a:r>
            <a:r>
              <a:rPr lang="es-PE" dirty="0" smtClean="0"/>
              <a:t>objeto necesite </a:t>
            </a:r>
            <a:r>
              <a:rPr lang="es-PE" dirty="0"/>
              <a:t>antes de ser utilizado.</a:t>
            </a:r>
          </a:p>
        </p:txBody>
      </p:sp>
    </p:spTree>
    <p:extLst>
      <p:ext uri="{BB962C8B-B14F-4D97-AF65-F5344CB8AC3E}">
        <p14:creationId xmlns:p14="http://schemas.microsoft.com/office/powerpoint/2010/main" val="2814395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51584" y="441055"/>
            <a:ext cx="702971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267" dirty="0" smtClean="0"/>
              <a:t>Métodos Mágicos</a:t>
            </a:r>
            <a:endParaRPr lang="es-PE" sz="4267" dirty="0"/>
          </a:p>
        </p:txBody>
      </p:sp>
      <p:sp>
        <p:nvSpPr>
          <p:cNvPr id="5" name="Rectángulo 4"/>
          <p:cNvSpPr/>
          <p:nvPr/>
        </p:nvSpPr>
        <p:spPr>
          <a:xfrm>
            <a:off x="736979" y="1635135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>
                <a:solidFill>
                  <a:srgbClr val="0085D2"/>
                </a:solidFill>
                <a:latin typeface="Ubuntu-Regular"/>
              </a:rPr>
              <a:t>El Método Mágico </a:t>
            </a:r>
            <a:r>
              <a:rPr lang="es-PE" dirty="0">
                <a:solidFill>
                  <a:srgbClr val="0085D2"/>
                </a:solidFill>
                <a:latin typeface="FreeMono"/>
              </a:rPr>
              <a:t>__</a:t>
            </a:r>
            <a:r>
              <a:rPr lang="es-PE" dirty="0" err="1">
                <a:solidFill>
                  <a:srgbClr val="0085D2"/>
                </a:solidFill>
                <a:latin typeface="FreeMono"/>
              </a:rPr>
              <a:t>destruct</a:t>
            </a:r>
            <a:r>
              <a:rPr lang="es-PE" dirty="0">
                <a:solidFill>
                  <a:srgbClr val="0085D2"/>
                </a:solidFill>
                <a:latin typeface="FreeMono"/>
              </a:rPr>
              <a:t>()</a:t>
            </a:r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736979" y="2213591"/>
            <a:ext cx="48995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El método __</a:t>
            </a:r>
            <a:r>
              <a:rPr lang="es-PE" dirty="0" err="1"/>
              <a:t>destruct</a:t>
            </a:r>
            <a:r>
              <a:rPr lang="es-PE" dirty="0"/>
              <a:t>() es el encargado de liberar de la memoria, al objeto cuando </a:t>
            </a:r>
            <a:r>
              <a:rPr lang="es-PE" dirty="0" smtClean="0"/>
              <a:t>ya no </a:t>
            </a:r>
            <a:r>
              <a:rPr lang="es-PE" dirty="0"/>
              <a:t>es referenciado. Se puede aprovechar este </a:t>
            </a:r>
            <a:r>
              <a:rPr lang="es-PE" dirty="0" smtClean="0"/>
              <a:t>método, para </a:t>
            </a:r>
            <a:r>
              <a:rPr lang="es-PE" dirty="0"/>
              <a:t>realizar otras tareas que se </a:t>
            </a:r>
            <a:r>
              <a:rPr lang="es-PE" dirty="0" smtClean="0"/>
              <a:t>estimen necesarias </a:t>
            </a:r>
            <a:r>
              <a:rPr lang="es-PE" dirty="0"/>
              <a:t>al momento de destruir un objeto.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746445" y="1225689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i="1" dirty="0">
                <a:solidFill>
                  <a:srgbClr val="666666"/>
                </a:solidFill>
                <a:latin typeface="FreeMonoOblique"/>
              </a:rPr>
              <a:t># declaro la clase</a:t>
            </a:r>
          </a:p>
          <a:p>
            <a:r>
              <a:rPr lang="es-PE" b="1" dirty="0" err="1">
                <a:solidFill>
                  <a:srgbClr val="000000"/>
                </a:solidFill>
                <a:latin typeface="FreeMonoBold"/>
              </a:rPr>
              <a:t>class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dirty="0">
                <a:solidFill>
                  <a:srgbClr val="000000"/>
                </a:solidFill>
                <a:latin typeface="FreeMono"/>
              </a:rPr>
              <a:t>Producto 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{</a:t>
            </a:r>
          </a:p>
          <a:p>
            <a:pPr lvl="1"/>
            <a:r>
              <a:rPr lang="es-PE" i="1" dirty="0">
                <a:solidFill>
                  <a:srgbClr val="666666"/>
                </a:solidFill>
                <a:latin typeface="FreeMonoOblique"/>
              </a:rPr>
              <a:t>#defino algunas propiedades</a:t>
            </a:r>
          </a:p>
          <a:p>
            <a:pPr lvl="1"/>
            <a:r>
              <a:rPr lang="es-PE" b="1" dirty="0" err="1">
                <a:solidFill>
                  <a:srgbClr val="000000"/>
                </a:solidFill>
                <a:latin typeface="FreeMonoBold"/>
              </a:rPr>
              <a:t>public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dirty="0">
                <a:solidFill>
                  <a:srgbClr val="0000FF"/>
                </a:solidFill>
                <a:latin typeface="FreeMono"/>
              </a:rPr>
              <a:t>$nombre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;</a:t>
            </a:r>
          </a:p>
          <a:p>
            <a:pPr lvl="1"/>
            <a:r>
              <a:rPr lang="es-PE" b="1" dirty="0" err="1">
                <a:solidFill>
                  <a:srgbClr val="000000"/>
                </a:solidFill>
                <a:latin typeface="FreeMonoBold"/>
              </a:rPr>
              <a:t>public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dirty="0">
                <a:solidFill>
                  <a:srgbClr val="0000FF"/>
                </a:solidFill>
                <a:latin typeface="FreeMono"/>
              </a:rPr>
              <a:t>$precio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;</a:t>
            </a:r>
          </a:p>
          <a:p>
            <a:pPr lvl="1"/>
            <a:r>
              <a:rPr lang="es-PE" b="1" dirty="0" err="1">
                <a:solidFill>
                  <a:srgbClr val="000000"/>
                </a:solidFill>
                <a:latin typeface="FreeMonoBold"/>
              </a:rPr>
              <a:t>protected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dirty="0">
                <a:solidFill>
                  <a:srgbClr val="0000FF"/>
                </a:solidFill>
                <a:latin typeface="FreeMono"/>
              </a:rPr>
              <a:t>$estado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;</a:t>
            </a:r>
          </a:p>
          <a:p>
            <a:pPr lvl="1"/>
            <a:r>
              <a:rPr lang="es-PE" i="1" dirty="0">
                <a:solidFill>
                  <a:srgbClr val="666666"/>
                </a:solidFill>
                <a:latin typeface="FreeMonoOblique"/>
              </a:rPr>
              <a:t>#defino el método </a:t>
            </a:r>
            <a:r>
              <a:rPr lang="es-PE" i="1" dirty="0" err="1">
                <a:solidFill>
                  <a:srgbClr val="666666"/>
                </a:solidFill>
                <a:latin typeface="FreeMonoOblique"/>
              </a:rPr>
              <a:t>set_estado_producto</a:t>
            </a:r>
            <a:r>
              <a:rPr lang="es-PE" i="1" dirty="0">
                <a:solidFill>
                  <a:srgbClr val="666666"/>
                </a:solidFill>
                <a:latin typeface="FreeMonoOblique"/>
              </a:rPr>
              <a:t>()</a:t>
            </a:r>
          </a:p>
          <a:p>
            <a:pPr lvl="1"/>
            <a:r>
              <a:rPr lang="es-PE" b="1" dirty="0" err="1">
                <a:solidFill>
                  <a:srgbClr val="000000"/>
                </a:solidFill>
                <a:latin typeface="FreeMonoBold"/>
              </a:rPr>
              <a:t>protected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b="1" dirty="0" err="1">
                <a:solidFill>
                  <a:srgbClr val="000000"/>
                </a:solidFill>
                <a:latin typeface="FreeMonoBold"/>
              </a:rPr>
              <a:t>function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dirty="0" err="1">
                <a:solidFill>
                  <a:srgbClr val="000000"/>
                </a:solidFill>
                <a:latin typeface="FreeMono"/>
              </a:rPr>
              <a:t>set_estado_producto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(</a:t>
            </a:r>
            <a:r>
              <a:rPr lang="es-PE" dirty="0">
                <a:solidFill>
                  <a:srgbClr val="0000FF"/>
                </a:solidFill>
                <a:latin typeface="FreeMono"/>
              </a:rPr>
              <a:t>$estado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) {</a:t>
            </a:r>
          </a:p>
          <a:p>
            <a:pPr lvl="1"/>
            <a:r>
              <a:rPr lang="es-PE" dirty="0" smtClean="0">
                <a:solidFill>
                  <a:srgbClr val="0000FF"/>
                </a:solidFill>
                <a:latin typeface="FreeMono"/>
              </a:rPr>
              <a:t>	$</a:t>
            </a:r>
            <a:r>
              <a:rPr lang="es-PE" dirty="0" err="1">
                <a:solidFill>
                  <a:srgbClr val="0000FF"/>
                </a:solidFill>
                <a:latin typeface="FreeMono"/>
              </a:rPr>
              <a:t>this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-&gt;</a:t>
            </a:r>
            <a:r>
              <a:rPr lang="es-PE" dirty="0">
                <a:solidFill>
                  <a:srgbClr val="000000"/>
                </a:solidFill>
                <a:latin typeface="FreeMono"/>
              </a:rPr>
              <a:t>estado 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= </a:t>
            </a:r>
            <a:r>
              <a:rPr lang="es-PE" dirty="0">
                <a:solidFill>
                  <a:srgbClr val="0000FF"/>
                </a:solidFill>
                <a:latin typeface="FreeMono"/>
              </a:rPr>
              <a:t>$estado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;</a:t>
            </a:r>
          </a:p>
          <a:p>
            <a:pPr lvl="1"/>
            <a:r>
              <a:rPr lang="es-PE" dirty="0">
                <a:solidFill>
                  <a:srgbClr val="339A33"/>
                </a:solidFill>
                <a:latin typeface="FreeMono"/>
              </a:rPr>
              <a:t>}</a:t>
            </a:r>
          </a:p>
          <a:p>
            <a:pPr lvl="1"/>
            <a:r>
              <a:rPr lang="es-PE" i="1" dirty="0">
                <a:solidFill>
                  <a:srgbClr val="666666"/>
                </a:solidFill>
                <a:latin typeface="FreeMonoOblique"/>
              </a:rPr>
              <a:t># constructor de la clase</a:t>
            </a:r>
          </a:p>
          <a:p>
            <a:pPr lvl="1"/>
            <a:r>
              <a:rPr lang="es-PE" b="1" dirty="0" err="1">
                <a:solidFill>
                  <a:srgbClr val="000000"/>
                </a:solidFill>
                <a:latin typeface="FreeMonoBold"/>
              </a:rPr>
              <a:t>function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dirty="0">
                <a:solidFill>
                  <a:srgbClr val="000000"/>
                </a:solidFill>
                <a:latin typeface="FreeMono"/>
              </a:rPr>
              <a:t>__</a:t>
            </a:r>
            <a:r>
              <a:rPr lang="es-PE" dirty="0" err="1">
                <a:solidFill>
                  <a:srgbClr val="000000"/>
                </a:solidFill>
                <a:latin typeface="FreeMono"/>
              </a:rPr>
              <a:t>construct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() {</a:t>
            </a:r>
          </a:p>
          <a:p>
            <a:pPr lvl="1"/>
            <a:r>
              <a:rPr lang="es-PE" dirty="0" smtClean="0">
                <a:solidFill>
                  <a:srgbClr val="0000FF"/>
                </a:solidFill>
                <a:latin typeface="FreeMono"/>
              </a:rPr>
              <a:t>	$</a:t>
            </a:r>
            <a:r>
              <a:rPr lang="es-PE" dirty="0" err="1">
                <a:solidFill>
                  <a:srgbClr val="0000FF"/>
                </a:solidFill>
                <a:latin typeface="FreeMono"/>
              </a:rPr>
              <a:t>this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-&gt;</a:t>
            </a:r>
            <a:r>
              <a:rPr lang="es-PE" dirty="0" err="1">
                <a:solidFill>
                  <a:srgbClr val="000000"/>
                </a:solidFill>
                <a:latin typeface="FreeMono"/>
              </a:rPr>
              <a:t>set_estado_producto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(</a:t>
            </a:r>
            <a:r>
              <a:rPr lang="es-PE" dirty="0">
                <a:solidFill>
                  <a:srgbClr val="0000FF"/>
                </a:solidFill>
                <a:latin typeface="FreeMono"/>
              </a:rPr>
              <a:t>'en uso'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);</a:t>
            </a:r>
          </a:p>
          <a:p>
            <a:pPr lvl="1"/>
            <a:r>
              <a:rPr lang="es-PE" dirty="0">
                <a:solidFill>
                  <a:srgbClr val="339A33"/>
                </a:solidFill>
                <a:latin typeface="FreeMono"/>
              </a:rPr>
              <a:t>}</a:t>
            </a:r>
          </a:p>
          <a:p>
            <a:pPr lvl="1"/>
            <a:r>
              <a:rPr lang="es-PE" i="1" dirty="0">
                <a:solidFill>
                  <a:srgbClr val="666666"/>
                </a:solidFill>
                <a:latin typeface="FreeMonoOblique"/>
              </a:rPr>
              <a:t># destructor de la clase</a:t>
            </a:r>
          </a:p>
          <a:p>
            <a:pPr lvl="1"/>
            <a:r>
              <a:rPr lang="es-PE" b="1" dirty="0" err="1">
                <a:solidFill>
                  <a:srgbClr val="000000"/>
                </a:solidFill>
                <a:latin typeface="FreeMonoBold"/>
              </a:rPr>
              <a:t>function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dirty="0">
                <a:solidFill>
                  <a:srgbClr val="000000"/>
                </a:solidFill>
                <a:latin typeface="FreeMono"/>
              </a:rPr>
              <a:t>__</a:t>
            </a:r>
            <a:r>
              <a:rPr lang="es-PE" dirty="0" err="1">
                <a:solidFill>
                  <a:srgbClr val="000000"/>
                </a:solidFill>
                <a:latin typeface="FreeMono"/>
              </a:rPr>
              <a:t>destruct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() {</a:t>
            </a:r>
          </a:p>
          <a:p>
            <a:pPr lvl="1"/>
            <a:r>
              <a:rPr lang="es-PE" dirty="0" smtClean="0">
                <a:solidFill>
                  <a:srgbClr val="0000FF"/>
                </a:solidFill>
                <a:latin typeface="FreeMono"/>
              </a:rPr>
              <a:t>	$</a:t>
            </a:r>
            <a:r>
              <a:rPr lang="es-PE" dirty="0" err="1">
                <a:solidFill>
                  <a:srgbClr val="0000FF"/>
                </a:solidFill>
                <a:latin typeface="FreeMono"/>
              </a:rPr>
              <a:t>this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-&gt;</a:t>
            </a:r>
            <a:r>
              <a:rPr lang="es-PE" dirty="0" err="1">
                <a:solidFill>
                  <a:srgbClr val="000000"/>
                </a:solidFill>
                <a:latin typeface="FreeMono"/>
              </a:rPr>
              <a:t>set_estado_producto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(</a:t>
            </a:r>
            <a:r>
              <a:rPr lang="es-PE" dirty="0">
                <a:solidFill>
                  <a:srgbClr val="0000FF"/>
                </a:solidFill>
                <a:latin typeface="FreeMono"/>
              </a:rPr>
              <a:t>'liberado'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);</a:t>
            </a:r>
          </a:p>
          <a:p>
            <a:pPr lvl="1"/>
            <a:r>
              <a:rPr lang="es-PE" dirty="0" err="1">
                <a:solidFill>
                  <a:srgbClr val="9A0000"/>
                </a:solidFill>
                <a:latin typeface="FreeMono"/>
              </a:rPr>
              <a:t>print</a:t>
            </a:r>
            <a:r>
              <a:rPr lang="es-PE" dirty="0">
                <a:solidFill>
                  <a:srgbClr val="9A0000"/>
                </a:solidFill>
                <a:latin typeface="FreeMono"/>
              </a:rPr>
              <a:t> </a:t>
            </a:r>
            <a:r>
              <a:rPr lang="es-PE" dirty="0">
                <a:solidFill>
                  <a:srgbClr val="0000FF"/>
                </a:solidFill>
                <a:latin typeface="FreeMono"/>
              </a:rPr>
              <a:t>'El objeto ha sido destruido'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;</a:t>
            </a:r>
          </a:p>
          <a:p>
            <a:pPr lvl="1"/>
            <a:r>
              <a:rPr lang="es-PE" dirty="0">
                <a:solidFill>
                  <a:srgbClr val="339A33"/>
                </a:solidFill>
                <a:latin typeface="FreeMono"/>
              </a:rPr>
              <a:t>}</a:t>
            </a:r>
          </a:p>
          <a:p>
            <a:r>
              <a:rPr lang="es-PE" dirty="0">
                <a:solidFill>
                  <a:srgbClr val="339A33"/>
                </a:solidFill>
                <a:latin typeface="FreeMono"/>
              </a:rPr>
              <a:t>}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76296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51584" y="441055"/>
            <a:ext cx="702971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267" dirty="0" smtClean="0"/>
              <a:t>Métodos Mágicos</a:t>
            </a:r>
            <a:endParaRPr lang="es-PE" sz="4267" dirty="0"/>
          </a:p>
        </p:txBody>
      </p:sp>
      <p:sp>
        <p:nvSpPr>
          <p:cNvPr id="4" name="Rectángulo 3"/>
          <p:cNvSpPr/>
          <p:nvPr/>
        </p:nvSpPr>
        <p:spPr>
          <a:xfrm>
            <a:off x="1069073" y="1810814"/>
            <a:ext cx="1073623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solidFill>
                  <a:srgbClr val="0085D2"/>
                </a:solidFill>
                <a:latin typeface="Ubuntu-Regular"/>
              </a:rPr>
              <a:t>Otros métodos mágicos</a:t>
            </a:r>
          </a:p>
          <a:p>
            <a:r>
              <a:rPr lang="es-PE" dirty="0">
                <a:solidFill>
                  <a:srgbClr val="000000"/>
                </a:solidFill>
                <a:latin typeface="Ubuntu-Regular"/>
              </a:rPr>
              <a:t>PHP nos ofrece otros métodos mágicos tales como </a:t>
            </a:r>
            <a:r>
              <a:rPr lang="es-PE" dirty="0">
                <a:solidFill>
                  <a:srgbClr val="000000"/>
                </a:solidFill>
                <a:latin typeface="FreeMono"/>
              </a:rPr>
              <a:t>__</a:t>
            </a:r>
            <a:r>
              <a:rPr lang="es-PE" dirty="0" err="1">
                <a:solidFill>
                  <a:srgbClr val="000000"/>
                </a:solidFill>
                <a:latin typeface="FreeMono"/>
              </a:rPr>
              <a:t>call</a:t>
            </a:r>
            <a:r>
              <a:rPr lang="es-PE" dirty="0">
                <a:solidFill>
                  <a:srgbClr val="000000"/>
                </a:solidFill>
                <a:latin typeface="FreeMono"/>
              </a:rPr>
              <a:t>, __</a:t>
            </a:r>
            <a:r>
              <a:rPr lang="es-PE" dirty="0" err="1">
                <a:solidFill>
                  <a:srgbClr val="000000"/>
                </a:solidFill>
                <a:latin typeface="FreeMono"/>
              </a:rPr>
              <a:t>callStatic</a:t>
            </a:r>
            <a:r>
              <a:rPr lang="es-PE" dirty="0" smtClean="0">
                <a:solidFill>
                  <a:srgbClr val="000000"/>
                </a:solidFill>
                <a:latin typeface="FreeMono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FreeMono"/>
              </a:rPr>
              <a:t>__</a:t>
            </a:r>
            <a:r>
              <a:rPr lang="en-US" dirty="0">
                <a:solidFill>
                  <a:srgbClr val="000000"/>
                </a:solidFill>
                <a:latin typeface="FreeMono"/>
              </a:rPr>
              <a:t>get, __set, __</a:t>
            </a:r>
            <a:r>
              <a:rPr lang="en-US" dirty="0" err="1">
                <a:solidFill>
                  <a:srgbClr val="000000"/>
                </a:solidFill>
                <a:latin typeface="FreeMono"/>
              </a:rPr>
              <a:t>isset</a:t>
            </a:r>
            <a:r>
              <a:rPr lang="en-US" dirty="0">
                <a:solidFill>
                  <a:srgbClr val="000000"/>
                </a:solidFill>
                <a:latin typeface="FreeMono"/>
              </a:rPr>
              <a:t>, __unset, __sleep, __wakeup, __</a:t>
            </a:r>
            <a:r>
              <a:rPr lang="en-US" dirty="0" err="1">
                <a:solidFill>
                  <a:srgbClr val="000000"/>
                </a:solidFill>
                <a:latin typeface="FreeMono"/>
              </a:rPr>
              <a:t>toString</a:t>
            </a:r>
            <a:r>
              <a:rPr lang="en-US" dirty="0" smtClean="0">
                <a:solidFill>
                  <a:srgbClr val="000000"/>
                </a:solidFill>
                <a:latin typeface="FreeMono"/>
              </a:rPr>
              <a:t>, </a:t>
            </a:r>
            <a:r>
              <a:rPr lang="es-PE" dirty="0" smtClean="0">
                <a:solidFill>
                  <a:srgbClr val="000000"/>
                </a:solidFill>
                <a:latin typeface="FreeMono"/>
              </a:rPr>
              <a:t>__</a:t>
            </a:r>
            <a:r>
              <a:rPr lang="es-PE" dirty="0" err="1">
                <a:solidFill>
                  <a:srgbClr val="000000"/>
                </a:solidFill>
                <a:latin typeface="FreeMono"/>
              </a:rPr>
              <a:t>invoke</a:t>
            </a:r>
            <a:r>
              <a:rPr lang="es-PE" dirty="0">
                <a:solidFill>
                  <a:srgbClr val="000000"/>
                </a:solidFill>
                <a:latin typeface="FreeMono"/>
              </a:rPr>
              <a:t>, __</a:t>
            </a:r>
            <a:r>
              <a:rPr lang="es-PE" dirty="0" err="1">
                <a:solidFill>
                  <a:srgbClr val="000000"/>
                </a:solidFill>
                <a:latin typeface="FreeMono"/>
              </a:rPr>
              <a:t>set_state</a:t>
            </a:r>
            <a:r>
              <a:rPr lang="es-PE" dirty="0">
                <a:solidFill>
                  <a:srgbClr val="000000"/>
                </a:solidFill>
                <a:latin typeface="FreeMono"/>
              </a:rPr>
              <a:t> y __clone.</a:t>
            </a:r>
          </a:p>
          <a:p>
            <a:r>
              <a:rPr lang="es-PE" dirty="0">
                <a:solidFill>
                  <a:srgbClr val="000000"/>
                </a:solidFill>
                <a:latin typeface="Ubuntu-Regular"/>
              </a:rPr>
              <a:t>Puede verse una descripción y ejemplo de su uso, en el sitio Web oficial de </a:t>
            </a:r>
            <a:r>
              <a:rPr lang="es-PE" dirty="0" smtClean="0">
                <a:solidFill>
                  <a:srgbClr val="000000"/>
                </a:solidFill>
                <a:latin typeface="Ubuntu-Regular"/>
              </a:rPr>
              <a:t>PHP.</a:t>
            </a:r>
          </a:p>
          <a:p>
            <a:r>
              <a:rPr lang="es-PE" dirty="0">
                <a:solidFill>
                  <a:srgbClr val="000000"/>
                </a:solidFill>
                <a:latin typeface="Ubuntu-Regular"/>
                <a:hlinkClick r:id="rId2"/>
              </a:rPr>
              <a:t>http://</a:t>
            </a:r>
            <a:r>
              <a:rPr lang="es-PE" dirty="0" smtClean="0">
                <a:solidFill>
                  <a:srgbClr val="000000"/>
                </a:solidFill>
                <a:latin typeface="Ubuntu-Regular"/>
                <a:hlinkClick r:id="rId2"/>
              </a:rPr>
              <a:t>php.net/manual/es/language.oop5.magic.php</a:t>
            </a:r>
            <a:endParaRPr lang="es-PE" dirty="0" smtClean="0">
              <a:solidFill>
                <a:srgbClr val="000000"/>
              </a:solidFill>
              <a:latin typeface="Ubuntu-Regular"/>
            </a:endParaRPr>
          </a:p>
          <a:p>
            <a:endParaRPr lang="es-PE" dirty="0" smtClean="0">
              <a:solidFill>
                <a:srgbClr val="000000"/>
              </a:solidFill>
              <a:latin typeface="Ubuntu-Regular"/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17365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end2endcoaching.es/wp-content/uploads/2012/03/Emprender-y-Coaching-FA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267" y="1412776"/>
            <a:ext cx="3150541" cy="455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2159563" y="1892829"/>
            <a:ext cx="66247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PREGUNTAS</a:t>
            </a:r>
            <a:endParaRPr lang="es-PE" sz="9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539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51584" y="441055"/>
            <a:ext cx="702971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267" dirty="0" smtClean="0"/>
              <a:t>Elementos de POO</a:t>
            </a:r>
            <a:endParaRPr lang="es-PE" sz="4267" dirty="0"/>
          </a:p>
        </p:txBody>
      </p:sp>
      <p:sp>
        <p:nvSpPr>
          <p:cNvPr id="3" name="CuadroTexto 2"/>
          <p:cNvSpPr txBox="1"/>
          <p:nvPr/>
        </p:nvSpPr>
        <p:spPr>
          <a:xfrm>
            <a:off x="379450" y="1347269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smtClean="0"/>
              <a:t>Clase</a:t>
            </a:r>
            <a:endParaRPr lang="es-PE" sz="2000" b="1" dirty="0"/>
          </a:p>
        </p:txBody>
      </p:sp>
      <p:sp>
        <p:nvSpPr>
          <p:cNvPr id="11" name="Rectángulo 10"/>
          <p:cNvSpPr/>
          <p:nvPr/>
        </p:nvSpPr>
        <p:spPr>
          <a:xfrm>
            <a:off x="379450" y="1849872"/>
            <a:ext cx="11450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Una clase es un modelo que se utiliza para crear objetos que comparten un </a:t>
            </a:r>
            <a:r>
              <a:rPr lang="es-PE" dirty="0" smtClean="0"/>
              <a:t>mismo comportamiento</a:t>
            </a:r>
            <a:r>
              <a:rPr lang="es-PE" dirty="0"/>
              <a:t>, estado e identidad.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379450" y="2855078"/>
            <a:ext cx="11450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Es una entidad provista de métodos o mensajes a los cuales responde (comportamiento</a:t>
            </a:r>
            <a:r>
              <a:rPr lang="es-PE" dirty="0" smtClean="0"/>
              <a:t>); atributos </a:t>
            </a:r>
            <a:r>
              <a:rPr lang="es-PE" dirty="0"/>
              <a:t>con valores concretos (estado); y propiedades (identidad).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379450" y="2352475"/>
            <a:ext cx="913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smtClean="0"/>
              <a:t>Objeto</a:t>
            </a:r>
            <a:endParaRPr lang="es-PE" sz="2000" b="1" dirty="0"/>
          </a:p>
        </p:txBody>
      </p:sp>
      <p:sp>
        <p:nvSpPr>
          <p:cNvPr id="17" name="Rectángulo 16"/>
          <p:cNvSpPr/>
          <p:nvPr/>
        </p:nvSpPr>
        <p:spPr>
          <a:xfrm>
            <a:off x="379450" y="4137283"/>
            <a:ext cx="10372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Es el algoritmo asociado a un objeto que indica la capacidad de lo que éste puede hacer.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379450" y="5142489"/>
            <a:ext cx="11251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Un evento es un suceso en el sistema mientras que un mensaje es la comunicación </a:t>
            </a:r>
            <a:r>
              <a:rPr lang="es-PE" dirty="0" smtClean="0"/>
              <a:t>del suceso </a:t>
            </a:r>
            <a:r>
              <a:rPr lang="es-PE" dirty="0"/>
              <a:t>dirigida al objeto.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379450" y="3634680"/>
            <a:ext cx="1094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smtClean="0"/>
              <a:t>Método </a:t>
            </a:r>
            <a:endParaRPr lang="es-PE" sz="20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379450" y="4639886"/>
            <a:ext cx="2076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smtClean="0"/>
              <a:t>Evento Y Mensaje</a:t>
            </a:r>
            <a:endParaRPr lang="es-PE" sz="2000" b="1" dirty="0"/>
          </a:p>
        </p:txBody>
      </p:sp>
      <p:sp>
        <p:nvSpPr>
          <p:cNvPr id="24" name="Rectángulo 23"/>
          <p:cNvSpPr/>
          <p:nvPr/>
        </p:nvSpPr>
        <p:spPr>
          <a:xfrm>
            <a:off x="379450" y="6147691"/>
            <a:ext cx="103939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Las propiedades y atributos, son variables que contienen datos asociados a un objeto.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379450" y="5645092"/>
            <a:ext cx="2740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smtClean="0"/>
              <a:t>Propiedades y Atributos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398746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51584" y="441055"/>
            <a:ext cx="702971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267" dirty="0" smtClean="0"/>
              <a:t>Pilares </a:t>
            </a:r>
            <a:r>
              <a:rPr lang="es-PE" sz="4267" dirty="0" smtClean="0"/>
              <a:t>de POO</a:t>
            </a:r>
            <a:endParaRPr lang="es-PE" sz="4267" dirty="0"/>
          </a:p>
        </p:txBody>
      </p:sp>
      <p:sp>
        <p:nvSpPr>
          <p:cNvPr id="3" name="CuadroTexto 2"/>
          <p:cNvSpPr txBox="1"/>
          <p:nvPr/>
        </p:nvSpPr>
        <p:spPr>
          <a:xfrm>
            <a:off x="379450" y="1347269"/>
            <a:ext cx="1430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smtClean="0"/>
              <a:t>Abstracción</a:t>
            </a:r>
            <a:endParaRPr lang="es-PE" sz="2000" b="1" dirty="0"/>
          </a:p>
        </p:txBody>
      </p:sp>
      <p:sp>
        <p:nvSpPr>
          <p:cNvPr id="11" name="Rectángulo 10"/>
          <p:cNvSpPr/>
          <p:nvPr/>
        </p:nvSpPr>
        <p:spPr>
          <a:xfrm>
            <a:off x="379450" y="1849872"/>
            <a:ext cx="11450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Aislación de un elemento de su contexto. Define las características esenciales de </a:t>
            </a:r>
            <a:r>
              <a:rPr lang="es-PE" dirty="0" smtClean="0"/>
              <a:t>un objeto</a:t>
            </a:r>
            <a:r>
              <a:rPr lang="es-PE" dirty="0"/>
              <a:t>.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379450" y="2855078"/>
            <a:ext cx="11450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Reúne al mismo nivel de abstracción, a todos los elementos que puedan </a:t>
            </a:r>
            <a:r>
              <a:rPr lang="es-PE" dirty="0" smtClean="0"/>
              <a:t>considerarse pertenecientes </a:t>
            </a:r>
            <a:r>
              <a:rPr lang="es-PE" dirty="0"/>
              <a:t>a una misma entidad.</a:t>
            </a:r>
            <a:endParaRPr lang="es-PE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79450" y="2352475"/>
            <a:ext cx="2006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smtClean="0"/>
              <a:t>Encapsulamiento</a:t>
            </a:r>
            <a:endParaRPr lang="es-PE" sz="2000" b="1" dirty="0"/>
          </a:p>
        </p:txBody>
      </p:sp>
      <p:sp>
        <p:nvSpPr>
          <p:cNvPr id="17" name="Rectángulo 16"/>
          <p:cNvSpPr/>
          <p:nvPr/>
        </p:nvSpPr>
        <p:spPr>
          <a:xfrm>
            <a:off x="379450" y="4137283"/>
            <a:ext cx="114504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Es la relación existente entre dos o más clases, donde una es la principal (madre) y </a:t>
            </a:r>
            <a:r>
              <a:rPr lang="es-PE" dirty="0" smtClean="0"/>
              <a:t>otras son </a:t>
            </a:r>
            <a:r>
              <a:rPr lang="es-PE" dirty="0"/>
              <a:t>secundarias y dependen (heredan) de ellas (clases “hijas”), donde a la vez, los </a:t>
            </a:r>
            <a:r>
              <a:rPr lang="es-PE" dirty="0" smtClean="0"/>
              <a:t>objetos heredan </a:t>
            </a:r>
            <a:r>
              <a:rPr lang="es-PE" dirty="0"/>
              <a:t>las características de los objetos de los cuales heredan.</a:t>
            </a:r>
            <a:endParaRPr lang="es-PE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79450" y="3634680"/>
            <a:ext cx="112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smtClean="0"/>
              <a:t>Herencia</a:t>
            </a:r>
            <a:endParaRPr lang="es-PE" sz="2000" b="1" dirty="0"/>
          </a:p>
        </p:txBody>
      </p:sp>
      <p:sp>
        <p:nvSpPr>
          <p:cNvPr id="24" name="Rectángulo 23"/>
          <p:cNvSpPr/>
          <p:nvPr/>
        </p:nvSpPr>
        <p:spPr>
          <a:xfrm>
            <a:off x="379450" y="5642722"/>
            <a:ext cx="11450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Es la capacidad que da a diferentes objetos, la posibilidad de contar con métodos</a:t>
            </a:r>
            <a:r>
              <a:rPr lang="es-PE" dirty="0" smtClean="0"/>
              <a:t>, propiedades </a:t>
            </a:r>
            <a:r>
              <a:rPr lang="es-PE" dirty="0"/>
              <a:t>y atributos de igual nombre, sin que los de un objeto interfieran con el </a:t>
            </a:r>
            <a:r>
              <a:rPr lang="es-PE" dirty="0" smtClean="0"/>
              <a:t>de otro</a:t>
            </a:r>
            <a:r>
              <a:rPr lang="es-PE" dirty="0"/>
              <a:t>.</a:t>
            </a:r>
            <a:endParaRPr lang="es-PE" dirty="0"/>
          </a:p>
        </p:txBody>
      </p:sp>
      <p:sp>
        <p:nvSpPr>
          <p:cNvPr id="25" name="CuadroTexto 24"/>
          <p:cNvSpPr txBox="1"/>
          <p:nvPr/>
        </p:nvSpPr>
        <p:spPr>
          <a:xfrm>
            <a:off x="379450" y="5140123"/>
            <a:ext cx="1610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smtClean="0"/>
              <a:t>Polimorfismo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192081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51584" y="441055"/>
            <a:ext cx="702971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267" dirty="0" smtClean="0"/>
              <a:t>Clases y Objetos</a:t>
            </a:r>
            <a:endParaRPr lang="es-PE" sz="4267" dirty="0"/>
          </a:p>
        </p:txBody>
      </p:sp>
      <p:sp>
        <p:nvSpPr>
          <p:cNvPr id="3" name="Rectángulo 2"/>
          <p:cNvSpPr/>
          <p:nvPr/>
        </p:nvSpPr>
        <p:spPr>
          <a:xfrm>
            <a:off x="600501" y="1791101"/>
            <a:ext cx="111229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i="1" dirty="0">
                <a:latin typeface="Ubuntu-Italic"/>
              </a:rPr>
              <a:t>La definición básica de clases comienza con la palabra clave </a:t>
            </a:r>
            <a:r>
              <a:rPr lang="es-PE" i="1" dirty="0" err="1">
                <a:latin typeface="Ubuntu-Italic"/>
              </a:rPr>
              <a:t>class</a:t>
            </a:r>
            <a:r>
              <a:rPr lang="es-PE" i="1" dirty="0">
                <a:latin typeface="Ubuntu-Italic"/>
              </a:rPr>
              <a:t>, seguido por </a:t>
            </a:r>
            <a:r>
              <a:rPr lang="es-PE" i="1" dirty="0" smtClean="0">
                <a:latin typeface="Ubuntu-Italic"/>
              </a:rPr>
              <a:t>un nombre </a:t>
            </a:r>
            <a:r>
              <a:rPr lang="es-PE" i="1" dirty="0">
                <a:latin typeface="Ubuntu-Italic"/>
              </a:rPr>
              <a:t>de clase, continuado por un par de llaves que encierran las definiciones de </a:t>
            </a:r>
            <a:r>
              <a:rPr lang="es-PE" i="1" dirty="0" smtClean="0">
                <a:latin typeface="Ubuntu-Italic"/>
              </a:rPr>
              <a:t>las propiedades </a:t>
            </a:r>
            <a:r>
              <a:rPr lang="es-PE" i="1" dirty="0">
                <a:latin typeface="Ubuntu-Italic"/>
              </a:rPr>
              <a:t>y métodos pertenecientes a la clase. El nombre de clase puede ser </a:t>
            </a:r>
            <a:r>
              <a:rPr lang="es-PE" i="1" dirty="0" smtClean="0">
                <a:latin typeface="Ubuntu-Italic"/>
              </a:rPr>
              <a:t>cualquier etiqueta </a:t>
            </a:r>
            <a:r>
              <a:rPr lang="es-PE" i="1" dirty="0">
                <a:latin typeface="Ubuntu-Italic"/>
              </a:rPr>
              <a:t>válida que no sea una palabra reservada de PHP. Un nombre válido de </a:t>
            </a:r>
            <a:r>
              <a:rPr lang="es-PE" i="1" dirty="0" smtClean="0">
                <a:latin typeface="Ubuntu-Italic"/>
              </a:rPr>
              <a:t>clase comienza </a:t>
            </a:r>
            <a:r>
              <a:rPr lang="es-PE" i="1" dirty="0">
                <a:latin typeface="Ubuntu-Italic"/>
              </a:rPr>
              <a:t>con una letra o un </a:t>
            </a:r>
            <a:r>
              <a:rPr lang="es-PE" i="1" dirty="0" smtClean="0">
                <a:latin typeface="Ubuntu-Italic"/>
              </a:rPr>
              <a:t>guion </a:t>
            </a:r>
            <a:r>
              <a:rPr lang="es-PE" i="1" dirty="0">
                <a:latin typeface="Ubuntu-Italic"/>
              </a:rPr>
              <a:t>bajo, seguido de la cantidad de letras, números o </a:t>
            </a:r>
            <a:r>
              <a:rPr lang="es-PE" i="1" dirty="0" smtClean="0">
                <a:latin typeface="Ubuntu-Italic"/>
              </a:rPr>
              <a:t>guiones bajos </a:t>
            </a:r>
            <a:r>
              <a:rPr lang="es-PE" i="1" dirty="0">
                <a:latin typeface="Ubuntu-Italic"/>
              </a:rPr>
              <a:t>que sea.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864358" y="386948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b="1" dirty="0" err="1">
                <a:solidFill>
                  <a:srgbClr val="000000"/>
                </a:solidFill>
                <a:latin typeface="FreeMonoBold"/>
              </a:rPr>
              <a:t>class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dirty="0" err="1">
                <a:solidFill>
                  <a:srgbClr val="000000"/>
                </a:solidFill>
                <a:latin typeface="FreeMono"/>
              </a:rPr>
              <a:t>NombreDeMiClase</a:t>
            </a:r>
            <a:r>
              <a:rPr lang="es-PE" dirty="0">
                <a:solidFill>
                  <a:srgbClr val="000000"/>
                </a:solidFill>
                <a:latin typeface="FreeMono"/>
              </a:rPr>
              <a:t> 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{</a:t>
            </a:r>
          </a:p>
          <a:p>
            <a:r>
              <a:rPr lang="es-PE" i="1" dirty="0">
                <a:solidFill>
                  <a:srgbClr val="666666"/>
                </a:solidFill>
                <a:latin typeface="FreeMonoOblique"/>
              </a:rPr>
              <a:t>#...</a:t>
            </a:r>
          </a:p>
          <a:p>
            <a:r>
              <a:rPr lang="es-PE" dirty="0">
                <a:solidFill>
                  <a:srgbClr val="339A33"/>
                </a:solidFill>
                <a:latin typeface="FreeMono"/>
              </a:rPr>
              <a:t>}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2840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51584" y="441055"/>
            <a:ext cx="702971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267" dirty="0" smtClean="0"/>
              <a:t>Clases Abstractas</a:t>
            </a:r>
            <a:endParaRPr lang="es-PE" sz="4267" dirty="0"/>
          </a:p>
        </p:txBody>
      </p:sp>
      <p:sp>
        <p:nvSpPr>
          <p:cNvPr id="3" name="Rectángulo 2"/>
          <p:cNvSpPr/>
          <p:nvPr/>
        </p:nvSpPr>
        <p:spPr>
          <a:xfrm>
            <a:off x="600501" y="1791101"/>
            <a:ext cx="11122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i="1" dirty="0">
                <a:latin typeface="Ubuntu-Italic"/>
              </a:rPr>
              <a:t>Las clases abstractas son aquellas que no necesitan ser instanciadas pero sin embargo</a:t>
            </a:r>
            <a:r>
              <a:rPr lang="es-PE" i="1" dirty="0" smtClean="0">
                <a:latin typeface="Ubuntu-Italic"/>
              </a:rPr>
              <a:t>, ¿serán </a:t>
            </a:r>
            <a:r>
              <a:rPr lang="es-PE" i="1" dirty="0">
                <a:latin typeface="Ubuntu-Italic"/>
              </a:rPr>
              <a:t>heredadas en algún momento. Se definen anteponiendo la palabra clave </a:t>
            </a:r>
            <a:r>
              <a:rPr lang="es-PE" i="1" dirty="0" err="1" smtClean="0">
                <a:latin typeface="Ubuntu-Italic"/>
              </a:rPr>
              <a:t>abstract</a:t>
            </a:r>
            <a:r>
              <a:rPr lang="es-PE" i="1" dirty="0" smtClean="0">
                <a:latin typeface="Ubuntu-Italic"/>
              </a:rPr>
              <a:t> a </a:t>
            </a:r>
            <a:r>
              <a:rPr lang="es-PE" i="1" dirty="0" err="1">
                <a:latin typeface="Ubuntu-Italic"/>
              </a:rPr>
              <a:t>class</a:t>
            </a:r>
            <a:r>
              <a:rPr lang="es-PE" i="1" dirty="0">
                <a:latin typeface="Ubuntu-Italic"/>
              </a:rPr>
              <a:t>:</a:t>
            </a:r>
            <a:endParaRPr lang="es-PE" dirty="0"/>
          </a:p>
        </p:txBody>
      </p:sp>
      <p:sp>
        <p:nvSpPr>
          <p:cNvPr id="5" name="Rectángulo 4"/>
          <p:cNvSpPr/>
          <p:nvPr/>
        </p:nvSpPr>
        <p:spPr>
          <a:xfrm>
            <a:off x="809767" y="303849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b="1" dirty="0" err="1">
                <a:solidFill>
                  <a:srgbClr val="000000"/>
                </a:solidFill>
                <a:latin typeface="FreeMonoBold"/>
              </a:rPr>
              <a:t>abstract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b="1" dirty="0" err="1">
                <a:solidFill>
                  <a:srgbClr val="000000"/>
                </a:solidFill>
                <a:latin typeface="FreeMonoBold"/>
              </a:rPr>
              <a:t>class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dirty="0" err="1">
                <a:solidFill>
                  <a:srgbClr val="000000"/>
                </a:solidFill>
                <a:latin typeface="FreeMono"/>
              </a:rPr>
              <a:t>NombreDeMiClaseAbstracta</a:t>
            </a:r>
            <a:r>
              <a:rPr lang="es-PE" dirty="0">
                <a:solidFill>
                  <a:srgbClr val="000000"/>
                </a:solidFill>
                <a:latin typeface="FreeMono"/>
              </a:rPr>
              <a:t> 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{</a:t>
            </a:r>
          </a:p>
          <a:p>
            <a:r>
              <a:rPr lang="es-PE" i="1" dirty="0">
                <a:solidFill>
                  <a:srgbClr val="666666"/>
                </a:solidFill>
                <a:latin typeface="FreeMonoOblique"/>
              </a:rPr>
              <a:t>#...</a:t>
            </a:r>
          </a:p>
          <a:p>
            <a:r>
              <a:rPr lang="es-PE" dirty="0">
                <a:solidFill>
                  <a:srgbClr val="339A33"/>
                </a:solidFill>
                <a:latin typeface="FreeMono"/>
              </a:rPr>
              <a:t>}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6736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51584" y="441055"/>
            <a:ext cx="702971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267" dirty="0" smtClean="0"/>
              <a:t>Herencia de clases</a:t>
            </a:r>
            <a:endParaRPr lang="es-PE" sz="4267" dirty="0"/>
          </a:p>
        </p:txBody>
      </p:sp>
      <p:sp>
        <p:nvSpPr>
          <p:cNvPr id="3" name="Rectángulo 2"/>
          <p:cNvSpPr/>
          <p:nvPr/>
        </p:nvSpPr>
        <p:spPr>
          <a:xfrm>
            <a:off x="600501" y="1791101"/>
            <a:ext cx="111229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i="1" dirty="0">
                <a:latin typeface="Ubuntu-Italic"/>
              </a:rPr>
              <a:t>Los objetos pueden heredar propiedades y métodos de otros objetos. Para ello, </a:t>
            </a:r>
            <a:r>
              <a:rPr lang="es-PE" i="1" dirty="0" smtClean="0">
                <a:latin typeface="Ubuntu-Italic"/>
              </a:rPr>
              <a:t>PHP permite </a:t>
            </a:r>
            <a:r>
              <a:rPr lang="es-PE" i="1" dirty="0">
                <a:latin typeface="Ubuntu-Italic"/>
              </a:rPr>
              <a:t>la “extensión” (herencia) de clases, cuya característica representa la </a:t>
            </a:r>
            <a:r>
              <a:rPr lang="es-PE" i="1" dirty="0" smtClean="0">
                <a:latin typeface="Ubuntu-Italic"/>
              </a:rPr>
              <a:t>relación existente </a:t>
            </a:r>
            <a:r>
              <a:rPr lang="es-PE" i="1" dirty="0">
                <a:latin typeface="Ubuntu-Italic"/>
              </a:rPr>
              <a:t>entre diferentes objetos. Para definir una clase como </a:t>
            </a:r>
            <a:r>
              <a:rPr lang="es-PE" i="1" dirty="0" err="1">
                <a:latin typeface="Ubuntu-Italic"/>
              </a:rPr>
              <a:t>extención</a:t>
            </a:r>
            <a:r>
              <a:rPr lang="es-PE" i="1" dirty="0">
                <a:latin typeface="Ubuntu-Italic"/>
              </a:rPr>
              <a:t> de una </a:t>
            </a:r>
            <a:r>
              <a:rPr lang="es-PE" i="1" dirty="0" smtClean="0">
                <a:latin typeface="Ubuntu-Italic"/>
              </a:rPr>
              <a:t>clase “madre</a:t>
            </a:r>
            <a:r>
              <a:rPr lang="es-PE" i="1" dirty="0">
                <a:latin typeface="Ubuntu-Italic"/>
              </a:rPr>
              <a:t>” se utiliza la palabra clave </a:t>
            </a:r>
            <a:r>
              <a:rPr lang="es-PE" i="1" dirty="0" err="1">
                <a:latin typeface="Ubuntu-Italic"/>
              </a:rPr>
              <a:t>extends</a:t>
            </a:r>
            <a:r>
              <a:rPr lang="es-PE" i="1" dirty="0">
                <a:latin typeface="Ubuntu-Italic"/>
              </a:rPr>
              <a:t>.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1787845" y="3315489"/>
            <a:ext cx="81571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 err="1">
                <a:solidFill>
                  <a:srgbClr val="000000"/>
                </a:solidFill>
                <a:latin typeface="FreeMonoBold"/>
              </a:rPr>
              <a:t>class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dirty="0" err="1">
                <a:solidFill>
                  <a:srgbClr val="000000"/>
                </a:solidFill>
                <a:latin typeface="FreeMono"/>
              </a:rPr>
              <a:t>NombreDeMiClaseMadre</a:t>
            </a:r>
            <a:r>
              <a:rPr lang="es-PE" dirty="0">
                <a:solidFill>
                  <a:srgbClr val="000000"/>
                </a:solidFill>
                <a:latin typeface="FreeMono"/>
              </a:rPr>
              <a:t> 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{</a:t>
            </a:r>
          </a:p>
          <a:p>
            <a:r>
              <a:rPr lang="es-PE" i="1" dirty="0">
                <a:solidFill>
                  <a:srgbClr val="666666"/>
                </a:solidFill>
                <a:latin typeface="FreeMonoOblique"/>
              </a:rPr>
              <a:t>#...</a:t>
            </a:r>
          </a:p>
          <a:p>
            <a:r>
              <a:rPr lang="es-PE" dirty="0">
                <a:solidFill>
                  <a:srgbClr val="339A33"/>
                </a:solidFill>
                <a:latin typeface="FreeMono"/>
              </a:rPr>
              <a:t>}</a:t>
            </a:r>
          </a:p>
          <a:p>
            <a:r>
              <a:rPr lang="es-PE" b="1" dirty="0" err="1">
                <a:solidFill>
                  <a:srgbClr val="000000"/>
                </a:solidFill>
                <a:latin typeface="FreeMonoBold"/>
              </a:rPr>
              <a:t>class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dirty="0" err="1">
                <a:solidFill>
                  <a:srgbClr val="000000"/>
                </a:solidFill>
                <a:latin typeface="FreeMono"/>
              </a:rPr>
              <a:t>NombreDeMiClaseHija</a:t>
            </a:r>
            <a:r>
              <a:rPr lang="es-PE" dirty="0">
                <a:solidFill>
                  <a:srgbClr val="000000"/>
                </a:solidFill>
                <a:latin typeface="FreeMono"/>
              </a:rPr>
              <a:t> </a:t>
            </a:r>
            <a:r>
              <a:rPr lang="es-PE" b="1" dirty="0" err="1">
                <a:solidFill>
                  <a:srgbClr val="000000"/>
                </a:solidFill>
                <a:latin typeface="FreeMonoBold"/>
              </a:rPr>
              <a:t>extends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dirty="0" err="1">
                <a:solidFill>
                  <a:srgbClr val="000000"/>
                </a:solidFill>
                <a:latin typeface="FreeMono"/>
              </a:rPr>
              <a:t>NombreDeMiClaseMadre</a:t>
            </a:r>
            <a:r>
              <a:rPr lang="es-PE" dirty="0">
                <a:solidFill>
                  <a:srgbClr val="000000"/>
                </a:solidFill>
                <a:latin typeface="FreeMono"/>
              </a:rPr>
              <a:t> 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{</a:t>
            </a:r>
          </a:p>
          <a:p>
            <a:r>
              <a:rPr lang="es-PE" i="1" dirty="0">
                <a:solidFill>
                  <a:srgbClr val="666666"/>
                </a:solidFill>
                <a:latin typeface="FreeMonoOblique"/>
              </a:rPr>
              <a:t>/* esta clase hereda todos los métodos y propiedades de</a:t>
            </a:r>
          </a:p>
          <a:p>
            <a:r>
              <a:rPr lang="es-PE" i="1" dirty="0">
                <a:solidFill>
                  <a:srgbClr val="666666"/>
                </a:solidFill>
                <a:latin typeface="FreeMonoOblique"/>
              </a:rPr>
              <a:t>la clase madre </a:t>
            </a:r>
            <a:r>
              <a:rPr lang="es-PE" i="1" dirty="0" err="1">
                <a:solidFill>
                  <a:srgbClr val="666666"/>
                </a:solidFill>
                <a:latin typeface="FreeMonoOblique"/>
              </a:rPr>
              <a:t>NombreDeMiClaseMadre</a:t>
            </a:r>
            <a:endParaRPr lang="es-PE" i="1" dirty="0">
              <a:solidFill>
                <a:srgbClr val="666666"/>
              </a:solidFill>
              <a:latin typeface="FreeMonoOblique"/>
            </a:endParaRPr>
          </a:p>
          <a:p>
            <a:r>
              <a:rPr lang="es-PE" i="1" dirty="0">
                <a:solidFill>
                  <a:srgbClr val="666666"/>
                </a:solidFill>
                <a:latin typeface="FreeMonoOblique"/>
              </a:rPr>
              <a:t>*/</a:t>
            </a:r>
          </a:p>
          <a:p>
            <a:r>
              <a:rPr lang="es-PE" dirty="0">
                <a:solidFill>
                  <a:srgbClr val="339A33"/>
                </a:solidFill>
                <a:latin typeface="FreeMono"/>
              </a:rPr>
              <a:t>}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8519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51584" y="441055"/>
            <a:ext cx="702971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267" dirty="0" smtClean="0"/>
              <a:t>Clases Finales</a:t>
            </a:r>
            <a:endParaRPr lang="es-PE" sz="4267" dirty="0"/>
          </a:p>
        </p:txBody>
      </p:sp>
      <p:sp>
        <p:nvSpPr>
          <p:cNvPr id="3" name="Rectángulo 2"/>
          <p:cNvSpPr/>
          <p:nvPr/>
        </p:nvSpPr>
        <p:spPr>
          <a:xfrm>
            <a:off x="600501" y="1791101"/>
            <a:ext cx="11122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i="1" dirty="0">
                <a:latin typeface="Ubuntu-Italic"/>
              </a:rPr>
              <a:t>PHP 5 incorpora clases finales que no pueden ser heredadas por otra. Se </a:t>
            </a:r>
            <a:r>
              <a:rPr lang="es-PE" i="1" dirty="0" smtClean="0">
                <a:latin typeface="Ubuntu-Italic"/>
              </a:rPr>
              <a:t>definen anteponiendo </a:t>
            </a:r>
            <a:r>
              <a:rPr lang="es-PE" i="1" dirty="0">
                <a:latin typeface="Ubuntu-Italic"/>
              </a:rPr>
              <a:t>la palabra clave final.</a:t>
            </a:r>
            <a:endParaRPr lang="es-PE" dirty="0"/>
          </a:p>
        </p:txBody>
      </p:sp>
      <p:sp>
        <p:nvSpPr>
          <p:cNvPr id="5" name="Rectángulo 4"/>
          <p:cNvSpPr/>
          <p:nvPr/>
        </p:nvSpPr>
        <p:spPr>
          <a:xfrm>
            <a:off x="2351584" y="303849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b="1" dirty="0">
                <a:solidFill>
                  <a:srgbClr val="000000"/>
                </a:solidFill>
                <a:latin typeface="FreeMonoBold"/>
              </a:rPr>
              <a:t>final </a:t>
            </a:r>
            <a:r>
              <a:rPr lang="es-PE" b="1" dirty="0" err="1">
                <a:solidFill>
                  <a:srgbClr val="000000"/>
                </a:solidFill>
                <a:latin typeface="FreeMonoBold"/>
              </a:rPr>
              <a:t>class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dirty="0" err="1">
                <a:solidFill>
                  <a:srgbClr val="000000"/>
                </a:solidFill>
                <a:latin typeface="FreeMono"/>
              </a:rPr>
              <a:t>NombreDeMiClaseFinal</a:t>
            </a:r>
            <a:r>
              <a:rPr lang="es-PE" dirty="0">
                <a:solidFill>
                  <a:srgbClr val="000000"/>
                </a:solidFill>
                <a:latin typeface="FreeMono"/>
              </a:rPr>
              <a:t> 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{</a:t>
            </a:r>
          </a:p>
          <a:p>
            <a:r>
              <a:rPr lang="es-PE" i="1" dirty="0">
                <a:solidFill>
                  <a:srgbClr val="666666"/>
                </a:solidFill>
                <a:latin typeface="FreeMonoOblique"/>
              </a:rPr>
              <a:t>#esta clase no podrá ser heredada</a:t>
            </a:r>
          </a:p>
          <a:p>
            <a:r>
              <a:rPr lang="es-PE" dirty="0">
                <a:solidFill>
                  <a:srgbClr val="339A33"/>
                </a:solidFill>
                <a:latin typeface="FreeMono"/>
              </a:rPr>
              <a:t>}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09096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51584" y="441055"/>
            <a:ext cx="702971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267" dirty="0" smtClean="0"/>
              <a:t>Instanciar una clase</a:t>
            </a:r>
            <a:endParaRPr lang="es-PE" sz="4267" dirty="0"/>
          </a:p>
        </p:txBody>
      </p:sp>
      <p:sp>
        <p:nvSpPr>
          <p:cNvPr id="3" name="Rectángulo 2"/>
          <p:cNvSpPr/>
          <p:nvPr/>
        </p:nvSpPr>
        <p:spPr>
          <a:xfrm>
            <a:off x="600501" y="1791101"/>
            <a:ext cx="111229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i="1" dirty="0">
                <a:latin typeface="Ubuntu-Italic"/>
              </a:rPr>
              <a:t>Para instanciar una clase, solo es necesario utilizar la palabra clave new. El objeto </a:t>
            </a:r>
            <a:r>
              <a:rPr lang="es-PE" i="1" dirty="0" smtClean="0">
                <a:latin typeface="Ubuntu-Italic"/>
              </a:rPr>
              <a:t>será creado</a:t>
            </a:r>
            <a:r>
              <a:rPr lang="es-PE" i="1" dirty="0">
                <a:latin typeface="Ubuntu-Italic"/>
              </a:rPr>
              <a:t>, asignando esta instancia a una variable (la cual, adoptará la forma de objeto</a:t>
            </a:r>
            <a:r>
              <a:rPr lang="es-PE" i="1" dirty="0" smtClean="0">
                <a:latin typeface="Ubuntu-Italic"/>
              </a:rPr>
              <a:t>). </a:t>
            </a:r>
            <a:endParaRPr lang="es-PE" i="1" dirty="0">
              <a:latin typeface="Ubuntu-Italic"/>
            </a:endParaRPr>
          </a:p>
          <a:p>
            <a:pPr algn="just"/>
            <a:r>
              <a:rPr lang="es-PE" i="1" dirty="0">
                <a:latin typeface="Ubuntu-Italic"/>
              </a:rPr>
              <a:t>Lógicamente, la clase debe haber sido declarada antes de ser instanciada, como </a:t>
            </a:r>
            <a:r>
              <a:rPr lang="es-PE" i="1" dirty="0" smtClean="0">
                <a:latin typeface="Ubuntu-Italic"/>
              </a:rPr>
              <a:t>se muestra </a:t>
            </a:r>
            <a:r>
              <a:rPr lang="es-PE" i="1" dirty="0">
                <a:latin typeface="Ubuntu-Italic"/>
              </a:rPr>
              <a:t>a continuación: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600501" y="359248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i="1" dirty="0">
                <a:solidFill>
                  <a:srgbClr val="666666"/>
                </a:solidFill>
                <a:latin typeface="FreeMonoOblique"/>
              </a:rPr>
              <a:t># declaro la clase</a:t>
            </a:r>
          </a:p>
          <a:p>
            <a:r>
              <a:rPr lang="es-PE" b="1" dirty="0" err="1">
                <a:solidFill>
                  <a:srgbClr val="000000"/>
                </a:solidFill>
                <a:latin typeface="FreeMonoBold"/>
              </a:rPr>
              <a:t>class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dirty="0">
                <a:solidFill>
                  <a:srgbClr val="000000"/>
                </a:solidFill>
                <a:latin typeface="FreeMono"/>
              </a:rPr>
              <a:t>Persona 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{</a:t>
            </a:r>
          </a:p>
          <a:p>
            <a:r>
              <a:rPr lang="es-PE" i="1" dirty="0">
                <a:solidFill>
                  <a:srgbClr val="666666"/>
                </a:solidFill>
                <a:latin typeface="FreeMonoOblique"/>
              </a:rPr>
              <a:t>#...</a:t>
            </a:r>
          </a:p>
          <a:p>
            <a:r>
              <a:rPr lang="es-PE" dirty="0">
                <a:solidFill>
                  <a:srgbClr val="339A33"/>
                </a:solidFill>
                <a:latin typeface="FreeMono"/>
              </a:rPr>
              <a:t>}</a:t>
            </a:r>
          </a:p>
          <a:p>
            <a:r>
              <a:rPr lang="es-PE" i="1" dirty="0">
                <a:solidFill>
                  <a:srgbClr val="666666"/>
                </a:solidFill>
                <a:latin typeface="FreeMonoOblique"/>
              </a:rPr>
              <a:t># creo el objeto instanciando la clase</a:t>
            </a:r>
          </a:p>
          <a:p>
            <a:r>
              <a:rPr lang="es-PE" dirty="0">
                <a:solidFill>
                  <a:srgbClr val="000089"/>
                </a:solidFill>
                <a:latin typeface="FreeMono"/>
              </a:rPr>
              <a:t>$persona 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= 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new 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Persona();</a:t>
            </a:r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5627427" y="3592488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sz="3200" b="1" dirty="0">
                <a:solidFill>
                  <a:srgbClr val="818181"/>
                </a:solidFill>
                <a:latin typeface="Ubuntu-Bold"/>
              </a:rPr>
              <a:t>Reglas de </a:t>
            </a:r>
            <a:r>
              <a:rPr lang="es-PE" sz="3200" b="1" dirty="0" smtClean="0">
                <a:solidFill>
                  <a:srgbClr val="818181"/>
                </a:solidFill>
                <a:latin typeface="Ubuntu-Bold"/>
              </a:rPr>
              <a:t>Estilo sugeridas</a:t>
            </a:r>
            <a:endParaRPr lang="es-PE" sz="3200" b="1" dirty="0">
              <a:solidFill>
                <a:srgbClr val="818181"/>
              </a:solidFill>
              <a:latin typeface="Ubuntu-Bold"/>
            </a:endParaRPr>
          </a:p>
          <a:p>
            <a:r>
              <a:rPr lang="es-PE" dirty="0">
                <a:solidFill>
                  <a:srgbClr val="818181"/>
                </a:solidFill>
                <a:latin typeface="Ubuntu-Regular"/>
              </a:rPr>
              <a:t>Utilizar nombres de </a:t>
            </a:r>
            <a:r>
              <a:rPr lang="es-PE" dirty="0" smtClean="0">
                <a:solidFill>
                  <a:srgbClr val="818181"/>
                </a:solidFill>
                <a:latin typeface="Ubuntu-Regular"/>
              </a:rPr>
              <a:t>variables (</a:t>
            </a:r>
            <a:r>
              <a:rPr lang="es-PE" dirty="0">
                <a:solidFill>
                  <a:srgbClr val="818181"/>
                </a:solidFill>
                <a:latin typeface="Ubuntu-Regular"/>
              </a:rPr>
              <a:t>objetos) descriptivos, siempre en </a:t>
            </a:r>
            <a:r>
              <a:rPr lang="es-PE" dirty="0" smtClean="0">
                <a:solidFill>
                  <a:srgbClr val="818181"/>
                </a:solidFill>
                <a:latin typeface="Ubuntu-Regular"/>
              </a:rPr>
              <a:t>letra minúscula</a:t>
            </a:r>
            <a:r>
              <a:rPr lang="es-PE" dirty="0">
                <a:solidFill>
                  <a:srgbClr val="818181"/>
                </a:solidFill>
                <a:latin typeface="Ubuntu-Regular"/>
              </a:rPr>
              <a:t>, separando palabras por </a:t>
            </a:r>
            <a:r>
              <a:rPr lang="es-PE" dirty="0" smtClean="0">
                <a:solidFill>
                  <a:srgbClr val="818181"/>
                </a:solidFill>
                <a:latin typeface="Ubuntu-Regular"/>
              </a:rPr>
              <a:t>guiones bajos</a:t>
            </a:r>
            <a:r>
              <a:rPr lang="es-PE" dirty="0">
                <a:solidFill>
                  <a:srgbClr val="818181"/>
                </a:solidFill>
                <a:latin typeface="Ubuntu-Regular"/>
              </a:rPr>
              <a:t>. Por ejemplo si el nombre de la clase </a:t>
            </a:r>
            <a:r>
              <a:rPr lang="es-PE" dirty="0" smtClean="0">
                <a:solidFill>
                  <a:srgbClr val="818181"/>
                </a:solidFill>
                <a:latin typeface="Ubuntu-Regular"/>
              </a:rPr>
              <a:t>es </a:t>
            </a:r>
            <a:r>
              <a:rPr lang="es-PE" b="1" dirty="0" err="1" smtClean="0">
                <a:solidFill>
                  <a:srgbClr val="818181"/>
                </a:solidFill>
                <a:latin typeface="Ubuntu-Bold"/>
              </a:rPr>
              <a:t>NombreDeMiClase</a:t>
            </a:r>
            <a:r>
              <a:rPr lang="es-PE" b="1" dirty="0" smtClean="0">
                <a:solidFill>
                  <a:srgbClr val="818181"/>
                </a:solidFill>
                <a:latin typeface="Ubuntu-Bold"/>
              </a:rPr>
              <a:t> </a:t>
            </a:r>
            <a:r>
              <a:rPr lang="es-PE" dirty="0">
                <a:solidFill>
                  <a:srgbClr val="818181"/>
                </a:solidFill>
                <a:latin typeface="Ubuntu-Regular"/>
              </a:rPr>
              <a:t>como variable </a:t>
            </a:r>
            <a:r>
              <a:rPr lang="es-PE" dirty="0" smtClean="0">
                <a:solidFill>
                  <a:srgbClr val="818181"/>
                </a:solidFill>
                <a:latin typeface="Ubuntu-Regular"/>
              </a:rPr>
              <a:t>utilizar </a:t>
            </a:r>
            <a:r>
              <a:rPr lang="es-PE" b="1" dirty="0" smtClean="0">
                <a:solidFill>
                  <a:srgbClr val="818181"/>
                </a:solidFill>
                <a:latin typeface="Ubuntu-Bold"/>
              </a:rPr>
              <a:t>$</a:t>
            </a:r>
            <a:r>
              <a:rPr lang="es-PE" b="1" dirty="0" err="1" smtClean="0">
                <a:solidFill>
                  <a:srgbClr val="818181"/>
                </a:solidFill>
                <a:latin typeface="Ubuntu-Bold"/>
              </a:rPr>
              <a:t>nombre_de_mi_clase</a:t>
            </a:r>
            <a:r>
              <a:rPr lang="es-PE" dirty="0">
                <a:solidFill>
                  <a:srgbClr val="818181"/>
                </a:solidFill>
                <a:latin typeface="Ubuntu-Regular"/>
              </a:rPr>
              <a:t>. Esto permitirá </a:t>
            </a:r>
            <a:r>
              <a:rPr lang="es-PE" dirty="0" smtClean="0">
                <a:solidFill>
                  <a:srgbClr val="818181"/>
                </a:solidFill>
                <a:latin typeface="Ubuntu-Regular"/>
              </a:rPr>
              <a:t>una mayor </a:t>
            </a:r>
            <a:r>
              <a:rPr lang="es-PE" dirty="0">
                <a:solidFill>
                  <a:srgbClr val="818181"/>
                </a:solidFill>
                <a:latin typeface="Ubuntu-Regular"/>
              </a:rPr>
              <a:t>legibilidad del código.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9937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51584" y="441055"/>
            <a:ext cx="702971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267" dirty="0" smtClean="0"/>
              <a:t>Propiedades de una clase</a:t>
            </a:r>
            <a:endParaRPr lang="es-PE" sz="4267" dirty="0"/>
          </a:p>
        </p:txBody>
      </p:sp>
      <p:sp>
        <p:nvSpPr>
          <p:cNvPr id="3" name="Rectángulo 2"/>
          <p:cNvSpPr/>
          <p:nvPr/>
        </p:nvSpPr>
        <p:spPr>
          <a:xfrm>
            <a:off x="600501" y="1514102"/>
            <a:ext cx="111229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i="1" dirty="0">
                <a:latin typeface="Ubuntu-Italic"/>
              </a:rPr>
              <a:t>Las propiedades representan ciertas características del objeto en sí mismo. Se </a:t>
            </a:r>
            <a:r>
              <a:rPr lang="es-PE" i="1" dirty="0" smtClean="0">
                <a:latin typeface="Ubuntu-Italic"/>
              </a:rPr>
              <a:t>definen anteponiendo </a:t>
            </a:r>
            <a:r>
              <a:rPr lang="es-PE" i="1" dirty="0">
                <a:latin typeface="Ubuntu-Italic"/>
              </a:rPr>
              <a:t>la palabra clave </a:t>
            </a:r>
            <a:r>
              <a:rPr lang="es-PE" i="1" dirty="0" err="1">
                <a:latin typeface="Ubuntu-Italic"/>
              </a:rPr>
              <a:t>var</a:t>
            </a:r>
            <a:r>
              <a:rPr lang="es-PE" i="1" dirty="0">
                <a:latin typeface="Ubuntu-Italic"/>
              </a:rPr>
              <a:t> al nombre de la variable (propiedad</a:t>
            </a:r>
            <a:r>
              <a:rPr lang="es-PE" i="1" dirty="0" smtClean="0">
                <a:latin typeface="Ubuntu-Italic"/>
              </a:rPr>
              <a:t>).</a:t>
            </a:r>
          </a:p>
          <a:p>
            <a:pPr algn="just"/>
            <a:r>
              <a:rPr lang="es-PE" dirty="0"/>
              <a:t>Las propiedades pueden gozar de diferentes características, como por ejemplo, </a:t>
            </a:r>
            <a:r>
              <a:rPr lang="es-PE" dirty="0" smtClean="0"/>
              <a:t>la visibilidad</a:t>
            </a:r>
            <a:r>
              <a:rPr lang="es-PE" dirty="0"/>
              <a:t>: pueden ser públicas, privadas o protegidas.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00501" y="3038490"/>
            <a:ext cx="21836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 err="1">
                <a:solidFill>
                  <a:srgbClr val="000000"/>
                </a:solidFill>
                <a:latin typeface="FreeMonoBold"/>
              </a:rPr>
              <a:t>class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dirty="0">
                <a:solidFill>
                  <a:srgbClr val="000000"/>
                </a:solidFill>
                <a:latin typeface="FreeMono"/>
              </a:rPr>
              <a:t>Persona 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{</a:t>
            </a:r>
          </a:p>
          <a:p>
            <a:r>
              <a:rPr lang="es-PE" b="1" dirty="0" err="1">
                <a:solidFill>
                  <a:srgbClr val="000000"/>
                </a:solidFill>
                <a:latin typeface="FreeMonoBold"/>
              </a:rPr>
              <a:t>var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dirty="0">
                <a:solidFill>
                  <a:srgbClr val="000089"/>
                </a:solidFill>
                <a:latin typeface="FreeMono"/>
              </a:rPr>
              <a:t>$nombre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;</a:t>
            </a:r>
          </a:p>
          <a:p>
            <a:r>
              <a:rPr lang="es-PE" b="1" dirty="0" err="1">
                <a:solidFill>
                  <a:srgbClr val="000000"/>
                </a:solidFill>
                <a:latin typeface="FreeMonoBold"/>
              </a:rPr>
              <a:t>var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dirty="0">
                <a:solidFill>
                  <a:srgbClr val="000089"/>
                </a:solidFill>
                <a:latin typeface="FreeMono"/>
              </a:rPr>
              <a:t>$edad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;</a:t>
            </a:r>
          </a:p>
          <a:p>
            <a:r>
              <a:rPr lang="es-PE" b="1" dirty="0" err="1">
                <a:solidFill>
                  <a:srgbClr val="000000"/>
                </a:solidFill>
                <a:latin typeface="FreeMonoBold"/>
              </a:rPr>
              <a:t>var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dirty="0">
                <a:solidFill>
                  <a:srgbClr val="000089"/>
                </a:solidFill>
                <a:latin typeface="FreeMono"/>
              </a:rPr>
              <a:t>$genero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;</a:t>
            </a:r>
          </a:p>
          <a:p>
            <a:r>
              <a:rPr lang="es-PE" dirty="0">
                <a:solidFill>
                  <a:srgbClr val="339A33"/>
                </a:solidFill>
                <a:latin typeface="FreeMono"/>
              </a:rPr>
              <a:t>}</a:t>
            </a:r>
            <a:endParaRPr lang="es-PE" dirty="0"/>
          </a:p>
        </p:txBody>
      </p:sp>
      <p:sp>
        <p:nvSpPr>
          <p:cNvPr id="7" name="Rectángulo 6"/>
          <p:cNvSpPr/>
          <p:nvPr/>
        </p:nvSpPr>
        <p:spPr>
          <a:xfrm>
            <a:off x="3176649" y="3038490"/>
            <a:ext cx="25885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 err="1">
                <a:solidFill>
                  <a:srgbClr val="000000"/>
                </a:solidFill>
                <a:latin typeface="FreeMonoBold"/>
              </a:rPr>
              <a:t>class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dirty="0">
                <a:solidFill>
                  <a:srgbClr val="000000"/>
                </a:solidFill>
                <a:latin typeface="FreeMono"/>
              </a:rPr>
              <a:t>Persona 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{</a:t>
            </a:r>
          </a:p>
          <a:p>
            <a:r>
              <a:rPr lang="es-PE" b="1" dirty="0" err="1">
                <a:solidFill>
                  <a:srgbClr val="000000"/>
                </a:solidFill>
                <a:latin typeface="FreeMonoBold"/>
              </a:rPr>
              <a:t>public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dirty="0">
                <a:solidFill>
                  <a:srgbClr val="000089"/>
                </a:solidFill>
                <a:latin typeface="FreeMono"/>
              </a:rPr>
              <a:t>$nombre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;</a:t>
            </a:r>
          </a:p>
          <a:p>
            <a:r>
              <a:rPr lang="es-PE" b="1" dirty="0" err="1">
                <a:solidFill>
                  <a:srgbClr val="000000"/>
                </a:solidFill>
                <a:latin typeface="FreeMonoBold"/>
              </a:rPr>
              <a:t>public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dirty="0">
                <a:solidFill>
                  <a:srgbClr val="000089"/>
                </a:solidFill>
                <a:latin typeface="FreeMono"/>
              </a:rPr>
              <a:t>$genero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;</a:t>
            </a:r>
          </a:p>
          <a:p>
            <a:r>
              <a:rPr lang="es-PE" dirty="0">
                <a:solidFill>
                  <a:srgbClr val="339A33"/>
                </a:solidFill>
                <a:latin typeface="FreeMono"/>
              </a:rPr>
              <a:t>}</a:t>
            </a:r>
            <a:endParaRPr lang="es-PE" dirty="0"/>
          </a:p>
        </p:txBody>
      </p:sp>
      <p:sp>
        <p:nvSpPr>
          <p:cNvPr id="8" name="Rectángulo 7"/>
          <p:cNvSpPr/>
          <p:nvPr/>
        </p:nvSpPr>
        <p:spPr>
          <a:xfrm>
            <a:off x="6157680" y="3038490"/>
            <a:ext cx="20751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 err="1">
                <a:solidFill>
                  <a:srgbClr val="000000"/>
                </a:solidFill>
                <a:latin typeface="FreeMonoBold"/>
              </a:rPr>
              <a:t>class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dirty="0">
                <a:solidFill>
                  <a:srgbClr val="000000"/>
                </a:solidFill>
                <a:latin typeface="FreeMono"/>
              </a:rPr>
              <a:t>Persona 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{</a:t>
            </a:r>
          </a:p>
          <a:p>
            <a:r>
              <a:rPr lang="es-PE" b="1" dirty="0" err="1">
                <a:solidFill>
                  <a:srgbClr val="000000"/>
                </a:solidFill>
                <a:latin typeface="FreeMonoBold"/>
              </a:rPr>
              <a:t>public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dirty="0">
                <a:solidFill>
                  <a:srgbClr val="000089"/>
                </a:solidFill>
                <a:latin typeface="FreeMono"/>
              </a:rPr>
              <a:t>$nombre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;</a:t>
            </a:r>
          </a:p>
          <a:p>
            <a:r>
              <a:rPr lang="es-PE" b="1" dirty="0" err="1">
                <a:solidFill>
                  <a:srgbClr val="000000"/>
                </a:solidFill>
                <a:latin typeface="FreeMonoBold"/>
              </a:rPr>
              <a:t>public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dirty="0">
                <a:solidFill>
                  <a:srgbClr val="000089"/>
                </a:solidFill>
                <a:latin typeface="FreeMono"/>
              </a:rPr>
              <a:t>$genero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;</a:t>
            </a:r>
          </a:p>
          <a:p>
            <a:r>
              <a:rPr lang="es-PE" b="1" dirty="0" err="1">
                <a:solidFill>
                  <a:srgbClr val="000000"/>
                </a:solidFill>
                <a:latin typeface="FreeMonoBold"/>
              </a:rPr>
              <a:t>private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dirty="0">
                <a:solidFill>
                  <a:srgbClr val="000089"/>
                </a:solidFill>
                <a:latin typeface="FreeMono"/>
              </a:rPr>
              <a:t>$edad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;</a:t>
            </a:r>
          </a:p>
          <a:p>
            <a:r>
              <a:rPr lang="es-PE" dirty="0">
                <a:solidFill>
                  <a:srgbClr val="339A33"/>
                </a:solidFill>
                <a:latin typeface="FreeMono"/>
              </a:rPr>
              <a:t>}</a:t>
            </a:r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8625385" y="3038490"/>
            <a:ext cx="26840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 err="1">
                <a:solidFill>
                  <a:srgbClr val="000000"/>
                </a:solidFill>
                <a:latin typeface="FreeMonoBold"/>
              </a:rPr>
              <a:t>class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dirty="0">
                <a:solidFill>
                  <a:srgbClr val="000000"/>
                </a:solidFill>
                <a:latin typeface="FreeMono"/>
              </a:rPr>
              <a:t>Persona 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{</a:t>
            </a:r>
          </a:p>
          <a:p>
            <a:r>
              <a:rPr lang="es-PE" b="1" dirty="0" err="1">
                <a:solidFill>
                  <a:srgbClr val="000000"/>
                </a:solidFill>
                <a:latin typeface="FreeMonoBold"/>
              </a:rPr>
              <a:t>public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dirty="0">
                <a:solidFill>
                  <a:srgbClr val="000089"/>
                </a:solidFill>
                <a:latin typeface="FreeMono"/>
              </a:rPr>
              <a:t>$nombre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;</a:t>
            </a:r>
          </a:p>
          <a:p>
            <a:r>
              <a:rPr lang="es-PE" b="1" dirty="0" err="1">
                <a:solidFill>
                  <a:srgbClr val="000000"/>
                </a:solidFill>
                <a:latin typeface="FreeMonoBold"/>
              </a:rPr>
              <a:t>public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dirty="0">
                <a:solidFill>
                  <a:srgbClr val="000089"/>
                </a:solidFill>
                <a:latin typeface="FreeMono"/>
              </a:rPr>
              <a:t>$genero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;</a:t>
            </a:r>
          </a:p>
          <a:p>
            <a:r>
              <a:rPr lang="es-PE" b="1" dirty="0" err="1">
                <a:solidFill>
                  <a:srgbClr val="000000"/>
                </a:solidFill>
                <a:latin typeface="FreeMonoBold"/>
              </a:rPr>
              <a:t>private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dirty="0">
                <a:solidFill>
                  <a:srgbClr val="000089"/>
                </a:solidFill>
                <a:latin typeface="FreeMono"/>
              </a:rPr>
              <a:t>$edad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;</a:t>
            </a:r>
          </a:p>
          <a:p>
            <a:r>
              <a:rPr lang="es-PE" b="1" dirty="0" err="1">
                <a:solidFill>
                  <a:srgbClr val="000000"/>
                </a:solidFill>
                <a:latin typeface="FreeMonoBold"/>
              </a:rPr>
              <a:t>protected</a:t>
            </a:r>
            <a:r>
              <a:rPr lang="es-PE" b="1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es-PE" dirty="0">
                <a:solidFill>
                  <a:srgbClr val="000089"/>
                </a:solidFill>
                <a:latin typeface="FreeMono"/>
              </a:rPr>
              <a:t>$pasaporte</a:t>
            </a:r>
            <a:r>
              <a:rPr lang="es-PE" dirty="0">
                <a:solidFill>
                  <a:srgbClr val="339A33"/>
                </a:solidFill>
                <a:latin typeface="FreeMono"/>
              </a:rPr>
              <a:t>;</a:t>
            </a:r>
          </a:p>
          <a:p>
            <a:r>
              <a:rPr lang="es-PE" dirty="0">
                <a:solidFill>
                  <a:srgbClr val="339A33"/>
                </a:solidFill>
                <a:latin typeface="FreeMono"/>
              </a:rPr>
              <a:t>}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748420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</TotalTime>
  <Words>1676</Words>
  <Application>Microsoft Office PowerPoint</Application>
  <PresentationFormat>Panorámica</PresentationFormat>
  <Paragraphs>188</Paragraphs>
  <Slides>18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31" baseType="lpstr">
      <vt:lpstr>Anisette-Light</vt:lpstr>
      <vt:lpstr>Arial</vt:lpstr>
      <vt:lpstr>Calibri</vt:lpstr>
      <vt:lpstr>Calibri Light</vt:lpstr>
      <vt:lpstr>FreeMono</vt:lpstr>
      <vt:lpstr>FreeMonoBold</vt:lpstr>
      <vt:lpstr>FreeMonoBoldOblique</vt:lpstr>
      <vt:lpstr>FreeMonoOblique</vt:lpstr>
      <vt:lpstr>Ubuntu-Bold</vt:lpstr>
      <vt:lpstr>Ubuntu-Italic</vt:lpstr>
      <vt:lpstr>Ubuntu-Regular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Nazar Jara Huaman</dc:creator>
  <cp:lastModifiedBy>Nazar Jara Huaman</cp:lastModifiedBy>
  <cp:revision>54</cp:revision>
  <dcterms:created xsi:type="dcterms:W3CDTF">2015-09-07T18:43:38Z</dcterms:created>
  <dcterms:modified xsi:type="dcterms:W3CDTF">2015-09-14T22:36:35Z</dcterms:modified>
</cp:coreProperties>
</file>