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9.png" ContentType="image/png"/>
  <Override PartName="/ppt/media/image2.wmf" ContentType="image/x-wmf"/>
  <Override PartName="/ppt/media/image26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0.png" ContentType="image/png"/>
  <Override PartName="/ppt/media/image18.png" ContentType="image/png"/>
  <Override PartName="/ppt/media/image6.jpeg" ContentType="image/jpeg"/>
  <Override PartName="/ppt/media/image33.png" ContentType="image/png"/>
  <Override PartName="/ppt/media/image13.png" ContentType="image/png"/>
  <Override PartName="/ppt/media/image8.png" ContentType="image/png"/>
  <Override PartName="/ppt/media/image39.jpeg" ContentType="image/jpeg"/>
  <Override PartName="/ppt/media/image4.wmf" ContentType="image/x-wmf"/>
  <Override PartName="/ppt/media/image27.wmf" ContentType="image/x-wmf"/>
  <Override PartName="/ppt/media/image9.png" ContentType="image/png"/>
  <Override PartName="/ppt/media/image34.png" ContentType="image/png"/>
  <Override PartName="/ppt/media/image38.jpeg" ContentType="image/jpeg"/>
  <Override PartName="/ppt/media/image32.png" ContentType="image/png"/>
  <Override PartName="/ppt/media/image7.png" ContentType="image/png"/>
  <Override PartName="/ppt/media/image5.wmf" ContentType="image/x-wmf"/>
  <Override PartName="/ppt/media/image35.wmf" ContentType="image/x-wmf"/>
  <Override PartName="/ppt/media/image15.png" ContentType="image/png"/>
  <Override PartName="/ppt/media/image12.png" ContentType="image/png"/>
  <Override PartName="/ppt/media/image36.png" ContentType="image/png"/>
  <Override PartName="/ppt/media/image28.wmf" ContentType="image/x-wmf"/>
  <Override PartName="/ppt/media/image37.jpeg" ContentType="image/jpeg"/>
  <Override PartName="/ppt/media/image30.png" ContentType="image/png"/>
  <Override PartName="/ppt/media/image11.png" ContentType="image/png"/>
  <Override PartName="/ppt/media/image3.wmf" ContentType="image/x-wmf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5E51B2C-96FE-4D56-A7D0-823D84EC2A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41104-D131-458E-A62C-A3F18754EE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166760" y="693720"/>
            <a:ext cx="4613040" cy="346032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93720" y="4384800"/>
            <a:ext cx="555912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kind of Notes??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6B2137-41FB-4C3F-9BDB-052C7E4F4D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1166760" y="693720"/>
            <a:ext cx="4613040" cy="34603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93720" y="4384800"/>
            <a:ext cx="555912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kind of Notes??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166760" y="693720"/>
            <a:ext cx="4613040" cy="346032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93720" y="4384800"/>
            <a:ext cx="555912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kind of Notes??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166760" y="693720"/>
            <a:ext cx="4613040" cy="34603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93720" y="4384800"/>
            <a:ext cx="555912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kind of Notes??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1166760" y="693720"/>
            <a:ext cx="4613040" cy="34603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93720" y="4384800"/>
            <a:ext cx="555912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kind of Notes??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9CF74-C56D-40A3-9579-3DE19DAD383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Print-Cut-Rod-Solution(p, 8)= 2, 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753CF5-7B26-4ADA-9A40-F6CE4CAA244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http://ranger.uta.edu/~huang/teaching/CSE5311/HW3_Solution.pdf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549E57-DB1A-49C6-A921-03FE0B3BB0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2F3D9-41CB-469B-BF4B-FA93FABC436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CC57C-2482-49CD-A94D-F4C7DC42A10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7D05A6-318D-45A8-9A6F-307AB39C550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727980-D895-4E81-8F01-5A03DED243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DED20-5486-4F50-92CE-E11813B32D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419811-93B2-47C3-8755-5099976F99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29046-A9C9-4EEB-A383-C221BAF946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8CAD8D-9478-49C8-97ED-E781584D0B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C33E14-15A9-4AEA-A93E-827308F40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001629-E627-4D18-8AA0-5E42D39A16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A4817B-D534-45DA-B9E2-C0A6D5B42E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D112A-7280-4E4C-8932-C17605137B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239D1E-89E1-4A13-B367-43B31FC282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0405B3-7465-4EE9-9FDB-528ABCF1C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B1B23-34C1-4766-8CA6-DC7CA14D21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4AC524-8167-4691-A1EA-7BB10423F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F28E74-269D-4BC0-AEF8-16CF73E039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54D4DF-C0B5-45D0-972A-185B51A4CA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6EE391-4139-453C-8EA1-310576EB55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12984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104520" y="93996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15552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12984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104520" y="3675240"/>
            <a:ext cx="28324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AA69A8-05CF-4684-A85E-FA1BD32B10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783B3-32F7-4E0D-BD02-325E7A1B12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3F25C-5FD9-4C84-9E74-E35AA5075B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A4CBBF-44A4-4619-8DD3-07B128474E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5520" y="162000"/>
            <a:ext cx="8797680" cy="313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D5DC9D-1E93-469A-80FC-ECBBC35F6E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11C8E9-215A-497D-AB2A-99700CAFD5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52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63440" y="367524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DCCF9-BE2E-4D9F-8587-476CA859A9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3440" y="939960"/>
            <a:ext cx="429300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55520" y="3675240"/>
            <a:ext cx="8797680" cy="24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C56BE6-CC17-4FA7-9C08-6F1773BDC0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Lecture 01</a:t>
            </a:r>
            <a:br>
              <a:rPr sz="6600"/>
            </a:br>
            <a:r>
              <a:rPr b="0" lang="en-US" sz="6600" spc="-1" strike="noStrike">
                <a:solidFill>
                  <a:srgbClr val="000000"/>
                </a:solidFill>
                <a:latin typeface="Impact"/>
                <a:ea typeface="Gungsuh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7CEF14-DDF9-41E7-A5A5-8B57F55C3D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Picture 6" descr=""/>
          <p:cNvPicPr/>
          <p:nvPr/>
        </p:nvPicPr>
        <p:blipFill>
          <a:blip r:embed="rId2"/>
          <a:stretch/>
        </p:blipFill>
        <p:spPr>
          <a:xfrm>
            <a:off x="4500360" y="106200"/>
            <a:ext cx="4359240" cy="326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15552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2400480" y="6356520"/>
            <a:ext cx="4279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68961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12CD82-318F-4A6F-AEFE-60004AAC88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oleObject" Target="../embeddings/oleObject1.bin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5520" y="29512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br>
              <a:rPr sz="6600"/>
            </a:br>
            <a:r>
              <a:rPr b="0" lang="en-US" sz="3200" spc="-1" strike="noStrike">
                <a:solidFill>
                  <a:srgbClr val="000000"/>
                </a:solidFill>
                <a:latin typeface="Impact"/>
                <a:ea typeface="Gungsuh"/>
              </a:rPr>
              <a:t>Dynamic Programming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55520" y="5443560"/>
            <a:ext cx="5008320" cy="41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ritannic Bold"/>
                <a:ea typeface="Verdana"/>
              </a:rPr>
              <a:t>CSE 301: Combinatorial Optimization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Dynamic Programming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term Dynamic Programming comes from Control Theory, not computer science. Programming refers to the use of tables (arrays) to construct a solution.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 dynamic programming we usually reduce time by increasing the amount of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solve the problem by solving sub-problems of increasing size and saving each optimal solution in a table (usually).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table is then used for finding the optimal solution to larger problems.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Time is saved since each sub-problem is solved only once.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新細明體"/>
              </a:rPr>
              <a:t>Designing a DP Algorithm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609480" indent="-609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1. Characterize the structure of an optimal solution.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2.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  <a:ea typeface="新細明體"/>
              </a:rPr>
              <a:t>Recursively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 define the value of an optimal solution.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3. Compute the value of an optimal solution in a bottom up fashion.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4. Construct an optimal solution from computed information.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Mincho"/>
              </a:rPr>
              <a:t>Example: </a:t>
            </a:r>
            <a:r>
              <a:rPr b="0" i="1" lang="en-US" sz="4400" spc="-1" strike="noStrike">
                <a:solidFill>
                  <a:srgbClr val="ff9933"/>
                </a:solidFill>
                <a:latin typeface="Calibri Light"/>
                <a:ea typeface="MS Mincho"/>
              </a:rPr>
              <a:t>NSU Number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275760" y="849600"/>
            <a:ext cx="8867880" cy="6008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Almost like Fibonacci number; with a simple difference: we take the summation of last three NSU numbers, instead of last two.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Assuming A(n) represents the n-th NSU number,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A(n)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= 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, if n &lt;=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= A(n-1) + A(n-2) +A(n-3)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, otherwise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A(0) =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A(1) =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A(2) =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A(3) = 0+1+2 =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A(4) = 1+2+3 = 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A(5) = 2+3+6 = 11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MS Mincho"/>
              </a:rPr>
              <a:t>Design (i) a memoized top-down algorithm and (ii) a bottom-up algorithm to compute A(n).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MS Mincho"/>
              </a:rPr>
              <a:t>Show that the problem of computing A(n) satisfies overlapping subproblem property.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5"/>
          <p:cNvGrpSpPr/>
          <p:nvPr/>
        </p:nvGrpSpPr>
        <p:grpSpPr>
          <a:xfrm>
            <a:off x="696600" y="481680"/>
            <a:ext cx="5205600" cy="3308400"/>
            <a:chOff x="696600" y="481680"/>
            <a:chExt cx="5205600" cy="3308400"/>
          </a:xfrm>
        </p:grpSpPr>
        <p:graphicFrame>
          <p:nvGraphicFramePr>
            <p:cNvPr id="227" name="Object 14"/>
            <p:cNvGraphicFramePr/>
            <p:nvPr/>
          </p:nvGraphicFramePr>
          <p:xfrm>
            <a:off x="858960" y="2898360"/>
            <a:ext cx="2577600" cy="89172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228" name="Object 14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858960" y="2898360"/>
                      <a:ext cx="2577600" cy="8917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pSp>
          <p:nvGrpSpPr>
            <p:cNvPr id="229" name="Group 4"/>
            <p:cNvGrpSpPr/>
            <p:nvPr/>
          </p:nvGrpSpPr>
          <p:grpSpPr>
            <a:xfrm>
              <a:off x="696600" y="481680"/>
              <a:ext cx="5205600" cy="1833480"/>
              <a:chOff x="696600" y="481680"/>
              <a:chExt cx="5205600" cy="1833480"/>
            </a:xfrm>
          </p:grpSpPr>
          <p:graphicFrame>
            <p:nvGraphicFramePr>
              <p:cNvPr id="230" name="Object 1"/>
              <p:cNvGraphicFramePr/>
              <p:nvPr/>
            </p:nvGraphicFramePr>
            <p:xfrm>
              <a:off x="847440" y="481680"/>
              <a:ext cx="5054760" cy="1833480"/>
            </p:xfrm>
            <a:graphic>
              <a:graphicData uri="http://schemas.openxmlformats.org/presentationml/2006/ole">
                <p:oleObj progId="Equation.3" r:id="rId3" spid="">
                  <p:embed/>
                  <p:pic>
                    <p:nvPicPr>
                      <p:cNvPr id="231" name="Object 1" descr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847440" y="481680"/>
                        <a:ext cx="5054760" cy="1833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sp>
            <p:nvSpPr>
              <p:cNvPr id="232" name="Rectangle 2"/>
              <p:cNvSpPr/>
              <p:nvPr/>
            </p:nvSpPr>
            <p:spPr>
              <a:xfrm>
                <a:off x="696600" y="481680"/>
                <a:ext cx="5079600" cy="9165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Mincho"/>
              </a:rPr>
              <a:t>Example: </a:t>
            </a:r>
            <a:r>
              <a:rPr b="0" i="1" lang="en-US" sz="4400" spc="-1" strike="noStrike">
                <a:solidFill>
                  <a:srgbClr val="ff9933"/>
                </a:solidFill>
                <a:latin typeface="Calibri Light"/>
                <a:ea typeface="MS Mincho"/>
              </a:rPr>
              <a:t>n</a:t>
            </a:r>
            <a:r>
              <a:rPr b="0" lang="en-US" sz="4400" spc="-1" strike="noStrike">
                <a:solidFill>
                  <a:srgbClr val="ff9933"/>
                </a:solidFill>
                <a:latin typeface="Calibri Light"/>
                <a:ea typeface="MS Mincho"/>
              </a:rPr>
              <a:t> choose </a:t>
            </a:r>
            <a:r>
              <a:rPr b="0" i="1" lang="en-US" sz="4400" spc="-1" strike="noStrike">
                <a:solidFill>
                  <a:srgbClr val="ff9933"/>
                </a:solidFill>
                <a:latin typeface="Calibri Light"/>
                <a:ea typeface="MS Mincho"/>
              </a:rPr>
              <a:t>r</a:t>
            </a:r>
            <a:r>
              <a:rPr b="0" lang="en-US" sz="4400" spc="-1" strike="noStrike">
                <a:solidFill>
                  <a:srgbClr val="ff9933"/>
                </a:solidFill>
                <a:latin typeface="Calibri Light"/>
                <a:ea typeface="MS Mincho"/>
              </a:rPr>
              <a:t> (combinations)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231480" y="849600"/>
            <a:ext cx="8912160" cy="525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Given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 things, how many different sets of size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 can be chosen?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with base cases: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Assuming C(n,r) represents the value of n choose r,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C(n,r)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= 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, if r =1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= 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, if r = n or r =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= C(n-1,r-1) + C(n-1, r)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Mincho"/>
              </a:rPr>
              <a:t>, otherwise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5"/>
          <a:stretch/>
        </p:blipFill>
        <p:spPr>
          <a:xfrm>
            <a:off x="851040" y="2895480"/>
            <a:ext cx="2577960" cy="88884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6"/>
          <a:stretch/>
        </p:blipFill>
        <p:spPr>
          <a:xfrm>
            <a:off x="838080" y="469800"/>
            <a:ext cx="505476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/>
          </p:nvPr>
        </p:nvSpPr>
        <p:spPr>
          <a:xfrm>
            <a:off x="315360" y="1425600"/>
            <a:ext cx="882828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Algorithm Comb(n,r)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if(r == 1)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 base case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else if r = n or r = 0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 base case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else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//general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return Comb(n-1, r-1)+Comb(n-1, 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112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Mincho"/>
              </a:rPr>
              <a:t>Combinations: Top Down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0" y="891360"/>
            <a:ext cx="9143640" cy="596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Courier New"/>
              </a:rPr>
              <a:t>Algorithm Comb(n,r)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 i=0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to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 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 j=0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to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 min(i,r)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C[i,j] = -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SimSun"/>
              </a:rPr>
              <a:t>∞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return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rec(n,r)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  <a:ea typeface="SimSun"/>
              </a:rPr>
              <a:t>Algorithm rec(n,r)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if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C[n,r] != -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SimSun"/>
              </a:rPr>
              <a:t>∞  then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return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 C[n,r]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if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r = 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// base case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C[n,r]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else if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r = n or r = 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// base case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C[n,r]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else //general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C[n,r] =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rec(n-1, r-1)+rec(n-1, 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SimSun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return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SimSun"/>
              </a:rPr>
              <a:t> C[n,r]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77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Mincho"/>
              </a:rPr>
              <a:t>Top Down Memoized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0" y="891360"/>
            <a:ext cx="9143640" cy="596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Algorithm Combination (n,r)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i = 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j = 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min(i,r)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 = 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C[i,j] = 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else if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 = i or j = 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C[i,j] =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716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else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//general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C[i,j] = C[i-1, j-1]+C[i-1, j]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C[n,r]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77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Mincho"/>
              </a:rPr>
              <a:t>Bottom-up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Box 3"/>
          <p:cNvSpPr/>
          <p:nvPr/>
        </p:nvSpPr>
        <p:spPr>
          <a:xfrm>
            <a:off x="972360" y="5497920"/>
            <a:ext cx="79808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c00000"/>
                </a:solidFill>
                <a:latin typeface="Times New Roman"/>
              </a:rPr>
              <a:t>Time Complexity: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l-GR" sz="2400" spc="-1" strike="noStrike">
                <a:solidFill>
                  <a:srgbClr val="c00000"/>
                </a:solidFill>
                <a:latin typeface="Times New Roman"/>
              </a:rPr>
              <a:t>Θ</a:t>
            </a:r>
            <a:r>
              <a:rPr b="0" lang="en-US" sz="2400" spc="-1" strike="noStrike">
                <a:solidFill>
                  <a:srgbClr val="c00000"/>
                </a:solidFill>
                <a:latin typeface="Times New Roman"/>
              </a:rPr>
              <a:t> (nr), for both memorized top-down &amp; bottom-up algorithms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are given a rod of length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≥ 0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inches)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rod 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inches will be sold for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ff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dollars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Cutting is free (simplifying assumption)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given a table of prices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maximum revenue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obtainable by cutting up the given rod (of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selling the pieces.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6" name="Group 1146"/>
          <p:cNvGraphicFramePr/>
          <p:nvPr/>
        </p:nvGraphicFramePr>
        <p:xfrm>
          <a:off x="888120" y="4992480"/>
          <a:ext cx="7354800" cy="108576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1640"/>
                <a:gridCol w="623160"/>
                <a:gridCol w="623160"/>
                <a:gridCol w="62568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7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55520" y="821880"/>
            <a:ext cx="8988120" cy="603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given a table of prices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maximum revenue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obtainable by cutting the given rod (of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selling the pieces.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we use a greedy algorithm (like fractional knapsack) that always takes the length with highest price/length value?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No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for e.g. by greedy algorithm, optimal revenue of a 4 inch rod should be 33+1=34 which we get by cutting a rod of length 3 first (which has the maximum value of 11) and then taking the remaining rod of length 1 (i.e., the cutting lengths here are in order: (3,1)).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the optimal cutting is: (2,2) which gives us optimal revenue of 20+20 = 40.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50" name="Group 1146"/>
          <p:cNvGraphicFramePr/>
          <p:nvPr/>
        </p:nvGraphicFramePr>
        <p:xfrm>
          <a:off x="2835720" y="2585160"/>
          <a:ext cx="3888360" cy="1653480"/>
        </p:xfrm>
        <a:graphic>
          <a:graphicData uri="http://schemas.openxmlformats.org/drawingml/2006/table">
            <a:tbl>
              <a:tblPr/>
              <a:tblGrid>
                <a:gridCol w="1308600"/>
                <a:gridCol w="451800"/>
                <a:gridCol w="572400"/>
                <a:gridCol w="777600"/>
                <a:gridCol w="77796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Value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 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/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1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3" dur="5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5520" y="756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 Box 4"/>
          <p:cNvSpPr/>
          <p:nvPr/>
        </p:nvSpPr>
        <p:spPr>
          <a:xfrm>
            <a:off x="190440" y="2095920"/>
            <a:ext cx="8713440" cy="4663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Question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:  in how many different ways can we cut a rod of length n?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For a rod of length 4: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  <a:ea typeface="MS PGothic"/>
              </a:rPr>
              <a:t>4 - 1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Yes but the cost would be too high!!! There are 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  <a:ea typeface="MS PGothic"/>
              </a:rPr>
              <a:t>n-1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possible ways to cut a rod of length n 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Exponential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).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cannot try all possibilities for "large“ n; the exhaustive approach isn’t practically feasible.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5" name="Picture 1029" descr="DP1Small"/>
          <p:cNvPicPr/>
          <p:nvPr/>
        </p:nvPicPr>
        <p:blipFill>
          <a:blip r:embed="rId1"/>
          <a:stretch/>
        </p:blipFill>
        <p:spPr>
          <a:xfrm>
            <a:off x="1623240" y="2783880"/>
            <a:ext cx="6180480" cy="2092680"/>
          </a:xfrm>
          <a:prstGeom prst="rect">
            <a:avLst/>
          </a:prstGeom>
          <a:ln w="0">
            <a:noFill/>
          </a:ln>
        </p:spPr>
      </p:pic>
      <p:sp>
        <p:nvSpPr>
          <p:cNvPr id="256" name="Rectangle 6"/>
          <p:cNvSpPr/>
          <p:nvPr/>
        </p:nvSpPr>
        <p:spPr>
          <a:xfrm>
            <a:off x="144720" y="366480"/>
            <a:ext cx="86634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5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we use a brute-force/exhaustive algorithm that tries all possible cuts of a rod of length n?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7" name="Picture 1" descr=""/>
          <p:cNvPicPr/>
          <p:nvPr/>
        </p:nvPicPr>
        <p:blipFill>
          <a:blip r:embed="rId2"/>
          <a:stretch/>
        </p:blipFill>
        <p:spPr>
          <a:xfrm>
            <a:off x="1994760" y="1226880"/>
            <a:ext cx="535104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Fibonacci Numbers</a:t>
            </a:r>
            <a:r>
              <a:rPr b="0" lang="en-US" sz="1800" spc="-1" strike="noStrike">
                <a:solidFill>
                  <a:srgbClr val="ff00ff"/>
                </a:solidFill>
                <a:latin typeface="Calibri Light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0, 1, 1, 2, 3, 5, 8, 13, 21, 34, 55, 89, 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Computing the n</a:t>
            </a:r>
            <a:r>
              <a:rPr b="0" lang="en-US" sz="2400" spc="-1" strike="noStrike" u="sng" baseline="30000">
                <a:solidFill>
                  <a:srgbClr val="000000"/>
                </a:solidFill>
                <a:uFillTx/>
                <a:latin typeface="Calibri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Fibonacci number recursively: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F(n) = F(n-1) + F(n-2), when n&gt;1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F(0) = 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F(1) = 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6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Top-down (recursive) algorithms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3" name="Group 17"/>
          <p:cNvGrpSpPr/>
          <p:nvPr/>
        </p:nvGrpSpPr>
        <p:grpSpPr>
          <a:xfrm>
            <a:off x="3989880" y="3819240"/>
            <a:ext cx="6525720" cy="2009880"/>
            <a:chOff x="3989880" y="3819240"/>
            <a:chExt cx="6525720" cy="2009880"/>
          </a:xfrm>
        </p:grpSpPr>
        <p:sp>
          <p:nvSpPr>
            <p:cNvPr id="94" name="TextBox 10"/>
            <p:cNvSpPr/>
            <p:nvPr/>
          </p:nvSpPr>
          <p:spPr>
            <a:xfrm>
              <a:off x="3989880" y="3819240"/>
              <a:ext cx="6525720" cy="2009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wrap="none" lIns="90000" rIns="90000" tIns="45000" bIns="45000" anchor="t">
              <a:spAutoFit/>
            </a:bodyPr>
            <a:p>
              <a:pPr marL="457200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	</a:t>
              </a: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	</a:t>
              </a: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F(n)</a:t>
              </a: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            </a:t>
              </a: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F(n-1)              +               F(n-2)</a:t>
              </a: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 marL="457200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Calibri"/>
                </a:rPr>
                <a:t>F(n-2)     +     F(n-3)          F(n-3)     +     F(n-4)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Line 4"/>
            <p:cNvSpPr/>
            <p:nvPr/>
          </p:nvSpPr>
          <p:spPr>
            <a:xfrm flipH="1">
              <a:off x="6442560" y="4172760"/>
              <a:ext cx="1023840" cy="506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5"/>
            <p:cNvSpPr/>
            <p:nvPr/>
          </p:nvSpPr>
          <p:spPr>
            <a:xfrm>
              <a:off x="7466400" y="4172760"/>
              <a:ext cx="957600" cy="506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6"/>
            <p:cNvSpPr/>
            <p:nvPr/>
          </p:nvSpPr>
          <p:spPr>
            <a:xfrm flipH="1">
              <a:off x="5753520" y="5154840"/>
              <a:ext cx="487440" cy="350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Line 7"/>
            <p:cNvSpPr/>
            <p:nvPr/>
          </p:nvSpPr>
          <p:spPr>
            <a:xfrm>
              <a:off x="6240960" y="5154840"/>
              <a:ext cx="563040" cy="350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8"/>
            <p:cNvSpPr/>
            <p:nvPr/>
          </p:nvSpPr>
          <p:spPr>
            <a:xfrm flipH="1">
              <a:off x="7963200" y="5076360"/>
              <a:ext cx="562680" cy="458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9"/>
            <p:cNvSpPr/>
            <p:nvPr/>
          </p:nvSpPr>
          <p:spPr>
            <a:xfrm>
              <a:off x="8525880" y="5076360"/>
              <a:ext cx="630360" cy="458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TextBox 18"/>
          <p:cNvSpPr/>
          <p:nvPr/>
        </p:nvSpPr>
        <p:spPr>
          <a:xfrm>
            <a:off x="-1371600" y="4114800"/>
            <a:ext cx="4845960" cy="146124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Algorithm Fibo(n):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 n ≤ 1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then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SimSun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else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imSun"/>
              </a:rPr>
              <a:t>Fibo(n-1)+Fibo(n-2)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 Box 4"/>
          <p:cNvSpPr/>
          <p:nvPr/>
        </p:nvSpPr>
        <p:spPr>
          <a:xfrm>
            <a:off x="205200" y="1016640"/>
            <a:ext cx="8710200" cy="408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Let us find a way to solve the problem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MS PGothic"/>
              </a:rPr>
              <a:t>recursively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: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Let r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the maximum revenue obtainable from a rod of length 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How can we construct a recurrence relation for r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Advice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: when you don’t know what to do next, start with a simple example and hope that some idea will click…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 Box 4"/>
          <p:cNvSpPr/>
          <p:nvPr/>
        </p:nvSpPr>
        <p:spPr>
          <a:xfrm>
            <a:off x="193680" y="1882440"/>
            <a:ext cx="8710200" cy="3527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Maximum revenue obtainable by cutting a rod of length n,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 (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for n = 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p</a:t>
            </a:r>
            <a:r>
              <a:rPr b="0" lang="en-US" sz="2000" spc="-1" strike="noStrike" baseline="-25000">
                <a:solidFill>
                  <a:srgbClr val="7030a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64" name="Picture 2" descr=""/>
          <p:cNvPicPr/>
          <p:nvPr/>
        </p:nvPicPr>
        <p:blipFill>
          <a:blip r:embed="rId1"/>
          <a:stretch/>
        </p:blipFill>
        <p:spPr>
          <a:xfrm>
            <a:off x="4041360" y="3005280"/>
            <a:ext cx="915840" cy="1199160"/>
          </a:xfrm>
          <a:prstGeom prst="rect">
            <a:avLst/>
          </a:prstGeom>
          <a:ln w="9525">
            <a:noFill/>
          </a:ln>
        </p:spPr>
      </p:pic>
      <p:pic>
        <p:nvPicPr>
          <p:cNvPr id="265" name="Picture 1" descr=""/>
          <p:cNvPicPr/>
          <p:nvPr/>
        </p:nvPicPr>
        <p:blipFill>
          <a:blip r:embed="rId2"/>
          <a:stretch/>
        </p:blipFill>
        <p:spPr>
          <a:xfrm>
            <a:off x="2402280" y="747360"/>
            <a:ext cx="6501600" cy="11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 Box 4"/>
          <p:cNvSpPr/>
          <p:nvPr/>
        </p:nvSpPr>
        <p:spPr>
          <a:xfrm>
            <a:off x="193680" y="1800360"/>
            <a:ext cx="8710200" cy="3527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Maximum revenue obtainable by cutting a rod of length n,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 (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for n = 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= max(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p</a:t>
            </a:r>
            <a:r>
              <a:rPr b="0" lang="en-US" sz="2000" spc="-1" strike="noStrike" baseline="-25000">
                <a:solidFill>
                  <a:srgbClr val="7030a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) = max(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1+1) =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69" name="Group 11"/>
          <p:cNvGrpSpPr/>
          <p:nvPr/>
        </p:nvGrpSpPr>
        <p:grpSpPr>
          <a:xfrm>
            <a:off x="3560760" y="3191040"/>
            <a:ext cx="1788120" cy="725040"/>
            <a:chOff x="3560760" y="3191040"/>
            <a:chExt cx="1788120" cy="725040"/>
          </a:xfrm>
        </p:grpSpPr>
        <p:grpSp>
          <p:nvGrpSpPr>
            <p:cNvPr id="270" name="Group 7"/>
            <p:cNvGrpSpPr/>
            <p:nvPr/>
          </p:nvGrpSpPr>
          <p:grpSpPr>
            <a:xfrm>
              <a:off x="3560760" y="3191040"/>
              <a:ext cx="523440" cy="725040"/>
              <a:chOff x="3560760" y="3191040"/>
              <a:chExt cx="523440" cy="725040"/>
            </a:xfrm>
          </p:grpSpPr>
          <p:pic>
            <p:nvPicPr>
              <p:cNvPr id="271" name="Picture 2" descr=""/>
              <p:cNvPicPr/>
              <p:nvPr/>
            </p:nvPicPr>
            <p:blipFill>
              <a:blip r:embed="rId1"/>
              <a:stretch/>
            </p:blipFill>
            <p:spPr>
              <a:xfrm>
                <a:off x="3560760" y="3191040"/>
                <a:ext cx="523440" cy="475920"/>
              </a:xfrm>
              <a:prstGeom prst="rect">
                <a:avLst/>
              </a:prstGeom>
              <a:ln w="9525">
                <a:noFill/>
              </a:ln>
            </p:spPr>
          </p:pic>
          <p:pic>
            <p:nvPicPr>
              <p:cNvPr id="272" name="Picture 3" descr=""/>
              <p:cNvPicPr/>
              <p:nvPr/>
            </p:nvPicPr>
            <p:blipFill>
              <a:blip r:embed="rId2"/>
              <a:stretch/>
            </p:blipFill>
            <p:spPr>
              <a:xfrm>
                <a:off x="3701880" y="3668760"/>
                <a:ext cx="285480" cy="247320"/>
              </a:xfrm>
              <a:prstGeom prst="rect">
                <a:avLst/>
              </a:prstGeom>
              <a:ln w="9525">
                <a:noFill/>
              </a:ln>
            </p:spPr>
          </p:pic>
        </p:grpSp>
        <p:grpSp>
          <p:nvGrpSpPr>
            <p:cNvPr id="273" name="Group 10"/>
            <p:cNvGrpSpPr/>
            <p:nvPr/>
          </p:nvGrpSpPr>
          <p:grpSpPr>
            <a:xfrm>
              <a:off x="4654080" y="3208320"/>
              <a:ext cx="694800" cy="676080"/>
              <a:chOff x="4654080" y="3208320"/>
              <a:chExt cx="694800" cy="676080"/>
            </a:xfrm>
          </p:grpSpPr>
          <p:pic>
            <p:nvPicPr>
              <p:cNvPr id="274" name="Picture 4" descr=""/>
              <p:cNvPicPr/>
              <p:nvPr/>
            </p:nvPicPr>
            <p:blipFill>
              <a:blip r:embed="rId3"/>
              <a:stretch/>
            </p:blipFill>
            <p:spPr>
              <a:xfrm>
                <a:off x="4654080" y="3208320"/>
                <a:ext cx="694800" cy="485280"/>
              </a:xfrm>
              <a:prstGeom prst="rect">
                <a:avLst/>
              </a:prstGeom>
              <a:ln w="9525">
                <a:noFill/>
              </a:ln>
            </p:spPr>
          </p:pic>
          <p:pic>
            <p:nvPicPr>
              <p:cNvPr id="275" name="Picture 5" descr=""/>
              <p:cNvPicPr/>
              <p:nvPr/>
            </p:nvPicPr>
            <p:blipFill>
              <a:blip r:embed="rId4"/>
              <a:stretch/>
            </p:blipFill>
            <p:spPr>
              <a:xfrm>
                <a:off x="4893480" y="3656160"/>
                <a:ext cx="237600" cy="228240"/>
              </a:xfrm>
              <a:prstGeom prst="rect">
                <a:avLst/>
              </a:prstGeom>
              <a:ln w="9525">
                <a:noFill/>
              </a:ln>
            </p:spPr>
          </p:pic>
        </p:grpSp>
      </p:grpSp>
      <p:pic>
        <p:nvPicPr>
          <p:cNvPr id="276" name="Picture 1" descr=""/>
          <p:cNvPicPr/>
          <p:nvPr/>
        </p:nvPicPr>
        <p:blipFill>
          <a:blip r:embed="rId5"/>
          <a:stretch/>
        </p:blipFill>
        <p:spPr>
          <a:xfrm>
            <a:off x="2377800" y="675720"/>
            <a:ext cx="6504480" cy="11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 Box 4"/>
          <p:cNvSpPr/>
          <p:nvPr/>
        </p:nvSpPr>
        <p:spPr>
          <a:xfrm>
            <a:off x="193680" y="1800360"/>
            <a:ext cx="8710200" cy="3527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Maximum revenue obtainable by cutting a rod of length n,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 (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for n = 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= max(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p</a:t>
            </a:r>
            <a:r>
              <a:rPr b="0" lang="en-US" sz="2000" spc="-1" strike="noStrike" baseline="-25000">
                <a:solidFill>
                  <a:srgbClr val="7030a0"/>
                </a:solidFill>
                <a:latin typeface="Arial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) = max(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1+5, 5+1) =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3217320" y="3668760"/>
            <a:ext cx="285480" cy="247320"/>
          </a:xfrm>
          <a:prstGeom prst="rect">
            <a:avLst/>
          </a:prstGeom>
          <a:ln w="9525">
            <a:noFill/>
          </a:ln>
        </p:spPr>
      </p:pic>
      <p:pic>
        <p:nvPicPr>
          <p:cNvPr id="281" name="Picture 5" descr=""/>
          <p:cNvPicPr/>
          <p:nvPr/>
        </p:nvPicPr>
        <p:blipFill>
          <a:blip r:embed="rId2"/>
          <a:stretch/>
        </p:blipFill>
        <p:spPr>
          <a:xfrm>
            <a:off x="4364640" y="3656160"/>
            <a:ext cx="237600" cy="228240"/>
          </a:xfrm>
          <a:prstGeom prst="rect">
            <a:avLst/>
          </a:prstGeom>
          <a:ln w="9525">
            <a:noFill/>
          </a:ln>
        </p:spPr>
      </p:pic>
      <p:pic>
        <p:nvPicPr>
          <p:cNvPr id="282" name="Picture 2" descr=""/>
          <p:cNvPicPr/>
          <p:nvPr/>
        </p:nvPicPr>
        <p:blipFill>
          <a:blip r:embed="rId3"/>
          <a:stretch/>
        </p:blipFill>
        <p:spPr>
          <a:xfrm>
            <a:off x="2961720" y="3206520"/>
            <a:ext cx="752040" cy="466200"/>
          </a:xfrm>
          <a:prstGeom prst="rect">
            <a:avLst/>
          </a:prstGeom>
          <a:ln w="9525">
            <a:noFill/>
          </a:ln>
        </p:spPr>
      </p:pic>
      <p:pic>
        <p:nvPicPr>
          <p:cNvPr id="283" name="Picture 3" descr=""/>
          <p:cNvPicPr/>
          <p:nvPr/>
        </p:nvPicPr>
        <p:blipFill>
          <a:blip r:embed="rId4"/>
          <a:stretch/>
        </p:blipFill>
        <p:spPr>
          <a:xfrm>
            <a:off x="5331600" y="3195720"/>
            <a:ext cx="904680" cy="466200"/>
          </a:xfrm>
          <a:prstGeom prst="rect">
            <a:avLst/>
          </a:prstGeom>
          <a:ln w="9525">
            <a:noFill/>
          </a:ln>
        </p:spPr>
      </p:pic>
      <p:pic>
        <p:nvPicPr>
          <p:cNvPr id="284" name="Picture 5" descr=""/>
          <p:cNvPicPr/>
          <p:nvPr/>
        </p:nvPicPr>
        <p:blipFill>
          <a:blip r:embed="rId5"/>
          <a:stretch/>
        </p:blipFill>
        <p:spPr>
          <a:xfrm>
            <a:off x="5668200" y="3634200"/>
            <a:ext cx="209160" cy="228240"/>
          </a:xfrm>
          <a:prstGeom prst="rect">
            <a:avLst/>
          </a:prstGeom>
          <a:ln w="9525">
            <a:noFill/>
          </a:ln>
        </p:spPr>
      </p:pic>
      <p:pic>
        <p:nvPicPr>
          <p:cNvPr id="285" name="Picture 6" descr=""/>
          <p:cNvPicPr/>
          <p:nvPr/>
        </p:nvPicPr>
        <p:blipFill>
          <a:blip r:embed="rId6"/>
          <a:stretch/>
        </p:blipFill>
        <p:spPr>
          <a:xfrm>
            <a:off x="4047120" y="3189240"/>
            <a:ext cx="894960" cy="456840"/>
          </a:xfrm>
          <a:prstGeom prst="rect">
            <a:avLst/>
          </a:prstGeom>
          <a:ln w="9525">
            <a:noFill/>
          </a:ln>
        </p:spPr>
      </p:pic>
      <p:pic>
        <p:nvPicPr>
          <p:cNvPr id="286" name="Picture 10" descr=""/>
          <p:cNvPicPr/>
          <p:nvPr/>
        </p:nvPicPr>
        <p:blipFill>
          <a:blip r:embed="rId7"/>
          <a:stretch/>
        </p:blipFill>
        <p:spPr>
          <a:xfrm>
            <a:off x="2402280" y="747360"/>
            <a:ext cx="6501600" cy="11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 Box 4"/>
          <p:cNvSpPr/>
          <p:nvPr/>
        </p:nvSpPr>
        <p:spPr>
          <a:xfrm>
            <a:off x="193680" y="1800360"/>
            <a:ext cx="8710200" cy="3527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Maximum revenue obtainable by cutting a rod of length n,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 (for n =4)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= max(p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p</a:t>
            </a:r>
            <a:r>
              <a:rPr b="0" lang="en-US" sz="2000" spc="-1" strike="noStrike" baseline="-25000">
                <a:solidFill>
                  <a:srgbClr val="7030a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7030a0"/>
                </a:solidFill>
                <a:latin typeface="Arial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) = max(9, 1+8,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5+5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, 8+1) = </a:t>
            </a:r>
            <a:r>
              <a:rPr b="0" lang="en-US" sz="2000" spc="-1" strike="noStrike">
                <a:solidFill>
                  <a:srgbClr val="7030a0"/>
                </a:solidFill>
                <a:latin typeface="Arial"/>
                <a:ea typeface="MS PGothic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1577160" y="2976480"/>
            <a:ext cx="5790960" cy="904680"/>
          </a:xfrm>
          <a:prstGeom prst="rect">
            <a:avLst/>
          </a:prstGeom>
          <a:ln w="9525">
            <a:noFill/>
          </a:ln>
        </p:spPr>
      </p:pic>
      <p:pic>
        <p:nvPicPr>
          <p:cNvPr id="291" name="Picture 5" descr=""/>
          <p:cNvPicPr/>
          <p:nvPr/>
        </p:nvPicPr>
        <p:blipFill>
          <a:blip r:embed="rId2"/>
          <a:stretch/>
        </p:blipFill>
        <p:spPr>
          <a:xfrm>
            <a:off x="2402280" y="747360"/>
            <a:ext cx="6501600" cy="11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Example: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 Box 4"/>
          <p:cNvSpPr/>
          <p:nvPr/>
        </p:nvSpPr>
        <p:spPr>
          <a:xfrm>
            <a:off x="199080" y="1077480"/>
            <a:ext cx="8710200" cy="6077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In general, for any n: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n-1,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n-2,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n-3,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…,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Symbol"/>
              <a:buChar char="Þ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n-1,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n-2,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n-3,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…, 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:[Let,  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0]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Symbol"/>
              <a:buChar char="Þ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1≤i≤n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(p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+ r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n-i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In other words,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maximal revenue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is obtained by cutting the rod into smaller pieces of lengths: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and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(n-i)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for some value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(for which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n-i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is maximum) where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1≤i≤n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and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i.e.,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the piece of length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need no more cut (because cutting it into smaller pieces will not increase its revenue) whereas 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piece of length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(n-i)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may need more cut; but we have already calculated the maximal revenue,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n-i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of a rod of length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(n-i)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before calculating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. We can use that value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n-i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to calculate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Optimal Substructure Property of Rod Cutting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55520" y="1469880"/>
            <a:ext cx="8797680" cy="470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recurrence relation: 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 = max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Times New Roman"/>
              </a:rPr>
              <a:t>1≤i≤n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(p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 + r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Times New Roman"/>
              </a:rPr>
              <a:t>n-i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shows that the Rod Cutting problem has optimal substructure property: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an optimal solution to the problem (here r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) can be calculated using optimal solutions to its sub problems (here r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Times New Roman"/>
              </a:rPr>
              <a:t>n-i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).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This recurrence relation can be implemented as a simple top-down recursive procedure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Top Down algorithm for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 Box 4"/>
          <p:cNvSpPr/>
          <p:nvPr/>
        </p:nvSpPr>
        <p:spPr>
          <a:xfrm>
            <a:off x="199080" y="4784760"/>
            <a:ext cx="8710200" cy="699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Computing the recursion leads to re-computing some numbers 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overlapping subproblems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again and again – how many?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475920" y="1166400"/>
            <a:ext cx="6688800" cy="294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55520" y="-1224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3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Overlapping subproblem property of Rod Cutting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 Box 4"/>
          <p:cNvSpPr/>
          <p:nvPr/>
        </p:nvSpPr>
        <p:spPr>
          <a:xfrm>
            <a:off x="179280" y="1091880"/>
            <a:ext cx="8710200" cy="3945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Let’s call Cut-Rod(p, 4), to see the effects on a simple case: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4" name="Picture 5" descr=""/>
          <p:cNvPicPr/>
          <p:nvPr/>
        </p:nvPicPr>
        <p:blipFill>
          <a:blip r:embed="rId1"/>
          <a:stretch/>
        </p:blipFill>
        <p:spPr>
          <a:xfrm>
            <a:off x="4370400" y="1545120"/>
            <a:ext cx="4438440" cy="2679480"/>
          </a:xfrm>
          <a:prstGeom prst="rect">
            <a:avLst/>
          </a:prstGeom>
          <a:ln w="0">
            <a:noFill/>
          </a:ln>
        </p:spPr>
      </p:pic>
      <p:pic>
        <p:nvPicPr>
          <p:cNvPr id="305" name="Picture 4" descr=""/>
          <p:cNvPicPr/>
          <p:nvPr/>
        </p:nvPicPr>
        <p:blipFill>
          <a:blip r:embed="rId2"/>
          <a:stretch/>
        </p:blipFill>
        <p:spPr>
          <a:xfrm>
            <a:off x="338040" y="1769760"/>
            <a:ext cx="4032000" cy="1773000"/>
          </a:xfrm>
          <a:prstGeom prst="rect">
            <a:avLst/>
          </a:prstGeom>
          <a:ln w="0">
            <a:noFill/>
          </a:ln>
        </p:spPr>
      </p:pic>
      <p:grpSp>
        <p:nvGrpSpPr>
          <p:cNvPr id="306" name="Group 9"/>
          <p:cNvGrpSpPr/>
          <p:nvPr/>
        </p:nvGrpSpPr>
        <p:grpSpPr>
          <a:xfrm>
            <a:off x="193680" y="5009760"/>
            <a:ext cx="8710200" cy="1386000"/>
            <a:chOff x="193680" y="5009760"/>
            <a:chExt cx="8710200" cy="1386000"/>
          </a:xfrm>
        </p:grpSpPr>
        <p:sp>
          <p:nvSpPr>
            <p:cNvPr id="307" name="Text Box 4"/>
            <p:cNvSpPr/>
            <p:nvPr/>
          </p:nvSpPr>
          <p:spPr>
            <a:xfrm>
              <a:off x="193680" y="5009760"/>
              <a:ext cx="8710200" cy="638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Times New Roman"/>
                </a:rPr>
                <a:t>Solution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: CUT-ROD(p,n) calls CUT-ROD(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Times New Roman"/>
                </a:rPr>
                <a:t>p, n-i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) for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Times New Roman"/>
                </a:rPr>
                <a:t>i = 1,2,3, …, n, i.e.,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 CUT-ROD(p,n) calls CUT-ROD(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Times New Roman"/>
                </a:rPr>
                <a:t>p, j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) for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Times New Roman"/>
                </a:rPr>
                <a:t>j = 0,1,2, …, n-1</a:t>
              </a:r>
              <a:endParaRPr b="0" lang="en-US" sz="1800" spc="-1" strike="noStrike">
                <a:latin typeface="Arial"/>
              </a:endParaRPr>
            </a:p>
          </p:txBody>
        </p:sp>
        <p:graphicFrame>
          <p:nvGraphicFramePr>
            <p:cNvPr id="308" name="Picture 19"/>
            <p:cNvGraphicFramePr/>
            <p:nvPr/>
          </p:nvGraphicFramePr>
          <p:xfrm>
            <a:off x="1352520" y="5629320"/>
            <a:ext cx="6808320" cy="76644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309" name="Picture 19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1352520" y="5629320"/>
                      <a:ext cx="6808320" cy="7664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310" name="Text Box 4"/>
          <p:cNvSpPr/>
          <p:nvPr/>
        </p:nvSpPr>
        <p:spPr>
          <a:xfrm>
            <a:off x="180000" y="4104720"/>
            <a:ext cx="8710200" cy="638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T(n) = total # of calls made to CUT-ROD for an initial call of CUT-ROD(p,n)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= The # of nodes for a recursion tree corresponding to a rod of size n = </a:t>
            </a: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5"/>
          <a:stretch/>
        </p:blipFill>
        <p:spPr>
          <a:xfrm>
            <a:off x="1346040" y="5626080"/>
            <a:ext cx="6807240" cy="7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decrease time?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 Box 4"/>
          <p:cNvSpPr/>
          <p:nvPr/>
        </p:nvSpPr>
        <p:spPr>
          <a:xfrm>
            <a:off x="170640" y="919440"/>
            <a:ext cx="8710200" cy="57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have a problem: “reasonable size” problems are not solvable in “reasonable time” (but, in this case, they are solvable in “reasonable space”).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Specifically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: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Note that navigating the whole tree requires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function calls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However, no more than n different values need to be computed or used.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exploit these observations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 come up with two ways to decrease time: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Memoized Top-down algorithm: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store</a:t>
            </a:r>
            <a:r>
              <a:rPr b="0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value of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(once computed by a call of CUT-ROD) in a table and reuse it in later calls of CUT-ROD as needed. This technique allows us to compute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only once.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technique of storing and reusing values computed by a previous call of a recursive function is called “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memoizing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” (i.e., writing yourself a memo).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Bottom Up Algorithm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: Compute small subproblems first, then gradually solve larger and larger subproblems by using the pre-computed solutions of smaller subproblems. For e.g., for rod-cutting problem: compute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….,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Time Complexity of Top-Down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4" name="Group 36"/>
          <p:cNvGrpSpPr/>
          <p:nvPr/>
        </p:nvGrpSpPr>
        <p:grpSpPr>
          <a:xfrm>
            <a:off x="2854440" y="1600200"/>
            <a:ext cx="3685680" cy="1119960"/>
            <a:chOff x="2854440" y="1600200"/>
            <a:chExt cx="3685680" cy="1119960"/>
          </a:xfrm>
        </p:grpSpPr>
        <p:sp>
          <p:nvSpPr>
            <p:cNvPr id="105" name="Text Box 5"/>
            <p:cNvSpPr/>
            <p:nvPr/>
          </p:nvSpPr>
          <p:spPr>
            <a:xfrm>
              <a:off x="4373640" y="1600200"/>
              <a:ext cx="9666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9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06" name="Text Box 6"/>
            <p:cNvSpPr/>
            <p:nvPr/>
          </p:nvSpPr>
          <p:spPr>
            <a:xfrm>
              <a:off x="2854440" y="2143080"/>
              <a:ext cx="14745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8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07" name="Text Box 7"/>
            <p:cNvSpPr/>
            <p:nvPr/>
          </p:nvSpPr>
          <p:spPr>
            <a:xfrm>
              <a:off x="5530680" y="2143080"/>
              <a:ext cx="10094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7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08" name="Line 12"/>
            <p:cNvSpPr/>
            <p:nvPr/>
          </p:nvSpPr>
          <p:spPr>
            <a:xfrm flipH="1">
              <a:off x="3597120" y="2071440"/>
              <a:ext cx="704880" cy="1620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Line 13"/>
            <p:cNvSpPr/>
            <p:nvPr/>
          </p:nvSpPr>
          <p:spPr>
            <a:xfrm>
              <a:off x="5278320" y="2016000"/>
              <a:ext cx="525240" cy="169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" name="Group 37"/>
          <p:cNvGrpSpPr/>
          <p:nvPr/>
        </p:nvGrpSpPr>
        <p:grpSpPr>
          <a:xfrm>
            <a:off x="1968480" y="2747880"/>
            <a:ext cx="5609880" cy="770760"/>
            <a:chOff x="1968480" y="2747880"/>
            <a:chExt cx="5609880" cy="770760"/>
          </a:xfrm>
        </p:grpSpPr>
        <p:sp>
          <p:nvSpPr>
            <p:cNvPr id="111" name="Text Box 8"/>
            <p:cNvSpPr/>
            <p:nvPr/>
          </p:nvSpPr>
          <p:spPr>
            <a:xfrm>
              <a:off x="1968480" y="2941560"/>
              <a:ext cx="14745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7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12" name="Text Box 9"/>
            <p:cNvSpPr/>
            <p:nvPr/>
          </p:nvSpPr>
          <p:spPr>
            <a:xfrm>
              <a:off x="3645000" y="294156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6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13" name="Text Box 10"/>
            <p:cNvSpPr/>
            <p:nvPr/>
          </p:nvSpPr>
          <p:spPr>
            <a:xfrm>
              <a:off x="4981680" y="2922480"/>
              <a:ext cx="14745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6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14" name="Text Box 11"/>
            <p:cNvSpPr/>
            <p:nvPr/>
          </p:nvSpPr>
          <p:spPr>
            <a:xfrm>
              <a:off x="6540480" y="2922480"/>
              <a:ext cx="10378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5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15" name="Line 14"/>
            <p:cNvSpPr/>
            <p:nvPr/>
          </p:nvSpPr>
          <p:spPr>
            <a:xfrm flipH="1">
              <a:off x="2625480" y="2766960"/>
              <a:ext cx="370080" cy="1886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Line 15"/>
            <p:cNvSpPr/>
            <p:nvPr/>
          </p:nvSpPr>
          <p:spPr>
            <a:xfrm>
              <a:off x="3690720" y="2747880"/>
              <a:ext cx="415800" cy="2426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16"/>
            <p:cNvSpPr/>
            <p:nvPr/>
          </p:nvSpPr>
          <p:spPr>
            <a:xfrm flipH="1">
              <a:off x="5457600" y="2795400"/>
              <a:ext cx="370080" cy="1890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Line 17"/>
            <p:cNvSpPr/>
            <p:nvPr/>
          </p:nvSpPr>
          <p:spPr>
            <a:xfrm>
              <a:off x="6522840" y="2776320"/>
              <a:ext cx="415800" cy="2430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roup 38"/>
          <p:cNvGrpSpPr/>
          <p:nvPr/>
        </p:nvGrpSpPr>
        <p:grpSpPr>
          <a:xfrm>
            <a:off x="1054080" y="3504960"/>
            <a:ext cx="7327800" cy="835920"/>
            <a:chOff x="1054080" y="3504960"/>
            <a:chExt cx="7327800" cy="835920"/>
          </a:xfrm>
        </p:grpSpPr>
        <p:sp>
          <p:nvSpPr>
            <p:cNvPr id="120" name="Text Box 18"/>
            <p:cNvSpPr/>
            <p:nvPr/>
          </p:nvSpPr>
          <p:spPr>
            <a:xfrm>
              <a:off x="1054080" y="3763800"/>
              <a:ext cx="14745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6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1" name="Text Box 19"/>
            <p:cNvSpPr/>
            <p:nvPr/>
          </p:nvSpPr>
          <p:spPr>
            <a:xfrm>
              <a:off x="226044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5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2" name="Line 20"/>
            <p:cNvSpPr/>
            <p:nvPr/>
          </p:nvSpPr>
          <p:spPr>
            <a:xfrm flipH="1">
              <a:off x="1711080" y="3589200"/>
              <a:ext cx="370080" cy="1890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21"/>
            <p:cNvSpPr/>
            <p:nvPr/>
          </p:nvSpPr>
          <p:spPr>
            <a:xfrm>
              <a:off x="2654280" y="3504960"/>
              <a:ext cx="75960" cy="304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Text Box 24"/>
            <p:cNvSpPr/>
            <p:nvPr/>
          </p:nvSpPr>
          <p:spPr>
            <a:xfrm>
              <a:off x="480060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5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5" name="Text Box 25"/>
            <p:cNvSpPr/>
            <p:nvPr/>
          </p:nvSpPr>
          <p:spPr>
            <a:xfrm>
              <a:off x="562608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4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6" name="Line 26"/>
            <p:cNvSpPr/>
            <p:nvPr/>
          </p:nvSpPr>
          <p:spPr>
            <a:xfrm flipH="1">
              <a:off x="5155920" y="3524040"/>
              <a:ext cx="23760" cy="3621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Line 27"/>
            <p:cNvSpPr/>
            <p:nvPr/>
          </p:nvSpPr>
          <p:spPr>
            <a:xfrm>
              <a:off x="5638680" y="3504960"/>
              <a:ext cx="271440" cy="304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Text Box 28"/>
            <p:cNvSpPr/>
            <p:nvPr/>
          </p:nvSpPr>
          <p:spPr>
            <a:xfrm>
              <a:off x="303516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5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29" name="Text Box 29"/>
            <p:cNvSpPr/>
            <p:nvPr/>
          </p:nvSpPr>
          <p:spPr>
            <a:xfrm>
              <a:off x="3873600" y="373392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4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30" name="Line 30"/>
            <p:cNvSpPr/>
            <p:nvPr/>
          </p:nvSpPr>
          <p:spPr>
            <a:xfrm flipH="1">
              <a:off x="3387600" y="3504960"/>
              <a:ext cx="409680" cy="2732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31"/>
            <p:cNvSpPr/>
            <p:nvPr/>
          </p:nvSpPr>
          <p:spPr>
            <a:xfrm>
              <a:off x="4254480" y="3504960"/>
              <a:ext cx="75960" cy="304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Text Box 32"/>
            <p:cNvSpPr/>
            <p:nvPr/>
          </p:nvSpPr>
          <p:spPr>
            <a:xfrm>
              <a:off x="646416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4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33" name="Text Box 33"/>
            <p:cNvSpPr/>
            <p:nvPr/>
          </p:nvSpPr>
          <p:spPr>
            <a:xfrm>
              <a:off x="7302600" y="3763800"/>
              <a:ext cx="10792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599"/>
                </a:spcBef>
                <a:buNone/>
              </a:pP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F(</a:t>
              </a:r>
              <a:r>
                <a:rPr b="0" lang="en-US" sz="3200" spc="-1" strike="noStrike">
                  <a:solidFill>
                    <a:srgbClr val="008380"/>
                  </a:solidFill>
                  <a:latin typeface="Times New Roman"/>
                  <a:ea typeface="Arial Unicode MS"/>
                </a:rPr>
                <a:t>3</a:t>
              </a:r>
              <a:r>
                <a:rPr b="0" lang="en-US" sz="3200" spc="-1" strike="noStrike">
                  <a:solidFill>
                    <a:srgbClr val="000000"/>
                  </a:solidFill>
                  <a:latin typeface="Times New Roman"/>
                  <a:ea typeface="Arial Unicode MS"/>
                </a:rPr>
                <a:t>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134" name="Line 34"/>
            <p:cNvSpPr/>
            <p:nvPr/>
          </p:nvSpPr>
          <p:spPr>
            <a:xfrm flipH="1">
              <a:off x="6769080" y="3524040"/>
              <a:ext cx="23760" cy="3621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Line 35"/>
            <p:cNvSpPr/>
            <p:nvPr/>
          </p:nvSpPr>
          <p:spPr>
            <a:xfrm>
              <a:off x="7348320" y="3504960"/>
              <a:ext cx="271440" cy="304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" name="Rectangle 39"/>
          <p:cNvSpPr/>
          <p:nvPr/>
        </p:nvSpPr>
        <p:spPr>
          <a:xfrm>
            <a:off x="646560" y="5105520"/>
            <a:ext cx="7627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Time complexity between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n/2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37" name="Group 51"/>
          <p:cNvGrpSpPr/>
          <p:nvPr/>
        </p:nvGrpSpPr>
        <p:grpSpPr>
          <a:xfrm>
            <a:off x="8002800" y="1828800"/>
            <a:ext cx="1043640" cy="2895840"/>
            <a:chOff x="8002800" y="1828800"/>
            <a:chExt cx="1043640" cy="2895840"/>
          </a:xfrm>
        </p:grpSpPr>
        <p:sp>
          <p:nvSpPr>
            <p:cNvPr id="138" name="Line 40"/>
            <p:cNvSpPr/>
            <p:nvPr/>
          </p:nvSpPr>
          <p:spPr>
            <a:xfrm>
              <a:off x="8321400" y="1828800"/>
              <a:ext cx="457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Line 41"/>
            <p:cNvSpPr/>
            <p:nvPr/>
          </p:nvSpPr>
          <p:spPr>
            <a:xfrm>
              <a:off x="8321400" y="4724280"/>
              <a:ext cx="457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Text Box 42"/>
            <p:cNvSpPr/>
            <p:nvPr/>
          </p:nvSpPr>
          <p:spPr>
            <a:xfrm>
              <a:off x="8002800" y="3111480"/>
              <a:ext cx="104364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</a:rPr>
                <a:t>h = n/2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41" name="Line 44"/>
            <p:cNvSpPr/>
            <p:nvPr/>
          </p:nvSpPr>
          <p:spPr>
            <a:xfrm flipV="1">
              <a:off x="8550000" y="3581280"/>
              <a:ext cx="360" cy="1143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Line 45"/>
            <p:cNvSpPr/>
            <p:nvPr/>
          </p:nvSpPr>
          <p:spPr>
            <a:xfrm flipV="1">
              <a:off x="8550000" y="1828800"/>
              <a:ext cx="360" cy="1143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52"/>
          <p:cNvGrpSpPr/>
          <p:nvPr/>
        </p:nvGrpSpPr>
        <p:grpSpPr>
          <a:xfrm>
            <a:off x="230400" y="1828800"/>
            <a:ext cx="810360" cy="2895840"/>
            <a:chOff x="230400" y="1828800"/>
            <a:chExt cx="810360" cy="2895840"/>
          </a:xfrm>
        </p:grpSpPr>
        <p:sp>
          <p:nvSpPr>
            <p:cNvPr id="144" name="Text Box 43"/>
            <p:cNvSpPr/>
            <p:nvPr/>
          </p:nvSpPr>
          <p:spPr>
            <a:xfrm>
              <a:off x="230400" y="3089160"/>
              <a:ext cx="81036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200" spc="-1" strike="noStrike">
                  <a:solidFill>
                    <a:srgbClr val="000000"/>
                  </a:solidFill>
                  <a:latin typeface="Arial"/>
                </a:rPr>
                <a:t>h = n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45" name="Line 46"/>
            <p:cNvSpPr/>
            <p:nvPr/>
          </p:nvSpPr>
          <p:spPr>
            <a:xfrm>
              <a:off x="320400" y="1828800"/>
              <a:ext cx="457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Line 47"/>
            <p:cNvSpPr/>
            <p:nvPr/>
          </p:nvSpPr>
          <p:spPr>
            <a:xfrm>
              <a:off x="320400" y="4724280"/>
              <a:ext cx="4572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Line 49"/>
            <p:cNvSpPr/>
            <p:nvPr/>
          </p:nvSpPr>
          <p:spPr>
            <a:xfrm flipV="1">
              <a:off x="549000" y="3581280"/>
              <a:ext cx="360" cy="1143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50"/>
            <p:cNvSpPr/>
            <p:nvPr/>
          </p:nvSpPr>
          <p:spPr>
            <a:xfrm flipV="1">
              <a:off x="549000" y="1828800"/>
              <a:ext cx="360" cy="1143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Memoized Top-down Algorithm for Rod-Cutting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7" name="Picture 4" descr=""/>
          <p:cNvPicPr/>
          <p:nvPr/>
        </p:nvPicPr>
        <p:blipFill>
          <a:blip r:embed="rId1"/>
          <a:stretch/>
        </p:blipFill>
        <p:spPr>
          <a:xfrm>
            <a:off x="365760" y="1521360"/>
            <a:ext cx="5043960" cy="1649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5" descr=""/>
          <p:cNvPicPr/>
          <p:nvPr/>
        </p:nvPicPr>
        <p:blipFill>
          <a:blip r:embed="rId2"/>
          <a:stretch/>
        </p:blipFill>
        <p:spPr>
          <a:xfrm>
            <a:off x="365760" y="3484800"/>
            <a:ext cx="7416360" cy="3005280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5" descr=""/>
          <p:cNvPicPr/>
          <p:nvPr/>
        </p:nvPicPr>
        <p:blipFill>
          <a:blip r:embed="rId3"/>
          <a:stretch/>
        </p:blipFill>
        <p:spPr>
          <a:xfrm>
            <a:off x="5361840" y="1409760"/>
            <a:ext cx="3748680" cy="2262960"/>
          </a:xfrm>
          <a:prstGeom prst="rect">
            <a:avLst/>
          </a:prstGeom>
          <a:ln w="0">
            <a:noFill/>
          </a:ln>
        </p:spPr>
      </p:pic>
      <p:sp>
        <p:nvSpPr>
          <p:cNvPr id="320" name="TextBox 7"/>
          <p:cNvSpPr/>
          <p:nvPr/>
        </p:nvSpPr>
        <p:spPr>
          <a:xfrm>
            <a:off x="6489000" y="2599920"/>
            <a:ext cx="17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"/>
          <p:cNvSpPr/>
          <p:nvPr/>
        </p:nvSpPr>
        <p:spPr>
          <a:xfrm>
            <a:off x="7522560" y="2135520"/>
            <a:ext cx="17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TextBox 9"/>
          <p:cNvSpPr/>
          <p:nvPr/>
        </p:nvSpPr>
        <p:spPr>
          <a:xfrm>
            <a:off x="7763400" y="2133720"/>
            <a:ext cx="17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TextBox 10"/>
          <p:cNvSpPr/>
          <p:nvPr/>
        </p:nvSpPr>
        <p:spPr>
          <a:xfrm>
            <a:off x="8323200" y="2120760"/>
            <a:ext cx="17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Oval 11"/>
          <p:cNvSpPr/>
          <p:nvPr/>
        </p:nvSpPr>
        <p:spPr>
          <a:xfrm>
            <a:off x="5982120" y="28533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Oval 12"/>
          <p:cNvSpPr/>
          <p:nvPr/>
        </p:nvSpPr>
        <p:spPr>
          <a:xfrm>
            <a:off x="5517720" y="33033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Oval 13"/>
          <p:cNvSpPr/>
          <p:nvPr/>
        </p:nvSpPr>
        <p:spPr>
          <a:xfrm>
            <a:off x="6432120" y="23889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Oval 14"/>
          <p:cNvSpPr/>
          <p:nvPr/>
        </p:nvSpPr>
        <p:spPr>
          <a:xfrm>
            <a:off x="6894720" y="23889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Oval 15"/>
          <p:cNvSpPr/>
          <p:nvPr/>
        </p:nvSpPr>
        <p:spPr>
          <a:xfrm>
            <a:off x="7575840" y="192420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Oval 16"/>
          <p:cNvSpPr/>
          <p:nvPr/>
        </p:nvSpPr>
        <p:spPr>
          <a:xfrm>
            <a:off x="8268120" y="19335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Oval 17"/>
          <p:cNvSpPr/>
          <p:nvPr/>
        </p:nvSpPr>
        <p:spPr>
          <a:xfrm>
            <a:off x="8740080" y="1931760"/>
            <a:ext cx="286200" cy="286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Memoized Top-down Algorithm for Rod-Cutting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3" name="Picture 4" descr=""/>
          <p:cNvPicPr/>
          <p:nvPr/>
        </p:nvPicPr>
        <p:blipFill>
          <a:blip r:embed="rId1"/>
          <a:stretch/>
        </p:blipFill>
        <p:spPr>
          <a:xfrm>
            <a:off x="365760" y="1521360"/>
            <a:ext cx="5043960" cy="1649880"/>
          </a:xfrm>
          <a:prstGeom prst="rect">
            <a:avLst/>
          </a:prstGeom>
          <a:ln w="0">
            <a:noFill/>
          </a:ln>
        </p:spPr>
      </p:pic>
      <p:pic>
        <p:nvPicPr>
          <p:cNvPr id="334" name="Picture 5" descr=""/>
          <p:cNvPicPr/>
          <p:nvPr/>
        </p:nvPicPr>
        <p:blipFill>
          <a:blip r:embed="rId2"/>
          <a:stretch/>
        </p:blipFill>
        <p:spPr>
          <a:xfrm>
            <a:off x="365760" y="3484800"/>
            <a:ext cx="7416360" cy="3005280"/>
          </a:xfrm>
          <a:prstGeom prst="rect">
            <a:avLst/>
          </a:prstGeom>
          <a:ln w="0">
            <a:noFill/>
          </a:ln>
        </p:spPr>
      </p:pic>
      <p:sp>
        <p:nvSpPr>
          <p:cNvPr id="335" name="Rectangle 18"/>
          <p:cNvSpPr/>
          <p:nvPr/>
        </p:nvSpPr>
        <p:spPr>
          <a:xfrm>
            <a:off x="2757240" y="4057560"/>
            <a:ext cx="6220800" cy="118692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62626"/>
                </a:solidFill>
                <a:latin typeface="Cambria Math"/>
                <a:ea typeface="Cambria Math"/>
              </a:rPr>
              <a:t>Time: </a:t>
            </a:r>
            <a:r>
              <a:rPr b="1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Θ(n</a:t>
            </a:r>
            <a:r>
              <a:rPr b="1" lang="en-US" sz="1800" spc="-1" strike="noStrike" baseline="30000">
                <a:solidFill>
                  <a:srgbClr val="262626"/>
                </a:solidFill>
                <a:latin typeface="Times New Roman"/>
                <a:ea typeface="Cambria Math"/>
              </a:rPr>
              <a:t>2</a:t>
            </a:r>
            <a:r>
              <a:rPr b="1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Each r[i], for </a:t>
            </a:r>
            <a:r>
              <a:rPr b="0" i="1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i = 1,2,3, …, n,</a:t>
            </a: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 is computed only once and this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computation takes Θ(n) time (due to the for loop in lines 6-7).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Cambria Math"/>
                <a:ea typeface="Cambria Math"/>
              </a:rPr>
              <a:t>As we compute n values of r[i] (for i=1,2,…,n), total time is </a:t>
            </a: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Θ(n</a:t>
            </a:r>
            <a:r>
              <a:rPr b="0" lang="en-US" sz="1800" spc="-1" strike="noStrike" baseline="30000">
                <a:solidFill>
                  <a:srgbClr val="262626"/>
                </a:solidFill>
                <a:latin typeface="Times New Roman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Cambria Math"/>
              </a:rPr>
              <a:t>)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8" dur="500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1" dur="500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4" dur="500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Bottom Up Algorithm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8" name="Picture 6" descr=""/>
          <p:cNvPicPr/>
          <p:nvPr/>
        </p:nvPicPr>
        <p:blipFill>
          <a:blip r:embed="rId1"/>
          <a:stretch/>
        </p:blipFill>
        <p:spPr>
          <a:xfrm>
            <a:off x="379440" y="982080"/>
            <a:ext cx="5220000" cy="3411000"/>
          </a:xfrm>
          <a:prstGeom prst="rect">
            <a:avLst/>
          </a:prstGeom>
          <a:ln w="0">
            <a:noFill/>
          </a:ln>
        </p:spPr>
      </p:pic>
      <p:sp>
        <p:nvSpPr>
          <p:cNvPr id="339" name="Text Box 4"/>
          <p:cNvSpPr/>
          <p:nvPr/>
        </p:nvSpPr>
        <p:spPr>
          <a:xfrm>
            <a:off x="0" y="4737960"/>
            <a:ext cx="9143640" cy="16142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Bottom-up approach also takes Θ(n</a:t>
            </a:r>
            <a:r>
              <a:rPr b="0" lang="en-US" sz="2000" spc="-1" strike="noStrike" baseline="30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time.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Why??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most heavily executed statement in bottom-up approach is line 6 which is executed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times for each value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j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ɛ {1, 2,…, n}.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So it is executed 1+2+…+n = </a:t>
            </a:r>
            <a:r>
              <a:rPr b="0" lang="el-GR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Θ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(n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) times.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4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7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Simulation: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Text Box 4"/>
          <p:cNvSpPr/>
          <p:nvPr/>
        </p:nvSpPr>
        <p:spPr>
          <a:xfrm>
            <a:off x="159480" y="2439000"/>
            <a:ext cx="8710200" cy="3168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begin by constructing (by hand) the optimal solutions for i = 0, 1, …, 10: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1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,1+1)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,5+1,1+5)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max(9, 8+1,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5+5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1+8)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?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43" name="Group 1146"/>
          <p:cNvGraphicFramePr/>
          <p:nvPr/>
        </p:nvGraphicFramePr>
        <p:xfrm>
          <a:off x="1527480" y="1074960"/>
          <a:ext cx="5484240" cy="108576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3080"/>
              </a:tblGrid>
              <a:tr h="518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Simulation: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 Box 4"/>
          <p:cNvSpPr/>
          <p:nvPr/>
        </p:nvSpPr>
        <p:spPr>
          <a:xfrm>
            <a:off x="159480" y="2439000"/>
            <a:ext cx="8710200" cy="3777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begin by constructing (by hand) the optimal solutions for i = 1, …, 10: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1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,1+1)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,5+1,1+5)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max(9, 8+1,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5+5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1+8)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10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max{p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 max(10, 9+1, 8+5,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5+8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1+10)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max{p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max{12,11,14,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,15,14} = 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…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+ r5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5 + 13 = 18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47" name="Group 1146"/>
          <p:cNvGraphicFramePr/>
          <p:nvPr/>
        </p:nvGraphicFramePr>
        <p:xfrm>
          <a:off x="1527480" y="1074960"/>
          <a:ext cx="5484240" cy="108576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3080"/>
              </a:tblGrid>
              <a:tr h="518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8" name="TextBox 5"/>
          <p:cNvSpPr/>
          <p:nvPr/>
        </p:nvSpPr>
        <p:spPr>
          <a:xfrm>
            <a:off x="1145880" y="6118920"/>
            <a:ext cx="6284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Now we know maximum revenue obtainable from a 7 inch rod; but we don’t know how to cut the rod to get that much revenue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新細明體"/>
              </a:rPr>
              <a:t>Reconstructing a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1" name="Picture 2" descr=""/>
          <p:cNvPicPr/>
          <p:nvPr/>
        </p:nvPicPr>
        <p:blipFill>
          <a:blip r:embed="rId1"/>
          <a:stretch/>
        </p:blipFill>
        <p:spPr>
          <a:xfrm>
            <a:off x="155520" y="939960"/>
            <a:ext cx="7056720" cy="5236920"/>
          </a:xfrm>
          <a:prstGeom prst="rect">
            <a:avLst/>
          </a:prstGeom>
          <a:ln w="0">
            <a:noFill/>
          </a:ln>
          <a:effectLst>
            <a:glow rad="101520">
              <a:srgbClr val="ffc000">
                <a:alpha val="40000"/>
              </a:srgbClr>
            </a:glow>
            <a:outerShdw algn="ctr" dir="2700000" dist="35638" rotWithShape="0">
              <a:schemeClr val="bg2"/>
            </a:outerShdw>
          </a:effectLst>
        </p:spPr>
      </p:pic>
      <p:grpSp>
        <p:nvGrpSpPr>
          <p:cNvPr id="352" name="Group 10"/>
          <p:cNvGrpSpPr/>
          <p:nvPr/>
        </p:nvGrpSpPr>
        <p:grpSpPr>
          <a:xfrm>
            <a:off x="3750480" y="4741560"/>
            <a:ext cx="3379320" cy="638280"/>
            <a:chOff x="3750480" y="4741560"/>
            <a:chExt cx="3379320" cy="638280"/>
          </a:xfrm>
        </p:grpSpPr>
        <p:sp>
          <p:nvSpPr>
            <p:cNvPr id="353" name="TextBox 4"/>
            <p:cNvSpPr/>
            <p:nvPr/>
          </p:nvSpPr>
          <p:spPr>
            <a:xfrm>
              <a:off x="4861440" y="4741560"/>
              <a:ext cx="2268360" cy="638280"/>
            </a:xfrm>
            <a:prstGeom prst="rect">
              <a:avLst/>
            </a:prstGeom>
            <a:noFill/>
            <a:ln w="0">
              <a:solidFill>
                <a:srgbClr val="5b9bd5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7030a0"/>
                  </a:solidFill>
                  <a:latin typeface="Calibri"/>
                </a:rPr>
                <a:t>Save cutting  points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4" name="Straight Arrow Connector 6"/>
            <p:cNvSpPr/>
            <p:nvPr/>
          </p:nvSpPr>
          <p:spPr>
            <a:xfrm rot="10800000">
              <a:off x="3750480" y="4919400"/>
              <a:ext cx="1110960" cy="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5b9bd5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8" dur="indefinite" restart="never" nodeType="tmRoot">
          <p:childTnLst>
            <p:seq>
              <p:cTn id="189" dur="indefinite" nodeType="mainSeq">
                <p:childTnLst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新細明體"/>
              </a:rPr>
              <a:t>Reconstructing a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7" name="Picture 3" descr=""/>
          <p:cNvPicPr/>
          <p:nvPr/>
        </p:nvPicPr>
        <p:blipFill>
          <a:blip r:embed="rId1"/>
          <a:stretch/>
        </p:blipFill>
        <p:spPr>
          <a:xfrm>
            <a:off x="244800" y="939960"/>
            <a:ext cx="7766280" cy="2464920"/>
          </a:xfrm>
          <a:prstGeom prst="rect">
            <a:avLst/>
          </a:prstGeom>
          <a:ln w="0">
            <a:noFill/>
          </a:ln>
          <a:effectLst>
            <a:glow rad="101520">
              <a:srgbClr val="ffc000">
                <a:alpha val="40000"/>
              </a:srgbClr>
            </a:glow>
            <a:outerShdw algn="ctr" dir="2700000" dist="35638" rotWithShape="0">
              <a:schemeClr val="bg2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Simulation: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Text Box 4"/>
          <p:cNvSpPr/>
          <p:nvPr/>
        </p:nvSpPr>
        <p:spPr>
          <a:xfrm>
            <a:off x="159480" y="2844000"/>
            <a:ext cx="8710200" cy="37778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 begin by constructing (by hand) the optimal solutions for i = 1, …, 10: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1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,1+1)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,5+1,1+5)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(no cuts)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max(p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= max(9, 8+1,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5+5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1+8)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10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max{p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 max(10, 9+1, 8+5,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5+8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1+10) =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max{p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</a:t>
            </a:r>
            <a:r>
              <a:rPr b="1" lang="en-US" sz="2000" spc="-1" strike="noStrike" baseline="-25000">
                <a:solidFill>
                  <a:srgbClr val="ff0000"/>
                </a:solidFill>
                <a:latin typeface="Times New Roman"/>
                <a:ea typeface="MS PGothic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p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max{12,11,14,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16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,15,14} = 16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</a:t>
            </a: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MS PGothic"/>
              </a:rPr>
              <a:t>p2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+ r5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5 + 13 = 18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61" name="Group 1146"/>
          <p:cNvGraphicFramePr/>
          <p:nvPr/>
        </p:nvGraphicFramePr>
        <p:xfrm>
          <a:off x="1539000" y="866520"/>
          <a:ext cx="5484240" cy="165348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3080"/>
              </a:tblGrid>
              <a:tr h="518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s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Simulation: Rod Cutting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Text Box 4"/>
          <p:cNvSpPr/>
          <p:nvPr/>
        </p:nvSpPr>
        <p:spPr>
          <a:xfrm>
            <a:off x="159480" y="2844000"/>
            <a:ext cx="8710200" cy="27795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Optimal Cutting lengths of a rod of length 7: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2 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2, optimal cutting of a rod of remaining length (7-2) is: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7-2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2, optimal cutting of a rod of remaining length (5-2) is: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5-2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= 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Symbol"/>
              <a:buChar char="Þ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= 3, remaining length = 3-3 = 0; so stop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Therefore optimal cutting lengths of a rod of length 7 is: 2,2,3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65" name="Group 1146"/>
          <p:cNvGraphicFramePr/>
          <p:nvPr/>
        </p:nvGraphicFramePr>
        <p:xfrm>
          <a:off x="1539000" y="866520"/>
          <a:ext cx="5484240" cy="165348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3080"/>
              </a:tblGrid>
              <a:tr h="518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s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Practice: Find optimal cutting and  max. revenue for this rod cutting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68" name="Group 1146"/>
          <p:cNvGraphicFramePr/>
          <p:nvPr/>
        </p:nvGraphicFramePr>
        <p:xfrm>
          <a:off x="1510200" y="2042280"/>
          <a:ext cx="5862960" cy="1653480"/>
        </p:xfrm>
        <a:graphic>
          <a:graphicData uri="http://schemas.openxmlformats.org/drawingml/2006/table">
            <a:tbl>
              <a:tblPr/>
              <a:tblGrid>
                <a:gridCol w="1077480"/>
                <a:gridCol w="599400"/>
                <a:gridCol w="599400"/>
                <a:gridCol w="599400"/>
                <a:gridCol w="599400"/>
                <a:gridCol w="599400"/>
                <a:gridCol w="610560"/>
                <a:gridCol w="588240"/>
                <a:gridCol w="58968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8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s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9" name="Rectangle 1"/>
          <p:cNvSpPr/>
          <p:nvPr/>
        </p:nvSpPr>
        <p:spPr>
          <a:xfrm>
            <a:off x="1197720" y="4019040"/>
            <a:ext cx="6797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02124"/>
                </a:solidFill>
                <a:latin typeface="Roboto"/>
              </a:rPr>
              <a:t>r8 = max (p8, p7+r1, p6+r2, p5+r3, p4+r4, p3+r5, p2+r6, p1+r7)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02124"/>
                </a:solidFill>
                <a:latin typeface="Roboto"/>
              </a:rPr>
              <a:t>= max(19, 17+1, 12+5, 10+8, 9+10, 8+13, 5+16, 1+18)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02124"/>
                </a:solidFill>
                <a:latin typeface="Roboto"/>
              </a:rPr>
              <a:t>= max(19, 18, 17, 18, 19, 21, 21, 19) = 21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Recursion Tree of Top-Down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is the top-down approach so inefficient?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Recomputes many sub-problems 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a.k.a.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overlapping subproblem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1" name="Group 37"/>
          <p:cNvGrpSpPr/>
          <p:nvPr/>
        </p:nvGrpSpPr>
        <p:grpSpPr>
          <a:xfrm>
            <a:off x="1368720" y="1904040"/>
            <a:ext cx="7543440" cy="4808880"/>
            <a:chOff x="1368720" y="1904040"/>
            <a:chExt cx="7543440" cy="4808880"/>
          </a:xfrm>
        </p:grpSpPr>
        <p:sp>
          <p:nvSpPr>
            <p:cNvPr id="152" name="Text Box 4"/>
            <p:cNvSpPr/>
            <p:nvPr/>
          </p:nvSpPr>
          <p:spPr>
            <a:xfrm>
              <a:off x="5790960" y="190404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F(5)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3" name="Line 5"/>
            <p:cNvSpPr/>
            <p:nvPr/>
          </p:nvSpPr>
          <p:spPr>
            <a:xfrm flipH="1">
              <a:off x="4416480" y="2361240"/>
              <a:ext cx="1524240" cy="533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Text Box 6"/>
            <p:cNvSpPr/>
            <p:nvPr/>
          </p:nvSpPr>
          <p:spPr>
            <a:xfrm>
              <a:off x="3809520" y="29707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F(4)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5" name="Line 7"/>
            <p:cNvSpPr/>
            <p:nvPr/>
          </p:nvSpPr>
          <p:spPr>
            <a:xfrm>
              <a:off x="6397920" y="2361240"/>
              <a:ext cx="990360" cy="533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Text Box 8"/>
            <p:cNvSpPr/>
            <p:nvPr/>
          </p:nvSpPr>
          <p:spPr>
            <a:xfrm>
              <a:off x="7152840" y="28789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F(3)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7" name="Text Box 9"/>
            <p:cNvSpPr/>
            <p:nvPr/>
          </p:nvSpPr>
          <p:spPr>
            <a:xfrm>
              <a:off x="2657160" y="38692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F(3)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8" name="Line 10"/>
            <p:cNvSpPr/>
            <p:nvPr/>
          </p:nvSpPr>
          <p:spPr>
            <a:xfrm flipH="1">
              <a:off x="3426120" y="3580200"/>
              <a:ext cx="609480" cy="38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2"/>
            <p:cNvSpPr/>
            <p:nvPr/>
          </p:nvSpPr>
          <p:spPr>
            <a:xfrm>
              <a:off x="4264200" y="3580200"/>
              <a:ext cx="609480" cy="457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Text Box 13"/>
            <p:cNvSpPr/>
            <p:nvPr/>
          </p:nvSpPr>
          <p:spPr>
            <a:xfrm>
              <a:off x="4562280" y="396144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F(2)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" name="Text Box 14"/>
            <p:cNvSpPr/>
            <p:nvPr/>
          </p:nvSpPr>
          <p:spPr>
            <a:xfrm>
              <a:off x="6629040" y="38692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F(2)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Text Box 15"/>
            <p:cNvSpPr/>
            <p:nvPr/>
          </p:nvSpPr>
          <p:spPr>
            <a:xfrm>
              <a:off x="7991280" y="38851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F(1)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3" name="Line 16"/>
            <p:cNvSpPr/>
            <p:nvPr/>
          </p:nvSpPr>
          <p:spPr>
            <a:xfrm flipH="1">
              <a:off x="7083720" y="3427920"/>
              <a:ext cx="380880" cy="38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17"/>
            <p:cNvSpPr/>
            <p:nvPr/>
          </p:nvSpPr>
          <p:spPr>
            <a:xfrm>
              <a:off x="7845480" y="3427920"/>
              <a:ext cx="381240" cy="457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Text Box 18"/>
            <p:cNvSpPr/>
            <p:nvPr/>
          </p:nvSpPr>
          <p:spPr>
            <a:xfrm>
              <a:off x="1904760" y="47077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F(2)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+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" name="Text Box 19"/>
            <p:cNvSpPr/>
            <p:nvPr/>
          </p:nvSpPr>
          <p:spPr>
            <a:xfrm>
              <a:off x="3200040" y="47077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F(1)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" name="Text Box 20"/>
            <p:cNvSpPr/>
            <p:nvPr/>
          </p:nvSpPr>
          <p:spPr>
            <a:xfrm>
              <a:off x="1590480" y="56221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F(1)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8" name="Text Box 21"/>
            <p:cNvSpPr/>
            <p:nvPr/>
          </p:nvSpPr>
          <p:spPr>
            <a:xfrm>
              <a:off x="2580840" y="562212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F(0)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9" name="Line 22"/>
            <p:cNvSpPr/>
            <p:nvPr/>
          </p:nvSpPr>
          <p:spPr>
            <a:xfrm flipH="1">
              <a:off x="1978200" y="5333040"/>
              <a:ext cx="22860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Line 23"/>
            <p:cNvSpPr/>
            <p:nvPr/>
          </p:nvSpPr>
          <p:spPr>
            <a:xfrm>
              <a:off x="2511720" y="5333040"/>
              <a:ext cx="22860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Text Box 24"/>
            <p:cNvSpPr/>
            <p:nvPr/>
          </p:nvSpPr>
          <p:spPr>
            <a:xfrm>
              <a:off x="4257360" y="47836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F(1)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" name="Text Box 25"/>
            <p:cNvSpPr/>
            <p:nvPr/>
          </p:nvSpPr>
          <p:spPr>
            <a:xfrm>
              <a:off x="5248080" y="47836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F(0)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3" name="Line 26"/>
            <p:cNvSpPr/>
            <p:nvPr/>
          </p:nvSpPr>
          <p:spPr>
            <a:xfrm flipH="1">
              <a:off x="4645080" y="4494600"/>
              <a:ext cx="2286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Line 27"/>
            <p:cNvSpPr/>
            <p:nvPr/>
          </p:nvSpPr>
          <p:spPr>
            <a:xfrm>
              <a:off x="5178600" y="4494600"/>
              <a:ext cx="2286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Text Box 28"/>
            <p:cNvSpPr/>
            <p:nvPr/>
          </p:nvSpPr>
          <p:spPr>
            <a:xfrm>
              <a:off x="6314760" y="47836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F(1)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" name="Text Box 29"/>
            <p:cNvSpPr/>
            <p:nvPr/>
          </p:nvSpPr>
          <p:spPr>
            <a:xfrm>
              <a:off x="7305480" y="4783680"/>
              <a:ext cx="64908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F(0)</a:t>
              </a:r>
              <a:br>
                <a:rPr sz="2000"/>
              </a:br>
              <a:r>
                <a:rPr b="0" lang="en-US" sz="2000" spc="-1" strike="noStrike">
                  <a:solidFill>
                    <a:srgbClr val="000000"/>
                  </a:solidFill>
                  <a:latin typeface="Arial"/>
                </a:rPr>
                <a:t>   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7" name="Line 30"/>
            <p:cNvSpPr/>
            <p:nvPr/>
          </p:nvSpPr>
          <p:spPr>
            <a:xfrm flipH="1">
              <a:off x="6702480" y="4494600"/>
              <a:ext cx="2286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Line 31"/>
            <p:cNvSpPr/>
            <p:nvPr/>
          </p:nvSpPr>
          <p:spPr>
            <a:xfrm>
              <a:off x="7236000" y="4494600"/>
              <a:ext cx="22860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32"/>
            <p:cNvSpPr/>
            <p:nvPr/>
          </p:nvSpPr>
          <p:spPr>
            <a:xfrm flipH="1">
              <a:off x="2435400" y="4418640"/>
              <a:ext cx="304920" cy="30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33"/>
            <p:cNvSpPr/>
            <p:nvPr/>
          </p:nvSpPr>
          <p:spPr>
            <a:xfrm>
              <a:off x="3349800" y="4418640"/>
              <a:ext cx="22860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val 34"/>
            <p:cNvSpPr/>
            <p:nvPr/>
          </p:nvSpPr>
          <p:spPr>
            <a:xfrm>
              <a:off x="1521000" y="4647240"/>
              <a:ext cx="1904760" cy="1828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val 35"/>
            <p:cNvSpPr/>
            <p:nvPr/>
          </p:nvSpPr>
          <p:spPr>
            <a:xfrm>
              <a:off x="4111920" y="3809160"/>
              <a:ext cx="1904760" cy="1828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val 36"/>
            <p:cNvSpPr/>
            <p:nvPr/>
          </p:nvSpPr>
          <p:spPr>
            <a:xfrm>
              <a:off x="6245640" y="3809160"/>
              <a:ext cx="1904760" cy="1828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Oval 37"/>
            <p:cNvSpPr/>
            <p:nvPr/>
          </p:nvSpPr>
          <p:spPr>
            <a:xfrm>
              <a:off x="1368720" y="3427920"/>
              <a:ext cx="2666520" cy="32850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val 38"/>
            <p:cNvSpPr/>
            <p:nvPr/>
          </p:nvSpPr>
          <p:spPr>
            <a:xfrm>
              <a:off x="6169320" y="2742120"/>
              <a:ext cx="2742840" cy="35809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TextBox 38"/>
          <p:cNvSpPr/>
          <p:nvPr/>
        </p:nvSpPr>
        <p:spPr>
          <a:xfrm>
            <a:off x="4143600" y="6176880"/>
            <a:ext cx="2302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Same subproblem  is solved multiple 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Straight Arrow Connector 46"/>
          <p:cNvSpPr/>
          <p:nvPr/>
        </p:nvSpPr>
        <p:spPr>
          <a:xfrm rot="10800000">
            <a:off x="3645360" y="6232680"/>
            <a:ext cx="498240" cy="2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>
                <a:lumMod val="50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Straight Arrow Connector 48"/>
          <p:cNvSpPr/>
          <p:nvPr/>
        </p:nvSpPr>
        <p:spPr>
          <a:xfrm flipV="1">
            <a:off x="6447240" y="6146280"/>
            <a:ext cx="439560" cy="35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>
                <a:lumMod val="50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Multiple Rod Cutting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988120" cy="564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are given m rods of different lengths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rod 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inches will be sold for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ff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dollars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given a table of prices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maximum revenue obtainable by cutting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rods and selling the pieces.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Idea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apply the DP algorithm for rod-cutting on the longest rod and then use its solution (r,s) to compute optimal cutting and optimal revenue of each rod.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72" name="Group 1146"/>
          <p:cNvGraphicFramePr/>
          <p:nvPr/>
        </p:nvGraphicFramePr>
        <p:xfrm>
          <a:off x="830520" y="3684600"/>
          <a:ext cx="7354800" cy="108576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1640"/>
                <a:gridCol w="623160"/>
                <a:gridCol w="623160"/>
                <a:gridCol w="62568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3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Rod Cutting having cutting-cost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988120" cy="5645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are given a rod of length 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rod of length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inches will be sold for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ff0000"/>
                </a:solidFill>
                <a:latin typeface="Calibri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dollars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cut costs you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dollars.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Problem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given a table of prices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maximum revenue obtainable by cutting a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rod of length n and selling the pieces.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Idea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Add cutting cost in the recurrence relation of rod-cutting: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Times New Roman"/>
              </a:rPr>
              <a:t>n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 = max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Times New Roman"/>
              </a:rPr>
              <a:t>1≤i≤n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(p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 + r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Times New Roman"/>
              </a:rPr>
              <a:t>n-i 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- c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) for n&gt;0; r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</a:rPr>
              <a:t> =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76" name="Group 1146"/>
          <p:cNvGraphicFramePr/>
          <p:nvPr/>
        </p:nvGraphicFramePr>
        <p:xfrm>
          <a:off x="1131480" y="4113000"/>
          <a:ext cx="7354800" cy="1085760"/>
        </p:xfrm>
        <a:graphic>
          <a:graphicData uri="http://schemas.openxmlformats.org/drawingml/2006/table">
            <a:tbl>
              <a:tblPr/>
              <a:tblGrid>
                <a:gridCol w="1120680"/>
                <a:gridCol w="623160"/>
                <a:gridCol w="623160"/>
                <a:gridCol w="623160"/>
                <a:gridCol w="623160"/>
                <a:gridCol w="623160"/>
                <a:gridCol w="634680"/>
                <a:gridCol w="611640"/>
                <a:gridCol w="623160"/>
                <a:gridCol w="623160"/>
                <a:gridCol w="625680"/>
              </a:tblGrid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Length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7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2" descr="Related image"/>
          <p:cNvPicPr/>
          <p:nvPr/>
        </p:nvPicPr>
        <p:blipFill>
          <a:blip r:embed="rId1"/>
          <a:stretch/>
        </p:blipFill>
        <p:spPr>
          <a:xfrm>
            <a:off x="7108200" y="-92520"/>
            <a:ext cx="2058480" cy="187488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Chocolate Cutting/Breaking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0" y="905040"/>
            <a:ext cx="9143640" cy="34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are given a Mimi chocolate having m*n blocks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each step, we can break one piece of chocolate into two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rectangular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pieces horizontally/vertically (so no L shaped piece ever appears). A chocolate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i*j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blocks can be sold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dollars. Given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i,j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determine the maximum revenue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obtainable by breaking a chocolate with m*n blocks and then selling the pieces.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1" name="Group 1146"/>
          <p:cNvGraphicFramePr/>
          <p:nvPr/>
        </p:nvGraphicFramePr>
        <p:xfrm>
          <a:off x="1352160" y="4004640"/>
          <a:ext cx="6553080" cy="1962720"/>
        </p:xfrm>
        <a:graphic>
          <a:graphicData uri="http://schemas.openxmlformats.org/drawingml/2006/table">
            <a:tbl>
              <a:tblPr/>
              <a:tblGrid>
                <a:gridCol w="1036080"/>
                <a:gridCol w="517320"/>
                <a:gridCol w="555480"/>
                <a:gridCol w="555480"/>
                <a:gridCol w="555480"/>
                <a:gridCol w="555480"/>
                <a:gridCol w="565560"/>
                <a:gridCol w="545040"/>
                <a:gridCol w="555480"/>
                <a:gridCol w="555480"/>
                <a:gridCol w="556200"/>
              </a:tblGrid>
              <a:tr h="485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Price 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p</a:t>
                      </a:r>
                      <a:r>
                        <a:rPr b="0" i="1" lang="en-US" sz="2000" spc="-1" strike="noStrike" baseline="-25000">
                          <a:solidFill>
                            <a:srgbClr val="000000"/>
                          </a:solidFill>
                          <a:latin typeface="Times New Roman"/>
                          <a:ea typeface="MS PGothic"/>
                        </a:rPr>
                        <a:t>i,j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8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52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48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53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2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2" descr="Related image"/>
          <p:cNvPicPr/>
          <p:nvPr/>
        </p:nvPicPr>
        <p:blipFill>
          <a:blip r:embed="rId1"/>
          <a:stretch/>
        </p:blipFill>
        <p:spPr>
          <a:xfrm>
            <a:off x="7108200" y="-92520"/>
            <a:ext cx="2058480" cy="187488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Chocolate Cutting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0" y="905040"/>
            <a:ext cx="9143640" cy="34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Recurrence relation: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= max</a:t>
            </a:r>
            <a:r>
              <a:rPr b="0" i="1" lang="en-US" sz="4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max{p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i,n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+r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m-i,n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}, max{p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m,j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+r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m,n-j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i="1" lang="en-US" sz="48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, when n&gt;0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What are the base cases?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86" name="Group 1146"/>
          <p:cNvGraphicFramePr/>
          <p:nvPr/>
        </p:nvGraphicFramePr>
        <p:xfrm>
          <a:off x="1527840" y="3881880"/>
          <a:ext cx="4952160" cy="2201760"/>
        </p:xfrm>
        <a:graphic>
          <a:graphicData uri="http://schemas.openxmlformats.org/drawingml/2006/table">
            <a:tbl>
              <a:tblPr/>
              <a:tblGrid>
                <a:gridCol w="618840"/>
                <a:gridCol w="618840"/>
                <a:gridCol w="618840"/>
                <a:gridCol w="630360"/>
                <a:gridCol w="607320"/>
                <a:gridCol w="618840"/>
                <a:gridCol w="618840"/>
                <a:gridCol w="620280"/>
              </a:tblGrid>
              <a:tr h="58860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868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7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7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Box 6"/>
          <p:cNvSpPr/>
          <p:nvPr/>
        </p:nvSpPr>
        <p:spPr>
          <a:xfrm>
            <a:off x="1678320" y="2071800"/>
            <a:ext cx="1018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1 ≤ i ≤ 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9" name="TextBox 7"/>
          <p:cNvSpPr/>
          <p:nvPr/>
        </p:nvSpPr>
        <p:spPr>
          <a:xfrm>
            <a:off x="3983760" y="2108520"/>
            <a:ext cx="1018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1 ≤ j ≤ 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0" name="Straight Arrow Connector 9"/>
          <p:cNvSpPr/>
          <p:nvPr/>
        </p:nvSpPr>
        <p:spPr>
          <a:xfrm rot="5400000">
            <a:off x="370080" y="5868000"/>
            <a:ext cx="155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Straight Arrow Connector 11"/>
          <p:cNvSpPr/>
          <p:nvPr/>
        </p:nvSpPr>
        <p:spPr>
          <a:xfrm flipV="1">
            <a:off x="1550880" y="3610440"/>
            <a:ext cx="18169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Straight Arrow Connector 23"/>
          <p:cNvSpPr/>
          <p:nvPr/>
        </p:nvSpPr>
        <p:spPr>
          <a:xfrm flipH="1" rot="16200000">
            <a:off x="537480" y="4484880"/>
            <a:ext cx="118224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TextBox 27"/>
          <p:cNvSpPr/>
          <p:nvPr/>
        </p:nvSpPr>
        <p:spPr>
          <a:xfrm>
            <a:off x="648360" y="4201560"/>
            <a:ext cx="298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4" name="TextBox 28"/>
          <p:cNvSpPr/>
          <p:nvPr/>
        </p:nvSpPr>
        <p:spPr>
          <a:xfrm>
            <a:off x="383760" y="5523120"/>
            <a:ext cx="106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m-i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Straight Arrow Connector 32"/>
          <p:cNvSpPr/>
          <p:nvPr/>
        </p:nvSpPr>
        <p:spPr>
          <a:xfrm flipV="1">
            <a:off x="3358440" y="3611160"/>
            <a:ext cx="31230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TextBox 34"/>
          <p:cNvSpPr/>
          <p:nvPr/>
        </p:nvSpPr>
        <p:spPr>
          <a:xfrm>
            <a:off x="4448520" y="3082680"/>
            <a:ext cx="106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n-j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7" name="TextBox 35"/>
          <p:cNvSpPr/>
          <p:nvPr/>
        </p:nvSpPr>
        <p:spPr>
          <a:xfrm>
            <a:off x="2316960" y="3045960"/>
            <a:ext cx="298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j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8" name="Straight Connector 37"/>
          <p:cNvSpPr/>
          <p:nvPr/>
        </p:nvSpPr>
        <p:spPr>
          <a:xfrm flipH="1">
            <a:off x="3379680" y="3738600"/>
            <a:ext cx="11520" cy="309600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Straight Connector 40"/>
          <p:cNvSpPr/>
          <p:nvPr/>
        </p:nvSpPr>
        <p:spPr>
          <a:xfrm flipH="1">
            <a:off x="1353960" y="5034960"/>
            <a:ext cx="5335920" cy="1152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Straight Connector 44"/>
          <p:cNvSpPr/>
          <p:nvPr/>
        </p:nvSpPr>
        <p:spPr>
          <a:xfrm flipH="1">
            <a:off x="6828840" y="4189680"/>
            <a:ext cx="740880" cy="36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47"/>
          <p:cNvSpPr/>
          <p:nvPr/>
        </p:nvSpPr>
        <p:spPr>
          <a:xfrm>
            <a:off x="7390800" y="3993120"/>
            <a:ext cx="185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possible cut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2" descr="Related image"/>
          <p:cNvPicPr/>
          <p:nvPr/>
        </p:nvPicPr>
        <p:blipFill>
          <a:blip r:embed="rId1"/>
          <a:stretch/>
        </p:blipFill>
        <p:spPr>
          <a:xfrm>
            <a:off x="7108200" y="-92520"/>
            <a:ext cx="2058480" cy="1874880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MS PGothic"/>
              </a:rPr>
              <a:t>Chocolate Cutting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0" y="824040"/>
            <a:ext cx="9143640" cy="34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Recurrence relation: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= max</a:t>
            </a:r>
            <a:r>
              <a:rPr b="0" i="1" lang="en-US" sz="48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max{p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i,n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+r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m-i,n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}, max{p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m,j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+r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</a:rPr>
              <a:t>m,n-j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i="1" lang="en-US" sz="4800" spc="-1" strike="noStrike">
                <a:solidFill>
                  <a:srgbClr val="000000"/>
                </a:solidFill>
                <a:latin typeface="Times New Roman"/>
              </a:rPr>
              <a:t>}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, when n&gt;0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Can you write memoized top-down and bottom-up algorithms to solve this problem?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05" name="Group 1146"/>
          <p:cNvGraphicFramePr/>
          <p:nvPr/>
        </p:nvGraphicFramePr>
        <p:xfrm>
          <a:off x="1527840" y="3881880"/>
          <a:ext cx="4952160" cy="2201760"/>
        </p:xfrm>
        <a:graphic>
          <a:graphicData uri="http://schemas.openxmlformats.org/drawingml/2006/table">
            <a:tbl>
              <a:tblPr/>
              <a:tblGrid>
                <a:gridCol w="618840"/>
                <a:gridCol w="618840"/>
                <a:gridCol w="618840"/>
                <a:gridCol w="630360"/>
                <a:gridCol w="607320"/>
                <a:gridCol w="618840"/>
                <a:gridCol w="618840"/>
                <a:gridCol w="620280"/>
              </a:tblGrid>
              <a:tr h="58860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673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868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760"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6" name="Rectangle 1124"/>
          <p:cNvSpPr/>
          <p:nvPr/>
        </p:nvSpPr>
        <p:spPr>
          <a:xfrm>
            <a:off x="2397240" y="581328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Box 6"/>
          <p:cNvSpPr/>
          <p:nvPr/>
        </p:nvSpPr>
        <p:spPr>
          <a:xfrm>
            <a:off x="1678320" y="2071800"/>
            <a:ext cx="1018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1 ≤ i ≤ 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TextBox 7"/>
          <p:cNvSpPr/>
          <p:nvPr/>
        </p:nvSpPr>
        <p:spPr>
          <a:xfrm>
            <a:off x="3983760" y="2108520"/>
            <a:ext cx="10180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Times New Roman"/>
              </a:rPr>
              <a:t>1 ≤ j ≤ 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Straight Arrow Connector 9"/>
          <p:cNvSpPr/>
          <p:nvPr/>
        </p:nvSpPr>
        <p:spPr>
          <a:xfrm rot="5400000">
            <a:off x="370080" y="5868000"/>
            <a:ext cx="155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Straight Arrow Connector 11"/>
          <p:cNvSpPr/>
          <p:nvPr/>
        </p:nvSpPr>
        <p:spPr>
          <a:xfrm flipV="1">
            <a:off x="1550880" y="3610440"/>
            <a:ext cx="181692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Straight Arrow Connector 23"/>
          <p:cNvSpPr/>
          <p:nvPr/>
        </p:nvSpPr>
        <p:spPr>
          <a:xfrm flipH="1" rot="16200000">
            <a:off x="537480" y="4484880"/>
            <a:ext cx="118224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TextBox 27"/>
          <p:cNvSpPr/>
          <p:nvPr/>
        </p:nvSpPr>
        <p:spPr>
          <a:xfrm>
            <a:off x="648360" y="4201560"/>
            <a:ext cx="298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3" name="TextBox 28"/>
          <p:cNvSpPr/>
          <p:nvPr/>
        </p:nvSpPr>
        <p:spPr>
          <a:xfrm>
            <a:off x="383760" y="5523120"/>
            <a:ext cx="106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m-i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4" name="Straight Arrow Connector 32"/>
          <p:cNvSpPr/>
          <p:nvPr/>
        </p:nvSpPr>
        <p:spPr>
          <a:xfrm flipV="1">
            <a:off x="3358440" y="3611160"/>
            <a:ext cx="31230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TextBox 34"/>
          <p:cNvSpPr/>
          <p:nvPr/>
        </p:nvSpPr>
        <p:spPr>
          <a:xfrm>
            <a:off x="4448520" y="3082680"/>
            <a:ext cx="1062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n-j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6" name="TextBox 35"/>
          <p:cNvSpPr/>
          <p:nvPr/>
        </p:nvSpPr>
        <p:spPr>
          <a:xfrm>
            <a:off x="2316960" y="3045960"/>
            <a:ext cx="298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j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7" name="Straight Connector 37"/>
          <p:cNvSpPr/>
          <p:nvPr/>
        </p:nvSpPr>
        <p:spPr>
          <a:xfrm flipH="1">
            <a:off x="3379680" y="3738600"/>
            <a:ext cx="11520" cy="309600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Straight Connector 40"/>
          <p:cNvSpPr/>
          <p:nvPr/>
        </p:nvSpPr>
        <p:spPr>
          <a:xfrm flipH="1">
            <a:off x="1353960" y="5034960"/>
            <a:ext cx="5335920" cy="1152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Straight Connector 44"/>
          <p:cNvSpPr/>
          <p:nvPr/>
        </p:nvSpPr>
        <p:spPr>
          <a:xfrm flipH="1">
            <a:off x="6828840" y="4189680"/>
            <a:ext cx="740880" cy="360"/>
          </a:xfrm>
          <a:prstGeom prst="line">
            <a:avLst/>
          </a:prstGeom>
          <a:ln w="3810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TextBox 47"/>
          <p:cNvSpPr/>
          <p:nvPr/>
        </p:nvSpPr>
        <p:spPr>
          <a:xfrm>
            <a:off x="7390800" y="3993120"/>
            <a:ext cx="185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possible cut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Properties of DP Problems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988120" cy="5613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How can one tell if a DP algorithm will be able to solve an optimization problem i.e., whether a problem is a “DP problem”?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2 properties exhibited by most DP Problems (problems solvable via a DP algorithm):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Monotype Sorts" charset="2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Overlapping Subproblem Property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To solve a large problem, the same subproblem is required to be solved again &amp; again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implies that a we can save time by solving each subproblem exactly once &amp; saving that in a table, so that whenever that solution is required later, we can simply look up that table and reuse that value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Monotype Sorts" charset="2"/>
              <a:buAutoNum type="arabicPeriod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Optimal Sub-structure Property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Optimal solution of a problem depends on optimal solution(s) of its subproblem(s)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implies that the optimal solution(s) of subproblem(s) can be combined together to obtain the optimal solution of the problem itself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5" dur="500"/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0" dur="500"/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3" dur="500"/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0" y="162000"/>
            <a:ext cx="9143640" cy="101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 Top-down Algorithm that memorizes previous solutions (memoized top-down approach)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155520" y="1296360"/>
            <a:ext cx="8988120" cy="556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Algorithm Fib(n):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for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i = 0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to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     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F[i] = -∞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Fib_rec(n)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Algorithm Fib_rec(n):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if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 F[n]≥0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then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   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return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F[n]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n ≤ 1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then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  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F[n]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else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  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F[n]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Fib_rec(n-1)+Fib_rec(n-2)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return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F[n]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Time complexity?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Each of the F[i] values (i={0, 1,…, n}) is computed only once. So time is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O(n).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Box 3"/>
          <p:cNvSpPr/>
          <p:nvPr/>
        </p:nvSpPr>
        <p:spPr>
          <a:xfrm>
            <a:off x="4100400" y="1563840"/>
            <a:ext cx="5265000" cy="1919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b0f0"/>
                </a:solidFill>
                <a:latin typeface="Times New Roman"/>
                <a:ea typeface="SimSun"/>
              </a:rPr>
              <a:t>//Non-memoized Top-Down Approach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Algorithm Fibo(n):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 n ≤ 1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then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SimSun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return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else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return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SimSun"/>
              </a:rPr>
              <a:t>Fibo(n-1)+Fibo(n-2)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" dur="500"/>
                                        <p:tgtEl>
                                          <p:spTgt spid="1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" dur="500"/>
                                        <p:tgtEl>
                                          <p:spTgt spid="1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Recursion Tree of Memoized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 Box 4"/>
          <p:cNvSpPr/>
          <p:nvPr/>
        </p:nvSpPr>
        <p:spPr>
          <a:xfrm>
            <a:off x="5122800" y="187308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Fib_rec(5)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Line 5"/>
          <p:cNvSpPr/>
          <p:nvPr/>
        </p:nvSpPr>
        <p:spPr>
          <a:xfrm flipH="1">
            <a:off x="3746520" y="2329920"/>
            <a:ext cx="152424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 Box 6"/>
          <p:cNvSpPr/>
          <p:nvPr/>
        </p:nvSpPr>
        <p:spPr>
          <a:xfrm>
            <a:off x="3141360" y="293976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Fib_rec(4)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Line 7"/>
          <p:cNvSpPr/>
          <p:nvPr/>
        </p:nvSpPr>
        <p:spPr>
          <a:xfrm>
            <a:off x="5727960" y="2329920"/>
            <a:ext cx="9903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 Box 8"/>
          <p:cNvSpPr/>
          <p:nvPr/>
        </p:nvSpPr>
        <p:spPr>
          <a:xfrm>
            <a:off x="6484680" y="2847600"/>
            <a:ext cx="134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Fib_rec(3)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Text Box 9"/>
          <p:cNvSpPr/>
          <p:nvPr/>
        </p:nvSpPr>
        <p:spPr>
          <a:xfrm>
            <a:off x="1989000" y="383832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Fib_rec(3)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Line 10"/>
          <p:cNvSpPr/>
          <p:nvPr/>
        </p:nvSpPr>
        <p:spPr>
          <a:xfrm flipH="1">
            <a:off x="2756160" y="3549240"/>
            <a:ext cx="609480" cy="380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12"/>
          <p:cNvSpPr/>
          <p:nvPr/>
        </p:nvSpPr>
        <p:spPr>
          <a:xfrm>
            <a:off x="3804480" y="3585600"/>
            <a:ext cx="777600" cy="517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 Box 13"/>
          <p:cNvSpPr/>
          <p:nvPr/>
        </p:nvSpPr>
        <p:spPr>
          <a:xfrm>
            <a:off x="4558680" y="400572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Fib_rec(2)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Text Box 18"/>
          <p:cNvSpPr/>
          <p:nvPr/>
        </p:nvSpPr>
        <p:spPr>
          <a:xfrm>
            <a:off x="1236600" y="467640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Fib_rec(2)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Text Box 19"/>
          <p:cNvSpPr/>
          <p:nvPr/>
        </p:nvSpPr>
        <p:spPr>
          <a:xfrm>
            <a:off x="3367800" y="470268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Fib_rec(1)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Text Box 20"/>
          <p:cNvSpPr/>
          <p:nvPr/>
        </p:nvSpPr>
        <p:spPr>
          <a:xfrm>
            <a:off x="922320" y="559080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Fib_rec(1)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Text Box 21"/>
          <p:cNvSpPr/>
          <p:nvPr/>
        </p:nvSpPr>
        <p:spPr>
          <a:xfrm>
            <a:off x="2240280" y="5574960"/>
            <a:ext cx="1343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Fib_rec(0)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Line 22"/>
          <p:cNvSpPr/>
          <p:nvPr/>
        </p:nvSpPr>
        <p:spPr>
          <a:xfrm flipH="1">
            <a:off x="1308240" y="5301720"/>
            <a:ext cx="22860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3"/>
          <p:cNvSpPr/>
          <p:nvPr/>
        </p:nvSpPr>
        <p:spPr>
          <a:xfrm>
            <a:off x="1841760" y="5301720"/>
            <a:ext cx="810000" cy="27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2"/>
          <p:cNvSpPr/>
          <p:nvPr/>
        </p:nvSpPr>
        <p:spPr>
          <a:xfrm flipH="1">
            <a:off x="1765440" y="4387320"/>
            <a:ext cx="30492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3"/>
          <p:cNvSpPr/>
          <p:nvPr/>
        </p:nvSpPr>
        <p:spPr>
          <a:xfrm>
            <a:off x="2679840" y="4387320"/>
            <a:ext cx="1061640" cy="349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Oval 34"/>
          <p:cNvSpPr/>
          <p:nvPr/>
        </p:nvSpPr>
        <p:spPr>
          <a:xfrm>
            <a:off x="851040" y="4616280"/>
            <a:ext cx="2737440" cy="1828440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val 37"/>
          <p:cNvSpPr/>
          <p:nvPr/>
        </p:nvSpPr>
        <p:spPr>
          <a:xfrm>
            <a:off x="698760" y="3723840"/>
            <a:ext cx="4250160" cy="29581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 Box 8"/>
          <p:cNvSpPr/>
          <p:nvPr/>
        </p:nvSpPr>
        <p:spPr>
          <a:xfrm>
            <a:off x="5212080" y="1004760"/>
            <a:ext cx="847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Fib(5)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Line 5"/>
          <p:cNvSpPr/>
          <p:nvPr/>
        </p:nvSpPr>
        <p:spPr>
          <a:xfrm>
            <a:off x="5481000" y="1547640"/>
            <a:ext cx="100800" cy="325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 Bottom-up (Iterative)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98812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Algorithm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fib_bu(n):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i = 0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if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i ≤ 1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then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  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F[i] =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else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F[i] = F[i-1] + F[i-2]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 F[n]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Time complexity?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SimSun"/>
              </a:rPr>
              <a:t>The for loop here runs O(n) times and all the other (first and last) statements take O(1) time. So total time is O(n).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0" dur="500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Summery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79768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Problem with the recursive Fib algorithm: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subproblem was solved for many times!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Solution: avoid solving the same subproblem more than once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(1) pre-compute all subproblems that may be needed later (bottom-up)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(2) Compute on demand, but memorize the solution to avoid recomputing (memoized top-down)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you always speedup a recursive algorithm by memoization (memoized top-down) or pre-computation (bottom-up)?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merge sort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No. since there is no overlap between the two sub-problems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55520" y="162000"/>
            <a:ext cx="8797680" cy="6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Dynamic Programming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55520" y="939960"/>
            <a:ext cx="8988120" cy="523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Dynamic Programming (DP) is an algorithm design technique for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optimization problems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Like divide and conquer (D&amp;C), DP solves problems by combining solutions to sub-problems.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D&amp;C, sub-problems are not independent.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Sub-problems may share sub-sub-problems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5713</TotalTime>
  <Application>LibreOffice/7.3.7.2$Linux_X86_64 LibreOffice_project/30$Build-2</Application>
  <AppVersion>15.0000</AppVersion>
  <Words>4456</Words>
  <Paragraphs>704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  <dc:description/>
  <dc:language>en-US</dc:language>
  <cp:lastModifiedBy/>
  <dcterms:modified xsi:type="dcterms:W3CDTF">2023-08-14T22:05:09Z</dcterms:modified>
  <cp:revision>360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(4:3)</vt:lpwstr>
  </property>
  <property fmtid="{D5CDD505-2E9C-101B-9397-08002B2CF9AE}" pid="4" name="Slides">
    <vt:i4>45</vt:i4>
  </property>
</Properties>
</file>