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6AC7EF7-5F00-4E9A-A169-B9637D6DAB62}" type="datetimeFigureOut">
              <a:rPr lang="en-US" smtClean="0"/>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D7A3A-6A47-4DD6-9B09-3DC347554258}" type="slidenum">
              <a:rPr lang="en-US" smtClean="0"/>
              <a:t>‹#›</a:t>
            </a:fld>
            <a:endParaRPr lang="en-US"/>
          </a:p>
        </p:txBody>
      </p:sp>
    </p:spTree>
    <p:extLst>
      <p:ext uri="{BB962C8B-B14F-4D97-AF65-F5344CB8AC3E}">
        <p14:creationId xmlns:p14="http://schemas.microsoft.com/office/powerpoint/2010/main" val="415887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AC7EF7-5F00-4E9A-A169-B9637D6DAB62}" type="datetimeFigureOut">
              <a:rPr lang="en-US" smtClean="0"/>
              <a:t>9/9/2023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D7A3A-6A47-4DD6-9B09-3DC347554258}" type="slidenum">
              <a:rPr lang="en-US" smtClean="0"/>
              <a:t>‹#›</a:t>
            </a:fld>
            <a:endParaRPr lang="en-US"/>
          </a:p>
        </p:txBody>
      </p:sp>
    </p:spTree>
    <p:extLst>
      <p:ext uri="{BB962C8B-B14F-4D97-AF65-F5344CB8AC3E}">
        <p14:creationId xmlns:p14="http://schemas.microsoft.com/office/powerpoint/2010/main" val="3338154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76AC7EF7-5F00-4E9A-A169-B9637D6DAB62}" type="datetimeFigureOut">
              <a:rPr lang="en-US" smtClean="0"/>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D7A3A-6A47-4DD6-9B09-3DC347554258}" type="slidenum">
              <a:rPr lang="en-US" smtClean="0"/>
              <a:t>‹#›</a:t>
            </a:fld>
            <a:endParaRPr lang="en-US"/>
          </a:p>
        </p:txBody>
      </p:sp>
    </p:spTree>
    <p:extLst>
      <p:ext uri="{BB962C8B-B14F-4D97-AF65-F5344CB8AC3E}">
        <p14:creationId xmlns:p14="http://schemas.microsoft.com/office/powerpoint/2010/main" val="3235637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76AC7EF7-5F00-4E9A-A169-B9637D6DAB62}" type="datetimeFigureOut">
              <a:rPr lang="en-US" smtClean="0"/>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D7A3A-6A47-4DD6-9B09-3DC34755425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57206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6AC7EF7-5F00-4E9A-A169-B9637D6DAB62}" type="datetimeFigureOut">
              <a:rPr lang="en-US" smtClean="0"/>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D7A3A-6A47-4DD6-9B09-3DC347554258}" type="slidenum">
              <a:rPr lang="en-US" smtClean="0"/>
              <a:t>‹#›</a:t>
            </a:fld>
            <a:endParaRPr lang="en-US"/>
          </a:p>
        </p:txBody>
      </p:sp>
    </p:spTree>
    <p:extLst>
      <p:ext uri="{BB962C8B-B14F-4D97-AF65-F5344CB8AC3E}">
        <p14:creationId xmlns:p14="http://schemas.microsoft.com/office/powerpoint/2010/main" val="1925251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6AC7EF7-5F00-4E9A-A169-B9637D6DAB62}" type="datetimeFigureOut">
              <a:rPr lang="en-US" smtClean="0"/>
              <a:t>9/9/2023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D7A3A-6A47-4DD6-9B09-3DC347554258}" type="slidenum">
              <a:rPr lang="en-US" smtClean="0"/>
              <a:t>‹#›</a:t>
            </a:fld>
            <a:endParaRPr lang="en-US"/>
          </a:p>
        </p:txBody>
      </p:sp>
    </p:spTree>
    <p:extLst>
      <p:ext uri="{BB962C8B-B14F-4D97-AF65-F5344CB8AC3E}">
        <p14:creationId xmlns:p14="http://schemas.microsoft.com/office/powerpoint/2010/main" val="3607461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6AC7EF7-5F00-4E9A-A169-B9637D6DAB62}" type="datetimeFigureOut">
              <a:rPr lang="en-US" smtClean="0"/>
              <a:t>9/9/2023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D7A3A-6A47-4DD6-9B09-3DC347554258}" type="slidenum">
              <a:rPr lang="en-US" smtClean="0"/>
              <a:t>‹#›</a:t>
            </a:fld>
            <a:endParaRPr lang="en-US"/>
          </a:p>
        </p:txBody>
      </p:sp>
    </p:spTree>
    <p:extLst>
      <p:ext uri="{BB962C8B-B14F-4D97-AF65-F5344CB8AC3E}">
        <p14:creationId xmlns:p14="http://schemas.microsoft.com/office/powerpoint/2010/main" val="3520575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AC7EF7-5F00-4E9A-A169-B9637D6DAB62}" type="datetimeFigureOut">
              <a:rPr lang="en-US" smtClean="0"/>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D7A3A-6A47-4DD6-9B09-3DC347554258}" type="slidenum">
              <a:rPr lang="en-US" smtClean="0"/>
              <a:t>‹#›</a:t>
            </a:fld>
            <a:endParaRPr lang="en-US"/>
          </a:p>
        </p:txBody>
      </p:sp>
    </p:spTree>
    <p:extLst>
      <p:ext uri="{BB962C8B-B14F-4D97-AF65-F5344CB8AC3E}">
        <p14:creationId xmlns:p14="http://schemas.microsoft.com/office/powerpoint/2010/main" val="3242566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AC7EF7-5F00-4E9A-A169-B9637D6DAB62}" type="datetimeFigureOut">
              <a:rPr lang="en-US" smtClean="0"/>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D7A3A-6A47-4DD6-9B09-3DC347554258}" type="slidenum">
              <a:rPr lang="en-US" smtClean="0"/>
              <a:t>‹#›</a:t>
            </a:fld>
            <a:endParaRPr lang="en-US"/>
          </a:p>
        </p:txBody>
      </p:sp>
    </p:spTree>
    <p:extLst>
      <p:ext uri="{BB962C8B-B14F-4D97-AF65-F5344CB8AC3E}">
        <p14:creationId xmlns:p14="http://schemas.microsoft.com/office/powerpoint/2010/main" val="1542561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76AC7EF7-5F00-4E9A-A169-B9637D6DAB62}" type="datetimeFigureOut">
              <a:rPr lang="en-US" smtClean="0"/>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D7A3A-6A47-4DD6-9B09-3DC347554258}" type="slidenum">
              <a:rPr lang="en-US" smtClean="0"/>
              <a:t>‹#›</a:t>
            </a:fld>
            <a:endParaRPr lang="en-US"/>
          </a:p>
        </p:txBody>
      </p:sp>
    </p:spTree>
    <p:extLst>
      <p:ext uri="{BB962C8B-B14F-4D97-AF65-F5344CB8AC3E}">
        <p14:creationId xmlns:p14="http://schemas.microsoft.com/office/powerpoint/2010/main" val="3467293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6AC7EF7-5F00-4E9A-A169-B9637D6DAB62}" type="datetimeFigureOut">
              <a:rPr lang="en-US" smtClean="0"/>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D7A3A-6A47-4DD6-9B09-3DC347554258}" type="slidenum">
              <a:rPr lang="en-US" smtClean="0"/>
              <a:t>‹#›</a:t>
            </a:fld>
            <a:endParaRPr lang="en-US"/>
          </a:p>
        </p:txBody>
      </p:sp>
    </p:spTree>
    <p:extLst>
      <p:ext uri="{BB962C8B-B14F-4D97-AF65-F5344CB8AC3E}">
        <p14:creationId xmlns:p14="http://schemas.microsoft.com/office/powerpoint/2010/main" val="1146693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6AC7EF7-5F00-4E9A-A169-B9637D6DAB62}" type="datetimeFigureOut">
              <a:rPr lang="en-US" smtClean="0"/>
              <a:t>9/9/2023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D7A3A-6A47-4DD6-9B09-3DC347554258}" type="slidenum">
              <a:rPr lang="en-US" smtClean="0"/>
              <a:t>‹#›</a:t>
            </a:fld>
            <a:endParaRPr lang="en-US"/>
          </a:p>
        </p:txBody>
      </p:sp>
    </p:spTree>
    <p:extLst>
      <p:ext uri="{BB962C8B-B14F-4D97-AF65-F5344CB8AC3E}">
        <p14:creationId xmlns:p14="http://schemas.microsoft.com/office/powerpoint/2010/main" val="1921258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AC7EF7-5F00-4E9A-A169-B9637D6DAB62}" type="datetimeFigureOut">
              <a:rPr lang="en-US" smtClean="0"/>
              <a:t>9/9/2023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ED7A3A-6A47-4DD6-9B09-3DC347554258}" type="slidenum">
              <a:rPr lang="en-US" smtClean="0"/>
              <a:t>‹#›</a:t>
            </a:fld>
            <a:endParaRPr lang="en-US"/>
          </a:p>
        </p:txBody>
      </p:sp>
    </p:spTree>
    <p:extLst>
      <p:ext uri="{BB962C8B-B14F-4D97-AF65-F5344CB8AC3E}">
        <p14:creationId xmlns:p14="http://schemas.microsoft.com/office/powerpoint/2010/main" val="730348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6AC7EF7-5F00-4E9A-A169-B9637D6DAB62}" type="datetimeFigureOut">
              <a:rPr lang="en-US" smtClean="0"/>
              <a:t>9/9/2023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8ED7A3A-6A47-4DD6-9B09-3DC347554258}" type="slidenum">
              <a:rPr lang="en-US" smtClean="0"/>
              <a:t>‹#›</a:t>
            </a:fld>
            <a:endParaRPr lang="en-US"/>
          </a:p>
        </p:txBody>
      </p:sp>
    </p:spTree>
    <p:extLst>
      <p:ext uri="{BB962C8B-B14F-4D97-AF65-F5344CB8AC3E}">
        <p14:creationId xmlns:p14="http://schemas.microsoft.com/office/powerpoint/2010/main" val="65838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6AC7EF7-5F00-4E9A-A169-B9637D6DAB62}" type="datetimeFigureOut">
              <a:rPr lang="en-US" smtClean="0"/>
              <a:t>9/9/2023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8ED7A3A-6A47-4DD6-9B09-3DC347554258}" type="slidenum">
              <a:rPr lang="en-US" smtClean="0"/>
              <a:t>‹#›</a:t>
            </a:fld>
            <a:endParaRPr lang="en-US"/>
          </a:p>
        </p:txBody>
      </p:sp>
    </p:spTree>
    <p:extLst>
      <p:ext uri="{BB962C8B-B14F-4D97-AF65-F5344CB8AC3E}">
        <p14:creationId xmlns:p14="http://schemas.microsoft.com/office/powerpoint/2010/main" val="2016362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76AC7EF7-5F00-4E9A-A169-B9637D6DAB62}" type="datetimeFigureOut">
              <a:rPr lang="en-US" smtClean="0"/>
              <a:t>9/9/2023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8ED7A3A-6A47-4DD6-9B09-3DC347554258}" type="slidenum">
              <a:rPr lang="en-US" smtClean="0"/>
              <a:t>‹#›</a:t>
            </a:fld>
            <a:endParaRPr lang="en-US"/>
          </a:p>
        </p:txBody>
      </p:sp>
    </p:spTree>
    <p:extLst>
      <p:ext uri="{BB962C8B-B14F-4D97-AF65-F5344CB8AC3E}">
        <p14:creationId xmlns:p14="http://schemas.microsoft.com/office/powerpoint/2010/main" val="1642289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AC7EF7-5F00-4E9A-A169-B9637D6DAB62}" type="datetimeFigureOut">
              <a:rPr lang="en-US" smtClean="0"/>
              <a:t>9/9/2023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D7A3A-6A47-4DD6-9B09-3DC347554258}" type="slidenum">
              <a:rPr lang="en-US" smtClean="0"/>
              <a:t>‹#›</a:t>
            </a:fld>
            <a:endParaRPr lang="en-US"/>
          </a:p>
        </p:txBody>
      </p:sp>
    </p:spTree>
    <p:extLst>
      <p:ext uri="{BB962C8B-B14F-4D97-AF65-F5344CB8AC3E}">
        <p14:creationId xmlns:p14="http://schemas.microsoft.com/office/powerpoint/2010/main" val="2778546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6AC7EF7-5F00-4E9A-A169-B9637D6DAB62}" type="datetimeFigureOut">
              <a:rPr lang="en-US" smtClean="0"/>
              <a:t>9/9/2023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8ED7A3A-6A47-4DD6-9B09-3DC347554258}" type="slidenum">
              <a:rPr lang="en-US" smtClean="0"/>
              <a:t>‹#›</a:t>
            </a:fld>
            <a:endParaRPr lang="en-US"/>
          </a:p>
        </p:txBody>
      </p:sp>
    </p:spTree>
    <p:extLst>
      <p:ext uri="{BB962C8B-B14F-4D97-AF65-F5344CB8AC3E}">
        <p14:creationId xmlns:p14="http://schemas.microsoft.com/office/powerpoint/2010/main" val="3674781202"/>
      </p:ext>
    </p:extLst>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2203" y="862148"/>
            <a:ext cx="9471161" cy="1018903"/>
          </a:xfrm>
        </p:spPr>
        <p:txBody>
          <a:bodyPr/>
          <a:lstStyle/>
          <a:p>
            <a:r>
              <a:rPr lang="en-US" dirty="0" smtClean="0">
                <a:latin typeface="Calibri" panose="020F0502020204030204" pitchFamily="34" charset="0"/>
                <a:cs typeface="Calibri" panose="020F0502020204030204" pitchFamily="34" charset="0"/>
              </a:rPr>
              <a:t>Software Project Lab-01</a:t>
            </a:r>
            <a:endParaRPr lang="en-US"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1011263" y="1998617"/>
            <a:ext cx="10928187" cy="4219303"/>
          </a:xfrm>
        </p:spPr>
        <p:txBody>
          <a:bodyPr>
            <a:normAutofit/>
          </a:bodyPr>
          <a:lstStyle/>
          <a:p>
            <a:r>
              <a:rPr lang="en-US" sz="3200" cap="none" dirty="0" smtClean="0">
                <a:latin typeface="Calibri" panose="020F0502020204030204" pitchFamily="34" charset="0"/>
                <a:cs typeface="Calibri" panose="020F0502020204030204" pitchFamily="34" charset="0"/>
              </a:rPr>
              <a:t>			Project Name : A simple Email System </a:t>
            </a:r>
          </a:p>
          <a:p>
            <a:endParaRPr lang="en-US" sz="3200" cap="none" dirty="0">
              <a:latin typeface="Calibri" panose="020F0502020204030204" pitchFamily="34" charset="0"/>
              <a:cs typeface="Calibri" panose="020F0502020204030204" pitchFamily="34" charset="0"/>
            </a:endParaRPr>
          </a:p>
          <a:p>
            <a:r>
              <a:rPr lang="en-US" sz="2800" cap="none" dirty="0" smtClean="0">
                <a:solidFill>
                  <a:schemeClr val="tx1"/>
                </a:solidFill>
                <a:latin typeface="Calibri" panose="020F0502020204030204" pitchFamily="34" charset="0"/>
                <a:cs typeface="Calibri" panose="020F0502020204030204" pitchFamily="34" charset="0"/>
              </a:rPr>
              <a:t>Presented By:							Supervised By:</a:t>
            </a:r>
          </a:p>
          <a:p>
            <a:r>
              <a:rPr lang="en-US" sz="2800" cap="none" dirty="0">
                <a:solidFill>
                  <a:schemeClr val="tx1"/>
                </a:solidFill>
                <a:latin typeface="Calibri" panose="020F0502020204030204" pitchFamily="34" charset="0"/>
                <a:cs typeface="Calibri" panose="020F0502020204030204" pitchFamily="34" charset="0"/>
              </a:rPr>
              <a:t>	</a:t>
            </a:r>
            <a:r>
              <a:rPr lang="en-US" sz="2800" cap="none" dirty="0" smtClean="0">
                <a:solidFill>
                  <a:schemeClr val="tx1"/>
                </a:solidFill>
                <a:latin typeface="Calibri" panose="020F0502020204030204" pitchFamily="34" charset="0"/>
                <a:cs typeface="Calibri" panose="020F0502020204030204" pitchFamily="34" charset="0"/>
              </a:rPr>
              <a:t>Nazeeb Ahmed Chowdhury        	Associate Prof. Dr. </a:t>
            </a:r>
            <a:r>
              <a:rPr lang="en-US" sz="2800" cap="none" dirty="0" err="1" smtClean="0">
                <a:solidFill>
                  <a:schemeClr val="tx1"/>
                </a:solidFill>
                <a:latin typeface="Calibri" panose="020F0502020204030204" pitchFamily="34" charset="0"/>
                <a:cs typeface="Calibri" panose="020F0502020204030204" pitchFamily="34" charset="0"/>
              </a:rPr>
              <a:t>Kishan</a:t>
            </a:r>
            <a:r>
              <a:rPr lang="en-US" sz="2800" cap="none" dirty="0" smtClean="0">
                <a:solidFill>
                  <a:schemeClr val="tx1"/>
                </a:solidFill>
                <a:latin typeface="Calibri" panose="020F0502020204030204" pitchFamily="34" charset="0"/>
                <a:cs typeface="Calibri" panose="020F0502020204030204" pitchFamily="34" charset="0"/>
              </a:rPr>
              <a:t> Kumar 		Roll:1432								     </a:t>
            </a:r>
            <a:r>
              <a:rPr lang="en-US" sz="2800" cap="none" dirty="0" err="1" smtClean="0">
                <a:solidFill>
                  <a:schemeClr val="tx1"/>
                </a:solidFill>
                <a:latin typeface="Calibri" panose="020F0502020204030204" pitchFamily="34" charset="0"/>
                <a:cs typeface="Calibri" panose="020F0502020204030204" pitchFamily="34" charset="0"/>
              </a:rPr>
              <a:t>Ganguli</a:t>
            </a:r>
            <a:endParaRPr lang="en-US" sz="2800" cap="none" dirty="0">
              <a:solidFill>
                <a:schemeClr val="tx1"/>
              </a:solidFill>
              <a:latin typeface="Calibri" panose="020F0502020204030204" pitchFamily="34" charset="0"/>
              <a:cs typeface="Calibri" panose="020F0502020204030204" pitchFamily="34" charset="0"/>
            </a:endParaRPr>
          </a:p>
          <a:p>
            <a:endParaRPr lang="en-US" sz="2800" cap="none" dirty="0">
              <a:solidFill>
                <a:schemeClr val="tx1"/>
              </a:solidFill>
              <a:latin typeface="Calibri" panose="020F0502020204030204" pitchFamily="34" charset="0"/>
              <a:cs typeface="Calibri" panose="020F0502020204030204" pitchFamily="34" charset="0"/>
            </a:endParaRPr>
          </a:p>
          <a:p>
            <a:r>
              <a:rPr lang="en-US" sz="2800" cap="none" dirty="0" smtClean="0">
                <a:solidFill>
                  <a:schemeClr val="tx1"/>
                </a:solidFill>
                <a:latin typeface="Calibri" panose="020F0502020204030204" pitchFamily="34" charset="0"/>
                <a:cs typeface="Calibri" panose="020F0502020204030204" pitchFamily="34" charset="0"/>
              </a:rPr>
              <a:t>										</a:t>
            </a:r>
            <a:endParaRPr lang="en-US" sz="2800" cap="none"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12645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Compression (Huffman)</a:t>
            </a:r>
            <a:endParaRPr lang="en-US" dirty="0"/>
          </a:p>
        </p:txBody>
      </p:sp>
      <p:sp>
        <p:nvSpPr>
          <p:cNvPr id="3" name="Content Placeholder 2"/>
          <p:cNvSpPr>
            <a:spLocks noGrp="1"/>
          </p:cNvSpPr>
          <p:nvPr>
            <p:ph idx="1"/>
          </p:nvPr>
        </p:nvSpPr>
        <p:spPr>
          <a:xfrm>
            <a:off x="665206" y="1853248"/>
            <a:ext cx="8946541" cy="4195481"/>
          </a:xfrm>
        </p:spPr>
        <p:txBody>
          <a:bodyPr>
            <a:normAutofit/>
          </a:bodyPr>
          <a:lstStyle/>
          <a:p>
            <a:r>
              <a:rPr lang="en-US" sz="2400" dirty="0">
                <a:latin typeface="Calibri" panose="020F0502020204030204" pitchFamily="34" charset="0"/>
                <a:cs typeface="Calibri" panose="020F0502020204030204" pitchFamily="34" charset="0"/>
              </a:rPr>
              <a:t>Huffman coding is a very efficient way of compressing data. It can be used to compress all sorts of data, including text, images, and audio. Huffman coding can be especially beneficial when compressing large files</a:t>
            </a:r>
            <a:r>
              <a:rPr lang="en-US" sz="2400" dirty="0" smtClean="0">
                <a:latin typeface="Calibri" panose="020F0502020204030204" pitchFamily="34" charset="0"/>
                <a:cs typeface="Calibri" panose="020F0502020204030204" pitchFamily="34" charset="0"/>
              </a:rPr>
              <a:t>.</a:t>
            </a:r>
          </a:p>
          <a:p>
            <a:pPr marL="0" indent="0">
              <a:buNone/>
            </a:pPr>
            <a:r>
              <a:rPr lang="en-US" sz="2400" b="1" dirty="0" smtClean="0">
                <a:solidFill>
                  <a:schemeClr val="accent3">
                    <a:lumMod val="60000"/>
                    <a:lumOff val="40000"/>
                  </a:schemeClr>
                </a:solidFill>
                <a:latin typeface="Calibri" panose="020F0502020204030204" pitchFamily="34" charset="0"/>
                <a:cs typeface="Calibri" panose="020F0502020204030204" pitchFamily="34" charset="0"/>
              </a:rPr>
              <a:t>Why I want to use it?</a:t>
            </a:r>
          </a:p>
          <a:p>
            <a:r>
              <a:rPr lang="en-US" sz="2400" dirty="0" smtClean="0">
                <a:latin typeface="Calibri" panose="020F0502020204030204" pitchFamily="34" charset="0"/>
                <a:cs typeface="Calibri" panose="020F0502020204030204" pitchFamily="34" charset="0"/>
              </a:rPr>
              <a:t>Sometimes we have to send a large file via email . If the file exceeds a certain capacity, We can use Huffman coding to compress the file and without lossless of data send it to another user.</a:t>
            </a:r>
          </a:p>
          <a:p>
            <a:pPr marL="0" indent="0">
              <a:buNone/>
            </a:pP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    it is a beautiful feature of email.</a:t>
            </a:r>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335217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Socket programming</a:t>
            </a:r>
            <a:endParaRPr lang="en-US" sz="4400" dirty="0"/>
          </a:p>
        </p:txBody>
      </p:sp>
      <p:sp>
        <p:nvSpPr>
          <p:cNvPr id="3" name="Content Placeholder 2"/>
          <p:cNvSpPr>
            <a:spLocks noGrp="1"/>
          </p:cNvSpPr>
          <p:nvPr>
            <p:ph idx="1"/>
          </p:nvPr>
        </p:nvSpPr>
        <p:spPr>
          <a:xfrm>
            <a:off x="665206" y="1621844"/>
            <a:ext cx="8946541" cy="4517699"/>
          </a:xfrm>
        </p:spPr>
        <p:txBody>
          <a:bodyPr>
            <a:normAutofit lnSpcReduction="10000"/>
          </a:bodyPr>
          <a:lstStyle/>
          <a:p>
            <a:pPr>
              <a:buFont typeface="Wingdings" panose="05000000000000000000" pitchFamily="2" charset="2"/>
              <a:buChar char="Ø"/>
            </a:pPr>
            <a:r>
              <a:rPr lang="en-US" sz="2400" dirty="0" smtClean="0">
                <a:latin typeface="Calibri" panose="020F0502020204030204" pitchFamily="34" charset="0"/>
                <a:cs typeface="Calibri" panose="020F0502020204030204" pitchFamily="34" charset="0"/>
              </a:rPr>
              <a:t>Email works in CS architecture of networking(client-server).</a:t>
            </a:r>
          </a:p>
          <a:p>
            <a:pPr>
              <a:buFont typeface="Wingdings" panose="05000000000000000000" pitchFamily="2" charset="2"/>
              <a:buChar char="Ø"/>
            </a:pPr>
            <a:r>
              <a:rPr lang="en-US" sz="2400" dirty="0" smtClean="0">
                <a:latin typeface="Calibri" panose="020F0502020204030204" pitchFamily="34" charset="0"/>
                <a:cs typeface="Calibri" panose="020F0502020204030204" pitchFamily="34" charset="0"/>
              </a:rPr>
              <a:t>To establish connection between two machine’s process , socket programming is used</a:t>
            </a:r>
          </a:p>
          <a:p>
            <a:pPr>
              <a:buFont typeface="Wingdings" panose="05000000000000000000" pitchFamily="2" charset="2"/>
              <a:buChar char="Ø"/>
            </a:pPr>
            <a:r>
              <a:rPr lang="en-US" b="1" dirty="0"/>
              <a:t>Socket Programming</a:t>
            </a:r>
            <a:r>
              <a:rPr lang="en-US" dirty="0"/>
              <a:t> is a method to connect two nodes over a network to establish a means of communication between those two nodes. A </a:t>
            </a:r>
            <a:r>
              <a:rPr lang="en-US" b="1" dirty="0"/>
              <a:t>node</a:t>
            </a:r>
            <a:r>
              <a:rPr lang="en-US" dirty="0"/>
              <a:t> represents a computer or a physical device with an internet connection. A </a:t>
            </a:r>
            <a:r>
              <a:rPr lang="en-US" b="1" dirty="0"/>
              <a:t>socket</a:t>
            </a:r>
            <a:r>
              <a:rPr lang="en-US" dirty="0"/>
              <a:t> is the endpoint used for connecting to a node</a:t>
            </a:r>
            <a:r>
              <a:rPr lang="en-US" dirty="0" smtClean="0"/>
              <a:t>.</a:t>
            </a:r>
          </a:p>
          <a:p>
            <a:pPr marL="0" indent="0">
              <a:buNone/>
            </a:pPr>
            <a:r>
              <a:rPr lang="en-US" sz="2400" dirty="0" smtClean="0">
                <a:latin typeface="Calibri" panose="020F0502020204030204" pitchFamily="34" charset="0"/>
                <a:cs typeface="Calibri" panose="020F0502020204030204" pitchFamily="34" charset="0"/>
              </a:rPr>
              <a:t>MOTIVATION for my project:</a:t>
            </a:r>
          </a:p>
          <a:p>
            <a:pPr marL="0" indent="0">
              <a:buNone/>
            </a:pP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An email system should be able to transfer texts/files to another server or computer . It will help me understand how data transfer code works.</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57588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71133"/>
          </a:xfrm>
        </p:spPr>
        <p:txBody>
          <a:bodyPr/>
          <a:lstStyle/>
          <a:p>
            <a:r>
              <a:rPr lang="en-US" dirty="0" smtClean="0"/>
              <a:t>State diagram for server-client model</a:t>
            </a:r>
            <a:endParaRPr lang="en-US" dirty="0"/>
          </a:p>
        </p:txBody>
      </p:sp>
      <p:pic>
        <p:nvPicPr>
          <p:cNvPr id="4" name="Content Placeholder 3"/>
          <p:cNvPicPr>
            <a:picLocks noGrp="1" noChangeAspect="1"/>
          </p:cNvPicPr>
          <p:nvPr>
            <p:ph idx="1"/>
          </p:nvPr>
        </p:nvPicPr>
        <p:blipFill>
          <a:blip r:embed="rId2"/>
          <a:stretch>
            <a:fillRect/>
          </a:stretch>
        </p:blipFill>
        <p:spPr>
          <a:xfrm>
            <a:off x="1468804" y="1853248"/>
            <a:ext cx="7759336" cy="4667794"/>
          </a:xfrm>
          <a:prstGeom prst="rect">
            <a:avLst/>
          </a:prstGeom>
        </p:spPr>
      </p:pic>
    </p:spTree>
    <p:extLst>
      <p:ext uri="{BB962C8B-B14F-4D97-AF65-F5344CB8AC3E}">
        <p14:creationId xmlns:p14="http://schemas.microsoft.com/office/powerpoint/2010/main" val="32010738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638890" y="2560320"/>
            <a:ext cx="8946541" cy="3165565"/>
          </a:xfrm>
        </p:spPr>
        <p:txBody>
          <a:bodyPr>
            <a:normAutofit/>
          </a:bodyPr>
          <a:lstStyle/>
          <a:p>
            <a:pPr marL="0" indent="0" algn="ctr">
              <a:buNone/>
            </a:pPr>
            <a:r>
              <a:rPr lang="en-US" sz="8000" dirty="0" smtClean="0"/>
              <a:t>THANK YOU </a:t>
            </a:r>
            <a:endParaRPr lang="en-US" sz="8000" dirty="0"/>
          </a:p>
        </p:txBody>
      </p:sp>
    </p:spTree>
    <p:extLst>
      <p:ext uri="{BB962C8B-B14F-4D97-AF65-F5344CB8AC3E}">
        <p14:creationId xmlns:p14="http://schemas.microsoft.com/office/powerpoint/2010/main" val="29828206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53568"/>
          </a:xfrm>
        </p:spPr>
        <p:txBody>
          <a:bodyPr/>
          <a:lstStyle/>
          <a:p>
            <a:r>
              <a:rPr lang="en-US" dirty="0" smtClean="0">
                <a:solidFill>
                  <a:schemeClr val="bg2">
                    <a:lumMod val="60000"/>
                    <a:lumOff val="40000"/>
                  </a:schemeClr>
                </a:solidFill>
              </a:rPr>
              <a:t>Project details and motivation:</a:t>
            </a:r>
            <a:endParaRPr lang="en-US" dirty="0">
              <a:solidFill>
                <a:schemeClr val="bg2">
                  <a:lumMod val="60000"/>
                  <a:lumOff val="40000"/>
                </a:schemeClr>
              </a:solidFill>
            </a:endParaRPr>
          </a:p>
        </p:txBody>
      </p:sp>
      <p:sp>
        <p:nvSpPr>
          <p:cNvPr id="3" name="Content Placeholder 2"/>
          <p:cNvSpPr>
            <a:spLocks noGrp="1"/>
          </p:cNvSpPr>
          <p:nvPr>
            <p:ph idx="1"/>
          </p:nvPr>
        </p:nvSpPr>
        <p:spPr>
          <a:xfrm>
            <a:off x="770698" y="1554480"/>
            <a:ext cx="8946541" cy="4062549"/>
          </a:xfrm>
        </p:spPr>
        <p:txBody>
          <a:bodyPr>
            <a:normAutofit/>
          </a:bodyPr>
          <a:lstStyle/>
          <a:p>
            <a:r>
              <a:rPr lang="en-US" sz="2800" dirty="0" smtClean="0">
                <a:latin typeface="Calibri" panose="020F0502020204030204" pitchFamily="34" charset="0"/>
                <a:cs typeface="Calibri" panose="020F0502020204030204" pitchFamily="34" charset="0"/>
              </a:rPr>
              <a:t>This project will help me improve my coding skills by implementing some algorithms and data structures .</a:t>
            </a:r>
          </a:p>
          <a:p>
            <a:r>
              <a:rPr lang="en-US" sz="2800" dirty="0" smtClean="0">
                <a:latin typeface="Calibri" panose="020F0502020204030204" pitchFamily="34" charset="0"/>
                <a:cs typeface="Calibri" panose="020F0502020204030204" pitchFamily="34" charset="0"/>
              </a:rPr>
              <a:t>Creating an Account ,Storing all Accounts in a Linked List Data structure, Sign up , Log in, Sending And Receiving Emails , Compressing files(Huffman) and sending them.</a:t>
            </a:r>
          </a:p>
          <a:p>
            <a:r>
              <a:rPr lang="en-US" sz="2800" dirty="0" smtClean="0">
                <a:latin typeface="Calibri" panose="020F0502020204030204" pitchFamily="34" charset="0"/>
                <a:cs typeface="Calibri" panose="020F0502020204030204" pitchFamily="34" charset="0"/>
              </a:rPr>
              <a:t>Secure Hash Algorithm Implementation</a:t>
            </a:r>
          </a:p>
          <a:p>
            <a:r>
              <a:rPr lang="en-US" sz="2800" dirty="0" smtClean="0">
                <a:latin typeface="Calibri" panose="020F0502020204030204" pitchFamily="34" charset="0"/>
                <a:cs typeface="Calibri" panose="020F0502020204030204" pitchFamily="34" charset="0"/>
              </a:rPr>
              <a:t>Use of Socket Programming.</a:t>
            </a: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359632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646111" y="1436914"/>
            <a:ext cx="8946541" cy="5264332"/>
          </a:xfrm>
        </p:spPr>
        <p:txBody>
          <a:bodyPr/>
          <a:lstStyle/>
          <a:p>
            <a:pPr marL="0" indent="0">
              <a:buNone/>
            </a:pPr>
            <a:r>
              <a:rPr lang="en-US" dirty="0" smtClean="0"/>
              <a:t>Tasks that I have already Completed Of My project:</a:t>
            </a:r>
          </a:p>
          <a:p>
            <a:r>
              <a:rPr lang="en-US" dirty="0" smtClean="0"/>
              <a:t>Creating a Mail class to store Address , Name, Password, Mobile no.</a:t>
            </a:r>
          </a:p>
          <a:p>
            <a:pPr marL="0" indent="0">
              <a:buNone/>
            </a:pPr>
            <a:r>
              <a:rPr lang="en-US" dirty="0" smtClean="0"/>
              <a:t>Username.</a:t>
            </a:r>
          </a:p>
          <a:p>
            <a:r>
              <a:rPr lang="en-US" dirty="0" smtClean="0"/>
              <a:t>Multiple user Sign-Up and each stored As an object of class Mail In a Linked List</a:t>
            </a:r>
          </a:p>
          <a:p>
            <a:r>
              <a:rPr lang="en-US" dirty="0" smtClean="0"/>
              <a:t>Traversing the Link List to Log in for a particular User.</a:t>
            </a:r>
          </a:p>
          <a:p>
            <a:r>
              <a:rPr lang="en-US" dirty="0" smtClean="0"/>
              <a:t>After log in , Composing a message and send it to another user id</a:t>
            </a:r>
          </a:p>
          <a:p>
            <a:r>
              <a:rPr lang="en-US" dirty="0" smtClean="0"/>
              <a:t>Received messages saving in a Link List of structures</a:t>
            </a:r>
          </a:p>
          <a:p>
            <a:r>
              <a:rPr lang="en-US" dirty="0" smtClean="0"/>
              <a:t>Viewing All available accounts In the Link List</a:t>
            </a:r>
          </a:p>
          <a:p>
            <a:r>
              <a:rPr lang="en-US" dirty="0" smtClean="0"/>
              <a:t>Compressing File data Via Huffman Coding</a:t>
            </a:r>
          </a:p>
          <a:p>
            <a:r>
              <a:rPr lang="en-US" dirty="0" smtClean="0"/>
              <a:t>Understood the algorithm of Secure Hash Algorithm 256</a:t>
            </a:r>
          </a:p>
          <a:p>
            <a:endParaRPr lang="en-US" dirty="0" smtClean="0"/>
          </a:p>
          <a:p>
            <a:pPr marL="0" indent="0">
              <a:buNone/>
            </a:pPr>
            <a:endParaRPr lang="en-US" dirty="0"/>
          </a:p>
        </p:txBody>
      </p:sp>
    </p:spTree>
    <p:extLst>
      <p:ext uri="{BB962C8B-B14F-4D97-AF65-F5344CB8AC3E}">
        <p14:creationId xmlns:p14="http://schemas.microsoft.com/office/powerpoint/2010/main" val="18956170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36448"/>
          </a:xfrm>
        </p:spPr>
        <p:txBody>
          <a:bodyPr/>
          <a:lstStyle/>
          <a:p>
            <a:r>
              <a:rPr lang="en-US" dirty="0" smtClean="0"/>
              <a:t>Mail class</a:t>
            </a:r>
            <a:endParaRPr lang="en-US" dirty="0"/>
          </a:p>
        </p:txBody>
      </p:sp>
      <p:pic>
        <p:nvPicPr>
          <p:cNvPr id="4" name="Content Placeholder 3"/>
          <p:cNvPicPr>
            <a:picLocks noGrp="1" noChangeAspect="1"/>
          </p:cNvPicPr>
          <p:nvPr>
            <p:ph idx="1"/>
          </p:nvPr>
        </p:nvPicPr>
        <p:blipFill>
          <a:blip r:embed="rId2"/>
          <a:stretch>
            <a:fillRect/>
          </a:stretch>
        </p:blipFill>
        <p:spPr>
          <a:xfrm>
            <a:off x="5878287" y="1672046"/>
            <a:ext cx="5700438" cy="4937759"/>
          </a:xfrm>
          <a:prstGeom prst="rect">
            <a:avLst/>
          </a:prstGeom>
        </p:spPr>
      </p:pic>
      <p:cxnSp>
        <p:nvCxnSpPr>
          <p:cNvPr id="8" name="Straight Arrow Connector 7"/>
          <p:cNvCxnSpPr/>
          <p:nvPr/>
        </p:nvCxnSpPr>
        <p:spPr>
          <a:xfrm flipV="1">
            <a:off x="3592286" y="1802675"/>
            <a:ext cx="2286001" cy="431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06731" y="2049083"/>
            <a:ext cx="197249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ln w="0"/>
                <a:solidFill>
                  <a:schemeClr val="accent1"/>
                </a:solidFill>
                <a:effectLst>
                  <a:outerShdw blurRad="38100" dist="25400" dir="5400000" algn="ctr" rotWithShape="0">
                    <a:srgbClr val="6E747A">
                      <a:alpha val="43000"/>
                    </a:srgbClr>
                  </a:outerShdw>
                </a:effectLst>
              </a:rPr>
              <a:t>Mail Class</a:t>
            </a:r>
            <a:endParaRPr lang="en-US" dirty="0">
              <a:ln w="0"/>
              <a:solidFill>
                <a:schemeClr val="accent1"/>
              </a:solidFill>
              <a:effectLst>
                <a:outerShdw blurRad="38100" dist="25400" dir="5400000" algn="ctr" rotWithShape="0">
                  <a:srgbClr val="6E747A">
                    <a:alpha val="43000"/>
                  </a:srgbClr>
                </a:outerShdw>
              </a:effectLst>
            </a:endParaRPr>
          </a:p>
        </p:txBody>
      </p:sp>
      <p:cxnSp>
        <p:nvCxnSpPr>
          <p:cNvPr id="12" name="Straight Arrow Connector 11"/>
          <p:cNvCxnSpPr/>
          <p:nvPr/>
        </p:nvCxnSpPr>
        <p:spPr>
          <a:xfrm>
            <a:off x="3252651" y="5185954"/>
            <a:ext cx="2625636" cy="1201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606731" y="4349931"/>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423851" y="4180114"/>
            <a:ext cx="45719" cy="1045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836023" y="4740031"/>
            <a:ext cx="2416628" cy="646331"/>
          </a:xfrm>
          <a:prstGeom prst="rect">
            <a:avLst/>
          </a:prstGeom>
          <a:solidFill>
            <a:schemeClr val="tx1"/>
          </a:solidFill>
        </p:spPr>
        <p:txBody>
          <a:bodyPr wrap="square" rtlCol="0">
            <a:spAutoFit/>
          </a:bodyPr>
          <a:lstStyle/>
          <a:p>
            <a:r>
              <a:rPr lang="en-US" dirty="0" smtClean="0">
                <a:solidFill>
                  <a:schemeClr val="accent1">
                    <a:lumMod val="60000"/>
                    <a:lumOff val="40000"/>
                  </a:schemeClr>
                </a:solidFill>
              </a:rPr>
              <a:t>Mail Type pointer For the Link Lists</a:t>
            </a:r>
            <a:endParaRPr lang="en-US" dirty="0">
              <a:solidFill>
                <a:schemeClr val="accent1">
                  <a:lumMod val="60000"/>
                  <a:lumOff val="40000"/>
                </a:schemeClr>
              </a:solidFill>
            </a:endParaRPr>
          </a:p>
        </p:txBody>
      </p:sp>
      <p:sp>
        <p:nvSpPr>
          <p:cNvPr id="17" name="Left Brace 16"/>
          <p:cNvSpPr/>
          <p:nvPr/>
        </p:nvSpPr>
        <p:spPr>
          <a:xfrm>
            <a:off x="5695406" y="4740031"/>
            <a:ext cx="45719" cy="10729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Straight Connector 18"/>
          <p:cNvCxnSpPr>
            <a:stCxn id="17" idx="1"/>
          </p:cNvCxnSpPr>
          <p:nvPr/>
        </p:nvCxnSpPr>
        <p:spPr>
          <a:xfrm flipH="1" flipV="1">
            <a:off x="3422469" y="3788229"/>
            <a:ext cx="2272937" cy="1488272"/>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443444" y="3122023"/>
            <a:ext cx="2018213" cy="84908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lumMod val="60000"/>
                    <a:lumOff val="40000"/>
                  </a:schemeClr>
                </a:solidFill>
              </a:rPr>
              <a:t>Mail Basic Functions</a:t>
            </a:r>
            <a:endParaRPr lang="en-US" dirty="0">
              <a:solidFill>
                <a:schemeClr val="accent1">
                  <a:lumMod val="60000"/>
                  <a:lumOff val="40000"/>
                </a:schemeClr>
              </a:solidFill>
            </a:endParaRPr>
          </a:p>
        </p:txBody>
      </p:sp>
    </p:spTree>
    <p:extLst>
      <p:ext uri="{BB962C8B-B14F-4D97-AF65-F5344CB8AC3E}">
        <p14:creationId xmlns:p14="http://schemas.microsoft.com/office/powerpoint/2010/main" val="8085835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 Storage visual</a:t>
            </a:r>
            <a:endParaRPr lang="en-US" dirty="0"/>
          </a:p>
        </p:txBody>
      </p:sp>
      <p:sp>
        <p:nvSpPr>
          <p:cNvPr id="3" name="Content Placeholder 2"/>
          <p:cNvSpPr>
            <a:spLocks noGrp="1"/>
          </p:cNvSpPr>
          <p:nvPr>
            <p:ph idx="1"/>
          </p:nvPr>
        </p:nvSpPr>
        <p:spPr>
          <a:xfrm>
            <a:off x="678269" y="2026793"/>
            <a:ext cx="9484634" cy="4530761"/>
          </a:xfrm>
        </p:spPr>
        <p:txBody>
          <a:bodyPr/>
          <a:lstStyle/>
          <a:p>
            <a:endParaRPr lang="en-US" dirty="0"/>
          </a:p>
        </p:txBody>
      </p:sp>
      <p:sp>
        <p:nvSpPr>
          <p:cNvPr id="4" name="Rectangle 3"/>
          <p:cNvSpPr/>
          <p:nvPr/>
        </p:nvSpPr>
        <p:spPr>
          <a:xfrm>
            <a:off x="2534194" y="3814354"/>
            <a:ext cx="1280160" cy="5878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Mail 1</a:t>
            </a:r>
            <a:r>
              <a:rPr lang="en-US" dirty="0" smtClean="0"/>
              <a:t>w</a:t>
            </a:r>
            <a:endParaRPr lang="en-US" dirty="0"/>
          </a:p>
        </p:txBody>
      </p:sp>
      <p:cxnSp>
        <p:nvCxnSpPr>
          <p:cNvPr id="6" name="Straight Connector 5"/>
          <p:cNvCxnSpPr/>
          <p:nvPr/>
        </p:nvCxnSpPr>
        <p:spPr>
          <a:xfrm>
            <a:off x="3422469" y="3814354"/>
            <a:ext cx="0" cy="600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4354" y="4062549"/>
            <a:ext cx="5486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362997" y="3801291"/>
            <a:ext cx="1227909" cy="5878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Mail2	</a:t>
            </a:r>
            <a:endParaRPr lang="en-US" dirty="0">
              <a:solidFill>
                <a:schemeClr val="bg1"/>
              </a:solidFill>
            </a:endParaRPr>
          </a:p>
        </p:txBody>
      </p:sp>
      <p:cxnSp>
        <p:nvCxnSpPr>
          <p:cNvPr id="12" name="Straight Connector 11"/>
          <p:cNvCxnSpPr/>
          <p:nvPr/>
        </p:nvCxnSpPr>
        <p:spPr>
          <a:xfrm>
            <a:off x="5225143" y="3814354"/>
            <a:ext cx="13063" cy="587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3"/>
            <a:endCxn id="10" idx="3"/>
          </p:cNvCxnSpPr>
          <p:nvPr/>
        </p:nvCxnSpPr>
        <p:spPr>
          <a:xfrm>
            <a:off x="5590906" y="4095206"/>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3"/>
          </p:cNvCxnSpPr>
          <p:nvPr/>
        </p:nvCxnSpPr>
        <p:spPr>
          <a:xfrm flipV="1">
            <a:off x="5590906" y="4095205"/>
            <a:ext cx="70539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296297" y="3801291"/>
            <a:ext cx="1332412" cy="5878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bg2"/>
                </a:solidFill>
                <a:effectLst>
                  <a:outerShdw blurRad="38100" dist="25400" dir="5400000" algn="ctr" rotWithShape="0">
                    <a:srgbClr val="6E747A">
                      <a:alpha val="43000"/>
                    </a:srgbClr>
                  </a:outerShdw>
                </a:effectLst>
              </a:rPr>
              <a:t>Mail 3	</a:t>
            </a:r>
            <a:endParaRPr lang="en-US" dirty="0">
              <a:ln w="0"/>
              <a:solidFill>
                <a:schemeClr val="bg2"/>
              </a:solidFill>
              <a:effectLst>
                <a:outerShdw blurRad="38100" dist="25400" dir="5400000" algn="ctr" rotWithShape="0">
                  <a:srgbClr val="6E747A">
                    <a:alpha val="43000"/>
                  </a:srgbClr>
                </a:outerShdw>
              </a:effectLst>
            </a:endParaRPr>
          </a:p>
        </p:txBody>
      </p:sp>
      <p:cxnSp>
        <p:nvCxnSpPr>
          <p:cNvPr id="24" name="Straight Connector 23"/>
          <p:cNvCxnSpPr/>
          <p:nvPr/>
        </p:nvCxnSpPr>
        <p:spPr>
          <a:xfrm>
            <a:off x="7210698" y="3801291"/>
            <a:ext cx="0" cy="613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2" idx="3"/>
          </p:cNvCxnSpPr>
          <p:nvPr/>
        </p:nvCxnSpPr>
        <p:spPr>
          <a:xfrm flipV="1">
            <a:off x="7628709" y="4095205"/>
            <a:ext cx="78377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8412480" y="3814354"/>
            <a:ext cx="1201783" cy="757646"/>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schemeClr>
                </a:solidFill>
              </a:rPr>
              <a:t>NULL</a:t>
            </a:r>
            <a:endParaRPr lang="en-US" dirty="0">
              <a:solidFill>
                <a:schemeClr val="bg2">
                  <a:lumMod val="50000"/>
                </a:schemeClr>
              </a:solidFill>
            </a:endParaRPr>
          </a:p>
        </p:txBody>
      </p:sp>
      <p:sp>
        <p:nvSpPr>
          <p:cNvPr id="29" name="Oval 28"/>
          <p:cNvSpPr/>
          <p:nvPr/>
        </p:nvSpPr>
        <p:spPr>
          <a:xfrm>
            <a:off x="1097280" y="2939143"/>
            <a:ext cx="1293223" cy="875211"/>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HEAD</a:t>
            </a:r>
            <a:endParaRPr lang="en-US" dirty="0">
              <a:solidFill>
                <a:schemeClr val="tx1"/>
              </a:solidFill>
            </a:endParaRPr>
          </a:p>
        </p:txBody>
      </p:sp>
      <p:cxnSp>
        <p:nvCxnSpPr>
          <p:cNvPr id="31" name="Straight Connector 30"/>
          <p:cNvCxnSpPr>
            <a:stCxn id="29" idx="4"/>
          </p:cNvCxnSpPr>
          <p:nvPr/>
        </p:nvCxnSpPr>
        <p:spPr>
          <a:xfrm flipH="1">
            <a:off x="1743891" y="3814354"/>
            <a:ext cx="1" cy="37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1789611" y="4193177"/>
            <a:ext cx="7772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98556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105" y="236584"/>
            <a:ext cx="9404723" cy="1400530"/>
          </a:xfrm>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6453052" y="2321512"/>
            <a:ext cx="3082834" cy="1545094"/>
          </a:xfrm>
          <a:prstGeom prst="rect">
            <a:avLst/>
          </a:prstGeom>
        </p:spPr>
      </p:pic>
      <p:pic>
        <p:nvPicPr>
          <p:cNvPr id="5" name="Picture 4"/>
          <p:cNvPicPr>
            <a:picLocks noChangeAspect="1"/>
          </p:cNvPicPr>
          <p:nvPr/>
        </p:nvPicPr>
        <p:blipFill>
          <a:blip r:embed="rId3"/>
          <a:stretch>
            <a:fillRect/>
          </a:stretch>
        </p:blipFill>
        <p:spPr>
          <a:xfrm>
            <a:off x="6453052" y="4165053"/>
            <a:ext cx="3082834" cy="1869987"/>
          </a:xfrm>
          <a:prstGeom prst="rect">
            <a:avLst/>
          </a:prstGeom>
        </p:spPr>
      </p:pic>
      <p:cxnSp>
        <p:nvCxnSpPr>
          <p:cNvPr id="7" name="Straight Arrow Connector 6"/>
          <p:cNvCxnSpPr/>
          <p:nvPr/>
        </p:nvCxnSpPr>
        <p:spPr>
          <a:xfrm>
            <a:off x="4715691" y="2321512"/>
            <a:ext cx="1737361" cy="160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698171" y="2155371"/>
            <a:ext cx="2913018" cy="97971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lumMod val="60000"/>
                    <a:lumOff val="40000"/>
                  </a:schemeClr>
                </a:solidFill>
              </a:rPr>
              <a:t>Box type structure for the message part of an email</a:t>
            </a:r>
            <a:endParaRPr lang="en-US" dirty="0">
              <a:solidFill>
                <a:schemeClr val="accent1">
                  <a:lumMod val="60000"/>
                  <a:lumOff val="40000"/>
                </a:schemeClr>
              </a:solidFill>
            </a:endParaRPr>
          </a:p>
        </p:txBody>
      </p:sp>
      <p:cxnSp>
        <p:nvCxnSpPr>
          <p:cNvPr id="10" name="Straight Arrow Connector 9"/>
          <p:cNvCxnSpPr/>
          <p:nvPr/>
        </p:nvCxnSpPr>
        <p:spPr>
          <a:xfrm flipH="1" flipV="1">
            <a:off x="3174274" y="3775166"/>
            <a:ext cx="13063" cy="91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611189" y="3653343"/>
            <a:ext cx="1841863" cy="705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711234" y="3526971"/>
            <a:ext cx="2913018" cy="1097280"/>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lumMod val="60000"/>
                    <a:lumOff val="40000"/>
                  </a:schemeClr>
                </a:solidFill>
              </a:rPr>
              <a:t>After log in Functions</a:t>
            </a:r>
            <a:endParaRPr lang="en-US" dirty="0">
              <a:solidFill>
                <a:schemeClr val="accent1">
                  <a:lumMod val="60000"/>
                  <a:lumOff val="40000"/>
                </a:schemeClr>
              </a:solidFill>
            </a:endParaRPr>
          </a:p>
        </p:txBody>
      </p:sp>
    </p:spTree>
    <p:extLst>
      <p:ext uri="{BB962C8B-B14F-4D97-AF65-F5344CB8AC3E}">
        <p14:creationId xmlns:p14="http://schemas.microsoft.com/office/powerpoint/2010/main" val="22725471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71133"/>
          </a:xfrm>
        </p:spPr>
        <p:txBody>
          <a:bodyPr/>
          <a:lstStyle/>
          <a:p>
            <a:r>
              <a:rPr lang="en-US" dirty="0" smtClean="0"/>
              <a:t>Secure Hash Algorithm -256</a:t>
            </a:r>
            <a:endParaRPr lang="en-US" dirty="0"/>
          </a:p>
        </p:txBody>
      </p:sp>
      <p:sp>
        <p:nvSpPr>
          <p:cNvPr id="3" name="Content Placeholder 2"/>
          <p:cNvSpPr>
            <a:spLocks noGrp="1"/>
          </p:cNvSpPr>
          <p:nvPr>
            <p:ph idx="1"/>
          </p:nvPr>
        </p:nvSpPr>
        <p:spPr>
          <a:xfrm>
            <a:off x="875201" y="1804724"/>
            <a:ext cx="9980033" cy="4334819"/>
          </a:xfrm>
        </p:spPr>
        <p:txBody>
          <a:bodyPr/>
          <a:lstStyle/>
          <a:p>
            <a:r>
              <a:rPr lang="en-US" sz="2400" dirty="0" smtClean="0">
                <a:latin typeface="Calibri" panose="020F0502020204030204" pitchFamily="34" charset="0"/>
                <a:cs typeface="Calibri" panose="020F0502020204030204" pitchFamily="34" charset="0"/>
              </a:rPr>
              <a:t>In order to confirm the security o</a:t>
            </a:r>
            <a:r>
              <a:rPr lang="en-US" dirty="0" smtClean="0">
                <a:latin typeface="Calibri" panose="020F0502020204030204" pitchFamily="34" charset="0"/>
                <a:cs typeface="Calibri" panose="020F0502020204030204" pitchFamily="34" charset="0"/>
              </a:rPr>
              <a:t>f </a:t>
            </a: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passwords, SHA- 256 is one of the best ones</a:t>
            </a:r>
          </a:p>
          <a:p>
            <a:r>
              <a:rPr lang="en-US" sz="2400" dirty="0" smtClean="0">
                <a:latin typeface="Calibri" panose="020F0502020204030204" pitchFamily="34" charset="0"/>
                <a:cs typeface="Calibri" panose="020F0502020204030204" pitchFamily="34" charset="0"/>
              </a:rPr>
              <a:t>The idea is not about Encryption and Decryption ,rather it is more of an authentication method that must be decoded. The passwords are stored in database in a Hash value format</a:t>
            </a:r>
          </a:p>
          <a:p>
            <a:r>
              <a:rPr lang="en-US" sz="2400" dirty="0" smtClean="0">
                <a:latin typeface="Calibri" panose="020F0502020204030204" pitchFamily="34" charset="0"/>
                <a:cs typeface="Calibri" panose="020F0502020204030204" pitchFamily="34" charset="0"/>
              </a:rPr>
              <a:t>A hash value format is a </a:t>
            </a:r>
            <a:r>
              <a:rPr lang="en-US" dirty="0" smtClean="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64 characters long Hexadecimal format , where each characters represents 4 bits . So the total number of bits is 256</a:t>
            </a:r>
          </a:p>
          <a:p>
            <a:r>
              <a:rPr lang="en-US" sz="2400" dirty="0" smtClean="0">
                <a:latin typeface="Calibri" panose="020F0502020204030204" pitchFamily="34" charset="0"/>
                <a:cs typeface="Calibri" panose="020F0502020204030204" pitchFamily="34" charset="0"/>
              </a:rPr>
              <a:t>Even if a Hacker breaches out into the password database, it is almost impossible to retrieve the Original password message from the corresponding Hash Value.</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02890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features </a:t>
            </a:r>
            <a:endParaRPr lang="en-US" dirty="0"/>
          </a:p>
        </p:txBody>
      </p:sp>
      <p:sp>
        <p:nvSpPr>
          <p:cNvPr id="3" name="Content Placeholder 2"/>
          <p:cNvSpPr>
            <a:spLocks noGrp="1"/>
          </p:cNvSpPr>
          <p:nvPr>
            <p:ph idx="1"/>
          </p:nvPr>
        </p:nvSpPr>
        <p:spPr>
          <a:xfrm>
            <a:off x="875201" y="1724298"/>
            <a:ext cx="9810216" cy="4576354"/>
          </a:xfrm>
        </p:spPr>
        <p:txBody>
          <a:bodyPr/>
          <a:lstStyle/>
          <a:p>
            <a:r>
              <a:rPr lang="en-US" dirty="0" smtClean="0"/>
              <a:t>Whatever the input password length is, The Hash value is always 64 HEX characters long, meaning 256 bits</a:t>
            </a:r>
          </a:p>
          <a:p>
            <a:pPr marL="0" indent="0">
              <a:buNone/>
            </a:pPr>
            <a:endParaRPr lang="en-US" dirty="0"/>
          </a:p>
        </p:txBody>
      </p:sp>
      <p:pic>
        <p:nvPicPr>
          <p:cNvPr id="4" name="Picture 3"/>
          <p:cNvPicPr>
            <a:picLocks noChangeAspect="1"/>
          </p:cNvPicPr>
          <p:nvPr/>
        </p:nvPicPr>
        <p:blipFill>
          <a:blip r:embed="rId2"/>
          <a:stretch>
            <a:fillRect/>
          </a:stretch>
        </p:blipFill>
        <p:spPr>
          <a:xfrm>
            <a:off x="1695124" y="2533397"/>
            <a:ext cx="8102019" cy="3767255"/>
          </a:xfrm>
          <a:prstGeom prst="rect">
            <a:avLst/>
          </a:prstGeom>
        </p:spPr>
      </p:pic>
    </p:spTree>
    <p:extLst>
      <p:ext uri="{BB962C8B-B14F-4D97-AF65-F5344CB8AC3E}">
        <p14:creationId xmlns:p14="http://schemas.microsoft.com/office/powerpoint/2010/main" val="25874953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62573"/>
          </a:xfrm>
        </p:spPr>
        <p:txBody>
          <a:bodyPr/>
          <a:lstStyle/>
          <a:p>
            <a:r>
              <a:rPr lang="en-US" dirty="0" smtClean="0"/>
              <a:t>Why I want to use SHA-256</a:t>
            </a:r>
            <a:endParaRPr lang="en-US" dirty="0"/>
          </a:p>
        </p:txBody>
      </p:sp>
      <p:pic>
        <p:nvPicPr>
          <p:cNvPr id="4" name="Content Placeholder 3"/>
          <p:cNvPicPr>
            <a:picLocks noGrp="1" noChangeAspect="1"/>
          </p:cNvPicPr>
          <p:nvPr>
            <p:ph idx="1"/>
          </p:nvPr>
        </p:nvPicPr>
        <p:blipFill>
          <a:blip r:embed="rId2"/>
          <a:stretch>
            <a:fillRect/>
          </a:stretch>
        </p:blipFill>
        <p:spPr>
          <a:xfrm>
            <a:off x="699832" y="1515292"/>
            <a:ext cx="10181528" cy="5003074"/>
          </a:xfrm>
          <a:prstGeom prst="rect">
            <a:avLst/>
          </a:prstGeom>
        </p:spPr>
      </p:pic>
    </p:spTree>
    <p:extLst>
      <p:ext uri="{BB962C8B-B14F-4D97-AF65-F5344CB8AC3E}">
        <p14:creationId xmlns:p14="http://schemas.microsoft.com/office/powerpoint/2010/main" val="5343184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835</TotalTime>
  <Words>381</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Wingdings</vt:lpstr>
      <vt:lpstr>Wingdings 3</vt:lpstr>
      <vt:lpstr>Ion</vt:lpstr>
      <vt:lpstr>Software Project Lab-01</vt:lpstr>
      <vt:lpstr>Project details and motivation:</vt:lpstr>
      <vt:lpstr>OVERVIEW</vt:lpstr>
      <vt:lpstr>Mail class</vt:lpstr>
      <vt:lpstr>Account Storage visual</vt:lpstr>
      <vt:lpstr>PowerPoint Presentation</vt:lpstr>
      <vt:lpstr>Secure Hash Algorithm -256</vt:lpstr>
      <vt:lpstr>More features </vt:lpstr>
      <vt:lpstr>Why I want to use SHA-256</vt:lpstr>
      <vt:lpstr>Data Compression (Huffman)</vt:lpstr>
      <vt:lpstr>Socket programming</vt:lpstr>
      <vt:lpstr>State diagram for server-client 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Project Lab-01</dc:title>
  <dc:creator>Nazeeb Ahmed</dc:creator>
  <cp:lastModifiedBy>Nazeeb Ahmed</cp:lastModifiedBy>
  <cp:revision>26</cp:revision>
  <dcterms:created xsi:type="dcterms:W3CDTF">2023-09-09T11:41:42Z</dcterms:created>
  <dcterms:modified xsi:type="dcterms:W3CDTF">2023-09-10T01:37:24Z</dcterms:modified>
</cp:coreProperties>
</file>