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embeddedFontLst>
    <p:embeddedFont>
      <p:font typeface="Century Gothic" panose="020B0502020202020204" pitchFamily="34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9" roundtripDataSignature="AMtx7miaxX87XbamThfgwH41GoZ3OSEiq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AC6C8FC-55E6-4A32-B8B4-5A3E42D6F555}">
  <a:tblStyle styleId="{2AC6C8FC-55E6-4A32-B8B4-5A3E42D6F55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tcBdr/>
        <a:fill>
          <a:solidFill>
            <a:srgbClr val="D0DEEF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0DEEF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4660"/>
  </p:normalViewPr>
  <p:slideViewPr>
    <p:cSldViewPr snapToGrid="0">
      <p:cViewPr varScale="1">
        <p:scale>
          <a:sx n="84" d="100"/>
          <a:sy n="84" d="100"/>
        </p:scale>
        <p:origin x="64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customschemas.google.com/relationships/presentationmetadata" Target="meta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IN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9479d6c763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9479d6c76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9479d6c76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g39479d6c76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9479d6c763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g39479d6c763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9479d6c76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g39479d6c76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860446e5eb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3860446e5eb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60446e5eb_0_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7" name="Google Shape;187;g3860446e5eb_0_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9" name="Google Shape;19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7" name="Google Shape;217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1" name="Google Shape;23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9" name="Google Shape;24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9479d6c76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g39479d6c76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860446e5eb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860446e5eb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60446e5eb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5" name="Google Shape;115;g3860446e5eb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860446e5eb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g3860446e5eb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60446e5eb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860446e5eb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9479d6c763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9479d6c763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9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9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0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0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1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21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22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3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23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23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23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23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6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6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2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7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7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64" name="Google Shape;64;p27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2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title"/>
          </p:nvPr>
        </p:nvSpPr>
        <p:spPr>
          <a:xfrm>
            <a:off x="1114467" y="1101176"/>
            <a:ext cx="10596418" cy="3597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CVR COLLEGE OF ENGINEERING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Department of CSE(Cyber Security)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B.Tech CSE(DS) IV Year I Semester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Project Stage-1</a:t>
            </a:r>
            <a:b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  <a:t> Review-2</a:t>
            </a:r>
            <a:br>
              <a:rPr lang="en-US" sz="3200" b="1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3200">
                <a:latin typeface="Times New Roman"/>
                <a:ea typeface="Times New Roman"/>
                <a:cs typeface="Times New Roman"/>
                <a:sym typeface="Times New Roman"/>
              </a:rPr>
              <a:t>Date: 15.10.2025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97858" y="1101176"/>
            <a:ext cx="1046018" cy="103040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9479d6c763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42" name="Google Shape;142;g39479d6c763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An Adaptive Vulnerability Assessment Framework for Hybrid Networks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Patel et al., 2023, Elsevier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https://www.sciencedirect.com/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Focuses on flexible vulnerability assessment for hybrid (cloud + on-prem) networks.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Hybrid scanning approach integrating both passive and active scanning.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Slower scanning speed in large hybrid infrastructures.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479d6c763_0_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48" name="Google Shape;148;g39479d6c763_0_2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Scalable Network Vulnerability Scanning Using Containerized Agents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Kim et al., 2022, IEEE Access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https://ieeexplore.ieee.org/document/9856471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Proposes containerized scanning agents for scalability and flexibility.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Docker-based distributed scanning model.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High resource usage for large-scale deployments.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9479d6c763_0_2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54" name="Google Shape;154;g39479d6c763_0_2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Risk-Aware Vulnerability Assessment in Enterprise Networks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Ali et al., 2022, Elsevier (SCI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https://www.sciencedirect.com/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Focuses on combining vulnerability data with business impact analysis.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Risk scoring engine integrated with scanning results.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Complexity of mapping risk to real-world scenarios.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9479d6c763_0_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60" name="Google Shape;160;g39479d6c763_0_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Automated Security Assessment for Next-Generation Networks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Brown et al., 2021, IEEE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https://ieeexplore.ieee.org/document/9568472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Proposes an automated framework for vulnerability detection in next-gen networks.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Multi-layer scanning with centralized reporting dashboard.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Less effective in detecting zero-day vulnerabilities.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Challenges</a:t>
            </a:r>
            <a:endParaRPr/>
          </a:p>
        </p:txBody>
      </p:sp>
      <p:sp>
        <p:nvSpPr>
          <p:cNvPr id="166" name="Google Shape;166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Limited adaptability to custom/org-specific protocols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 cost &amp; heavy resource usage for enterprise tools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 false positives; weak risk-based prioritization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Limited real-time and scalable scanning on large, dynamic networks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Dependence on specialized/programmable infrastructure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Poor coverage for IoT/5G and hybrid cloud environments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Complex UIs; steep learning curve for non-experts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Fragmented tooling; weak automation/orchestration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Existing methods for network vulnerability scanning suffer from high false positives, poor scalability in large hybrid networks, and limited support for custom protocols.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/>
          </a:p>
        </p:txBody>
      </p:sp>
      <p:sp>
        <p:nvSpPr>
          <p:cNvPr id="172" name="Google Shape;172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Current network vulnerability scanners are often complex, expensive, and inflexible, making them unsuitable for organizations that require lightweight, customizable, and scalable security solutions.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They also lack support for custom protocols, produce high false positives, and are difficult to deploy in hybrid or resource-limited environments.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92100" algn="just" rtl="0"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Example: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“To address the limitations of existing approaches, this project proposes to develop a lightweight, customizable, and scalable network vulnerability scanner to overcome cost, complexity, and adaptability challenges, and achieve fast, accurate, and user-friendly vulnerability detection.”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Existing Methodologies</a:t>
            </a:r>
            <a:endParaRPr/>
          </a:p>
        </p:txBody>
      </p:sp>
      <p:sp>
        <p:nvSpPr>
          <p:cNvPr id="178" name="Google Shape;178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Methodology 1: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Nmap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How it works: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Uses port scanning and OS detection techniques to identify open ports and running services.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Why it's insufficient: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Single-core scanning is slow on large networks; lacks advanced vulnerability detection and risk prioritization.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Methodology 2: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Nessus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How it works: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Enterprise-grade vulnerability scanner with a large plugin database and risk scoring.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Why it's insufficient: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High subscription cost, resource-heavy, and limited flexibility for custom protocols.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860446e5eb_0_4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Existing Methodologies</a:t>
            </a:r>
            <a:endParaRPr/>
          </a:p>
        </p:txBody>
      </p:sp>
      <p:sp>
        <p:nvSpPr>
          <p:cNvPr id="184" name="Google Shape;184;g3860446e5eb_0_4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Methodology 3: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OpenVAS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How it works: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Open-source vulnerability scanning framework supporting extensive network scanning and reporting.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Why it's insufficient: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High resource usage, slower scans, and complex configuration make it less ideal for lightweight deployments.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Methodology 4: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QualysGuard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How it works: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Cloud-based vulnerability management platform with centralized reporting and automated scanning.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Why it's insufficient: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Subscription-based and not easily adaptable for on-premises or hybrid networks.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860446e5eb_0_4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Existing Methodologies</a:t>
            </a:r>
            <a:endParaRPr/>
          </a:p>
        </p:txBody>
      </p:sp>
      <p:sp>
        <p:nvSpPr>
          <p:cNvPr id="190" name="Google Shape;190;g3860446e5eb_0_4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Methodology 5: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Wireshark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How it works: 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Packet capturing tool used to analyze network traffic and detect anomalies or protocol vulnerabilities.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rPr lang="en-US" b="1">
                <a:latin typeface="Times New Roman"/>
                <a:ea typeface="Times New Roman"/>
                <a:cs typeface="Times New Roman"/>
                <a:sym typeface="Times New Roman"/>
              </a:rPr>
              <a:t>Why it's insufficient: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Manual analysis required; not a fully automated scanner; unsuitable for large-scale continuous monitoring.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Proposed Solution</a:t>
            </a:r>
            <a:endParaRPr/>
          </a:p>
        </p:txBody>
      </p:sp>
      <p:sp>
        <p:nvSpPr>
          <p:cNvPr id="196" name="Google Shape;196;p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This project proposes to develop a lightweight, customizable, and scalable network vulnerability scanner designed to overcome the cost, complexity, and adaptability issues in existing tools.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Uses a distributed worker–coordinator model for faster and parallel scanning.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Integrates risk-based prioritization to minimize false positives and focus on critical vulnerabilities.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Supports custom protocol scanning for better adaptability in different network environments.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Offers a user-friendly interface suitable for both technical and non-technical users.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65430" algn="l" rtl="0"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Ensures cost-effective deployment with modular and resource-efficient architecture.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ctrTitle"/>
          </p:nvPr>
        </p:nvSpPr>
        <p:spPr>
          <a:xfrm>
            <a:off x="466436" y="671282"/>
            <a:ext cx="11259127" cy="21982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SentinelX - A Network Vulnerability Scanner</a:t>
            </a:r>
            <a:endParaRPr/>
          </a:p>
        </p:txBody>
      </p:sp>
      <p:sp>
        <p:nvSpPr>
          <p:cNvPr id="91" name="Google Shape;91;p2"/>
          <p:cNvSpPr txBox="1">
            <a:spLocks noGrp="1"/>
          </p:cNvSpPr>
          <p:nvPr>
            <p:ph type="subTitle" idx="1"/>
          </p:nvPr>
        </p:nvSpPr>
        <p:spPr>
          <a:xfrm>
            <a:off x="1524000" y="2281381"/>
            <a:ext cx="9144000" cy="20504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Thumma Hanish Reddy - 22B81A6213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Srimani Teja Ejjagiri - 22B81A6251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>
                <a:latin typeface="Times New Roman"/>
                <a:ea typeface="Times New Roman"/>
                <a:cs typeface="Times New Roman"/>
                <a:sym typeface="Times New Roman"/>
              </a:rPr>
              <a:t>Thippana Vivekananda Reddy - 22B81A6263</a:t>
            </a:r>
            <a:endParaRPr/>
          </a:p>
        </p:txBody>
      </p:sp>
      <p:sp>
        <p:nvSpPr>
          <p:cNvPr id="92" name="Google Shape;92;p2"/>
          <p:cNvSpPr txBox="1"/>
          <p:nvPr/>
        </p:nvSpPr>
        <p:spPr>
          <a:xfrm>
            <a:off x="1524000" y="4331855"/>
            <a:ext cx="9144000" cy="210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Dr. </a:t>
            </a:r>
            <a:r>
              <a:rPr lang="en-US" sz="2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Vikranth, M.Tech, Ph.D</a:t>
            </a:r>
            <a:endParaRPr/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Professor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59115" y="179965"/>
            <a:ext cx="1046018" cy="1030408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2"/>
          <p:cNvSpPr txBox="1"/>
          <p:nvPr/>
        </p:nvSpPr>
        <p:spPr>
          <a:xfrm>
            <a:off x="2583543" y="348116"/>
            <a:ext cx="80844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0" i="0" u="none" strike="noStrike" cap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CVR COLLEGE OF ENGINEERING</a:t>
            </a:r>
            <a:endParaRPr sz="3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3934968" cy="8235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 dirty="0">
                <a:latin typeface="Times New Roman"/>
                <a:ea typeface="Times New Roman"/>
                <a:cs typeface="Times New Roman"/>
                <a:sym typeface="Times New Roman"/>
              </a:rPr>
              <a:t>Proposed Design</a:t>
            </a:r>
            <a:endParaRPr dirty="0"/>
          </a:p>
        </p:txBody>
      </p:sp>
      <p:sp>
        <p:nvSpPr>
          <p:cNvPr id="202" name="Google Shape;202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System Design: </a:t>
            </a:r>
          </a:p>
          <a:p>
            <a:r>
              <a:rPr lang="en-US" dirty="0"/>
              <a:t>The </a:t>
            </a:r>
            <a:r>
              <a:rPr lang="en-US" b="1" dirty="0"/>
              <a:t>UI Layer</a:t>
            </a:r>
            <a:r>
              <a:rPr lang="en-US" dirty="0"/>
              <a:t> (Tauri) allows users to start scans, view analytics, and manage reports, communicating with the backend via </a:t>
            </a:r>
            <a:r>
              <a:rPr lang="en-US" b="1" dirty="0"/>
              <a:t>Tauri Commands API</a:t>
            </a:r>
            <a:r>
              <a:rPr lang="en-US" dirty="0"/>
              <a:t>.</a:t>
            </a:r>
          </a:p>
          <a:p>
            <a:r>
              <a:rPr lang="en-US" dirty="0"/>
              <a:t>The </a:t>
            </a:r>
            <a:r>
              <a:rPr lang="en-US" b="1" dirty="0"/>
              <a:t>Backend / Orchestrator</a:t>
            </a:r>
            <a:r>
              <a:rPr lang="en-US" dirty="0"/>
              <a:t> (Rust) coordinates operations, runs </a:t>
            </a:r>
            <a:r>
              <a:rPr lang="en-US" b="1" dirty="0"/>
              <a:t>Python scanning modules</a:t>
            </a:r>
            <a:r>
              <a:rPr lang="en-US" dirty="0"/>
              <a:t>, and collects results for processing.</a:t>
            </a:r>
          </a:p>
          <a:p>
            <a:r>
              <a:rPr lang="en-US" dirty="0"/>
              <a:t>The </a:t>
            </a:r>
            <a:r>
              <a:rPr lang="en-US" b="1" dirty="0"/>
              <a:t>Scanner Engine</a:t>
            </a:r>
            <a:r>
              <a:rPr lang="en-US" dirty="0"/>
              <a:t> includes </a:t>
            </a:r>
            <a:r>
              <a:rPr lang="en-US" b="1" dirty="0"/>
              <a:t>External CLI tools</a:t>
            </a:r>
            <a:r>
              <a:rPr lang="en-US" dirty="0"/>
              <a:t> (Nmap, </a:t>
            </a:r>
            <a:r>
              <a:rPr lang="en-US" dirty="0" err="1"/>
              <a:t>Nikto</a:t>
            </a:r>
            <a:r>
              <a:rPr lang="en-US" dirty="0"/>
              <a:t>) and a </a:t>
            </a:r>
            <a:r>
              <a:rPr lang="en-US" b="1" dirty="0"/>
              <a:t>Local Network Scanner</a:t>
            </a:r>
            <a:r>
              <a:rPr lang="en-US" dirty="0"/>
              <a:t> for internal analysis, generating raw scan data.</a:t>
            </a:r>
          </a:p>
          <a:p>
            <a:r>
              <a:rPr lang="en-US" dirty="0"/>
              <a:t>The </a:t>
            </a:r>
            <a:r>
              <a:rPr lang="en-US" b="1" dirty="0"/>
              <a:t>Data Layer</a:t>
            </a:r>
            <a:r>
              <a:rPr lang="en-US" dirty="0"/>
              <a:t> stores results in </a:t>
            </a:r>
            <a:r>
              <a:rPr lang="en-US" b="1" dirty="0"/>
              <a:t>SQLite</a:t>
            </a:r>
            <a:r>
              <a:rPr lang="en-US" dirty="0"/>
              <a:t> and uses </a:t>
            </a:r>
            <a:r>
              <a:rPr lang="en-US" b="1" dirty="0"/>
              <a:t>NVD/CVE feeds</a:t>
            </a:r>
            <a:r>
              <a:rPr lang="en-US" dirty="0"/>
              <a:t> for live vulnerability intelligence.</a:t>
            </a:r>
          </a:p>
          <a:p>
            <a:r>
              <a:rPr lang="en-US" b="1" dirty="0"/>
              <a:t>Results</a:t>
            </a:r>
            <a:r>
              <a:rPr lang="en-US" dirty="0"/>
              <a:t> are visualized in the UI as interactive reports, charts, and alerts.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0"/>
          <p:cNvSpPr txBox="1"/>
          <p:nvPr/>
        </p:nvSpPr>
        <p:spPr>
          <a:xfrm>
            <a:off x="769257" y="624114"/>
            <a:ext cx="9506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Architecture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08" name="Google Shape;208;p1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7213" y="1388075"/>
            <a:ext cx="9337575" cy="5087575"/>
          </a:xfrm>
          <a:prstGeom prst="rect">
            <a:avLst/>
          </a:prstGeom>
          <a:noFill/>
          <a:ln w="1587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1"/>
          <p:cNvSpPr txBox="1"/>
          <p:nvPr/>
        </p:nvSpPr>
        <p:spPr>
          <a:xfrm>
            <a:off x="769257" y="624114"/>
            <a:ext cx="9506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case Diagram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14" name="Google Shape;21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65625" y="1351000"/>
            <a:ext cx="9226399" cy="510365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2"/>
          <p:cNvSpPr txBox="1"/>
          <p:nvPr/>
        </p:nvSpPr>
        <p:spPr>
          <a:xfrm>
            <a:off x="769257" y="624114"/>
            <a:ext cx="9506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Class Diagram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12" descr="The modified UML class diagram, showing the structure of the required smart contracts of the DEX system.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1" name="Google Shape;221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10700" y="1388050"/>
            <a:ext cx="7570600" cy="5143475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"/>
          <p:cNvSpPr txBox="1"/>
          <p:nvPr/>
        </p:nvSpPr>
        <p:spPr>
          <a:xfrm>
            <a:off x="0" y="31400"/>
            <a:ext cx="9506857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600" b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Sequence Diagram</a:t>
            </a:r>
            <a:endParaRPr sz="3600"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13" descr="The modified UML class diagram, showing the structure of the required smart contracts of the DEX system."/>
          <p:cNvSpPr/>
          <p:nvPr/>
        </p:nvSpPr>
        <p:spPr>
          <a:xfrm>
            <a:off x="5943600" y="3276600"/>
            <a:ext cx="304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28" name="Google Shape;22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2575" y="873200"/>
            <a:ext cx="9642375" cy="5525950"/>
          </a:xfrm>
          <a:prstGeom prst="rect">
            <a:avLst/>
          </a:prstGeom>
          <a:noFill/>
          <a:ln w="25400" cap="flat" cmpd="sng">
            <a:solidFill>
              <a:srgbClr val="434343"/>
            </a:solidFill>
            <a:prstDash val="solid"/>
            <a:miter lim="8000"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Proposed Modules</a:t>
            </a:r>
            <a:endParaRPr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9DEDE5D-BFAD-D689-3E45-0A547545A7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61957" y="1690688"/>
            <a:ext cx="7433445" cy="46628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 Config &amp; Init: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Handles target input, scan type, and parameters.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Discovery: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Detects active hosts in the network.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Port &amp; Service Scan: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Finds open ports and running services.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Service Fingerprinting: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Identifies service versions &amp; technologies.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Vulnerability Mapping: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Matches services with CVEs from NVD.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Plugin Execution: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Runs Python plugins for deep vulnerability checks.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Reporting Module: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Aggregates and formats scan results.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Management: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Controls roles and scan permissions.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NVD Sync: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Updates latest vulnerability feeds.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 UI: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scan progress &amp; results via Tauri GUI.</a:t>
            </a:r>
          </a:p>
          <a:p>
            <a:pPr marL="0" marR="0" lvl="0" indent="0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Storage &amp; Export: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Saves &amp; exports results (JSON, PDF, CSV).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"/>
          <p:cNvSpPr txBox="1">
            <a:spLocks noGrp="1"/>
          </p:cNvSpPr>
          <p:nvPr>
            <p:ph type="body" idx="1"/>
          </p:nvPr>
        </p:nvSpPr>
        <p:spPr>
          <a:xfrm>
            <a:off x="395425" y="148275"/>
            <a:ext cx="11306400" cy="670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Hardware Requirements: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Processor: Intel Core i5 or higher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RAM: 8 GB (Recommended)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Storage: 500 GB HDD / 256 GB SSD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Network Interface: Ethernet / Wi-Fi (for real-time scanning)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000" b="1" dirty="0">
                <a:latin typeface="Times New Roman"/>
                <a:ea typeface="Times New Roman"/>
                <a:cs typeface="Times New Roman"/>
                <a:sym typeface="Times New Roman"/>
              </a:rPr>
              <a:t>Software Requirements:</a:t>
            </a:r>
            <a:endParaRPr sz="3000"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Framework: Tauri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Languages: Rust, Python, TypeScript/JavaScript, HTML, CSS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Libraries / APIs: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457200" algn="just">
              <a:buSzPts val="2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Rust async networking modules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457200" algn="just">
              <a:buSzPts val="2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Python CVE and socket modules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457200" algn="just">
              <a:buSzPts val="2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NVD API for vulnerability data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066800" lvl="1" indent="-457200" algn="just">
              <a:buSzPts val="2400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Axios/Fetch for backend communication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Operating Systems Supported: Windows, Linux, macOS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762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•	Database: Local JSON or SQLite for scan data storage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Timeline for next review</a:t>
            </a:r>
            <a:endParaRPr/>
          </a:p>
        </p:txBody>
      </p:sp>
      <p:sp>
        <p:nvSpPr>
          <p:cNvPr id="245" name="Google Shape;245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50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/>
          </a:p>
        </p:txBody>
      </p:sp>
      <p:graphicFrame>
        <p:nvGraphicFramePr>
          <p:cNvPr id="246" name="Google Shape;246;p16"/>
          <p:cNvGraphicFramePr/>
          <p:nvPr/>
        </p:nvGraphicFramePr>
        <p:xfrm>
          <a:off x="570377" y="1496597"/>
          <a:ext cx="11051350" cy="4921550"/>
        </p:xfrm>
        <a:graphic>
          <a:graphicData uri="http://schemas.openxmlformats.org/drawingml/2006/table">
            <a:tbl>
              <a:tblPr firstRow="1" bandRow="1">
                <a:noFill/>
                <a:tableStyleId>{2AC6C8FC-55E6-4A32-B8B4-5A3E42D6F555}</a:tableStyleId>
              </a:tblPr>
              <a:tblGrid>
                <a:gridCol w="399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7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2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44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473675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</a:tblGrid>
              <a:tr h="236450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TASK ID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TASK NAME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START DATE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END </a:t>
                      </a:r>
                      <a:endParaRPr/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DATE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DURATION </a:t>
                      </a:r>
                      <a:endParaRPr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b="1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in days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gridSpan="14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WEEKS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12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10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11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14</a:t>
                      </a:r>
                      <a:endParaRPr/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74901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Research and Analysis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16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06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30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Requirements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Literature Review</a:t>
                      </a:r>
                      <a:endParaRPr sz="16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07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9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 u="none" strike="noStrike" cap="none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4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strike="noStrike" cap="none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Documentation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01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</a:t>
                      </a: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/</a:t>
                      </a: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08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 b="0" i="0" u="none" strike="noStrike" cap="none">
                          <a:solidFill>
                            <a:srgbClr val="000000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 b="0" i="0" u="none" strike="noStrike" cap="none">
                        <a:solidFill>
                          <a:srgbClr val="000000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2400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5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Review-1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23/08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25/08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6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Design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26/08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25/09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31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7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Documentation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26/09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12/10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17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683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8</a:t>
                      </a:r>
                      <a:endParaRPr/>
                    </a:p>
                  </a:txBody>
                  <a:tcPr marL="91450" marR="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entury Gothic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Review-2</a:t>
                      </a:r>
                      <a:endParaRPr/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13/10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15/10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3</a:t>
                      </a:r>
                      <a:endParaRPr sz="16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91450" marR="91450" marT="45725" marB="45725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400"/>
                        <a:buFont typeface="Century Gothic"/>
                        <a:buNone/>
                      </a:pPr>
                      <a:r>
                        <a:rPr lang="en-US" sz="2400">
                          <a:latin typeface="Century Gothic"/>
                          <a:ea typeface="Century Gothic"/>
                          <a:cs typeface="Century Gothic"/>
                          <a:sym typeface="Century Gothic"/>
                        </a:rPr>
                        <a:t>✔</a:t>
                      </a:r>
                      <a:endParaRPr sz="2400">
                        <a:solidFill>
                          <a:schemeClr val="dk1"/>
                        </a:solidFill>
                        <a:latin typeface="Century Gothic"/>
                        <a:ea typeface="Century Gothic"/>
                        <a:cs typeface="Century Gothic"/>
                        <a:sym typeface="Century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>
                        <a:alpha val="49803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52" name="Google Shape;252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550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[1] J. Wang, K. Xu, and L. Zhang, “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IMap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Toward a Fast, Scalable and Reconfigurable In-Network Scanner With Programmable Switches,” IEEE Transactions on Network and Service Management, vol. 19, no. 4, pp. 1–12, 2025. doi:10.1109/TNSM.2025.10295533.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[2] H. Lee, S. Park, and J. Kim, “V-Digger: A Distributed Architecture for Fast and Flexible Vulnerability Scanning,” IEEE Access, vol. 13, pp. 78500–78512, 2024. doi:10.1109/ACCESS.2024.10286066.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[3] R. Singh and V. Sharma, “ILLATION: Prioritizing Vulnerabilities Based on Risk and Severity,” IEEE Transactions on Information Forensics and Security, vol. 19, no. 2, pp. 222–231, 2024. doi:10.1109/TIFS.2024.10178007.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[4] M. Ahmed and F. Rahman, “A Python-Based Network Vulnerability Scanner Tool for Enhanced Cybersecurity,” International Journal of Computer Science (IJCS), vol. 17, no. 6, pp. 98–105, 2024.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[5] L. Chen, T. Zhou, and Q. Wei, “MobileSniper: Towards Automated Penetration Testing of 5G Campus Networks and IoT Infrastructures,” IEEE Communications Magazine, vol. 62, no. 7, pp. 45–53, 2024. doi:10.1109/MCOM.2024.10286088.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9479d6c763_0_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References</a:t>
            </a:r>
            <a:endParaRPr/>
          </a:p>
        </p:txBody>
      </p:sp>
      <p:sp>
        <p:nvSpPr>
          <p:cNvPr id="258" name="Google Shape;258;g39479d6c763_0_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62500" lnSpcReduction="20000"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[6] X. Zhang, M. Liu, and Y. Ren, “Fast Port Scanning Using AI-Assisted Prioritization,” Computers &amp; Security, vol. 132, pp. 103–114, 2023. doi:10.1016/j.cose.2023.103406.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[7] K. Patel and A. Desai, “An Adaptive Vulnerability Assessment Framework for Hybrid Networks,” Journal of Network and Computer Applications, vol. 220, pp. 1–12, 2023. doi:10.1016/j.jnca.2023.103547.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[8] H. Kim, S. Lee, and D. Park, “Scalable Network Vulnerability Scanning Using Containerized Agents,” IEEE Access, vol. 10, pp. 45012–45024, 2022. doi:10.1109/ACCESS.2022.9856471.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[9] M. Ali and J. Cooper, “Risk-Aware Vulnerability Assessment in Enterprise Networks,” Computers &amp; Security, vol. 120, pp. 88–97, 2022. doi:10.1016/j.cose.2022.102946.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[10] T. Brown, P. White, and A. Singh, “Automated Security Assessment for Next-Generation Networks,” IEEE Access, vol. 9, pp. 129700–129711, 2021. doi:10.1109/ACCESS.2021.9568472.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Domain Introduction</a:t>
            </a:r>
            <a:endParaRPr/>
          </a:p>
        </p:txBody>
      </p:sp>
      <p:sp>
        <p:nvSpPr>
          <p:cNvPr id="100" name="Google Shape;100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Domain: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Cyber Security, Network security</a:t>
            </a:r>
            <a:endParaRPr dirty="0"/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Introduction: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Cybersecurity has grown from basic protection to a vital defense against advanced digital threats. It safeguards systems, networks, and data from unauthorized access and attacks.</a:t>
            </a:r>
            <a:endParaRPr dirty="0"/>
          </a:p>
          <a:p>
            <a:pPr marL="685800" lvl="1" indent="-266700" algn="just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Key Concepts &amp; Technologies: Focus on confidentiality, integrity, availability (CIA). Core tools: network security, vulnerability scanning, firewalls, encryption, MFA, and intrusion detection.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685800" lvl="1" indent="-266700" algn="just" rtl="0">
              <a:spcBef>
                <a:spcPts val="500"/>
              </a:spcBef>
              <a:spcAft>
                <a:spcPts val="0"/>
              </a:spcAft>
              <a:buSzPts val="2400"/>
              <a:buChar char="•"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Recent Trends: Rise of AI-driven security, Zero Trust models, automated vulnerability management, and cloud/IoT protection.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Significance: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Essential for data protection, business continuity, national security, and building digital trust.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06" name="Google Shape;106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30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 err="1">
                <a:latin typeface="Times New Roman"/>
                <a:ea typeface="Times New Roman"/>
                <a:cs typeface="Times New Roman"/>
                <a:sym typeface="Times New Roman"/>
              </a:rPr>
              <a:t>IMap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: Toward a Fast, Scalable and Reconfigurable In-Network Scanner With Programmable Switches.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Wang et al., 2025, IEEE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https://ieeexplore.ieee.org/document/10295533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Introduces a programmable in-network scanner to accelerate vulnerability scanning across large-scale networks.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Uses programmable switches and distributed architecture to parallelize scanning and minimize latency.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High dependency on programmable network infrastructure; not suitable for small organizations with limited resources.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60446e5eb_0_1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12" name="Google Shape;112;g3860446e5eb_0_10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V-Digger: A Distributed Architecture for Fast and Flexible Vulnerability Scanning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Lee et al., 2024, IEEE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https://ieeexplore.ieee.org/document/10286066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Proposes a distributed vulnerability scanner to improve speed, security, and flexibility.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Worker–coordinator model; multiple agents scan in parallel and report to a central controller.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Complex deployment in non-enterprise networks; high setup cost.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860446e5eb_0_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18" name="Google Shape;118;g3860446e5eb_0_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ILLATION: Prioritizing Vulnerabilities Based on Risk and Severity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Singh et al., 2024, IEEE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https://ieeexplore.ieee.org/document/10178007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Proposes risk-based prioritization of vulnerabilities for better resource allocation.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Uses severity scoring + asset criticality mapping to rank vulnerabilities.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Dependent on accurate asset classification; limited real-time integration.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60446e5eb_0_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24" name="Google Shape;124;g3860446e5eb_0_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 Python-Based Network Vulnerability Scanner Tool for Enhanced Cybersecurity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Ahmed et al., 2024, IJCS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Introduces a Python-based modular scanner for faster vulnerability detection.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Script-based scanning, modular plug-in structure for customization.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Lacks enterprise-level reporting and automation capabilities.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860446e5eb_0_2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30" name="Google Shape;130;g3860446e5eb_0_2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MobileSniper: Towards Automated Penetration Testing of 5G Campus Networks and IoT Infrastructures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Chen et al., 2024, IEEE (SCI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https://ieeexplore.ieee.org/document/10286088</a:t>
            </a: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Targets vulnerabilities in 5G and IoT environments through automated scanning.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Uses automated scanning modules integrated with IoT protocol analysis.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Narrow focus on 5G/IoT — not general-purpose.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 b="1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9479d6c763_0_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imes New Roman"/>
              <a:buNone/>
            </a:pPr>
            <a:r>
              <a:rPr lang="en-US" sz="4000" b="1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/>
          </a:p>
        </p:txBody>
      </p:sp>
      <p:sp>
        <p:nvSpPr>
          <p:cNvPr id="136" name="Google Shape;136;g39479d6c763_0_1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8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Paper Title: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Fast Port Scanning Using AI-Assisted Prioritization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Authors &amp; Publication: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 Zhang et al., 2023, Computers &amp; Security (Scopus Indexed)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URL: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https://www.sciencedirect.com/journal/computers-and-security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Contribution: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Integrates AI to prioritize high-risk hosts and ports during scans.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Methodology: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Machine learning model predicts likely vulnerable endpoints to scan first.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b="1" dirty="0">
                <a:latin typeface="Times New Roman"/>
                <a:ea typeface="Times New Roman"/>
                <a:cs typeface="Times New Roman"/>
                <a:sym typeface="Times New Roman"/>
              </a:rPr>
              <a:t>Limitations: </a:t>
            </a: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High false positives with incomplete datasets.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2461</Words>
  <Application>Microsoft Office PowerPoint</Application>
  <PresentationFormat>Widescreen</PresentationFormat>
  <Paragraphs>324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Century Gothic</vt:lpstr>
      <vt:lpstr>Times New Roman</vt:lpstr>
      <vt:lpstr>Arial</vt:lpstr>
      <vt:lpstr>Office Theme</vt:lpstr>
      <vt:lpstr>CVR COLLEGE OF ENGINEERING  Department of CSE(Cyber Security)  B.Tech CSE(DS) IV Year I Semester   Project Stage-1  Review-2 Date: 15.10.2025</vt:lpstr>
      <vt:lpstr>SentinelX - A Network Vulnerability Scanner</vt:lpstr>
      <vt:lpstr>Domain Introduction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Literature Review</vt:lpstr>
      <vt:lpstr>Challenges</vt:lpstr>
      <vt:lpstr>Problem Statement</vt:lpstr>
      <vt:lpstr>Existing Methodologies</vt:lpstr>
      <vt:lpstr>Existing Methodologies</vt:lpstr>
      <vt:lpstr>Existing Methodologies</vt:lpstr>
      <vt:lpstr>Proposed Solution</vt:lpstr>
      <vt:lpstr>Proposed Design</vt:lpstr>
      <vt:lpstr>PowerPoint Presentation</vt:lpstr>
      <vt:lpstr>PowerPoint Presentation</vt:lpstr>
      <vt:lpstr>PowerPoint Presentation</vt:lpstr>
      <vt:lpstr>PowerPoint Presentation</vt:lpstr>
      <vt:lpstr>Proposed Modules</vt:lpstr>
      <vt:lpstr>PowerPoint Presentation</vt:lpstr>
      <vt:lpstr>Timeline for next review</vt:lpstr>
      <vt:lpstr>References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M Varaprasd Rao</dc:creator>
  <cp:lastModifiedBy>Srimani Teja</cp:lastModifiedBy>
  <cp:revision>2</cp:revision>
  <dcterms:created xsi:type="dcterms:W3CDTF">2024-07-18T04:46:24Z</dcterms:created>
  <dcterms:modified xsi:type="dcterms:W3CDTF">2025-10-14T05:04:00Z</dcterms:modified>
</cp:coreProperties>
</file>