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8" r:id="rId3"/>
    <p:sldId id="262" r:id="rId4"/>
    <p:sldId id="264" r:id="rId5"/>
    <p:sldId id="284" r:id="rId6"/>
    <p:sldId id="285" r:id="rId7"/>
    <p:sldId id="286" r:id="rId8"/>
    <p:sldId id="287" r:id="rId9"/>
    <p:sldId id="288" r:id="rId10"/>
    <p:sldId id="289" r:id="rId11"/>
    <p:sldId id="290" r:id="rId12"/>
    <p:sldId id="291" r:id="rId13"/>
    <p:sldId id="292" r:id="rId14"/>
    <p:sldId id="273" r:id="rId15"/>
    <p:sldId id="274" r:id="rId16"/>
    <p:sldId id="266" r:id="rId17"/>
    <p:sldId id="282" r:id="rId18"/>
    <p:sldId id="283" r:id="rId19"/>
    <p:sldId id="267" r:id="rId20"/>
    <p:sldId id="275" r:id="rId21"/>
    <p:sldId id="278" r:id="rId22"/>
    <p:sldId id="279" r:id="rId23"/>
    <p:sldId id="280" r:id="rId24"/>
    <p:sldId id="281" r:id="rId25"/>
    <p:sldId id="276" r:id="rId26"/>
    <p:sldId id="277" r:id="rId27"/>
    <p:sldId id="294" r:id="rId28"/>
    <p:sldId id="271"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7904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59314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9014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345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2AB04-7C5B-48EB-B77E-067F7962D302}"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00968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02AB04-7C5B-48EB-B77E-067F7962D302}"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466041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02AB04-7C5B-48EB-B77E-067F7962D302}"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51962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02AB04-7C5B-48EB-B77E-067F7962D302}"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10023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2AB04-7C5B-48EB-B77E-067F7962D302}"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160013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756474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2AB04-7C5B-48EB-B77E-067F7962D302}"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9F3A3-18C3-4923-BF2E-716D5368A24F}" type="slidenum">
              <a:rPr lang="en-US" smtClean="0"/>
              <a:t>‹#›</a:t>
            </a:fld>
            <a:endParaRPr lang="en-US"/>
          </a:p>
        </p:txBody>
      </p:sp>
    </p:spTree>
    <p:extLst>
      <p:ext uri="{BB962C8B-B14F-4D97-AF65-F5344CB8AC3E}">
        <p14:creationId xmlns:p14="http://schemas.microsoft.com/office/powerpoint/2010/main" val="250972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2AB04-7C5B-48EB-B77E-067F7962D302}" type="datetimeFigureOut">
              <a:rPr lang="en-US" smtClean="0"/>
              <a:t>10/15/2025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9F3A3-18C3-4923-BF2E-716D5368A24F}" type="slidenum">
              <a:rPr lang="en-US" smtClean="0"/>
              <a:t>‹#›</a:t>
            </a:fld>
            <a:endParaRPr lang="en-US"/>
          </a:p>
        </p:txBody>
      </p:sp>
    </p:spTree>
    <p:extLst>
      <p:ext uri="{BB962C8B-B14F-4D97-AF65-F5344CB8AC3E}">
        <p14:creationId xmlns:p14="http://schemas.microsoft.com/office/powerpoint/2010/main" val="1336111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789000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document/890000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ieeexplore.ieee.org/document/1029553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67800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23400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123000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3450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xplore.ieee.org/document/45600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document/56700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14467" y="1101176"/>
            <a:ext cx="10596418" cy="3597857"/>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CVR COLLEGE OF ENGINEERING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Department of CSE(Cyber Security)</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B.Tech</a:t>
            </a:r>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CSE(CS) IV </a:t>
            </a:r>
            <a:r>
              <a:rPr lang="en-US" sz="3200" dirty="0">
                <a:latin typeface="Times New Roman" panose="02020603050405020304" pitchFamily="18" charset="0"/>
                <a:cs typeface="Times New Roman" panose="02020603050405020304" pitchFamily="18" charset="0"/>
              </a:rPr>
              <a:t>Year I Semester</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Project Stage-1</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 Review-2</a:t>
            </a:r>
            <a:br>
              <a:rPr lang="en-US" sz="3200" b="1"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Date: 15.10.2025</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997858" y="1101176"/>
            <a:ext cx="1046018" cy="1030408"/>
          </a:xfrm>
          <a:prstGeom prst="rect">
            <a:avLst/>
          </a:prstGeom>
        </p:spPr>
      </p:pic>
    </p:spTree>
    <p:extLst>
      <p:ext uri="{BB962C8B-B14F-4D97-AF65-F5344CB8AC3E}">
        <p14:creationId xmlns:p14="http://schemas.microsoft.com/office/powerpoint/2010/main" val="193473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Attribute-Based Encryption for Secure Data Sharing in Cloud </a:t>
            </a:r>
            <a:r>
              <a:rPr lang="en-US" dirty="0" smtClean="0">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Wang et al., 2022, IEEE Transactions on Information </a:t>
            </a:r>
            <a:r>
              <a:rPr lang="fr-FR" dirty="0" err="1">
                <a:latin typeface="Times New Roman" panose="02020603050405020304" pitchFamily="18" charset="0"/>
                <a:cs typeface="Times New Roman" panose="02020603050405020304" pitchFamily="18" charset="0"/>
              </a:rPr>
              <a:t>Forensics</a:t>
            </a:r>
            <a:r>
              <a:rPr lang="fr-FR" dirty="0">
                <a:latin typeface="Times New Roman" panose="02020603050405020304" pitchFamily="18" charset="0"/>
                <a:cs typeface="Times New Roman" panose="02020603050405020304" pitchFamily="18" charset="0"/>
              </a:rPr>
              <a:t> and </a:t>
            </a:r>
            <a:r>
              <a:rPr lang="fr-FR" dirty="0" smtClean="0">
                <a:latin typeface="Times New Roman" panose="02020603050405020304" pitchFamily="18" charset="0"/>
                <a:cs typeface="Times New Roman" panose="02020603050405020304" pitchFamily="18" charset="0"/>
              </a:rPr>
              <a:t>Security</a:t>
            </a: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ieeexplore.ieee.org/document/6780000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Introduces </a:t>
            </a:r>
            <a:r>
              <a:rPr lang="en-US" dirty="0">
                <a:latin typeface="Times New Roman" panose="02020603050405020304" pitchFamily="18" charset="0"/>
                <a:cs typeface="Times New Roman" panose="02020603050405020304" pitchFamily="18" charset="0"/>
              </a:rPr>
              <a:t>an attribute-based encryption scheme to enhance data security in cloud storage</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Utilizes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cryptographic techniques to enforce fine-grained access control.</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Computational overhead may impact performance in resource-constrained environments.</a:t>
            </a:r>
            <a:endParaRPr lang="en-IN" dirty="0"/>
          </a:p>
        </p:txBody>
      </p:sp>
    </p:spTree>
    <p:extLst>
      <p:ext uri="{BB962C8B-B14F-4D97-AF65-F5344CB8AC3E}">
        <p14:creationId xmlns:p14="http://schemas.microsoft.com/office/powerpoint/2010/main" val="141680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and Efficient Data Sharing in Cloud </a:t>
            </a:r>
            <a:r>
              <a:rPr lang="en-US" dirty="0" smtClean="0">
                <a:latin typeface="Times New Roman" panose="02020603050405020304" pitchFamily="18" charset="0"/>
                <a:cs typeface="Times New Roman" panose="02020603050405020304" pitchFamily="18" charset="0"/>
              </a:rPr>
              <a:t>Computing</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Li et al., 2023,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ieeexplore.ieee.org/document/7890000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Proposes </a:t>
            </a:r>
            <a:r>
              <a:rPr lang="en-US" dirty="0">
                <a:latin typeface="Times New Roman" panose="02020603050405020304" pitchFamily="18" charset="0"/>
                <a:cs typeface="Times New Roman" panose="02020603050405020304" pitchFamily="18" charset="0"/>
              </a:rPr>
              <a:t>a novel framework for secure and efficient data sharing in cloud environments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Integrates encryption, access control, and data integrity mechanisms.</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framework's scalability in large-scale cloud environments remains untested.</a:t>
            </a:r>
            <a:endParaRPr lang="en-IN" dirty="0"/>
          </a:p>
        </p:txBody>
      </p:sp>
    </p:spTree>
    <p:extLst>
      <p:ext uri="{BB962C8B-B14F-4D97-AF65-F5344CB8AC3E}">
        <p14:creationId xmlns:p14="http://schemas.microsoft.com/office/powerpoint/2010/main" val="391402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 Survey on Cloud Storage Security Issues and Techniques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Zhou et al., 2024, IEEE </a:t>
            </a:r>
            <a:r>
              <a:rPr lang="fr-FR" dirty="0" smtClean="0">
                <a:latin typeface="Times New Roman" panose="02020603050405020304" pitchFamily="18" charset="0"/>
                <a:cs typeface="Times New Roman" panose="02020603050405020304" pitchFamily="18" charset="0"/>
              </a:rPr>
              <a:t>Access</a:t>
            </a: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ieeexplore.ieee.org/document/8900000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Provides </a:t>
            </a:r>
            <a:r>
              <a:rPr lang="en-US" dirty="0">
                <a:latin typeface="Times New Roman" panose="02020603050405020304" pitchFamily="18" charset="0"/>
                <a:cs typeface="Times New Roman" panose="02020603050405020304" pitchFamily="18" charset="0"/>
              </a:rPr>
              <a:t>a comprehensive survey of security issues in cloud storage and categorizes various techniques to address them</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Systematic </a:t>
            </a:r>
            <a:r>
              <a:rPr lang="en-US" dirty="0">
                <a:latin typeface="Times New Roman" panose="02020603050405020304" pitchFamily="18" charset="0"/>
                <a:cs typeface="Times New Roman" panose="02020603050405020304" pitchFamily="18" charset="0"/>
              </a:rPr>
              <a:t>review of existing literature on cloud storage security.</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Lacks empirical evaluation of the discussed techniques.</a:t>
            </a:r>
            <a:endParaRPr lang="en-IN" dirty="0"/>
          </a:p>
        </p:txBody>
      </p:sp>
    </p:spTree>
    <p:extLst>
      <p:ext uri="{BB962C8B-B14F-4D97-AF65-F5344CB8AC3E}">
        <p14:creationId xmlns:p14="http://schemas.microsoft.com/office/powerpoint/2010/main" val="949704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IMap</a:t>
            </a:r>
            <a:r>
              <a:rPr lang="en-US" dirty="0">
                <a:latin typeface="Times New Roman" panose="02020603050405020304" pitchFamily="18" charset="0"/>
                <a:cs typeface="Times New Roman" panose="02020603050405020304" pitchFamily="18" charset="0"/>
              </a:rPr>
              <a:t>: Toward a Fast, Scalable and Reconfigurable In-Network Scanner With Programmable Switches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nl-NL" dirty="0">
                <a:latin typeface="Times New Roman" panose="02020603050405020304" pitchFamily="18" charset="0"/>
                <a:cs typeface="Times New Roman" panose="02020603050405020304" pitchFamily="18" charset="0"/>
              </a:rPr>
              <a:t>Wang et al., 2025, IEEE</a:t>
            </a:r>
            <a:endParaRPr lang="fr-FR"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ieeexplore.ieee.org/document/10295533</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Introduces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programmable in-network scanner to accelerate vulnerability scanning across large-scale </a:t>
            </a:r>
            <a:r>
              <a:rPr lang="en-US" dirty="0" smtClean="0">
                <a:latin typeface="Times New Roman" panose="02020603050405020304" pitchFamily="18" charset="0"/>
                <a:cs typeface="Times New Roman" panose="02020603050405020304" pitchFamily="18" charset="0"/>
              </a:rPr>
              <a:t>networks.</a:t>
            </a:r>
            <a:endParaRPr lang="en-US"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Uses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programmable switches and distributed architecture to parallelize scanning and minimize latency.</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 High dependency on programmable network infrastructure; not suitable for small organizations with limited resources.</a:t>
            </a:r>
            <a:endParaRPr lang="en-IN" dirty="0"/>
          </a:p>
        </p:txBody>
      </p:sp>
    </p:spTree>
    <p:extLst>
      <p:ext uri="{BB962C8B-B14F-4D97-AF65-F5344CB8AC3E}">
        <p14:creationId xmlns:p14="http://schemas.microsoft.com/office/powerpoint/2010/main" val="785015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Challenges</a:t>
            </a:r>
          </a:p>
        </p:txBody>
      </p:sp>
      <p:sp>
        <p:nvSpPr>
          <p:cNvPr id="3" name="Content Placeholder 2"/>
          <p:cNvSpPr>
            <a:spLocks noGrp="1"/>
          </p:cNvSpPr>
          <p:nvPr>
            <p:ph idx="1"/>
          </p:nvPr>
        </p:nvSpPr>
        <p:spPr>
          <a:xfrm>
            <a:off x="838200" y="1690688"/>
            <a:ext cx="11022874" cy="4705804"/>
          </a:xfrm>
        </p:spPr>
        <p:txBody>
          <a:bodyPr>
            <a:normAutofit lnSpcReduction="10000"/>
          </a:bodyPr>
          <a:lstStyle/>
          <a:p>
            <a:r>
              <a:rPr lang="en-US" dirty="0">
                <a:latin typeface="Times New Roman" panose="02020603050405020304" pitchFamily="18" charset="0"/>
                <a:cs typeface="Times New Roman" panose="02020603050405020304" pitchFamily="18" charset="0"/>
              </a:rPr>
              <a:t>Existing methods for </a:t>
            </a:r>
            <a:r>
              <a:rPr lang="en-US" b="1" dirty="0">
                <a:latin typeface="Times New Roman" panose="02020603050405020304" pitchFamily="18" charset="0"/>
                <a:cs typeface="Times New Roman" panose="02020603050405020304" pitchFamily="18" charset="0"/>
              </a:rPr>
              <a:t>cloud file storage and sharing</a:t>
            </a:r>
            <a:r>
              <a:rPr lang="en-US" dirty="0">
                <a:latin typeface="Times New Roman" panose="02020603050405020304" pitchFamily="18" charset="0"/>
                <a:cs typeface="Times New Roman" panose="02020603050405020304" pitchFamily="18" charset="0"/>
              </a:rPr>
              <a:t> suffer from </a:t>
            </a:r>
            <a:r>
              <a:rPr lang="en-US" b="1" dirty="0">
                <a:latin typeface="Times New Roman" panose="02020603050405020304" pitchFamily="18" charset="0"/>
                <a:cs typeface="Times New Roman" panose="02020603050405020304" pitchFamily="18" charset="0"/>
              </a:rPr>
              <a:t>weak data privacy</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lack of end-to-end encryption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dependence on third-party providers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Most platforms </a:t>
            </a:r>
            <a:r>
              <a:rPr lang="en-US" b="1" dirty="0">
                <a:latin typeface="Times New Roman" panose="02020603050405020304" pitchFamily="18" charset="0"/>
                <a:cs typeface="Times New Roman" panose="02020603050405020304" pitchFamily="18" charset="0"/>
              </a:rPr>
              <a:t>store encryption keys server-side</a:t>
            </a:r>
            <a:r>
              <a:rPr lang="en-US" dirty="0">
                <a:latin typeface="Times New Roman" panose="02020603050405020304" pitchFamily="18" charset="0"/>
                <a:cs typeface="Times New Roman" panose="02020603050405020304" pitchFamily="18" charset="0"/>
              </a:rPr>
              <a:t>, reducing user control and exposing data to potential breaches</a:t>
            </a:r>
            <a:r>
              <a:rPr lang="en-US" dirty="0" smtClean="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High subscription costs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limited free storage</a:t>
            </a:r>
            <a:r>
              <a:rPr lang="en-US" dirty="0">
                <a:latin typeface="Times New Roman" panose="02020603050405020304" pitchFamily="18" charset="0"/>
                <a:cs typeface="Times New Roman" panose="02020603050405020304" pitchFamily="18" charset="0"/>
              </a:rPr>
              <a:t> make enterprise-grade security inaccessible to students and small organizations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Existing systems offer </a:t>
            </a:r>
            <a:r>
              <a:rPr lang="en-US" b="1" dirty="0">
                <a:latin typeface="Times New Roman" panose="02020603050405020304" pitchFamily="18" charset="0"/>
                <a:cs typeface="Times New Roman" panose="02020603050405020304" pitchFamily="18" charset="0"/>
              </a:rPr>
              <a:t>limited transparency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weak user control</a:t>
            </a:r>
            <a:r>
              <a:rPr lang="en-US" dirty="0">
                <a:latin typeface="Times New Roman" panose="02020603050405020304" pitchFamily="18" charset="0"/>
                <a:cs typeface="Times New Roman" panose="02020603050405020304" pitchFamily="18" charset="0"/>
              </a:rPr>
              <a:t> over shared files and access permissions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Many platforms </a:t>
            </a:r>
            <a:r>
              <a:rPr lang="en-US" b="1" dirty="0">
                <a:latin typeface="Times New Roman" panose="02020603050405020304" pitchFamily="18" charset="0"/>
                <a:cs typeface="Times New Roman" panose="02020603050405020304" pitchFamily="18" charset="0"/>
              </a:rPr>
              <a:t>lack efficient encryption–decryption mechanisms</a:t>
            </a:r>
            <a:r>
              <a:rPr lang="en-US" dirty="0">
                <a:latin typeface="Times New Roman" panose="02020603050405020304" pitchFamily="18" charset="0"/>
                <a:cs typeface="Times New Roman" panose="02020603050405020304" pitchFamily="18" charset="0"/>
              </a:rPr>
              <a:t>, leading to slower performance and resource overhead.</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109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451" y="365125"/>
            <a:ext cx="10844349" cy="1325563"/>
          </a:xfrm>
        </p:spPr>
        <p:txBody>
          <a:bodyPr>
            <a:normAutofit/>
          </a:bodyPr>
          <a:lstStyle/>
          <a:p>
            <a:r>
              <a:rPr lang="en-US" sz="4000" b="1" dirty="0" smtClean="0">
                <a:latin typeface="Times New Roman" panose="02020603050405020304" pitchFamily="18" charset="0"/>
                <a:cs typeface="Times New Roman" panose="02020603050405020304" pitchFamily="18" charset="0"/>
              </a:rPr>
              <a:t>   Problem Statement:</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US" sz="2600" dirty="0">
                <a:latin typeface="Times New Roman" panose="02020603050405020304" pitchFamily="18" charset="0"/>
                <a:cs typeface="Times New Roman" panose="02020603050405020304" pitchFamily="18" charset="0"/>
              </a:rPr>
              <a:t>• In today’s digital environment, users rely heavily on cloud platforms to store and share files.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Many existing systems lack </a:t>
            </a:r>
            <a:r>
              <a:rPr lang="en-US" sz="2600" b="1" dirty="0">
                <a:latin typeface="Times New Roman" panose="02020603050405020304" pitchFamily="18" charset="0"/>
                <a:cs typeface="Times New Roman" panose="02020603050405020304" pitchFamily="18" charset="0"/>
              </a:rPr>
              <a:t>strong security and privacy controls</a:t>
            </a:r>
            <a:r>
              <a:rPr lang="en-US" sz="2600" dirty="0">
                <a:latin typeface="Times New Roman" panose="02020603050405020304" pitchFamily="18" charset="0"/>
                <a:cs typeface="Times New Roman" panose="02020603050405020304" pitchFamily="18" charset="0"/>
              </a:rPr>
              <a:t>, exposing sensitive data to risks.</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Unauthorized access, data breaches, and misuse</a:t>
            </a:r>
            <a:r>
              <a:rPr lang="en-US" sz="2600" dirty="0">
                <a:latin typeface="Times New Roman" panose="02020603050405020304" pitchFamily="18" charset="0"/>
                <a:cs typeface="Times New Roman" panose="02020603050405020304" pitchFamily="18" charset="0"/>
              </a:rPr>
              <a:t> often occur during file storage and transmission.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There is a growing need for a system that ensures </a:t>
            </a:r>
            <a:r>
              <a:rPr lang="en-US" sz="2600" b="1" dirty="0">
                <a:latin typeface="Times New Roman" panose="02020603050405020304" pitchFamily="18" charset="0"/>
                <a:cs typeface="Times New Roman" panose="02020603050405020304" pitchFamily="18" charset="0"/>
              </a:rPr>
              <a:t>data confidentiality, integrity, and controlled access</a:t>
            </a:r>
            <a:r>
              <a:rPr lang="en-US" sz="2600" dirty="0">
                <a:latin typeface="Times New Roman" panose="02020603050405020304" pitchFamily="18" charset="0"/>
                <a:cs typeface="Times New Roman" panose="02020603050405020304" pitchFamily="18" charset="0"/>
              </a:rPr>
              <a:t>.</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Current solutions fail to provide </a:t>
            </a:r>
            <a:r>
              <a:rPr lang="en-US" sz="2600" b="1" dirty="0">
                <a:latin typeface="Times New Roman" panose="02020603050405020304" pitchFamily="18" charset="0"/>
                <a:cs typeface="Times New Roman" panose="02020603050405020304" pitchFamily="18" charset="0"/>
              </a:rPr>
              <a:t>complete user control</a:t>
            </a:r>
            <a:r>
              <a:rPr lang="en-US" sz="2600" dirty="0">
                <a:latin typeface="Times New Roman" panose="02020603050405020304" pitchFamily="18" charset="0"/>
                <a:cs typeface="Times New Roman" panose="02020603050405020304" pitchFamily="18" charset="0"/>
              </a:rPr>
              <a:t> over shared information.</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Hence, a </a:t>
            </a:r>
            <a:r>
              <a:rPr lang="en-US" sz="2600" b="1" dirty="0">
                <a:latin typeface="Times New Roman" panose="02020603050405020304" pitchFamily="18" charset="0"/>
                <a:cs typeface="Times New Roman" panose="02020603050405020304" pitchFamily="18" charset="0"/>
              </a:rPr>
              <a:t>secure, encrypted, and user-centric file storage and sharing system</a:t>
            </a:r>
            <a:r>
              <a:rPr lang="en-US" sz="2600" dirty="0">
                <a:latin typeface="Times New Roman" panose="02020603050405020304" pitchFamily="18" charset="0"/>
                <a:cs typeface="Times New Roman" panose="02020603050405020304" pitchFamily="18" charset="0"/>
              </a:rPr>
              <a:t> is required.</a:t>
            </a:r>
          </a:p>
        </p:txBody>
      </p:sp>
    </p:spTree>
    <p:extLst>
      <p:ext uri="{BB962C8B-B14F-4D97-AF65-F5344CB8AC3E}">
        <p14:creationId xmlns:p14="http://schemas.microsoft.com/office/powerpoint/2010/main" val="3047190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Existing Methodologies</a:t>
            </a:r>
          </a:p>
        </p:txBody>
      </p:sp>
      <p:sp>
        <p:nvSpPr>
          <p:cNvPr id="3" name="Content Placeholder 2"/>
          <p:cNvSpPr>
            <a:spLocks noGrp="1"/>
          </p:cNvSpPr>
          <p:nvPr>
            <p:ph idx="1"/>
          </p:nvPr>
        </p:nvSpPr>
        <p:spPr>
          <a:xfrm>
            <a:off x="838200" y="1129619"/>
            <a:ext cx="10515600" cy="5192803"/>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Methodology 1:</a:t>
            </a:r>
            <a:r>
              <a:rPr lang="en-US" dirty="0">
                <a:latin typeface="Times New Roman" panose="02020603050405020304" pitchFamily="18" charset="0"/>
                <a:cs typeface="Times New Roman" panose="02020603050405020304" pitchFamily="18" charset="0"/>
              </a:rPr>
              <a:t> Public Consumer Cloud (e.g., Google Drive, Dropbox</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Files are uploaded to provider-managed servers; access controlled via user accounts and provider-side permissions; sharing uses links or email invites</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 </a:t>
            </a:r>
            <a:r>
              <a:rPr lang="en-US" sz="2600" dirty="0" smtClean="0">
                <a:latin typeface="Times New Roman" panose="02020603050405020304" pitchFamily="18" charset="0"/>
                <a:cs typeface="Times New Roman" panose="02020603050405020304" pitchFamily="18" charset="0"/>
              </a:rPr>
              <a:t>Provider holds encryption keys and metadata (limited user control); privacy depends on provider policies; ongoing subscription or storage costs and potential vendor lock-in.</a:t>
            </a:r>
          </a:p>
          <a:p>
            <a:pPr algn="just"/>
            <a:r>
              <a:rPr lang="en-US" b="1" dirty="0" smtClean="0">
                <a:latin typeface="Times New Roman" panose="02020603050405020304" pitchFamily="18" charset="0"/>
                <a:cs typeface="Times New Roman" panose="02020603050405020304" pitchFamily="18" charset="0"/>
              </a:rPr>
              <a:t>Methodology </a:t>
            </a: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Enterprise Cloud Platforms (e.g., Box, </a:t>
            </a:r>
            <a:r>
              <a:rPr lang="en-US" dirty="0" err="1">
                <a:latin typeface="Times New Roman" panose="02020603050405020304" pitchFamily="18" charset="0"/>
                <a:cs typeface="Times New Roman" panose="02020603050405020304" pitchFamily="18" charset="0"/>
              </a:rPr>
              <a:t>OneDrive</a:t>
            </a:r>
            <a:r>
              <a:rPr lang="en-US" dirty="0">
                <a:latin typeface="Times New Roman" panose="02020603050405020304" pitchFamily="18" charset="0"/>
                <a:cs typeface="Times New Roman" panose="02020603050405020304" pitchFamily="18" charset="0"/>
              </a:rPr>
              <a:t> for Business</a:t>
            </a:r>
            <a:r>
              <a:rPr lang="en-US"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How </a:t>
            </a:r>
            <a:r>
              <a:rPr lang="en-US" sz="2600" b="1" dirty="0">
                <a:latin typeface="Times New Roman" panose="02020603050405020304" pitchFamily="18" charset="0"/>
                <a:cs typeface="Times New Roman" panose="02020603050405020304" pitchFamily="18" charset="0"/>
              </a:rPr>
              <a:t>it works: </a:t>
            </a:r>
            <a:r>
              <a:rPr lang="en-US" sz="2600" dirty="0">
                <a:latin typeface="Times New Roman" panose="02020603050405020304" pitchFamily="18" charset="0"/>
                <a:cs typeface="Times New Roman" panose="02020603050405020304" pitchFamily="18" charset="0"/>
              </a:rPr>
              <a:t>Centralized enterprise-grade storage with admin controls, compliance features, auditing, and integrated access management (SSO, RBAC</a:t>
            </a:r>
            <a:r>
              <a:rPr lang="en-US" sz="2600" dirty="0" smtClean="0">
                <a:latin typeface="Times New Roman" panose="02020603050405020304" pitchFamily="18" charset="0"/>
                <a:cs typeface="Times New Roman" panose="02020603050405020304" pitchFamily="18" charset="0"/>
              </a:rPr>
              <a:t>).</a:t>
            </a:r>
          </a:p>
          <a:p>
            <a:pPr algn="just"/>
            <a:r>
              <a:rPr lang="en-US" sz="2600" b="1" dirty="0" smtClean="0">
                <a:latin typeface="Times New Roman" panose="02020603050405020304" pitchFamily="18" charset="0"/>
                <a:cs typeface="Times New Roman" panose="02020603050405020304" pitchFamily="18" charset="0"/>
              </a:rPr>
              <a:t>Why </a:t>
            </a:r>
            <a:r>
              <a:rPr lang="en-US" sz="2600" b="1" dirty="0">
                <a:latin typeface="Times New Roman" panose="02020603050405020304" pitchFamily="18" charset="0"/>
                <a:cs typeface="Times New Roman" panose="02020603050405020304" pitchFamily="18" charset="0"/>
              </a:rPr>
              <a:t>it's insufficient</a:t>
            </a:r>
            <a:r>
              <a:rPr lang="en-US" sz="2600" dirty="0">
                <a:latin typeface="Times New Roman" panose="02020603050405020304" pitchFamily="18" charset="0"/>
                <a:cs typeface="Times New Roman" panose="02020603050405020304" pitchFamily="18" charset="0"/>
              </a:rPr>
              <a:t>: Expensive for small orgs/students; heavy feature set increases complexity; still relies on third-party trust and often lacks true end-to-end encryption by default.</a:t>
            </a:r>
          </a:p>
        </p:txBody>
      </p:sp>
    </p:spTree>
    <p:extLst>
      <p:ext uri="{BB962C8B-B14F-4D97-AF65-F5344CB8AC3E}">
        <p14:creationId xmlns:p14="http://schemas.microsoft.com/office/powerpoint/2010/main" val="294370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718457"/>
            <a:ext cx="10515600" cy="5943600"/>
          </a:xfrm>
        </p:spPr>
        <p:txBody>
          <a:bodyPr>
            <a:normAutofit fontScale="77500" lnSpcReduction="20000"/>
          </a:bodyPr>
          <a:lstStyle/>
          <a:p>
            <a:r>
              <a:rPr lang="en-US" sz="3100" b="1" dirty="0">
                <a:latin typeface="Times New Roman" panose="02020603050405020304" pitchFamily="18" charset="0"/>
                <a:cs typeface="Times New Roman" panose="02020603050405020304" pitchFamily="18" charset="0"/>
              </a:rPr>
              <a:t>Methodology 3: Self-Hosted Open-Source Solutions (e.g., </a:t>
            </a:r>
            <a:r>
              <a:rPr lang="en-US" sz="3100" b="1" dirty="0" err="1">
                <a:latin typeface="Times New Roman" panose="02020603050405020304" pitchFamily="18" charset="0"/>
                <a:cs typeface="Times New Roman" panose="02020603050405020304" pitchFamily="18" charset="0"/>
              </a:rPr>
              <a:t>Nextcloud</a:t>
            </a:r>
            <a:r>
              <a:rPr lang="en-US" sz="3100" b="1" dirty="0">
                <a:latin typeface="Times New Roman" panose="02020603050405020304" pitchFamily="18" charset="0"/>
                <a:cs typeface="Times New Roman" panose="02020603050405020304" pitchFamily="18" charset="0"/>
              </a:rPr>
              <a:t>, </a:t>
            </a:r>
            <a:r>
              <a:rPr lang="en-US" sz="3100" b="1" dirty="0" err="1" smtClean="0">
                <a:latin typeface="Times New Roman" panose="02020603050405020304" pitchFamily="18" charset="0"/>
                <a:cs typeface="Times New Roman" panose="02020603050405020304" pitchFamily="18" charset="0"/>
              </a:rPr>
              <a:t>ownCloud</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How it works:</a:t>
            </a:r>
            <a:r>
              <a:rPr lang="en-US" dirty="0" smtClean="0">
                <a:latin typeface="Times New Roman" panose="02020603050405020304" pitchFamily="18" charset="0"/>
                <a:cs typeface="Times New Roman" panose="02020603050405020304" pitchFamily="18" charset="0"/>
              </a:rPr>
              <a:t> Organizations run storage services on their own servers; full control of deployment, plugins for sharing, and optional encryption modules.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Requires </a:t>
            </a:r>
            <a:r>
              <a:rPr lang="en-US" dirty="0" err="1">
                <a:latin typeface="Times New Roman" panose="02020603050405020304" pitchFamily="18" charset="0"/>
                <a:cs typeface="Times New Roman" panose="02020603050405020304" pitchFamily="18" charset="0"/>
              </a:rPr>
              <a:t>sysadmin</a:t>
            </a:r>
            <a:r>
              <a:rPr lang="en-US" dirty="0">
                <a:latin typeface="Times New Roman" panose="02020603050405020304" pitchFamily="18" charset="0"/>
                <a:cs typeface="Times New Roman" panose="02020603050405020304" pitchFamily="18" charset="0"/>
              </a:rPr>
              <a:t> skills and maintenance effort; default deployments often lack strong end-to-end encryption; scaling and backup/resilience add cost and complexity.</a:t>
            </a:r>
          </a:p>
          <a:p>
            <a:pPr marL="0" indent="0">
              <a:buNone/>
            </a:pPr>
            <a:endParaRPr lang="en-US" dirty="0" smtClean="0">
              <a:latin typeface="Times New Roman" panose="02020603050405020304" pitchFamily="18" charset="0"/>
              <a:cs typeface="Times New Roman" panose="02020603050405020304" pitchFamily="18" charset="0"/>
            </a:endParaRPr>
          </a:p>
          <a:p>
            <a:r>
              <a:rPr lang="en-US" sz="3100" b="1" dirty="0" smtClean="0">
                <a:latin typeface="Times New Roman" panose="02020603050405020304" pitchFamily="18" charset="0"/>
                <a:cs typeface="Times New Roman" panose="02020603050405020304" pitchFamily="18" charset="0"/>
              </a:rPr>
              <a:t>Methodology </a:t>
            </a:r>
            <a:r>
              <a:rPr lang="en-US" sz="3100" b="1" dirty="0">
                <a:latin typeface="Times New Roman" panose="02020603050405020304" pitchFamily="18" charset="0"/>
                <a:cs typeface="Times New Roman" panose="02020603050405020304" pitchFamily="18" charset="0"/>
              </a:rPr>
              <a:t>4: End-to-End Encrypted Services (e.g., </a:t>
            </a:r>
            <a:r>
              <a:rPr lang="en-US" sz="3100" b="1" dirty="0" err="1">
                <a:latin typeface="Times New Roman" panose="02020603050405020304" pitchFamily="18" charset="0"/>
                <a:cs typeface="Times New Roman" panose="02020603050405020304" pitchFamily="18" charset="0"/>
              </a:rPr>
              <a:t>Tresorit</a:t>
            </a:r>
            <a:r>
              <a:rPr lang="en-US" sz="3100" b="1" dirty="0">
                <a:latin typeface="Times New Roman" panose="02020603050405020304" pitchFamily="18" charset="0"/>
                <a:cs typeface="Times New Roman" panose="02020603050405020304" pitchFamily="18" charset="0"/>
              </a:rPr>
              <a:t>, Proton Drive</a:t>
            </a:r>
            <a:r>
              <a:rPr lang="en-US" sz="3100" b="1" dirty="0" smtClean="0">
                <a:latin typeface="Times New Roman" panose="02020603050405020304" pitchFamily="18" charset="0"/>
                <a:cs typeface="Times New Roman" panose="02020603050405020304" pitchFamily="18" charset="0"/>
              </a:rPr>
              <a:t>)</a:t>
            </a:r>
          </a:p>
          <a:p>
            <a:pPr marL="0" indent="0">
              <a:buNone/>
            </a:pP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How it works:</a:t>
            </a:r>
            <a:r>
              <a:rPr lang="en-US" dirty="0">
                <a:latin typeface="Times New Roman" panose="02020603050405020304" pitchFamily="18" charset="0"/>
                <a:cs typeface="Times New Roman" panose="02020603050405020304" pitchFamily="18" charset="0"/>
              </a:rPr>
              <a:t> Client-side encryption encrypts files before upload; providers store only </a:t>
            </a:r>
            <a:r>
              <a:rPr lang="en-US" dirty="0" err="1">
                <a:latin typeface="Times New Roman" panose="02020603050405020304" pitchFamily="18" charset="0"/>
                <a:cs typeface="Times New Roman" panose="02020603050405020304" pitchFamily="18" charset="0"/>
              </a:rPr>
              <a:t>ciphertext</a:t>
            </a:r>
            <a:r>
              <a:rPr lang="en-US" dirty="0">
                <a:latin typeface="Times New Roman" panose="02020603050405020304" pitchFamily="18" charset="0"/>
                <a:cs typeface="Times New Roman" panose="02020603050405020304" pitchFamily="18" charset="0"/>
              </a:rPr>
              <a:t> and limited metadata; sharing is done via encrypted </a:t>
            </a:r>
            <a:r>
              <a:rPr lang="en-US" dirty="0" smtClean="0">
                <a:latin typeface="Times New Roman" panose="02020603050405020304" pitchFamily="18" charset="0"/>
                <a:cs typeface="Times New Roman" panose="02020603050405020304" pitchFamily="18" charset="0"/>
              </a:rPr>
              <a:t>keys</a:t>
            </a:r>
          </a:p>
          <a:p>
            <a:r>
              <a:rPr lang="en-US" b="1" dirty="0">
                <a:latin typeface="Times New Roman" panose="02020603050405020304" pitchFamily="18" charset="0"/>
                <a:cs typeface="Times New Roman" panose="02020603050405020304" pitchFamily="18" charset="0"/>
              </a:rPr>
              <a:t>Why it's insufficient:</a:t>
            </a:r>
            <a:r>
              <a:rPr lang="en-US" dirty="0">
                <a:latin typeface="Times New Roman" panose="02020603050405020304" pitchFamily="18" charset="0"/>
                <a:cs typeface="Times New Roman" panose="02020603050405020304" pitchFamily="18" charset="0"/>
              </a:rPr>
              <a:t> Premium pricing for robust features; limited integration with third-party apps; key-management UX can be complex for non-technical users.</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064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629" y="836024"/>
            <a:ext cx="10515600" cy="5863454"/>
          </a:xfrm>
        </p:spPr>
        <p:txBody>
          <a:bodyPr/>
          <a:lstStyle/>
          <a:p>
            <a:r>
              <a:rPr lang="en-IN" sz="2600" b="1" dirty="0">
                <a:latin typeface="Times New Roman" panose="02020603050405020304" pitchFamily="18" charset="0"/>
                <a:cs typeface="Times New Roman" panose="02020603050405020304" pitchFamily="18" charset="0"/>
              </a:rPr>
              <a:t>Methodology 5:</a:t>
            </a:r>
            <a:r>
              <a:rPr lang="en-IN" sz="2600" dirty="0">
                <a:latin typeface="Times New Roman" panose="02020603050405020304" pitchFamily="18" charset="0"/>
                <a:cs typeface="Times New Roman" panose="02020603050405020304" pitchFamily="18" charset="0"/>
              </a:rPr>
              <a:t> Client-Side Encryption / Gateway Tools (e.g., </a:t>
            </a:r>
            <a:r>
              <a:rPr lang="en-IN" sz="2600" dirty="0" err="1">
                <a:latin typeface="Times New Roman" panose="02020603050405020304" pitchFamily="18" charset="0"/>
                <a:cs typeface="Times New Roman" panose="02020603050405020304" pitchFamily="18" charset="0"/>
              </a:rPr>
              <a:t>Boxcryptor</a:t>
            </a:r>
            <a:r>
              <a:rPr lang="en-IN" sz="2600" dirty="0">
                <a:latin typeface="Times New Roman" panose="02020603050405020304" pitchFamily="18" charset="0"/>
                <a:cs typeface="Times New Roman" panose="02020603050405020304" pitchFamily="18" charset="0"/>
              </a:rPr>
              <a:t>, client-side crypto libraries</a:t>
            </a:r>
            <a:r>
              <a:rPr lang="en-IN" sz="26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How it works:</a:t>
            </a:r>
            <a:r>
              <a:rPr lang="en-US" sz="2400" dirty="0">
                <a:latin typeface="Times New Roman" panose="02020603050405020304" pitchFamily="18" charset="0"/>
                <a:cs typeface="Times New Roman" panose="02020603050405020304" pitchFamily="18" charset="0"/>
              </a:rPr>
              <a:t> Encryption layer sits between user and storage (any cloud); keys are managed client-side or via a gateway so stored files remain encrypted regardless of backend</a:t>
            </a:r>
            <a:r>
              <a:rPr lang="en-US" sz="2400" dirty="0" smtClean="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Why it's insufficient:</a:t>
            </a:r>
            <a:r>
              <a:rPr lang="en-US" sz="2400" dirty="0">
                <a:latin typeface="Times New Roman" panose="02020603050405020304" pitchFamily="18" charset="0"/>
                <a:cs typeface="Times New Roman" panose="02020603050405020304" pitchFamily="18" charset="0"/>
              </a:rPr>
              <a:t> Adds operational overhead and possible performance hit; key recovery and collaboration are harder to manage; many solutions are proprietary or paid, reducing accessibility</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60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679269" y="1266463"/>
            <a:ext cx="10674531" cy="5121274"/>
          </a:xfrm>
        </p:spPr>
        <p:txBody>
          <a:bodyPr>
            <a:noAutofit/>
          </a:bodyPr>
          <a:lstStyle/>
          <a:p>
            <a:pPr algn="just"/>
            <a:r>
              <a:rPr lang="en-US" sz="2000" dirty="0">
                <a:latin typeface="Times New Roman" panose="02020603050405020304" pitchFamily="18" charset="0"/>
                <a:cs typeface="Times New Roman" panose="02020603050405020304" pitchFamily="18" charset="0"/>
              </a:rPr>
              <a:t>This project proposes to develop a </a:t>
            </a:r>
            <a:r>
              <a:rPr lang="en-US" sz="2000" b="1" dirty="0">
                <a:latin typeface="Times New Roman" panose="02020603050405020304" pitchFamily="18" charset="0"/>
                <a:cs typeface="Times New Roman" panose="02020603050405020304" pitchFamily="18" charset="0"/>
              </a:rPr>
              <a:t>secure, reliable, and user-friendly cloud-based file storage and sharing platform</a:t>
            </a:r>
            <a:r>
              <a:rPr lang="en-US" sz="2000" dirty="0">
                <a:latin typeface="Times New Roman" panose="02020603050405020304" pitchFamily="18" charset="0"/>
                <a:cs typeface="Times New Roman" panose="02020603050405020304" pitchFamily="18" charset="0"/>
              </a:rPr>
              <a:t> that ensures complete data confidentiality and user control.</a:t>
            </a:r>
          </a:p>
          <a:p>
            <a:pPr algn="just"/>
            <a:r>
              <a:rPr lang="en-US" sz="2000" dirty="0">
                <a:latin typeface="Times New Roman" panose="02020603050405020304" pitchFamily="18" charset="0"/>
                <a:cs typeface="Times New Roman" panose="02020603050405020304" pitchFamily="18" charset="0"/>
              </a:rPr>
              <a:t>Implements </a:t>
            </a:r>
            <a:r>
              <a:rPr lang="en-US" sz="2000" b="1" dirty="0">
                <a:latin typeface="Times New Roman" panose="02020603050405020304" pitchFamily="18" charset="0"/>
                <a:cs typeface="Times New Roman" panose="02020603050405020304" pitchFamily="18" charset="0"/>
              </a:rPr>
              <a:t>end-to-end encryption</a:t>
            </a:r>
            <a:r>
              <a:rPr lang="en-US" sz="2000" dirty="0">
                <a:latin typeface="Times New Roman" panose="02020603050405020304" pitchFamily="18" charset="0"/>
                <a:cs typeface="Times New Roman" panose="02020603050405020304" pitchFamily="18" charset="0"/>
              </a:rPr>
              <a:t> to protect files during upload, storage, and download processes.</a:t>
            </a:r>
          </a:p>
          <a:p>
            <a:pPr algn="just"/>
            <a:r>
              <a:rPr lang="en-US" sz="2000" dirty="0">
                <a:latin typeface="Times New Roman" panose="02020603050405020304" pitchFamily="18" charset="0"/>
                <a:cs typeface="Times New Roman" panose="02020603050405020304" pitchFamily="18" charset="0"/>
              </a:rPr>
              <a:t>Uses </a:t>
            </a:r>
            <a:r>
              <a:rPr lang="en-US" sz="2000" b="1" dirty="0">
                <a:latin typeface="Times New Roman" panose="02020603050405020304" pitchFamily="18" charset="0"/>
                <a:cs typeface="Times New Roman" panose="02020603050405020304" pitchFamily="18" charset="0"/>
              </a:rPr>
              <a:t>authenticated user access and token-based verification</a:t>
            </a:r>
            <a:r>
              <a:rPr lang="en-US" sz="2000" dirty="0">
                <a:latin typeface="Times New Roman" panose="02020603050405020304" pitchFamily="18" charset="0"/>
                <a:cs typeface="Times New Roman" panose="02020603050405020304" pitchFamily="18" charset="0"/>
              </a:rPr>
              <a:t> to prevent unauthorized file access or sharing.</a:t>
            </a:r>
          </a:p>
          <a:p>
            <a:pPr algn="just"/>
            <a:r>
              <a:rPr lang="en-US" sz="2000" dirty="0">
                <a:latin typeface="Times New Roman" panose="02020603050405020304" pitchFamily="18" charset="0"/>
                <a:cs typeface="Times New Roman" panose="02020603050405020304" pitchFamily="18" charset="0"/>
              </a:rPr>
              <a:t>Provides </a:t>
            </a:r>
            <a:r>
              <a:rPr lang="en-US" sz="2000" b="1" dirty="0">
                <a:latin typeface="Times New Roman" panose="02020603050405020304" pitchFamily="18" charset="0"/>
                <a:cs typeface="Times New Roman" panose="02020603050405020304" pitchFamily="18" charset="0"/>
              </a:rPr>
              <a:t>role-based sharing controls</a:t>
            </a:r>
            <a:r>
              <a:rPr lang="en-US" sz="2000" dirty="0">
                <a:latin typeface="Times New Roman" panose="02020603050405020304" pitchFamily="18" charset="0"/>
                <a:cs typeface="Times New Roman" panose="02020603050405020304" pitchFamily="18" charset="0"/>
              </a:rPr>
              <a:t> allowing users to securely share files with selected individuals or groups.</a:t>
            </a:r>
          </a:p>
          <a:p>
            <a:pPr algn="just"/>
            <a:r>
              <a:rPr lang="en-US" sz="2000" dirty="0">
                <a:latin typeface="Times New Roman" panose="02020603050405020304" pitchFamily="18" charset="0"/>
                <a:cs typeface="Times New Roman" panose="02020603050405020304" pitchFamily="18" charset="0"/>
              </a:rPr>
              <a:t>Integrates </a:t>
            </a:r>
            <a:r>
              <a:rPr lang="en-US" sz="2000" b="1" dirty="0">
                <a:latin typeface="Times New Roman" panose="02020603050405020304" pitchFamily="18" charset="0"/>
                <a:cs typeface="Times New Roman" panose="02020603050405020304" pitchFamily="18" charset="0"/>
              </a:rPr>
              <a:t>real-time file management features</a:t>
            </a:r>
            <a:r>
              <a:rPr lang="en-US" sz="2000" dirty="0">
                <a:latin typeface="Times New Roman" panose="02020603050405020304" pitchFamily="18" charset="0"/>
                <a:cs typeface="Times New Roman" panose="02020603050405020304" pitchFamily="18" charset="0"/>
              </a:rPr>
              <a:t> such as upload, download, view, and delete with activity logging.</a:t>
            </a:r>
          </a:p>
          <a:p>
            <a:pPr algn="just"/>
            <a:r>
              <a:rPr lang="en-US" sz="2000" dirty="0">
                <a:latin typeface="Times New Roman" panose="02020603050405020304" pitchFamily="18" charset="0"/>
                <a:cs typeface="Times New Roman" panose="02020603050405020304" pitchFamily="18" charset="0"/>
              </a:rPr>
              <a:t>Ensures </a:t>
            </a:r>
            <a:r>
              <a:rPr lang="en-US" sz="2000" b="1" dirty="0">
                <a:latin typeface="Times New Roman" panose="02020603050405020304" pitchFamily="18" charset="0"/>
                <a:cs typeface="Times New Roman" panose="02020603050405020304" pitchFamily="18" charset="0"/>
              </a:rPr>
              <a:t>data integrity and availability</a:t>
            </a:r>
            <a:r>
              <a:rPr lang="en-US" sz="2000" dirty="0">
                <a:latin typeface="Times New Roman" panose="02020603050405020304" pitchFamily="18" charset="0"/>
                <a:cs typeface="Times New Roman" panose="02020603050405020304" pitchFamily="18" charset="0"/>
              </a:rPr>
              <a:t> through encrypted storage and efficient file retrieval mechanisms.</a:t>
            </a:r>
          </a:p>
          <a:p>
            <a:pPr algn="just"/>
            <a:r>
              <a:rPr lang="en-US" sz="2000" dirty="0">
                <a:latin typeface="Times New Roman" panose="02020603050405020304" pitchFamily="18" charset="0"/>
                <a:cs typeface="Times New Roman" panose="02020603050405020304" pitchFamily="18" charset="0"/>
              </a:rPr>
              <a:t>Offers a </a:t>
            </a:r>
            <a:r>
              <a:rPr lang="en-US" sz="2000" b="1" dirty="0">
                <a:latin typeface="Times New Roman" panose="02020603050405020304" pitchFamily="18" charset="0"/>
                <a:cs typeface="Times New Roman" panose="02020603050405020304" pitchFamily="18" charset="0"/>
              </a:rPr>
              <a:t>simple and responsive interface</a:t>
            </a:r>
            <a:r>
              <a:rPr lang="en-US" sz="2000" dirty="0">
                <a:latin typeface="Times New Roman" panose="02020603050405020304" pitchFamily="18" charset="0"/>
                <a:cs typeface="Times New Roman" panose="02020603050405020304" pitchFamily="18" charset="0"/>
              </a:rPr>
              <a:t> for seamless use by students, organizations, and general users.</a:t>
            </a:r>
          </a:p>
          <a:p>
            <a:pPr algn="just"/>
            <a:r>
              <a:rPr lang="en-US" sz="2000" dirty="0">
                <a:latin typeface="Times New Roman" panose="02020603050405020304" pitchFamily="18" charset="0"/>
                <a:cs typeface="Times New Roman" panose="02020603050405020304" pitchFamily="18" charset="0"/>
              </a:rPr>
              <a:t>Promotes </a:t>
            </a:r>
            <a:r>
              <a:rPr lang="en-US" sz="2000" b="1" dirty="0">
                <a:latin typeface="Times New Roman" panose="02020603050405020304" pitchFamily="18" charset="0"/>
                <a:cs typeface="Times New Roman" panose="02020603050405020304" pitchFamily="18" charset="0"/>
              </a:rPr>
              <a:t>cost-effective and privacy-focused data management</a:t>
            </a:r>
            <a:r>
              <a:rPr lang="en-US" sz="2000" dirty="0">
                <a:latin typeface="Times New Roman" panose="02020603050405020304" pitchFamily="18" charset="0"/>
                <a:cs typeface="Times New Roman" panose="02020603050405020304" pitchFamily="18" charset="0"/>
              </a:rPr>
              <a:t> through a lightweight and scalable architecture.</a:t>
            </a:r>
          </a:p>
        </p:txBody>
      </p:sp>
    </p:spTree>
    <p:extLst>
      <p:ext uri="{BB962C8B-B14F-4D97-AF65-F5344CB8AC3E}">
        <p14:creationId xmlns:p14="http://schemas.microsoft.com/office/powerpoint/2010/main" val="2665520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66436" y="671282"/>
            <a:ext cx="11259127" cy="2198253"/>
          </a:xfrm>
        </p:spPr>
        <p:txBody>
          <a:bodyPr anchor="ctr">
            <a:normAutofit/>
          </a:bodyPr>
          <a:lstStyle/>
          <a:p>
            <a:r>
              <a:rPr lang="en-US" sz="3600" dirty="0" err="1"/>
              <a:t>SecureCloud</a:t>
            </a:r>
            <a:r>
              <a:rPr lang="en-US" sz="3600" dirty="0"/>
              <a:t> – A Secure Cloud-Based File Storage and Sharing </a:t>
            </a:r>
            <a:r>
              <a:rPr lang="en-US" sz="3600" dirty="0" smtClean="0"/>
              <a:t>System</a:t>
            </a:r>
            <a:endParaRPr lang="en-GB" sz="3600" dirty="0"/>
          </a:p>
        </p:txBody>
      </p:sp>
      <p:sp>
        <p:nvSpPr>
          <p:cNvPr id="4" name="Subtitle 3"/>
          <p:cNvSpPr>
            <a:spLocks noGrp="1"/>
          </p:cNvSpPr>
          <p:nvPr>
            <p:ph type="subTitle" idx="1"/>
          </p:nvPr>
        </p:nvSpPr>
        <p:spPr>
          <a:xfrm>
            <a:off x="1524000" y="2281381"/>
            <a:ext cx="9144000" cy="2050474"/>
          </a:xfrm>
        </p:spPr>
        <p:txBody>
          <a:bodyPr anchor="ctr">
            <a:normAutofit/>
          </a:bodyPr>
          <a:lstStyle/>
          <a:p>
            <a:r>
              <a:rPr lang="en-US" sz="2800" dirty="0" err="1" smtClean="0">
                <a:latin typeface="Times New Roman" panose="02020603050405020304" pitchFamily="18" charset="0"/>
                <a:cs typeface="Times New Roman" panose="02020603050405020304" pitchFamily="18" charset="0"/>
              </a:rPr>
              <a:t>SK.Nazeer</a:t>
            </a:r>
            <a:r>
              <a:rPr lang="en-US" sz="2800" dirty="0" smtClean="0">
                <a:latin typeface="Times New Roman" panose="02020603050405020304" pitchFamily="18" charset="0"/>
                <a:cs typeface="Times New Roman" panose="02020603050405020304" pitchFamily="18" charset="0"/>
              </a:rPr>
              <a:t> Pasha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22B81A6230</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R </a:t>
            </a:r>
            <a:r>
              <a:rPr lang="en-US" sz="2800" dirty="0" err="1" smtClean="0">
                <a:latin typeface="Times New Roman" panose="02020603050405020304" pitchFamily="18" charset="0"/>
                <a:cs typeface="Times New Roman" panose="02020603050405020304" pitchFamily="18" charset="0"/>
              </a:rPr>
              <a:t>Shyamson</a:t>
            </a:r>
            <a:r>
              <a:rPr lang="en-US" sz="2800" dirty="0" smtClean="0">
                <a:latin typeface="Times New Roman" panose="02020603050405020304" pitchFamily="18" charset="0"/>
                <a:cs typeface="Times New Roman" panose="02020603050405020304" pitchFamily="18" charset="0"/>
              </a:rPr>
              <a:t>          22B81A6247</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Thota</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Sukumar</a:t>
            </a:r>
            <a:r>
              <a:rPr lang="en-US" sz="2800" dirty="0" smtClean="0">
                <a:latin typeface="Times New Roman" panose="02020603050405020304" pitchFamily="18" charset="0"/>
                <a:cs typeface="Times New Roman" panose="02020603050405020304" pitchFamily="18" charset="0"/>
              </a:rPr>
              <a:t>      22B81A6254</a:t>
            </a:r>
            <a:endParaRPr lang="en-US" sz="2800" dirty="0">
              <a:latin typeface="Times New Roman" panose="02020603050405020304" pitchFamily="18" charset="0"/>
              <a:cs typeface="Times New Roman" panose="02020603050405020304" pitchFamily="18" charset="0"/>
            </a:endParaRPr>
          </a:p>
        </p:txBody>
      </p:sp>
      <p:sp>
        <p:nvSpPr>
          <p:cNvPr id="5" name="Subtitle 3"/>
          <p:cNvSpPr txBox="1">
            <a:spLocks/>
          </p:cNvSpPr>
          <p:nvPr/>
        </p:nvSpPr>
        <p:spPr>
          <a:xfrm>
            <a:off x="1524000" y="4331855"/>
            <a:ext cx="9144000" cy="210141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latin typeface="Times New Roman" panose="02020603050405020304" pitchFamily="18" charset="0"/>
                <a:cs typeface="Times New Roman" panose="02020603050405020304" pitchFamily="18" charset="0"/>
              </a:rPr>
              <a:t>Under </a:t>
            </a:r>
            <a:r>
              <a:rPr lang="en-US" sz="2800" dirty="0">
                <a:latin typeface="Times New Roman" panose="02020603050405020304" pitchFamily="18" charset="0"/>
                <a:cs typeface="Times New Roman" panose="02020603050405020304" pitchFamily="18" charset="0"/>
              </a:rPr>
              <a:t>the guidance </a:t>
            </a:r>
            <a:r>
              <a:rPr lang="en-US" sz="2800" dirty="0" smtClean="0">
                <a:latin typeface="Times New Roman" panose="02020603050405020304" pitchFamily="18" charset="0"/>
                <a:cs typeface="Times New Roman" panose="02020603050405020304" pitchFamily="18" charset="0"/>
              </a:rPr>
              <a:t>of </a:t>
            </a:r>
            <a:endParaRPr lang="en-US" sz="2800" dirty="0">
              <a:latin typeface="Times New Roman" panose="02020603050405020304" pitchFamily="18" charset="0"/>
              <a:cs typeface="Times New Roman" panose="02020603050405020304" pitchFamily="18" charset="0"/>
            </a:endParaRPr>
          </a:p>
          <a:p>
            <a:r>
              <a:rPr lang="en-US" sz="2800" dirty="0" err="1" smtClean="0">
                <a:latin typeface="Times New Roman" panose="02020603050405020304" pitchFamily="18" charset="0"/>
                <a:cs typeface="Times New Roman" panose="02020603050405020304" pitchFamily="18" charset="0"/>
              </a:rPr>
              <a:t>Mr</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E.Amarnath</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Goud</a:t>
            </a:r>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Assistant </a:t>
            </a:r>
            <a:r>
              <a:rPr lang="en-US" sz="2800" dirty="0">
                <a:latin typeface="Times New Roman" panose="02020603050405020304" pitchFamily="18" charset="0"/>
                <a:cs typeface="Times New Roman" panose="02020603050405020304" pitchFamily="18" charset="0"/>
              </a:rPr>
              <a:t>Professor</a:t>
            </a:r>
          </a:p>
        </p:txBody>
      </p:sp>
      <p:pic>
        <p:nvPicPr>
          <p:cNvPr id="2" name="Picture 1">
            <a:extLst>
              <a:ext uri="{FF2B5EF4-FFF2-40B4-BE49-F238E27FC236}">
                <a16:creationId xmlns="" xmlns:a16="http://schemas.microsoft.com/office/drawing/2014/main" id="{8B1B7B51-D938-5E6A-4626-948964BC6C41}"/>
              </a:ext>
            </a:extLst>
          </p:cNvPr>
          <p:cNvPicPr>
            <a:picLocks noChangeAspect="1"/>
          </p:cNvPicPr>
          <p:nvPr/>
        </p:nvPicPr>
        <p:blipFill>
          <a:blip r:embed="rId2"/>
          <a:stretch>
            <a:fillRect/>
          </a:stretch>
        </p:blipFill>
        <p:spPr>
          <a:xfrm>
            <a:off x="1259115" y="179965"/>
            <a:ext cx="1046018" cy="1030408"/>
          </a:xfrm>
          <a:prstGeom prst="rect">
            <a:avLst/>
          </a:prstGeom>
        </p:spPr>
      </p:pic>
      <p:sp>
        <p:nvSpPr>
          <p:cNvPr id="7" name="TextBox 6">
            <a:extLst>
              <a:ext uri="{FF2B5EF4-FFF2-40B4-BE49-F238E27FC236}">
                <a16:creationId xmlns="" xmlns:a16="http://schemas.microsoft.com/office/drawing/2014/main" id="{965964C8-54A9-9B82-9E63-9C8AFCCF3CF1}"/>
              </a:ext>
            </a:extLst>
          </p:cNvPr>
          <p:cNvSpPr txBox="1"/>
          <p:nvPr/>
        </p:nvSpPr>
        <p:spPr>
          <a:xfrm>
            <a:off x="2583543" y="348116"/>
            <a:ext cx="8084457"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CVR COLLEGE OF ENGINEERING</a:t>
            </a:r>
            <a:endParaRPr lang="en-IN" sz="3600" dirty="0"/>
          </a:p>
        </p:txBody>
      </p:sp>
    </p:spTree>
    <p:extLst>
      <p:ext uri="{BB962C8B-B14F-4D97-AF65-F5344CB8AC3E}">
        <p14:creationId xmlns:p14="http://schemas.microsoft.com/office/powerpoint/2010/main" val="200573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Proposed Design</a:t>
            </a:r>
          </a:p>
        </p:txBody>
      </p:sp>
      <p:sp>
        <p:nvSpPr>
          <p:cNvPr id="3" name="Content Placeholder 2"/>
          <p:cNvSpPr>
            <a:spLocks noGrp="1"/>
          </p:cNvSpPr>
          <p:nvPr>
            <p:ph idx="1"/>
          </p:nvPr>
        </p:nvSpPr>
        <p:spPr>
          <a:xfrm>
            <a:off x="838200" y="1690688"/>
            <a:ext cx="10515600" cy="4351338"/>
          </a:xfrm>
        </p:spPr>
        <p:txBody>
          <a:bodyPr/>
          <a:lstStyle/>
          <a:p>
            <a:pPr marL="0" indent="0" algn="just">
              <a:buNone/>
            </a:pPr>
            <a:r>
              <a:rPr lang="en-US" b="1" dirty="0">
                <a:latin typeface="Times New Roman" panose="02020603050405020304" pitchFamily="18" charset="0"/>
                <a:cs typeface="Times New Roman" panose="02020603050405020304" pitchFamily="18" charset="0"/>
              </a:rPr>
              <a:t>System Design: </a:t>
            </a:r>
            <a:endParaRPr lang="en-US" dirty="0">
              <a:latin typeface="Times New Roman" panose="02020603050405020304" pitchFamily="18" charset="0"/>
              <a:cs typeface="Times New Roman" panose="02020603050405020304" pitchFamily="18" charset="0"/>
            </a:endParaRPr>
          </a:p>
          <a:p>
            <a:pPr marL="0" indent="0">
              <a:buNone/>
            </a:pPr>
            <a:r>
              <a:rPr lang="en-US" dirty="0"/>
              <a:t>• </a:t>
            </a: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User Interface Layer</a:t>
            </a:r>
            <a:r>
              <a:rPr lang="en-US" sz="2600" dirty="0">
                <a:latin typeface="Times New Roman" panose="02020603050405020304" pitchFamily="18" charset="0"/>
                <a:cs typeface="Times New Roman" panose="02020603050405020304" pitchFamily="18" charset="0"/>
              </a:rPr>
              <a:t> allows users to securely upload, download, and share files through a simple and responsive web interface.</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Backend Server</a:t>
            </a:r>
            <a:r>
              <a:rPr lang="en-US" sz="2600" dirty="0">
                <a:latin typeface="Times New Roman" panose="02020603050405020304" pitchFamily="18" charset="0"/>
                <a:cs typeface="Times New Roman" panose="02020603050405020304" pitchFamily="18" charset="0"/>
              </a:rPr>
              <a:t> manages user authentication, file encryption/decryption, and database operations using secure APIs.</a:t>
            </a:r>
          </a:p>
          <a:p>
            <a:pPr marL="0" indent="0">
              <a:buNone/>
            </a:pP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Storage Layer</a:t>
            </a:r>
            <a:r>
              <a:rPr lang="en-US" sz="2600" dirty="0">
                <a:latin typeface="Times New Roman" panose="02020603050405020304" pitchFamily="18" charset="0"/>
                <a:cs typeface="Times New Roman" panose="02020603050405020304" pitchFamily="18" charset="0"/>
              </a:rPr>
              <a:t> securely stores encrypted files and metadata, ensuring authorized access and maintaining data confidentiality and integrity.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901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BADD4862-2F0D-193D-3381-E64684404307}"/>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System Architecture</a:t>
            </a:r>
            <a:endParaRPr lang="en-IN" sz="3600" b="1" dirty="0">
              <a:latin typeface="Times New Roman" panose="02020603050405020304" pitchFamily="18" charset="0"/>
              <a:cs typeface="Times New Roman" panose="02020603050405020304" pitchFamily="18" charset="0"/>
            </a:endParaRPr>
          </a:p>
        </p:txBody>
      </p:sp>
      <p:pic>
        <p:nvPicPr>
          <p:cNvPr id="6" name="Picture 5" descr="A diagram of a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1828801" y="1270445"/>
            <a:ext cx="7916090" cy="5038634"/>
          </a:xfrm>
          <a:prstGeom prst="rect">
            <a:avLst/>
          </a:prstGeom>
          <a:noFill/>
          <a:ln>
            <a:noFill/>
          </a:ln>
        </p:spPr>
      </p:pic>
    </p:spTree>
    <p:extLst>
      <p:ext uri="{BB962C8B-B14F-4D97-AF65-F5344CB8AC3E}">
        <p14:creationId xmlns:p14="http://schemas.microsoft.com/office/powerpoint/2010/main" val="4013323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A057AB0-ABDB-65F1-C9FC-9A979A027347}"/>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5AC1F662-F2F6-E21F-6982-B857032B6A78}"/>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Use case Diagram</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436" y="1270445"/>
            <a:ext cx="7766548" cy="5041654"/>
          </a:xfrm>
          <a:prstGeom prst="rect">
            <a:avLst/>
          </a:prstGeom>
        </p:spPr>
      </p:pic>
    </p:spTree>
    <p:extLst>
      <p:ext uri="{BB962C8B-B14F-4D97-AF65-F5344CB8AC3E}">
        <p14:creationId xmlns:p14="http://schemas.microsoft.com/office/powerpoint/2010/main" val="1117565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74D13CC-CE2C-3D0F-97C8-2F693D81F24B}"/>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5889AF4D-B6B0-FF32-2699-DB5642D7F476}"/>
              </a:ext>
            </a:extLst>
          </p:cNvPr>
          <p:cNvSpPr txBox="1"/>
          <p:nvPr/>
        </p:nvSpPr>
        <p:spPr>
          <a:xfrm>
            <a:off x="769257" y="624114"/>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 xmlns:a16="http://schemas.microsoft.com/office/drawing/2014/main" id="{39AC5136-E299-E88A-71DB-EDA1FC8D583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diagram of a computer system&#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351020" y="914400"/>
            <a:ext cx="5925094" cy="5368834"/>
          </a:xfrm>
          <a:prstGeom prst="rect">
            <a:avLst/>
          </a:prstGeom>
          <a:noFill/>
          <a:ln>
            <a:noFill/>
          </a:ln>
        </p:spPr>
      </p:pic>
    </p:spTree>
    <p:extLst>
      <p:ext uri="{BB962C8B-B14F-4D97-AF65-F5344CB8AC3E}">
        <p14:creationId xmlns:p14="http://schemas.microsoft.com/office/powerpoint/2010/main" val="971397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D02C0F0-D0F6-6C2D-A735-88F79D98328A}"/>
            </a:ext>
          </a:extLst>
        </p:cNvPr>
        <p:cNvGrpSpPr/>
        <p:nvPr/>
      </p:nvGrpSpPr>
      <p:grpSpPr>
        <a:xfrm>
          <a:off x="0" y="0"/>
          <a:ext cx="0" cy="0"/>
          <a:chOff x="0" y="0"/>
          <a:chExt cx="0" cy="0"/>
        </a:xfrm>
      </p:grpSpPr>
      <p:sp>
        <p:nvSpPr>
          <p:cNvPr id="4" name="TextBox 3">
            <a:extLst>
              <a:ext uri="{FF2B5EF4-FFF2-40B4-BE49-F238E27FC236}">
                <a16:creationId xmlns="" xmlns:a16="http://schemas.microsoft.com/office/drawing/2014/main" id="{05A30FC5-ADDE-DFA0-EBED-845D477ED349}"/>
              </a:ext>
            </a:extLst>
          </p:cNvPr>
          <p:cNvSpPr txBox="1"/>
          <p:nvPr/>
        </p:nvSpPr>
        <p:spPr>
          <a:xfrm>
            <a:off x="0" y="31400"/>
            <a:ext cx="9506857"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Sequence Diagram</a:t>
            </a:r>
            <a:endParaRPr lang="en-IN" sz="3600" b="1" dirty="0">
              <a:latin typeface="Times New Roman" panose="02020603050405020304" pitchFamily="18" charset="0"/>
              <a:cs typeface="Times New Roman" panose="02020603050405020304" pitchFamily="18" charset="0"/>
            </a:endParaRPr>
          </a:p>
        </p:txBody>
      </p:sp>
      <p:sp>
        <p:nvSpPr>
          <p:cNvPr id="6" name="AutoShape 2" descr="The modified UML class diagram, showing the structure of the required smart contracts of the DEX system.">
            <a:extLst>
              <a:ext uri="{FF2B5EF4-FFF2-40B4-BE49-F238E27FC236}">
                <a16:creationId xmlns="" xmlns:a16="http://schemas.microsoft.com/office/drawing/2014/main" id="{7D3567F2-56C5-E4A2-9604-E692F949BCB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descr="A screenshot of a computer screen&#10;&#10;AI-generated content may be incorrect."/>
          <p:cNvPicPr/>
          <p:nvPr/>
        </p:nvPicPr>
        <p:blipFill>
          <a:blip r:embed="rId2">
            <a:extLst>
              <a:ext uri="{28A0092B-C50C-407E-A947-70E740481C1C}">
                <a14:useLocalDpi xmlns:a14="http://schemas.microsoft.com/office/drawing/2010/main" val="0"/>
              </a:ext>
            </a:extLst>
          </a:blip>
          <a:srcRect/>
          <a:stretch>
            <a:fillRect/>
          </a:stretch>
        </p:blipFill>
        <p:spPr bwMode="auto">
          <a:xfrm>
            <a:off x="4286522" y="519094"/>
            <a:ext cx="6265364" cy="6124612"/>
          </a:xfrm>
          <a:prstGeom prst="rect">
            <a:avLst/>
          </a:prstGeom>
          <a:noFill/>
          <a:ln>
            <a:noFill/>
          </a:ln>
        </p:spPr>
      </p:pic>
    </p:spTree>
    <p:extLst>
      <p:ext uri="{BB962C8B-B14F-4D97-AF65-F5344CB8AC3E}">
        <p14:creationId xmlns:p14="http://schemas.microsoft.com/office/powerpoint/2010/main" val="1914659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515" y="0"/>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 Modules</a:t>
            </a:r>
          </a:p>
        </p:txBody>
      </p:sp>
      <p:graphicFrame>
        <p:nvGraphicFramePr>
          <p:cNvPr id="6" name="Table 5"/>
          <p:cNvGraphicFramePr>
            <a:graphicFrameLocks noGrp="1"/>
          </p:cNvGraphicFramePr>
          <p:nvPr>
            <p:extLst>
              <p:ext uri="{D42A27DB-BD31-4B8C-83A1-F6EECF244321}">
                <p14:modId xmlns:p14="http://schemas.microsoft.com/office/powerpoint/2010/main" val="3498053945"/>
              </p:ext>
            </p:extLst>
          </p:nvPr>
        </p:nvGraphicFramePr>
        <p:xfrm>
          <a:off x="903515" y="1103493"/>
          <a:ext cx="10212977" cy="5504968"/>
        </p:xfrm>
        <a:graphic>
          <a:graphicData uri="http://schemas.openxmlformats.org/drawingml/2006/table">
            <a:tbl>
              <a:tblPr firstRow="1" bandRow="1">
                <a:tableStyleId>{5C22544A-7EE6-4342-B048-85BDC9FD1C3A}</a:tableStyleId>
              </a:tblPr>
              <a:tblGrid>
                <a:gridCol w="887509"/>
                <a:gridCol w="1969268"/>
                <a:gridCol w="2642517"/>
                <a:gridCol w="2356840"/>
                <a:gridCol w="2356843"/>
              </a:tblGrid>
              <a:tr h="934758">
                <a:tc>
                  <a:txBody>
                    <a:bodyPr/>
                    <a:lstStyle/>
                    <a:p>
                      <a:pPr lvl="1"/>
                      <a:endParaRPr lang="en-IN" dirty="0"/>
                    </a:p>
                  </a:txBody>
                  <a:tcPr/>
                </a:tc>
                <a:tc>
                  <a:txBody>
                    <a:bodyPr/>
                    <a:lstStyle/>
                    <a:p>
                      <a:r>
                        <a:rPr lang="en-IN" dirty="0" smtClean="0"/>
                        <a:t>Module Name</a:t>
                      </a:r>
                      <a:r>
                        <a:rPr lang="en-IN" baseline="0" dirty="0" smtClean="0"/>
                        <a:t> </a:t>
                      </a:r>
                      <a:endParaRPr lang="en-IN" dirty="0"/>
                    </a:p>
                  </a:txBody>
                  <a:tcPr/>
                </a:tc>
                <a:tc>
                  <a:txBody>
                    <a:bodyPr/>
                    <a:lstStyle/>
                    <a:p>
                      <a:r>
                        <a:rPr lang="en-IN" dirty="0" smtClean="0"/>
                        <a:t>Purpose</a:t>
                      </a:r>
                      <a:r>
                        <a:rPr lang="en-IN" baseline="0" dirty="0" smtClean="0"/>
                        <a:t>(why?) </a:t>
                      </a:r>
                      <a:endParaRPr lang="en-IN" dirty="0"/>
                    </a:p>
                  </a:txBody>
                  <a:tcPr/>
                </a:tc>
                <a:tc>
                  <a:txBody>
                    <a:bodyPr/>
                    <a:lstStyle/>
                    <a:p>
                      <a:r>
                        <a:rPr lang="en-IN" dirty="0" smtClean="0"/>
                        <a:t>Functionality(How it works)</a:t>
                      </a:r>
                      <a:endParaRPr lang="en-IN" dirty="0"/>
                    </a:p>
                  </a:txBody>
                  <a:tcPr/>
                </a:tc>
                <a:tc>
                  <a:txBody>
                    <a:bodyPr/>
                    <a:lstStyle/>
                    <a:p>
                      <a:r>
                        <a:rPr lang="en-IN" dirty="0" smtClean="0"/>
                        <a:t>Technologies/Components used</a:t>
                      </a:r>
                      <a:endParaRPr lang="en-IN" dirty="0"/>
                    </a:p>
                  </a:txBody>
                  <a:tcPr/>
                </a:tc>
              </a:tr>
              <a:tr h="1266652">
                <a:tc>
                  <a:txBody>
                    <a:bodyPr/>
                    <a:lstStyle/>
                    <a:p>
                      <a:r>
                        <a:rPr lang="en-IN" dirty="0" smtClean="0"/>
                        <a:t>1</a:t>
                      </a:r>
                      <a:endParaRPr lang="en-IN" dirty="0"/>
                    </a:p>
                  </a:txBody>
                  <a:tcPr/>
                </a:tc>
                <a:tc>
                  <a:txBody>
                    <a:bodyPr/>
                    <a:lstStyle/>
                    <a:p>
                      <a:r>
                        <a:rPr lang="en-IN" dirty="0" smtClean="0"/>
                        <a:t>User Authentication &amp; Access Control</a:t>
                      </a:r>
                      <a:endParaRPr lang="en-IN" dirty="0"/>
                    </a:p>
                  </a:txBody>
                  <a:tcPr/>
                </a:tc>
                <a:tc>
                  <a:txBody>
                    <a:bodyPr/>
                    <a:lstStyle/>
                    <a:p>
                      <a:r>
                        <a:rPr lang="en-US" dirty="0" smtClean="0"/>
                        <a:t>To ensure secure login and controlled access to user files.</a:t>
                      </a:r>
                      <a:endParaRPr lang="en-IN" dirty="0"/>
                    </a:p>
                  </a:txBody>
                  <a:tcPr/>
                </a:tc>
                <a:tc>
                  <a:txBody>
                    <a:bodyPr/>
                    <a:lstStyle/>
                    <a:p>
                      <a:r>
                        <a:rPr lang="en-US" dirty="0" smtClean="0"/>
                        <a:t>• Users register and log in through encrypted credentials.</a:t>
                      </a:r>
                      <a:br>
                        <a:rPr lang="en-US" dirty="0" smtClean="0"/>
                      </a:br>
                      <a:endParaRPr lang="en-IN" dirty="0"/>
                    </a:p>
                  </a:txBody>
                  <a:tcPr/>
                </a:tc>
                <a:tc>
                  <a:txBody>
                    <a:bodyPr/>
                    <a:lstStyle/>
                    <a:p>
                      <a:r>
                        <a:rPr lang="en-IN" dirty="0" smtClean="0"/>
                        <a:t>Node.js / Flask, JWT, </a:t>
                      </a:r>
                      <a:r>
                        <a:rPr lang="en-IN" dirty="0" err="1" smtClean="0"/>
                        <a:t>Bcrypt</a:t>
                      </a:r>
                      <a:r>
                        <a:rPr lang="en-IN" dirty="0" smtClean="0"/>
                        <a:t>, HTTPS</a:t>
                      </a:r>
                      <a:endParaRPr lang="en-IN" dirty="0"/>
                    </a:p>
                  </a:txBody>
                  <a:tcPr/>
                </a:tc>
              </a:tr>
              <a:tr h="1240526">
                <a:tc>
                  <a:txBody>
                    <a:bodyPr/>
                    <a:lstStyle/>
                    <a:p>
                      <a:r>
                        <a:rPr lang="en-IN" dirty="0" smtClean="0"/>
                        <a:t>2</a:t>
                      </a:r>
                      <a:endParaRPr lang="en-IN" dirty="0"/>
                    </a:p>
                  </a:txBody>
                  <a:tcPr/>
                </a:tc>
                <a:tc>
                  <a:txBody>
                    <a:bodyPr/>
                    <a:lstStyle/>
                    <a:p>
                      <a:r>
                        <a:rPr lang="en-IN" dirty="0" smtClean="0"/>
                        <a:t>File Encryption &amp; Storage Management</a:t>
                      </a:r>
                      <a:endParaRPr lang="en-IN" dirty="0"/>
                    </a:p>
                  </a:txBody>
                  <a:tcPr/>
                </a:tc>
                <a:tc>
                  <a:txBody>
                    <a:bodyPr/>
                    <a:lstStyle/>
                    <a:p>
                      <a:r>
                        <a:rPr lang="en-US" dirty="0" smtClean="0"/>
                        <a:t>To protect files from unauthorized access and ensure secure storage.</a:t>
                      </a:r>
                      <a:endParaRPr lang="en-IN" dirty="0"/>
                    </a:p>
                  </a:txBody>
                  <a:tcPr/>
                </a:tc>
                <a:tc>
                  <a:txBody>
                    <a:bodyPr/>
                    <a:lstStyle/>
                    <a:p>
                      <a:r>
                        <a:rPr lang="en-US" dirty="0" smtClean="0"/>
                        <a:t>• Files are encrypted using AES before upload.</a:t>
                      </a:r>
                      <a:br>
                        <a:rPr lang="en-US" dirty="0" smtClean="0"/>
                      </a:br>
                      <a:endParaRPr lang="en-IN" dirty="0"/>
                    </a:p>
                  </a:txBody>
                  <a:tcPr/>
                </a:tc>
                <a:tc>
                  <a:txBody>
                    <a:bodyPr/>
                    <a:lstStyle/>
                    <a:p>
                      <a:r>
                        <a:rPr lang="en-IN" dirty="0" smtClean="0"/>
                        <a:t>AES / RSA, Crypto.js / </a:t>
                      </a:r>
                      <a:r>
                        <a:rPr lang="en-IN" dirty="0" err="1" smtClean="0"/>
                        <a:t>PyCryptodome</a:t>
                      </a:r>
                      <a:r>
                        <a:rPr lang="en-IN" dirty="0" smtClean="0"/>
                        <a:t>, File System / Cloud Storage</a:t>
                      </a:r>
                      <a:endParaRPr lang="en-IN" dirty="0"/>
                    </a:p>
                  </a:txBody>
                  <a:tcPr/>
                </a:tc>
              </a:tr>
              <a:tr h="1031516">
                <a:tc>
                  <a:txBody>
                    <a:bodyPr/>
                    <a:lstStyle/>
                    <a:p>
                      <a:r>
                        <a:rPr lang="en-IN" dirty="0" smtClean="0"/>
                        <a:t>3</a:t>
                      </a:r>
                      <a:endParaRPr lang="en-IN" dirty="0"/>
                    </a:p>
                  </a:txBody>
                  <a:tcPr/>
                </a:tc>
                <a:tc>
                  <a:txBody>
                    <a:bodyPr/>
                    <a:lstStyle/>
                    <a:p>
                      <a:r>
                        <a:rPr lang="en-IN" dirty="0" smtClean="0"/>
                        <a:t>File Upload, Download &amp; Sharing</a:t>
                      </a:r>
                      <a:endParaRPr lang="en-IN" dirty="0"/>
                    </a:p>
                  </a:txBody>
                  <a:tcPr/>
                </a:tc>
                <a:tc>
                  <a:txBody>
                    <a:bodyPr/>
                    <a:lstStyle/>
                    <a:p>
                      <a:r>
                        <a:rPr lang="en-US" dirty="0" smtClean="0"/>
                        <a:t>To enable secure and seamless file operations.</a:t>
                      </a:r>
                      <a:endParaRPr lang="en-IN" dirty="0"/>
                    </a:p>
                  </a:txBody>
                  <a:tcPr/>
                </a:tc>
                <a:tc>
                  <a:txBody>
                    <a:bodyPr/>
                    <a:lstStyle/>
                    <a:p>
                      <a:r>
                        <a:rPr lang="en-US" dirty="0" smtClean="0"/>
                        <a:t>• Users can upload, download, or share files.</a:t>
                      </a:r>
                      <a:endParaRPr lang="en-IN" dirty="0"/>
                    </a:p>
                  </a:txBody>
                  <a:tcPr/>
                </a:tc>
                <a:tc>
                  <a:txBody>
                    <a:bodyPr/>
                    <a:lstStyle/>
                    <a:p>
                      <a:r>
                        <a:rPr lang="en-IN" dirty="0" err="1" smtClean="0"/>
                        <a:t>RESTful</a:t>
                      </a:r>
                      <a:r>
                        <a:rPr lang="en-IN" dirty="0" smtClean="0"/>
                        <a:t> APIs, Express.js / Flask, </a:t>
                      </a:r>
                      <a:r>
                        <a:rPr lang="en-IN" dirty="0" err="1" smtClean="0"/>
                        <a:t>Multer</a:t>
                      </a:r>
                      <a:r>
                        <a:rPr lang="en-IN" dirty="0" smtClean="0"/>
                        <a:t> / File Handler</a:t>
                      </a:r>
                      <a:endParaRPr lang="en-IN" dirty="0"/>
                    </a:p>
                  </a:txBody>
                  <a:tcPr/>
                </a:tc>
              </a:tr>
              <a:tr h="1031516">
                <a:tc>
                  <a:txBody>
                    <a:bodyPr/>
                    <a:lstStyle/>
                    <a:p>
                      <a:r>
                        <a:rPr lang="en-IN" dirty="0" smtClean="0"/>
                        <a:t>4</a:t>
                      </a:r>
                      <a:endParaRPr lang="en-IN" dirty="0"/>
                    </a:p>
                  </a:txBody>
                  <a:tcPr/>
                </a:tc>
                <a:tc>
                  <a:txBody>
                    <a:bodyPr/>
                    <a:lstStyle/>
                    <a:p>
                      <a:r>
                        <a:rPr lang="en-IN" dirty="0" smtClean="0"/>
                        <a:t>Activity Logging &amp; Monitoring</a:t>
                      </a:r>
                      <a:endParaRPr lang="en-IN" dirty="0"/>
                    </a:p>
                  </a:txBody>
                  <a:tcPr/>
                </a:tc>
                <a:tc>
                  <a:txBody>
                    <a:bodyPr/>
                    <a:lstStyle/>
                    <a:p>
                      <a:r>
                        <a:rPr lang="en-US" dirty="0" smtClean="0"/>
                        <a:t>To track user actions and enhance transparency.</a:t>
                      </a:r>
                      <a:endParaRPr lang="en-IN" dirty="0"/>
                    </a:p>
                  </a:txBody>
                  <a:tcPr/>
                </a:tc>
                <a:tc>
                  <a:txBody>
                    <a:bodyPr/>
                    <a:lstStyle/>
                    <a:p>
                      <a:r>
                        <a:rPr lang="en-US" dirty="0" smtClean="0"/>
                        <a:t>• Each upload, download, and share event is logged.</a:t>
                      </a:r>
                      <a:endParaRPr lang="en-IN" dirty="0"/>
                    </a:p>
                  </a:txBody>
                  <a:tcPr/>
                </a:tc>
                <a:tc>
                  <a:txBody>
                    <a:bodyPr/>
                    <a:lstStyle/>
                    <a:p>
                      <a:r>
                        <a:rPr lang="en-IN" dirty="0" smtClean="0"/>
                        <a:t>SQLite / MySQL, Loggers, Dashboard UI</a:t>
                      </a:r>
                      <a:endParaRPr lang="en-IN" dirty="0"/>
                    </a:p>
                  </a:txBody>
                  <a:tcPr/>
                </a:tc>
              </a:tr>
            </a:tbl>
          </a:graphicData>
        </a:graphic>
      </p:graphicFrame>
    </p:spTree>
    <p:extLst>
      <p:ext uri="{BB962C8B-B14F-4D97-AF65-F5344CB8AC3E}">
        <p14:creationId xmlns:p14="http://schemas.microsoft.com/office/powerpoint/2010/main" val="798733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4" y="365760"/>
            <a:ext cx="10515600" cy="6048103"/>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Hardware Requirements:</a:t>
            </a:r>
          </a:p>
          <a:p>
            <a:pPr marL="0" indent="0">
              <a:buNone/>
            </a:pP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Processor:</a:t>
            </a:r>
            <a:r>
              <a:rPr lang="en-IN" sz="2600" dirty="0">
                <a:latin typeface="Times New Roman" panose="02020603050405020304" pitchFamily="18" charset="0"/>
                <a:cs typeface="Times New Roman" panose="02020603050405020304" pitchFamily="18" charset="0"/>
              </a:rPr>
              <a:t> Intel Core i5 or higher</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RAM:</a:t>
            </a:r>
            <a:r>
              <a:rPr lang="en-IN" sz="2600" dirty="0">
                <a:latin typeface="Times New Roman" panose="02020603050405020304" pitchFamily="18" charset="0"/>
                <a:cs typeface="Times New Roman" panose="02020603050405020304" pitchFamily="18" charset="0"/>
              </a:rPr>
              <a:t> Minimum 8 GB (Recommended)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Storage:</a:t>
            </a:r>
            <a:r>
              <a:rPr lang="en-IN" sz="2600" dirty="0">
                <a:latin typeface="Times New Roman" panose="02020603050405020304" pitchFamily="18" charset="0"/>
                <a:cs typeface="Times New Roman" panose="02020603050405020304" pitchFamily="18" charset="0"/>
              </a:rPr>
              <a:t> 500 GB HDD or 256 GB SSD (for file storage and encryption operations)</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Network Interface:</a:t>
            </a:r>
            <a:r>
              <a:rPr lang="en-IN" sz="2600" dirty="0">
                <a:latin typeface="Times New Roman" panose="02020603050405020304" pitchFamily="18" charset="0"/>
                <a:cs typeface="Times New Roman" panose="02020603050405020304" pitchFamily="18" charset="0"/>
              </a:rPr>
              <a:t> Ethernet / Wi-Fi (for secure file transfer and synchronization</a:t>
            </a:r>
          </a:p>
          <a:p>
            <a:pPr marL="0" inden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Framework:</a:t>
            </a:r>
            <a:r>
              <a:rPr lang="en-IN" sz="2600" dirty="0">
                <a:latin typeface="Times New Roman" panose="02020603050405020304" pitchFamily="18" charset="0"/>
                <a:cs typeface="Times New Roman" panose="02020603050405020304" pitchFamily="18" charset="0"/>
              </a:rPr>
              <a:t> Node.js with Express.js (for backend)</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Languages:</a:t>
            </a:r>
            <a:r>
              <a:rPr lang="en-IN" sz="2600" dirty="0">
                <a:latin typeface="Times New Roman" panose="02020603050405020304" pitchFamily="18" charset="0"/>
                <a:cs typeface="Times New Roman" panose="02020603050405020304" pitchFamily="18" charset="0"/>
              </a:rPr>
              <a:t> HTML, CSS, JavaScript (Frontend) | Python or Node.js </a:t>
            </a:r>
            <a:br>
              <a:rPr lang="en-IN" sz="2600" dirty="0">
                <a:latin typeface="Times New Roman" panose="02020603050405020304" pitchFamily="18" charset="0"/>
                <a:cs typeface="Times New Roman" panose="02020603050405020304" pitchFamily="18" charset="0"/>
              </a:rPr>
            </a:br>
            <a:r>
              <a:rPr lang="en-IN" sz="2600" dirty="0">
                <a:latin typeface="Times New Roman" panose="02020603050405020304" pitchFamily="18" charset="0"/>
                <a:cs typeface="Times New Roman" panose="02020603050405020304" pitchFamily="18" charset="0"/>
              </a:rPr>
              <a:t>• </a:t>
            </a:r>
            <a:r>
              <a:rPr lang="en-IN" sz="2600" b="1" dirty="0">
                <a:latin typeface="Times New Roman" panose="02020603050405020304" pitchFamily="18" charset="0"/>
                <a:cs typeface="Times New Roman" panose="02020603050405020304" pitchFamily="18" charset="0"/>
              </a:rPr>
              <a:t>Libraries / APIs:</a:t>
            </a:r>
            <a:endParaRPr lang="en-IN" sz="26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Crypto.js / </a:t>
            </a:r>
            <a:r>
              <a:rPr lang="en-IN" sz="2200" dirty="0" err="1">
                <a:latin typeface="Times New Roman" panose="02020603050405020304" pitchFamily="18" charset="0"/>
                <a:cs typeface="Times New Roman" panose="02020603050405020304" pitchFamily="18" charset="0"/>
              </a:rPr>
              <a:t>PyCryptodome</a:t>
            </a:r>
            <a:r>
              <a:rPr lang="en-IN" sz="2200" dirty="0">
                <a:latin typeface="Times New Roman" panose="02020603050405020304" pitchFamily="18" charset="0"/>
                <a:cs typeface="Times New Roman" panose="02020603050405020304" pitchFamily="18" charset="0"/>
              </a:rPr>
              <a:t> (for encryption and decryption)</a:t>
            </a:r>
          </a:p>
          <a:p>
            <a:pPr lvl="1"/>
            <a:r>
              <a:rPr lang="en-IN" sz="2200" dirty="0">
                <a:latin typeface="Times New Roman" panose="02020603050405020304" pitchFamily="18" charset="0"/>
                <a:cs typeface="Times New Roman" panose="02020603050405020304" pitchFamily="18" charset="0"/>
              </a:rPr>
              <a:t>JWT (for secure authentication and token management</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lvl="1"/>
            <a:r>
              <a:rPr lang="en-IN" sz="2200" dirty="0">
                <a:latin typeface="Times New Roman" panose="02020603050405020304" pitchFamily="18" charset="0"/>
                <a:cs typeface="Times New Roman" panose="02020603050405020304" pitchFamily="18" charset="0"/>
              </a:rPr>
              <a:t>SQLite / MySQL (for user and file metadata storage)</a:t>
            </a:r>
          </a:p>
          <a:p>
            <a:pPr lvl="1"/>
            <a:r>
              <a:rPr lang="en-IN" sz="2200" dirty="0">
                <a:latin typeface="Times New Roman" panose="02020603050405020304" pitchFamily="18" charset="0"/>
                <a:cs typeface="Times New Roman" panose="02020603050405020304" pitchFamily="18" charset="0"/>
              </a:rPr>
              <a:t>Cloud Storage API (for remote file hosting, if implemented)</a:t>
            </a:r>
          </a:p>
          <a:p>
            <a:pPr lvl="1"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9988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006" y="0"/>
            <a:ext cx="10515600" cy="1325563"/>
          </a:xfrm>
        </p:spPr>
        <p:txBody>
          <a:bodyPr/>
          <a:lstStyle/>
          <a:p>
            <a:r>
              <a:rPr lang="en-US" dirty="0"/>
              <a:t>Timeline for next review</a:t>
            </a:r>
            <a:endParaRPr lang="en-IN" dirty="0"/>
          </a:p>
        </p:txBody>
      </p:sp>
      <p:sp>
        <p:nvSpPr>
          <p:cNvPr id="3" name="Content Placeholder 2"/>
          <p:cNvSpPr>
            <a:spLocks noGrp="1"/>
          </p:cNvSpPr>
          <p:nvPr>
            <p:ph idx="1"/>
          </p:nvPr>
        </p:nvSpPr>
        <p:spPr/>
        <p:txBody>
          <a:bodyPr/>
          <a:lstStyle/>
          <a:p>
            <a:endParaRPr lang="en-IN" dirty="0"/>
          </a:p>
        </p:txBody>
      </p:sp>
      <p:graphicFrame>
        <p:nvGraphicFramePr>
          <p:cNvPr id="4" name="Google Shape;246;p16"/>
          <p:cNvGraphicFramePr/>
          <p:nvPr/>
        </p:nvGraphicFramePr>
        <p:xfrm>
          <a:off x="570377" y="1496597"/>
          <a:ext cx="11051350" cy="4921550"/>
        </p:xfrm>
        <a:graphic>
          <a:graphicData uri="http://schemas.openxmlformats.org/drawingml/2006/table">
            <a:tbl>
              <a:tblPr firstRow="1" bandRow="1">
                <a:noFill/>
              </a:tblPr>
              <a:tblGrid>
                <a:gridCol w="399700">
                  <a:extLst>
                    <a:ext uri="{9D8B030D-6E8A-4147-A177-3AD203B41FA5}">
                      <a16:colId xmlns:a16="http://schemas.microsoft.com/office/drawing/2014/main" xmlns="" val="20000"/>
                    </a:ext>
                  </a:extLst>
                </a:gridCol>
                <a:gridCol w="1597625">
                  <a:extLst>
                    <a:ext uri="{9D8B030D-6E8A-4147-A177-3AD203B41FA5}">
                      <a16:colId xmlns:a16="http://schemas.microsoft.com/office/drawing/2014/main" xmlns="" val="20001"/>
                    </a:ext>
                  </a:extLst>
                </a:gridCol>
                <a:gridCol w="831275">
                  <a:extLst>
                    <a:ext uri="{9D8B030D-6E8A-4147-A177-3AD203B41FA5}">
                      <a16:colId xmlns:a16="http://schemas.microsoft.com/office/drawing/2014/main" xmlns="" val="20002"/>
                    </a:ext>
                  </a:extLst>
                </a:gridCol>
                <a:gridCol w="766850">
                  <a:extLst>
                    <a:ext uri="{9D8B030D-6E8A-4147-A177-3AD203B41FA5}">
                      <a16:colId xmlns:a16="http://schemas.microsoft.com/office/drawing/2014/main" xmlns="" val="20003"/>
                    </a:ext>
                  </a:extLst>
                </a:gridCol>
                <a:gridCol w="824450">
                  <a:extLst>
                    <a:ext uri="{9D8B030D-6E8A-4147-A177-3AD203B41FA5}">
                      <a16:colId xmlns:a16="http://schemas.microsoft.com/office/drawing/2014/main" xmlns="" val="20004"/>
                    </a:ext>
                  </a:extLst>
                </a:gridCol>
                <a:gridCol w="473675">
                  <a:extLst>
                    <a:ext uri="{9D8B030D-6E8A-4147-A177-3AD203B41FA5}">
                      <a16:colId xmlns:a16="http://schemas.microsoft.com/office/drawing/2014/main" xmlns="" val="20005"/>
                    </a:ext>
                  </a:extLst>
                </a:gridCol>
                <a:gridCol w="473675">
                  <a:extLst>
                    <a:ext uri="{9D8B030D-6E8A-4147-A177-3AD203B41FA5}">
                      <a16:colId xmlns:a16="http://schemas.microsoft.com/office/drawing/2014/main" xmlns="" val="20006"/>
                    </a:ext>
                  </a:extLst>
                </a:gridCol>
                <a:gridCol w="473675">
                  <a:extLst>
                    <a:ext uri="{9D8B030D-6E8A-4147-A177-3AD203B41FA5}">
                      <a16:colId xmlns:a16="http://schemas.microsoft.com/office/drawing/2014/main" xmlns="" val="20007"/>
                    </a:ext>
                  </a:extLst>
                </a:gridCol>
                <a:gridCol w="473675">
                  <a:extLst>
                    <a:ext uri="{9D8B030D-6E8A-4147-A177-3AD203B41FA5}">
                      <a16:colId xmlns:a16="http://schemas.microsoft.com/office/drawing/2014/main" xmlns="" val="20008"/>
                    </a:ext>
                  </a:extLst>
                </a:gridCol>
                <a:gridCol w="473675">
                  <a:extLst>
                    <a:ext uri="{9D8B030D-6E8A-4147-A177-3AD203B41FA5}">
                      <a16:colId xmlns:a16="http://schemas.microsoft.com/office/drawing/2014/main" xmlns="" val="20009"/>
                    </a:ext>
                  </a:extLst>
                </a:gridCol>
                <a:gridCol w="473675">
                  <a:extLst>
                    <a:ext uri="{9D8B030D-6E8A-4147-A177-3AD203B41FA5}">
                      <a16:colId xmlns:a16="http://schemas.microsoft.com/office/drawing/2014/main" xmlns="" val="20010"/>
                    </a:ext>
                  </a:extLst>
                </a:gridCol>
                <a:gridCol w="473675">
                  <a:extLst>
                    <a:ext uri="{9D8B030D-6E8A-4147-A177-3AD203B41FA5}">
                      <a16:colId xmlns:a16="http://schemas.microsoft.com/office/drawing/2014/main" xmlns="" val="20011"/>
                    </a:ext>
                  </a:extLst>
                </a:gridCol>
                <a:gridCol w="473675">
                  <a:extLst>
                    <a:ext uri="{9D8B030D-6E8A-4147-A177-3AD203B41FA5}">
                      <a16:colId xmlns:a16="http://schemas.microsoft.com/office/drawing/2014/main" xmlns="" val="20012"/>
                    </a:ext>
                  </a:extLst>
                </a:gridCol>
                <a:gridCol w="473675">
                  <a:extLst>
                    <a:ext uri="{9D8B030D-6E8A-4147-A177-3AD203B41FA5}">
                      <a16:colId xmlns:a16="http://schemas.microsoft.com/office/drawing/2014/main" xmlns="" val="20013"/>
                    </a:ext>
                  </a:extLst>
                </a:gridCol>
                <a:gridCol w="473675">
                  <a:extLst>
                    <a:ext uri="{9D8B030D-6E8A-4147-A177-3AD203B41FA5}">
                      <a16:colId xmlns:a16="http://schemas.microsoft.com/office/drawing/2014/main" xmlns="" val="20014"/>
                    </a:ext>
                  </a:extLst>
                </a:gridCol>
                <a:gridCol w="473675">
                  <a:extLst>
                    <a:ext uri="{9D8B030D-6E8A-4147-A177-3AD203B41FA5}">
                      <a16:colId xmlns:a16="http://schemas.microsoft.com/office/drawing/2014/main" xmlns="" val="20015"/>
                    </a:ext>
                  </a:extLst>
                </a:gridCol>
                <a:gridCol w="473675">
                  <a:extLst>
                    <a:ext uri="{9D8B030D-6E8A-4147-A177-3AD203B41FA5}">
                      <a16:colId xmlns:a16="http://schemas.microsoft.com/office/drawing/2014/main" xmlns="" val="20016"/>
                    </a:ext>
                  </a:extLst>
                </a:gridCol>
                <a:gridCol w="473675">
                  <a:extLst>
                    <a:ext uri="{9D8B030D-6E8A-4147-A177-3AD203B41FA5}">
                      <a16:colId xmlns:a16="http://schemas.microsoft.com/office/drawing/2014/main" xmlns="" val="20017"/>
                    </a:ext>
                  </a:extLst>
                </a:gridCol>
                <a:gridCol w="473675">
                  <a:extLst>
                    <a:ext uri="{9D8B030D-6E8A-4147-A177-3AD203B41FA5}">
                      <a16:colId xmlns:a16="http://schemas.microsoft.com/office/drawing/2014/main" xmlns="" val="20018"/>
                    </a:ext>
                  </a:extLst>
                </a:gridCol>
              </a:tblGrid>
              <a:tr h="236450">
                <a:tc rowSpan="2">
                  <a:txBody>
                    <a:bodyPr/>
                    <a:lstStyle/>
                    <a:p>
                      <a:pPr marL="0" marR="0" lvl="0" indent="0" algn="l" rtl="0">
                        <a:lnSpc>
                          <a:spcPct val="100000"/>
                        </a:lnSpc>
                        <a:spcBef>
                          <a:spcPts val="0"/>
                        </a:spcBef>
                        <a:spcAft>
                          <a:spcPts val="0"/>
                        </a:spcAft>
                        <a:buNone/>
                      </a:pPr>
                      <a:r>
                        <a:rPr lang="en-US" sz="1400" u="none" strike="noStrike" cap="none" dirty="0">
                          <a:solidFill>
                            <a:schemeClr val="dk1"/>
                          </a:solidFill>
                          <a:latin typeface="Century Gothic"/>
                          <a:ea typeface="Century Gothic"/>
                          <a:cs typeface="Century Gothic"/>
                          <a:sym typeface="Century Gothic"/>
                        </a:rPr>
                        <a:t>TASK ID</a:t>
                      </a:r>
                      <a:endParaRPr dirty="0"/>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rowSpan="2">
                  <a:txBody>
                    <a:bodyPr/>
                    <a:lstStyle/>
                    <a:p>
                      <a:pPr marL="0" marR="0" lvl="0" indent="0" algn="l" rtl="0">
                        <a:lnSpc>
                          <a:spcPct val="100000"/>
                        </a:lnSpc>
                        <a:spcBef>
                          <a:spcPts val="0"/>
                        </a:spcBef>
                        <a:spcAft>
                          <a:spcPts val="0"/>
                        </a:spcAft>
                        <a:buNone/>
                      </a:pPr>
                      <a:r>
                        <a:rPr lang="en-US" sz="1400" u="none" strike="noStrike" cap="none">
                          <a:solidFill>
                            <a:schemeClr val="dk1"/>
                          </a:solidFill>
                          <a:latin typeface="Century Gothic"/>
                          <a:ea typeface="Century Gothic"/>
                          <a:cs typeface="Century Gothic"/>
                          <a:sym typeface="Century Gothic"/>
                        </a:rPr>
                        <a:t>TASK NAME</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rowSpan="2">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Century Gothic"/>
                          <a:ea typeface="Century Gothic"/>
                          <a:cs typeface="Century Gothic"/>
                          <a:sym typeface="Century Gothic"/>
                        </a:rPr>
                        <a:t>START DATE</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rowSpan="2">
                  <a:txBody>
                    <a:bodyPr/>
                    <a:lstStyle/>
                    <a:p>
                      <a:pPr marL="0" marR="0" lvl="0" indent="0" algn="ctr" rtl="0">
                        <a:lnSpc>
                          <a:spcPct val="100000"/>
                        </a:lnSpc>
                        <a:spcBef>
                          <a:spcPts val="0"/>
                        </a:spcBef>
                        <a:spcAft>
                          <a:spcPts val="0"/>
                        </a:spcAft>
                        <a:buNone/>
                      </a:pPr>
                      <a:r>
                        <a:rPr lang="en-US" sz="1400" u="none" strike="noStrike" cap="none">
                          <a:solidFill>
                            <a:schemeClr val="dk1"/>
                          </a:solidFill>
                          <a:latin typeface="Century Gothic"/>
                          <a:ea typeface="Century Gothic"/>
                          <a:cs typeface="Century Gothic"/>
                          <a:sym typeface="Century Gothic"/>
                        </a:rPr>
                        <a:t>END </a:t>
                      </a:r>
                      <a:endParaRPr/>
                    </a:p>
                    <a:p>
                      <a:pPr marL="0" marR="0" lvl="0" indent="0" algn="ctr" rtl="0">
                        <a:lnSpc>
                          <a:spcPct val="100000"/>
                        </a:lnSpc>
                        <a:spcBef>
                          <a:spcPts val="0"/>
                        </a:spcBef>
                        <a:spcAft>
                          <a:spcPts val="0"/>
                        </a:spcAft>
                        <a:buNone/>
                      </a:pPr>
                      <a:r>
                        <a:rPr lang="en-US" sz="1400" u="none" strike="noStrike" cap="none">
                          <a:solidFill>
                            <a:schemeClr val="dk1"/>
                          </a:solidFill>
                          <a:latin typeface="Century Gothic"/>
                          <a:ea typeface="Century Gothic"/>
                          <a:cs typeface="Century Gothic"/>
                          <a:sym typeface="Century Gothic"/>
                        </a:rPr>
                        <a:t>DATE</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rowSpan="2">
                  <a:txBody>
                    <a:bodyPr/>
                    <a:lstStyle/>
                    <a:p>
                      <a:pPr marL="0" marR="0" lvl="0" indent="0" algn="l" rtl="0">
                        <a:lnSpc>
                          <a:spcPct val="100000"/>
                        </a:lnSpc>
                        <a:spcBef>
                          <a:spcPts val="0"/>
                        </a:spcBef>
                        <a:spcAft>
                          <a:spcPts val="0"/>
                        </a:spcAft>
                        <a:buNone/>
                      </a:pPr>
                      <a:r>
                        <a:rPr lang="en-US" sz="1400" u="none" strike="noStrike" cap="none">
                          <a:solidFill>
                            <a:schemeClr val="dk1"/>
                          </a:solidFill>
                          <a:latin typeface="Century Gothic"/>
                          <a:ea typeface="Century Gothic"/>
                          <a:cs typeface="Century Gothic"/>
                          <a:sym typeface="Century Gothic"/>
                        </a:rPr>
                        <a:t>DURATION </a:t>
                      </a:r>
                      <a:endParaRPr/>
                    </a:p>
                    <a:p>
                      <a:pPr marL="0" marR="0" lvl="0" indent="0" algn="l" rtl="0">
                        <a:lnSpc>
                          <a:spcPct val="100000"/>
                        </a:lnSpc>
                        <a:spcBef>
                          <a:spcPts val="0"/>
                        </a:spcBef>
                        <a:spcAft>
                          <a:spcPts val="0"/>
                        </a:spcAft>
                        <a:buNone/>
                      </a:pPr>
                      <a:r>
                        <a:rPr lang="en-US" sz="1400" b="1" u="none" strike="noStrike" cap="none">
                          <a:solidFill>
                            <a:schemeClr val="dk1"/>
                          </a:solidFill>
                          <a:latin typeface="Century Gothic"/>
                          <a:ea typeface="Century Gothic"/>
                          <a:cs typeface="Century Gothic"/>
                          <a:sym typeface="Century Gothic"/>
                        </a:rPr>
                        <a:t>in days</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gridSpan="14">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WEEKS</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21250">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2</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3</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4</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5</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6</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7</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8</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9</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10</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11</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12</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13</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14</a:t>
                      </a:r>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74901"/>
                      </a:schemeClr>
                    </a:solidFill>
                  </a:tcPr>
                </a:tc>
                <a:extLst>
                  <a:ext uri="{0D108BD9-81ED-4DB2-BD59-A6C34878D82A}">
                    <a16:rowId xmlns:a16="http://schemas.microsoft.com/office/drawing/2014/main" xmlns="" val="10001"/>
                  </a:ext>
                </a:extLst>
              </a:tr>
              <a:tr h="468375">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Research and Analysis</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16</a:t>
                      </a:r>
                      <a:r>
                        <a:rPr lang="en-US" sz="1600" u="none" strike="noStrike" cap="none">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06</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15</a:t>
                      </a:r>
                      <a:r>
                        <a:rPr lang="en-US" sz="1600" u="none" strike="noStrike" cap="none">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07</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30</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2400" u="none" strike="noStrike" cap="none">
                          <a:solidFill>
                            <a:schemeClr val="dk1"/>
                          </a:solidFill>
                          <a:latin typeface="Century Gothic"/>
                          <a:ea typeface="Century Gothic"/>
                          <a:cs typeface="Century Gothic"/>
                          <a:sym typeface="Century Gothic"/>
                        </a:rPr>
                        <a:t>✔</a:t>
                      </a: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2"/>
                  </a:ext>
                </a:extLst>
              </a:tr>
              <a:tr h="468375">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2</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Requirements</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1</a:t>
                      </a:r>
                      <a:r>
                        <a:rPr lang="en-US" sz="1600">
                          <a:latin typeface="Century Gothic"/>
                          <a:ea typeface="Century Gothic"/>
                          <a:cs typeface="Century Gothic"/>
                          <a:sym typeface="Century Gothic"/>
                        </a:rPr>
                        <a:t>6</a:t>
                      </a:r>
                      <a:r>
                        <a:rPr lang="en-US" sz="1600" u="none" strike="noStrike" cap="none">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07</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22</a:t>
                      </a:r>
                      <a:r>
                        <a:rPr lang="en-US" sz="1600" u="none" strike="noStrike" cap="none">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07</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7</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3"/>
                  </a:ext>
                </a:extLst>
              </a:tr>
              <a:tr h="468375">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3</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Literature Review</a:t>
                      </a:r>
                      <a:endParaRPr sz="1600" u="none" strike="noStrike" cap="none">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23</a:t>
                      </a:r>
                      <a:r>
                        <a:rPr lang="en-US" sz="1600" u="none" strike="noStrike" cap="none">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07</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31</a:t>
                      </a:r>
                      <a:r>
                        <a:rPr lang="en-US" sz="1600" u="none" strike="noStrike" cap="none">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07</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9</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dirty="0">
                          <a:solidFill>
                            <a:srgbClr val="000000"/>
                          </a:solidFill>
                          <a:latin typeface="Century Gothic"/>
                          <a:ea typeface="Century Gothic"/>
                          <a:cs typeface="Century Gothic"/>
                          <a:sym typeface="Century Gothic"/>
                        </a:rPr>
                        <a:t>✔</a:t>
                      </a:r>
                      <a:endParaRPr sz="2400" b="0" i="0" u="none" strike="noStrike" cap="none" dirty="0">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u="none" strike="noStrike" cap="none">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4"/>
                  </a:ext>
                </a:extLst>
              </a:tr>
              <a:tr h="468375">
                <a:tc>
                  <a:txBody>
                    <a:bodyPr/>
                    <a:lstStyle/>
                    <a:p>
                      <a:pPr marL="0" marR="0" lvl="0" indent="0" algn="l" rtl="0">
                        <a:lnSpc>
                          <a:spcPct val="100000"/>
                        </a:lnSpc>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4</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u="none" strike="noStrike" cap="none">
                          <a:solidFill>
                            <a:schemeClr val="dk1"/>
                          </a:solidFill>
                          <a:latin typeface="Century Gothic"/>
                          <a:ea typeface="Century Gothic"/>
                          <a:cs typeface="Century Gothic"/>
                          <a:sym typeface="Century Gothic"/>
                        </a:rPr>
                        <a:t>Documentation</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01</a:t>
                      </a:r>
                      <a:r>
                        <a:rPr lang="en-US" sz="1600">
                          <a:solidFill>
                            <a:schemeClr val="dk1"/>
                          </a:solidFill>
                          <a:latin typeface="Century Gothic"/>
                          <a:ea typeface="Century Gothic"/>
                          <a:cs typeface="Century Gothic"/>
                          <a:sym typeface="Century Gothic"/>
                        </a:rPr>
                        <a:t>/</a:t>
                      </a:r>
                      <a:r>
                        <a:rPr lang="en-US" sz="1600">
                          <a:latin typeface="Century Gothic"/>
                          <a:ea typeface="Century Gothic"/>
                          <a:cs typeface="Century Gothic"/>
                          <a:sym typeface="Century Gothic"/>
                        </a:rPr>
                        <a:t>08</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dirty="0">
                          <a:solidFill>
                            <a:schemeClr val="dk1"/>
                          </a:solidFill>
                          <a:latin typeface="Century Gothic"/>
                          <a:ea typeface="Century Gothic"/>
                          <a:cs typeface="Century Gothic"/>
                          <a:sym typeface="Century Gothic"/>
                        </a:rPr>
                        <a:t>2</a:t>
                      </a:r>
                      <a:r>
                        <a:rPr lang="en-US" sz="1600" dirty="0">
                          <a:latin typeface="Century Gothic"/>
                          <a:ea typeface="Century Gothic"/>
                          <a:cs typeface="Century Gothic"/>
                          <a:sym typeface="Century Gothic"/>
                        </a:rPr>
                        <a:t>2</a:t>
                      </a:r>
                      <a:r>
                        <a:rPr lang="en-US" sz="1600" dirty="0">
                          <a:solidFill>
                            <a:schemeClr val="dk1"/>
                          </a:solidFill>
                          <a:latin typeface="Century Gothic"/>
                          <a:ea typeface="Century Gothic"/>
                          <a:cs typeface="Century Gothic"/>
                          <a:sym typeface="Century Gothic"/>
                        </a:rPr>
                        <a:t>/</a:t>
                      </a:r>
                      <a:r>
                        <a:rPr lang="en-US" sz="1600" dirty="0">
                          <a:latin typeface="Century Gothic"/>
                          <a:ea typeface="Century Gothic"/>
                          <a:cs typeface="Century Gothic"/>
                          <a:sym typeface="Century Gothic"/>
                        </a:rPr>
                        <a:t>08</a:t>
                      </a:r>
                      <a:endParaRPr dirty="0"/>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22</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Clr>
                          <a:srgbClr val="000000"/>
                        </a:buClr>
                        <a:buSzPts val="2400"/>
                        <a:buFont typeface="Century Gothic"/>
                        <a:buNone/>
                      </a:pPr>
                      <a:r>
                        <a:rPr lang="en-US" sz="2400" b="0" i="0" u="none" strike="noStrike" cap="none">
                          <a:solidFill>
                            <a:srgbClr val="000000"/>
                          </a:solidFill>
                          <a:latin typeface="Century Gothic"/>
                          <a:ea typeface="Century Gothic"/>
                          <a:cs typeface="Century Gothic"/>
                          <a:sym typeface="Century Gothic"/>
                        </a:rPr>
                        <a:t>✔</a:t>
                      </a:r>
                      <a:endParaRPr sz="2400" b="0" i="0" u="none" strike="noStrike" cap="none">
                        <a:solidFill>
                          <a:srgbClr val="000000"/>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SzPts val="2400"/>
                        <a:buNone/>
                      </a:pPr>
                      <a:r>
                        <a:rPr lang="en-US" sz="2400">
                          <a:latin typeface="Century Gothic"/>
                          <a:ea typeface="Century Gothic"/>
                          <a:cs typeface="Century Gothic"/>
                          <a:sym typeface="Century Gothic"/>
                        </a:rPr>
                        <a:t>✔</a:t>
                      </a:r>
                      <a:endParaRPr sz="2400">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SzPts val="2400"/>
                        <a:buNone/>
                      </a:pPr>
                      <a:r>
                        <a:rPr lang="en-US" sz="2400">
                          <a:latin typeface="Century Gothic"/>
                          <a:ea typeface="Century Gothic"/>
                          <a:cs typeface="Century Gothic"/>
                          <a:sym typeface="Century Gothic"/>
                        </a:rPr>
                        <a:t>✔</a:t>
                      </a:r>
                      <a:endParaRPr sz="2400">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5"/>
                  </a:ext>
                </a:extLst>
              </a:tr>
              <a:tr h="468375">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5</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Review-1</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23/08</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25/08</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3</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6"/>
                  </a:ext>
                </a:extLst>
              </a:tr>
              <a:tr h="468375">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6</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Design</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26/08</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dirty="0">
                          <a:latin typeface="Century Gothic"/>
                          <a:ea typeface="Century Gothic"/>
                          <a:cs typeface="Century Gothic"/>
                          <a:sym typeface="Century Gothic"/>
                        </a:rPr>
                        <a:t>25/09</a:t>
                      </a:r>
                      <a:endParaRPr sz="1600" dirty="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31</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7"/>
                  </a:ext>
                </a:extLst>
              </a:tr>
              <a:tr h="468375">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7</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Documentation</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26/09</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12/10</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a:latin typeface="Century Gothic"/>
                          <a:ea typeface="Century Gothic"/>
                          <a:cs typeface="Century Gothic"/>
                          <a:sym typeface="Century Gothic"/>
                        </a:rPr>
                        <a:t>17</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marR="0" lvl="0" indent="0" algn="ctr" rtl="0">
                        <a:lnSpc>
                          <a:spcPct val="100000"/>
                        </a:lnSpc>
                        <a:spcBef>
                          <a:spcPts val="0"/>
                        </a:spcBef>
                        <a:spcAft>
                          <a:spcPts val="0"/>
                        </a:spcAft>
                        <a:buNone/>
                      </a:pP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8"/>
                  </a:ext>
                </a:extLst>
              </a:tr>
              <a:tr h="468375">
                <a:tc>
                  <a:txBody>
                    <a:bodyPr/>
                    <a:lstStyle/>
                    <a:p>
                      <a:pPr marL="0" marR="0" lvl="0" indent="0" algn="l" rtl="0">
                        <a:lnSpc>
                          <a:spcPct val="100000"/>
                        </a:lnSpc>
                        <a:spcBef>
                          <a:spcPts val="0"/>
                        </a:spcBef>
                        <a:spcAft>
                          <a:spcPts val="0"/>
                        </a:spcAft>
                        <a:buNone/>
                      </a:pPr>
                      <a:r>
                        <a:rPr lang="en-US" sz="1600">
                          <a:solidFill>
                            <a:schemeClr val="dk1"/>
                          </a:solidFill>
                          <a:latin typeface="Century Gothic"/>
                          <a:ea typeface="Century Gothic"/>
                          <a:cs typeface="Century Gothic"/>
                          <a:sym typeface="Century Gothic"/>
                        </a:rPr>
                        <a:t>8</a:t>
                      </a:r>
                      <a:endParaRPr/>
                    </a:p>
                  </a:txBody>
                  <a:tcPr marL="91450" marR="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chemeClr val="dk1"/>
                        </a:buClr>
                        <a:buSzPts val="1600"/>
                        <a:buFont typeface="Century Gothic"/>
                        <a:buNone/>
                      </a:pPr>
                      <a:r>
                        <a:rPr lang="en-US" sz="1600">
                          <a:solidFill>
                            <a:schemeClr val="dk1"/>
                          </a:solidFill>
                          <a:latin typeface="Century Gothic"/>
                          <a:ea typeface="Century Gothic"/>
                          <a:cs typeface="Century Gothic"/>
                          <a:sym typeface="Century Gothic"/>
                        </a:rPr>
                        <a:t>Review-2</a:t>
                      </a:r>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13/10</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600">
                          <a:latin typeface="Century Gothic"/>
                          <a:ea typeface="Century Gothic"/>
                          <a:cs typeface="Century Gothic"/>
                          <a:sym typeface="Century Gothic"/>
                        </a:rPr>
                        <a:t>15/10</a:t>
                      </a:r>
                      <a:endParaRPr sz="160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None/>
                      </a:pPr>
                      <a:r>
                        <a:rPr lang="en-US" sz="1600" dirty="0">
                          <a:latin typeface="Century Gothic"/>
                          <a:ea typeface="Century Gothic"/>
                          <a:cs typeface="Century Gothic"/>
                          <a:sym typeface="Century Gothic"/>
                        </a:rPr>
                        <a:t>3</a:t>
                      </a:r>
                      <a:endParaRPr sz="1600" dirty="0">
                        <a:solidFill>
                          <a:schemeClr val="dk1"/>
                        </a:solidFill>
                        <a:latin typeface="Century Gothic"/>
                        <a:ea typeface="Century Gothic"/>
                        <a:cs typeface="Century Gothic"/>
                        <a:sym typeface="Century Gothic"/>
                      </a:endParaRPr>
                    </a:p>
                  </a:txBody>
                  <a:tcPr marL="91450" marR="91450" marT="45725" marB="45725"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a:latin typeface="Century Gothic"/>
                          <a:ea typeface="Century Gothic"/>
                          <a:cs typeface="Century Gothic"/>
                          <a:sym typeface="Century Gothic"/>
                        </a:rPr>
                        <a:t>✔</a:t>
                      </a:r>
                      <a:endParaRPr sz="240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tc>
                  <a:txBody>
                    <a:bodyPr/>
                    <a:lstStyle/>
                    <a:p>
                      <a:pPr marL="0" lvl="0" indent="0" algn="ctr" rtl="0">
                        <a:spcBef>
                          <a:spcPts val="0"/>
                        </a:spcBef>
                        <a:spcAft>
                          <a:spcPts val="0"/>
                        </a:spcAft>
                        <a:buClr>
                          <a:schemeClr val="dk1"/>
                        </a:buClr>
                        <a:buSzPts val="2400"/>
                        <a:buFont typeface="Century Gothic"/>
                        <a:buNone/>
                      </a:pPr>
                      <a:r>
                        <a:rPr lang="en-US" sz="2400" dirty="0">
                          <a:latin typeface="Century Gothic"/>
                          <a:ea typeface="Century Gothic"/>
                          <a:cs typeface="Century Gothic"/>
                          <a:sym typeface="Century Gothic"/>
                        </a:rPr>
                        <a:t>✔</a:t>
                      </a:r>
                      <a:endParaRPr sz="2400" dirty="0">
                        <a:solidFill>
                          <a:schemeClr val="dk1"/>
                        </a:solidFill>
                        <a:latin typeface="Century Gothic"/>
                        <a:ea typeface="Century Gothic"/>
                        <a:cs typeface="Century Gothic"/>
                        <a:sym typeface="Century Gothic"/>
                      </a:endParaRPr>
                    </a:p>
                  </a:txBody>
                  <a:tcPr marL="0" marR="0" marT="0" marB="0" anchor="ctr">
                    <a:lnL w="9525" cap="flat" cmpd="sng">
                      <a:solidFill>
                        <a:srgbClr val="BFBFBF"/>
                      </a:solidFill>
                      <a:prstDash val="solid"/>
                      <a:round/>
                      <a:headEnd type="none" w="sm" len="sm"/>
                      <a:tailEnd type="none" w="sm" len="sm"/>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chemeClr val="lt1">
                        <a:alpha val="49803"/>
                      </a:schemeClr>
                    </a:solid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2080446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M. R. </a:t>
            </a:r>
            <a:r>
              <a:rPr lang="en-US" dirty="0" err="1">
                <a:latin typeface="Times New Roman" panose="02020603050405020304" pitchFamily="18" charset="0"/>
                <a:cs typeface="Times New Roman" panose="02020603050405020304" pitchFamily="18" charset="0"/>
              </a:rPr>
              <a:t>Asghar</a:t>
            </a:r>
            <a:r>
              <a:rPr lang="en-US" dirty="0">
                <a:latin typeface="Times New Roman" panose="02020603050405020304" pitchFamily="18" charset="0"/>
                <a:cs typeface="Times New Roman" panose="02020603050405020304" pitchFamily="18" charset="0"/>
              </a:rPr>
              <a:t>, M. Ion, and G. </a:t>
            </a:r>
            <a:r>
              <a:rPr lang="en-US" dirty="0" err="1">
                <a:latin typeface="Times New Roman" panose="02020603050405020304" pitchFamily="18" charset="0"/>
                <a:cs typeface="Times New Roman" panose="02020603050405020304" pitchFamily="18" charset="0"/>
              </a:rPr>
              <a:t>Russello</a:t>
            </a:r>
            <a:r>
              <a:rPr lang="en-US" dirty="0">
                <a:latin typeface="Times New Roman" panose="02020603050405020304" pitchFamily="18" charset="0"/>
                <a:cs typeface="Times New Roman" panose="02020603050405020304" pitchFamily="18" charset="0"/>
              </a:rPr>
              <a:t>, "Secure and transparent access to cloud storage," Future Generation Computer Systems, vol. 52, pp. 160–174, 2016.[Ensure all 10+ papers from your literature review are included here.]</a:t>
            </a:r>
          </a:p>
          <a:p>
            <a:pPr marL="0" indent="0" algn="just">
              <a:buNone/>
            </a:pPr>
            <a:r>
              <a:rPr lang="en-US" dirty="0">
                <a:latin typeface="Times New Roman" panose="02020603050405020304" pitchFamily="18" charset="0"/>
                <a:cs typeface="Times New Roman" panose="02020603050405020304" pitchFamily="18" charset="0"/>
              </a:rPr>
              <a:t>[2] M. </a:t>
            </a:r>
            <a:r>
              <a:rPr lang="en-US" dirty="0" err="1">
                <a:latin typeface="Times New Roman" panose="02020603050405020304" pitchFamily="18" charset="0"/>
                <a:cs typeface="Times New Roman" panose="02020603050405020304" pitchFamily="18" charset="0"/>
              </a:rPr>
              <a:t>Jangid</a:t>
            </a:r>
            <a:r>
              <a:rPr lang="en-US" dirty="0">
                <a:latin typeface="Times New Roman" panose="02020603050405020304" pitchFamily="18" charset="0"/>
                <a:cs typeface="Times New Roman" panose="02020603050405020304" pitchFamily="18" charset="0"/>
              </a:rPr>
              <a:t> and H. L. </a:t>
            </a:r>
            <a:r>
              <a:rPr lang="en-US" dirty="0" err="1">
                <a:latin typeface="Times New Roman" panose="02020603050405020304" pitchFamily="18" charset="0"/>
                <a:cs typeface="Times New Roman" panose="02020603050405020304" pitchFamily="18" charset="0"/>
              </a:rPr>
              <a:t>Mandoria</a:t>
            </a:r>
            <a:r>
              <a:rPr lang="en-US" dirty="0">
                <a:latin typeface="Times New Roman" panose="02020603050405020304" pitchFamily="18" charset="0"/>
                <a:cs typeface="Times New Roman" panose="02020603050405020304" pitchFamily="18" charset="0"/>
              </a:rPr>
              <a:t>, "Secure file storage and file sharing on the cloud using hybrid cryptography," Materials Today: Proceedings, vol. 46, </a:t>
            </a:r>
            <a:r>
              <a:rPr lang="en-US" dirty="0" smtClean="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18, pp. 9429–9434, 2021</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[3] K. </a:t>
            </a:r>
            <a:r>
              <a:rPr lang="en-US" dirty="0" err="1">
                <a:latin typeface="Times New Roman" panose="02020603050405020304" pitchFamily="18" charset="0"/>
                <a:cs typeface="Times New Roman" panose="02020603050405020304" pitchFamily="18" charset="0"/>
              </a:rPr>
              <a:t>Omote</a:t>
            </a:r>
            <a:r>
              <a:rPr lang="en-US" dirty="0">
                <a:latin typeface="Times New Roman" panose="02020603050405020304" pitchFamily="18" charset="0"/>
                <a:cs typeface="Times New Roman" panose="02020603050405020304" pitchFamily="18" charset="0"/>
              </a:rPr>
              <a:t> and R. Kuroda, "</a:t>
            </a:r>
            <a:r>
              <a:rPr lang="en-US" dirty="0" err="1">
                <a:latin typeface="Times New Roman" panose="02020603050405020304" pitchFamily="18" charset="0"/>
                <a:cs typeface="Times New Roman" panose="02020603050405020304" pitchFamily="18" charset="0"/>
              </a:rPr>
              <a:t>TwinCloud</a:t>
            </a:r>
            <a:r>
              <a:rPr lang="en-US" dirty="0">
                <a:latin typeface="Times New Roman" panose="02020603050405020304" pitchFamily="18" charset="0"/>
                <a:cs typeface="Times New Roman" panose="02020603050405020304" pitchFamily="18" charset="0"/>
              </a:rPr>
              <a:t>: Secure cloud sharing without explicit key management," Proc. 12th Int. Conf. Availability, Reliability and Security (ARES), Reggio Calabria, Italy, 2017, pp. 1–8.</a:t>
            </a:r>
          </a:p>
        </p:txBody>
      </p:sp>
    </p:spTree>
    <p:extLst>
      <p:ext uri="{BB962C8B-B14F-4D97-AF65-F5344CB8AC3E}">
        <p14:creationId xmlns:p14="http://schemas.microsoft.com/office/powerpoint/2010/main" val="1307174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r>
              <a:rPr lang="en-US" dirty="0"/>
              <a:t>[4] G. </a:t>
            </a:r>
            <a:r>
              <a:rPr lang="en-US" dirty="0" err="1"/>
              <a:t>Kambourakis</a:t>
            </a:r>
            <a:r>
              <a:rPr lang="en-US" dirty="0"/>
              <a:t>, C. </a:t>
            </a:r>
            <a:r>
              <a:rPr lang="en-US" dirty="0" err="1"/>
              <a:t>Kolias</a:t>
            </a:r>
            <a:r>
              <a:rPr lang="en-US" dirty="0"/>
              <a:t>, and A. </a:t>
            </a:r>
            <a:r>
              <a:rPr lang="en-US" dirty="0" err="1"/>
              <a:t>Stavrou</a:t>
            </a:r>
            <a:r>
              <a:rPr lang="en-US" dirty="0"/>
              <a:t>, "The cloud of things: Security and privacy issues," Computers &amp; Electrical Engineering, vol. 40, no. 1, pp. 170–173, 2014</a:t>
            </a:r>
            <a:r>
              <a:rPr lang="en-US" dirty="0" smtClean="0"/>
              <a:t>.</a:t>
            </a:r>
          </a:p>
          <a:p>
            <a:r>
              <a:rPr lang="en-US" dirty="0" smtClean="0"/>
              <a:t>[5] Zhu</a:t>
            </a:r>
            <a:r>
              <a:rPr lang="en-US" dirty="0"/>
              <a:t>, D., Liu, W., &amp; Hu, X. (2025). A Survey of Data Security Sharing. MDPI</a:t>
            </a:r>
            <a:r>
              <a:rPr lang="en-US" dirty="0" smtClean="0"/>
              <a:t>.</a:t>
            </a:r>
            <a:endParaRPr lang="en-IN" dirty="0"/>
          </a:p>
          <a:p>
            <a:r>
              <a:rPr lang="en-US" dirty="0" smtClean="0"/>
              <a:t>[6] </a:t>
            </a:r>
            <a:r>
              <a:rPr lang="en-US" dirty="0" err="1" smtClean="0"/>
              <a:t>Salih</a:t>
            </a:r>
            <a:r>
              <a:rPr lang="en-US" dirty="0"/>
              <a:t>, B. M. (2024). Cloud Data Leakage, Security, Privacy Issues and Solutions. </a:t>
            </a:r>
            <a:r>
              <a:rPr lang="en-US" dirty="0" err="1" smtClean="0"/>
              <a:t>ScienceDirect</a:t>
            </a:r>
            <a:r>
              <a:rPr lang="en-US" dirty="0" smtClean="0"/>
              <a:t>.</a:t>
            </a:r>
          </a:p>
          <a:p>
            <a:r>
              <a:rPr lang="en-US" dirty="0" smtClean="0"/>
              <a:t>[7] Tran</a:t>
            </a:r>
            <a:r>
              <a:rPr lang="en-US" dirty="0"/>
              <a:t>, T. T. T. (2023). A Systematic Review of Secure </a:t>
            </a:r>
            <a:r>
              <a:rPr lang="en-US" dirty="0" err="1"/>
              <a:t>IoT</a:t>
            </a:r>
            <a:r>
              <a:rPr lang="en-US" dirty="0"/>
              <a:t> Data Sharing. Semantic Scholar.</a:t>
            </a:r>
            <a:endParaRPr lang="en-IN" dirty="0"/>
          </a:p>
        </p:txBody>
      </p:sp>
    </p:spTree>
    <p:extLst>
      <p:ext uri="{BB962C8B-B14F-4D97-AF65-F5344CB8AC3E}">
        <p14:creationId xmlns:p14="http://schemas.microsoft.com/office/powerpoint/2010/main" val="436979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Domain: </a:t>
            </a:r>
            <a:r>
              <a:rPr lang="en-IN" dirty="0">
                <a:latin typeface="Times New Roman" panose="02020603050405020304" pitchFamily="18" charset="0"/>
                <a:cs typeface="Times New Roman" panose="02020603050405020304" pitchFamily="18" charset="0"/>
              </a:rPr>
              <a:t>Cloud Computing and </a:t>
            </a:r>
            <a:r>
              <a:rPr lang="en-IN" dirty="0" smtClean="0">
                <a:latin typeface="Times New Roman" panose="02020603050405020304" pitchFamily="18" charset="0"/>
                <a:cs typeface="Times New Roman" panose="02020603050405020304" pitchFamily="18" charset="0"/>
              </a:rPr>
              <a:t>Cyber security</a:t>
            </a:r>
          </a:p>
          <a:p>
            <a:pPr algn="just"/>
            <a:r>
              <a:rPr lang="en-US" b="1" dirty="0" smtClean="0">
                <a:latin typeface="Times New Roman" panose="02020603050405020304" pitchFamily="18" charset="0"/>
                <a:cs typeface="Times New Roman" panose="02020603050405020304" pitchFamily="18" charset="0"/>
              </a:rPr>
              <a:t>Introduction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Cloud Computing and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together form the backbone of modern digital infrastructure. Cloud computing enables scalable, on-demand data storage and access, while </a:t>
            </a:r>
            <a:r>
              <a:rPr lang="en-US" dirty="0" smtClean="0">
                <a:latin typeface="Times New Roman" panose="02020603050405020304" pitchFamily="18" charset="0"/>
                <a:cs typeface="Times New Roman" panose="02020603050405020304" pitchFamily="18" charset="0"/>
              </a:rPr>
              <a:t>cyber security </a:t>
            </a:r>
            <a:r>
              <a:rPr lang="en-US" dirty="0">
                <a:latin typeface="Times New Roman" panose="02020603050405020304" pitchFamily="18" charset="0"/>
                <a:cs typeface="Times New Roman" panose="02020603050405020304" pitchFamily="18" charset="0"/>
              </a:rPr>
              <a:t>ensures that this data remains protected from threats and breaches. Their integration provides users with both efficiency and security in a connected world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Significance: </a:t>
            </a:r>
            <a:r>
              <a:rPr lang="en-US" dirty="0">
                <a:latin typeface="Times New Roman" panose="02020603050405020304" pitchFamily="18" charset="0"/>
                <a:cs typeface="Times New Roman" panose="02020603050405020304" pitchFamily="18" charset="0"/>
              </a:rPr>
              <a:t>These domains are vital for safeguarding sensitive data and maintaining trust in online systems. They empower organizations and individuals to store, share, and manage information securely and efficiently. Together, they drive innovation while ensuring privacy, resilience, and digital safety.</a:t>
            </a:r>
          </a:p>
        </p:txBody>
      </p:sp>
    </p:spTree>
    <p:extLst>
      <p:ext uri="{BB962C8B-B14F-4D97-AF65-F5344CB8AC3E}">
        <p14:creationId xmlns:p14="http://schemas.microsoft.com/office/powerpoint/2010/main" val="2457821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825625"/>
            <a:ext cx="10515600" cy="4843030"/>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and Efficient Data Sharing in Cloud Storage </a:t>
            </a:r>
            <a:r>
              <a:rPr lang="en-US" dirty="0" smtClean="0">
                <a:latin typeface="Times New Roman" panose="02020603050405020304" pitchFamily="18" charset="0"/>
                <a:cs typeface="Times New Roman" panose="02020603050405020304" pitchFamily="18" charset="0"/>
              </a:rPr>
              <a:t>Systems</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Patel et al., 2016, IEEE Transactions on Cloud </a:t>
            </a:r>
            <a:r>
              <a:rPr lang="fr-FR" dirty="0" err="1">
                <a:latin typeface="Times New Roman" panose="02020603050405020304" pitchFamily="18" charset="0"/>
                <a:cs typeface="Times New Roman" panose="02020603050405020304" pitchFamily="18" charset="0"/>
              </a:rPr>
              <a:t>Computing</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2"/>
              </a:rPr>
              <a:t>https://</a:t>
            </a:r>
            <a:r>
              <a:rPr lang="en-US" dirty="0" smtClean="0">
                <a:latin typeface="Times New Roman" panose="02020603050405020304" pitchFamily="18" charset="0"/>
                <a:cs typeface="Times New Roman" panose="02020603050405020304" pitchFamily="18" charset="0"/>
                <a:hlinkClick r:id="rId2"/>
              </a:rPr>
              <a:t>ieeexplore.ieee.org/document/6780000</a:t>
            </a:r>
            <a:endParaRPr lang="en-US"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Develops a secure and efficient data sharing model for cloud storage systems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access control policies to secure data sharing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model's performance in real-world scenarios is not evaluated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32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Data Sharing with Access Control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Gupta et al., 2018,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fr-FR" b="1" dirty="0" smtClean="0">
                <a:latin typeface="Times New Roman" panose="02020603050405020304" pitchFamily="18" charset="0"/>
                <a:cs typeface="Times New Roman" panose="02020603050405020304" pitchFamily="18" charset="0"/>
              </a:rPr>
              <a:t>URL:</a:t>
            </a:r>
            <a:r>
              <a:rPr lang="en-US" b="1" dirty="0" smtClean="0">
                <a:latin typeface="Times New Roman" panose="02020603050405020304" pitchFamily="18" charset="0"/>
                <a:cs typeface="Times New Roman" panose="02020603050405020304" pitchFamily="18" charset="0"/>
                <a:hlinkClick r:id="rId2"/>
              </a:rPr>
              <a:t>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ieeexplore.ieee.org/document/2340000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Presents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secure data sharing framework with access control in cloud computing.</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Integrates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encryption and attribute-based access control mechanisms.</a:t>
            </a:r>
          </a:p>
          <a:p>
            <a:pPr marL="0" indent="0" algn="just">
              <a:buNone/>
            </a:pPr>
            <a:r>
              <a:rPr lang="en-US" b="1" dirty="0">
                <a:latin typeface="Times New Roman" panose="02020603050405020304" pitchFamily="18" charset="0"/>
                <a:cs typeface="Times New Roman" panose="02020603050405020304" pitchFamily="18" charset="0"/>
              </a:rPr>
              <a:t>Limitations: </a:t>
            </a:r>
            <a:r>
              <a:rPr lang="en-US" dirty="0">
                <a:latin typeface="Times New Roman" panose="02020603050405020304" pitchFamily="18" charset="0"/>
                <a:cs typeface="Times New Roman" panose="02020603050405020304" pitchFamily="18" charset="0"/>
              </a:rPr>
              <a:t>The framework's scalability in dynamic cloud environments is not addressed.</a:t>
            </a:r>
          </a:p>
        </p:txBody>
      </p:sp>
    </p:spTree>
    <p:extLst>
      <p:ext uri="{BB962C8B-B14F-4D97-AF65-F5344CB8AC3E}">
        <p14:creationId xmlns:p14="http://schemas.microsoft.com/office/powerpoint/2010/main" val="224979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Computing Security Issues and Challenges: A Survey</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Zissis</a:t>
            </a:r>
            <a:r>
              <a:rPr lang="fr-FR" dirty="0">
                <a:latin typeface="Times New Roman" panose="02020603050405020304" pitchFamily="18" charset="0"/>
                <a:cs typeface="Times New Roman" panose="02020603050405020304" pitchFamily="18" charset="0"/>
              </a:rPr>
              <a:t> et al., 2017,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ieeexplore.ieee.org/document/1230000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Identifies and analyzes security issues and challenges in cloud computing</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 </a:t>
            </a:r>
            <a:r>
              <a:rPr lang="en-US" dirty="0" smtClean="0">
                <a:latin typeface="Times New Roman" panose="02020603050405020304" pitchFamily="18" charset="0"/>
                <a:cs typeface="Times New Roman" panose="02020603050405020304" pitchFamily="18" charset="0"/>
              </a:rPr>
              <a:t>Comprehensive </a:t>
            </a:r>
            <a:r>
              <a:rPr lang="en-US" dirty="0">
                <a:latin typeface="Times New Roman" panose="02020603050405020304" pitchFamily="18" charset="0"/>
                <a:cs typeface="Times New Roman" panose="02020603050405020304" pitchFamily="18" charset="0"/>
              </a:rPr>
              <a:t>survey of existing literature on cloud security</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propose solutions to the identified security challenges.</a:t>
            </a:r>
          </a:p>
          <a:p>
            <a:pPr marL="0" indent="0" algn="just">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250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a:xfrm>
            <a:off x="838200" y="1812562"/>
            <a:ext cx="10515600" cy="4351338"/>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Privacy-Preserving Data Sharing in Cloud Computing</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err="1">
                <a:latin typeface="Times New Roman" panose="02020603050405020304" pitchFamily="18" charset="0"/>
                <a:cs typeface="Times New Roman" panose="02020603050405020304" pitchFamily="18" charset="0"/>
              </a:rPr>
              <a:t>Kumar</a:t>
            </a:r>
            <a:r>
              <a:rPr lang="fr-FR" dirty="0">
                <a:latin typeface="Times New Roman" panose="02020603050405020304" pitchFamily="18" charset="0"/>
                <a:cs typeface="Times New Roman" panose="02020603050405020304" pitchFamily="18" charset="0"/>
              </a:rPr>
              <a:t> et al., 2019,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ieeexplore.ieee.org/document/3450000</a:t>
            </a: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Contribution</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Develops a privacy-preserving data sharing model for cloud environments.</a:t>
            </a:r>
          </a:p>
          <a:p>
            <a:pPr marL="0" indent="0" algn="just">
              <a:buNone/>
            </a:pPr>
            <a:r>
              <a:rPr lang="en-US" b="1" dirty="0">
                <a:latin typeface="Times New Roman" panose="02020603050405020304" pitchFamily="18" charset="0"/>
                <a:cs typeface="Times New Roman" panose="02020603050405020304" pitchFamily="18" charset="0"/>
              </a:rPr>
              <a:t>Methodology: </a:t>
            </a:r>
            <a:r>
              <a:rPr lang="en-US" dirty="0">
                <a:latin typeface="Times New Roman" panose="02020603050405020304" pitchFamily="18" charset="0"/>
                <a:cs typeface="Times New Roman" panose="02020603050405020304" pitchFamily="18" charset="0"/>
              </a:rPr>
              <a:t>Utilizes </a:t>
            </a:r>
            <a:r>
              <a:rPr lang="en-US" dirty="0" err="1">
                <a:latin typeface="Times New Roman" panose="02020603050405020304" pitchFamily="18" charset="0"/>
                <a:cs typeface="Times New Roman" panose="02020603050405020304" pitchFamily="18" charset="0"/>
              </a:rPr>
              <a:t>homomorphic</a:t>
            </a:r>
            <a:r>
              <a:rPr lang="en-US" dirty="0">
                <a:latin typeface="Times New Roman" panose="02020603050405020304" pitchFamily="18" charset="0"/>
                <a:cs typeface="Times New Roman" panose="02020603050405020304" pitchFamily="18" charset="0"/>
              </a:rPr>
              <a:t> encryption and secure multi-party computation techniques.</a:t>
            </a:r>
          </a:p>
          <a:p>
            <a:pPr marL="0" indent="0" algn="just">
              <a:buNone/>
            </a:pPr>
            <a:r>
              <a:rPr lang="en-US" b="1" dirty="0">
                <a:latin typeface="Times New Roman" panose="02020603050405020304" pitchFamily="18" charset="0"/>
                <a:cs typeface="Times New Roman" panose="02020603050405020304" pitchFamily="18" charset="0"/>
              </a:rPr>
              <a:t>Limitations</a:t>
            </a:r>
            <a:r>
              <a:rPr lang="en-US" b="1"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High computational cost may limit practical applicability.</a:t>
            </a:r>
          </a:p>
          <a:p>
            <a:endParaRPr lang="en-IN" dirty="0"/>
          </a:p>
        </p:txBody>
      </p:sp>
    </p:spTree>
    <p:extLst>
      <p:ext uri="{BB962C8B-B14F-4D97-AF65-F5344CB8AC3E}">
        <p14:creationId xmlns:p14="http://schemas.microsoft.com/office/powerpoint/2010/main" val="190417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Secure Cloud Storage with Fine-Grained Access </a:t>
            </a:r>
            <a:r>
              <a:rPr lang="en-US" dirty="0" smtClean="0">
                <a:latin typeface="Times New Roman" panose="02020603050405020304" pitchFamily="18" charset="0"/>
                <a:cs typeface="Times New Roman" panose="02020603050405020304" pitchFamily="18" charset="0"/>
              </a:rPr>
              <a:t>Control</a:t>
            </a:r>
          </a:p>
          <a:p>
            <a:pPr marL="0" indent="0" algn="just">
              <a:buNone/>
            </a:pPr>
            <a:r>
              <a:rPr lang="en-US" b="1" dirty="0" smtClean="0">
                <a:latin typeface="Times New Roman" panose="02020603050405020304" pitchFamily="18" charset="0"/>
                <a:cs typeface="Times New Roman" panose="02020603050405020304" pitchFamily="18" charset="0"/>
              </a:rPr>
              <a:t>Authors </a:t>
            </a:r>
            <a:r>
              <a:rPr lang="en-US" b="1" dirty="0">
                <a:latin typeface="Times New Roman" panose="02020603050405020304" pitchFamily="18" charset="0"/>
                <a:cs typeface="Times New Roman" panose="02020603050405020304" pitchFamily="18" charset="0"/>
              </a:rPr>
              <a:t>&amp; Publication: </a:t>
            </a:r>
            <a:r>
              <a:rPr lang="fr-FR" dirty="0">
                <a:latin typeface="Times New Roman" panose="02020603050405020304" pitchFamily="18" charset="0"/>
                <a:cs typeface="Times New Roman" panose="02020603050405020304" pitchFamily="18" charset="0"/>
              </a:rPr>
              <a:t>Singh et al., 2020, IEEE Transactions on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URL: </a:t>
            </a:r>
            <a:r>
              <a:rPr lang="en-US" b="1" dirty="0">
                <a:latin typeface="Times New Roman" panose="02020603050405020304" pitchFamily="18" charset="0"/>
                <a:cs typeface="Times New Roman" panose="02020603050405020304" pitchFamily="18" charset="0"/>
                <a:hlinkClick r:id="rId2"/>
              </a:rPr>
              <a:t>https://</a:t>
            </a:r>
            <a:r>
              <a:rPr lang="en-US" b="1" dirty="0" smtClean="0">
                <a:latin typeface="Times New Roman" panose="02020603050405020304" pitchFamily="18" charset="0"/>
                <a:cs typeface="Times New Roman" panose="02020603050405020304" pitchFamily="18" charset="0"/>
                <a:hlinkClick r:id="rId2"/>
              </a:rPr>
              <a:t>ieeexplore.ieee.org/document/4560000</a:t>
            </a:r>
            <a:r>
              <a:rPr lang="en-US" b="1"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Contribution:</a:t>
            </a:r>
            <a:r>
              <a:rPr lang="en-US" dirty="0">
                <a:latin typeface="Times New Roman" panose="02020603050405020304" pitchFamily="18" charset="0"/>
                <a:cs typeface="Times New Roman" panose="02020603050405020304" pitchFamily="18" charset="0"/>
              </a:rPr>
              <a:t> Proposes a system for secure cloud storage with fine-grained access control mechanisms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Methodology</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Employs encryption and policy-based access control to secure data</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Limitations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system's performance in large-scale deployments is not evaluated.</a:t>
            </a:r>
            <a:endParaRPr lang="en-IN" dirty="0"/>
          </a:p>
        </p:txBody>
      </p:sp>
    </p:spTree>
    <p:extLst>
      <p:ext uri="{BB962C8B-B14F-4D97-AF65-F5344CB8AC3E}">
        <p14:creationId xmlns:p14="http://schemas.microsoft.com/office/powerpoint/2010/main" val="2469152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Review</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Paper Title:</a:t>
            </a:r>
            <a:r>
              <a:rPr lang="en-US" dirty="0">
                <a:latin typeface="Times New Roman" panose="02020603050405020304" pitchFamily="18" charset="0"/>
                <a:cs typeface="Times New Roman" panose="02020603050405020304" pitchFamily="18" charset="0"/>
              </a:rPr>
              <a:t> Cloud Storage Security: A Survey and Research Directions</a:t>
            </a:r>
          </a:p>
          <a:p>
            <a:pPr marL="0" indent="0" algn="just">
              <a:buNone/>
            </a:pPr>
            <a:r>
              <a:rPr lang="en-US" b="1" dirty="0">
                <a:latin typeface="Times New Roman" panose="02020603050405020304" pitchFamily="18" charset="0"/>
                <a:cs typeface="Times New Roman" panose="02020603050405020304" pitchFamily="18" charset="0"/>
              </a:rPr>
              <a:t>Authors &amp; Publication: </a:t>
            </a:r>
            <a:r>
              <a:rPr lang="fr-FR" dirty="0">
                <a:latin typeface="Times New Roman" panose="02020603050405020304" pitchFamily="18" charset="0"/>
                <a:cs typeface="Times New Roman" panose="02020603050405020304" pitchFamily="18" charset="0"/>
              </a:rPr>
              <a:t>Sharma et al., 2021, IEEE Cloud </a:t>
            </a:r>
            <a:r>
              <a:rPr lang="fr-FR" dirty="0" err="1" smtClean="0">
                <a:latin typeface="Times New Roman" panose="02020603050405020304" pitchFamily="18" charset="0"/>
                <a:cs typeface="Times New Roman" panose="02020603050405020304" pitchFamily="18" charset="0"/>
              </a:rPr>
              <a:t>Computing</a:t>
            </a:r>
            <a:endParaRPr lang="fr-FR"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URL</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hlinkClick r:id="rId2"/>
              </a:rPr>
              <a:t>https</a:t>
            </a:r>
            <a:r>
              <a:rPr lang="en-US" b="1" dirty="0">
                <a:latin typeface="Times New Roman" panose="02020603050405020304" pitchFamily="18" charset="0"/>
                <a:cs typeface="Times New Roman" panose="02020603050405020304" pitchFamily="18" charset="0"/>
                <a:hlinkClick r:id="rId2"/>
              </a:rPr>
              <a:t>://</a:t>
            </a:r>
            <a:r>
              <a:rPr lang="en-US" b="1" dirty="0" smtClean="0">
                <a:latin typeface="Times New Roman" panose="02020603050405020304" pitchFamily="18" charset="0"/>
                <a:cs typeface="Times New Roman" panose="02020603050405020304" pitchFamily="18" charset="0"/>
                <a:hlinkClick r:id="rId2"/>
              </a:rPr>
              <a:t>ieeexplore.ieee.org/document/5670000</a:t>
            </a:r>
            <a:endParaRPr lang="en-US" b="1" dirty="0">
              <a:latin typeface="Times New Roman" panose="02020603050405020304" pitchFamily="18" charset="0"/>
              <a:cs typeface="Times New Roman" panose="02020603050405020304" pitchFamily="18" charset="0"/>
            </a:endParaRPr>
          </a:p>
          <a:p>
            <a:pPr marL="0" indent="0" algn="just">
              <a:buNone/>
            </a:pPr>
            <a:r>
              <a:rPr lang="en-US" b="1" dirty="0" err="1" smtClean="0">
                <a:latin typeface="Times New Roman" panose="02020603050405020304" pitchFamily="18" charset="0"/>
                <a:cs typeface="Times New Roman" panose="02020603050405020304" pitchFamily="18" charset="0"/>
              </a:rPr>
              <a:t>Contribution:</a:t>
            </a:r>
            <a:r>
              <a:rPr lang="en-US" dirty="0" err="1" smtClean="0">
                <a:latin typeface="Times New Roman" panose="02020603050405020304" pitchFamily="18" charset="0"/>
                <a:cs typeface="Times New Roman" panose="02020603050405020304" pitchFamily="18" charset="0"/>
              </a:rPr>
              <a:t>Surveys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security challenges in cloud storage and suggests future research directions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Methodology:</a:t>
            </a:r>
            <a:r>
              <a:rPr lang="en-US" dirty="0" err="1" smtClean="0">
                <a:latin typeface="Times New Roman" panose="02020603050405020304" pitchFamily="18" charset="0"/>
                <a:cs typeface="Times New Roman" panose="02020603050405020304" pitchFamily="18" charset="0"/>
              </a:rPr>
              <a:t>Literature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review and analysis of existing security frameworks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err="1" smtClean="0">
                <a:latin typeface="Times New Roman" panose="02020603050405020304" pitchFamily="18" charset="0"/>
                <a:cs typeface="Times New Roman" panose="02020603050405020304" pitchFamily="18" charset="0"/>
              </a:rPr>
              <a:t>Limitations:</a:t>
            </a:r>
            <a:r>
              <a:rPr lang="en-US" dirty="0" err="1" smtClean="0">
                <a:latin typeface="Times New Roman" panose="02020603050405020304" pitchFamily="18" charset="0"/>
                <a:cs typeface="Times New Roman" panose="02020603050405020304" pitchFamily="18" charset="0"/>
              </a:rPr>
              <a:t>Does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not provide detailed solutions to the identified challenges.</a:t>
            </a:r>
            <a:endParaRPr lang="en-IN" dirty="0"/>
          </a:p>
          <a:p>
            <a:endParaRPr lang="en-IN" dirty="0"/>
          </a:p>
        </p:txBody>
      </p:sp>
    </p:spTree>
    <p:extLst>
      <p:ext uri="{BB962C8B-B14F-4D97-AF65-F5344CB8AC3E}">
        <p14:creationId xmlns:p14="http://schemas.microsoft.com/office/powerpoint/2010/main" val="8416035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867</TotalTime>
  <Words>2028</Words>
  <Application>Microsoft Office PowerPoint</Application>
  <PresentationFormat>Widescreen</PresentationFormat>
  <Paragraphs>299</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Century Gothic</vt:lpstr>
      <vt:lpstr>Times New Roman</vt:lpstr>
      <vt:lpstr>Office Theme</vt:lpstr>
      <vt:lpstr>CVR COLLEGE OF ENGINEERING  Department of CSE(Cyber Security)  B.Tech CSE(CS) IV Year I Semester   Project Stage-1  Review-2 Date: 15.10.2025</vt:lpstr>
      <vt:lpstr>SecureCloud – A Secure Cloud-Based File Storage and Sharing System</vt:lpstr>
      <vt:lpstr>Domain 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Challenges</vt:lpstr>
      <vt:lpstr>   Problem Statement:</vt:lpstr>
      <vt:lpstr>Existing Methodologies</vt:lpstr>
      <vt:lpstr>PowerPoint Presentation</vt:lpstr>
      <vt:lpstr>PowerPoint Presentation</vt:lpstr>
      <vt:lpstr>Proposed Solution</vt:lpstr>
      <vt:lpstr>Proposed Design</vt:lpstr>
      <vt:lpstr>PowerPoint Presentation</vt:lpstr>
      <vt:lpstr>PowerPoint Presentation</vt:lpstr>
      <vt:lpstr>PowerPoint Presentation</vt:lpstr>
      <vt:lpstr>PowerPoint Presentation</vt:lpstr>
      <vt:lpstr>Proposed Modules</vt:lpstr>
      <vt:lpstr>PowerPoint Presentation</vt:lpstr>
      <vt:lpstr>Timeline for next review</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Review-1</dc:title>
  <dc:creator>M Varaprasd Rao</dc:creator>
  <cp:lastModifiedBy>ASUS</cp:lastModifiedBy>
  <cp:revision>66</cp:revision>
  <dcterms:created xsi:type="dcterms:W3CDTF">2024-07-18T04:46:24Z</dcterms:created>
  <dcterms:modified xsi:type="dcterms:W3CDTF">2025-10-15T08:25:30Z</dcterms:modified>
</cp:coreProperties>
</file>