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8" r:id="rId3"/>
    <p:sldId id="262" r:id="rId4"/>
    <p:sldId id="264" r:id="rId5"/>
    <p:sldId id="273" r:id="rId6"/>
    <p:sldId id="274" r:id="rId7"/>
    <p:sldId id="266" r:id="rId8"/>
    <p:sldId id="267" r:id="rId9"/>
    <p:sldId id="275" r:id="rId10"/>
    <p:sldId id="278" r:id="rId11"/>
    <p:sldId id="279" r:id="rId12"/>
    <p:sldId id="280" r:id="rId13"/>
    <p:sldId id="281" r:id="rId14"/>
    <p:sldId id="276" r:id="rId15"/>
    <p:sldId id="277"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07904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5931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290144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345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00968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02AB04-7C5B-48EB-B77E-067F7962D302}" type="datetimeFigureOut">
              <a:rPr lang="en-US" smtClean="0"/>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6604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02AB04-7C5B-48EB-B77E-067F7962D302}" type="datetimeFigureOut">
              <a:rPr lang="en-US" smtClean="0"/>
              <a:t>10/14/2025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51962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02AB04-7C5B-48EB-B77E-067F7962D302}" type="datetimeFigureOut">
              <a:rPr lang="en-US" smtClean="0"/>
              <a:t>10/14/2025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10023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2AB04-7C5B-48EB-B77E-067F7962D302}" type="datetimeFigureOut">
              <a:rPr lang="en-US" smtClean="0"/>
              <a:t>10/14/2025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60013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02AB04-7C5B-48EB-B77E-067F7962D302}" type="datetimeFigureOut">
              <a:rPr lang="en-US" smtClean="0"/>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75647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02AB04-7C5B-48EB-B77E-067F7962D302}" type="datetimeFigureOut">
              <a:rPr lang="en-US" smtClean="0"/>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250972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2AB04-7C5B-48EB-B77E-067F7962D302}" type="datetimeFigureOut">
              <a:rPr lang="en-US" smtClean="0"/>
              <a:t>10/14/2025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9F3A3-18C3-4923-BF2E-716D5368A24F}" type="slidenum">
              <a:rPr lang="en-US" smtClean="0"/>
              <a:t>‹#›</a:t>
            </a:fld>
            <a:endParaRPr lang="en-US"/>
          </a:p>
        </p:txBody>
      </p:sp>
    </p:spTree>
    <p:extLst>
      <p:ext uri="{BB962C8B-B14F-4D97-AF65-F5344CB8AC3E}">
        <p14:creationId xmlns:p14="http://schemas.microsoft.com/office/powerpoint/2010/main" val="133611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4467" y="1101176"/>
            <a:ext cx="10596418" cy="359785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CVR COLLEGE OF ENGINEERING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Department of CSE(Cyber Security)</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B.Tech CSE(DS) IV Year I Semester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Project Stage-1</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Review-2</a:t>
            </a:r>
            <a:br>
              <a:rPr lang="en-US" sz="3200" b="1"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Date: 15.10.2025</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97858" y="1101176"/>
            <a:ext cx="1046018" cy="1030408"/>
          </a:xfrm>
          <a:prstGeom prst="rect">
            <a:avLst/>
          </a:prstGeom>
        </p:spPr>
      </p:pic>
    </p:spTree>
    <p:extLst>
      <p:ext uri="{BB962C8B-B14F-4D97-AF65-F5344CB8AC3E}">
        <p14:creationId xmlns:p14="http://schemas.microsoft.com/office/powerpoint/2010/main" val="1934734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DD4862-2F0D-193D-3381-E64684404307}"/>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System Architecture</a:t>
            </a:r>
            <a:endParaRPr lang="en-IN" sz="3600" b="1" dirty="0">
              <a:latin typeface="Times New Roman" panose="02020603050405020304" pitchFamily="18" charset="0"/>
              <a:cs typeface="Times New Roman" panose="02020603050405020304" pitchFamily="18" charset="0"/>
            </a:endParaRPr>
          </a:p>
        </p:txBody>
      </p:sp>
      <p:pic>
        <p:nvPicPr>
          <p:cNvPr id="6" name="Picture 5" descr="A diagram of a system&#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270445"/>
            <a:ext cx="7916090" cy="5038634"/>
          </a:xfrm>
          <a:prstGeom prst="rect">
            <a:avLst/>
          </a:prstGeom>
          <a:noFill/>
          <a:ln>
            <a:noFill/>
          </a:ln>
        </p:spPr>
      </p:pic>
    </p:spTree>
    <p:extLst>
      <p:ext uri="{BB962C8B-B14F-4D97-AF65-F5344CB8AC3E}">
        <p14:creationId xmlns:p14="http://schemas.microsoft.com/office/powerpoint/2010/main" val="401332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A057AB0-ABDB-65F1-C9FC-9A979A027347}"/>
            </a:ext>
          </a:extLst>
        </p:cNvPr>
        <p:cNvGrpSpPr/>
        <p:nvPr/>
      </p:nvGrpSpPr>
      <p:grpSpPr>
        <a:xfrm>
          <a:off x="0" y="0"/>
          <a:ext cx="0" cy="0"/>
          <a:chOff x="0" y="0"/>
          <a:chExt cx="0" cy="0"/>
        </a:xfrm>
      </p:grpSpPr>
      <p:sp>
        <p:nvSpPr>
          <p:cNvPr id="4" name="TextBox 3">
            <a:extLst>
              <a:ext uri="{FF2B5EF4-FFF2-40B4-BE49-F238E27FC236}">
                <a16:creationId xmlns="" xmlns:a16="http://schemas.microsoft.com/office/drawing/2014/main" id="{5AC1F662-F2F6-E21F-6982-B857032B6A78}"/>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Use case Diagram</a:t>
            </a:r>
            <a:endParaRPr lang="en-IN" sz="3600" b="1" dirty="0">
              <a:latin typeface="Times New Roman" panose="02020603050405020304" pitchFamily="18" charset="0"/>
              <a:cs typeface="Times New Roman" panose="02020603050405020304" pitchFamily="18" charset="0"/>
            </a:endParaRPr>
          </a:p>
        </p:txBody>
      </p:sp>
      <p:pic>
        <p:nvPicPr>
          <p:cNvPr id="5" name="Picture 4" descr="A diagram of a user and file sharing system&#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2338251" y="1763122"/>
            <a:ext cx="7297329" cy="3501209"/>
          </a:xfrm>
          <a:prstGeom prst="rect">
            <a:avLst/>
          </a:prstGeom>
          <a:noFill/>
          <a:ln>
            <a:noFill/>
          </a:ln>
        </p:spPr>
      </p:pic>
    </p:spTree>
    <p:extLst>
      <p:ext uri="{BB962C8B-B14F-4D97-AF65-F5344CB8AC3E}">
        <p14:creationId xmlns:p14="http://schemas.microsoft.com/office/powerpoint/2010/main" val="1117565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74D13CC-CE2C-3D0F-97C8-2F693D81F24B}"/>
            </a:ext>
          </a:extLst>
        </p:cNvPr>
        <p:cNvGrpSpPr/>
        <p:nvPr/>
      </p:nvGrpSpPr>
      <p:grpSpPr>
        <a:xfrm>
          <a:off x="0" y="0"/>
          <a:ext cx="0" cy="0"/>
          <a:chOff x="0" y="0"/>
          <a:chExt cx="0" cy="0"/>
        </a:xfrm>
      </p:grpSpPr>
      <p:sp>
        <p:nvSpPr>
          <p:cNvPr id="4" name="TextBox 3">
            <a:extLst>
              <a:ext uri="{FF2B5EF4-FFF2-40B4-BE49-F238E27FC236}">
                <a16:creationId xmlns="" xmlns:a16="http://schemas.microsoft.com/office/drawing/2014/main" id="{5889AF4D-B6B0-FF32-2699-DB5642D7F476}"/>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Class Diagram</a:t>
            </a:r>
            <a:endParaRPr lang="en-IN" sz="3600" b="1" dirty="0">
              <a:latin typeface="Times New Roman" panose="02020603050405020304" pitchFamily="18" charset="0"/>
              <a:cs typeface="Times New Roman" panose="02020603050405020304" pitchFamily="18" charset="0"/>
            </a:endParaRPr>
          </a:p>
        </p:txBody>
      </p:sp>
      <p:sp>
        <p:nvSpPr>
          <p:cNvPr id="6" name="AutoShape 2" descr="The modified UML class diagram, showing the structure of the required smart contracts of the DEX system.">
            <a:extLst>
              <a:ext uri="{FF2B5EF4-FFF2-40B4-BE49-F238E27FC236}">
                <a16:creationId xmlns="" xmlns:a16="http://schemas.microsoft.com/office/drawing/2014/main" id="{39AC5136-E299-E88A-71DB-EDA1FC8D583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diagram of a computer system&#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4351020" y="914400"/>
            <a:ext cx="5925094" cy="5368834"/>
          </a:xfrm>
          <a:prstGeom prst="rect">
            <a:avLst/>
          </a:prstGeom>
          <a:noFill/>
          <a:ln>
            <a:noFill/>
          </a:ln>
        </p:spPr>
      </p:pic>
    </p:spTree>
    <p:extLst>
      <p:ext uri="{BB962C8B-B14F-4D97-AF65-F5344CB8AC3E}">
        <p14:creationId xmlns:p14="http://schemas.microsoft.com/office/powerpoint/2010/main" val="971397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D02C0F0-D0F6-6C2D-A735-88F79D98328A}"/>
            </a:ext>
          </a:extLst>
        </p:cNvPr>
        <p:cNvGrpSpPr/>
        <p:nvPr/>
      </p:nvGrpSpPr>
      <p:grpSpPr>
        <a:xfrm>
          <a:off x="0" y="0"/>
          <a:ext cx="0" cy="0"/>
          <a:chOff x="0" y="0"/>
          <a:chExt cx="0" cy="0"/>
        </a:xfrm>
      </p:grpSpPr>
      <p:sp>
        <p:nvSpPr>
          <p:cNvPr id="4" name="TextBox 3">
            <a:extLst>
              <a:ext uri="{FF2B5EF4-FFF2-40B4-BE49-F238E27FC236}">
                <a16:creationId xmlns="" xmlns:a16="http://schemas.microsoft.com/office/drawing/2014/main" id="{05A30FC5-ADDE-DFA0-EBED-845D477ED349}"/>
              </a:ext>
            </a:extLst>
          </p:cNvPr>
          <p:cNvSpPr txBox="1"/>
          <p:nvPr/>
        </p:nvSpPr>
        <p:spPr>
          <a:xfrm>
            <a:off x="0" y="31400"/>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Sequence Diagram</a:t>
            </a:r>
            <a:endParaRPr lang="en-IN" sz="3600" b="1" dirty="0">
              <a:latin typeface="Times New Roman" panose="02020603050405020304" pitchFamily="18" charset="0"/>
              <a:cs typeface="Times New Roman" panose="02020603050405020304" pitchFamily="18" charset="0"/>
            </a:endParaRPr>
          </a:p>
        </p:txBody>
      </p:sp>
      <p:sp>
        <p:nvSpPr>
          <p:cNvPr id="6" name="AutoShape 2" descr="The modified UML class diagram, showing the structure of the required smart contracts of the DEX system.">
            <a:extLst>
              <a:ext uri="{FF2B5EF4-FFF2-40B4-BE49-F238E27FC236}">
                <a16:creationId xmlns="" xmlns:a16="http://schemas.microsoft.com/office/drawing/2014/main" id="{7D3567F2-56C5-E4A2-9604-E692F949BCB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screenshot of a computer screen&#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4286522" y="519094"/>
            <a:ext cx="6265364" cy="6124612"/>
          </a:xfrm>
          <a:prstGeom prst="rect">
            <a:avLst/>
          </a:prstGeom>
          <a:noFill/>
          <a:ln>
            <a:noFill/>
          </a:ln>
        </p:spPr>
      </p:pic>
    </p:spTree>
    <p:extLst>
      <p:ext uri="{BB962C8B-B14F-4D97-AF65-F5344CB8AC3E}">
        <p14:creationId xmlns:p14="http://schemas.microsoft.com/office/powerpoint/2010/main" val="191465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Proposed Modules</a:t>
            </a:r>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Module 1: [Name]</a:t>
            </a:r>
            <a:r>
              <a:rPr lang="en-US" dirty="0">
                <a:latin typeface="Times New Roman" panose="02020603050405020304" pitchFamily="18" charset="0"/>
                <a:cs typeface="Times New Roman" panose="02020603050405020304" pitchFamily="18" charset="0"/>
              </a:rPr>
              <a:t> - [Purpose]</a:t>
            </a:r>
          </a:p>
          <a:p>
            <a:pPr algn="just"/>
            <a:r>
              <a:rPr lang="en-US" b="1" dirty="0">
                <a:latin typeface="Times New Roman" panose="02020603050405020304" pitchFamily="18" charset="0"/>
                <a:cs typeface="Times New Roman" panose="02020603050405020304" pitchFamily="18" charset="0"/>
              </a:rPr>
              <a:t>Module 2: [Name]</a:t>
            </a:r>
            <a:r>
              <a:rPr lang="en-US" dirty="0">
                <a:latin typeface="Times New Roman" panose="02020603050405020304" pitchFamily="18" charset="0"/>
                <a:cs typeface="Times New Roman" panose="02020603050405020304" pitchFamily="18" charset="0"/>
              </a:rPr>
              <a:t> - [Purpose]</a:t>
            </a:r>
          </a:p>
          <a:p>
            <a:pPr algn="just"/>
            <a:r>
              <a:rPr lang="en-US" b="1" dirty="0">
                <a:latin typeface="Times New Roman" panose="02020603050405020304" pitchFamily="18" charset="0"/>
                <a:cs typeface="Times New Roman" panose="02020603050405020304" pitchFamily="18" charset="0"/>
              </a:rPr>
              <a:t>Module 3: [Name]</a:t>
            </a:r>
            <a:r>
              <a:rPr lang="en-US" dirty="0">
                <a:latin typeface="Times New Roman" panose="02020603050405020304" pitchFamily="18" charset="0"/>
                <a:cs typeface="Times New Roman" panose="02020603050405020304" pitchFamily="18" charset="0"/>
              </a:rPr>
              <a:t> - [Purpose]</a:t>
            </a:r>
          </a:p>
          <a:p>
            <a:pPr algn="just"/>
            <a:r>
              <a:rPr lang="en-US" b="1" dirty="0">
                <a:latin typeface="Times New Roman" panose="02020603050405020304" pitchFamily="18" charset="0"/>
                <a:cs typeface="Times New Roman" panose="02020603050405020304" pitchFamily="18" charset="0"/>
              </a:rPr>
              <a:t>Module 4: [Name]</a:t>
            </a:r>
            <a:r>
              <a:rPr lang="en-US" dirty="0">
                <a:latin typeface="Times New Roman" panose="02020603050405020304" pitchFamily="18" charset="0"/>
                <a:cs typeface="Times New Roman" panose="02020603050405020304" pitchFamily="18" charset="0"/>
              </a:rPr>
              <a:t> - [Purpose]</a:t>
            </a:r>
          </a:p>
        </p:txBody>
      </p:sp>
    </p:spTree>
    <p:extLst>
      <p:ext uri="{BB962C8B-B14F-4D97-AF65-F5344CB8AC3E}">
        <p14:creationId xmlns:p14="http://schemas.microsoft.com/office/powerpoint/2010/main" val="798733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4000" b="1" dirty="0">
                <a:latin typeface="Times New Roman" panose="02020603050405020304" pitchFamily="18" charset="0"/>
                <a:cs typeface="Times New Roman" panose="02020603050405020304" pitchFamily="18" charset="0"/>
              </a:rPr>
              <a:t>Hardware and Software Requirements</a:t>
            </a:r>
          </a:p>
        </p:txBody>
      </p:sp>
      <p:sp>
        <p:nvSpPr>
          <p:cNvPr id="3" name="Content Placeholder 2"/>
          <p:cNvSpPr>
            <a:spLocks noGrp="1"/>
          </p:cNvSpPr>
          <p:nvPr>
            <p:ph idx="1"/>
          </p:nvPr>
        </p:nvSpPr>
        <p:spPr/>
        <p:txBody>
          <a:bodyPr/>
          <a:lstStyle/>
          <a:p>
            <a:pPr lvl="0"/>
            <a:r>
              <a:rPr lang="en-US" b="1" dirty="0"/>
              <a:t>Languages:</a:t>
            </a:r>
            <a:r>
              <a:rPr lang="en-US" dirty="0"/>
              <a:t> Python, JavaScript </a:t>
            </a:r>
            <a:endParaRPr lang="en-IN" dirty="0"/>
          </a:p>
          <a:p>
            <a:pPr lvl="0"/>
            <a:r>
              <a:rPr lang="en-US" b="1" dirty="0"/>
              <a:t>Libraries:</a:t>
            </a:r>
            <a:r>
              <a:rPr lang="en-US" dirty="0"/>
              <a:t> 	Flask/</a:t>
            </a:r>
            <a:r>
              <a:rPr lang="en-US" dirty="0" err="1"/>
              <a:t>Django</a:t>
            </a:r>
            <a:r>
              <a:rPr lang="en-US" dirty="0"/>
              <a:t> (web framework), </a:t>
            </a:r>
            <a:r>
              <a:rPr lang="en-US" dirty="0" err="1"/>
              <a:t>PyCryptodome</a:t>
            </a:r>
            <a:r>
              <a:rPr lang="en-US" dirty="0"/>
              <a:t> (encryption), SMTP/Email libraries, </a:t>
            </a:r>
            <a:r>
              <a:rPr lang="en-US" dirty="0" err="1"/>
              <a:t>Tkinter</a:t>
            </a:r>
            <a:r>
              <a:rPr lang="en-US" dirty="0"/>
              <a:t> or React (UI) </a:t>
            </a:r>
            <a:endParaRPr lang="en-IN" dirty="0"/>
          </a:p>
          <a:p>
            <a:pPr lvl="0"/>
            <a:r>
              <a:rPr lang="en-US" b="1" dirty="0"/>
              <a:t>Database</a:t>
            </a:r>
            <a:r>
              <a:rPr lang="en-US" dirty="0"/>
              <a:t> </a:t>
            </a:r>
            <a:r>
              <a:rPr lang="en-IN" dirty="0"/>
              <a:t>: </a:t>
            </a:r>
            <a:r>
              <a:rPr lang="en-US" dirty="0"/>
              <a:t>MySQL / </a:t>
            </a:r>
            <a:r>
              <a:rPr lang="en-US" dirty="0" err="1"/>
              <a:t>PostgreSQL</a:t>
            </a:r>
            <a:r>
              <a:rPr lang="en-US" b="1" dirty="0"/>
              <a:t> </a:t>
            </a:r>
            <a:endParaRPr lang="en-IN" dirty="0"/>
          </a:p>
          <a:p>
            <a:pPr lvl="0"/>
            <a:r>
              <a:rPr lang="en-US" b="1" dirty="0"/>
              <a:t>Dashboard:</a:t>
            </a:r>
            <a:r>
              <a:rPr lang="en-US" dirty="0"/>
              <a:t> Web-based dashboard for file management and activity notifications</a:t>
            </a:r>
            <a:endParaRPr lang="en-IN" dirty="0"/>
          </a:p>
          <a:p>
            <a:pPr lvl="1"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988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 for next review</a:t>
            </a:r>
          </a:p>
        </p:txBody>
      </p:sp>
      <p:sp>
        <p:nvSpPr>
          <p:cNvPr id="3" name="Content Placeholder 2"/>
          <p:cNvSpPr>
            <a:spLocks noGrp="1"/>
          </p:cNvSpPr>
          <p:nvPr>
            <p:ph idx="1"/>
          </p:nvPr>
        </p:nvSpPr>
        <p:spPr/>
        <p:txBody>
          <a:bodyPr/>
          <a:lstStyle/>
          <a:p>
            <a:endParaRPr lang="en-US" dirty="0"/>
          </a:p>
        </p:txBody>
      </p:sp>
      <p:graphicFrame>
        <p:nvGraphicFramePr>
          <p:cNvPr id="4" name="Table 2">
            <a:extLst>
              <a:ext uri="{FF2B5EF4-FFF2-40B4-BE49-F238E27FC236}">
                <a16:creationId xmlns="" xmlns:a16="http://schemas.microsoft.com/office/drawing/2014/main" id="{37355569-728A-7144-B0C9-4D9511C7D2C3}"/>
              </a:ext>
            </a:extLst>
          </p:cNvPr>
          <p:cNvGraphicFramePr>
            <a:graphicFrameLocks noGrp="1"/>
          </p:cNvGraphicFramePr>
          <p:nvPr>
            <p:extLst>
              <p:ext uri="{D42A27DB-BD31-4B8C-83A1-F6EECF244321}">
                <p14:modId xmlns:p14="http://schemas.microsoft.com/office/powerpoint/2010/main" val="2270145673"/>
              </p:ext>
            </p:extLst>
          </p:nvPr>
        </p:nvGraphicFramePr>
        <p:xfrm>
          <a:off x="570377" y="1496597"/>
          <a:ext cx="11051245" cy="4921460"/>
        </p:xfrm>
        <a:graphic>
          <a:graphicData uri="http://schemas.openxmlformats.org/drawingml/2006/table">
            <a:tbl>
              <a:tblPr firstRow="1" bandRow="1">
                <a:tableStyleId>{5C22544A-7EE6-4342-B048-85BDC9FD1C3A}</a:tableStyleId>
              </a:tblPr>
              <a:tblGrid>
                <a:gridCol w="399710">
                  <a:extLst>
                    <a:ext uri="{9D8B030D-6E8A-4147-A177-3AD203B41FA5}">
                      <a16:colId xmlns="" xmlns:a16="http://schemas.microsoft.com/office/drawing/2014/main" val="1672129667"/>
                    </a:ext>
                  </a:extLst>
                </a:gridCol>
                <a:gridCol w="1597622">
                  <a:extLst>
                    <a:ext uri="{9D8B030D-6E8A-4147-A177-3AD203B41FA5}">
                      <a16:colId xmlns="" xmlns:a16="http://schemas.microsoft.com/office/drawing/2014/main" val="602210714"/>
                    </a:ext>
                  </a:extLst>
                </a:gridCol>
                <a:gridCol w="831273">
                  <a:extLst>
                    <a:ext uri="{9D8B030D-6E8A-4147-A177-3AD203B41FA5}">
                      <a16:colId xmlns="" xmlns:a16="http://schemas.microsoft.com/office/drawing/2014/main" val="1817390762"/>
                    </a:ext>
                  </a:extLst>
                </a:gridCol>
                <a:gridCol w="766847">
                  <a:extLst>
                    <a:ext uri="{9D8B030D-6E8A-4147-A177-3AD203B41FA5}">
                      <a16:colId xmlns="" xmlns:a16="http://schemas.microsoft.com/office/drawing/2014/main" val="1546263835"/>
                    </a:ext>
                  </a:extLst>
                </a:gridCol>
                <a:gridCol w="824455">
                  <a:extLst>
                    <a:ext uri="{9D8B030D-6E8A-4147-A177-3AD203B41FA5}">
                      <a16:colId xmlns="" xmlns:a16="http://schemas.microsoft.com/office/drawing/2014/main" val="187052363"/>
                    </a:ext>
                  </a:extLst>
                </a:gridCol>
                <a:gridCol w="473667">
                  <a:extLst>
                    <a:ext uri="{9D8B030D-6E8A-4147-A177-3AD203B41FA5}">
                      <a16:colId xmlns="" xmlns:a16="http://schemas.microsoft.com/office/drawing/2014/main" val="745651107"/>
                    </a:ext>
                  </a:extLst>
                </a:gridCol>
                <a:gridCol w="473667">
                  <a:extLst>
                    <a:ext uri="{9D8B030D-6E8A-4147-A177-3AD203B41FA5}">
                      <a16:colId xmlns="" xmlns:a16="http://schemas.microsoft.com/office/drawing/2014/main" val="3839570682"/>
                    </a:ext>
                  </a:extLst>
                </a:gridCol>
                <a:gridCol w="473667">
                  <a:extLst>
                    <a:ext uri="{9D8B030D-6E8A-4147-A177-3AD203B41FA5}">
                      <a16:colId xmlns="" xmlns:a16="http://schemas.microsoft.com/office/drawing/2014/main" val="3893106002"/>
                    </a:ext>
                  </a:extLst>
                </a:gridCol>
                <a:gridCol w="473667">
                  <a:extLst>
                    <a:ext uri="{9D8B030D-6E8A-4147-A177-3AD203B41FA5}">
                      <a16:colId xmlns="" xmlns:a16="http://schemas.microsoft.com/office/drawing/2014/main" val="1453603295"/>
                    </a:ext>
                  </a:extLst>
                </a:gridCol>
                <a:gridCol w="473667">
                  <a:extLst>
                    <a:ext uri="{9D8B030D-6E8A-4147-A177-3AD203B41FA5}">
                      <a16:colId xmlns="" xmlns:a16="http://schemas.microsoft.com/office/drawing/2014/main" val="3405603126"/>
                    </a:ext>
                  </a:extLst>
                </a:gridCol>
                <a:gridCol w="473667">
                  <a:extLst>
                    <a:ext uri="{9D8B030D-6E8A-4147-A177-3AD203B41FA5}">
                      <a16:colId xmlns="" xmlns:a16="http://schemas.microsoft.com/office/drawing/2014/main" val="4188645958"/>
                    </a:ext>
                  </a:extLst>
                </a:gridCol>
                <a:gridCol w="473667">
                  <a:extLst>
                    <a:ext uri="{9D8B030D-6E8A-4147-A177-3AD203B41FA5}">
                      <a16:colId xmlns="" xmlns:a16="http://schemas.microsoft.com/office/drawing/2014/main" val="370284219"/>
                    </a:ext>
                  </a:extLst>
                </a:gridCol>
                <a:gridCol w="473667">
                  <a:extLst>
                    <a:ext uri="{9D8B030D-6E8A-4147-A177-3AD203B41FA5}">
                      <a16:colId xmlns="" xmlns:a16="http://schemas.microsoft.com/office/drawing/2014/main" val="2570255189"/>
                    </a:ext>
                  </a:extLst>
                </a:gridCol>
                <a:gridCol w="473667">
                  <a:extLst>
                    <a:ext uri="{9D8B030D-6E8A-4147-A177-3AD203B41FA5}">
                      <a16:colId xmlns="" xmlns:a16="http://schemas.microsoft.com/office/drawing/2014/main" val="4253557748"/>
                    </a:ext>
                  </a:extLst>
                </a:gridCol>
                <a:gridCol w="473667">
                  <a:extLst>
                    <a:ext uri="{9D8B030D-6E8A-4147-A177-3AD203B41FA5}">
                      <a16:colId xmlns="" xmlns:a16="http://schemas.microsoft.com/office/drawing/2014/main" val="732807866"/>
                    </a:ext>
                  </a:extLst>
                </a:gridCol>
                <a:gridCol w="473667">
                  <a:extLst>
                    <a:ext uri="{9D8B030D-6E8A-4147-A177-3AD203B41FA5}">
                      <a16:colId xmlns="" xmlns:a16="http://schemas.microsoft.com/office/drawing/2014/main" val="1262655051"/>
                    </a:ext>
                  </a:extLst>
                </a:gridCol>
                <a:gridCol w="473667">
                  <a:extLst>
                    <a:ext uri="{9D8B030D-6E8A-4147-A177-3AD203B41FA5}">
                      <a16:colId xmlns="" xmlns:a16="http://schemas.microsoft.com/office/drawing/2014/main" val="2519593283"/>
                    </a:ext>
                  </a:extLst>
                </a:gridCol>
                <a:gridCol w="473667">
                  <a:extLst>
                    <a:ext uri="{9D8B030D-6E8A-4147-A177-3AD203B41FA5}">
                      <a16:colId xmlns="" xmlns:a16="http://schemas.microsoft.com/office/drawing/2014/main" val="3604026297"/>
                    </a:ext>
                  </a:extLst>
                </a:gridCol>
                <a:gridCol w="473667">
                  <a:extLst>
                    <a:ext uri="{9D8B030D-6E8A-4147-A177-3AD203B41FA5}">
                      <a16:colId xmlns="" xmlns:a16="http://schemas.microsoft.com/office/drawing/2014/main" val="232041137"/>
                    </a:ext>
                  </a:extLst>
                </a:gridCol>
              </a:tblGrid>
              <a:tr h="236454">
                <a:tc rowSpan="2">
                  <a:txBody>
                    <a:bodyPr/>
                    <a:lstStyle/>
                    <a:p>
                      <a:pPr>
                        <a:lnSpc>
                          <a:spcPct val="100000"/>
                        </a:lnSpc>
                      </a:pPr>
                      <a:r>
                        <a:rPr lang="en-US" sz="1400" dirty="0">
                          <a:solidFill>
                            <a:schemeClr val="tx1"/>
                          </a:solidFill>
                          <a:latin typeface="Century Gothic" panose="020B0502020202020204" pitchFamily="34" charset="0"/>
                        </a:rPr>
                        <a:t>TASK ID</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1400" dirty="0">
                          <a:solidFill>
                            <a:schemeClr val="tx1"/>
                          </a:solidFill>
                          <a:latin typeface="Century Gothic" panose="020B0502020202020204" pitchFamily="34" charset="0"/>
                        </a:rPr>
                        <a:t>TASK 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1400" dirty="0">
                          <a:solidFill>
                            <a:schemeClr val="tx1"/>
                          </a:solidFill>
                          <a:latin typeface="Century Gothic" panose="020B0502020202020204" pitchFamily="34" charset="0"/>
                        </a:rPr>
                        <a:t>START 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1400" dirty="0">
                          <a:solidFill>
                            <a:schemeClr val="tx1"/>
                          </a:solidFill>
                          <a:latin typeface="Century Gothic" panose="020B0502020202020204" pitchFamily="34" charset="0"/>
                        </a:rPr>
                        <a:t>END </a:t>
                      </a:r>
                    </a:p>
                    <a:p>
                      <a:pPr algn="ctr">
                        <a:lnSpc>
                          <a:spcPct val="100000"/>
                        </a:lnSpc>
                      </a:pPr>
                      <a:r>
                        <a:rPr lang="en-US" sz="1400" dirty="0">
                          <a:solidFill>
                            <a:schemeClr val="tx1"/>
                          </a:solidFill>
                          <a:latin typeface="Century Gothic" panose="020B0502020202020204" pitchFamily="34" charset="0"/>
                        </a:rPr>
                        <a:t>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1400" dirty="0">
                          <a:solidFill>
                            <a:schemeClr val="tx1"/>
                          </a:solidFill>
                          <a:latin typeface="Century Gothic" panose="020B0502020202020204" pitchFamily="34" charset="0"/>
                        </a:rPr>
                        <a:t>DURATION </a:t>
                      </a:r>
                    </a:p>
                    <a:p>
                      <a:pPr>
                        <a:lnSpc>
                          <a:spcPct val="100000"/>
                        </a:lnSpc>
                      </a:pPr>
                      <a:r>
                        <a:rPr lang="en-US" sz="1400" b="1" dirty="0">
                          <a:solidFill>
                            <a:schemeClr val="tx1"/>
                          </a:solidFill>
                          <a:latin typeface="Century Gothic" panose="020B0502020202020204" pitchFamily="34" charset="0"/>
                        </a:rPr>
                        <a:t>in days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gridSpan="14">
                  <a:txBody>
                    <a:bodyPr/>
                    <a:lstStyle/>
                    <a:p>
                      <a:pPr>
                        <a:lnSpc>
                          <a:spcPct val="100000"/>
                        </a:lnSpc>
                      </a:pPr>
                      <a:r>
                        <a:rPr lang="en-US" sz="1600" dirty="0">
                          <a:solidFill>
                            <a:schemeClr val="tx1"/>
                          </a:solidFill>
                          <a:latin typeface="Century Gothic" panose="020B0502020202020204" pitchFamily="34" charset="0"/>
                        </a:rPr>
                        <a:t>WEEKS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50915962"/>
                  </a:ext>
                </a:extLst>
              </a:tr>
              <a:tr h="221241">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lnSpc>
                          <a:spcPct val="100000"/>
                        </a:lnSpc>
                      </a:pPr>
                      <a:r>
                        <a:rPr lang="en-US" sz="1600" dirty="0">
                          <a:solidFill>
                            <a:schemeClr val="tx1"/>
                          </a:solidFill>
                          <a:latin typeface="Century Gothic" panose="020B0502020202020204" pitchFamily="34" charset="0"/>
                        </a:rPr>
                        <a:t>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 xmlns:a16="http://schemas.microsoft.com/office/drawing/2014/main" val="3619611726"/>
                  </a:ext>
                </a:extLst>
              </a:tr>
              <a:tr h="468365">
                <a:tc>
                  <a:txBody>
                    <a:bodyPr/>
                    <a:lstStyle/>
                    <a:p>
                      <a:pPr>
                        <a:lnSpc>
                          <a:spcPct val="100000"/>
                        </a:lnSpc>
                      </a:pPr>
                      <a:r>
                        <a:rPr lang="en-US" sz="1600" dirty="0">
                          <a:solidFill>
                            <a:schemeClr val="tx1"/>
                          </a:solidFill>
                          <a:latin typeface="Century Gothic" panose="020B0502020202020204" pitchFamily="34" charset="0"/>
                        </a:rPr>
                        <a:t>1</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Research and Analysis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27/11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10/12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2400" dirty="0">
                          <a:solidFill>
                            <a:schemeClr val="tx1"/>
                          </a:solidFill>
                          <a:latin typeface="Century Gothic" panose="020B0502020202020204" pitchFamily="34" charset="0"/>
                          <a:sym typeface="Wingdings" panose="05000000000000000000" pitchFamily="2" charset="2"/>
                        </a:rPr>
                        <a:t></a:t>
                      </a: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2965858687"/>
                  </a:ext>
                </a:extLst>
              </a:tr>
              <a:tr h="468365">
                <a:tc>
                  <a:txBody>
                    <a:bodyPr/>
                    <a:lstStyle/>
                    <a:p>
                      <a:pPr>
                        <a:lnSpc>
                          <a:spcPct val="100000"/>
                        </a:lnSpc>
                      </a:pPr>
                      <a:r>
                        <a:rPr lang="en-US" sz="1600" dirty="0">
                          <a:solidFill>
                            <a:schemeClr val="tx1"/>
                          </a:solidFill>
                          <a:latin typeface="Century Gothic" panose="020B0502020202020204" pitchFamily="34" charset="0"/>
                        </a:rPr>
                        <a:t>2</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Requirements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11/12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12/12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4200816345"/>
                  </a:ext>
                </a:extLst>
              </a:tr>
              <a:tr h="468365">
                <a:tc>
                  <a:txBody>
                    <a:bodyPr/>
                    <a:lstStyle/>
                    <a:p>
                      <a:pPr>
                        <a:lnSpc>
                          <a:spcPct val="100000"/>
                        </a:lnSpc>
                      </a:pPr>
                      <a:r>
                        <a:rPr lang="en-US" sz="1600" dirty="0">
                          <a:solidFill>
                            <a:schemeClr val="tx1"/>
                          </a:solidFill>
                          <a:latin typeface="Century Gothic" panose="020B0502020202020204" pitchFamily="34" charset="0"/>
                        </a:rPr>
                        <a:t>3</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Literature</a:t>
                      </a:r>
                      <a:r>
                        <a:rPr lang="en-US" sz="1600" baseline="0" dirty="0">
                          <a:solidFill>
                            <a:schemeClr val="tx1"/>
                          </a:solidFill>
                          <a:latin typeface="Century Gothic" panose="020B0502020202020204" pitchFamily="34" charset="0"/>
                        </a:rPr>
                        <a:t> Review</a:t>
                      </a: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13/12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20/12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8</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992502013"/>
                  </a:ext>
                </a:extLst>
              </a:tr>
              <a:tr h="468365">
                <a:tc>
                  <a:txBody>
                    <a:bodyPr/>
                    <a:lstStyle/>
                    <a:p>
                      <a:pPr>
                        <a:lnSpc>
                          <a:spcPct val="100000"/>
                        </a:lnSpc>
                      </a:pPr>
                      <a:r>
                        <a:rPr lang="en-US" sz="1600" dirty="0">
                          <a:solidFill>
                            <a:schemeClr val="tx1"/>
                          </a:solidFill>
                          <a:latin typeface="Century Gothic" panose="020B0502020202020204" pitchFamily="34" charset="0"/>
                        </a:rPr>
                        <a:t>4</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kern="1200" dirty="0">
                          <a:solidFill>
                            <a:schemeClr val="tx1"/>
                          </a:solidFill>
                          <a:latin typeface="Century Gothic" panose="020B0502020202020204" pitchFamily="34" charset="0"/>
                          <a:ea typeface="+mn-ea"/>
                          <a:cs typeface="+mn-cs"/>
                        </a:rPr>
                        <a:t>Documentation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26/12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28/12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699537522"/>
                  </a:ext>
                </a:extLst>
              </a:tr>
              <a:tr h="468365">
                <a:tc>
                  <a:txBody>
                    <a:bodyPr/>
                    <a:lstStyle/>
                    <a:p>
                      <a:pPr>
                        <a:lnSpc>
                          <a:spcPct val="100000"/>
                        </a:lnSpc>
                      </a:pPr>
                      <a:r>
                        <a:rPr lang="en-US" sz="1600" dirty="0">
                          <a:solidFill>
                            <a:schemeClr val="tx1"/>
                          </a:solidFill>
                          <a:latin typeface="Century Gothic" panose="020B0502020202020204" pitchFamily="34" charset="0"/>
                        </a:rPr>
                        <a:t>5</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Review-1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3119141191"/>
                  </a:ext>
                </a:extLst>
              </a:tr>
              <a:tr h="468365">
                <a:tc>
                  <a:txBody>
                    <a:bodyPr/>
                    <a:lstStyle/>
                    <a:p>
                      <a:pPr>
                        <a:lnSpc>
                          <a:spcPct val="100000"/>
                        </a:lnSpc>
                      </a:pPr>
                      <a:r>
                        <a:rPr lang="en-US" sz="1600" dirty="0">
                          <a:solidFill>
                            <a:schemeClr val="tx1"/>
                          </a:solidFill>
                          <a:latin typeface="Century Gothic" panose="020B0502020202020204" pitchFamily="34" charset="0"/>
                        </a:rPr>
                        <a:t>6</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Design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911561401"/>
                  </a:ext>
                </a:extLst>
              </a:tr>
              <a:tr h="468365">
                <a:tc>
                  <a:txBody>
                    <a:bodyPr/>
                    <a:lstStyle/>
                    <a:p>
                      <a:pPr>
                        <a:lnSpc>
                          <a:spcPct val="100000"/>
                        </a:lnSpc>
                      </a:pPr>
                      <a:r>
                        <a:rPr lang="en-US" sz="1600" dirty="0">
                          <a:solidFill>
                            <a:schemeClr val="tx1"/>
                          </a:solidFill>
                          <a:latin typeface="Century Gothic" panose="020B0502020202020204" pitchFamily="34" charset="0"/>
                        </a:rPr>
                        <a:t>7</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Documentation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4294209273"/>
                  </a:ext>
                </a:extLst>
              </a:tr>
              <a:tr h="468365">
                <a:tc>
                  <a:txBody>
                    <a:bodyPr/>
                    <a:lstStyle/>
                    <a:p>
                      <a:pPr>
                        <a:lnSpc>
                          <a:spcPct val="100000"/>
                        </a:lnSpc>
                      </a:pPr>
                      <a:r>
                        <a:rPr lang="en-US" sz="1600" dirty="0">
                          <a:solidFill>
                            <a:schemeClr val="tx1"/>
                          </a:solidFill>
                          <a:latin typeface="Century Gothic" panose="020B0502020202020204" pitchFamily="34" charset="0"/>
                        </a:rPr>
                        <a:t>8</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entury Gothic" panose="020B0502020202020204" pitchFamily="34" charset="0"/>
                        </a:rPr>
                        <a:t>Review-2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2390668724"/>
                  </a:ext>
                </a:extLst>
              </a:tr>
            </a:tbl>
          </a:graphicData>
        </a:graphic>
      </p:graphicFrame>
      <p:sp>
        <p:nvSpPr>
          <p:cNvPr id="5" name="TextBox 4"/>
          <p:cNvSpPr txBox="1"/>
          <p:nvPr/>
        </p:nvSpPr>
        <p:spPr>
          <a:xfrm>
            <a:off x="1831029" y="230188"/>
            <a:ext cx="6698500" cy="369332"/>
          </a:xfrm>
          <a:prstGeom prst="rect">
            <a:avLst/>
          </a:prstGeom>
          <a:noFill/>
        </p:spPr>
        <p:txBody>
          <a:bodyPr wrap="none" rtlCol="0">
            <a:spAutoFit/>
          </a:bodyPr>
          <a:lstStyle/>
          <a:p>
            <a:r>
              <a:rPr lang="en-US" dirty="0">
                <a:solidFill>
                  <a:srgbClr val="FF0000"/>
                </a:solidFill>
              </a:rPr>
              <a:t>The start date and end date can be modified according to your project</a:t>
            </a:r>
          </a:p>
        </p:txBody>
      </p:sp>
    </p:spTree>
    <p:extLst>
      <p:ext uri="{BB962C8B-B14F-4D97-AF65-F5344CB8AC3E}">
        <p14:creationId xmlns:p14="http://schemas.microsoft.com/office/powerpoint/2010/main" val="1522266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 M. R. </a:t>
            </a:r>
            <a:r>
              <a:rPr lang="en-US" dirty="0" err="1">
                <a:latin typeface="Times New Roman" panose="02020603050405020304" pitchFamily="18" charset="0"/>
                <a:cs typeface="Times New Roman" panose="02020603050405020304" pitchFamily="18" charset="0"/>
              </a:rPr>
              <a:t>Asghar</a:t>
            </a:r>
            <a:r>
              <a:rPr lang="en-US" dirty="0">
                <a:latin typeface="Times New Roman" panose="02020603050405020304" pitchFamily="18" charset="0"/>
                <a:cs typeface="Times New Roman" panose="02020603050405020304" pitchFamily="18" charset="0"/>
              </a:rPr>
              <a:t>, M. Ion, and G. </a:t>
            </a:r>
            <a:r>
              <a:rPr lang="en-US" dirty="0" err="1">
                <a:latin typeface="Times New Roman" panose="02020603050405020304" pitchFamily="18" charset="0"/>
                <a:cs typeface="Times New Roman" panose="02020603050405020304" pitchFamily="18" charset="0"/>
              </a:rPr>
              <a:t>Russello</a:t>
            </a:r>
            <a:r>
              <a:rPr lang="en-US" dirty="0">
                <a:latin typeface="Times New Roman" panose="02020603050405020304" pitchFamily="18" charset="0"/>
                <a:cs typeface="Times New Roman" panose="02020603050405020304" pitchFamily="18" charset="0"/>
              </a:rPr>
              <a:t>, "Secure and transparent access to cloud storage," Future Generation Computer Systems, vol. 52, pp. 160–174, 2016.[</a:t>
            </a:r>
            <a:r>
              <a:rPr lang="en-US" dirty="0">
                <a:latin typeface="Times New Roman" panose="02020603050405020304" pitchFamily="18" charset="0"/>
                <a:cs typeface="Times New Roman" panose="02020603050405020304" pitchFamily="18" charset="0"/>
              </a:rPr>
              <a:t>Ensure all 10+ papers from your literature review are included here.]</a:t>
            </a:r>
          </a:p>
          <a:p>
            <a:pPr marL="0" indent="0" algn="just">
              <a:buNone/>
            </a:pPr>
            <a:r>
              <a:rPr lang="en-US" dirty="0">
                <a:latin typeface="Times New Roman" panose="02020603050405020304" pitchFamily="18" charset="0"/>
                <a:cs typeface="Times New Roman" panose="02020603050405020304" pitchFamily="18" charset="0"/>
              </a:rPr>
              <a:t>[2] M. </a:t>
            </a:r>
            <a:r>
              <a:rPr lang="en-US" dirty="0" err="1">
                <a:latin typeface="Times New Roman" panose="02020603050405020304" pitchFamily="18" charset="0"/>
                <a:cs typeface="Times New Roman" panose="02020603050405020304" pitchFamily="18" charset="0"/>
              </a:rPr>
              <a:t>Jangid</a:t>
            </a:r>
            <a:r>
              <a:rPr lang="en-US" dirty="0">
                <a:latin typeface="Times New Roman" panose="02020603050405020304" pitchFamily="18" charset="0"/>
                <a:cs typeface="Times New Roman" panose="02020603050405020304" pitchFamily="18" charset="0"/>
              </a:rPr>
              <a:t> and H. L. </a:t>
            </a:r>
            <a:r>
              <a:rPr lang="en-US" dirty="0" err="1">
                <a:latin typeface="Times New Roman" panose="02020603050405020304" pitchFamily="18" charset="0"/>
                <a:cs typeface="Times New Roman" panose="02020603050405020304" pitchFamily="18" charset="0"/>
              </a:rPr>
              <a:t>Mandoria</a:t>
            </a:r>
            <a:r>
              <a:rPr lang="en-US" dirty="0">
                <a:latin typeface="Times New Roman" panose="02020603050405020304" pitchFamily="18" charset="0"/>
                <a:cs typeface="Times New Roman" panose="02020603050405020304" pitchFamily="18" charset="0"/>
              </a:rPr>
              <a:t>, "Secure file storage and file sharing on the cloud using hybrid cryptography," Materials Today: Proceedings, vol. 46, </a:t>
            </a:r>
            <a:r>
              <a:rPr lang="en-US" dirty="0" smtClean="0">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18, pp. 9429–9434, 2021</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[3] K. </a:t>
            </a:r>
            <a:r>
              <a:rPr lang="en-US" dirty="0" err="1">
                <a:latin typeface="Times New Roman" panose="02020603050405020304" pitchFamily="18" charset="0"/>
                <a:cs typeface="Times New Roman" panose="02020603050405020304" pitchFamily="18" charset="0"/>
              </a:rPr>
              <a:t>Omote</a:t>
            </a:r>
            <a:r>
              <a:rPr lang="en-US" dirty="0">
                <a:latin typeface="Times New Roman" panose="02020603050405020304" pitchFamily="18" charset="0"/>
                <a:cs typeface="Times New Roman" panose="02020603050405020304" pitchFamily="18" charset="0"/>
              </a:rPr>
              <a:t> and R. Kuroda, "</a:t>
            </a:r>
            <a:r>
              <a:rPr lang="en-US" dirty="0" err="1">
                <a:latin typeface="Times New Roman" panose="02020603050405020304" pitchFamily="18" charset="0"/>
                <a:cs typeface="Times New Roman" panose="02020603050405020304" pitchFamily="18" charset="0"/>
              </a:rPr>
              <a:t>TwinCloud</a:t>
            </a:r>
            <a:r>
              <a:rPr lang="en-US" dirty="0">
                <a:latin typeface="Times New Roman" panose="02020603050405020304" pitchFamily="18" charset="0"/>
                <a:cs typeface="Times New Roman" panose="02020603050405020304" pitchFamily="18" charset="0"/>
              </a:rPr>
              <a:t>: Secure cloud sharing without explicit key management," Proc. 12th Int. Conf. Availability, Reliability and Security (ARES), Reggio Calabria, Italy, 2017, pp. 1–8.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17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66436" y="671282"/>
            <a:ext cx="11259127" cy="2198253"/>
          </a:xfrm>
        </p:spPr>
        <p:txBody>
          <a:bodyPr anchor="ctr">
            <a:normAutofit/>
          </a:bodyPr>
          <a:lstStyle/>
          <a:p>
            <a:r>
              <a:rPr lang="en-US" sz="3600" dirty="0" err="1"/>
              <a:t>SecureCloud</a:t>
            </a:r>
            <a:r>
              <a:rPr lang="en-US" sz="3600" dirty="0"/>
              <a:t> – A Secure Cloud-Based File Storage and Sharing </a:t>
            </a:r>
            <a:r>
              <a:rPr lang="en-US" sz="3600" dirty="0" smtClean="0"/>
              <a:t>System</a:t>
            </a:r>
            <a:endParaRPr lang="en-GB" sz="3600" dirty="0"/>
          </a:p>
        </p:txBody>
      </p:sp>
      <p:sp>
        <p:nvSpPr>
          <p:cNvPr id="4" name="Subtitle 3"/>
          <p:cNvSpPr>
            <a:spLocks noGrp="1"/>
          </p:cNvSpPr>
          <p:nvPr>
            <p:ph type="subTitle" idx="1"/>
          </p:nvPr>
        </p:nvSpPr>
        <p:spPr>
          <a:xfrm>
            <a:off x="1524000" y="2281381"/>
            <a:ext cx="9144000" cy="2050474"/>
          </a:xfrm>
        </p:spPr>
        <p:txBody>
          <a:bodyPr anchor="ctr">
            <a:normAutofit/>
          </a:bodyPr>
          <a:lstStyle/>
          <a:p>
            <a:r>
              <a:rPr lang="en-US" sz="2800" dirty="0" err="1" smtClean="0">
                <a:latin typeface="Times New Roman" panose="02020603050405020304" pitchFamily="18" charset="0"/>
                <a:cs typeface="Times New Roman" panose="02020603050405020304" pitchFamily="18" charset="0"/>
              </a:rPr>
              <a:t>SK.Nazeer</a:t>
            </a:r>
            <a:r>
              <a:rPr lang="en-US" sz="2800" dirty="0" smtClean="0">
                <a:latin typeface="Times New Roman" panose="02020603050405020304" pitchFamily="18" charset="0"/>
                <a:cs typeface="Times New Roman" panose="02020603050405020304" pitchFamily="18" charset="0"/>
              </a:rPr>
              <a:t> Pasha  22B81A6230</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R </a:t>
            </a:r>
            <a:r>
              <a:rPr lang="en-US" sz="2800" dirty="0" err="1" smtClean="0">
                <a:latin typeface="Times New Roman" panose="02020603050405020304" pitchFamily="18" charset="0"/>
                <a:cs typeface="Times New Roman" panose="02020603050405020304" pitchFamily="18" charset="0"/>
              </a:rPr>
              <a:t>Shyamson</a:t>
            </a:r>
            <a:r>
              <a:rPr lang="en-US" sz="2800" dirty="0" smtClean="0">
                <a:latin typeface="Times New Roman" panose="02020603050405020304" pitchFamily="18" charset="0"/>
                <a:cs typeface="Times New Roman" panose="02020603050405020304" pitchFamily="18" charset="0"/>
              </a:rPr>
              <a:t>          22B81A6247</a:t>
            </a:r>
            <a:endParaRPr lang="en-US" sz="2800" dirty="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Thota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Sukumar</a:t>
            </a:r>
            <a:r>
              <a:rPr lang="en-US" sz="2800" dirty="0" smtClean="0">
                <a:latin typeface="Times New Roman" panose="02020603050405020304" pitchFamily="18" charset="0"/>
                <a:cs typeface="Times New Roman" panose="02020603050405020304" pitchFamily="18" charset="0"/>
              </a:rPr>
              <a:t>      22B81A6254</a:t>
            </a:r>
            <a:endParaRPr lang="en-US" sz="2800" dirty="0">
              <a:latin typeface="Times New Roman" panose="02020603050405020304" pitchFamily="18" charset="0"/>
              <a:cs typeface="Times New Roman" panose="02020603050405020304" pitchFamily="18" charset="0"/>
            </a:endParaRPr>
          </a:p>
        </p:txBody>
      </p:sp>
      <p:sp>
        <p:nvSpPr>
          <p:cNvPr id="5" name="Subtitle 3"/>
          <p:cNvSpPr txBox="1">
            <a:spLocks/>
          </p:cNvSpPr>
          <p:nvPr/>
        </p:nvSpPr>
        <p:spPr>
          <a:xfrm>
            <a:off x="1524000" y="4331855"/>
            <a:ext cx="9144000" cy="210141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Under the guidance of</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Dr. R Raja</a:t>
            </a:r>
          </a:p>
          <a:p>
            <a:r>
              <a:rPr lang="en-US" sz="2800" dirty="0">
                <a:latin typeface="Times New Roman" panose="02020603050405020304" pitchFamily="18" charset="0"/>
                <a:cs typeface="Times New Roman" panose="02020603050405020304" pitchFamily="18" charset="0"/>
              </a:rPr>
              <a:t>Associate Professor</a:t>
            </a:r>
          </a:p>
        </p:txBody>
      </p:sp>
      <p:pic>
        <p:nvPicPr>
          <p:cNvPr id="2" name="Picture 1">
            <a:extLst>
              <a:ext uri="{FF2B5EF4-FFF2-40B4-BE49-F238E27FC236}">
                <a16:creationId xmlns="" xmlns:a16="http://schemas.microsoft.com/office/drawing/2014/main" id="{8B1B7B51-D938-5E6A-4626-948964BC6C41}"/>
              </a:ext>
            </a:extLst>
          </p:cNvPr>
          <p:cNvPicPr>
            <a:picLocks noChangeAspect="1"/>
          </p:cNvPicPr>
          <p:nvPr/>
        </p:nvPicPr>
        <p:blipFill>
          <a:blip r:embed="rId2"/>
          <a:stretch>
            <a:fillRect/>
          </a:stretch>
        </p:blipFill>
        <p:spPr>
          <a:xfrm>
            <a:off x="1259115" y="179965"/>
            <a:ext cx="1046018" cy="1030408"/>
          </a:xfrm>
          <a:prstGeom prst="rect">
            <a:avLst/>
          </a:prstGeom>
        </p:spPr>
      </p:pic>
      <p:sp>
        <p:nvSpPr>
          <p:cNvPr id="7" name="TextBox 6">
            <a:extLst>
              <a:ext uri="{FF2B5EF4-FFF2-40B4-BE49-F238E27FC236}">
                <a16:creationId xmlns="" xmlns:a16="http://schemas.microsoft.com/office/drawing/2014/main" id="{965964C8-54A9-9B82-9E63-9C8AFCCF3CF1}"/>
              </a:ext>
            </a:extLst>
          </p:cNvPr>
          <p:cNvSpPr txBox="1"/>
          <p:nvPr/>
        </p:nvSpPr>
        <p:spPr>
          <a:xfrm>
            <a:off x="2583543" y="348116"/>
            <a:ext cx="8084457"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CVR COLLEGE OF ENGINEERING</a:t>
            </a:r>
            <a:endParaRPr lang="en-IN" sz="3600" dirty="0"/>
          </a:p>
        </p:txBody>
      </p:sp>
    </p:spTree>
    <p:extLst>
      <p:ext uri="{BB962C8B-B14F-4D97-AF65-F5344CB8AC3E}">
        <p14:creationId xmlns:p14="http://schemas.microsoft.com/office/powerpoint/2010/main" val="200573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Domain Introduction</a:t>
            </a:r>
          </a:p>
        </p:txBody>
      </p:sp>
      <p:sp>
        <p:nvSpPr>
          <p:cNvPr id="3" name="Content Placeholder 2"/>
          <p:cNvSpPr>
            <a:spLocks noGrp="1"/>
          </p:cNvSpPr>
          <p:nvPr>
            <p:ph idx="1"/>
          </p:nvPr>
        </p:nvSpPr>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Domain: </a:t>
            </a:r>
            <a:r>
              <a:rPr lang="en-IN" dirty="0"/>
              <a:t>Cloud Computing and </a:t>
            </a:r>
            <a:r>
              <a:rPr lang="en-IN" dirty="0" err="1" smtClean="0"/>
              <a:t>Cybersecurity</a:t>
            </a:r>
            <a:endParaRPr lang="en-IN" dirty="0" smtClean="0"/>
          </a:p>
          <a:p>
            <a:pPr algn="just"/>
            <a:r>
              <a:rPr lang="en-US" b="1" dirty="0" smtClean="0">
                <a:latin typeface="Times New Roman" panose="02020603050405020304" pitchFamily="18" charset="0"/>
                <a:cs typeface="Times New Roman" panose="02020603050405020304" pitchFamily="18" charset="0"/>
              </a:rPr>
              <a:t>Introduction</a:t>
            </a:r>
            <a:r>
              <a:rPr lang="en-US" b="1" dirty="0">
                <a:latin typeface="Times New Roman" panose="02020603050405020304" pitchFamily="18" charset="0"/>
                <a:cs typeface="Times New Roman" panose="02020603050405020304" pitchFamily="18" charset="0"/>
              </a:rPr>
              <a:t>: </a:t>
            </a:r>
            <a:r>
              <a:rPr lang="en-US" dirty="0"/>
              <a:t>Cloud Computing and </a:t>
            </a:r>
            <a:r>
              <a:rPr lang="en-US" dirty="0" err="1"/>
              <a:t>Cybersecurity</a:t>
            </a:r>
            <a:r>
              <a:rPr lang="en-US" dirty="0"/>
              <a:t> together form the backbone of modern digital infrastructure. Cloud computing enables scalable, on-demand data storage and access, while </a:t>
            </a:r>
            <a:r>
              <a:rPr lang="en-US" dirty="0" err="1"/>
              <a:t>cybersecurity</a:t>
            </a:r>
            <a:r>
              <a:rPr lang="en-US" dirty="0"/>
              <a:t> ensures that this data remains protected from threats and breaches. Their integration provides users with both efficiency and security in a connected world</a:t>
            </a:r>
            <a:r>
              <a:rPr lang="en-US" dirty="0" smtClean="0"/>
              <a:t>.</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Significance: </a:t>
            </a:r>
            <a:r>
              <a:rPr lang="en-US" dirty="0"/>
              <a:t>These domains are vital for safeguarding sensitive data and maintaining trust in online systems. They empower organizations and individuals to store, share, and manage information securely and efficiently. Together, they drive innovation while ensuring privacy, resilience, and digital safety.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82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825625"/>
            <a:ext cx="10515600" cy="4843030"/>
          </a:xfrm>
        </p:spPr>
        <p:txBody>
          <a:bodyPr>
            <a:normAutofit fontScale="92500"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[Title of Paper 1]</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en-US" dirty="0">
                <a:latin typeface="Times New Roman" panose="02020603050405020304" pitchFamily="18" charset="0"/>
                <a:cs typeface="Times New Roman" panose="02020603050405020304" pitchFamily="18" charset="0"/>
              </a:rPr>
              <a:t>[Author(s), Year, Journal Name, e.g., Scopus/SCI/Web of Science]</a:t>
            </a:r>
          </a:p>
          <a:p>
            <a:pPr marL="0" indent="0" algn="just">
              <a:buNone/>
            </a:pPr>
            <a:r>
              <a:rPr lang="en-US" b="1" dirty="0">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[web page of the publication]</a:t>
            </a:r>
          </a:p>
          <a:p>
            <a:pPr marL="0" indent="0" algn="just">
              <a:buNone/>
            </a:pPr>
            <a:r>
              <a:rPr lang="en-US" b="1" dirty="0">
                <a:latin typeface="Times New Roman" panose="02020603050405020304" pitchFamily="18" charset="0"/>
                <a:cs typeface="Times New Roman" panose="02020603050405020304" pitchFamily="18" charset="0"/>
              </a:rPr>
              <a:t>Contribution: </a:t>
            </a:r>
            <a:r>
              <a:rPr lang="en-US" dirty="0">
                <a:latin typeface="Times New Roman" panose="02020603050405020304" pitchFamily="18" charset="0"/>
                <a:cs typeface="Times New Roman" panose="02020603050405020304" pitchFamily="18" charset="0"/>
              </a:rPr>
              <a:t>Briefly describe the problem addressed and the solution proposed in the paper.</a:t>
            </a:r>
          </a:p>
          <a:p>
            <a:pPr marL="0" indent="0" algn="just">
              <a:buNone/>
            </a:pPr>
            <a:r>
              <a:rPr lang="en-US" b="1" dirty="0">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Explain the key method or algorithm used.</a:t>
            </a:r>
          </a:p>
          <a:p>
            <a:pPr marL="0" indent="0" algn="just">
              <a:buNone/>
            </a:pPr>
            <a:r>
              <a:rPr lang="en-US" b="1" dirty="0">
                <a:latin typeface="Times New Roman" panose="02020603050405020304" pitchFamily="18" charset="0"/>
                <a:cs typeface="Times New Roman" panose="02020603050405020304" pitchFamily="18" charset="0"/>
              </a:rPr>
              <a:t>Limitations: </a:t>
            </a:r>
            <a:r>
              <a:rPr lang="en-US" dirty="0">
                <a:latin typeface="Times New Roman" panose="02020603050405020304" pitchFamily="18" charset="0"/>
                <a:cs typeface="Times New Roman" panose="02020603050405020304" pitchFamily="18" charset="0"/>
              </a:rPr>
              <a:t>Critically analyze the paper's shortcomings or what it didn't solve.</a:t>
            </a:r>
          </a:p>
          <a:p>
            <a:pPr marL="0" indent="0" algn="just">
              <a:buNone/>
            </a:pPr>
            <a:r>
              <a:rPr lang="en-US" dirty="0">
                <a:latin typeface="Times New Roman" panose="02020603050405020304" pitchFamily="18" charset="0"/>
                <a:cs typeface="Times New Roman" panose="02020603050405020304" pitchFamily="18" charset="0"/>
              </a:rPr>
              <a:t>(Repeat the structure above for summarizing one paper per slide. Make sure to use at least 10 different Scopus/SCI/Web of Science indexed papers in reverse chronological order. )</a:t>
            </a:r>
          </a:p>
        </p:txBody>
      </p:sp>
    </p:spTree>
    <p:extLst>
      <p:ext uri="{BB962C8B-B14F-4D97-AF65-F5344CB8AC3E}">
        <p14:creationId xmlns:p14="http://schemas.microsoft.com/office/powerpoint/2010/main" val="232732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Challenges</a:t>
            </a:r>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Current Challenges: </a:t>
            </a:r>
            <a:r>
              <a:rPr lang="en-US" dirty="0">
                <a:latin typeface="Times New Roman" panose="02020603050405020304" pitchFamily="18" charset="0"/>
                <a:cs typeface="Times New Roman" panose="02020603050405020304" pitchFamily="18" charset="0"/>
              </a:rPr>
              <a:t>Based on your literature review, what are the specific gaps or limitations in the existing research?</a:t>
            </a:r>
          </a:p>
          <a:p>
            <a:pPr lvl="1" algn="just"/>
            <a:r>
              <a:rPr lang="en-US" dirty="0">
                <a:latin typeface="Times New Roman" panose="02020603050405020304" pitchFamily="18" charset="0"/>
                <a:cs typeface="Times New Roman" panose="02020603050405020304" pitchFamily="18" charset="0"/>
              </a:rPr>
              <a:t>List key challenges in your chosen domain that current methods fail to address effectively.</a:t>
            </a:r>
          </a:p>
          <a:p>
            <a:pPr lvl="1" algn="just"/>
            <a:r>
              <a:rPr lang="en-US" dirty="0">
                <a:latin typeface="Times New Roman" panose="02020603050405020304" pitchFamily="18" charset="0"/>
                <a:cs typeface="Times New Roman" panose="02020603050405020304" pitchFamily="18" charset="0"/>
              </a:rPr>
              <a:t>Example: Existing methods for [task] suffer from [problem 1], [problem 2], and [problem 3].</a:t>
            </a:r>
          </a:p>
        </p:txBody>
      </p:sp>
    </p:spTree>
    <p:extLst>
      <p:ext uri="{BB962C8B-B14F-4D97-AF65-F5344CB8AC3E}">
        <p14:creationId xmlns:p14="http://schemas.microsoft.com/office/powerpoint/2010/main" val="3393109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    Problem Statement: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lvl="1" indent="0" algn="just">
              <a:buNone/>
            </a:pPr>
            <a:r>
              <a:rPr lang="en-US" dirty="0" smtClean="0"/>
              <a:t>In </a:t>
            </a:r>
            <a:r>
              <a:rPr lang="en-US" dirty="0"/>
              <a:t>today’s digital environment, users frequently rely on cloud platforms to store and share files, but many existing systems lack strong security and privacy controls. Sensitive data is often at risk of unauthorized access, breaches, or misuse during storage and transmission. There is a growing need for a system that ensures data confidentiality, integrity, and controlled access. Current solutions also fail to provide full user control over shared information. Hence, a secure, encrypted, and user-centric file storage and sharing system is required.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19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702" y="195308"/>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Existing Methodologies</a:t>
            </a:r>
          </a:p>
        </p:txBody>
      </p:sp>
      <p:sp>
        <p:nvSpPr>
          <p:cNvPr id="3" name="Content Placeholder 2"/>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Methodology 1:</a:t>
            </a:r>
            <a:r>
              <a:rPr lang="en-US" dirty="0">
                <a:latin typeface="Times New Roman" panose="02020603050405020304" pitchFamily="18" charset="0"/>
                <a:cs typeface="Times New Roman" panose="02020603050405020304" pitchFamily="18" charset="0"/>
              </a:rPr>
              <a:t> [Name of existing method, e.g., Traditional statistical model]</a:t>
            </a:r>
          </a:p>
          <a:p>
            <a:pPr lvl="1" algn="just"/>
            <a:r>
              <a:rPr lang="en-US" dirty="0">
                <a:latin typeface="Times New Roman" panose="02020603050405020304" pitchFamily="18" charset="0"/>
                <a:cs typeface="Times New Roman" panose="02020603050405020304" pitchFamily="18" charset="0"/>
              </a:rPr>
              <a:t>How it works: [Brief description]</a:t>
            </a:r>
          </a:p>
          <a:p>
            <a:pPr lvl="1" algn="just"/>
            <a:r>
              <a:rPr lang="en-US" dirty="0">
                <a:latin typeface="Times New Roman" panose="02020603050405020304" pitchFamily="18" charset="0"/>
                <a:cs typeface="Times New Roman" panose="02020603050405020304" pitchFamily="18" charset="0"/>
              </a:rPr>
              <a:t>Why it's insufficient: [Explain its drawback or limitation]</a:t>
            </a:r>
          </a:p>
          <a:p>
            <a:pPr algn="just"/>
            <a:r>
              <a:rPr lang="en-US" b="1" dirty="0">
                <a:latin typeface="Times New Roman" panose="02020603050405020304" pitchFamily="18" charset="0"/>
                <a:cs typeface="Times New Roman" panose="02020603050405020304" pitchFamily="18" charset="0"/>
              </a:rPr>
              <a:t>Methodology 2:</a:t>
            </a:r>
            <a:r>
              <a:rPr lang="en-US" dirty="0">
                <a:latin typeface="Times New Roman" panose="02020603050405020304" pitchFamily="18" charset="0"/>
                <a:cs typeface="Times New Roman" panose="02020603050405020304" pitchFamily="18" charset="0"/>
              </a:rPr>
              <a:t> [Name of existing method, e.g., Deep learning approach]</a:t>
            </a:r>
          </a:p>
          <a:p>
            <a:pPr lvl="1" algn="just"/>
            <a:r>
              <a:rPr lang="en-US" dirty="0">
                <a:latin typeface="Times New Roman" panose="02020603050405020304" pitchFamily="18" charset="0"/>
                <a:cs typeface="Times New Roman" panose="02020603050405020304" pitchFamily="18" charset="0"/>
              </a:rPr>
              <a:t>How it works: [Brief description]</a:t>
            </a:r>
          </a:p>
          <a:p>
            <a:pPr lvl="1" algn="just"/>
            <a:r>
              <a:rPr lang="en-US" dirty="0">
                <a:latin typeface="Times New Roman" panose="02020603050405020304" pitchFamily="18" charset="0"/>
                <a:cs typeface="Times New Roman" panose="02020603050405020304" pitchFamily="18" charset="0"/>
              </a:rPr>
              <a:t>Why it's insufficient: [Explain its drawback or limitation]</a:t>
            </a:r>
          </a:p>
          <a:p>
            <a:pPr marL="0" indent="0" algn="just">
              <a:buNone/>
            </a:pPr>
            <a:r>
              <a:rPr lang="en-US" dirty="0">
                <a:latin typeface="Times New Roman" panose="02020603050405020304" pitchFamily="18" charset="0"/>
                <a:cs typeface="Times New Roman" panose="02020603050405020304" pitchFamily="18" charset="0"/>
              </a:rPr>
              <a:t>(List at least 5 methodologies here, highlighting their limitations in relation to your project.)</a:t>
            </a:r>
          </a:p>
        </p:txBody>
      </p:sp>
    </p:spTree>
    <p:extLst>
      <p:ext uri="{BB962C8B-B14F-4D97-AF65-F5344CB8AC3E}">
        <p14:creationId xmlns:p14="http://schemas.microsoft.com/office/powerpoint/2010/main" val="294370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Proposed Solution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brief summary of your project's approach.</a:t>
            </a:r>
          </a:p>
        </p:txBody>
      </p:sp>
    </p:spTree>
    <p:extLst>
      <p:ext uri="{BB962C8B-B14F-4D97-AF65-F5344CB8AC3E}">
        <p14:creationId xmlns:p14="http://schemas.microsoft.com/office/powerpoint/2010/main" val="266552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Proposed Design</a:t>
            </a:r>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System Design: </a:t>
            </a:r>
            <a:r>
              <a:rPr lang="en-US" dirty="0">
                <a:latin typeface="Times New Roman" panose="02020603050405020304" pitchFamily="18" charset="0"/>
                <a:cs typeface="Times New Roman" panose="02020603050405020304" pitchFamily="18" charset="0"/>
              </a:rPr>
              <a:t>[Brief summary]</a:t>
            </a:r>
          </a:p>
          <a:p>
            <a:pPr algn="just"/>
            <a:r>
              <a:rPr lang="en-US" b="1" dirty="0">
                <a:latin typeface="Times New Roman" panose="02020603050405020304" pitchFamily="18" charset="0"/>
                <a:cs typeface="Times New Roman" panose="02020603050405020304" pitchFamily="18" charset="0"/>
              </a:rPr>
              <a:t>Architectural Diagram:</a:t>
            </a:r>
            <a:r>
              <a:rPr lang="en-US" dirty="0">
                <a:latin typeface="Times New Roman" panose="02020603050405020304" pitchFamily="18" charset="0"/>
                <a:cs typeface="Times New Roman" panose="02020603050405020304" pitchFamily="18" charset="0"/>
              </a:rPr>
              <a:t> [A high-level </a:t>
            </a:r>
            <a:r>
              <a:rPr lang="en-US" b="1" dirty="0">
                <a:latin typeface="Times New Roman" panose="02020603050405020304" pitchFamily="18" charset="0"/>
                <a:cs typeface="Times New Roman" panose="02020603050405020304" pitchFamily="18" charset="0"/>
              </a:rPr>
              <a:t>visual representation </a:t>
            </a:r>
            <a:r>
              <a:rPr lang="en-US" dirty="0">
                <a:latin typeface="Times New Roman" panose="02020603050405020304" pitchFamily="18" charset="0"/>
                <a:cs typeface="Times New Roman" panose="02020603050405020304" pitchFamily="18" charset="0"/>
              </a:rPr>
              <a:t>showing the flow of data and interaction between different parts of your system.]</a:t>
            </a:r>
          </a:p>
          <a:p>
            <a:pPr algn="just"/>
            <a:r>
              <a:rPr lang="en-US" dirty="0">
                <a:latin typeface="Times New Roman" panose="02020603050405020304" pitchFamily="18" charset="0"/>
                <a:cs typeface="Times New Roman" panose="02020603050405020304" pitchFamily="18" charset="0"/>
              </a:rPr>
              <a:t>Include a </a:t>
            </a:r>
            <a:r>
              <a:rPr lang="en-US" b="1" dirty="0">
                <a:latin typeface="Times New Roman" panose="02020603050405020304" pitchFamily="18" charset="0"/>
                <a:cs typeface="Times New Roman" panose="02020603050405020304" pitchFamily="18" charset="0"/>
              </a:rPr>
              <a:t>Use-case</a:t>
            </a:r>
            <a:r>
              <a:rPr lang="en-US" dirty="0">
                <a:latin typeface="Times New Roman" panose="02020603050405020304" pitchFamily="18" charset="0"/>
                <a:cs typeface="Times New Roman" panose="02020603050405020304" pitchFamily="18" charset="0"/>
              </a:rPr>
              <a:t> diagram, </a:t>
            </a:r>
            <a:r>
              <a:rPr lang="en-GB" b="1" dirty="0">
                <a:latin typeface="Times New Roman" panose="02020603050405020304" pitchFamily="18" charset="0"/>
                <a:cs typeface="Times New Roman" panose="02020603050405020304" pitchFamily="18" charset="0"/>
              </a:rPr>
              <a:t>Class Diagram </a:t>
            </a:r>
            <a:r>
              <a:rPr lang="en-US" dirty="0">
                <a:latin typeface="Times New Roman" panose="02020603050405020304" pitchFamily="18" charset="0"/>
                <a:cs typeface="Times New Roman" panose="02020603050405020304" pitchFamily="18" charset="0"/>
              </a:rPr>
              <a:t>and a </a:t>
            </a:r>
            <a:r>
              <a:rPr lang="en-US" b="1" dirty="0">
                <a:latin typeface="Times New Roman" panose="02020603050405020304" pitchFamily="18" charset="0"/>
                <a:cs typeface="Times New Roman" panose="02020603050405020304" pitchFamily="18" charset="0"/>
              </a:rPr>
              <a:t>Sequence</a:t>
            </a:r>
            <a:r>
              <a:rPr lang="en-US" dirty="0">
                <a:latin typeface="Times New Roman" panose="02020603050405020304" pitchFamily="18" charset="0"/>
                <a:cs typeface="Times New Roman" panose="02020603050405020304" pitchFamily="18" charset="0"/>
              </a:rPr>
              <a:t> diagram.</a:t>
            </a:r>
          </a:p>
        </p:txBody>
      </p:sp>
    </p:spTree>
    <p:extLst>
      <p:ext uri="{BB962C8B-B14F-4D97-AF65-F5344CB8AC3E}">
        <p14:creationId xmlns:p14="http://schemas.microsoft.com/office/powerpoint/2010/main" val="1449014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857</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Century Gothic</vt:lpstr>
      <vt:lpstr>Times New Roman</vt:lpstr>
      <vt:lpstr>Wingdings</vt:lpstr>
      <vt:lpstr>Office Theme</vt:lpstr>
      <vt:lpstr>CVR COLLEGE OF ENGINEERING  Department of CSE(Cyber Security)  B.Tech CSE(DS) IV Year I Semester   Project Stage-1  Review-2 Date: 15.10.2025</vt:lpstr>
      <vt:lpstr>SecureCloud – A Secure Cloud-Based File Storage and Sharing System</vt:lpstr>
      <vt:lpstr>Domain Introduction</vt:lpstr>
      <vt:lpstr>Literature Review</vt:lpstr>
      <vt:lpstr>Challenges</vt:lpstr>
      <vt:lpstr>    Problem Statement:</vt:lpstr>
      <vt:lpstr>Existing Methodologies</vt:lpstr>
      <vt:lpstr>Proposed Solution</vt:lpstr>
      <vt:lpstr>Proposed Design</vt:lpstr>
      <vt:lpstr>PowerPoint Presentation</vt:lpstr>
      <vt:lpstr>PowerPoint Presentation</vt:lpstr>
      <vt:lpstr>PowerPoint Presentation</vt:lpstr>
      <vt:lpstr>PowerPoint Presentation</vt:lpstr>
      <vt:lpstr>Proposed Modules</vt:lpstr>
      <vt:lpstr>Hardware and Software Requirements</vt:lpstr>
      <vt:lpstr>Timeline for next review</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Review-1</dc:title>
  <dc:creator>M Varaprasd Rao</dc:creator>
  <cp:lastModifiedBy>ASUS</cp:lastModifiedBy>
  <cp:revision>36</cp:revision>
  <dcterms:created xsi:type="dcterms:W3CDTF">2024-07-18T04:46:24Z</dcterms:created>
  <dcterms:modified xsi:type="dcterms:W3CDTF">2025-10-14T03:54:30Z</dcterms:modified>
</cp:coreProperties>
</file>