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543" r:id="rId2"/>
    <p:sldId id="627" r:id="rId3"/>
    <p:sldId id="622" r:id="rId4"/>
    <p:sldId id="680" r:id="rId5"/>
    <p:sldId id="685" r:id="rId6"/>
    <p:sldId id="688" r:id="rId7"/>
    <p:sldId id="687" r:id="rId8"/>
    <p:sldId id="686" r:id="rId9"/>
    <p:sldId id="674" r:id="rId10"/>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257"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5365"/>
    <a:srgbClr val="DC3635"/>
    <a:srgbClr val="01BABD"/>
    <a:srgbClr val="DDDDDD"/>
    <a:srgbClr val="5AD2D4"/>
    <a:srgbClr val="4472C4"/>
    <a:srgbClr val="A5A5A5"/>
    <a:srgbClr val="ED7D31"/>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7" autoAdjust="0"/>
    <p:restoredTop sz="94662" autoAdjust="0"/>
  </p:normalViewPr>
  <p:slideViewPr>
    <p:cSldViewPr snapToGrid="0" snapToObjects="1">
      <p:cViewPr varScale="1">
        <p:scale>
          <a:sx n="68" d="100"/>
          <a:sy n="68" d="100"/>
        </p:scale>
        <p:origin x="688" y="20"/>
      </p:cViewPr>
      <p:guideLst>
        <p:guide orient="horz" pos="1570"/>
        <p:guide pos="257"/>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70" d="100"/>
          <a:sy n="70" d="100"/>
        </p:scale>
        <p:origin x="2416" y="17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4D8A191-1546-BD43-98F2-4F86FBAB0F18}" type="datetimeFigureOut">
              <a:rPr lang="en-US" smtClean="0"/>
              <a:t>5/18/2020</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DDC0C115-252B-FF46-B115-819CBC383083}" type="slidenum">
              <a:rPr lang="en-US" smtClean="0"/>
              <a:t>‹#›</a:t>
            </a:fld>
            <a:endParaRPr lang="en-US"/>
          </a:p>
        </p:txBody>
      </p:sp>
    </p:spTree>
    <p:extLst>
      <p:ext uri="{BB962C8B-B14F-4D97-AF65-F5344CB8AC3E}">
        <p14:creationId xmlns:p14="http://schemas.microsoft.com/office/powerpoint/2010/main" val="1943178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AA262AA-2248-544A-8D6D-D9956D15511C}" type="datetimeFigureOut">
              <a:rPr lang="en-US" smtClean="0"/>
              <a:t>5/18/2020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B81A715-ECCB-0C46-A446-8DE2BF2BFFB6}" type="slidenum">
              <a:rPr lang="en-US" smtClean="0"/>
              <a:t>‹#›</a:t>
            </a:fld>
            <a:endParaRPr lang="en-US"/>
          </a:p>
        </p:txBody>
      </p:sp>
    </p:spTree>
    <p:extLst>
      <p:ext uri="{BB962C8B-B14F-4D97-AF65-F5344CB8AC3E}">
        <p14:creationId xmlns:p14="http://schemas.microsoft.com/office/powerpoint/2010/main" val="168650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1</a:t>
            </a:fld>
            <a:endParaRPr lang="en-US"/>
          </a:p>
        </p:txBody>
      </p:sp>
    </p:spTree>
    <p:extLst>
      <p:ext uri="{BB962C8B-B14F-4D97-AF65-F5344CB8AC3E}">
        <p14:creationId xmlns:p14="http://schemas.microsoft.com/office/powerpoint/2010/main" val="4248333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2</a:t>
            </a:fld>
            <a:endParaRPr lang="en-US"/>
          </a:p>
        </p:txBody>
      </p:sp>
    </p:spTree>
    <p:extLst>
      <p:ext uri="{BB962C8B-B14F-4D97-AF65-F5344CB8AC3E}">
        <p14:creationId xmlns:p14="http://schemas.microsoft.com/office/powerpoint/2010/main" val="191164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3</a:t>
            </a:fld>
            <a:endParaRPr lang="en-US"/>
          </a:p>
        </p:txBody>
      </p:sp>
    </p:spTree>
    <p:extLst>
      <p:ext uri="{BB962C8B-B14F-4D97-AF65-F5344CB8AC3E}">
        <p14:creationId xmlns:p14="http://schemas.microsoft.com/office/powerpoint/2010/main" val="9732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4</a:t>
            </a:fld>
            <a:endParaRPr lang="en-US"/>
          </a:p>
        </p:txBody>
      </p:sp>
    </p:spTree>
    <p:extLst>
      <p:ext uri="{BB962C8B-B14F-4D97-AF65-F5344CB8AC3E}">
        <p14:creationId xmlns:p14="http://schemas.microsoft.com/office/powerpoint/2010/main" val="262443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5</a:t>
            </a:fld>
            <a:endParaRPr lang="en-US"/>
          </a:p>
        </p:txBody>
      </p:sp>
    </p:spTree>
    <p:extLst>
      <p:ext uri="{BB962C8B-B14F-4D97-AF65-F5344CB8AC3E}">
        <p14:creationId xmlns:p14="http://schemas.microsoft.com/office/powerpoint/2010/main" val="363433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6</a:t>
            </a:fld>
            <a:endParaRPr lang="en-US"/>
          </a:p>
        </p:txBody>
      </p:sp>
    </p:spTree>
    <p:extLst>
      <p:ext uri="{BB962C8B-B14F-4D97-AF65-F5344CB8AC3E}">
        <p14:creationId xmlns:p14="http://schemas.microsoft.com/office/powerpoint/2010/main" val="293277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7</a:t>
            </a:fld>
            <a:endParaRPr lang="en-US"/>
          </a:p>
        </p:txBody>
      </p:sp>
    </p:spTree>
    <p:extLst>
      <p:ext uri="{BB962C8B-B14F-4D97-AF65-F5344CB8AC3E}">
        <p14:creationId xmlns:p14="http://schemas.microsoft.com/office/powerpoint/2010/main" val="217346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81A715-ECCB-0C46-A446-8DE2BF2BFFB6}" type="slidenum">
              <a:rPr lang="en-US" smtClean="0"/>
              <a:t>8</a:t>
            </a:fld>
            <a:endParaRPr lang="en-US"/>
          </a:p>
        </p:txBody>
      </p:sp>
    </p:spTree>
    <p:extLst>
      <p:ext uri="{BB962C8B-B14F-4D97-AF65-F5344CB8AC3E}">
        <p14:creationId xmlns:p14="http://schemas.microsoft.com/office/powerpoint/2010/main" val="326777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A4EFE7-15D0-A740-AB5F-5500495B99C7}" type="slidenum">
              <a:rPr lang="en-US" smtClean="0"/>
              <a:t>9</a:t>
            </a:fld>
            <a:endParaRPr lang="en-US"/>
          </a:p>
        </p:txBody>
      </p:sp>
    </p:spTree>
    <p:extLst>
      <p:ext uri="{BB962C8B-B14F-4D97-AF65-F5344CB8AC3E}">
        <p14:creationId xmlns:p14="http://schemas.microsoft.com/office/powerpoint/2010/main" val="403895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D3EADA-5CE5-4B48-BF4C-AC21CED63169}"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214529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3EADA-5CE5-4B48-BF4C-AC21CED63169}"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88565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3EADA-5CE5-4B48-BF4C-AC21CED63169}"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106039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58006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3EADA-5CE5-4B48-BF4C-AC21CED63169}"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18268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3EADA-5CE5-4B48-BF4C-AC21CED63169}"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51907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D3EADA-5CE5-4B48-BF4C-AC21CED63169}"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103826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D3EADA-5CE5-4B48-BF4C-AC21CED63169}"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176807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D3EADA-5CE5-4B48-BF4C-AC21CED63169}"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138076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3EADA-5CE5-4B48-BF4C-AC21CED63169}"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80723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3EADA-5CE5-4B48-BF4C-AC21CED63169}"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152016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3EADA-5CE5-4B48-BF4C-AC21CED63169}"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CCA21-60D8-0D42-9D6C-F30F13943E49}" type="slidenum">
              <a:rPr lang="en-US" smtClean="0"/>
              <a:t>‹#›</a:t>
            </a:fld>
            <a:endParaRPr lang="en-US"/>
          </a:p>
        </p:txBody>
      </p:sp>
    </p:spTree>
    <p:extLst>
      <p:ext uri="{BB962C8B-B14F-4D97-AF65-F5344CB8AC3E}">
        <p14:creationId xmlns:p14="http://schemas.microsoft.com/office/powerpoint/2010/main" val="72938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3EADA-5CE5-4B48-BF4C-AC21CED63169}"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CCA21-60D8-0D42-9D6C-F30F13943E49}" type="slidenum">
              <a:rPr lang="en-US" smtClean="0"/>
              <a:t>‹#›</a:t>
            </a:fld>
            <a:endParaRPr lang="en-US"/>
          </a:p>
        </p:txBody>
      </p:sp>
      <p:sp>
        <p:nvSpPr>
          <p:cNvPr id="7" name="fl" descr="Public"/>
          <p:cNvSpPr txBox="1"/>
          <p:nvPr userDrawn="1"/>
        </p:nvSpPr>
        <p:spPr>
          <a:xfrm>
            <a:off x="0" y="6520180"/>
            <a:ext cx="12192000" cy="369332"/>
          </a:xfrm>
          <a:prstGeom prst="rect">
            <a:avLst/>
          </a:prstGeom>
          <a:noFill/>
        </p:spPr>
        <p:txBody>
          <a:bodyPr vert="horz" rtlCol="0">
            <a:spAutoFit/>
          </a:bodyPr>
          <a:lstStyle/>
          <a:p>
            <a:pPr algn="l"/>
            <a:r>
              <a:rPr lang="en-US">
                <a:solidFill>
                  <a:schemeClr val="tx1"/>
                </a:solidFill>
              </a:rPr>
              <a:t>Public</a:t>
            </a:r>
          </a:p>
        </p:txBody>
      </p:sp>
    </p:spTree>
    <p:extLst>
      <p:ext uri="{BB962C8B-B14F-4D97-AF65-F5344CB8AC3E}">
        <p14:creationId xmlns:p14="http://schemas.microsoft.com/office/powerpoint/2010/main" val="36223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9E40D0B-0936-5F41-B957-48E8FC5F9E87}"/>
              </a:ext>
            </a:extLst>
          </p:cNvPr>
          <p:cNvSpPr/>
          <p:nvPr/>
        </p:nvSpPr>
        <p:spPr>
          <a:xfrm>
            <a:off x="-9275" y="0"/>
            <a:ext cx="12192000" cy="6858001"/>
          </a:xfrm>
          <a:prstGeom prst="rect">
            <a:avLst/>
          </a:prstGeom>
          <a:gradFill flip="none" rotWithShape="1">
            <a:gsLst>
              <a:gs pos="49000">
                <a:srgbClr val="01BABD">
                  <a:alpha val="50000"/>
                </a:srgbClr>
              </a:gs>
              <a:gs pos="100000">
                <a:srgbClr val="DC363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7CDED3B-B898-8C4B-B409-23145912410D}"/>
              </a:ext>
            </a:extLst>
          </p:cNvPr>
          <p:cNvSpPr/>
          <p:nvPr/>
        </p:nvSpPr>
        <p:spPr>
          <a:xfrm>
            <a:off x="538418" y="4132372"/>
            <a:ext cx="7825836" cy="1477834"/>
          </a:xfrm>
          <a:prstGeom prst="rect">
            <a:avLst/>
          </a:prstGeom>
          <a:solidFill>
            <a:srgbClr val="01BABD">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0067B98-70C6-DD41-AD56-6DA16D709DC2}"/>
              </a:ext>
            </a:extLst>
          </p:cNvPr>
          <p:cNvSpPr/>
          <p:nvPr/>
        </p:nvSpPr>
        <p:spPr>
          <a:xfrm>
            <a:off x="538418" y="3547597"/>
            <a:ext cx="7825836" cy="584775"/>
          </a:xfrm>
          <a:prstGeom prst="rect">
            <a:avLst/>
          </a:prstGeom>
          <a:solidFill>
            <a:srgbClr val="00536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998E6E-B7A8-1341-BBAE-47BC0E8112A7}"/>
              </a:ext>
            </a:extLst>
          </p:cNvPr>
          <p:cNvSpPr txBox="1"/>
          <p:nvPr/>
        </p:nvSpPr>
        <p:spPr>
          <a:xfrm>
            <a:off x="784158" y="3556200"/>
            <a:ext cx="4011034"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Banque Saudi Fransi</a:t>
            </a:r>
          </a:p>
        </p:txBody>
      </p:sp>
      <p:sp>
        <p:nvSpPr>
          <p:cNvPr id="9" name="TextBox 8">
            <a:extLst>
              <a:ext uri="{FF2B5EF4-FFF2-40B4-BE49-F238E27FC236}">
                <a16:creationId xmlns:a16="http://schemas.microsoft.com/office/drawing/2014/main" id="{8AC8E780-A4F5-E64A-A972-5B509824F825}"/>
              </a:ext>
            </a:extLst>
          </p:cNvPr>
          <p:cNvSpPr txBox="1"/>
          <p:nvPr/>
        </p:nvSpPr>
        <p:spPr>
          <a:xfrm>
            <a:off x="774882" y="4111053"/>
            <a:ext cx="7247770" cy="1569660"/>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Onboarding Working Group Meeting </a:t>
            </a:r>
          </a:p>
          <a:p>
            <a:r>
              <a:rPr lang="en-US" sz="3200" dirty="0">
                <a:solidFill>
                  <a:schemeClr val="bg1"/>
                </a:solidFill>
                <a:latin typeface="Arial" panose="020B0604020202020204" pitchFamily="34" charset="0"/>
                <a:cs typeface="Arial" panose="020B0604020202020204" pitchFamily="34" charset="0"/>
              </a:rPr>
              <a:t>Instant Payment System</a:t>
            </a:r>
          </a:p>
          <a:p>
            <a:r>
              <a:rPr lang="en-US" sz="3200" dirty="0">
                <a:solidFill>
                  <a:schemeClr val="bg1"/>
                </a:solidFill>
                <a:latin typeface="Arial" panose="020B0604020202020204" pitchFamily="34" charset="0"/>
                <a:cs typeface="Arial" panose="020B0604020202020204" pitchFamily="34" charset="0"/>
              </a:rPr>
              <a:t>19</a:t>
            </a:r>
            <a:r>
              <a:rPr lang="en-US" sz="3200" baseline="30000" dirty="0">
                <a:solidFill>
                  <a:schemeClr val="bg1"/>
                </a:solidFill>
                <a:latin typeface="Arial" panose="020B0604020202020204" pitchFamily="34" charset="0"/>
                <a:cs typeface="Arial" panose="020B0604020202020204" pitchFamily="34" charset="0"/>
              </a:rPr>
              <a:t>th</a:t>
            </a:r>
            <a:r>
              <a:rPr lang="en-US" sz="3200" dirty="0">
                <a:solidFill>
                  <a:schemeClr val="bg1"/>
                </a:solidFill>
                <a:latin typeface="Arial" panose="020B0604020202020204" pitchFamily="34" charset="0"/>
                <a:cs typeface="Arial" panose="020B0604020202020204" pitchFamily="34" charset="0"/>
              </a:rPr>
              <a:t> May 2020</a:t>
            </a:r>
          </a:p>
        </p:txBody>
      </p:sp>
      <p:cxnSp>
        <p:nvCxnSpPr>
          <p:cNvPr id="10" name="Straight Connector 9">
            <a:extLst>
              <a:ext uri="{FF2B5EF4-FFF2-40B4-BE49-F238E27FC236}">
                <a16:creationId xmlns:a16="http://schemas.microsoft.com/office/drawing/2014/main" id="{75435B7C-1F16-014F-B0ED-0E96EB265600}"/>
              </a:ext>
            </a:extLst>
          </p:cNvPr>
          <p:cNvCxnSpPr>
            <a:cxnSpLocks/>
          </p:cNvCxnSpPr>
          <p:nvPr/>
        </p:nvCxnSpPr>
        <p:spPr>
          <a:xfrm flipH="1">
            <a:off x="767338" y="4140975"/>
            <a:ext cx="1" cy="1394890"/>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8413" y="198586"/>
            <a:ext cx="1143654" cy="1096525"/>
          </a:xfrm>
          <a:prstGeom prst="rect">
            <a:avLst/>
          </a:prstGeom>
        </p:spPr>
      </p:pic>
    </p:spTree>
    <p:extLst>
      <p:ext uri="{BB962C8B-B14F-4D97-AF65-F5344CB8AC3E}">
        <p14:creationId xmlns:p14="http://schemas.microsoft.com/office/powerpoint/2010/main" val="100865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61779" y="580791"/>
            <a:ext cx="10226156" cy="646331"/>
          </a:xfrm>
          <a:prstGeom prst="rect">
            <a:avLst/>
          </a:prstGeom>
          <a:noFill/>
        </p:spPr>
        <p:txBody>
          <a:bodyPr wrap="square" rtlCol="0">
            <a:spAutoFit/>
          </a:bodyPr>
          <a:lstStyle/>
          <a:p>
            <a:r>
              <a:rPr lang="en-GB" sz="3600" dirty="0">
                <a:solidFill>
                  <a:schemeClr val="bg2">
                    <a:lumMod val="25000"/>
                  </a:schemeClr>
                </a:solidFill>
                <a:latin typeface="Arial" panose="020B0604020202020204" pitchFamily="34" charset="0"/>
                <a:ea typeface="SF Pro Display Medium" charset="0"/>
                <a:cs typeface="Arial" panose="020B0604020202020204" pitchFamily="34" charset="0"/>
              </a:rPr>
              <a:t>Contents</a:t>
            </a:r>
            <a:endParaRPr lang="en-US" sz="3600" dirty="0">
              <a:solidFill>
                <a:schemeClr val="bg2">
                  <a:lumMod val="25000"/>
                </a:schemeClr>
              </a:solidFill>
              <a:latin typeface="Arial" panose="020B0604020202020204" pitchFamily="34" charset="0"/>
              <a:ea typeface="SF Pro Display Medium" charset="0"/>
              <a:cs typeface="Arial" panose="020B0604020202020204" pitchFamily="34" charset="0"/>
            </a:endParaRPr>
          </a:p>
        </p:txBody>
      </p:sp>
      <p:sp>
        <p:nvSpPr>
          <p:cNvPr id="7" name="TextBox 6"/>
          <p:cNvSpPr txBox="1"/>
          <p:nvPr/>
        </p:nvSpPr>
        <p:spPr>
          <a:xfrm>
            <a:off x="419969" y="6546638"/>
            <a:ext cx="742511" cy="246221"/>
          </a:xfrm>
          <a:prstGeom prst="rect">
            <a:avLst/>
          </a:prstGeom>
          <a:noFill/>
        </p:spPr>
        <p:txBody>
          <a:bodyPr wrap="none" rtlCol="0">
            <a:spAutoFit/>
          </a:bodyPr>
          <a:lstStyle/>
          <a:p>
            <a:r>
              <a:rPr lang="en-US" sz="1000" dirty="0">
                <a:latin typeface="Arial" panose="020B0604020202020204" pitchFamily="34" charset="0"/>
                <a:ea typeface="SF Pro Display" charset="0"/>
                <a:cs typeface="Arial" panose="020B0604020202020204" pitchFamily="34" charset="0"/>
              </a:rPr>
              <a:t>BSF </a:t>
            </a:r>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IPS</a:t>
            </a: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24128"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1</a:t>
            </a:r>
          </a:p>
        </p:txBody>
      </p:sp>
      <p:cxnSp>
        <p:nvCxnSpPr>
          <p:cNvPr id="14" name="Straight Connector 13">
            <a:extLst>
              <a:ext uri="{FF2B5EF4-FFF2-40B4-BE49-F238E27FC236}">
                <a16:creationId xmlns:a16="http://schemas.microsoft.com/office/drawing/2014/main" id="{FF24D8E1-7EB9-9C41-8353-1FC25E26DD3C}"/>
              </a:ext>
            </a:extLst>
          </p:cNvPr>
          <p:cNvCxnSpPr>
            <a:cxnSpLocks/>
          </p:cNvCxnSpPr>
          <p:nvPr/>
        </p:nvCxnSpPr>
        <p:spPr>
          <a:xfrm>
            <a:off x="1505909" y="1848987"/>
            <a:ext cx="0" cy="3891937"/>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5AEAD6F-9192-784E-B3C5-A12AE20C4E09}"/>
              </a:ext>
            </a:extLst>
          </p:cNvPr>
          <p:cNvSpPr txBox="1"/>
          <p:nvPr/>
        </p:nvSpPr>
        <p:spPr>
          <a:xfrm>
            <a:off x="1869688" y="1848987"/>
            <a:ext cx="7924541"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Introduction</a:t>
            </a:r>
            <a:endParaRPr lang="en-US" b="1" dirty="0">
              <a:solidFill>
                <a:srgbClr val="01BABD"/>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High Level Project Plan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Risks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Issues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Dependencies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Assumptions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Question &amp; Answers</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8857" y="172099"/>
            <a:ext cx="1114" cy="976057"/>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a:cxnSpLocks/>
          </p:cNvCxnSpPr>
          <p:nvPr/>
        </p:nvCxnSpPr>
        <p:spPr>
          <a:xfrm>
            <a:off x="1869688" y="2341923"/>
            <a:ext cx="79245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4732" y="172099"/>
            <a:ext cx="4022961"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Agenda</a:t>
            </a:r>
          </a:p>
        </p:txBody>
      </p:sp>
      <p:cxnSp>
        <p:nvCxnSpPr>
          <p:cNvPr id="36" name="Straight Connector 35">
            <a:extLst>
              <a:ext uri="{FF2B5EF4-FFF2-40B4-BE49-F238E27FC236}">
                <a16:creationId xmlns:a16="http://schemas.microsoft.com/office/drawing/2014/main" id="{B2F842AC-B25F-43C9-9F41-5FD26AE2C6A1}"/>
              </a:ext>
            </a:extLst>
          </p:cNvPr>
          <p:cNvCxnSpPr>
            <a:cxnSpLocks/>
          </p:cNvCxnSpPr>
          <p:nvPr/>
        </p:nvCxnSpPr>
        <p:spPr>
          <a:xfrm>
            <a:off x="1869688" y="2870243"/>
            <a:ext cx="791438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0C2F2E-8D72-4298-8482-8D086FF9C702}"/>
              </a:ext>
            </a:extLst>
          </p:cNvPr>
          <p:cNvCxnSpPr>
            <a:cxnSpLocks/>
          </p:cNvCxnSpPr>
          <p:nvPr/>
        </p:nvCxnSpPr>
        <p:spPr>
          <a:xfrm>
            <a:off x="1835930" y="3469683"/>
            <a:ext cx="794813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4850F9-0CDA-4915-B5D0-0C6BF5114470}"/>
              </a:ext>
            </a:extLst>
          </p:cNvPr>
          <p:cNvCxnSpPr>
            <a:cxnSpLocks/>
          </p:cNvCxnSpPr>
          <p:nvPr/>
        </p:nvCxnSpPr>
        <p:spPr>
          <a:xfrm>
            <a:off x="1815610" y="3972646"/>
            <a:ext cx="800909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30B85A-8C74-4ADA-A61A-92F3D78C9BED}"/>
              </a:ext>
            </a:extLst>
          </p:cNvPr>
          <p:cNvCxnSpPr>
            <a:cxnSpLocks/>
          </p:cNvCxnSpPr>
          <p:nvPr/>
        </p:nvCxnSpPr>
        <p:spPr>
          <a:xfrm>
            <a:off x="1869688" y="4546643"/>
            <a:ext cx="79245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AB53C35-7588-4B77-A247-0747B8FAFEB1}"/>
              </a:ext>
            </a:extLst>
          </p:cNvPr>
          <p:cNvCxnSpPr>
            <a:cxnSpLocks/>
          </p:cNvCxnSpPr>
          <p:nvPr/>
        </p:nvCxnSpPr>
        <p:spPr>
          <a:xfrm>
            <a:off x="1869688" y="5085123"/>
            <a:ext cx="79550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EFA87FE-94C8-4445-829B-F0D5DD5D6F39}"/>
              </a:ext>
            </a:extLst>
          </p:cNvPr>
          <p:cNvCxnSpPr>
            <a:cxnSpLocks/>
          </p:cNvCxnSpPr>
          <p:nvPr/>
        </p:nvCxnSpPr>
        <p:spPr>
          <a:xfrm>
            <a:off x="1835930" y="5623603"/>
            <a:ext cx="800909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0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74732" y="172099"/>
            <a:ext cx="4215257"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BSF Plan</a:t>
            </a:r>
          </a:p>
        </p:txBody>
      </p:sp>
      <p:sp>
        <p:nvSpPr>
          <p:cNvPr id="21" name="TextBox 20"/>
          <p:cNvSpPr txBox="1"/>
          <p:nvPr/>
        </p:nvSpPr>
        <p:spPr>
          <a:xfrm>
            <a:off x="461779" y="580791"/>
            <a:ext cx="10226156" cy="461665"/>
          </a:xfrm>
          <a:prstGeom prst="rect">
            <a:avLst/>
          </a:prstGeom>
          <a:noFill/>
        </p:spPr>
        <p:txBody>
          <a:bodyPr wrap="square" rtlCol="0">
            <a:spAutoFit/>
          </a:bodyPr>
          <a:lstStyle/>
          <a:p>
            <a:r>
              <a:rPr lang="en-GB" sz="2400" dirty="0">
                <a:solidFill>
                  <a:schemeClr val="bg2">
                    <a:lumMod val="25000"/>
                  </a:schemeClr>
                </a:solidFill>
                <a:latin typeface="Arial" panose="020B0604020202020204" pitchFamily="34" charset="0"/>
                <a:ea typeface="SF Pro Display Medium" charset="0"/>
                <a:cs typeface="Arial" panose="020B0604020202020204" pitchFamily="34" charset="0"/>
              </a:rPr>
              <a:t>High Level Project Plan</a:t>
            </a:r>
            <a:endParaRPr lang="en-US" sz="2400" dirty="0">
              <a:solidFill>
                <a:schemeClr val="bg2">
                  <a:lumMod val="25000"/>
                </a:schemeClr>
              </a:solidFill>
              <a:latin typeface="Arial" panose="020B0604020202020204" pitchFamily="34" charset="0"/>
              <a:ea typeface="SF Pro Display Medium" charset="0"/>
              <a:cs typeface="Arial" panose="020B0604020202020204" pitchFamily="34" charset="0"/>
            </a:endParaRP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24128"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6</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8857" y="172099"/>
            <a:ext cx="1114" cy="976057"/>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CE14591D-D1F5-4427-A988-DEE87B00A6EB}"/>
              </a:ext>
            </a:extLst>
          </p:cNvPr>
          <p:cNvGraphicFramePr>
            <a:graphicFrameLocks noGrp="1"/>
          </p:cNvGraphicFramePr>
          <p:nvPr>
            <p:extLst>
              <p:ext uri="{D42A27DB-BD31-4B8C-83A1-F6EECF244321}">
                <p14:modId xmlns:p14="http://schemas.microsoft.com/office/powerpoint/2010/main" val="4221378624"/>
              </p:ext>
            </p:extLst>
          </p:nvPr>
        </p:nvGraphicFramePr>
        <p:xfrm>
          <a:off x="418857" y="1295111"/>
          <a:ext cx="10331631" cy="5076928"/>
        </p:xfrm>
        <a:graphic>
          <a:graphicData uri="http://schemas.openxmlformats.org/drawingml/2006/table">
            <a:tbl>
              <a:tblPr>
                <a:tableStyleId>{5C22544A-7EE6-4342-B048-85BDC9FD1C3A}</a:tableStyleId>
              </a:tblPr>
              <a:tblGrid>
                <a:gridCol w="2086938">
                  <a:extLst>
                    <a:ext uri="{9D8B030D-6E8A-4147-A177-3AD203B41FA5}">
                      <a16:colId xmlns:a16="http://schemas.microsoft.com/office/drawing/2014/main" val="3051163498"/>
                    </a:ext>
                  </a:extLst>
                </a:gridCol>
                <a:gridCol w="2009644">
                  <a:extLst>
                    <a:ext uri="{9D8B030D-6E8A-4147-A177-3AD203B41FA5}">
                      <a16:colId xmlns:a16="http://schemas.microsoft.com/office/drawing/2014/main" val="653544942"/>
                    </a:ext>
                  </a:extLst>
                </a:gridCol>
                <a:gridCol w="2241525">
                  <a:extLst>
                    <a:ext uri="{9D8B030D-6E8A-4147-A177-3AD203B41FA5}">
                      <a16:colId xmlns:a16="http://schemas.microsoft.com/office/drawing/2014/main" val="219216877"/>
                    </a:ext>
                  </a:extLst>
                </a:gridCol>
                <a:gridCol w="2048291">
                  <a:extLst>
                    <a:ext uri="{9D8B030D-6E8A-4147-A177-3AD203B41FA5}">
                      <a16:colId xmlns:a16="http://schemas.microsoft.com/office/drawing/2014/main" val="1866054176"/>
                    </a:ext>
                  </a:extLst>
                </a:gridCol>
                <a:gridCol w="1945233">
                  <a:extLst>
                    <a:ext uri="{9D8B030D-6E8A-4147-A177-3AD203B41FA5}">
                      <a16:colId xmlns:a16="http://schemas.microsoft.com/office/drawing/2014/main" val="1260219980"/>
                    </a:ext>
                  </a:extLst>
                </a:gridCol>
              </a:tblGrid>
              <a:tr h="407942">
                <a:tc>
                  <a:txBody>
                    <a:bodyPr/>
                    <a:lstStyle/>
                    <a:p>
                      <a:pPr algn="ctr" rtl="0" fontAlgn="ctr"/>
                      <a:r>
                        <a:rPr lang="en-IN" sz="1050" b="1" u="none" strike="noStrike" dirty="0">
                          <a:effectLst/>
                        </a:rPr>
                        <a:t>Milestones</a:t>
                      </a:r>
                      <a:endParaRPr lang="en-IN" sz="1050" b="1" i="0" u="none" strike="noStrike" dirty="0">
                        <a:solidFill>
                          <a:srgbClr val="FFFFFF"/>
                        </a:solidFill>
                        <a:effectLst/>
                        <a:latin typeface="Arial" panose="020B0604020202020204" pitchFamily="34" charset="0"/>
                      </a:endParaRPr>
                    </a:p>
                  </a:txBody>
                  <a:tcPr marL="3273" marR="3273" marT="3273" marB="0" anchor="ctr">
                    <a:solidFill>
                      <a:schemeClr val="accent1">
                        <a:lumMod val="60000"/>
                        <a:lumOff val="40000"/>
                      </a:schemeClr>
                    </a:solidFill>
                  </a:tcPr>
                </a:tc>
                <a:tc>
                  <a:txBody>
                    <a:bodyPr/>
                    <a:lstStyle/>
                    <a:p>
                      <a:pPr algn="ctr" rtl="0" fontAlgn="ctr"/>
                      <a:r>
                        <a:rPr lang="en-IN" sz="1050" b="1" u="none" strike="noStrike" dirty="0">
                          <a:effectLst/>
                        </a:rPr>
                        <a:t>Completion Percent(Last Meeting)</a:t>
                      </a:r>
                      <a:endParaRPr lang="en-IN" sz="1050" b="1" i="0" u="none" strike="noStrike" dirty="0">
                        <a:solidFill>
                          <a:srgbClr val="FFFFFF"/>
                        </a:solidFill>
                        <a:effectLst/>
                        <a:latin typeface="Arial" panose="020B0604020202020204" pitchFamily="34" charset="0"/>
                      </a:endParaRPr>
                    </a:p>
                  </a:txBody>
                  <a:tcPr marL="3273" marR="3273" marT="3273" marB="0" anchor="ctr">
                    <a:solidFill>
                      <a:schemeClr val="accent1">
                        <a:lumMod val="60000"/>
                        <a:lumOff val="40000"/>
                      </a:schemeClr>
                    </a:solidFill>
                  </a:tcPr>
                </a:tc>
                <a:tc>
                  <a:txBody>
                    <a:bodyPr/>
                    <a:lstStyle/>
                    <a:p>
                      <a:pPr algn="ctr" rtl="0" fontAlgn="ctr"/>
                      <a:r>
                        <a:rPr lang="en-IN" sz="1050" b="1" u="none" strike="noStrike" dirty="0">
                          <a:effectLst/>
                        </a:rPr>
                        <a:t>Completion Percent(Current Status)</a:t>
                      </a:r>
                      <a:endParaRPr lang="en-IN" sz="1050" b="1" i="0" u="none" strike="noStrike" dirty="0">
                        <a:solidFill>
                          <a:srgbClr val="FFFFFF"/>
                        </a:solidFill>
                        <a:effectLst/>
                        <a:latin typeface="Arial" panose="020B0604020202020204" pitchFamily="34" charset="0"/>
                      </a:endParaRPr>
                    </a:p>
                  </a:txBody>
                  <a:tcPr marL="3273" marR="3273" marT="3273" marB="0" anchor="ctr">
                    <a:solidFill>
                      <a:schemeClr val="accent1">
                        <a:lumMod val="60000"/>
                        <a:lumOff val="40000"/>
                      </a:schemeClr>
                    </a:solidFill>
                  </a:tcPr>
                </a:tc>
                <a:tc>
                  <a:txBody>
                    <a:bodyPr/>
                    <a:lstStyle/>
                    <a:p>
                      <a:pPr algn="ctr" rtl="0" fontAlgn="ctr"/>
                      <a:r>
                        <a:rPr lang="en-IN" sz="1050" b="1" u="none" strike="noStrike" dirty="0">
                          <a:effectLst/>
                        </a:rPr>
                        <a:t>Completion Date(Baseline)</a:t>
                      </a:r>
                      <a:endParaRPr lang="en-IN" sz="1050" b="1" i="0" u="none" strike="noStrike" dirty="0">
                        <a:solidFill>
                          <a:srgbClr val="FFFFFF"/>
                        </a:solidFill>
                        <a:effectLst/>
                        <a:latin typeface="Arial" panose="020B0604020202020204" pitchFamily="34" charset="0"/>
                      </a:endParaRPr>
                    </a:p>
                  </a:txBody>
                  <a:tcPr marL="3273" marR="3273" marT="3273" marB="0" anchor="ctr">
                    <a:solidFill>
                      <a:schemeClr val="accent1">
                        <a:lumMod val="60000"/>
                        <a:lumOff val="40000"/>
                      </a:schemeClr>
                    </a:solidFill>
                  </a:tcPr>
                </a:tc>
                <a:tc>
                  <a:txBody>
                    <a:bodyPr/>
                    <a:lstStyle/>
                    <a:p>
                      <a:pPr algn="ctr" rtl="0" fontAlgn="ctr"/>
                      <a:r>
                        <a:rPr lang="en-IN" sz="1050" b="1" u="none" strike="noStrike" dirty="0">
                          <a:effectLst/>
                        </a:rPr>
                        <a:t>Completion Date(Actual)</a:t>
                      </a:r>
                      <a:endParaRPr lang="en-IN" sz="1050" b="1" i="0" u="none" strike="noStrike" dirty="0">
                        <a:solidFill>
                          <a:srgbClr val="FFFFFF"/>
                        </a:solidFill>
                        <a:effectLst/>
                        <a:latin typeface="Arial" panose="020B0604020202020204" pitchFamily="34" charset="0"/>
                      </a:endParaRPr>
                    </a:p>
                  </a:txBody>
                  <a:tcPr marL="3273" marR="3273" marT="3273" marB="0" anchor="ctr">
                    <a:solidFill>
                      <a:schemeClr val="accent1">
                        <a:lumMod val="60000"/>
                        <a:lumOff val="40000"/>
                      </a:schemeClr>
                    </a:solidFill>
                  </a:tcPr>
                </a:tc>
                <a:extLst>
                  <a:ext uri="{0D108BD9-81ED-4DB2-BD59-A6C34878D82A}">
                    <a16:rowId xmlns:a16="http://schemas.microsoft.com/office/drawing/2014/main" val="2685313438"/>
                  </a:ext>
                </a:extLst>
              </a:tr>
              <a:tr h="329637">
                <a:tc>
                  <a:txBody>
                    <a:bodyPr/>
                    <a:lstStyle/>
                    <a:p>
                      <a:pPr algn="l" rtl="0" fontAlgn="ctr"/>
                      <a:r>
                        <a:rPr lang="en-IN" sz="1050" b="1" u="none" strike="noStrike" dirty="0">
                          <a:effectLst/>
                        </a:rPr>
                        <a:t>Production environment Infrastructure readiness</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80%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90%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Mar-20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Apr-20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extLst>
                  <a:ext uri="{0D108BD9-81ED-4DB2-BD59-A6C34878D82A}">
                    <a16:rowId xmlns:a16="http://schemas.microsoft.com/office/drawing/2014/main" val="1018118332"/>
                  </a:ext>
                </a:extLst>
              </a:tr>
              <a:tr h="241597">
                <a:tc>
                  <a:txBody>
                    <a:bodyPr/>
                    <a:lstStyle/>
                    <a:p>
                      <a:pPr algn="l" rtl="0" fontAlgn="ctr"/>
                      <a:r>
                        <a:rPr lang="en-IN" sz="1050" b="1" u="none" strike="noStrike" dirty="0">
                          <a:effectLst/>
                        </a:rPr>
                        <a:t>Solution Design</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100%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100% </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Feb-20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Feb-20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extLst>
                  <a:ext uri="{0D108BD9-81ED-4DB2-BD59-A6C34878D82A}">
                    <a16:rowId xmlns:a16="http://schemas.microsoft.com/office/drawing/2014/main" val="1531151541"/>
                  </a:ext>
                </a:extLst>
              </a:tr>
              <a:tr h="241597">
                <a:tc>
                  <a:txBody>
                    <a:bodyPr/>
                    <a:lstStyle/>
                    <a:p>
                      <a:pPr algn="l" rtl="0" fontAlgn="ctr"/>
                      <a:r>
                        <a:rPr lang="en-IN" sz="1050" b="1" u="none" strike="noStrike" dirty="0">
                          <a:solidFill>
                            <a:schemeClr val="tx1"/>
                          </a:solidFill>
                          <a:effectLst/>
                        </a:rPr>
                        <a:t>Messages Implementation</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solidFill>
                            <a:schemeClr val="tx1"/>
                          </a:solidFill>
                          <a:effectLst/>
                        </a:rPr>
                        <a:t>80%</a:t>
                      </a:r>
                      <a:endParaRPr lang="en-IN" sz="1050" b="1" i="0" u="none" strike="noStrike">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solidFill>
                            <a:schemeClr val="tx1"/>
                          </a:solidFill>
                          <a:effectLst/>
                        </a:rPr>
                        <a:t>90%</a:t>
                      </a:r>
                      <a:endParaRPr lang="en-IN" sz="1050" b="1" i="0" u="none" strike="noStrike">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solidFill>
                            <a:schemeClr val="tx1"/>
                          </a:solidFill>
                          <a:effectLst/>
                        </a:rPr>
                        <a:t>Mar-20</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solidFill>
                            <a:schemeClr val="tx1"/>
                          </a:solidFill>
                          <a:effectLst/>
                        </a:rPr>
                        <a:t>May-20</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extLst>
                  <a:ext uri="{0D108BD9-81ED-4DB2-BD59-A6C34878D82A}">
                    <a16:rowId xmlns:a16="http://schemas.microsoft.com/office/drawing/2014/main" val="1761029630"/>
                  </a:ext>
                </a:extLst>
              </a:tr>
              <a:tr h="329637">
                <a:tc>
                  <a:txBody>
                    <a:bodyPr/>
                    <a:lstStyle/>
                    <a:p>
                      <a:pPr algn="l" rtl="0" fontAlgn="ctr"/>
                      <a:r>
                        <a:rPr lang="en-IN" sz="1050" b="1" u="none" strike="noStrike">
                          <a:solidFill>
                            <a:schemeClr val="tx1"/>
                          </a:solidFill>
                          <a:effectLst/>
                        </a:rPr>
                        <a:t>Central Profile Database Implementation Progress</a:t>
                      </a:r>
                      <a:endParaRPr lang="en-IN" sz="1050" b="1" i="0" u="none" strike="noStrike">
                        <a:solidFill>
                          <a:schemeClr val="tx1"/>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solidFill>
                            <a:schemeClr val="tx1"/>
                          </a:solidFill>
                          <a:effectLst/>
                        </a:rPr>
                        <a:t> 15%</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solidFill>
                            <a:schemeClr val="tx1"/>
                          </a:solidFill>
                          <a:effectLst/>
                        </a:rPr>
                        <a:t>20% </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solidFill>
                            <a:schemeClr val="tx1"/>
                          </a:solidFill>
                          <a:effectLst/>
                        </a:rPr>
                        <a:t>Apr-20 </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solidFill>
                            <a:schemeClr val="tx1"/>
                          </a:solidFill>
                          <a:effectLst/>
                        </a:rPr>
                        <a:t>  May-20 </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accent5">
                        <a:lumMod val="20000"/>
                        <a:lumOff val="80000"/>
                      </a:schemeClr>
                    </a:solidFill>
                  </a:tcPr>
                </a:tc>
                <a:extLst>
                  <a:ext uri="{0D108BD9-81ED-4DB2-BD59-A6C34878D82A}">
                    <a16:rowId xmlns:a16="http://schemas.microsoft.com/office/drawing/2014/main" val="1704070704"/>
                  </a:ext>
                </a:extLst>
              </a:tr>
              <a:tr h="346156">
                <a:tc>
                  <a:txBody>
                    <a:bodyPr/>
                    <a:lstStyle/>
                    <a:p>
                      <a:pPr algn="l" rtl="0" fontAlgn="ctr"/>
                      <a:r>
                        <a:rPr lang="en-IN" sz="1050" b="1" u="none" strike="noStrike" dirty="0">
                          <a:solidFill>
                            <a:schemeClr val="tx1"/>
                          </a:solidFill>
                          <a:effectLst/>
                        </a:rPr>
                        <a:t>Configuration / Development / Customization of Payment Hub</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solidFill>
                            <a:schemeClr val="tx1"/>
                          </a:solidFill>
                          <a:effectLst/>
                        </a:rPr>
                        <a:t>40%</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solidFill>
                            <a:schemeClr val="tx1"/>
                          </a:solidFill>
                          <a:effectLst/>
                        </a:rPr>
                        <a:t>50%</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solidFill>
                            <a:schemeClr val="tx1"/>
                          </a:solidFill>
                          <a:effectLst/>
                        </a:rPr>
                        <a:t>Jun-20</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solidFill>
                            <a:schemeClr val="tx1"/>
                          </a:solidFill>
                          <a:effectLst/>
                        </a:rPr>
                        <a:t>Jul-20</a:t>
                      </a:r>
                      <a:endParaRPr lang="en-IN" sz="1050" b="1" i="0" u="none" strike="noStrike" dirty="0">
                        <a:solidFill>
                          <a:schemeClr val="tx1"/>
                        </a:solidFill>
                        <a:effectLst/>
                        <a:latin typeface="Arial" panose="020B0604020202020204" pitchFamily="34" charset="0"/>
                      </a:endParaRPr>
                    </a:p>
                  </a:txBody>
                  <a:tcPr marL="3273" marR="3273" marT="3273" marB="0" anchor="ctr">
                    <a:solidFill>
                      <a:schemeClr val="bg1"/>
                    </a:solidFill>
                  </a:tcPr>
                </a:tc>
                <a:extLst>
                  <a:ext uri="{0D108BD9-81ED-4DB2-BD59-A6C34878D82A}">
                    <a16:rowId xmlns:a16="http://schemas.microsoft.com/office/drawing/2014/main" val="1699039843"/>
                  </a:ext>
                </a:extLst>
              </a:tr>
              <a:tr h="346156">
                <a:tc>
                  <a:txBody>
                    <a:bodyPr/>
                    <a:lstStyle/>
                    <a:p>
                      <a:pPr algn="l" rtl="0" fontAlgn="ctr"/>
                      <a:r>
                        <a:rPr lang="en-IN" sz="1050" b="1" u="none" strike="noStrike" kern="1200" dirty="0">
                          <a:solidFill>
                            <a:schemeClr val="tx1"/>
                          </a:solidFill>
                          <a:effectLst/>
                          <a:latin typeface="+mn-lt"/>
                          <a:ea typeface="+mn-ea"/>
                          <a:cs typeface="+mn-cs"/>
                        </a:rPr>
                        <a:t>Channel Scope Finalization</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60%</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100%</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Jun–20</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Jul-20</a:t>
                      </a:r>
                    </a:p>
                  </a:txBody>
                  <a:tcPr marL="3273" marR="3273" marT="3273" marB="0" anchor="ctr">
                    <a:solidFill>
                      <a:schemeClr val="accent5">
                        <a:lumMod val="20000"/>
                        <a:lumOff val="80000"/>
                      </a:schemeClr>
                    </a:solidFill>
                  </a:tcPr>
                </a:tc>
                <a:extLst>
                  <a:ext uri="{0D108BD9-81ED-4DB2-BD59-A6C34878D82A}">
                    <a16:rowId xmlns:a16="http://schemas.microsoft.com/office/drawing/2014/main" val="2295436618"/>
                  </a:ext>
                </a:extLst>
              </a:tr>
              <a:tr h="346156">
                <a:tc>
                  <a:txBody>
                    <a:bodyPr/>
                    <a:lstStyle/>
                    <a:p>
                      <a:pPr algn="l" rtl="0" fontAlgn="ctr"/>
                      <a:r>
                        <a:rPr lang="en-IN" sz="1050" b="1" u="none" strike="noStrike" kern="1200" dirty="0">
                          <a:solidFill>
                            <a:schemeClr val="tx1"/>
                          </a:solidFill>
                          <a:effectLst/>
                          <a:latin typeface="+mn-lt"/>
                          <a:ea typeface="+mn-ea"/>
                          <a:cs typeface="+mn-cs"/>
                        </a:rPr>
                        <a:t>Business Requirement For Channel</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60%</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100%</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Jun-20</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Jul-20</a:t>
                      </a:r>
                    </a:p>
                  </a:txBody>
                  <a:tcPr marL="3273" marR="3273" marT="3273" marB="0" anchor="ctr">
                    <a:solidFill>
                      <a:schemeClr val="bg1"/>
                    </a:solidFill>
                  </a:tcPr>
                </a:tc>
                <a:extLst>
                  <a:ext uri="{0D108BD9-81ED-4DB2-BD59-A6C34878D82A}">
                    <a16:rowId xmlns:a16="http://schemas.microsoft.com/office/drawing/2014/main" val="2096192765"/>
                  </a:ext>
                </a:extLst>
              </a:tr>
              <a:tr h="346156">
                <a:tc>
                  <a:txBody>
                    <a:bodyPr/>
                    <a:lstStyle/>
                    <a:p>
                      <a:pPr algn="l" rtl="0" fontAlgn="ctr"/>
                      <a:r>
                        <a:rPr lang="en-IN" sz="1050" b="1" u="none" strike="noStrike" kern="1200" dirty="0">
                          <a:solidFill>
                            <a:schemeClr val="tx1"/>
                          </a:solidFill>
                          <a:effectLst/>
                          <a:latin typeface="+mn-lt"/>
                          <a:ea typeface="+mn-ea"/>
                          <a:cs typeface="+mn-cs"/>
                        </a:rPr>
                        <a:t>Customer Journey Incorporation</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0%</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20%</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Jun-20</a:t>
                      </a:r>
                    </a:p>
                  </a:txBody>
                  <a:tcPr marL="3273" marR="3273" marT="3273" marB="0" anchor="ctr">
                    <a:solidFill>
                      <a:schemeClr val="accent5">
                        <a:lumMod val="20000"/>
                        <a:lumOff val="80000"/>
                      </a:schemeClr>
                    </a:solidFill>
                  </a:tcPr>
                </a:tc>
                <a:tc>
                  <a:txBody>
                    <a:bodyPr/>
                    <a:lstStyle/>
                    <a:p>
                      <a:pPr algn="ctr" rtl="0" fontAlgn="ctr"/>
                      <a:r>
                        <a:rPr lang="en-IN" sz="1050" b="1" u="none" strike="noStrike" kern="1200" dirty="0">
                          <a:solidFill>
                            <a:schemeClr val="tx1"/>
                          </a:solidFill>
                          <a:effectLst/>
                          <a:latin typeface="+mn-lt"/>
                          <a:ea typeface="+mn-ea"/>
                          <a:cs typeface="+mn-cs"/>
                        </a:rPr>
                        <a:t>Jul-20</a:t>
                      </a:r>
                    </a:p>
                  </a:txBody>
                  <a:tcPr marL="3273" marR="3273" marT="3273" marB="0" anchor="ctr">
                    <a:solidFill>
                      <a:schemeClr val="accent5">
                        <a:lumMod val="20000"/>
                        <a:lumOff val="80000"/>
                      </a:schemeClr>
                    </a:solidFill>
                  </a:tcPr>
                </a:tc>
                <a:extLst>
                  <a:ext uri="{0D108BD9-81ED-4DB2-BD59-A6C34878D82A}">
                    <a16:rowId xmlns:a16="http://schemas.microsoft.com/office/drawing/2014/main" val="2288810294"/>
                  </a:ext>
                </a:extLst>
              </a:tr>
              <a:tr h="346156">
                <a:tc>
                  <a:txBody>
                    <a:bodyPr/>
                    <a:lstStyle/>
                    <a:p>
                      <a:pPr algn="l" rtl="0" fontAlgn="ctr"/>
                      <a:r>
                        <a:rPr lang="en-US" sz="1050" b="1" u="none" strike="noStrike" kern="1200" dirty="0">
                          <a:solidFill>
                            <a:schemeClr val="tx1"/>
                          </a:solidFill>
                          <a:effectLst/>
                          <a:latin typeface="+mn-lt"/>
                          <a:ea typeface="+mn-ea"/>
                          <a:cs typeface="+mn-cs"/>
                        </a:rPr>
                        <a:t>Integration between the payment Hub and the E Channel</a:t>
                      </a:r>
                      <a:endParaRPr lang="en-IN" sz="1050" b="1" u="none" strike="noStrike" kern="1200" dirty="0">
                        <a:solidFill>
                          <a:schemeClr val="tx1"/>
                        </a:solidFill>
                        <a:effectLst/>
                        <a:latin typeface="+mn-lt"/>
                        <a:ea typeface="+mn-ea"/>
                        <a:cs typeface="+mn-cs"/>
                      </a:endParaRP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0%</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10%</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Jun-20</a:t>
                      </a:r>
                    </a:p>
                  </a:txBody>
                  <a:tcPr marL="3273" marR="3273" marT="3273" marB="0" anchor="ctr">
                    <a:solidFill>
                      <a:schemeClr val="bg1"/>
                    </a:solidFill>
                  </a:tcPr>
                </a:tc>
                <a:tc>
                  <a:txBody>
                    <a:bodyPr/>
                    <a:lstStyle/>
                    <a:p>
                      <a:pPr algn="ctr" rtl="0" fontAlgn="ctr"/>
                      <a:r>
                        <a:rPr lang="en-IN" sz="1050" b="1" u="none" strike="noStrike" kern="1200" dirty="0">
                          <a:solidFill>
                            <a:schemeClr val="tx1"/>
                          </a:solidFill>
                          <a:effectLst/>
                          <a:latin typeface="+mn-lt"/>
                          <a:ea typeface="+mn-ea"/>
                          <a:cs typeface="+mn-cs"/>
                        </a:rPr>
                        <a:t>Jul-20</a:t>
                      </a:r>
                    </a:p>
                  </a:txBody>
                  <a:tcPr marL="3273" marR="3273" marT="3273" marB="0" anchor="ctr">
                    <a:solidFill>
                      <a:schemeClr val="bg1"/>
                    </a:solidFill>
                  </a:tcPr>
                </a:tc>
                <a:extLst>
                  <a:ext uri="{0D108BD9-81ED-4DB2-BD59-A6C34878D82A}">
                    <a16:rowId xmlns:a16="http://schemas.microsoft.com/office/drawing/2014/main" val="2681295104"/>
                  </a:ext>
                </a:extLst>
              </a:tr>
              <a:tr h="346156">
                <a:tc>
                  <a:txBody>
                    <a:bodyPr/>
                    <a:lstStyle/>
                    <a:p>
                      <a:pPr algn="l" rtl="0" fontAlgn="ctr"/>
                      <a:r>
                        <a:rPr lang="en-US" sz="1050" b="1" u="none" strike="noStrike" dirty="0">
                          <a:effectLst/>
                        </a:rPr>
                        <a:t>Test Plan preparation (Out Source to Specialized QA Company)</a:t>
                      </a:r>
                      <a:endParaRPr lang="en-US"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30%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Mar-20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Jul-20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extLst>
                  <a:ext uri="{0D108BD9-81ED-4DB2-BD59-A6C34878D82A}">
                    <a16:rowId xmlns:a16="http://schemas.microsoft.com/office/drawing/2014/main" val="870542238"/>
                  </a:ext>
                </a:extLst>
              </a:tr>
              <a:tr h="241597">
                <a:tc>
                  <a:txBody>
                    <a:bodyPr/>
                    <a:lstStyle/>
                    <a:p>
                      <a:pPr algn="l" rtl="0" fontAlgn="ctr"/>
                      <a:r>
                        <a:rPr lang="en-IN" sz="1050" b="1" u="none" strike="noStrike">
                          <a:effectLst/>
                        </a:rPr>
                        <a:t>Unit Testing – E2E &amp; Simulator Setup</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20%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30%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Jun-20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Aug-20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extLst>
                  <a:ext uri="{0D108BD9-81ED-4DB2-BD59-A6C34878D82A}">
                    <a16:rowId xmlns:a16="http://schemas.microsoft.com/office/drawing/2014/main" val="3625176667"/>
                  </a:ext>
                </a:extLst>
              </a:tr>
              <a:tr h="241597">
                <a:tc>
                  <a:txBody>
                    <a:bodyPr/>
                    <a:lstStyle/>
                    <a:p>
                      <a:pPr algn="l" rtl="0" fontAlgn="ctr"/>
                      <a:r>
                        <a:rPr lang="en-IN" sz="1050" b="1" u="none" strike="noStrike">
                          <a:effectLst/>
                        </a:rPr>
                        <a:t>SIT Testing</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Jun-20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Aug-20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extLst>
                  <a:ext uri="{0D108BD9-81ED-4DB2-BD59-A6C34878D82A}">
                    <a16:rowId xmlns:a16="http://schemas.microsoft.com/office/drawing/2014/main" val="158194931"/>
                  </a:ext>
                </a:extLst>
              </a:tr>
              <a:tr h="241597">
                <a:tc>
                  <a:txBody>
                    <a:bodyPr/>
                    <a:lstStyle/>
                    <a:p>
                      <a:pPr algn="l" rtl="0" fontAlgn="ctr"/>
                      <a:r>
                        <a:rPr lang="en-IN" sz="1050" b="1" u="none" strike="noStrike">
                          <a:effectLst/>
                        </a:rPr>
                        <a:t>UAT Testing</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Sep-20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Sep-20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extLst>
                  <a:ext uri="{0D108BD9-81ED-4DB2-BD59-A6C34878D82A}">
                    <a16:rowId xmlns:a16="http://schemas.microsoft.com/office/drawing/2014/main" val="3561871539"/>
                  </a:ext>
                </a:extLst>
              </a:tr>
              <a:tr h="241597">
                <a:tc>
                  <a:txBody>
                    <a:bodyPr/>
                    <a:lstStyle/>
                    <a:p>
                      <a:pPr algn="l" rtl="0" fontAlgn="ctr"/>
                      <a:r>
                        <a:rPr lang="en-IN" sz="1050" b="1" u="none" strike="noStrike">
                          <a:effectLst/>
                        </a:rPr>
                        <a:t>SP Certification Process</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Aug-20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Aug-20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extLst>
                  <a:ext uri="{0D108BD9-81ED-4DB2-BD59-A6C34878D82A}">
                    <a16:rowId xmlns:a16="http://schemas.microsoft.com/office/drawing/2014/main" val="1520415260"/>
                  </a:ext>
                </a:extLst>
              </a:tr>
              <a:tr h="241597">
                <a:tc>
                  <a:txBody>
                    <a:bodyPr/>
                    <a:lstStyle/>
                    <a:p>
                      <a:pPr algn="l" rtl="0" fontAlgn="ctr"/>
                      <a:r>
                        <a:rPr lang="en-IN" sz="1050" b="1" u="none" strike="noStrike" dirty="0">
                          <a:effectLst/>
                        </a:rPr>
                        <a:t>IPS Production Rollout</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Oct-20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tc>
                  <a:txBody>
                    <a:bodyPr/>
                    <a:lstStyle/>
                    <a:p>
                      <a:pPr algn="ctr" rtl="0" fontAlgn="ctr"/>
                      <a:r>
                        <a:rPr lang="en-IN" sz="1050" b="1" u="none" strike="noStrike" dirty="0">
                          <a:effectLst/>
                        </a:rPr>
                        <a:t>Nov-20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bg1"/>
                    </a:solidFill>
                  </a:tcPr>
                </a:tc>
                <a:extLst>
                  <a:ext uri="{0D108BD9-81ED-4DB2-BD59-A6C34878D82A}">
                    <a16:rowId xmlns:a16="http://schemas.microsoft.com/office/drawing/2014/main" val="1850012535"/>
                  </a:ext>
                </a:extLst>
              </a:tr>
              <a:tr h="241597">
                <a:tc>
                  <a:txBody>
                    <a:bodyPr/>
                    <a:lstStyle/>
                    <a:p>
                      <a:pPr algn="l" rtl="0" fontAlgn="ctr"/>
                      <a:r>
                        <a:rPr lang="en-IN" sz="1050" b="1" u="none" strike="noStrike">
                          <a:effectLst/>
                        </a:rPr>
                        <a:t>IPS DR Rollout</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a:effectLst/>
                        </a:rPr>
                        <a:t>0%</a:t>
                      </a:r>
                      <a:endParaRPr lang="en-IN" sz="1050" b="1" i="0" u="none" strike="noStrike">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Oct-20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tc>
                  <a:txBody>
                    <a:bodyPr/>
                    <a:lstStyle/>
                    <a:p>
                      <a:pPr algn="ctr" rtl="0" fontAlgn="ctr"/>
                      <a:r>
                        <a:rPr lang="en-IN" sz="1050" b="1" u="none" strike="noStrike" dirty="0">
                          <a:effectLst/>
                        </a:rPr>
                        <a:t>Nov-20</a:t>
                      </a:r>
                      <a:endParaRPr lang="en-IN" sz="1050" b="1" i="0" u="none" strike="noStrike" dirty="0">
                        <a:solidFill>
                          <a:srgbClr val="000000"/>
                        </a:solidFill>
                        <a:effectLst/>
                        <a:latin typeface="Arial" panose="020B0604020202020204" pitchFamily="34" charset="0"/>
                      </a:endParaRPr>
                    </a:p>
                  </a:txBody>
                  <a:tcPr marL="3273" marR="3273" marT="3273" marB="0" anchor="ctr">
                    <a:solidFill>
                      <a:schemeClr val="accent5">
                        <a:lumMod val="20000"/>
                        <a:lumOff val="80000"/>
                      </a:schemeClr>
                    </a:solidFill>
                  </a:tcPr>
                </a:tc>
                <a:extLst>
                  <a:ext uri="{0D108BD9-81ED-4DB2-BD59-A6C34878D82A}">
                    <a16:rowId xmlns:a16="http://schemas.microsoft.com/office/drawing/2014/main" val="315333036"/>
                  </a:ext>
                </a:extLst>
              </a:tr>
            </a:tbl>
          </a:graphicData>
        </a:graphic>
      </p:graphicFrame>
    </p:spTree>
    <p:extLst>
      <p:ext uri="{BB962C8B-B14F-4D97-AF65-F5344CB8AC3E}">
        <p14:creationId xmlns:p14="http://schemas.microsoft.com/office/powerpoint/2010/main" val="41190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74732" y="172099"/>
            <a:ext cx="5792611"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BSF Important RAID Log</a:t>
            </a: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94660"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12</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9969" y="172099"/>
            <a:ext cx="2" cy="1055023"/>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1779" y="648780"/>
            <a:ext cx="10226156" cy="584775"/>
          </a:xfrm>
          <a:prstGeom prst="rect">
            <a:avLst/>
          </a:prstGeom>
          <a:noFill/>
        </p:spPr>
        <p:txBody>
          <a:bodyPr wrap="square" rtlCol="0">
            <a:spAutoFit/>
          </a:bodyPr>
          <a:lstStyle/>
          <a:p>
            <a:r>
              <a:rPr lang="fr-FR" sz="3200" b="1" dirty="0">
                <a:solidFill>
                  <a:srgbClr val="003F54"/>
                </a:solidFill>
                <a:latin typeface="Arial" panose="020B0604020202020204" pitchFamily="34" charset="0"/>
                <a:cs typeface="Arial" panose="020B0604020202020204" pitchFamily="34" charset="0"/>
              </a:rPr>
              <a:t>Risks</a:t>
            </a:r>
            <a:endParaRPr lang="en-US" sz="3200" b="1" dirty="0">
              <a:solidFill>
                <a:srgbClr val="003F54"/>
              </a:solidFill>
              <a:latin typeface="Arial" panose="020B0604020202020204" pitchFamily="34" charset="0"/>
              <a:cs typeface="Arial" panose="020B0604020202020204" pitchFamily="34" charset="0"/>
            </a:endParaRPr>
          </a:p>
        </p:txBody>
      </p:sp>
      <p:sp>
        <p:nvSpPr>
          <p:cNvPr id="16" name="TextBox 15"/>
          <p:cNvSpPr txBox="1"/>
          <p:nvPr/>
        </p:nvSpPr>
        <p:spPr>
          <a:xfrm>
            <a:off x="419969" y="6546638"/>
            <a:ext cx="742511" cy="246221"/>
          </a:xfrm>
          <a:prstGeom prst="rect">
            <a:avLst/>
          </a:prstGeom>
          <a:noFill/>
        </p:spPr>
        <p:txBody>
          <a:bodyPr wrap="none" rtlCol="0">
            <a:spAutoFit/>
          </a:bodyPr>
          <a:lstStyle/>
          <a:p>
            <a:r>
              <a:rPr lang="en-US" sz="1000" dirty="0">
                <a:latin typeface="Arial" panose="020B0604020202020204" pitchFamily="34" charset="0"/>
                <a:ea typeface="SF Pro Display" charset="0"/>
                <a:cs typeface="Arial" panose="020B0604020202020204" pitchFamily="34" charset="0"/>
              </a:rPr>
              <a:t>BSF </a:t>
            </a:r>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IPS</a:t>
            </a:r>
          </a:p>
        </p:txBody>
      </p:sp>
      <p:sp>
        <p:nvSpPr>
          <p:cNvPr id="17" name="TextBox 16">
            <a:extLst>
              <a:ext uri="{FF2B5EF4-FFF2-40B4-BE49-F238E27FC236}">
                <a16:creationId xmlns:a16="http://schemas.microsoft.com/office/drawing/2014/main" id="{37A7CC2F-AC06-46BB-B48E-18D480789D82}"/>
              </a:ext>
            </a:extLst>
          </p:cNvPr>
          <p:cNvSpPr txBox="1"/>
          <p:nvPr/>
        </p:nvSpPr>
        <p:spPr>
          <a:xfrm>
            <a:off x="6162412" y="1902958"/>
            <a:ext cx="5330587" cy="923330"/>
          </a:xfrm>
          <a:prstGeom prst="rect">
            <a:avLst/>
          </a:prstGeom>
          <a:noFill/>
        </p:spPr>
        <p:txBody>
          <a:bodyPr wrap="square" rtlCol="0">
            <a:spAutoFit/>
          </a:bodyPr>
          <a:lstStyle/>
          <a:p>
            <a:endParaRPr lang="en-US" b="1" dirty="0">
              <a:solidFill>
                <a:srgbClr val="003F54"/>
              </a:solidFill>
              <a:latin typeface="Arial" panose="020B0604020202020204" pitchFamily="34" charset="0"/>
              <a:cs typeface="Arial" panose="020B0604020202020204" pitchFamily="34" charset="0"/>
            </a:endParaRPr>
          </a:p>
          <a:p>
            <a:endParaRPr lang="en-US"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b="1" dirty="0">
              <a:solidFill>
                <a:srgbClr val="003F54"/>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6C0FB5A-6214-44E4-A6D3-F5BABD0DAEA3}"/>
              </a:ext>
            </a:extLst>
          </p:cNvPr>
          <p:cNvSpPr txBox="1"/>
          <p:nvPr/>
        </p:nvSpPr>
        <p:spPr>
          <a:xfrm>
            <a:off x="419969" y="1380354"/>
            <a:ext cx="10354867" cy="3693319"/>
          </a:xfrm>
          <a:prstGeom prst="rect">
            <a:avLst/>
          </a:prstGeom>
          <a:noFill/>
        </p:spPr>
        <p:txBody>
          <a:bodyPr wrap="square" rtlCol="0">
            <a:spAutoFit/>
          </a:bodyPr>
          <a:lstStyle/>
          <a:p>
            <a:pPr marL="285750" indent="-285750">
              <a:buFont typeface="Wingdings" panose="05000000000000000000" pitchFamily="2" charset="2"/>
              <a:buChar char="Ø"/>
            </a:pPr>
            <a:r>
              <a:rPr lang="en-US" b="1" u="sng" dirty="0">
                <a:solidFill>
                  <a:srgbClr val="003F54"/>
                </a:solidFill>
                <a:latin typeface="Arial" panose="020B0604020202020204" pitchFamily="34" charset="0"/>
                <a:cs typeface="Arial" panose="020B0604020202020204" pitchFamily="34" charset="0"/>
              </a:rPr>
              <a:t>Risk 1</a:t>
            </a:r>
          </a:p>
          <a:p>
            <a:r>
              <a:rPr lang="en-US" b="1" dirty="0">
                <a:solidFill>
                  <a:srgbClr val="003F54"/>
                </a:solidFill>
                <a:latin typeface="Arial" panose="020B0604020202020204" pitchFamily="34" charset="0"/>
                <a:cs typeface="Arial" panose="020B0604020202020204" pitchFamily="34" charset="0"/>
              </a:rPr>
              <a:t> 	</a:t>
            </a:r>
          </a:p>
          <a:p>
            <a:r>
              <a:rPr lang="en-US" b="1" dirty="0">
                <a:solidFill>
                  <a:srgbClr val="003F54"/>
                </a:solidFill>
                <a:latin typeface="Arial" panose="020B0604020202020204" pitchFamily="34" charset="0"/>
                <a:cs typeface="Arial" panose="020B0604020202020204" pitchFamily="34" charset="0"/>
              </a:rPr>
              <a:t>     Pending Documents</a:t>
            </a:r>
          </a:p>
          <a:p>
            <a:pPr marL="285750" indent="-285750">
              <a:buFont typeface="Wingdings" panose="05000000000000000000" pitchFamily="2" charset="2"/>
              <a:buChar char="§"/>
            </a:pPr>
            <a:endParaRPr lang="en-US" b="1" dirty="0">
              <a:solidFill>
                <a:srgbClr val="003F54"/>
              </a:solidFill>
              <a:latin typeface="Arial" panose="020B0604020202020204" pitchFamily="34" charset="0"/>
              <a:cs typeface="Arial" panose="020B0604020202020204" pitchFamily="34" charset="0"/>
            </a:endParaRPr>
          </a:p>
          <a:p>
            <a:r>
              <a:rPr lang="en-US" b="1" dirty="0">
                <a:solidFill>
                  <a:srgbClr val="003F54"/>
                </a:solidFill>
                <a:latin typeface="Arial" panose="020B0604020202020204" pitchFamily="34" charset="0"/>
                <a:cs typeface="Arial" panose="020B0604020202020204" pitchFamily="34" charset="0"/>
              </a:rPr>
              <a:t>    	Mitigation - We have highlighted this point in our previous meeting with Saudi 			      Payments and awaiting for the documents. </a:t>
            </a:r>
          </a:p>
          <a:p>
            <a:endParaRPr lang="en-US"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a:solidFill>
                  <a:srgbClr val="003F54"/>
                </a:solidFill>
                <a:latin typeface="Arial" panose="020B0604020202020204" pitchFamily="34" charset="0"/>
                <a:cs typeface="Arial" panose="020B0604020202020204" pitchFamily="34" charset="0"/>
              </a:rPr>
              <a:t> </a:t>
            </a:r>
            <a:r>
              <a:rPr lang="en-US" b="1" u="sng" dirty="0">
                <a:solidFill>
                  <a:srgbClr val="003F54"/>
                </a:solidFill>
                <a:latin typeface="Arial" panose="020B0604020202020204" pitchFamily="34" charset="0"/>
                <a:cs typeface="Arial" panose="020B0604020202020204" pitchFamily="34" charset="0"/>
              </a:rPr>
              <a:t>Risk 2</a:t>
            </a:r>
          </a:p>
          <a:p>
            <a:pPr marL="285750" indent="-285750">
              <a:buFont typeface="Wingdings" panose="05000000000000000000" pitchFamily="2" charset="2"/>
              <a:buChar char="Ø"/>
            </a:pPr>
            <a:endParaRPr lang="en-US" b="1" dirty="0">
              <a:solidFill>
                <a:srgbClr val="003F54"/>
              </a:solidFill>
              <a:latin typeface="Arial" panose="020B0604020202020204" pitchFamily="34" charset="0"/>
              <a:cs typeface="Arial" panose="020B0604020202020204" pitchFamily="34" charset="0"/>
            </a:endParaRPr>
          </a:p>
          <a:p>
            <a:r>
              <a:rPr lang="en-US" b="1" dirty="0">
                <a:solidFill>
                  <a:srgbClr val="003F54"/>
                </a:solidFill>
                <a:latin typeface="Arial" panose="020B0604020202020204" pitchFamily="34" charset="0"/>
                <a:cs typeface="Arial" panose="020B0604020202020204" pitchFamily="34" charset="0"/>
              </a:rPr>
              <a:t>      COVID 19 - Although mitigated earlier, unprecedented scenarios are taken into account</a:t>
            </a:r>
          </a:p>
          <a:p>
            <a:endParaRPr lang="en-US" b="1" dirty="0">
              <a:solidFill>
                <a:srgbClr val="003F54"/>
              </a:solidFill>
              <a:latin typeface="Arial" panose="020B0604020202020204" pitchFamily="34" charset="0"/>
              <a:cs typeface="Arial" panose="020B0604020202020204" pitchFamily="34" charset="0"/>
            </a:endParaRPr>
          </a:p>
          <a:p>
            <a:r>
              <a:rPr lang="en-US" b="1" dirty="0">
                <a:solidFill>
                  <a:srgbClr val="003F54"/>
                </a:solidFill>
                <a:latin typeface="Arial" panose="020B0604020202020204" pitchFamily="34" charset="0"/>
                <a:cs typeface="Arial" panose="020B0604020202020204" pitchFamily="34" charset="0"/>
              </a:rPr>
              <a:t>	Mitigation – We are constantly monitoring the situation and keeping the resources in 		       high state of cautiousness</a:t>
            </a:r>
          </a:p>
        </p:txBody>
      </p:sp>
    </p:spTree>
    <p:extLst>
      <p:ext uri="{BB962C8B-B14F-4D97-AF65-F5344CB8AC3E}">
        <p14:creationId xmlns:p14="http://schemas.microsoft.com/office/powerpoint/2010/main" val="71082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74732" y="172099"/>
            <a:ext cx="5792611"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BSF Important RAID Log</a:t>
            </a: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94660"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12</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9969" y="172099"/>
            <a:ext cx="2" cy="1055023"/>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1779" y="648780"/>
            <a:ext cx="10226156" cy="584775"/>
          </a:xfrm>
          <a:prstGeom prst="rect">
            <a:avLst/>
          </a:prstGeom>
          <a:noFill/>
        </p:spPr>
        <p:txBody>
          <a:bodyPr wrap="square" rtlCol="0">
            <a:spAutoFit/>
          </a:bodyPr>
          <a:lstStyle/>
          <a:p>
            <a:r>
              <a:rPr lang="fr-FR" sz="3200" b="1" dirty="0">
                <a:solidFill>
                  <a:srgbClr val="003F54"/>
                </a:solidFill>
                <a:latin typeface="Arial" panose="020B0604020202020204" pitchFamily="34" charset="0"/>
                <a:cs typeface="Arial" panose="020B0604020202020204" pitchFamily="34" charset="0"/>
              </a:rPr>
              <a:t>Issues </a:t>
            </a:r>
            <a:endParaRPr lang="en-US" sz="3200" b="1" dirty="0">
              <a:solidFill>
                <a:srgbClr val="003F54"/>
              </a:solidFill>
              <a:latin typeface="Arial" panose="020B0604020202020204" pitchFamily="34" charset="0"/>
              <a:cs typeface="Arial" panose="020B0604020202020204" pitchFamily="34" charset="0"/>
            </a:endParaRPr>
          </a:p>
        </p:txBody>
      </p:sp>
      <p:sp>
        <p:nvSpPr>
          <p:cNvPr id="16" name="TextBox 15"/>
          <p:cNvSpPr txBox="1"/>
          <p:nvPr/>
        </p:nvSpPr>
        <p:spPr>
          <a:xfrm>
            <a:off x="419969" y="6546638"/>
            <a:ext cx="742511" cy="246221"/>
          </a:xfrm>
          <a:prstGeom prst="rect">
            <a:avLst/>
          </a:prstGeom>
          <a:noFill/>
        </p:spPr>
        <p:txBody>
          <a:bodyPr wrap="none" rtlCol="0">
            <a:spAutoFit/>
          </a:bodyPr>
          <a:lstStyle/>
          <a:p>
            <a:r>
              <a:rPr lang="en-US" sz="1000" dirty="0">
                <a:latin typeface="Arial" panose="020B0604020202020204" pitchFamily="34" charset="0"/>
                <a:ea typeface="SF Pro Display" charset="0"/>
                <a:cs typeface="Arial" panose="020B0604020202020204" pitchFamily="34" charset="0"/>
              </a:rPr>
              <a:t>BSF </a:t>
            </a:r>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IPS</a:t>
            </a:r>
          </a:p>
        </p:txBody>
      </p:sp>
      <p:sp>
        <p:nvSpPr>
          <p:cNvPr id="17" name="TextBox 16">
            <a:extLst>
              <a:ext uri="{FF2B5EF4-FFF2-40B4-BE49-F238E27FC236}">
                <a16:creationId xmlns:a16="http://schemas.microsoft.com/office/drawing/2014/main" id="{37A7CC2F-AC06-46BB-B48E-18D480789D82}"/>
              </a:ext>
            </a:extLst>
          </p:cNvPr>
          <p:cNvSpPr txBox="1"/>
          <p:nvPr/>
        </p:nvSpPr>
        <p:spPr>
          <a:xfrm>
            <a:off x="6162412" y="1902958"/>
            <a:ext cx="5330587" cy="923330"/>
          </a:xfrm>
          <a:prstGeom prst="rect">
            <a:avLst/>
          </a:prstGeom>
          <a:noFill/>
        </p:spPr>
        <p:txBody>
          <a:bodyPr wrap="square" rtlCol="0">
            <a:spAutoFit/>
          </a:bodyPr>
          <a:lstStyle/>
          <a:p>
            <a:endParaRPr lang="en-US" b="1" dirty="0">
              <a:solidFill>
                <a:srgbClr val="003F54"/>
              </a:solidFill>
              <a:latin typeface="Arial" panose="020B0604020202020204" pitchFamily="34" charset="0"/>
              <a:cs typeface="Arial" panose="020B0604020202020204" pitchFamily="34" charset="0"/>
            </a:endParaRPr>
          </a:p>
          <a:p>
            <a:endParaRPr lang="en-US"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b="1" dirty="0">
              <a:solidFill>
                <a:srgbClr val="003F54"/>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631F236-D3DF-4D49-AB7A-AC00B0620963}"/>
              </a:ext>
            </a:extLst>
          </p:cNvPr>
          <p:cNvSpPr/>
          <p:nvPr/>
        </p:nvSpPr>
        <p:spPr>
          <a:xfrm>
            <a:off x="419971" y="1339548"/>
            <a:ext cx="11559180" cy="5355312"/>
          </a:xfrm>
          <a:prstGeom prst="rect">
            <a:avLst/>
          </a:prstGeom>
        </p:spPr>
        <p:txBody>
          <a:bodyPr wrap="square">
            <a:spAutoFit/>
          </a:bodyPr>
          <a:lstStyle/>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To publish consumer data to Saudi Payments Central Consumer Database, a compliance agreement is required. The issue was raised on 14th April 2020 and the issue resolving due date is 31st May 2020</a:t>
            </a:r>
          </a:p>
          <a:p>
            <a:r>
              <a:rPr lang="en-IN" b="1" dirty="0">
                <a:solidFill>
                  <a:srgbClr val="003F54"/>
                </a:solidFill>
                <a:latin typeface="Arial" panose="020B0604020202020204" pitchFamily="34" charset="0"/>
                <a:cs typeface="Arial" panose="020B0604020202020204" pitchFamily="34" charset="0"/>
              </a:rPr>
              <a:t>     </a:t>
            </a:r>
          </a:p>
          <a:p>
            <a:r>
              <a:rPr lang="en-IN" b="1" dirty="0">
                <a:solidFill>
                  <a:srgbClr val="003F54"/>
                </a:solidFill>
                <a:latin typeface="Arial" panose="020B0604020202020204" pitchFamily="34" charset="0"/>
                <a:cs typeface="Arial" panose="020B0604020202020204" pitchFamily="34" charset="0"/>
              </a:rPr>
              <a:t>	Mitigation – We are closely working with our compliance team to get the sign off on the 			       agreement by end of May 2020</a:t>
            </a:r>
          </a:p>
          <a:p>
            <a:endParaRPr lang="en-IN"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The CPDB scenarios related to registration, lookup and the workflows are being evaluated with respect to the bank’s risk appetite and against the SAMA recommendations and the same are being discussed with the internal risk team.</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a:t>
            </a:r>
            <a:r>
              <a:rPr lang="en-IN" b="1" u="sng" dirty="0">
                <a:solidFill>
                  <a:srgbClr val="003F54"/>
                </a:solidFill>
                <a:latin typeface="Arial" panose="020B0604020202020204" pitchFamily="34" charset="0"/>
                <a:cs typeface="Arial" panose="020B0604020202020204" pitchFamily="34" charset="0"/>
              </a:rPr>
              <a:t>Scenario 1 - OTP Sending Mechanism</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Mitigation  – We are working closing with the compliance team, we are anticipating to resolve by 		        end of May 2020</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a:t>
            </a:r>
            <a:r>
              <a:rPr lang="en-IN" b="1" u="sng" dirty="0">
                <a:solidFill>
                  <a:srgbClr val="003F54"/>
                </a:solidFill>
                <a:latin typeface="Arial" panose="020B0604020202020204" pitchFamily="34" charset="0"/>
                <a:cs typeface="Arial" panose="020B0604020202020204" pitchFamily="34" charset="0"/>
              </a:rPr>
              <a:t>Scenario 2 - Defaulting of the IDS </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Mitigation – We are working closing with the compliance team, we are anticipating to resolve 		        by end of May 2020</a:t>
            </a:r>
          </a:p>
        </p:txBody>
      </p:sp>
    </p:spTree>
    <p:extLst>
      <p:ext uri="{BB962C8B-B14F-4D97-AF65-F5344CB8AC3E}">
        <p14:creationId xmlns:p14="http://schemas.microsoft.com/office/powerpoint/2010/main" val="14691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74732" y="172099"/>
            <a:ext cx="5792611"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BSF Important RAID Log</a:t>
            </a: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94660"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12</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9969" y="172099"/>
            <a:ext cx="2" cy="1055023"/>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1779" y="648780"/>
            <a:ext cx="10226156" cy="584775"/>
          </a:xfrm>
          <a:prstGeom prst="rect">
            <a:avLst/>
          </a:prstGeom>
          <a:noFill/>
        </p:spPr>
        <p:txBody>
          <a:bodyPr wrap="square" rtlCol="0">
            <a:spAutoFit/>
          </a:bodyPr>
          <a:lstStyle/>
          <a:p>
            <a:r>
              <a:rPr lang="fr-FR" sz="3200" b="1" dirty="0">
                <a:solidFill>
                  <a:srgbClr val="003F54"/>
                </a:solidFill>
                <a:latin typeface="Arial" panose="020B0604020202020204" pitchFamily="34" charset="0"/>
                <a:cs typeface="Arial" panose="020B0604020202020204" pitchFamily="34" charset="0"/>
              </a:rPr>
              <a:t>Issues </a:t>
            </a:r>
            <a:endParaRPr lang="en-US" sz="3200" b="1" dirty="0">
              <a:solidFill>
                <a:srgbClr val="003F54"/>
              </a:solidFill>
              <a:latin typeface="Arial" panose="020B0604020202020204" pitchFamily="34" charset="0"/>
              <a:cs typeface="Arial" panose="020B0604020202020204" pitchFamily="34" charset="0"/>
            </a:endParaRPr>
          </a:p>
        </p:txBody>
      </p:sp>
      <p:sp>
        <p:nvSpPr>
          <p:cNvPr id="16" name="TextBox 15"/>
          <p:cNvSpPr txBox="1"/>
          <p:nvPr/>
        </p:nvSpPr>
        <p:spPr>
          <a:xfrm>
            <a:off x="419969" y="6546638"/>
            <a:ext cx="742511" cy="246221"/>
          </a:xfrm>
          <a:prstGeom prst="rect">
            <a:avLst/>
          </a:prstGeom>
          <a:noFill/>
        </p:spPr>
        <p:txBody>
          <a:bodyPr wrap="none" rtlCol="0">
            <a:spAutoFit/>
          </a:bodyPr>
          <a:lstStyle/>
          <a:p>
            <a:r>
              <a:rPr lang="en-US" sz="1000" dirty="0">
                <a:latin typeface="Arial" panose="020B0604020202020204" pitchFamily="34" charset="0"/>
                <a:ea typeface="SF Pro Display" charset="0"/>
                <a:cs typeface="Arial" panose="020B0604020202020204" pitchFamily="34" charset="0"/>
              </a:rPr>
              <a:t>BSF </a:t>
            </a:r>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IPS</a:t>
            </a:r>
          </a:p>
        </p:txBody>
      </p:sp>
      <p:sp>
        <p:nvSpPr>
          <p:cNvPr id="17" name="TextBox 16">
            <a:extLst>
              <a:ext uri="{FF2B5EF4-FFF2-40B4-BE49-F238E27FC236}">
                <a16:creationId xmlns:a16="http://schemas.microsoft.com/office/drawing/2014/main" id="{37A7CC2F-AC06-46BB-B48E-18D480789D82}"/>
              </a:ext>
            </a:extLst>
          </p:cNvPr>
          <p:cNvSpPr txBox="1"/>
          <p:nvPr/>
        </p:nvSpPr>
        <p:spPr>
          <a:xfrm>
            <a:off x="6162412" y="1902958"/>
            <a:ext cx="5330587" cy="923330"/>
          </a:xfrm>
          <a:prstGeom prst="rect">
            <a:avLst/>
          </a:prstGeom>
          <a:noFill/>
        </p:spPr>
        <p:txBody>
          <a:bodyPr wrap="square" rtlCol="0">
            <a:spAutoFit/>
          </a:bodyPr>
          <a:lstStyle/>
          <a:p>
            <a:endParaRPr lang="en-US" b="1" dirty="0">
              <a:solidFill>
                <a:srgbClr val="003F54"/>
              </a:solidFill>
              <a:latin typeface="Arial" panose="020B0604020202020204" pitchFamily="34" charset="0"/>
              <a:cs typeface="Arial" panose="020B0604020202020204" pitchFamily="34" charset="0"/>
            </a:endParaRPr>
          </a:p>
          <a:p>
            <a:endParaRPr lang="en-US"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b="1" dirty="0">
              <a:solidFill>
                <a:srgbClr val="003F54"/>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631F236-D3DF-4D49-AB7A-AC00B0620963}"/>
              </a:ext>
            </a:extLst>
          </p:cNvPr>
          <p:cNvSpPr/>
          <p:nvPr/>
        </p:nvSpPr>
        <p:spPr>
          <a:xfrm>
            <a:off x="419971" y="1339548"/>
            <a:ext cx="11559180" cy="2585323"/>
          </a:xfrm>
          <a:prstGeom prst="rect">
            <a:avLst/>
          </a:prstGeom>
        </p:spPr>
        <p:txBody>
          <a:bodyPr wrap="square">
            <a:spAutoFit/>
          </a:bodyPr>
          <a:lstStyle/>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There are chances for the fraud related to proxy registration which is very sensitive</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Mitigation – We are working with our business team on validation of the ids to protect the 			       interests of the customer</a:t>
            </a:r>
          </a:p>
          <a:p>
            <a:endParaRPr lang="en-IN"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To register a proxy with an international number</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Mitigation – We are working with the business team on how to be compliant on this with the 			      SAMA guidelines </a:t>
            </a:r>
          </a:p>
        </p:txBody>
      </p:sp>
    </p:spTree>
    <p:extLst>
      <p:ext uri="{BB962C8B-B14F-4D97-AF65-F5344CB8AC3E}">
        <p14:creationId xmlns:p14="http://schemas.microsoft.com/office/powerpoint/2010/main" val="357856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74732" y="172099"/>
            <a:ext cx="5792611"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BSF Important RAID Log</a:t>
            </a: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94660"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12</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9969" y="172099"/>
            <a:ext cx="2" cy="1055023"/>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1779" y="648780"/>
            <a:ext cx="10226156" cy="584775"/>
          </a:xfrm>
          <a:prstGeom prst="rect">
            <a:avLst/>
          </a:prstGeom>
          <a:noFill/>
        </p:spPr>
        <p:txBody>
          <a:bodyPr wrap="square" rtlCol="0">
            <a:spAutoFit/>
          </a:bodyPr>
          <a:lstStyle/>
          <a:p>
            <a:r>
              <a:rPr lang="fr-FR" sz="3200" b="1" dirty="0">
                <a:solidFill>
                  <a:srgbClr val="003F54"/>
                </a:solidFill>
                <a:latin typeface="Arial" panose="020B0604020202020204" pitchFamily="34" charset="0"/>
                <a:cs typeface="Arial" panose="020B0604020202020204" pitchFamily="34" charset="0"/>
              </a:rPr>
              <a:t>Dependancies </a:t>
            </a:r>
            <a:endParaRPr lang="en-US" sz="3200" b="1" dirty="0">
              <a:solidFill>
                <a:srgbClr val="003F54"/>
              </a:solidFill>
              <a:latin typeface="Arial" panose="020B0604020202020204" pitchFamily="34" charset="0"/>
              <a:cs typeface="Arial" panose="020B0604020202020204" pitchFamily="34" charset="0"/>
            </a:endParaRPr>
          </a:p>
        </p:txBody>
      </p:sp>
      <p:sp>
        <p:nvSpPr>
          <p:cNvPr id="16" name="TextBox 15"/>
          <p:cNvSpPr txBox="1"/>
          <p:nvPr/>
        </p:nvSpPr>
        <p:spPr>
          <a:xfrm>
            <a:off x="419969" y="6546638"/>
            <a:ext cx="742511" cy="246221"/>
          </a:xfrm>
          <a:prstGeom prst="rect">
            <a:avLst/>
          </a:prstGeom>
          <a:noFill/>
        </p:spPr>
        <p:txBody>
          <a:bodyPr wrap="none" rtlCol="0">
            <a:spAutoFit/>
          </a:bodyPr>
          <a:lstStyle/>
          <a:p>
            <a:r>
              <a:rPr lang="en-US" sz="1000" dirty="0">
                <a:latin typeface="Arial" panose="020B0604020202020204" pitchFamily="34" charset="0"/>
                <a:ea typeface="SF Pro Display" charset="0"/>
                <a:cs typeface="Arial" panose="020B0604020202020204" pitchFamily="34" charset="0"/>
              </a:rPr>
              <a:t>BSF </a:t>
            </a:r>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IPS</a:t>
            </a:r>
          </a:p>
        </p:txBody>
      </p:sp>
      <p:sp>
        <p:nvSpPr>
          <p:cNvPr id="17" name="TextBox 16">
            <a:extLst>
              <a:ext uri="{FF2B5EF4-FFF2-40B4-BE49-F238E27FC236}">
                <a16:creationId xmlns:a16="http://schemas.microsoft.com/office/drawing/2014/main" id="{37A7CC2F-AC06-46BB-B48E-18D480789D82}"/>
              </a:ext>
            </a:extLst>
          </p:cNvPr>
          <p:cNvSpPr txBox="1"/>
          <p:nvPr/>
        </p:nvSpPr>
        <p:spPr>
          <a:xfrm>
            <a:off x="6162412" y="1902958"/>
            <a:ext cx="5330587" cy="923330"/>
          </a:xfrm>
          <a:prstGeom prst="rect">
            <a:avLst/>
          </a:prstGeom>
          <a:noFill/>
        </p:spPr>
        <p:txBody>
          <a:bodyPr wrap="square" rtlCol="0">
            <a:spAutoFit/>
          </a:bodyPr>
          <a:lstStyle/>
          <a:p>
            <a:endParaRPr lang="en-US" b="1" dirty="0">
              <a:solidFill>
                <a:srgbClr val="003F54"/>
              </a:solidFill>
              <a:latin typeface="Arial" panose="020B0604020202020204" pitchFamily="34" charset="0"/>
              <a:cs typeface="Arial" panose="020B0604020202020204" pitchFamily="34" charset="0"/>
            </a:endParaRPr>
          </a:p>
          <a:p>
            <a:endParaRPr lang="en-US"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b="1" dirty="0">
              <a:solidFill>
                <a:srgbClr val="003F54"/>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631F236-D3DF-4D49-AB7A-AC00B0620963}"/>
              </a:ext>
            </a:extLst>
          </p:cNvPr>
          <p:cNvSpPr/>
          <p:nvPr/>
        </p:nvSpPr>
        <p:spPr>
          <a:xfrm>
            <a:off x="419971" y="1410192"/>
            <a:ext cx="10737261" cy="3970318"/>
          </a:xfrm>
          <a:prstGeom prst="rect">
            <a:avLst/>
          </a:prstGeom>
        </p:spPr>
        <p:txBody>
          <a:bodyPr wrap="square">
            <a:spAutoFit/>
          </a:bodyPr>
          <a:lstStyle/>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Documents expected on Pricing and Operational Rules in order to finalize the scope of the implementation from business perspective</a:t>
            </a:r>
          </a:p>
          <a:p>
            <a:pPr marL="285750" indent="-285750">
              <a:buFont typeface="Wingdings" panose="05000000000000000000" pitchFamily="2" charset="2"/>
              <a:buChar char="Ø"/>
            </a:pPr>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Watch - We are awaiting for the response </a:t>
            </a:r>
          </a:p>
          <a:p>
            <a:endParaRPr lang="en-IN"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Procurement of HSM Device.</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Mitigation - We are acquiring the HSM device by matching the criteria and 			                     standards as per SAMA. </a:t>
            </a:r>
          </a:p>
          <a:p>
            <a:endParaRPr lang="en-IN"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We are expecting and awaiting for the plan of Saudi Payments regarding the milestones and dates regards to that of IPS. </a:t>
            </a:r>
          </a:p>
          <a:p>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Watch – We have highlighted this to Saudi Payments and awaiting the response</a:t>
            </a:r>
          </a:p>
        </p:txBody>
      </p:sp>
    </p:spTree>
    <p:extLst>
      <p:ext uri="{BB962C8B-B14F-4D97-AF65-F5344CB8AC3E}">
        <p14:creationId xmlns:p14="http://schemas.microsoft.com/office/powerpoint/2010/main" val="379359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74732" y="172099"/>
            <a:ext cx="5792611" cy="369332"/>
          </a:xfrm>
          <a:prstGeom prst="rect">
            <a:avLst/>
          </a:prstGeom>
          <a:noFill/>
        </p:spPr>
        <p:txBody>
          <a:bodyPr wrap="none" rtlCol="0">
            <a:spAutoFit/>
          </a:bodyPr>
          <a:lstStyle/>
          <a:p>
            <a:r>
              <a:rPr lang="en-US" dirty="0">
                <a:solidFill>
                  <a:srgbClr val="01BABD"/>
                </a:solidFill>
                <a:latin typeface="Arial" panose="020B0604020202020204" pitchFamily="34" charset="0"/>
                <a:ea typeface="SF Pro Display Light" charset="0"/>
                <a:cs typeface="Arial" panose="020B0604020202020204" pitchFamily="34" charset="0"/>
              </a:rPr>
              <a:t>IPS Working Group Meeting </a:t>
            </a:r>
            <a:r>
              <a:rPr lang="en-US" dirty="0">
                <a:solidFill>
                  <a:srgbClr val="DC3635"/>
                </a:solidFill>
                <a:latin typeface="Arial" panose="020B0604020202020204" pitchFamily="34" charset="0"/>
                <a:ea typeface="SF Pro Display Light" charset="0"/>
                <a:cs typeface="Arial" panose="020B0604020202020204" pitchFamily="34" charset="0"/>
              </a:rPr>
              <a:t>|</a:t>
            </a:r>
            <a:r>
              <a:rPr lang="en-US" dirty="0">
                <a:solidFill>
                  <a:srgbClr val="01BABD"/>
                </a:solidFill>
                <a:latin typeface="Arial" panose="020B0604020202020204" pitchFamily="34" charset="0"/>
                <a:ea typeface="SF Pro Display Light" charset="0"/>
                <a:cs typeface="Arial" panose="020B0604020202020204" pitchFamily="34" charset="0"/>
              </a:rPr>
              <a:t> BSF Important RAID Log</a:t>
            </a:r>
          </a:p>
        </p:txBody>
      </p:sp>
      <p:sp>
        <p:nvSpPr>
          <p:cNvPr id="43" name="TextBox 42">
            <a:extLst>
              <a:ext uri="{FF2B5EF4-FFF2-40B4-BE49-F238E27FC236}">
                <a16:creationId xmlns:a16="http://schemas.microsoft.com/office/drawing/2014/main" id="{FD64DF95-3E63-E448-8B2F-C8BFC18FF8F0}"/>
              </a:ext>
            </a:extLst>
          </p:cNvPr>
          <p:cNvSpPr txBox="1"/>
          <p:nvPr/>
        </p:nvSpPr>
        <p:spPr>
          <a:xfrm>
            <a:off x="11492999" y="6542227"/>
            <a:ext cx="394660" cy="246221"/>
          </a:xfrm>
          <a:prstGeom prst="rect">
            <a:avLst/>
          </a:prstGeom>
          <a:noFill/>
        </p:spPr>
        <p:txBody>
          <a:bodyPr wrap="none" rtlCol="0">
            <a:spAutoFit/>
          </a:bodyPr>
          <a:lstStyle/>
          <a:p>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12</a:t>
            </a:r>
          </a:p>
        </p:txBody>
      </p:sp>
      <p:pic>
        <p:nvPicPr>
          <p:cNvPr id="13" name="Picture 12" descr="A close up of a sign&#10;&#10;Description automatically generated">
            <a:extLst>
              <a:ext uri="{FF2B5EF4-FFF2-40B4-BE49-F238E27FC236}">
                <a16:creationId xmlns:a16="http://schemas.microsoft.com/office/drawing/2014/main" id="{6AA76611-B1CB-5244-9900-CC5339D60B99}"/>
              </a:ext>
            </a:extLst>
          </p:cNvPr>
          <p:cNvPicPr>
            <a:picLocks noChangeAspect="1"/>
          </p:cNvPicPr>
          <p:nvPr/>
        </p:nvPicPr>
        <p:blipFill rotWithShape="1">
          <a:blip r:embed="rId3"/>
          <a:srcRect l="41095"/>
          <a:stretch/>
        </p:blipFill>
        <p:spPr>
          <a:xfrm>
            <a:off x="10707026" y="172099"/>
            <a:ext cx="1272125" cy="1123012"/>
          </a:xfrm>
          <a:prstGeom prst="rect">
            <a:avLst/>
          </a:prstGeom>
        </p:spPr>
      </p:pic>
      <p:cxnSp>
        <p:nvCxnSpPr>
          <p:cNvPr id="15" name="Straight Connector 14">
            <a:extLst>
              <a:ext uri="{FF2B5EF4-FFF2-40B4-BE49-F238E27FC236}">
                <a16:creationId xmlns:a16="http://schemas.microsoft.com/office/drawing/2014/main" id="{BDA82504-1D13-C044-82DF-917B51834CF9}"/>
              </a:ext>
            </a:extLst>
          </p:cNvPr>
          <p:cNvCxnSpPr>
            <a:cxnSpLocks/>
          </p:cNvCxnSpPr>
          <p:nvPr/>
        </p:nvCxnSpPr>
        <p:spPr>
          <a:xfrm flipH="1">
            <a:off x="419969" y="172099"/>
            <a:ext cx="2" cy="1055023"/>
          </a:xfrm>
          <a:prstGeom prst="line">
            <a:avLst/>
          </a:prstGeom>
          <a:ln w="31750">
            <a:solidFill>
              <a:srgbClr val="DC3635"/>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1779" y="648780"/>
            <a:ext cx="10226156" cy="584775"/>
          </a:xfrm>
          <a:prstGeom prst="rect">
            <a:avLst/>
          </a:prstGeom>
          <a:noFill/>
        </p:spPr>
        <p:txBody>
          <a:bodyPr wrap="square" rtlCol="0">
            <a:spAutoFit/>
          </a:bodyPr>
          <a:lstStyle/>
          <a:p>
            <a:r>
              <a:rPr lang="fr-FR" sz="3200" b="1" dirty="0">
                <a:solidFill>
                  <a:srgbClr val="003F54"/>
                </a:solidFill>
                <a:latin typeface="Arial" panose="020B0604020202020204" pitchFamily="34" charset="0"/>
                <a:cs typeface="Arial" panose="020B0604020202020204" pitchFamily="34" charset="0"/>
              </a:rPr>
              <a:t>Assumptions	 </a:t>
            </a:r>
            <a:endParaRPr lang="en-US" sz="3200" b="1" dirty="0">
              <a:solidFill>
                <a:srgbClr val="003F54"/>
              </a:solidFill>
              <a:latin typeface="Arial" panose="020B0604020202020204" pitchFamily="34" charset="0"/>
              <a:cs typeface="Arial" panose="020B0604020202020204" pitchFamily="34" charset="0"/>
            </a:endParaRPr>
          </a:p>
        </p:txBody>
      </p:sp>
      <p:sp>
        <p:nvSpPr>
          <p:cNvPr id="16" name="TextBox 15"/>
          <p:cNvSpPr txBox="1"/>
          <p:nvPr/>
        </p:nvSpPr>
        <p:spPr>
          <a:xfrm>
            <a:off x="419969" y="6546638"/>
            <a:ext cx="742511" cy="246221"/>
          </a:xfrm>
          <a:prstGeom prst="rect">
            <a:avLst/>
          </a:prstGeom>
          <a:noFill/>
        </p:spPr>
        <p:txBody>
          <a:bodyPr wrap="none" rtlCol="0">
            <a:spAutoFit/>
          </a:bodyPr>
          <a:lstStyle/>
          <a:p>
            <a:r>
              <a:rPr lang="en-US" sz="1000" dirty="0">
                <a:latin typeface="Arial" panose="020B0604020202020204" pitchFamily="34" charset="0"/>
                <a:ea typeface="SF Pro Display" charset="0"/>
                <a:cs typeface="Arial" panose="020B0604020202020204" pitchFamily="34" charset="0"/>
              </a:rPr>
              <a:t>BSF </a:t>
            </a:r>
            <a:r>
              <a:rPr lang="en-US" sz="1000" dirty="0">
                <a:solidFill>
                  <a:srgbClr val="DC3635"/>
                </a:solidFill>
                <a:latin typeface="Arial" panose="020B0604020202020204" pitchFamily="34" charset="0"/>
                <a:ea typeface="SF Pro Display" charset="0"/>
                <a:cs typeface="Arial" panose="020B0604020202020204" pitchFamily="34" charset="0"/>
              </a:rPr>
              <a:t>|</a:t>
            </a:r>
            <a:r>
              <a:rPr lang="en-US" sz="1000" dirty="0">
                <a:latin typeface="Arial" panose="020B0604020202020204" pitchFamily="34" charset="0"/>
                <a:ea typeface="SF Pro Display" charset="0"/>
                <a:cs typeface="Arial" panose="020B0604020202020204" pitchFamily="34" charset="0"/>
              </a:rPr>
              <a:t> IPS</a:t>
            </a:r>
          </a:p>
        </p:txBody>
      </p:sp>
      <p:sp>
        <p:nvSpPr>
          <p:cNvPr id="17" name="TextBox 16">
            <a:extLst>
              <a:ext uri="{FF2B5EF4-FFF2-40B4-BE49-F238E27FC236}">
                <a16:creationId xmlns:a16="http://schemas.microsoft.com/office/drawing/2014/main" id="{37A7CC2F-AC06-46BB-B48E-18D480789D82}"/>
              </a:ext>
            </a:extLst>
          </p:cNvPr>
          <p:cNvSpPr txBox="1"/>
          <p:nvPr/>
        </p:nvSpPr>
        <p:spPr>
          <a:xfrm>
            <a:off x="6162412" y="1902958"/>
            <a:ext cx="5330587" cy="923330"/>
          </a:xfrm>
          <a:prstGeom prst="rect">
            <a:avLst/>
          </a:prstGeom>
          <a:noFill/>
        </p:spPr>
        <p:txBody>
          <a:bodyPr wrap="square" rtlCol="0">
            <a:spAutoFit/>
          </a:bodyPr>
          <a:lstStyle/>
          <a:p>
            <a:endParaRPr lang="en-US" b="1" dirty="0">
              <a:solidFill>
                <a:srgbClr val="003F54"/>
              </a:solidFill>
              <a:latin typeface="Arial" panose="020B0604020202020204" pitchFamily="34" charset="0"/>
              <a:cs typeface="Arial" panose="020B0604020202020204" pitchFamily="34" charset="0"/>
            </a:endParaRPr>
          </a:p>
          <a:p>
            <a:endParaRPr lang="en-US"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b="1" dirty="0">
              <a:solidFill>
                <a:srgbClr val="003F54"/>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631F236-D3DF-4D49-AB7A-AC00B0620963}"/>
              </a:ext>
            </a:extLst>
          </p:cNvPr>
          <p:cNvSpPr/>
          <p:nvPr/>
        </p:nvSpPr>
        <p:spPr>
          <a:xfrm>
            <a:off x="419971" y="1410192"/>
            <a:ext cx="10737261" cy="4524315"/>
          </a:xfrm>
          <a:prstGeom prst="rect">
            <a:avLst/>
          </a:prstGeom>
        </p:spPr>
        <p:txBody>
          <a:bodyPr wrap="square">
            <a:spAutoFit/>
          </a:bodyPr>
          <a:lstStyle/>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BSF is expecting a simulator from Saudi Payment to execute Business Test Cases between August 2020 to September 2020</a:t>
            </a:r>
          </a:p>
          <a:p>
            <a:pPr marL="285750" indent="-285750">
              <a:buFont typeface="Wingdings" panose="05000000000000000000" pitchFamily="2" charset="2"/>
              <a:buChar char="Ø"/>
            </a:pPr>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Accept – This was highlighted in the previous meeting and Saudi Payments has 			  accepted to provide the same by June</a:t>
            </a:r>
          </a:p>
          <a:p>
            <a:endParaRPr lang="en-IN"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BSF is expecting Test Cases for the certification process</a:t>
            </a:r>
          </a:p>
          <a:p>
            <a:pPr marL="285750" indent="-285750">
              <a:buFont typeface="Wingdings" panose="05000000000000000000" pitchFamily="2" charset="2"/>
              <a:buChar char="§"/>
            </a:pPr>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Accept - This was highlighted in the previous meeting and Saudi Payments has 	 		 accepted to provide the same by June</a:t>
            </a:r>
          </a:p>
          <a:p>
            <a:endParaRPr lang="en-IN" b="1" dirty="0">
              <a:solidFill>
                <a:srgbClr val="003F54"/>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solidFill>
                  <a:srgbClr val="003F54"/>
                </a:solidFill>
                <a:latin typeface="Arial" panose="020B0604020202020204" pitchFamily="34" charset="0"/>
                <a:cs typeface="Arial" panose="020B0604020202020204" pitchFamily="34" charset="0"/>
              </a:rPr>
              <a:t>BSF is assuming that Saudi Payments have consulted with SAMA on enabling the right click for copy and paste of the proxy values and IBAN which is quiet vulnerable. </a:t>
            </a:r>
          </a:p>
          <a:p>
            <a:pPr marL="285750" indent="-285750">
              <a:buFont typeface="Wingdings" panose="05000000000000000000" pitchFamily="2" charset="2"/>
              <a:buChar char="§"/>
            </a:pPr>
            <a:endParaRPr lang="en-IN" b="1" dirty="0">
              <a:solidFill>
                <a:srgbClr val="003F54"/>
              </a:solidFill>
              <a:latin typeface="Arial" panose="020B0604020202020204" pitchFamily="34" charset="0"/>
              <a:cs typeface="Arial" panose="020B0604020202020204" pitchFamily="34" charset="0"/>
            </a:endParaRPr>
          </a:p>
          <a:p>
            <a:r>
              <a:rPr lang="en-IN" b="1" dirty="0">
                <a:solidFill>
                  <a:srgbClr val="003F54"/>
                </a:solidFill>
                <a:latin typeface="Arial" panose="020B0604020202020204" pitchFamily="34" charset="0"/>
                <a:cs typeface="Arial" panose="020B0604020202020204" pitchFamily="34" charset="0"/>
              </a:rPr>
              <a:t>	Watch – We are awaiting for the response </a:t>
            </a:r>
          </a:p>
          <a:p>
            <a:endParaRPr lang="en-IN" b="1" dirty="0">
              <a:solidFill>
                <a:srgbClr val="003F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6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365"/>
        </a:solidFill>
        <a:effectLst/>
      </p:bgPr>
    </p:bg>
    <p:spTree>
      <p:nvGrpSpPr>
        <p:cNvPr id="1" name=""/>
        <p:cNvGrpSpPr/>
        <p:nvPr/>
      </p:nvGrpSpPr>
      <p:grpSpPr>
        <a:xfrm>
          <a:off x="0" y="0"/>
          <a:ext cx="0" cy="0"/>
          <a:chOff x="0" y="0"/>
          <a:chExt cx="0" cy="0"/>
        </a:xfrm>
      </p:grpSpPr>
      <p:sp>
        <p:nvSpPr>
          <p:cNvPr id="7" name="Title 6"/>
          <p:cNvSpPr txBox="1">
            <a:spLocks/>
          </p:cNvSpPr>
          <p:nvPr/>
        </p:nvSpPr>
        <p:spPr>
          <a:xfrm>
            <a:off x="10200456" y="0"/>
            <a:ext cx="576064" cy="6858000"/>
          </a:xfrm>
          <a:prstGeom prst="rect">
            <a:avLst/>
          </a:prstGeom>
        </p:spPr>
        <p:txBody>
          <a:bodyPr vert="horz" lIns="91440" tIns="45720" rIns="91440" bIns="45720" rtlCol="0" anchor="ctr">
            <a:normAutofit/>
          </a:bodyPr>
          <a:lstStyle/>
          <a:p>
            <a:pPr algn="ctr">
              <a:lnSpc>
                <a:spcPct val="200000"/>
              </a:lnSpc>
              <a:spcBef>
                <a:spcPct val="0"/>
              </a:spcBef>
              <a:defRPr/>
            </a:pPr>
            <a:endParaRPr lang="en-US" sz="1400" dirty="0">
              <a:solidFill>
                <a:schemeClr val="accent3"/>
              </a:solidFill>
              <a:latin typeface="Calibri" charset="0"/>
              <a:ea typeface="Calibri" charset="0"/>
              <a:cs typeface="Calibri" charset="0"/>
            </a:endParaRPr>
          </a:p>
        </p:txBody>
      </p:sp>
      <p:sp>
        <p:nvSpPr>
          <p:cNvPr id="3" name="Rectangle 2"/>
          <p:cNvSpPr/>
          <p:nvPr/>
        </p:nvSpPr>
        <p:spPr>
          <a:xfrm>
            <a:off x="0" y="0"/>
            <a:ext cx="12192000" cy="6858000"/>
          </a:xfrm>
          <a:prstGeom prst="rect">
            <a:avLst/>
          </a:prstGeom>
          <a:solidFill>
            <a:srgbClr val="005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518" y="2880737"/>
            <a:ext cx="1143654" cy="1096525"/>
          </a:xfrm>
          <a:prstGeom prst="rect">
            <a:avLst/>
          </a:prstGeom>
        </p:spPr>
      </p:pic>
      <p:sp>
        <p:nvSpPr>
          <p:cNvPr id="2" name="TextBox 1">
            <a:extLst>
              <a:ext uri="{FF2B5EF4-FFF2-40B4-BE49-F238E27FC236}">
                <a16:creationId xmlns:a16="http://schemas.microsoft.com/office/drawing/2014/main" id="{9FE9ED0C-3F07-4CA5-A7F7-C12447D8CFE1}"/>
              </a:ext>
            </a:extLst>
          </p:cNvPr>
          <p:cNvSpPr txBox="1"/>
          <p:nvPr/>
        </p:nvSpPr>
        <p:spPr>
          <a:xfrm>
            <a:off x="3940404" y="4506012"/>
            <a:ext cx="5524107" cy="707886"/>
          </a:xfrm>
          <a:prstGeom prst="rect">
            <a:avLst/>
          </a:prstGeom>
          <a:noFill/>
        </p:spPr>
        <p:txBody>
          <a:bodyPr wrap="square" rtlCol="0">
            <a:spAutoFit/>
          </a:bodyPr>
          <a:lstStyle/>
          <a:p>
            <a:r>
              <a:rPr lang="en-IN" sz="4000" dirty="0">
                <a:solidFill>
                  <a:schemeClr val="bg1"/>
                </a:solidFill>
              </a:rPr>
              <a:t>Questions and Answers</a:t>
            </a:r>
          </a:p>
        </p:txBody>
      </p:sp>
    </p:spTree>
    <p:extLst>
      <p:ext uri="{BB962C8B-B14F-4D97-AF65-F5344CB8AC3E}">
        <p14:creationId xmlns:p14="http://schemas.microsoft.com/office/powerpoint/2010/main" val="1450267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5968</TotalTime>
  <Words>856</Words>
  <Application>Microsoft Office PowerPoint</Application>
  <PresentationFormat>Widescreen</PresentationFormat>
  <Paragraphs>197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Cunningham</dc:creator>
  <cp:lastModifiedBy>Nailah Naimah</cp:lastModifiedBy>
  <cp:revision>331</cp:revision>
  <cp:lastPrinted>2019-03-20T14:41:53Z</cp:lastPrinted>
  <dcterms:created xsi:type="dcterms:W3CDTF">2019-03-12T20:22:05Z</dcterms:created>
  <dcterms:modified xsi:type="dcterms:W3CDTF">2020-05-18T15:18:35Z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a10b48a5-1432-4563-be3d-1c48dc816e6e</vt:lpwstr>
  </property>
  <property fmtid="{D5CDD505-2E9C-101B-9397-08002B2CF9AE}" pid="3" name="TITUSAF">
    <vt:lpwstr>&lt;p&gt;Public&lt;/p&gt;;&lt;p&gt;Public&lt;/p&gt;</vt:lpwstr>
  </property>
  <property fmtid="{D5CDD505-2E9C-101B-9397-08002B2CF9AE}" pid="4" name="CLASSIFICATION">
    <vt:lpwstr>PUBLIC</vt:lpwstr>
  </property>
</Properties>
</file>