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8" r:id="rId8"/>
    <p:sldId id="269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# of Games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Sayfa1!$A$2:$A$8</c:f>
              <c:strCache>
                <c:ptCount val="6"/>
                <c:pt idx="0">
                  <c:v>[0, 0.5]</c:v>
                </c:pt>
                <c:pt idx="1">
                  <c:v>[0.5, 1]</c:v>
                </c:pt>
                <c:pt idx="2">
                  <c:v>[1, 2]</c:v>
                </c:pt>
                <c:pt idx="3">
                  <c:v>[2, 5]</c:v>
                </c:pt>
                <c:pt idx="4">
                  <c:v>[5, 10]</c:v>
                </c:pt>
                <c:pt idx="5">
                  <c:v>10+</c:v>
                </c:pt>
              </c:strCache>
            </c:strRef>
          </c:cat>
          <c:val>
            <c:numRef>
              <c:f>Sayfa1!$B$2:$B$8</c:f>
              <c:numCache>
                <c:formatCode>General</c:formatCode>
                <c:ptCount val="7"/>
                <c:pt idx="0">
                  <c:v>120</c:v>
                </c:pt>
                <c:pt idx="1">
                  <c:v>65</c:v>
                </c:pt>
                <c:pt idx="2">
                  <c:v>30</c:v>
                </c:pt>
                <c:pt idx="3">
                  <c:v>15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6D-48F3-A9E2-42568CD8D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221840"/>
        <c:axId val="1887238640"/>
      </c:barChart>
      <c:catAx>
        <c:axId val="188722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38640"/>
        <c:crosses val="autoZero"/>
        <c:auto val="1"/>
        <c:lblAlgn val="ctr"/>
        <c:lblOffset val="100"/>
        <c:noMultiLvlLbl val="0"/>
      </c:catAx>
      <c:valAx>
        <c:axId val="18872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2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sz="1862" b="0" i="0" u="none" strike="noStrike" baseline="0" dirty="0" err="1"/>
              <a:t>Length</a:t>
            </a:r>
            <a:r>
              <a:rPr lang="tr-TR" sz="1862" b="0" i="0" u="none" strike="noStrike" baseline="0" dirty="0"/>
              <a:t> </a:t>
            </a:r>
            <a:r>
              <a:rPr lang="tr-TR" sz="1862" b="0" i="0" u="none" strike="noStrike" baseline="0" dirty="0" err="1"/>
              <a:t>vs</a:t>
            </a:r>
            <a:r>
              <a:rPr lang="en-US" sz="1862" b="0" i="0" u="none" strike="noStrike" baseline="0" dirty="0"/>
              <a:t> </a:t>
            </a:r>
            <a:r>
              <a:rPr lang="en-US" dirty="0"/>
              <a:t>Rating</a:t>
            </a:r>
          </a:p>
        </c:rich>
      </c:tx>
      <c:layout>
        <c:manualLayout>
          <c:xMode val="edge"/>
          <c:yMode val="edge"/>
          <c:x val="0.2589185902897847"/>
          <c:y val="3.2815194899433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Rating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Sayfa1!$A$2:$A$6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12</c:v>
                </c:pt>
                <c:pt idx="3">
                  <c:v>25</c:v>
                </c:pt>
                <c:pt idx="4">
                  <c:v>40</c:v>
                </c:pt>
              </c:numCache>
            </c:numRef>
          </c:xVal>
          <c:yVal>
            <c:numRef>
              <c:f>Sayfa1!$B$2:$B$6</c:f>
              <c:numCache>
                <c:formatCode>General</c:formatCode>
                <c:ptCount val="5"/>
                <c:pt idx="0">
                  <c:v>6.8</c:v>
                </c:pt>
                <c:pt idx="1">
                  <c:v>7.5</c:v>
                </c:pt>
                <c:pt idx="2">
                  <c:v>8</c:v>
                </c:pt>
                <c:pt idx="3">
                  <c:v>8.3000000000000007</c:v>
                </c:pt>
                <c:pt idx="4">
                  <c:v>8.6999999999999993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70-4E76-9E12-DBBD8CF13C9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87150800"/>
        <c:axId val="1887170480"/>
      </c:scatterChart>
      <c:valAx>
        <c:axId val="188715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0480"/>
        <c:crosses val="autoZero"/>
        <c:crossBetween val="midCat"/>
      </c:valAx>
      <c:valAx>
        <c:axId val="188717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sz="1862" b="0" i="0" u="none" strike="noStrike" baseline="0" dirty="0" err="1"/>
              <a:t>Sales</a:t>
            </a:r>
            <a:r>
              <a:rPr lang="tr-TR" sz="1862" b="0" i="0" u="none" strike="noStrike" baseline="0" dirty="0"/>
              <a:t> </a:t>
            </a:r>
            <a:r>
              <a:rPr lang="tr-TR" sz="1862" b="0" i="0" u="none" strike="noStrike" baseline="0" dirty="0" err="1"/>
              <a:t>by</a:t>
            </a:r>
            <a:r>
              <a:rPr lang="tr-TR" sz="1862" b="0" i="0" u="none" strike="noStrike" baseline="0" dirty="0"/>
              <a:t> </a:t>
            </a:r>
            <a:r>
              <a:rPr lang="tr-TR" sz="1862" b="0" i="0" u="none" strike="noStrike" baseline="0" dirty="0" err="1"/>
              <a:t>Genre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Sales (in million)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Sayfa1!$A$2:$A$6</c:f>
              <c:strCache>
                <c:ptCount val="5"/>
                <c:pt idx="0">
                  <c:v>Action</c:v>
                </c:pt>
                <c:pt idx="1">
                  <c:v>Shooter</c:v>
                </c:pt>
                <c:pt idx="2">
                  <c:v>Sports</c:v>
                </c:pt>
                <c:pt idx="3">
                  <c:v>RPG</c:v>
                </c:pt>
                <c:pt idx="4">
                  <c:v>Strategy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2.8</c:v>
                </c:pt>
                <c:pt idx="1">
                  <c:v>3.2</c:v>
                </c:pt>
                <c:pt idx="2">
                  <c:v>2.4</c:v>
                </c:pt>
                <c:pt idx="3">
                  <c:v>1.6</c:v>
                </c:pt>
                <c:pt idx="4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4-4C90-B6A9-3FA782C18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177680"/>
        <c:axId val="1887155600"/>
      </c:barChart>
      <c:catAx>
        <c:axId val="188717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5600"/>
        <c:crosses val="autoZero"/>
        <c:auto val="1"/>
        <c:lblAlgn val="ctr"/>
        <c:lblOffset val="100"/>
        <c:noMultiLvlLbl val="0"/>
      </c:catAx>
      <c:valAx>
        <c:axId val="18871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sz="1862" b="0" i="0" u="none" strike="noStrike" baseline="0" dirty="0"/>
              <a:t>Rating </a:t>
            </a:r>
            <a:r>
              <a:rPr lang="tr-TR" sz="1862" b="0" i="0" u="none" strike="noStrike" baseline="0" dirty="0" err="1"/>
              <a:t>by</a:t>
            </a:r>
            <a:r>
              <a:rPr lang="tr-TR" sz="1862" b="0" i="0" u="none" strike="noStrike" baseline="0" dirty="0"/>
              <a:t> Platform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Average User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Sayfa1!$A$2:$A$4</c:f>
              <c:strCache>
                <c:ptCount val="3"/>
                <c:pt idx="0">
                  <c:v>PC</c:v>
                </c:pt>
                <c:pt idx="1">
                  <c:v>PS4</c:v>
                </c:pt>
                <c:pt idx="2">
                  <c:v>Switch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7.6</c:v>
                </c:pt>
                <c:pt idx="1">
                  <c:v>8.3000000000000007</c:v>
                </c:pt>
                <c:pt idx="2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4-4281-996D-3D042711B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177680"/>
        <c:axId val="1887155600"/>
      </c:barChart>
      <c:catAx>
        <c:axId val="188717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5600"/>
        <c:crosses val="autoZero"/>
        <c:auto val="1"/>
        <c:lblAlgn val="ctr"/>
        <c:lblOffset val="100"/>
        <c:noMultiLvlLbl val="0"/>
      </c:catAx>
      <c:valAx>
        <c:axId val="18871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R^2 Scores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R²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Sayfa1!$A$2:$A$4</c:f>
              <c:strCache>
                <c:ptCount val="3"/>
                <c:pt idx="0">
                  <c:v>Linear Regression</c:v>
                </c:pt>
                <c:pt idx="1">
                  <c:v>Random Forest</c:v>
                </c:pt>
                <c:pt idx="2">
                  <c:v>Decision Tree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0.63</c:v>
                </c:pt>
                <c:pt idx="1">
                  <c:v>0.76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DD-43D9-AA9C-AD1CAC836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177680"/>
        <c:axId val="1887155600"/>
      </c:barChart>
      <c:catAx>
        <c:axId val="188717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5600"/>
        <c:crosses val="autoZero"/>
        <c:auto val="1"/>
        <c:lblAlgn val="ctr"/>
        <c:lblOffset val="100"/>
        <c:noMultiLvlLbl val="0"/>
      </c:catAx>
      <c:valAx>
        <c:axId val="18871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Random Forest 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Sayfa1!$A$2:$A$7</c:f>
              <c:strCache>
                <c:ptCount val="6"/>
                <c:pt idx="0">
                  <c:v>Rating</c:v>
                </c:pt>
                <c:pt idx="1">
                  <c:v>Critic Score</c:v>
                </c:pt>
                <c:pt idx="2">
                  <c:v>Story Quality</c:v>
                </c:pt>
                <c:pt idx="3">
                  <c:v>Length</c:v>
                </c:pt>
                <c:pt idx="4">
                  <c:v>Graphics Quality</c:v>
                </c:pt>
                <c:pt idx="5">
                  <c:v>Soundtrack</c:v>
                </c:pt>
              </c:strCache>
            </c:strRef>
          </c:cat>
          <c:val>
            <c:numRef>
              <c:f>Sayfa1!$B$2:$B$7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0.25</c:v>
                </c:pt>
                <c:pt idx="2">
                  <c:v>0.18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5-4F10-947B-59E35A6BB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177680"/>
        <c:axId val="1887155600"/>
      </c:barChart>
      <c:catAx>
        <c:axId val="188717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5600"/>
        <c:crosses val="autoZero"/>
        <c:auto val="1"/>
        <c:lblAlgn val="ctr"/>
        <c:lblOffset val="100"/>
        <c:noMultiLvlLbl val="0"/>
      </c:catAx>
      <c:valAx>
        <c:axId val="18871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sz="1862" b="0" i="0" u="none" strike="noStrike" baseline="0" dirty="0"/>
              <a:t>RMSE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R²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Sayfa1!$A$2:$A$4</c:f>
              <c:strCache>
                <c:ptCount val="3"/>
                <c:pt idx="0">
                  <c:v>Linear Regression</c:v>
                </c:pt>
                <c:pt idx="1">
                  <c:v>Random Forest</c:v>
                </c:pt>
                <c:pt idx="2">
                  <c:v>Decision Tree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1.18</c:v>
                </c:pt>
                <c:pt idx="1">
                  <c:v>0.97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E-4081-A04C-D13BE167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177680"/>
        <c:axId val="1887155600"/>
      </c:barChart>
      <c:catAx>
        <c:axId val="188717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5600"/>
        <c:crosses val="autoZero"/>
        <c:auto val="1"/>
        <c:lblAlgn val="ctr"/>
        <c:lblOffset val="100"/>
        <c:noMultiLvlLbl val="0"/>
      </c:catAx>
      <c:valAx>
        <c:axId val="18871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Sayfa1!$A$2:$A$7</c:f>
              <c:numCache>
                <c:formatCode>General</c:formatCode>
                <c:ptCount val="6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5.5</c:v>
                </c:pt>
                <c:pt idx="4">
                  <c:v>7</c:v>
                </c:pt>
                <c:pt idx="5">
                  <c:v>0.6</c:v>
                </c:pt>
              </c:numCache>
            </c:numRef>
          </c:xVal>
          <c:yVal>
            <c:numRef>
              <c:f>Sayfa1!$B$2:$B$7</c:f>
              <c:numCache>
                <c:formatCode>General</c:formatCode>
                <c:ptCount val="6"/>
                <c:pt idx="0">
                  <c:v>1.2</c:v>
                </c:pt>
                <c:pt idx="1">
                  <c:v>2.2999999999999998</c:v>
                </c:pt>
                <c:pt idx="2">
                  <c:v>3.8</c:v>
                </c:pt>
                <c:pt idx="3">
                  <c:v>5.0999999999999996</c:v>
                </c:pt>
                <c:pt idx="4">
                  <c:v>6.4</c:v>
                </c:pt>
                <c:pt idx="5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BA-40AD-BD39-CB8DB3A40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181520"/>
        <c:axId val="1887203600"/>
      </c:scatterChart>
      <c:valAx>
        <c:axId val="188718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03600"/>
        <c:crosses val="autoZero"/>
        <c:crossBetween val="midCat"/>
      </c:valAx>
      <c:valAx>
        <c:axId val="188720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81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Sales (in million)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Sayfa1!$A$2:$A$7</c:f>
              <c:numCache>
                <c:formatCode>General</c:formatCode>
                <c:ptCount val="6"/>
                <c:pt idx="0">
                  <c:v>6.5</c:v>
                </c:pt>
                <c:pt idx="1">
                  <c:v>7.2</c:v>
                </c:pt>
                <c:pt idx="2">
                  <c:v>8</c:v>
                </c:pt>
                <c:pt idx="3">
                  <c:v>8.5</c:v>
                </c:pt>
                <c:pt idx="4">
                  <c:v>9</c:v>
                </c:pt>
                <c:pt idx="5">
                  <c:v>9.5</c:v>
                </c:pt>
              </c:numCache>
            </c:numRef>
          </c:xVal>
          <c:yVal>
            <c:numRef>
              <c:f>Sayfa1!$B$2:$B$7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1.5</c:v>
                </c:pt>
                <c:pt idx="3">
                  <c:v>2.8</c:v>
                </c:pt>
                <c:pt idx="4">
                  <c:v>5.5</c:v>
                </c:pt>
                <c:pt idx="5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2D-46AE-8898-F0814955C2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87159920"/>
        <c:axId val="1887168080"/>
      </c:scatterChart>
      <c:valAx>
        <c:axId val="188715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68080"/>
        <c:crosses val="autoZero"/>
        <c:crossBetween val="midCat"/>
      </c:valAx>
      <c:valAx>
        <c:axId val="188716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User Rating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Sayfa1!$A$2:$A$6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</c:numCache>
            </c:numRef>
          </c:xVal>
          <c:yVal>
            <c:numRef>
              <c:f>Sayfa1!$B$2:$B$6</c:f>
              <c:numCache>
                <c:formatCode>General</c:formatCode>
                <c:ptCount val="5"/>
                <c:pt idx="0">
                  <c:v>6.8</c:v>
                </c:pt>
                <c:pt idx="1">
                  <c:v>7.4</c:v>
                </c:pt>
                <c:pt idx="2">
                  <c:v>7.9</c:v>
                </c:pt>
                <c:pt idx="3">
                  <c:v>8.1999999999999993</c:v>
                </c:pt>
                <c:pt idx="4">
                  <c:v>8.6999999999999993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57-46E3-BC4A-2D3A272012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87150800"/>
        <c:axId val="1887170480"/>
      </c:scatterChart>
      <c:valAx>
        <c:axId val="188715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0480"/>
        <c:crosses val="autoZero"/>
        <c:crossBetween val="midCat"/>
      </c:valAx>
      <c:valAx>
        <c:axId val="188717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Average User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Sayfa1!$A$2:$A$4</c:f>
              <c:strCache>
                <c:ptCount val="3"/>
                <c:pt idx="0">
                  <c:v>PC</c:v>
                </c:pt>
                <c:pt idx="1">
                  <c:v>PS4</c:v>
                </c:pt>
                <c:pt idx="2">
                  <c:v>Switch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7.6</c:v>
                </c:pt>
                <c:pt idx="1">
                  <c:v>8.3000000000000007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0-4A8A-8736-3E8902861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87177680"/>
        <c:axId val="1887155600"/>
      </c:barChart>
      <c:catAx>
        <c:axId val="188717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5600"/>
        <c:crosses val="autoZero"/>
        <c:auto val="1"/>
        <c:lblAlgn val="ctr"/>
        <c:lblOffset val="100"/>
        <c:noMultiLvlLbl val="0"/>
      </c:catAx>
      <c:valAx>
        <c:axId val="18871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User Rating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Sayfa1!$A$2:$A$6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85</c:v>
                </c:pt>
                <c:pt idx="4">
                  <c:v>90</c:v>
                </c:pt>
              </c:numCache>
            </c:numRef>
          </c:xVal>
          <c:yVal>
            <c:numRef>
              <c:f>Sayfa1!$B$2:$B$6</c:f>
              <c:numCache>
                <c:formatCode>General</c:formatCode>
                <c:ptCount val="5"/>
                <c:pt idx="0">
                  <c:v>6.4</c:v>
                </c:pt>
                <c:pt idx="1">
                  <c:v>7.2</c:v>
                </c:pt>
                <c:pt idx="2">
                  <c:v>7.8</c:v>
                </c:pt>
                <c:pt idx="3">
                  <c:v>8.1999999999999993</c:v>
                </c:pt>
                <c:pt idx="4">
                  <c:v>8.4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2D-4FEB-B7FD-E20BA5BB83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87189680"/>
        <c:axId val="1887198800"/>
      </c:scatterChart>
      <c:valAx>
        <c:axId val="188718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98800"/>
        <c:crosses val="autoZero"/>
        <c:crossBetween val="midCat"/>
      </c:valAx>
      <c:valAx>
        <c:axId val="18871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8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sz="1862" b="0" i="0" u="none" strike="noStrike" baseline="0" dirty="0" err="1"/>
              <a:t>Sales</a:t>
            </a:r>
            <a:r>
              <a:rPr lang="tr-TR" sz="1862" b="0" i="0" u="none" strike="noStrike" baseline="0" dirty="0"/>
              <a:t> Distribution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# of Games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Sayfa1!$A$2:$A$8</c:f>
              <c:strCache>
                <c:ptCount val="6"/>
                <c:pt idx="0">
                  <c:v>[0, 0.5]</c:v>
                </c:pt>
                <c:pt idx="1">
                  <c:v>[0.5, 1]</c:v>
                </c:pt>
                <c:pt idx="2">
                  <c:v>[1, 2]</c:v>
                </c:pt>
                <c:pt idx="3">
                  <c:v>[2, 5]</c:v>
                </c:pt>
                <c:pt idx="4">
                  <c:v>[5, 10]</c:v>
                </c:pt>
                <c:pt idx="5">
                  <c:v>10+</c:v>
                </c:pt>
              </c:strCache>
            </c:strRef>
          </c:cat>
          <c:val>
            <c:numRef>
              <c:f>Sayfa1!$B$2:$B$8</c:f>
              <c:numCache>
                <c:formatCode>General</c:formatCode>
                <c:ptCount val="7"/>
                <c:pt idx="0">
                  <c:v>120</c:v>
                </c:pt>
                <c:pt idx="1">
                  <c:v>65</c:v>
                </c:pt>
                <c:pt idx="2">
                  <c:v>30</c:v>
                </c:pt>
                <c:pt idx="3">
                  <c:v>15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A-418F-B3A1-A89B9F6B9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221840"/>
        <c:axId val="1887238640"/>
      </c:barChart>
      <c:catAx>
        <c:axId val="188722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38640"/>
        <c:crosses val="autoZero"/>
        <c:auto val="1"/>
        <c:lblAlgn val="ctr"/>
        <c:lblOffset val="100"/>
        <c:noMultiLvlLbl val="0"/>
      </c:catAx>
      <c:valAx>
        <c:axId val="18872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2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sz="1862" b="0" i="0" u="none" strike="noStrike" baseline="0" dirty="0"/>
              <a:t>Rating Distribution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# of Games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Sayfa1!$A$2:$A$8</c:f>
              <c:strCache>
                <c:ptCount val="6"/>
                <c:pt idx="0">
                  <c:v>[6.0, 6.5]</c:v>
                </c:pt>
                <c:pt idx="1">
                  <c:v>[6.5, 7]</c:v>
                </c:pt>
                <c:pt idx="2">
                  <c:v>[7, 7,5]</c:v>
                </c:pt>
                <c:pt idx="3">
                  <c:v>[7.5, 8]</c:v>
                </c:pt>
                <c:pt idx="4">
                  <c:v>[8, 8.5]</c:v>
                </c:pt>
                <c:pt idx="5">
                  <c:v>[8.5, 9]</c:v>
                </c:pt>
              </c:strCache>
            </c:strRef>
          </c:cat>
          <c:val>
            <c:numRef>
              <c:f>Sayfa1!$B$2:$B$8</c:f>
              <c:numCache>
                <c:formatCode>General</c:formatCode>
                <c:ptCount val="7"/>
                <c:pt idx="0">
                  <c:v>10</c:v>
                </c:pt>
                <c:pt idx="1">
                  <c:v>25</c:v>
                </c:pt>
                <c:pt idx="2">
                  <c:v>45</c:v>
                </c:pt>
                <c:pt idx="3">
                  <c:v>50</c:v>
                </c:pt>
                <c:pt idx="4">
                  <c:v>35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B-4E49-89D9-25FCDD8E4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221840"/>
        <c:axId val="1887238640"/>
      </c:barChart>
      <c:catAx>
        <c:axId val="188722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38640"/>
        <c:crosses val="autoZero"/>
        <c:auto val="1"/>
        <c:lblAlgn val="ctr"/>
        <c:lblOffset val="100"/>
        <c:noMultiLvlLbl val="0"/>
      </c:catAx>
      <c:valAx>
        <c:axId val="18872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2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tr-TR" sz="1862" b="0" i="0" u="none" strike="noStrike" baseline="0" dirty="0" err="1"/>
              <a:t>Length</a:t>
            </a:r>
            <a:r>
              <a:rPr lang="tr-TR" sz="1862" b="0" i="0" u="none" strike="noStrike" baseline="0" dirty="0"/>
              <a:t> Distribution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# of Games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Sayfa1!$A$2:$A$6</c:f>
              <c:strCache>
                <c:ptCount val="5"/>
                <c:pt idx="0">
                  <c:v>[0, 5]</c:v>
                </c:pt>
                <c:pt idx="1">
                  <c:v>[6, 10]</c:v>
                </c:pt>
                <c:pt idx="2">
                  <c:v>[11, 20]</c:v>
                </c:pt>
                <c:pt idx="3">
                  <c:v>[21, 40]</c:v>
                </c:pt>
                <c:pt idx="4">
                  <c:v>40+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20</c:v>
                </c:pt>
                <c:pt idx="1">
                  <c:v>35</c:v>
                </c:pt>
                <c:pt idx="2">
                  <c:v>30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E-4B01-A901-805EA1645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221840"/>
        <c:axId val="1887238640"/>
      </c:barChart>
      <c:catAx>
        <c:axId val="188722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38640"/>
        <c:crosses val="autoZero"/>
        <c:auto val="1"/>
        <c:lblAlgn val="ctr"/>
        <c:lblOffset val="100"/>
        <c:noMultiLvlLbl val="0"/>
      </c:catAx>
      <c:valAx>
        <c:axId val="18872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22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Rating </a:t>
            </a:r>
            <a:r>
              <a:rPr lang="tr-TR" sz="1862" b="0" i="0" u="none" strike="noStrike" baseline="0" dirty="0" err="1"/>
              <a:t>vs</a:t>
            </a:r>
            <a:r>
              <a:rPr lang="tr-TR" sz="1862" b="0" i="0" u="none" strike="noStrike" baseline="0" dirty="0"/>
              <a:t> </a:t>
            </a:r>
            <a:r>
              <a:rPr lang="tr-TR" sz="1862" b="0" i="0" u="none" strike="noStrike" baseline="0" dirty="0" err="1"/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Sales (in million)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Sayfa1!$A$2:$A$6</c:f>
              <c:numCache>
                <c:formatCode>General</c:formatCode>
                <c:ptCount val="5"/>
                <c:pt idx="0">
                  <c:v>6.5</c:v>
                </c:pt>
                <c:pt idx="1">
                  <c:v>7.2</c:v>
                </c:pt>
                <c:pt idx="2">
                  <c:v>8</c:v>
                </c:pt>
                <c:pt idx="3">
                  <c:v>8.5</c:v>
                </c:pt>
                <c:pt idx="4">
                  <c:v>9</c:v>
                </c:pt>
              </c:numCache>
            </c:numRef>
          </c:xVal>
          <c:yVal>
            <c:numRef>
              <c:f>Sayfa1!$B$2:$B$6</c:f>
              <c:numCache>
                <c:formatCode>General</c:formatCode>
                <c:ptCount val="5"/>
                <c:pt idx="0">
                  <c:v>0.4</c:v>
                </c:pt>
                <c:pt idx="1">
                  <c:v>1.1000000000000001</c:v>
                </c:pt>
                <c:pt idx="2">
                  <c:v>2.5</c:v>
                </c:pt>
                <c:pt idx="3">
                  <c:v>3.8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BC-4FB2-B7C2-A13C572E87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87150800"/>
        <c:axId val="1887170480"/>
      </c:scatterChart>
      <c:valAx>
        <c:axId val="188715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70480"/>
        <c:crosses val="autoZero"/>
        <c:crossBetween val="midCat"/>
      </c:valAx>
      <c:valAx>
        <c:axId val="188717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tr-TR"/>
          </a:p>
        </c:txPr>
        <c:crossAx val="188715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7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0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3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6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7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8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06155E3-CCB7-36A1-1C34-AA1AC69D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 fontScale="90000"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Game Sales &amp; Player Reviews: What Makes a Good Game?</a:t>
            </a:r>
            <a:endParaRPr lang="tr-TR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8316EB-6401-882F-9937-B221A138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yiğit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30414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D1A9F37-ABD1-348F-06A0-4BE3D6DF9CE0}"/>
              </a:ext>
            </a:extLst>
          </p:cNvPr>
          <p:cNvSpPr txBox="1"/>
          <p:nvPr/>
        </p:nvSpPr>
        <p:spPr>
          <a:xfrm>
            <a:off x="7007145" y="1241266"/>
            <a:ext cx="453592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PREDICTION COMPARISON</a:t>
            </a:r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AA1EF954-19DA-2C5A-0765-A667F3CB8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444390"/>
              </p:ext>
            </p:extLst>
          </p:nvPr>
        </p:nvGraphicFramePr>
        <p:xfrm>
          <a:off x="1109763" y="1114621"/>
          <a:ext cx="4983737" cy="4628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432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EA8AE975-1F0D-46B0-2D79-51FC4B7793C8}"/>
              </a:ext>
            </a:extLst>
          </p:cNvPr>
          <p:cNvSpPr txBox="1"/>
          <p:nvPr/>
        </p:nvSpPr>
        <p:spPr>
          <a:xfrm>
            <a:off x="836247" y="1085549"/>
            <a:ext cx="343094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71D59202-9644-359C-C5A8-BED00BD4A944}"/>
              </a:ext>
            </a:extLst>
          </p:cNvPr>
          <p:cNvSpPr txBox="1"/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/>
            </a:lvl1pPr>
          </a:lstStyle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H1: Higher ratings = higher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Correlarion r = 0.58 p &lt; 0.05 -&gt; Reject null hypothesis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H2: Platform/Genre affect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p &lt; 0.05 -&gt; Reject null hypothesis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The results show that both hypotheses are correct.</a:t>
            </a:r>
          </a:p>
        </p:txBody>
      </p:sp>
    </p:spTree>
    <p:extLst>
      <p:ext uri="{BB962C8B-B14F-4D97-AF65-F5344CB8AC3E}">
        <p14:creationId xmlns:p14="http://schemas.microsoft.com/office/powerpoint/2010/main" val="926157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D11E9A35-30CD-3E77-7059-FA010B7EA795}"/>
              </a:ext>
            </a:extLst>
          </p:cNvPr>
          <p:cNvSpPr txBox="1"/>
          <p:nvPr/>
        </p:nvSpPr>
        <p:spPr>
          <a:xfrm>
            <a:off x="1000372" y="1209957"/>
            <a:ext cx="3034580" cy="4438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6379496F-D82D-B8AA-EF8B-385AFBA60EDB}"/>
              </a:ext>
            </a:extLst>
          </p:cNvPr>
          <p:cNvSpPr txBox="1"/>
          <p:nvPr/>
        </p:nvSpPr>
        <p:spPr>
          <a:xfrm>
            <a:off x="4678424" y="1059025"/>
            <a:ext cx="5302189" cy="473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Sales Dataset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title, platform, release year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Publisher, genre, developer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 Score and User Score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Reviews and Ratings Dataset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title, user rating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text, genre, platform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Story, graphics, soundtrack, and gameplay quality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length, multiplayer mode, release year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47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B2B2225-1B56-8AFA-52E3-198271C3637B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436E09C-FF58-5914-2CCB-22C9A08FA342}"/>
              </a:ext>
            </a:extLst>
          </p:cNvPr>
          <p:cNvSpPr txBox="1"/>
          <p:nvPr/>
        </p:nvSpPr>
        <p:spPr>
          <a:xfrm>
            <a:off x="467710" y="1681004"/>
            <a:ext cx="934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 1: Games with higher user reviews have better sale numbers.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No significant difference in sale rates based on the player reviews.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 Games with more positive reviews have higher sale rates.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Supported — correlation found (r ≈ 0.58, p &lt; 0.05).</a:t>
            </a: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 2: Specific game genres preform better.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No significant difference in performance among genres.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 Certain game genres have better performance rates than other.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Partially supported — some genres (Action) had higher sales medians, but also large variance.</a:t>
            </a: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1BB85-5253-9408-09E9-7D20C8303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6DC6726-9650-8FBA-8250-91E839128E71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NSIGHTS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C54ABFC-2CA4-3CC8-16A9-7DAB26EA3C59}"/>
              </a:ext>
            </a:extLst>
          </p:cNvPr>
          <p:cNvSpPr txBox="1"/>
          <p:nvPr/>
        </p:nvSpPr>
        <p:spPr>
          <a:xfrm>
            <a:off x="9086090" y="2838203"/>
            <a:ext cx="29251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rating and reviews have a strong correlation with sale rates.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Grafik 21">
            <a:extLst>
              <a:ext uri="{FF2B5EF4-FFF2-40B4-BE49-F238E27FC236}">
                <a16:creationId xmlns:a16="http://schemas.microsoft.com/office/drawing/2014/main" id="{57898310-B398-3CF0-ABC6-66DEDB0D0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536442"/>
              </p:ext>
            </p:extLst>
          </p:nvPr>
        </p:nvGraphicFramePr>
        <p:xfrm>
          <a:off x="0" y="990930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F7F0D649-D4D8-49FD-BBF5-C4BE39A2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338394"/>
              </p:ext>
            </p:extLst>
          </p:nvPr>
        </p:nvGraphicFramePr>
        <p:xfrm>
          <a:off x="8693437" y="990929"/>
          <a:ext cx="3498563" cy="23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ED3D3ADD-3190-2936-E9D1-B850F1F14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124630"/>
              </p:ext>
            </p:extLst>
          </p:nvPr>
        </p:nvGraphicFramePr>
        <p:xfrm>
          <a:off x="4346718" y="2471156"/>
          <a:ext cx="3498563" cy="23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fik 6">
            <a:extLst>
              <a:ext uri="{FF2B5EF4-FFF2-40B4-BE49-F238E27FC236}">
                <a16:creationId xmlns:a16="http://schemas.microsoft.com/office/drawing/2014/main" id="{E8E0F897-503F-AC9B-43E5-2F0678427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992563"/>
              </p:ext>
            </p:extLst>
          </p:nvPr>
        </p:nvGraphicFramePr>
        <p:xfrm>
          <a:off x="8693437" y="4535906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A9B05FD0-9FC4-27A0-5868-E71FCB7F7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116778"/>
              </p:ext>
            </p:extLst>
          </p:nvPr>
        </p:nvGraphicFramePr>
        <p:xfrm>
          <a:off x="-4078" y="4540041"/>
          <a:ext cx="3498564" cy="23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213DFDB5-7737-0A8F-C9A1-7535126CDB31}"/>
              </a:ext>
            </a:extLst>
          </p:cNvPr>
          <p:cNvSpPr txBox="1"/>
          <p:nvPr/>
        </p:nvSpPr>
        <p:spPr>
          <a:xfrm>
            <a:off x="-4078" y="3159487"/>
            <a:ext cx="3498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than some games such as GTA, Call of Duty, etc</a:t>
            </a: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most games are not able to sell more than 1 million.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4E4C770-50D1-90A8-17E7-B0B249B14487}"/>
              </a:ext>
            </a:extLst>
          </p:cNvPr>
          <p:cNvSpPr txBox="1"/>
          <p:nvPr/>
        </p:nvSpPr>
        <p:spPr>
          <a:xfrm>
            <a:off x="3848343" y="1793921"/>
            <a:ext cx="4662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 with longer playthrough times have slightly better sale rates and better ratings.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1E03B89-5087-7169-FC48-63393C0D0265}"/>
              </a:ext>
            </a:extLst>
          </p:cNvPr>
          <p:cNvSpPr txBox="1"/>
          <p:nvPr/>
        </p:nvSpPr>
        <p:spPr>
          <a:xfrm>
            <a:off x="6580598" y="5934670"/>
            <a:ext cx="2800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PS4 and Switch games tend to have higher game ratings than PC games.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B52F471-7551-5BEA-86C0-6C7EC77DF8F0}"/>
              </a:ext>
            </a:extLst>
          </p:cNvPr>
          <p:cNvSpPr txBox="1"/>
          <p:nvPr/>
        </p:nvSpPr>
        <p:spPr>
          <a:xfrm>
            <a:off x="3189647" y="5235288"/>
            <a:ext cx="2906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 scores have a positive correlation with user ratings.</a:t>
            </a:r>
          </a:p>
        </p:txBody>
      </p:sp>
    </p:spTree>
    <p:extLst>
      <p:ext uri="{BB962C8B-B14F-4D97-AF65-F5344CB8AC3E}">
        <p14:creationId xmlns:p14="http://schemas.microsoft.com/office/powerpoint/2010/main" val="53102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7ACA92B-D1D4-B1DF-B4F0-D2F277CDE19C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C169F1A2-4F5A-1E37-5148-F5639101E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81353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6613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3090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90747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492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-apple-system"/>
                        </a:rPr>
                        <a:t>R²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-apple-system"/>
                        </a:rPr>
                        <a:t>Co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nclusion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4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tr-TR" dirty="0">
                          <a:latin typeface="-apple-system"/>
                        </a:rPr>
                        <a:t> </a:t>
                      </a:r>
                      <a:r>
                        <a:rPr lang="tr-TR" dirty="0" err="1">
                          <a:latin typeface="-apple-system"/>
                        </a:rPr>
                        <a:t>Regression</a:t>
                      </a:r>
                      <a:endParaRPr lang="tr-TR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</a:t>
                      </a:r>
                      <a:r>
                        <a:rPr lang="tr-TR" dirty="0">
                          <a:latin typeface="-apple-system"/>
                        </a:rPr>
                        <a:t> fit but</a:t>
                      </a:r>
                      <a:r>
                        <a:rPr lang="en-US" dirty="0">
                          <a:latin typeface="-apple-system"/>
                        </a:rPr>
                        <a:t> not as good as </a:t>
                      </a:r>
                      <a:endParaRPr lang="tr-TR" dirty="0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4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tr-TR" dirty="0">
                          <a:latin typeface="-apple-system"/>
                        </a:rPr>
                        <a:t> </a:t>
                      </a:r>
                      <a:r>
                        <a:rPr lang="tr-TR" dirty="0" err="1">
                          <a:latin typeface="-apple-system"/>
                        </a:rPr>
                        <a:t>Forest</a:t>
                      </a:r>
                      <a:endParaRPr lang="tr-TR" dirty="0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-apple-system"/>
                        </a:rPr>
                        <a:t>Best 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66039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A692154D-4B6E-B01E-646F-7EF3B4BEA409}"/>
              </a:ext>
            </a:extLst>
          </p:cNvPr>
          <p:cNvSpPr txBox="1"/>
          <p:nvPr/>
        </p:nvSpPr>
        <p:spPr>
          <a:xfrm>
            <a:off x="225420" y="5536145"/>
            <a:ext cx="5990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Length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9AA26DB-9165-FDBC-834D-085A71662AEE}"/>
              </a:ext>
            </a:extLst>
          </p:cNvPr>
          <p:cNvSpPr txBox="1"/>
          <p:nvPr/>
        </p:nvSpPr>
        <p:spPr>
          <a:xfrm>
            <a:off x="225420" y="5012925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Aharoni" panose="02010803020104030203" pitchFamily="2" charset="-79"/>
              </a:rPr>
              <a:t>KEY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1DAE37C-4F84-A944-77D7-2AE0EF94FCF3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UNIVARITE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96F6174-D3A7-A3FF-FC7B-0E10EBFA13D7}"/>
              </a:ext>
            </a:extLst>
          </p:cNvPr>
          <p:cNvSpPr txBox="1"/>
          <p:nvPr/>
        </p:nvSpPr>
        <p:spPr>
          <a:xfrm>
            <a:off x="8414221" y="109485"/>
            <a:ext cx="303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length varies.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206E123C-B537-B9DC-846E-C56B46DBF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423864"/>
              </p:ext>
            </p:extLst>
          </p:nvPr>
        </p:nvGraphicFramePr>
        <p:xfrm>
          <a:off x="542452" y="1586813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fik 14">
            <a:extLst>
              <a:ext uri="{FF2B5EF4-FFF2-40B4-BE49-F238E27FC236}">
                <a16:creationId xmlns:a16="http://schemas.microsoft.com/office/drawing/2014/main" id="{79D68B81-0CD0-2BA1-C027-109D2E586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193714"/>
              </p:ext>
            </p:extLst>
          </p:nvPr>
        </p:nvGraphicFramePr>
        <p:xfrm>
          <a:off x="4041016" y="4278239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fik 15">
            <a:extLst>
              <a:ext uri="{FF2B5EF4-FFF2-40B4-BE49-F238E27FC236}">
                <a16:creationId xmlns:a16="http://schemas.microsoft.com/office/drawing/2014/main" id="{2A003726-4CDF-859C-EAEC-23A514D0C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786971"/>
              </p:ext>
            </p:extLst>
          </p:nvPr>
        </p:nvGraphicFramePr>
        <p:xfrm>
          <a:off x="8150984" y="1586813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Metin kutusu 17">
            <a:extLst>
              <a:ext uri="{FF2B5EF4-FFF2-40B4-BE49-F238E27FC236}">
                <a16:creationId xmlns:a16="http://schemas.microsoft.com/office/drawing/2014/main" id="{90271529-2457-9482-ADE0-1D263C55C68F}"/>
              </a:ext>
            </a:extLst>
          </p:cNvPr>
          <p:cNvSpPr txBox="1"/>
          <p:nvPr/>
        </p:nvSpPr>
        <p:spPr>
          <a:xfrm>
            <a:off x="400050" y="121748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games sell less than 1 million.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DF24C84-6081-A82A-CB35-92EA04A8FA6C}"/>
              </a:ext>
            </a:extLst>
          </p:cNvPr>
          <p:cNvSpPr txBox="1"/>
          <p:nvPr/>
        </p:nvSpPr>
        <p:spPr>
          <a:xfrm>
            <a:off x="3617942" y="3908907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ratings are roughly in between 7 and 9.</a:t>
            </a:r>
          </a:p>
        </p:txBody>
      </p:sp>
    </p:spTree>
    <p:extLst>
      <p:ext uri="{BB962C8B-B14F-4D97-AF65-F5344CB8AC3E}">
        <p14:creationId xmlns:p14="http://schemas.microsoft.com/office/powerpoint/2010/main" val="138867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F8635-4397-F42D-D47A-4CE09E06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3FCF267-F404-E0CD-F879-DD103EB6F9F0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E6C45E5-C307-F81D-779A-1A110DDB84F0}"/>
              </a:ext>
            </a:extLst>
          </p:cNvPr>
          <p:cNvSpPr txBox="1"/>
          <p:nvPr/>
        </p:nvSpPr>
        <p:spPr>
          <a:xfrm>
            <a:off x="6800849" y="3954197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preforms lower ratings.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1BA6F0A-B6A3-707D-B2C0-DA9EB042B07F}"/>
              </a:ext>
            </a:extLst>
          </p:cNvPr>
          <p:cNvSpPr txBox="1"/>
          <p:nvPr/>
        </p:nvSpPr>
        <p:spPr>
          <a:xfrm>
            <a:off x="6800849" y="99093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with longer playthrough times are rated higher.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18F834F-8A30-666D-11E2-6EDFB6842EC3}"/>
              </a:ext>
            </a:extLst>
          </p:cNvPr>
          <p:cNvSpPr txBox="1"/>
          <p:nvPr/>
        </p:nvSpPr>
        <p:spPr>
          <a:xfrm>
            <a:off x="457200" y="3954197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ratings vary.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A112F29-FD39-5616-E4F8-7F91C600F726}"/>
              </a:ext>
            </a:extLst>
          </p:cNvPr>
          <p:cNvSpPr txBox="1"/>
          <p:nvPr/>
        </p:nvSpPr>
        <p:spPr>
          <a:xfrm>
            <a:off x="360947" y="99093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ratings are correlated with higher sales numbers.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1FCD027A-7D8C-3FEE-ECCF-E74EE5A0D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452265"/>
              </p:ext>
            </p:extLst>
          </p:nvPr>
        </p:nvGraphicFramePr>
        <p:xfrm>
          <a:off x="1050066" y="1496182"/>
          <a:ext cx="3498563" cy="23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fik 14">
            <a:extLst>
              <a:ext uri="{FF2B5EF4-FFF2-40B4-BE49-F238E27FC236}">
                <a16:creationId xmlns:a16="http://schemas.microsoft.com/office/drawing/2014/main" id="{9D0F307C-CC1D-A260-E515-3AA298235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849665"/>
              </p:ext>
            </p:extLst>
          </p:nvPr>
        </p:nvGraphicFramePr>
        <p:xfrm>
          <a:off x="7510332" y="1496181"/>
          <a:ext cx="3498563" cy="232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fik 15">
            <a:extLst>
              <a:ext uri="{FF2B5EF4-FFF2-40B4-BE49-F238E27FC236}">
                <a16:creationId xmlns:a16="http://schemas.microsoft.com/office/drawing/2014/main" id="{F8D5DC15-55AE-A934-CA9F-8510BA491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633749"/>
              </p:ext>
            </p:extLst>
          </p:nvPr>
        </p:nvGraphicFramePr>
        <p:xfrm>
          <a:off x="1050066" y="4459449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afik 18">
            <a:extLst>
              <a:ext uri="{FF2B5EF4-FFF2-40B4-BE49-F238E27FC236}">
                <a16:creationId xmlns:a16="http://schemas.microsoft.com/office/drawing/2014/main" id="{6BE490E0-6264-C9C3-E5C7-1BEF70D2B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0339"/>
              </p:ext>
            </p:extLst>
          </p:nvPr>
        </p:nvGraphicFramePr>
        <p:xfrm>
          <a:off x="7643370" y="4459449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3453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C3F41-E943-4929-40ED-FF0B0E476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4CD1610-1DC2-0486-8EAE-E4D6CF45C4E1}"/>
              </a:ext>
            </a:extLst>
          </p:cNvPr>
          <p:cNvSpPr txBox="1"/>
          <p:nvPr/>
        </p:nvSpPr>
        <p:spPr>
          <a:xfrm>
            <a:off x="7007145" y="1241266"/>
            <a:ext cx="453592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MULTIVARIATE ANALYSIS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8605796C-F559-9CB0-9F96-4374F1AE2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77896"/>
              </p:ext>
            </p:extLst>
          </p:nvPr>
        </p:nvGraphicFramePr>
        <p:xfrm>
          <a:off x="1109763" y="1887108"/>
          <a:ext cx="4983739" cy="308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39">
                  <a:extLst>
                    <a:ext uri="{9D8B030D-6E8A-4147-A177-3AD203B41FA5}">
                      <a16:colId xmlns:a16="http://schemas.microsoft.com/office/drawing/2014/main" val="2260632203"/>
                    </a:ext>
                  </a:extLst>
                </a:gridCol>
                <a:gridCol w="1238654">
                  <a:extLst>
                    <a:ext uri="{9D8B030D-6E8A-4147-A177-3AD203B41FA5}">
                      <a16:colId xmlns:a16="http://schemas.microsoft.com/office/drawing/2014/main" val="3575329981"/>
                    </a:ext>
                  </a:extLst>
                </a:gridCol>
                <a:gridCol w="1821146">
                  <a:extLst>
                    <a:ext uri="{9D8B030D-6E8A-4147-A177-3AD203B41FA5}">
                      <a16:colId xmlns:a16="http://schemas.microsoft.com/office/drawing/2014/main" val="3488861945"/>
                    </a:ext>
                  </a:extLst>
                </a:gridCol>
              </a:tblGrid>
              <a:tr h="542746">
                <a:tc>
                  <a:txBody>
                    <a:bodyPr/>
                    <a:lstStyle/>
                    <a:p>
                      <a:endParaRPr lang="tr-TR" sz="2400"/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endParaRPr lang="tr-TR" sz="2400"/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extLst>
                  <a:ext uri="{0D108BD9-81ED-4DB2-BD59-A6C34878D82A}">
                    <a16:rowId xmlns:a16="http://schemas.microsoft.com/office/drawing/2014/main" val="3974253878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extLst>
                  <a:ext uri="{0D108BD9-81ED-4DB2-BD59-A6C34878D82A}">
                    <a16:rowId xmlns:a16="http://schemas.microsoft.com/office/drawing/2014/main" val="3322230178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 score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extLst>
                  <a:ext uri="{0D108BD9-81ED-4DB2-BD59-A6C34878D82A}">
                    <a16:rowId xmlns:a16="http://schemas.microsoft.com/office/drawing/2014/main" val="115308999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extLst>
                  <a:ext uri="{0D108BD9-81ED-4DB2-BD59-A6C34878D82A}">
                    <a16:rowId xmlns:a16="http://schemas.microsoft.com/office/drawing/2014/main" val="4023162392"/>
                  </a:ext>
                </a:extLst>
              </a:tr>
              <a:tr h="912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Playthrough length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tr-T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351" marR="123351" marT="61676" marB="61676"/>
                </a:tc>
                <a:extLst>
                  <a:ext uri="{0D108BD9-81ED-4DB2-BD59-A6C34878D82A}">
                    <a16:rowId xmlns:a16="http://schemas.microsoft.com/office/drawing/2014/main" val="4010192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7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E2483C-F7A3-5EE5-08B1-7CB92408E79D}"/>
              </a:ext>
            </a:extLst>
          </p:cNvPr>
          <p:cNvSpPr txBox="1"/>
          <p:nvPr/>
        </p:nvSpPr>
        <p:spPr>
          <a:xfrm>
            <a:off x="2072640" y="171319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47887B-37D7-8FB8-8554-42DEDBAD5717}"/>
              </a:ext>
            </a:extLst>
          </p:cNvPr>
          <p:cNvSpPr txBox="1"/>
          <p:nvPr/>
        </p:nvSpPr>
        <p:spPr>
          <a:xfrm>
            <a:off x="1457594" y="4101358"/>
            <a:ext cx="3039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preforms best with R^2 = 0.76.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and critic scores are the most predictive factors.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can be predicted mostly accurately using reviews, which validates the hypothesis.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afik 11">
            <a:extLst>
              <a:ext uri="{FF2B5EF4-FFF2-40B4-BE49-F238E27FC236}">
                <a16:creationId xmlns:a16="http://schemas.microsoft.com/office/drawing/2014/main" id="{294C697A-2292-D556-A236-D452916EB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526428"/>
              </p:ext>
            </p:extLst>
          </p:nvPr>
        </p:nvGraphicFramePr>
        <p:xfrm>
          <a:off x="998622" y="1376792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fik 14">
            <a:extLst>
              <a:ext uri="{FF2B5EF4-FFF2-40B4-BE49-F238E27FC236}">
                <a16:creationId xmlns:a16="http://schemas.microsoft.com/office/drawing/2014/main" id="{F247BCD6-98E3-0486-A0D2-A78560C60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938324"/>
              </p:ext>
            </p:extLst>
          </p:nvPr>
        </p:nvGraphicFramePr>
        <p:xfrm>
          <a:off x="6156851" y="4232972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fik 17">
            <a:extLst>
              <a:ext uri="{FF2B5EF4-FFF2-40B4-BE49-F238E27FC236}">
                <a16:creationId xmlns:a16="http://schemas.microsoft.com/office/drawing/2014/main" id="{D9DBAB22-0ACD-5B1C-C0A8-18225E02C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579513"/>
              </p:ext>
            </p:extLst>
          </p:nvPr>
        </p:nvGraphicFramePr>
        <p:xfrm>
          <a:off x="6096000" y="1376792"/>
          <a:ext cx="3498564" cy="232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8188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1313</TotalTime>
  <Words>495</Words>
  <Application>Microsoft Office PowerPoint</Application>
  <PresentationFormat>Geniş ekran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Aharoni</vt:lpstr>
      <vt:lpstr>-apple-system</vt:lpstr>
      <vt:lpstr>Arial</vt:lpstr>
      <vt:lpstr>Century Gothic</vt:lpstr>
      <vt:lpstr>Times New Roman</vt:lpstr>
      <vt:lpstr>Wingdings</vt:lpstr>
      <vt:lpstr>Wingdings 3</vt:lpstr>
      <vt:lpstr>İyon Toplantı Odası</vt:lpstr>
      <vt:lpstr>Video Game Sales &amp; Player Reviews: What Makes a Good Game?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 Naşbacı</dc:creator>
  <cp:lastModifiedBy>Esra Naz Yiğit</cp:lastModifiedBy>
  <cp:revision>2</cp:revision>
  <dcterms:created xsi:type="dcterms:W3CDTF">2025-01-10T15:48:39Z</dcterms:created>
  <dcterms:modified xsi:type="dcterms:W3CDTF">2025-05-21T19:19:33Z</dcterms:modified>
</cp:coreProperties>
</file>