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7" r:id="rId3"/>
    <p:sldId id="258" r:id="rId4"/>
    <p:sldId id="256" r:id="rId5"/>
    <p:sldId id="259" r:id="rId6"/>
    <p:sldId id="265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6ECE1-D79D-49C0-9235-F0FC44D0DFD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FF35-817C-4889-A8DB-81E6D2E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FF35-817C-4889-A8DB-81E6D2ECC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DD50-5174-609A-6D6B-3A181F51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538FC-A108-A73A-F0F8-C2F9FBA3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6C83-763B-8B32-5884-D04E0966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EE87-3A13-39C6-4FC3-064275F6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4970-3A17-3904-01D7-D02479AE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4ED-C75F-60A8-37B4-61681D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1FFF-F38B-694E-0655-572B7F8F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F153-F8FB-961A-6825-514B1534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64B3-EE2E-69A3-D58E-73CB5D59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4591-20C9-21D8-17B1-107EBA47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8F3E2-27B1-55BB-C085-5431394D0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663BA-B85D-F985-EEA3-0D5600EC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4518-2562-F477-0DF7-5B84DB84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6F1E-6479-9E81-907D-9B956E1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4514-32DB-AF5A-78DA-424843E6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8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09FF-4D79-53FB-8ADA-85CB0E7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3412-5D69-238D-4EF2-156B1800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5B6B-6C37-DE62-C3B9-6FC129C8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C2A7-28C7-2921-D8EB-85056188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64B7-AC2A-5711-A336-7F4A329A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5B58-C583-6086-DAF8-6CC6A49F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0113-1C54-46EB-341A-6199CBB2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023C-DBD1-5198-3895-586F49DD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5B54-9C1C-4162-293A-91421723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5C2F-7D74-D2A7-D2E3-89CB74B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F1FF-EF3F-079D-2C8C-6E9C471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6F13-FBCF-D898-5DE7-967B0F0B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DCD78-7FBC-2159-01CC-635B40D1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4DAB2-BF36-0C27-2A4C-3EB8CC67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CF7CD-16E7-98D6-2199-98ECAB31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92E4C-A6FC-4639-FEB6-6D3AA3C2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EE1A-ED1B-1AFE-161B-797A0B9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3A93-9D73-2CA9-DFBD-2A18F2A2A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ADEF3-819F-E34A-E732-A8D199E5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7DA92-9D8D-98AF-28D2-46A2CA9EC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91D25-7A4E-DA89-0496-5FE7AC87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B7DB9-44E6-4A49-D642-4A9AABB2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BF66D-C678-94D4-99CE-45DCC6C1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8FD6B-68FF-2822-9F9A-E4124D35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3E2B-AD9A-396C-47F1-B11E59D9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20645-7C33-4E98-6404-31A282FF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10BCF-73D6-5180-6F9D-AF87E336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88868-D49F-ABEE-AA04-15A8DEA6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8E630-09C7-90A7-E579-6B3726B7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9078E-8802-FA4E-AE94-45C29EE3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CC00-1199-778A-5BFF-6864320B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921E-B542-FC79-50C3-D2532245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169E-4419-D571-5E35-59FA798A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85465-DFE8-C575-9812-F14C6980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91CD-B5C5-7656-F19C-EDAF1EF5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1D08-5ED5-784F-22DC-E854DE53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2D76A-DD30-E70E-EFCE-62285DCB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05B9-6C9F-CE67-8D70-5B0CF1F0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64B69-4F83-46A8-21CD-817C9FBDD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1D86-A41E-F56E-0B40-CF3424D87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DB6C8-466F-BCCA-BF36-4DD64E7A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69437-27C7-4E2F-5FF0-9406F2B4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9C0B-DDEE-26AC-32B3-C7472E55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06000-2851-4B0A-9AE3-0345C5B9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F17E-1109-741D-0516-A8EE099B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14EE-F08F-A495-C249-55FE495D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AF592-30DD-4736-AB57-66F239180E5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D255-CA0F-6941-E6E8-F36D488FB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07B1-A71D-792C-0FA6-974DD3D80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D6BDD-41AC-411A-8B26-128EC11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D02D496-6B73-4F97-A645-768B8C29F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FF710-6E07-C282-83FD-20D51EDE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6" y="679730"/>
            <a:ext cx="6370513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Clickbait Detection in Multilingual News Using BERT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5104-5E99-B192-A1BA-BD821685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636" y="5227455"/>
            <a:ext cx="6219833" cy="857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Naurah Nazhifah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269325"/>
            <a:ext cx="3700492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8BED-2BB3-7999-E912-454B9E92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5" y="428318"/>
            <a:ext cx="3200206" cy="1832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12107-EAF4-FF70-09A2-4C0539CDC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64" y="2431227"/>
            <a:ext cx="3242687" cy="183211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640BB25-D7FF-6BD4-6750-8760F7EB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714" y="4454083"/>
            <a:ext cx="3258588" cy="17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8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23DD3A-9C0F-579E-1A51-5C4B347B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1" y="1457980"/>
            <a:ext cx="4544347" cy="24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BF563-1922-394D-3DC6-FD35A2EE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40" y="2449898"/>
            <a:ext cx="4355325" cy="2495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4C41A-87AB-0462-2375-9429EDAE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79" y="3489080"/>
            <a:ext cx="5157260" cy="291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2ECA5-0913-DE5C-C824-C29C4E214F7F}"/>
              </a:ext>
            </a:extLst>
          </p:cNvPr>
          <p:cNvSpPr txBox="1"/>
          <p:nvPr/>
        </p:nvSpPr>
        <p:spPr>
          <a:xfrm>
            <a:off x="6663235" y="2112304"/>
            <a:ext cx="50415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News Sites</a:t>
            </a:r>
          </a:p>
          <a:p>
            <a:pPr marL="687388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Indonesia :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Fimela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Kapanlagi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Kompas, Liputan6,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Republika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Sindonews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Tempo,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Tribunnews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Okezone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Wowkeren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Posmetro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-Medan</a:t>
            </a:r>
          </a:p>
          <a:p>
            <a:pPr marL="687388" indent="-342900" algn="just">
              <a:buFont typeface="+mj-lt"/>
              <a:buAutoNum type="arabicPeriod"/>
            </a:pPr>
            <a:r>
              <a:rPr lang="en-US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BuzzFeed, Upworthy, </a:t>
            </a:r>
            <a:r>
              <a:rPr lang="en-US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ViralNova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Thatscoop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Scoopwhoop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ViralStories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7FCF9-4BD6-64E2-E244-731BFDABBB8D}"/>
              </a:ext>
            </a:extLst>
          </p:cNvPr>
          <p:cNvSpPr txBox="1"/>
          <p:nvPr/>
        </p:nvSpPr>
        <p:spPr>
          <a:xfrm>
            <a:off x="568807" y="362688"/>
            <a:ext cx="609442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>
                <a:solidFill>
                  <a:srgbClr val="000000"/>
                </a:solidFill>
                <a:effectLst/>
                <a:latin typeface="Proxima Nova"/>
              </a:rPr>
              <a:t>Introduction</a:t>
            </a:r>
            <a:endParaRPr lang="en-US" sz="4000" b="0">
              <a:effectLst/>
            </a:endParaRPr>
          </a:p>
          <a:p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87FCF9-4BD6-64E2-E244-731BFDABBB8D}"/>
              </a:ext>
            </a:extLst>
          </p:cNvPr>
          <p:cNvSpPr txBox="1"/>
          <p:nvPr/>
        </p:nvSpPr>
        <p:spPr>
          <a:xfrm>
            <a:off x="502819" y="122184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>
                <a:solidFill>
                  <a:srgbClr val="000000"/>
                </a:solidFill>
                <a:effectLst/>
                <a:latin typeface="Proxima Nova"/>
              </a:rPr>
              <a:t>Methodology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B956C-52B3-E9AB-684F-42F8825FC81B}"/>
              </a:ext>
            </a:extLst>
          </p:cNvPr>
          <p:cNvSpPr txBox="1"/>
          <p:nvPr/>
        </p:nvSpPr>
        <p:spPr>
          <a:xfrm>
            <a:off x="927783" y="922929"/>
            <a:ext cx="4164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Proxima Nova"/>
              </a:rPr>
              <a:t>Data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6361B-ED77-DFE5-BB07-88A7DFE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1" y="1568963"/>
            <a:ext cx="4164879" cy="197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A74F6-E882-DBE4-FB1F-F46B755CF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2496820" y="2214157"/>
            <a:ext cx="3040871" cy="1660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0ECE6A-B06E-2009-1CDD-474B98EAE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0" y="4070940"/>
            <a:ext cx="4498373" cy="2442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E158C-4ACB-20E7-4CEA-7AA236626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61493"/>
            <a:ext cx="5895477" cy="38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B19A6-F3E2-02F6-8854-3A4810AD4435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Distribusi Label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B0887B-9554-1539-14C7-58FC8EBB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10" y="1825625"/>
            <a:ext cx="56718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61B8F2-808F-5561-7355-20525A9E3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74476"/>
              </p:ext>
            </p:extLst>
          </p:nvPr>
        </p:nvGraphicFramePr>
        <p:xfrm>
          <a:off x="7933307" y="2654485"/>
          <a:ext cx="29579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85">
                  <a:extLst>
                    <a:ext uri="{9D8B030D-6E8A-4147-A177-3AD203B41FA5}">
                      <a16:colId xmlns:a16="http://schemas.microsoft.com/office/drawing/2014/main" val="1064543138"/>
                    </a:ext>
                  </a:extLst>
                </a:gridCol>
                <a:gridCol w="1478985">
                  <a:extLst>
                    <a:ext uri="{9D8B030D-6E8A-4147-A177-3AD203B41FA5}">
                      <a16:colId xmlns:a16="http://schemas.microsoft.com/office/drawing/2014/main" val="3963318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6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6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E54A17-265C-2541-67BA-E19250387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878479"/>
            <a:ext cx="4767080" cy="35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174A3-60A5-4DC0-8EA1-B7868A1CFA27}"/>
              </a:ext>
            </a:extLst>
          </p:cNvPr>
          <p:cNvSpPr txBox="1"/>
          <p:nvPr/>
        </p:nvSpPr>
        <p:spPr>
          <a:xfrm>
            <a:off x="1067918" y="1463798"/>
            <a:ext cx="5002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highlight>
                  <a:srgbClr val="F7F7F7"/>
                </a:highlight>
                <a:latin typeface="Proxima Nova"/>
              </a:rPr>
              <a:t>Number of characters present in each sentence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E108F-458F-5CA7-6F37-CB4DC0781115}"/>
              </a:ext>
            </a:extLst>
          </p:cNvPr>
          <p:cNvSpPr txBox="1"/>
          <p:nvPr/>
        </p:nvSpPr>
        <p:spPr>
          <a:xfrm>
            <a:off x="6225108" y="1463798"/>
            <a:ext cx="5002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Proxima Nova"/>
              </a:rPr>
              <a:t>Number of Words Appearing in Each Title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3159B0-8051-C789-1841-CC0F108C5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13" y="1878480"/>
            <a:ext cx="4767080" cy="35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6F84C2A-F343-3194-E615-AF7E5533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24" y="5593438"/>
            <a:ext cx="4559883" cy="44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histogram shows that headlines range from 10 to 120 characters and generally, </a:t>
            </a:r>
            <a:r>
              <a:rPr lang="en-US" sz="12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it </a:t>
            </a:r>
            <a:r>
              <a:rPr lang="en-US" sz="1200" dirty="0" err="1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isnews</a:t>
            </a:r>
            <a:r>
              <a:rPr lang="en-US" sz="12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between 40 to 80 characters.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6111A68-8572-522B-2779-80522A74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108" y="5549376"/>
            <a:ext cx="42873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 is clear that the number of words in the title column ranges from 2 to 17 words and most of them range from 5 to 12 words.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174A3-60A5-4DC0-8EA1-B7868A1CFA27}"/>
              </a:ext>
            </a:extLst>
          </p:cNvPr>
          <p:cNvSpPr txBox="1"/>
          <p:nvPr/>
        </p:nvSpPr>
        <p:spPr>
          <a:xfrm>
            <a:off x="4678385" y="1491076"/>
            <a:ext cx="2363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Proxima Nova"/>
              </a:rPr>
              <a:t>Average Word Length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EDDAD-C47A-71F0-DDED-641F3EEA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097" y="1971136"/>
            <a:ext cx="4480285" cy="32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DE1E8-0392-601D-CEA8-0948868FB83A}"/>
              </a:ext>
            </a:extLst>
          </p:cNvPr>
          <p:cNvSpPr txBox="1"/>
          <p:nvPr/>
        </p:nvSpPr>
        <p:spPr>
          <a:xfrm>
            <a:off x="3438144" y="5408806"/>
            <a:ext cx="4364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Average word length ranges from 3 to 10 with 6 being the most common word length.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859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87FCF9-4BD6-64E2-E244-731BFDABBB8D}"/>
              </a:ext>
            </a:extLst>
          </p:cNvPr>
          <p:cNvSpPr txBox="1"/>
          <p:nvPr/>
        </p:nvSpPr>
        <p:spPr>
          <a:xfrm>
            <a:off x="502819" y="122184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Preprocessing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F490E-B5B6-AC51-DF29-FB6253A960ED}"/>
              </a:ext>
            </a:extLst>
          </p:cNvPr>
          <p:cNvSpPr txBox="1"/>
          <p:nvPr/>
        </p:nvSpPr>
        <p:spPr>
          <a:xfrm>
            <a:off x="499591" y="114878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Tokenizing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Using pre-trained BERT-Tokenizer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04F00-CE23-1FAE-F616-39EC0154D72C}"/>
              </a:ext>
            </a:extLst>
          </p:cNvPr>
          <p:cNvSpPr txBox="1"/>
          <p:nvPr/>
        </p:nvSpPr>
        <p:spPr>
          <a:xfrm>
            <a:off x="499591" y="2277614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Architecture - Bert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D3C31D-783E-53A8-59F2-1952A4B1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74939"/>
              </p:ext>
            </p:extLst>
          </p:nvPr>
        </p:nvGraphicFramePr>
        <p:xfrm>
          <a:off x="7345507" y="4024506"/>
          <a:ext cx="3902652" cy="2519761"/>
        </p:xfrm>
        <a:graphic>
          <a:graphicData uri="http://schemas.openxmlformats.org/drawingml/2006/table">
            <a:tbl>
              <a:tblPr/>
              <a:tblGrid>
                <a:gridCol w="1951326">
                  <a:extLst>
                    <a:ext uri="{9D8B030D-6E8A-4147-A177-3AD203B41FA5}">
                      <a16:colId xmlns:a16="http://schemas.microsoft.com/office/drawing/2014/main" val="369822572"/>
                    </a:ext>
                  </a:extLst>
                </a:gridCol>
                <a:gridCol w="1951326">
                  <a:extLst>
                    <a:ext uri="{9D8B030D-6E8A-4147-A177-3AD203B41FA5}">
                      <a16:colId xmlns:a16="http://schemas.microsoft.com/office/drawing/2014/main" val="382090893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358881"/>
                  </a:ext>
                </a:extLst>
              </a:tr>
              <a:tr h="312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optimizer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AdamW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944202"/>
                  </a:ext>
                </a:extLst>
              </a:tr>
              <a:tr h="312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 rate on bert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1e-5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898099"/>
                  </a:ext>
                </a:extLst>
              </a:tr>
              <a:tr h="4947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 rate on feed forward layers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1e-3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374591"/>
                  </a:ext>
                </a:extLst>
              </a:tr>
              <a:tr h="312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hidden dimension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536739"/>
                  </a:ext>
                </a:extLst>
              </a:tr>
              <a:tr h="41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embedding dimension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84599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5B3832A-F14E-CA75-437E-C1AADEBD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2339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 descr="Understanding BERT — (Bidirectional Encoder Representations from  Transformers) | by Sarthak Vajpayee | Towards Data Science">
            <a:extLst>
              <a:ext uri="{FF2B5EF4-FFF2-40B4-BE49-F238E27FC236}">
                <a16:creationId xmlns:a16="http://schemas.microsoft.com/office/drawing/2014/main" id="{520795FA-920E-3CAE-6643-2C838A767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r="18371"/>
          <a:stretch/>
        </p:blipFill>
        <p:spPr bwMode="auto">
          <a:xfrm>
            <a:off x="4426527" y="2948587"/>
            <a:ext cx="2649682" cy="161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EE6A47AD-44B4-A7FE-3D9D-02BE00531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4307080"/>
            <a:ext cx="4105275" cy="1819275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ACBF3F7-D9B5-6C77-7152-F76D60C6675F}"/>
              </a:ext>
            </a:extLst>
          </p:cNvPr>
          <p:cNvCxnSpPr>
            <a:stCxn id="19" idx="0"/>
            <a:endCxn id="2053" idx="1"/>
          </p:cNvCxnSpPr>
          <p:nvPr/>
        </p:nvCxnSpPr>
        <p:spPr>
          <a:xfrm rot="5400000" flipH="1" flipV="1">
            <a:off x="3265683" y="3146237"/>
            <a:ext cx="551048" cy="1770639"/>
          </a:xfrm>
          <a:prstGeom prst="curved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1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84E73E-11C9-9D6A-37ED-0EF2EA016CBB}"/>
              </a:ext>
            </a:extLst>
          </p:cNvPr>
          <p:cNvSpPr txBox="1"/>
          <p:nvPr/>
        </p:nvSpPr>
        <p:spPr>
          <a:xfrm>
            <a:off x="910864" y="521665"/>
            <a:ext cx="8091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Result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2229B-8A61-0B5B-3358-91609E08C2BA}"/>
              </a:ext>
            </a:extLst>
          </p:cNvPr>
          <p:cNvSpPr txBox="1"/>
          <p:nvPr/>
        </p:nvSpPr>
        <p:spPr>
          <a:xfrm>
            <a:off x="1319419" y="1456587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Evaluation - BERT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561DDF-670B-63B0-142A-145C93063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78263"/>
              </p:ext>
            </p:extLst>
          </p:nvPr>
        </p:nvGraphicFramePr>
        <p:xfrm>
          <a:off x="1319420" y="1945640"/>
          <a:ext cx="47765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68">
                  <a:extLst>
                    <a:ext uri="{9D8B030D-6E8A-4147-A177-3AD203B41FA5}">
                      <a16:colId xmlns:a16="http://schemas.microsoft.com/office/drawing/2014/main" val="3371240490"/>
                    </a:ext>
                  </a:extLst>
                </a:gridCol>
                <a:gridCol w="1659117">
                  <a:extLst>
                    <a:ext uri="{9D8B030D-6E8A-4147-A177-3AD203B41FA5}">
                      <a16:colId xmlns:a16="http://schemas.microsoft.com/office/drawing/2014/main" val="276513474"/>
                    </a:ext>
                  </a:extLst>
                </a:gridCol>
                <a:gridCol w="1627695">
                  <a:extLst>
                    <a:ext uri="{9D8B030D-6E8A-4147-A177-3AD203B41FA5}">
                      <a16:colId xmlns:a16="http://schemas.microsoft.com/office/drawing/2014/main" val="701491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0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273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BA2135-D119-69E1-29B2-8DC750C5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19" y="3248581"/>
            <a:ext cx="8237934" cy="92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A3702-C7F5-30D0-5F4D-F0BD2E89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9" y="4340552"/>
            <a:ext cx="9457240" cy="883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2E4009-90B9-5DCA-F125-6D8366AA7FAC}"/>
              </a:ext>
            </a:extLst>
          </p:cNvPr>
          <p:cNvSpPr txBox="1"/>
          <p:nvPr/>
        </p:nvSpPr>
        <p:spPr>
          <a:xfrm>
            <a:off x="1359687" y="2786301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Check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2ADED-DB09-BCA9-8AFF-13754623DA27}"/>
              </a:ext>
            </a:extLst>
          </p:cNvPr>
          <p:cNvSpPr txBox="1"/>
          <p:nvPr/>
        </p:nvSpPr>
        <p:spPr>
          <a:xfrm>
            <a:off x="1415340" y="5205290"/>
            <a:ext cx="7144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 can classify aspects and sentiments correctly</a:t>
            </a:r>
          </a:p>
        </p:txBody>
      </p:sp>
    </p:spTree>
    <p:extLst>
      <p:ext uri="{BB962C8B-B14F-4D97-AF65-F5344CB8AC3E}">
        <p14:creationId xmlns:p14="http://schemas.microsoft.com/office/powerpoint/2010/main" val="219623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567-471A-1E42-EDFF-58147451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54587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208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Proxima Nova</vt:lpstr>
      <vt:lpstr>Quattrocento Sans</vt:lpstr>
      <vt:lpstr>Roboto</vt:lpstr>
      <vt:lpstr>Times New Roman</vt:lpstr>
      <vt:lpstr>Office Theme</vt:lpstr>
      <vt:lpstr>Clickbait Detection in Multilingual News Using BERT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Design365</dc:creator>
  <cp:lastModifiedBy>Design365</cp:lastModifiedBy>
  <cp:revision>3</cp:revision>
  <dcterms:created xsi:type="dcterms:W3CDTF">2024-05-18T01:39:24Z</dcterms:created>
  <dcterms:modified xsi:type="dcterms:W3CDTF">2024-07-12T07:55:11Z</dcterms:modified>
</cp:coreProperties>
</file>