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5075" cx="9145575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gRdGsQzkUhx14d4Aka6lQY2yn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2ff3d8b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86" name="Google Shape;86;g142ff3d8b87_1_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0b17b2d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1400b17b2d9_2_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0b17b2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400b17b2d9_2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4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5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5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4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/>
          <p:nvPr>
            <p:ph type="ctrTitle"/>
          </p:nvPr>
        </p:nvSpPr>
        <p:spPr>
          <a:xfrm>
            <a:off x="1143199" y="842032"/>
            <a:ext cx="6859191" cy="17912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"/>
              <a:buNone/>
              <a:defRPr sz="45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" type="subTitle"/>
          </p:nvPr>
        </p:nvSpPr>
        <p:spPr>
          <a:xfrm>
            <a:off x="1143199" y="2702362"/>
            <a:ext cx="6859191" cy="12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628759" y="4768735"/>
            <a:ext cx="2057757" cy="273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1" type="ftr"/>
          </p:nvPr>
        </p:nvSpPr>
        <p:spPr>
          <a:xfrm>
            <a:off x="3029476" y="4768735"/>
            <a:ext cx="3086636" cy="273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6459072" y="4768735"/>
            <a:ext cx="2057757" cy="273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Yp3QEIF_oDvCkfKYbtnS6X7aB8Jf4dPH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AOf4QpiaXJe0nILvsOlfU-LCyj_4_sVF/view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42ff3d8b87_1_6"/>
          <p:cNvGrpSpPr/>
          <p:nvPr/>
        </p:nvGrpSpPr>
        <p:grpSpPr>
          <a:xfrm>
            <a:off x="0" y="0"/>
            <a:ext cx="3867923" cy="5145557"/>
            <a:chOff x="0" y="0"/>
            <a:chExt cx="7734300" cy="10287000"/>
          </a:xfrm>
        </p:grpSpPr>
        <p:sp>
          <p:nvSpPr>
            <p:cNvPr id="89" name="Google Shape;89;g142ff3d8b87_1_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42ff3d8b87_1_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42ff3d8b87_1_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g142ff3d8b87_1_6"/>
          <p:cNvSpPr txBox="1"/>
          <p:nvPr>
            <p:ph type="title"/>
          </p:nvPr>
        </p:nvSpPr>
        <p:spPr>
          <a:xfrm>
            <a:off x="4177990" y="1454045"/>
            <a:ext cx="4453980" cy="166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Day 13 </a:t>
            </a:r>
            <a:br>
              <a:rPr lang="en-US" sz="36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PCA + Regresi</a:t>
            </a:r>
            <a:br>
              <a:rPr lang="en-US" sz="36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- Case Study 3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g142ff3d8b87_1_6"/>
          <p:cNvSpPr/>
          <p:nvPr/>
        </p:nvSpPr>
        <p:spPr>
          <a:xfrm>
            <a:off x="8210470" y="54582"/>
            <a:ext cx="843000" cy="81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/>
        </p:nvSpPr>
        <p:spPr>
          <a:xfrm>
            <a:off x="2189356" y="142956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1.D Konsep Dasar PCA</a:t>
            </a:r>
            <a:endParaRPr b="0" i="0" sz="16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382860" y="508046"/>
            <a:ext cx="84860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Matrik Kovariansi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hal ini, matriks kovariansi akan memberi tahu kita seberapa bersamaan atau berbedanya dua jenis informasi. Misalnya,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kovariansi positif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antara ketinggian dan berat badan bisa berarti bahwa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orang yang tinggi cenderung memiliki berat badan yang lebih besar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382859" y="1572521"/>
            <a:ext cx="848607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Eigen Vector dan Eigen Value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Eigenvectors adalah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arah di mana variasi data paling besar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Dalam analogi ini, mungkin arah tertentu dalam data yang memberikan informasi yang paling berguna atau signifikan.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Eigenvalues adalah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ukuran seberapa besar variasi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dijelaskan oleh setiap eigenvector. Eigenvalue yang lebih besar berarti eigenvector tersebut memberikan kontribusi lebih besar terhadap variasi data.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382860" y="2945626"/>
            <a:ext cx="848607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PCA (Prinsipal Component Analysis)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 mengambil matriks kovariansi dari data dan mengidentifikasi arah-arahan (eigenvectors) di mana data memiliki variasi paling besar.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 components, yang merupakan kombinasi linear dari kolom-kolom data asli, dibentuk oleh eigenvectors. Komponen utama pertama (PC1) memiliki eigenvector yang terkait dengan eigenvalue tertinggi dan menjelaskan sebanyak mungkin variabilitas data.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 dapat memilih sejumlah principal components teratas yang menggambarkan sebagian besar variabilitas data (95% distribusi). Ini membantu mengurangi dimensi data, tetapi tetap mempertahankan informasi penting.</a:t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8550585" y="21782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524472" y="2122177"/>
            <a:ext cx="1384440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00712" y="1933441"/>
            <a:ext cx="548495" cy="54849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916609" y="1868637"/>
            <a:ext cx="3461401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Interpretability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Mudah untuk divisualisasi tiap distribusinya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368114" y="2903905"/>
            <a:ext cx="548495" cy="54849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916609" y="2901552"/>
            <a:ext cx="2981318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Cost-efficiency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Menghemat biaya komputasi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59253" y="226087"/>
            <a:ext cx="8590791" cy="1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Kenapa perlu proses </a:t>
            </a:r>
            <a:endParaRPr b="1" i="0" sz="36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reduksi dimensi ?</a:t>
            </a:r>
            <a:endParaRPr b="0" i="0" sz="36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381280" y="3805468"/>
            <a:ext cx="548495" cy="54849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949207" y="3852260"/>
            <a:ext cx="5285718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 noise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Mengurangi informasi yang tidak terlalu penting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4312149" y="1989346"/>
            <a:ext cx="548495" cy="54849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895130" y="1884745"/>
            <a:ext cx="3374686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Curse of Dimensionality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Menghindari dimensi kolom yang terlalu banyak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0" y="0"/>
            <a:ext cx="9144000" cy="200025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0" y="0"/>
            <a:ext cx="514350" cy="557213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8"/>
          <p:cNvGrpSpPr/>
          <p:nvPr/>
        </p:nvGrpSpPr>
        <p:grpSpPr>
          <a:xfrm>
            <a:off x="0" y="558658"/>
            <a:ext cx="1944095" cy="1442320"/>
            <a:chOff x="0" y="1116869"/>
            <a:chExt cx="3887413" cy="2883487"/>
          </a:xfrm>
        </p:grpSpPr>
        <p:sp>
          <p:nvSpPr>
            <p:cNvPr id="234" name="Google Shape;234;p38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8"/>
          <p:cNvSpPr txBox="1"/>
          <p:nvPr>
            <p:ph type="title"/>
          </p:nvPr>
        </p:nvSpPr>
        <p:spPr>
          <a:xfrm>
            <a:off x="1438564" y="343805"/>
            <a:ext cx="7200538" cy="611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Praktik PCA - Sklearn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8550655" y="4564207"/>
            <a:ext cx="594900" cy="5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697922" y="2882118"/>
            <a:ext cx="794117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 Collabs yuks ☺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https://drive.google.com/file/d/1Yp3QEIF_oDvCkfKYbtnS6X7aB8Jf4dPH/view?usp=sharing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using MacBook Pro" id="244" name="Google Shape;244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945003" y="348"/>
            <a:ext cx="5200586" cy="5144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32"/>
          <p:cNvGrpSpPr/>
          <p:nvPr/>
        </p:nvGrpSpPr>
        <p:grpSpPr>
          <a:xfrm>
            <a:off x="1" y="348"/>
            <a:ext cx="4025012" cy="5144393"/>
            <a:chOff x="0" y="0"/>
            <a:chExt cx="8048625" cy="10287000"/>
          </a:xfrm>
        </p:grpSpPr>
        <p:sp>
          <p:nvSpPr>
            <p:cNvPr id="246" name="Google Shape;246;p3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2"/>
          <p:cNvSpPr txBox="1"/>
          <p:nvPr>
            <p:ph type="title"/>
          </p:nvPr>
        </p:nvSpPr>
        <p:spPr>
          <a:xfrm>
            <a:off x="4734396" y="1392202"/>
            <a:ext cx="3816362" cy="1796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75">
            <a:spAutoFit/>
          </a:bodyPr>
          <a:lstStyle/>
          <a:p>
            <a:pPr indent="0" lvl="0" marL="12703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3200">
                <a:solidFill>
                  <a:srgbClr val="262626"/>
                </a:solidFill>
              </a:rPr>
              <a:t>1E. Principal Component Analysis (PCA) From Scratch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8550668" y="4563950"/>
            <a:ext cx="595003" cy="5809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/>
          <p:nvPr/>
        </p:nvSpPr>
        <p:spPr>
          <a:xfrm>
            <a:off x="0" y="0"/>
            <a:ext cx="9144000" cy="200025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0" y="0"/>
            <a:ext cx="514350" cy="557213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4"/>
          <p:cNvGrpSpPr/>
          <p:nvPr/>
        </p:nvGrpSpPr>
        <p:grpSpPr>
          <a:xfrm>
            <a:off x="0" y="558658"/>
            <a:ext cx="1944095" cy="1442320"/>
            <a:chOff x="0" y="1116869"/>
            <a:chExt cx="3887413" cy="2883487"/>
          </a:xfrm>
        </p:grpSpPr>
        <p:sp>
          <p:nvSpPr>
            <p:cNvPr id="258" name="Google Shape;258;p4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4"/>
          <p:cNvSpPr txBox="1"/>
          <p:nvPr>
            <p:ph type="title"/>
          </p:nvPr>
        </p:nvSpPr>
        <p:spPr>
          <a:xfrm>
            <a:off x="1953016" y="343805"/>
            <a:ext cx="6686085" cy="1081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262626"/>
                </a:solidFill>
              </a:rPr>
              <a:t>1E. Principal Component Analysis (PCA) From Scratch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8550655" y="4564207"/>
            <a:ext cx="594900" cy="5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325466" y="2558908"/>
            <a:ext cx="1627550" cy="1001468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2484052" y="2572544"/>
            <a:ext cx="2197572" cy="1027634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EigenValue and EigenVector from Covariance Matrix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4"/>
          <p:cNvCxnSpPr/>
          <p:nvPr/>
        </p:nvCxnSpPr>
        <p:spPr>
          <a:xfrm flipH="1" rot="10800000">
            <a:off x="1915060" y="3059641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66" name="Google Shape;266;p4"/>
          <p:cNvSpPr/>
          <p:nvPr/>
        </p:nvSpPr>
        <p:spPr>
          <a:xfrm>
            <a:off x="5284026" y="2620995"/>
            <a:ext cx="1735704" cy="883476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95% Distribution Component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"/>
          <p:cNvCxnSpPr/>
          <p:nvPr/>
        </p:nvCxnSpPr>
        <p:spPr>
          <a:xfrm flipH="1" rot="10800000">
            <a:off x="4681624" y="3073657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68" name="Google Shape;268;p4"/>
          <p:cNvSpPr/>
          <p:nvPr/>
        </p:nvSpPr>
        <p:spPr>
          <a:xfrm>
            <a:off x="7622132" y="2617903"/>
            <a:ext cx="1293268" cy="883476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PCA + Supervised learning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 flipH="1" rot="10800000">
            <a:off x="7019730" y="3070565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70" name="Google Shape;270;p4"/>
          <p:cNvSpPr txBox="1"/>
          <p:nvPr/>
        </p:nvSpPr>
        <p:spPr>
          <a:xfrm>
            <a:off x="7011" y="3702999"/>
            <a:ext cx="2365598" cy="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covariance_matrix = np.cov(X_std.T)</a:t>
            </a:r>
            <a:endParaRPr/>
          </a:p>
        </p:txBody>
      </p:sp>
      <p:sp>
        <p:nvSpPr>
          <p:cNvPr id="271" name="Google Shape;271;p4"/>
          <p:cNvSpPr txBox="1"/>
          <p:nvPr/>
        </p:nvSpPr>
        <p:spPr>
          <a:xfrm>
            <a:off x="2218534" y="3702271"/>
            <a:ext cx="2888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eigen_values, eigen_vectors = np.linalg.eig(covariance_matrix)</a:t>
            </a:r>
            <a:endParaRPr/>
          </a:p>
        </p:txBody>
      </p:sp>
      <p:sp>
        <p:nvSpPr>
          <p:cNvPr id="272" name="Google Shape;272;p4"/>
          <p:cNvSpPr txBox="1"/>
          <p:nvPr/>
        </p:nvSpPr>
        <p:spPr>
          <a:xfrm>
            <a:off x="5118241" y="3642111"/>
            <a:ext cx="19469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explained variance (lineplot) 95% distribution</a:t>
            </a:r>
            <a:endParaRPr/>
          </a:p>
        </p:txBody>
      </p:sp>
      <p:sp>
        <p:nvSpPr>
          <p:cNvPr id="273" name="Google Shape;273;p4"/>
          <p:cNvSpPr txBox="1"/>
          <p:nvPr/>
        </p:nvSpPr>
        <p:spPr>
          <a:xfrm>
            <a:off x="7191625" y="3649042"/>
            <a:ext cx="19469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 + Regresi atau PCA + Klasifikasi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474814" y="81081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Intuisi </a:t>
            </a:r>
            <a:endParaRPr b="1" i="0" sz="3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587" y="920032"/>
            <a:ext cx="7239331" cy="40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1473281" y="1770055"/>
            <a:ext cx="2038554" cy="3768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Dari 5 fitur</a:t>
            </a:r>
            <a:endParaRPr b="1" i="0" sz="1800" u="none" cap="none" strike="noStrike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5817435" y="1770055"/>
            <a:ext cx="2038554" cy="3768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Menjadi 2 fitur</a:t>
            </a:r>
            <a:endParaRPr b="1" i="0" sz="1800" u="none" cap="none" strike="noStrike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2922527" y="988888"/>
            <a:ext cx="3761453" cy="752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demografi rumah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3"/>
          <p:cNvSpPr/>
          <p:nvPr/>
        </p:nvSpPr>
        <p:spPr>
          <a:xfrm flipH="1">
            <a:off x="1401443" y="2365658"/>
            <a:ext cx="6532134" cy="95116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43" y="224298"/>
            <a:ext cx="3206097" cy="1832418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1206" y="230751"/>
            <a:ext cx="3422915" cy="18831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7544" y="2775473"/>
            <a:ext cx="3422919" cy="185935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777" y="2802478"/>
            <a:ext cx="4319699" cy="211570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34"/>
          <p:cNvSpPr/>
          <p:nvPr/>
        </p:nvSpPr>
        <p:spPr>
          <a:xfrm>
            <a:off x="4244912" y="1012592"/>
            <a:ext cx="835045" cy="287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/>
          <p:nvPr/>
        </p:nvSpPr>
        <p:spPr>
          <a:xfrm rot="5400000">
            <a:off x="6962747" y="2314424"/>
            <a:ext cx="429074" cy="287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/>
          <p:nvPr/>
        </p:nvSpPr>
        <p:spPr>
          <a:xfrm rot="10800000">
            <a:off x="4597979" y="3618545"/>
            <a:ext cx="587202" cy="287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5795770" y="2816675"/>
            <a:ext cx="2030452" cy="42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Proyeksikan setiap titik ke best fitting line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251257" y="2873835"/>
            <a:ext cx="2030452" cy="42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Menjadi 1 Fitur :  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Size Fitur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599148" y="576936"/>
            <a:ext cx="8074702" cy="398289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 1</a:t>
            </a:r>
            <a:endParaRPr b="0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1524472" y="2122177"/>
            <a:ext cx="1384440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319856" y="309814"/>
            <a:ext cx="8109208" cy="10528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Tahap 1 :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Cari rata-rata untuk setiap sumbu dari kolom dataset (1)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2" y="2548913"/>
            <a:ext cx="3313925" cy="1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/>
          <p:nvPr/>
        </p:nvSpPr>
        <p:spPr>
          <a:xfrm>
            <a:off x="3928907" y="2932081"/>
            <a:ext cx="769634" cy="3156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322581" y="3104611"/>
            <a:ext cx="3351582" cy="61360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0005" y="1315772"/>
            <a:ext cx="3707869" cy="33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6170912" y="4634449"/>
            <a:ext cx="791537" cy="3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 1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 rot="-5398851">
            <a:off x="4136293" y="2294897"/>
            <a:ext cx="897756" cy="3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 2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479860" y="3328392"/>
            <a:ext cx="1066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Kolom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0b17b2d9_2_26"/>
          <p:cNvSpPr txBox="1"/>
          <p:nvPr/>
        </p:nvSpPr>
        <p:spPr>
          <a:xfrm>
            <a:off x="1524472" y="2122177"/>
            <a:ext cx="1384440" cy="531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g1400b17b2d9_2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2" y="2548913"/>
            <a:ext cx="3313925" cy="1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400b17b2d9_2_26"/>
          <p:cNvSpPr/>
          <p:nvPr/>
        </p:nvSpPr>
        <p:spPr>
          <a:xfrm>
            <a:off x="3928907" y="2932081"/>
            <a:ext cx="769634" cy="3156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00b17b2d9_2_26"/>
          <p:cNvSpPr/>
          <p:nvPr/>
        </p:nvSpPr>
        <p:spPr>
          <a:xfrm>
            <a:off x="322581" y="3561890"/>
            <a:ext cx="3291871" cy="61360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00b17b2d9_2_26"/>
          <p:cNvSpPr txBox="1"/>
          <p:nvPr/>
        </p:nvSpPr>
        <p:spPr>
          <a:xfrm>
            <a:off x="6170912" y="4482022"/>
            <a:ext cx="791537" cy="3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 1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g1400b17b2d9_2_26"/>
          <p:cNvSpPr txBox="1"/>
          <p:nvPr/>
        </p:nvSpPr>
        <p:spPr>
          <a:xfrm rot="-5398851">
            <a:off x="4136293" y="2294897"/>
            <a:ext cx="897756" cy="3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 2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g1400b17b2d9_2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298" y="1392185"/>
            <a:ext cx="3607526" cy="312774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400b17b2d9_2_26"/>
          <p:cNvSpPr txBox="1"/>
          <p:nvPr/>
        </p:nvSpPr>
        <p:spPr>
          <a:xfrm>
            <a:off x="319856" y="309814"/>
            <a:ext cx="8109208" cy="10528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Tahap 1 :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Cari rata-rata untuk setiap sumbu dari Kolom dataset (2)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g1400b17b2d9_2_26"/>
          <p:cNvSpPr txBox="1"/>
          <p:nvPr/>
        </p:nvSpPr>
        <p:spPr>
          <a:xfrm rot="-5398851">
            <a:off x="3323552" y="3852992"/>
            <a:ext cx="897756" cy="3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Kolom 2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1"/>
          <p:cNvGrpSpPr/>
          <p:nvPr/>
        </p:nvGrpSpPr>
        <p:grpSpPr>
          <a:xfrm>
            <a:off x="0" y="350"/>
            <a:ext cx="9145588" cy="2081576"/>
            <a:chOff x="0" y="5"/>
            <a:chExt cx="18288000" cy="4162430"/>
          </a:xfrm>
        </p:grpSpPr>
        <p:sp>
          <p:nvSpPr>
            <p:cNvPr id="99" name="Google Shape;99;p21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1"/>
          <p:cNvSpPr txBox="1"/>
          <p:nvPr/>
        </p:nvSpPr>
        <p:spPr>
          <a:xfrm>
            <a:off x="387764" y="2269907"/>
            <a:ext cx="3726947" cy="56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6351" marR="2541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1"/>
              <a:buFont typeface="Arial"/>
              <a:buNone/>
            </a:pPr>
            <a:r>
              <a:rPr b="1" i="0" lang="en-US" sz="2951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2951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79130" y="2872939"/>
            <a:ext cx="5008019" cy="1289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6351" marR="2541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4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1" marR="2541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1" marR="2541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b="0" i="0" sz="14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1" marR="2541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1" marR="2541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b="0" i="0" sz="14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634" y="2277015"/>
            <a:ext cx="3282034" cy="24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22291" y="4326673"/>
            <a:ext cx="817767" cy="743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54" y="1918044"/>
            <a:ext cx="4085955" cy="211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6102" y="1223323"/>
            <a:ext cx="3957276" cy="332904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37"/>
          <p:cNvSpPr/>
          <p:nvPr/>
        </p:nvSpPr>
        <p:spPr>
          <a:xfrm>
            <a:off x="4265616" y="2913603"/>
            <a:ext cx="595003" cy="3063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319856" y="233601"/>
            <a:ext cx="8109208" cy="10528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Tahap 1 : 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Cari titik temu setiap rata-rata per sumbu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/>
          <p:nvPr/>
        </p:nvSpPr>
        <p:spPr>
          <a:xfrm>
            <a:off x="599148" y="576936"/>
            <a:ext cx="8074702" cy="398289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 2</a:t>
            </a:r>
            <a:endParaRPr b="0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474814" y="81081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Tahap 2 : Posisikan rata-rata ke titik (0,0)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0" name="Google Shape;3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846" y="1147110"/>
            <a:ext cx="5729251" cy="319818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"/>
          <p:cNvSpPr txBox="1"/>
          <p:nvPr/>
        </p:nvSpPr>
        <p:spPr>
          <a:xfrm>
            <a:off x="599148" y="576936"/>
            <a:ext cx="8074702" cy="398289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 3</a:t>
            </a:r>
            <a:endParaRPr b="0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729327" y="183579"/>
            <a:ext cx="7686434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Cari “kandidat” line fitting yang melewati titik (0,0)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197" y="1257391"/>
            <a:ext cx="5621481" cy="3154121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729327" y="183579"/>
            <a:ext cx="7686434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Cari “kandidat” line fitting yang melewati titik (0,0)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197" y="1257391"/>
            <a:ext cx="5621481" cy="3154121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70" name="Google Shape;370;p42"/>
          <p:cNvCxnSpPr/>
          <p:nvPr/>
        </p:nvCxnSpPr>
        <p:spPr>
          <a:xfrm flipH="1" rot="10800000">
            <a:off x="2889527" y="2530937"/>
            <a:ext cx="1402443" cy="160257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42"/>
          <p:cNvCxnSpPr/>
          <p:nvPr/>
        </p:nvCxnSpPr>
        <p:spPr>
          <a:xfrm flipH="1" rot="10800000">
            <a:off x="2674889" y="2802584"/>
            <a:ext cx="1853122" cy="113059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42"/>
          <p:cNvCxnSpPr/>
          <p:nvPr/>
        </p:nvCxnSpPr>
        <p:spPr>
          <a:xfrm flipH="1" rot="10800000">
            <a:off x="2624806" y="2954985"/>
            <a:ext cx="2055657" cy="84224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42"/>
          <p:cNvCxnSpPr/>
          <p:nvPr/>
        </p:nvCxnSpPr>
        <p:spPr>
          <a:xfrm flipH="1" rot="10800000">
            <a:off x="2789359" y="2630854"/>
            <a:ext cx="1652687" cy="140964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42"/>
          <p:cNvCxnSpPr/>
          <p:nvPr/>
        </p:nvCxnSpPr>
        <p:spPr>
          <a:xfrm flipH="1" rot="10800000">
            <a:off x="3041954" y="2452023"/>
            <a:ext cx="999473" cy="175770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42"/>
          <p:cNvCxnSpPr/>
          <p:nvPr/>
        </p:nvCxnSpPr>
        <p:spPr>
          <a:xfrm flipH="1" rot="10800000">
            <a:off x="3194380" y="2366208"/>
            <a:ext cx="668216" cy="191973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42"/>
          <p:cNvCxnSpPr/>
          <p:nvPr/>
        </p:nvCxnSpPr>
        <p:spPr>
          <a:xfrm flipH="1" rot="10800000">
            <a:off x="2574722" y="3131866"/>
            <a:ext cx="2169077" cy="55089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42"/>
          <p:cNvSpPr txBox="1"/>
          <p:nvPr/>
        </p:nvSpPr>
        <p:spPr>
          <a:xfrm>
            <a:off x="6353428" y="2019098"/>
            <a:ext cx="2426821" cy="131542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Terdapat kandidat line fitting, kemudian akan dicari line fitting terbaik</a:t>
            </a:r>
            <a:endParaRPr b="0" i="0" sz="1400" u="none" cap="none" strike="noStrike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Bagaimana mencari </a:t>
            </a:r>
            <a:endParaRPr b="0" i="0" sz="1400" u="none" cap="none" strike="noStrike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line fitting terbaik?</a:t>
            </a:r>
            <a:endParaRPr b="0" i="0" sz="1400" u="none" cap="none" strike="noStrike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599148" y="576936"/>
            <a:ext cx="8074702" cy="398289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 4</a:t>
            </a:r>
            <a:endParaRPr b="0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1219493" y="183573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Cari line fitting terbaik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60" y="1046679"/>
            <a:ext cx="6035548" cy="3293446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44"/>
          <p:cNvSpPr txBox="1"/>
          <p:nvPr/>
        </p:nvSpPr>
        <p:spPr>
          <a:xfrm>
            <a:off x="6505843" y="1256965"/>
            <a:ext cx="2426821" cy="27862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Proyeksikan setiap titik terhadap kandidat line fitting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Line fitting terbaik adalah</a:t>
            </a:r>
            <a:endParaRPr b="1" i="0" sz="15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Ketika nila SS nya paling besar, dimana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Sum of squared distance adalah jumlah dari kuadrat setiap titik ke (0, 0) 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/>
        </p:nvSpPr>
        <p:spPr>
          <a:xfrm>
            <a:off x="714499" y="267282"/>
            <a:ext cx="7678033" cy="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Kenapa harus Sum of squared distances terbesar?</a:t>
            </a:r>
            <a:endParaRPr b="1" i="0" sz="1800" u="none" cap="none" strike="noStrike">
              <a:solidFill>
                <a:srgbClr val="3E85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99" y="842257"/>
            <a:ext cx="5674875" cy="309663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9758" y="842257"/>
            <a:ext cx="1929148" cy="65733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45"/>
          <p:cNvSpPr/>
          <p:nvPr/>
        </p:nvSpPr>
        <p:spPr>
          <a:xfrm>
            <a:off x="1257518" y="810976"/>
            <a:ext cx="5050777" cy="3429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45"/>
          <p:cNvCxnSpPr>
            <a:stCxn id="398" idx="3"/>
            <a:endCxn id="400" idx="1"/>
          </p:cNvCxnSpPr>
          <p:nvPr/>
        </p:nvCxnSpPr>
        <p:spPr>
          <a:xfrm>
            <a:off x="6308295" y="982456"/>
            <a:ext cx="873000" cy="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5"/>
          <p:cNvSpPr/>
          <p:nvPr/>
        </p:nvSpPr>
        <p:spPr>
          <a:xfrm>
            <a:off x="7181372" y="883720"/>
            <a:ext cx="1211010" cy="3429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6505843" y="1714245"/>
            <a:ext cx="2426821" cy="27862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informasi yang tersimpan dalam tiap PC adalah SS.</a:t>
            </a:r>
            <a:endParaRPr b="1" i="0" sz="15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Kalau rumus SS terlihat familiar, itu karena memang dia sama dengan rumus untuk </a:t>
            </a:r>
            <a:r>
              <a:rPr b="0" i="1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variance</a:t>
            </a: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 (bagian pembilang).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Intinya dia mendeskripsikan variasi data yang tertangkap oleh PC tertentu.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/>
        </p:nvSpPr>
        <p:spPr>
          <a:xfrm>
            <a:off x="714499" y="267282"/>
            <a:ext cx="7678033" cy="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PCA: Menemukan sumbu baru dengan level informasi yang berurut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980" y="1060507"/>
            <a:ext cx="7093618" cy="303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81" y="4090864"/>
            <a:ext cx="6857427" cy="74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g1400b17b2d9_2_0"/>
          <p:cNvGrpSpPr/>
          <p:nvPr/>
        </p:nvGrpSpPr>
        <p:grpSpPr>
          <a:xfrm>
            <a:off x="0" y="0"/>
            <a:ext cx="3867923" cy="5145557"/>
            <a:chOff x="0" y="0"/>
            <a:chExt cx="7734300" cy="10287000"/>
          </a:xfrm>
        </p:grpSpPr>
        <p:sp>
          <p:nvSpPr>
            <p:cNvPr id="110" name="Google Shape;110;g1400b17b2d9_2_0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400b17b2d9_2_0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400b17b2d9_2_0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1400b17b2d9_2_0"/>
          <p:cNvSpPr txBox="1"/>
          <p:nvPr>
            <p:ph idx="1" type="body"/>
          </p:nvPr>
        </p:nvSpPr>
        <p:spPr>
          <a:xfrm>
            <a:off x="4080303" y="679252"/>
            <a:ext cx="4195800" cy="2331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75">
            <a:spAutoFit/>
          </a:bodyPr>
          <a:lstStyle/>
          <a:p>
            <a:pPr indent="0" lvl="0" marL="127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Outline :</a:t>
            </a:r>
            <a:endParaRPr/>
          </a:p>
          <a:p>
            <a:pPr indent="-3429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Unsupervised : Dimensionality Reduction</a:t>
            </a:r>
            <a:endParaRPr/>
          </a:p>
          <a:p>
            <a:pPr indent="0" lvl="0" marL="1270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1.A. Flow Unsupervised Learning</a:t>
            </a:r>
            <a:endParaRPr/>
          </a:p>
          <a:p>
            <a:pPr indent="0" lvl="0" marL="1270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1.B. Flow PCA + Supervised Learning</a:t>
            </a:r>
            <a:endParaRPr/>
          </a:p>
          <a:p>
            <a:pPr indent="0" lvl="0" marL="1270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1.C. Intuisi Dimensionality Reduction</a:t>
            </a:r>
            <a:endParaRPr/>
          </a:p>
          <a:p>
            <a:pPr indent="0" lvl="0" marL="127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1.D. Konsep Dasar PCA</a:t>
            </a:r>
            <a:endParaRPr/>
          </a:p>
          <a:p>
            <a:pPr indent="0" lvl="0" marL="127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1.E. PCA From Scratch</a:t>
            </a:r>
            <a:endParaRPr/>
          </a:p>
        </p:txBody>
      </p:sp>
      <p:sp>
        <p:nvSpPr>
          <p:cNvPr id="114" name="Google Shape;114;g1400b17b2d9_2_0"/>
          <p:cNvSpPr/>
          <p:nvPr/>
        </p:nvSpPr>
        <p:spPr>
          <a:xfrm>
            <a:off x="8210470" y="54582"/>
            <a:ext cx="843000" cy="81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/>
        </p:nvSpPr>
        <p:spPr>
          <a:xfrm>
            <a:off x="599148" y="576936"/>
            <a:ext cx="8074702" cy="398289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 5</a:t>
            </a:r>
            <a:endParaRPr b="0" i="0" sz="7201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1219493" y="183573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PC1 telah didapatkan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1" name="Google Shape;42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6334" y="1680598"/>
            <a:ext cx="5545338" cy="309663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48"/>
          <p:cNvSpPr txBox="1"/>
          <p:nvPr/>
        </p:nvSpPr>
        <p:spPr>
          <a:xfrm>
            <a:off x="2855996" y="1043678"/>
            <a:ext cx="4522685" cy="53979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PC 1 adalah sumbu yang paling mendeskripsikan data.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219493" y="183573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6. Bagaimana PC2 ?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2855996" y="1119892"/>
            <a:ext cx="4522685" cy="53979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Mencari PC 2 cukup tegak lurus dengan PC1 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7744" y="1709370"/>
            <a:ext cx="5297244" cy="2909504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1143274" y="31152"/>
            <a:ext cx="7196149" cy="74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7. Bagaimana PC3 ?</a:t>
            </a:r>
            <a:endParaRPr b="1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2068209" y="662612"/>
            <a:ext cx="6073654" cy="7462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Mencari PC3 cukup tegak lurus dengan PC1 dan PC2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Pada data lebih dari 2 dimensi, perlu mencari line fitting terbaik setelah tegak lurus dengan PC-n sebelumnya</a:t>
            </a:r>
            <a:endParaRPr b="0" i="0" sz="14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8" name="Google Shape;43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3361" y="1787258"/>
            <a:ext cx="5044475" cy="2989969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/>
          <p:nvPr/>
        </p:nvSpPr>
        <p:spPr>
          <a:xfrm>
            <a:off x="0" y="0"/>
            <a:ext cx="9144000" cy="200025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1"/>
          <p:cNvSpPr/>
          <p:nvPr/>
        </p:nvSpPr>
        <p:spPr>
          <a:xfrm>
            <a:off x="0" y="0"/>
            <a:ext cx="514350" cy="557213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51"/>
          <p:cNvGrpSpPr/>
          <p:nvPr/>
        </p:nvGrpSpPr>
        <p:grpSpPr>
          <a:xfrm>
            <a:off x="0" y="558658"/>
            <a:ext cx="1944095" cy="1442320"/>
            <a:chOff x="0" y="1116869"/>
            <a:chExt cx="3887413" cy="2883487"/>
          </a:xfrm>
        </p:grpSpPr>
        <p:sp>
          <p:nvSpPr>
            <p:cNvPr id="446" name="Google Shape;446;p51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1"/>
          <p:cNvSpPr txBox="1"/>
          <p:nvPr>
            <p:ph type="title"/>
          </p:nvPr>
        </p:nvSpPr>
        <p:spPr>
          <a:xfrm>
            <a:off x="1438564" y="343805"/>
            <a:ext cx="7200538" cy="611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Praktik PCA – From Scratch</a:t>
            </a:r>
            <a:endParaRPr/>
          </a:p>
        </p:txBody>
      </p:sp>
      <p:sp>
        <p:nvSpPr>
          <p:cNvPr id="450" name="Google Shape;450;p51"/>
          <p:cNvSpPr/>
          <p:nvPr/>
        </p:nvSpPr>
        <p:spPr>
          <a:xfrm>
            <a:off x="8550655" y="4564207"/>
            <a:ext cx="594900" cy="5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697922" y="2882118"/>
            <a:ext cx="794117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 Collabs yuks ☺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https://drive.google.com/file/d/1AOf4QpiaXJe0nILvsOlfU-LCyj_4_sVF/view?usp=sharing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1"/>
          <p:cNvGrpSpPr/>
          <p:nvPr/>
        </p:nvGrpSpPr>
        <p:grpSpPr>
          <a:xfrm>
            <a:off x="5570016" y="348"/>
            <a:ext cx="3576052" cy="5144501"/>
            <a:chOff x="9937669" y="6"/>
            <a:chExt cx="8350884" cy="10287217"/>
          </a:xfrm>
        </p:grpSpPr>
        <p:sp>
          <p:nvSpPr>
            <p:cNvPr id="457" name="Google Shape;457;p41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41"/>
          <p:cNvSpPr txBox="1"/>
          <p:nvPr>
            <p:ph type="title"/>
          </p:nvPr>
        </p:nvSpPr>
        <p:spPr>
          <a:xfrm>
            <a:off x="592681" y="1618207"/>
            <a:ext cx="3611877" cy="74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6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80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81" y="2910531"/>
            <a:ext cx="250465" cy="2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1"/>
          <p:cNvSpPr txBox="1"/>
          <p:nvPr/>
        </p:nvSpPr>
        <p:spPr>
          <a:xfrm>
            <a:off x="940471" y="2930124"/>
            <a:ext cx="4572794" cy="23082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92" y="3365792"/>
            <a:ext cx="316088" cy="2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1"/>
          <p:cNvSpPr txBox="1"/>
          <p:nvPr/>
        </p:nvSpPr>
        <p:spPr>
          <a:xfrm>
            <a:off x="940471" y="3365792"/>
            <a:ext cx="4572794" cy="23082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804871" y="165569"/>
            <a:ext cx="7768949" cy="4569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Jenis Unsupervised Learning (general)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9840" y="1148740"/>
            <a:ext cx="2645859" cy="284760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320" y="1148740"/>
            <a:ext cx="3762489" cy="284760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4"/>
          <p:cNvSpPr txBox="1"/>
          <p:nvPr/>
        </p:nvSpPr>
        <p:spPr>
          <a:xfrm>
            <a:off x="5883690" y="4147047"/>
            <a:ext cx="1538067" cy="353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b="1" i="0" sz="17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806209" y="4147046"/>
            <a:ext cx="3570620" cy="353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DIMENSIONALITY REDUCTION</a:t>
            </a:r>
            <a:endParaRPr b="1" i="0" sz="17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581573" y="957071"/>
            <a:ext cx="4102461" cy="3729647"/>
          </a:xfrm>
          <a:prstGeom prst="rect">
            <a:avLst/>
          </a:prstGeom>
          <a:noFill/>
          <a:ln cap="flat" cmpd="sng" w="19050">
            <a:solidFill>
              <a:srgbClr val="E36C0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4"/>
          <p:cNvGrpSpPr/>
          <p:nvPr/>
        </p:nvGrpSpPr>
        <p:grpSpPr>
          <a:xfrm>
            <a:off x="0" y="0"/>
            <a:ext cx="1144211" cy="5145088"/>
            <a:chOff x="-3" y="1116869"/>
            <a:chExt cx="2876553" cy="11949874"/>
          </a:xfrm>
        </p:grpSpPr>
        <p:sp>
          <p:nvSpPr>
            <p:cNvPr id="127" name="Google Shape;127;p24"/>
            <p:cNvSpPr/>
            <p:nvPr/>
          </p:nvSpPr>
          <p:spPr>
            <a:xfrm>
              <a:off x="-3" y="12018993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4"/>
          <p:cNvGrpSpPr/>
          <p:nvPr/>
        </p:nvGrpSpPr>
        <p:grpSpPr>
          <a:xfrm rot="5400000">
            <a:off x="8069542" y="551962"/>
            <a:ext cx="1628008" cy="524084"/>
            <a:chOff x="0" y="2952606"/>
            <a:chExt cx="3887413" cy="1047750"/>
          </a:xfrm>
        </p:grpSpPr>
        <p:sp>
          <p:nvSpPr>
            <p:cNvPr id="131" name="Google Shape;131;p24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0" y="0"/>
            <a:ext cx="9144000" cy="200025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0" y="0"/>
            <a:ext cx="514350" cy="557213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0" y="558658"/>
            <a:ext cx="1944095" cy="1442320"/>
            <a:chOff x="0" y="1116869"/>
            <a:chExt cx="3887413" cy="2883487"/>
          </a:xfrm>
        </p:grpSpPr>
        <p:sp>
          <p:nvSpPr>
            <p:cNvPr id="140" name="Google Shape;140;p1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"/>
          <p:cNvSpPr txBox="1"/>
          <p:nvPr>
            <p:ph type="title"/>
          </p:nvPr>
        </p:nvSpPr>
        <p:spPr>
          <a:xfrm>
            <a:off x="1953016" y="343805"/>
            <a:ext cx="6686085" cy="54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1A. Flow Unsupervised Learning</a:t>
            </a:r>
            <a:endParaRPr/>
          </a:p>
        </p:txBody>
      </p:sp>
      <p:sp>
        <p:nvSpPr>
          <p:cNvPr id="144" name="Google Shape;144;p1"/>
          <p:cNvSpPr/>
          <p:nvPr/>
        </p:nvSpPr>
        <p:spPr>
          <a:xfrm>
            <a:off x="8550655" y="4564207"/>
            <a:ext cx="594900" cy="5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874209" y="2914849"/>
            <a:ext cx="1003609" cy="78371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2477929" y="2883985"/>
            <a:ext cx="1194539" cy="84544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"/>
          <p:cNvCxnSpPr/>
          <p:nvPr/>
        </p:nvCxnSpPr>
        <p:spPr>
          <a:xfrm flipH="1" rot="10800000">
            <a:off x="1877818" y="3338224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8" name="Google Shape;148;p1"/>
          <p:cNvSpPr/>
          <p:nvPr/>
        </p:nvSpPr>
        <p:spPr>
          <a:xfrm>
            <a:off x="4272579" y="2835027"/>
            <a:ext cx="1853157" cy="84544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"/>
          <p:cNvCxnSpPr/>
          <p:nvPr/>
        </p:nvCxnSpPr>
        <p:spPr>
          <a:xfrm flipH="1" rot="10800000">
            <a:off x="3672468" y="3289266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50" name="Google Shape;150;p1"/>
          <p:cNvSpPr/>
          <p:nvPr/>
        </p:nvSpPr>
        <p:spPr>
          <a:xfrm>
            <a:off x="6725847" y="2816010"/>
            <a:ext cx="1735704" cy="883476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"/>
          <p:cNvCxnSpPr/>
          <p:nvPr/>
        </p:nvCxnSpPr>
        <p:spPr>
          <a:xfrm flipH="1" rot="10800000">
            <a:off x="6118898" y="3257748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52" name="Google Shape;152;p1"/>
          <p:cNvSpPr txBox="1"/>
          <p:nvPr/>
        </p:nvSpPr>
        <p:spPr>
          <a:xfrm>
            <a:off x="4272579" y="3677184"/>
            <a:ext cx="1722767" cy="1086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: </a:t>
            </a:r>
            <a:endParaRPr/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Duplikat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Outlier (opsional)</a:t>
            </a:r>
            <a:endParaRPr/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Value</a:t>
            </a:r>
            <a:endParaRPr/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Encoding</a:t>
            </a:r>
            <a:endParaRPr/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Scalling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6696857" y="3699694"/>
            <a:ext cx="1764694" cy="247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 : 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/>
          <p:nvPr/>
        </p:nvSpPr>
        <p:spPr>
          <a:xfrm>
            <a:off x="0" y="0"/>
            <a:ext cx="9144000" cy="200025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0" y="0"/>
            <a:ext cx="514350" cy="557213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"/>
          <p:cNvGrpSpPr/>
          <p:nvPr/>
        </p:nvGrpSpPr>
        <p:grpSpPr>
          <a:xfrm>
            <a:off x="0" y="558658"/>
            <a:ext cx="1944095" cy="1442320"/>
            <a:chOff x="0" y="1116869"/>
            <a:chExt cx="3887413" cy="2883487"/>
          </a:xfrm>
        </p:grpSpPr>
        <p:sp>
          <p:nvSpPr>
            <p:cNvPr id="161" name="Google Shape;161;p2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/>
          <p:nvPr>
            <p:ph type="title"/>
          </p:nvPr>
        </p:nvSpPr>
        <p:spPr>
          <a:xfrm>
            <a:off x="1953016" y="343805"/>
            <a:ext cx="6686085" cy="54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1B. Flow PCA + Supervised Learning</a:t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8550655" y="4564207"/>
            <a:ext cx="594900" cy="5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899286" y="2700455"/>
            <a:ext cx="1003609" cy="78371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489672" y="2669593"/>
            <a:ext cx="1607379" cy="84544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"/>
          <p:cNvCxnSpPr/>
          <p:nvPr/>
        </p:nvCxnSpPr>
        <p:spPr>
          <a:xfrm flipH="1" rot="10800000">
            <a:off x="2882724" y="3092314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69" name="Google Shape;169;p2"/>
          <p:cNvCxnSpPr/>
          <p:nvPr/>
        </p:nvCxnSpPr>
        <p:spPr>
          <a:xfrm flipH="1" rot="10800000">
            <a:off x="5097051" y="3074874"/>
            <a:ext cx="606949" cy="1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70" name="Google Shape;170;p2"/>
          <p:cNvSpPr/>
          <p:nvPr/>
        </p:nvSpPr>
        <p:spPr>
          <a:xfrm>
            <a:off x="5683828" y="2639658"/>
            <a:ext cx="1735704" cy="883476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1438563" y="3574772"/>
            <a:ext cx="1507544" cy="750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Mengurangi jumlah kolom pertimbangan eigen value</a:t>
            </a:r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3116215" y="3574772"/>
            <a:ext cx="2395104" cy="750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 : </a:t>
            </a:r>
            <a:endParaRPr/>
          </a:p>
          <a:p>
            <a:pPr indent="-6350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PCA + Supervised Learning</a:t>
            </a:r>
            <a:endParaRPr/>
          </a:p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: Regresi atau Klasifikasi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5202370" y="3672210"/>
            <a:ext cx="2737298" cy="750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:</a:t>
            </a:r>
            <a:endParaRPr/>
          </a:p>
          <a:p>
            <a:pPr indent="-228600" lvl="0" marL="584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R2, RMSE, MAE, MAPE (If regression)</a:t>
            </a:r>
            <a:endParaRPr/>
          </a:p>
          <a:p>
            <a:pPr indent="-228600" lvl="0" marL="584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Conf. Matrix (if Classification)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using MacBook Pro" id="178" name="Google Shape;178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945003" y="348"/>
            <a:ext cx="5200586" cy="5144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8"/>
          <p:cNvGrpSpPr/>
          <p:nvPr/>
        </p:nvGrpSpPr>
        <p:grpSpPr>
          <a:xfrm>
            <a:off x="1" y="348"/>
            <a:ext cx="4025012" cy="5144393"/>
            <a:chOff x="0" y="0"/>
            <a:chExt cx="8048625" cy="10287000"/>
          </a:xfrm>
        </p:grpSpPr>
        <p:sp>
          <p:nvSpPr>
            <p:cNvPr id="180" name="Google Shape;180;p28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8"/>
          <p:cNvSpPr txBox="1"/>
          <p:nvPr>
            <p:ph type="title"/>
          </p:nvPr>
        </p:nvSpPr>
        <p:spPr>
          <a:xfrm>
            <a:off x="4734396" y="1392202"/>
            <a:ext cx="3816362" cy="179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75">
            <a:spAutoFit/>
          </a:bodyPr>
          <a:lstStyle/>
          <a:p>
            <a:pPr indent="0" lvl="0" marL="12703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1.C. Intuisi </a:t>
            </a:r>
            <a:r>
              <a:rPr lang="en-US" sz="3200">
                <a:solidFill>
                  <a:srgbClr val="262626"/>
                </a:solidFill>
              </a:rPr>
              <a:t>Dimensionality</a:t>
            </a:r>
            <a:endParaRPr sz="3200">
              <a:solidFill>
                <a:srgbClr val="262626"/>
              </a:solidFill>
            </a:endParaRPr>
          </a:p>
          <a:p>
            <a:pPr indent="0" lvl="0" marL="12703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3200">
                <a:solidFill>
                  <a:srgbClr val="262626"/>
                </a:solidFill>
              </a:rPr>
              <a:t>Reduction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8550668" y="4563950"/>
            <a:ext cx="595003" cy="5809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8550643" y="456393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474814" y="81081"/>
            <a:ext cx="7196149" cy="95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Intuisi  Dimensionality Reduction</a:t>
            </a:r>
            <a:endParaRPr b="1" i="0" sz="28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3587" y="927467"/>
            <a:ext cx="7239331" cy="40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473281" y="1770055"/>
            <a:ext cx="2038554" cy="3768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Dari 5 fitur</a:t>
            </a:r>
            <a:endParaRPr b="1" i="0" sz="1800" u="none" cap="none" strike="noStrike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817435" y="1770055"/>
            <a:ext cx="2038554" cy="3768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Menjadi 2 fitur</a:t>
            </a:r>
            <a:endParaRPr b="1" i="0" sz="1800" u="none" cap="none" strike="noStrike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922527" y="988888"/>
            <a:ext cx="3761453" cy="752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demografi rumah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/>
          <p:nvPr/>
        </p:nvSpPr>
        <p:spPr>
          <a:xfrm flipH="1">
            <a:off x="1401443" y="2365658"/>
            <a:ext cx="6532134" cy="95116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4564187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974719" y="1641713"/>
            <a:ext cx="7196149" cy="261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teknik yang dapat digunakan untuk mengurangi jumlah fitur dengan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menghilangkan sesedikit mungkin informasi</a:t>
            </a:r>
            <a:r>
              <a:rPr b="1" i="0" lang="en-US" sz="1800" u="none" cap="none" strike="noStrike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0" sz="1800" u="none" cap="none" strike="noStrike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PCA</a:t>
            </a:r>
            <a:r>
              <a:rPr b="1" i="0" lang="en-US" sz="1800" u="none" cap="none" strike="noStrike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(Principal Component Analysis) adalah metode untuk melakukan dimensionality reduction.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Proses menghilangkan fitur tersebut menggunakan konsep Eigenvector dan Eigenvalue.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159253" y="226087"/>
            <a:ext cx="8590791" cy="1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Jadi apa itu dimensionality reduction???</a:t>
            </a:r>
            <a:endParaRPr b="0" i="0" sz="36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2021-01-14T04:03:51Z</dcterms:created>
  <dc:creator>SINAR X</dc:creator>
</cp:coreProperties>
</file>