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F515-839C-4A3B-8939-FA8FFD26084E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7F5EB-7161-4A17-90CB-454C86E0FA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66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GzMcUy7ZI0&amp;t=164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xur-DAUaY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-Hb26agBFg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aafb2c7ac_6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10aafb2c7a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0aafb2c7ac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10aafb2c7ac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aafb2c7ac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Covariance matrix 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https://www.youtube.com/watch?v=0GzMcUy7ZI0&amp;t=164s</a:t>
            </a:r>
            <a:endParaRPr/>
          </a:p>
        </p:txBody>
      </p:sp>
      <p:sp>
        <p:nvSpPr>
          <p:cNvPr id="751" name="Google Shape;751;g10aafb2c7ac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5a81dff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125a81dff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aafb2c7ac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g10aafb2c7ac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0aafb2c7ac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10aafb2c7ac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aafb2c7ac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10aafb2c7a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aafb2c7ac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g10aafb2c7ac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0aafb2c7ac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g10aafb2c7ac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0aafb2c7ac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10aafb2c7ac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31712773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31712773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afb2c7a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10aafb2c7a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0aafb2c7ac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g10aafb2c7ac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aafb2c7ac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10aafb2c7ac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0aafb2c7ac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g10aafb2c7ac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0aafb2c7ac_2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g10aafb2c7ac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aafb2c7ac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g10aafb2c7ac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aafb2c7ac_2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g10aafb2c7ac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0aafb2c7ac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g10aafb2c7ac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aafb2c7ac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10aafb2c7ac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0aafb2c7ac_2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g10aafb2c7ac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0aafb2c7ac_2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https://www.youtube.com/watch?v=BAxur-DAUaY</a:t>
            </a:r>
            <a:r>
              <a:rPr lang="en"/>
              <a:t> </a:t>
            </a:r>
            <a:endParaRPr/>
          </a:p>
        </p:txBody>
      </p:sp>
      <p:sp>
        <p:nvSpPr>
          <p:cNvPr id="857" name="Google Shape;857;g10aafb2c7ac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aafb2c7a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10aafb2c7a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184a6efe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g1184a6efe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aafb2c7ac_2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https://www.youtube.com/watch?v=g-Hb26agBFg</a:t>
            </a:r>
            <a:endParaRPr/>
          </a:p>
        </p:txBody>
      </p:sp>
      <p:sp>
        <p:nvSpPr>
          <p:cNvPr id="869" name="Google Shape;869;g10aafb2c7ac_2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0aafb2c7ac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10aafb2c7ac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0aafb2c7ac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g10aafb2c7ac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aafb2c7ac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10aafb2c7ac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0aafb2c7ac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10aafb2c7ac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aafb2c7a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0aafb2c7a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aafb2c7ac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10aafb2c7ac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184a6efe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1184a6efe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138471-2E48-270C-E721-8196A21B8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CB5E36F-54E7-29BA-8C02-0100FF17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7309ABD-790F-F267-DD07-6B40EE67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F380A6E-74B3-1B90-90AD-5D4FC555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4C01248-0E24-7E99-DC5E-9FCE33D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1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383EEC-9A30-D98B-51A2-4F32178D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1826754-CE2F-E7A6-7E71-7F6EA1123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138C90D-106B-B26A-6149-41E65A8B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4473B1A-20FD-8AFA-F3CA-682B9FE9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63856C1-B0AF-C640-0AA4-7A247586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157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5C5B025C-638B-DBC3-6BE5-1120F3A6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C4F2B33-F819-DDF1-1C09-199144D2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57C347F-B8C2-B355-16F2-50951F49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79F79B5-300A-68A5-9C71-DBFF42BE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8B4885E-B058-C297-1285-499C1484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19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77331" y="807495"/>
            <a:ext cx="10837200" cy="81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1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9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021A024-AA60-5FB3-BB30-9211573E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5AD6AD6-FC5C-7BA8-B68C-8400F521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03E17F4-DD3A-69E5-BBFC-CBCD84A4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9B3F858-0870-059C-5D75-7DA30C40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196E7F8-F78E-2BD8-44D3-E3ECFF33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5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629DB11-6A93-C2F7-B7B8-6E04104B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3428920-83BB-7EEB-29DB-55628387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8BB9F09-0975-ACCD-ED35-0ED2F9C8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29E0E0B-9FB9-238A-1210-28811D1B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C154A29-DCF5-F815-FE3B-5BDF9925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7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974B748-C456-BFA9-AE01-E063F713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C5F76E-A216-5EBB-2941-BB0AE7919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52B1C96-D907-7581-F8D0-D224574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F99DDCA-24BD-A1A8-6F3D-695F6FA5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A7C70A1-5C00-11DF-DE45-25CCF507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653AC3F-C7E1-E5D6-B1D2-4A350361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85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CA62BE-C65D-BDDF-61A7-352E6D1D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06D1F0E-6375-3D42-2870-7C4E67FC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E99CAA25-0783-69F7-7C67-4C89446F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A6C6C63-C3C9-5FDD-B7EC-DE76C112E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582362DD-2714-7BED-5F81-A683AF9D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D453E119-F427-B80A-FD29-EAB370F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7BF7F377-A070-757B-D41D-7FB387C7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325AAE6-B4B4-B9A4-8DB3-9CB5DBFF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30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8474305-FF6C-640B-AA50-892A780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383A45F9-B413-563F-B809-8E5FD80F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5D127B9-4B03-86F2-211C-B3384E06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C917052-9D97-F1BB-E47F-CDEA641C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010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61A8E6D3-7B37-7F54-63E9-387CAF18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06B76997-E423-D69F-4411-9FEACD2A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1B2DD98-3A32-ADAC-B0AC-14C2F01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62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5CA3D67-C2A9-A44B-72FD-B663B04F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2D1FE4C-C3C4-8DF4-4DFF-2463F130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6A50832-A5BC-A9B3-3F11-EFCF60062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6819A42-AE75-3C4A-1ADD-30F89BEC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B3EBAFD-0E9E-C3F1-5870-F3EA65C6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3E579EB-24E3-2AB9-E6A6-A9BB0BB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981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B19D851-A4AA-BE06-F2AA-5DA769C1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A044D7F4-C838-189E-B556-5D4836877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4915487-6917-BB89-E892-80EFF9E97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0A22D66-BF00-808E-81FC-ACCAC00E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820B89F-8F51-A432-C116-22765657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75EFEA4-1EB7-1BAB-A7FC-B6773DEA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0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824C75B2-4970-7F42-E26D-4D03C8A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EE87E28-D2E9-1834-544E-7CF5E5F8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E22A474-C247-D48D-14B8-6F642F77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A268-0C31-434F-8350-ACFF933B2876}" type="datetimeFigureOut">
              <a:rPr lang="en-ID" smtClean="0"/>
              <a:t>13/02/2024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E2DC331-3501-2CB5-312E-912A382E4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A1FF4B7-A8B7-CB49-B1C0-22BD45D4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3185-322A-4E5A-B65F-28E06103D0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28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0GzMcUy7ZI0&amp;t=164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framalpha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framalpha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g-Hb26agBF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WBlnwvjfMtQ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BlnwvjfMt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81"/>
          <p:cNvGrpSpPr/>
          <p:nvPr/>
        </p:nvGrpSpPr>
        <p:grpSpPr>
          <a:xfrm>
            <a:off x="6625086" y="3"/>
            <a:ext cx="5567679" cy="6858141"/>
            <a:chOff x="4968814" y="2"/>
            <a:chExt cx="4175759" cy="5143606"/>
          </a:xfrm>
        </p:grpSpPr>
        <p:sp>
          <p:nvSpPr>
            <p:cNvPr id="672" name="Google Shape;672;p81"/>
            <p:cNvSpPr/>
            <p:nvPr/>
          </p:nvSpPr>
          <p:spPr>
            <a:xfrm>
              <a:off x="4968814" y="2"/>
              <a:ext cx="4175759" cy="5143500"/>
            </a:xfrm>
            <a:custGeom>
              <a:avLst/>
              <a:gdLst/>
              <a:ahLst/>
              <a:cxnLst/>
              <a:rect l="l" t="t" r="r" b="b"/>
              <a:pathLst>
                <a:path w="4175759" h="5143500" extrusionOk="0">
                  <a:moveTo>
                    <a:pt x="4175166" y="5143486"/>
                  </a:moveTo>
                  <a:lnTo>
                    <a:pt x="0" y="5143486"/>
                  </a:lnTo>
                  <a:lnTo>
                    <a:pt x="0" y="0"/>
                  </a:lnTo>
                  <a:lnTo>
                    <a:pt x="4175166" y="0"/>
                  </a:lnTo>
                  <a:lnTo>
                    <a:pt x="4175166" y="5143486"/>
                  </a:lnTo>
                  <a:close/>
                </a:path>
              </a:pathLst>
            </a:custGeom>
            <a:solidFill>
              <a:srgbClr val="48A8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81"/>
            <p:cNvSpPr/>
            <p:nvPr/>
          </p:nvSpPr>
          <p:spPr>
            <a:xfrm>
              <a:off x="4972039" y="2"/>
              <a:ext cx="4171950" cy="5143500"/>
            </a:xfrm>
            <a:custGeom>
              <a:avLst/>
              <a:gdLst/>
              <a:ahLst/>
              <a:cxnLst/>
              <a:rect l="l" t="t" r="r" b="b"/>
              <a:pathLst>
                <a:path w="4171950" h="5143500" extrusionOk="0">
                  <a:moveTo>
                    <a:pt x="4171941" y="5143486"/>
                  </a:moveTo>
                  <a:lnTo>
                    <a:pt x="2851144" y="5143486"/>
                  </a:lnTo>
                  <a:lnTo>
                    <a:pt x="2851144" y="4974986"/>
                  </a:lnTo>
                  <a:lnTo>
                    <a:pt x="2844794" y="4951137"/>
                  </a:lnTo>
                  <a:lnTo>
                    <a:pt x="2844794" y="4903562"/>
                  </a:lnTo>
                  <a:lnTo>
                    <a:pt x="2838444" y="4879862"/>
                  </a:lnTo>
                  <a:lnTo>
                    <a:pt x="2838444" y="4832612"/>
                  </a:lnTo>
                  <a:lnTo>
                    <a:pt x="2832094" y="4809087"/>
                  </a:lnTo>
                  <a:lnTo>
                    <a:pt x="2832094" y="4785612"/>
                  </a:lnTo>
                  <a:lnTo>
                    <a:pt x="2825744" y="4762187"/>
                  </a:lnTo>
                  <a:lnTo>
                    <a:pt x="2825744" y="4738837"/>
                  </a:lnTo>
                  <a:lnTo>
                    <a:pt x="2819394" y="4715537"/>
                  </a:lnTo>
                  <a:lnTo>
                    <a:pt x="2819394" y="4692287"/>
                  </a:lnTo>
                  <a:lnTo>
                    <a:pt x="2806694" y="4646012"/>
                  </a:lnTo>
                  <a:lnTo>
                    <a:pt x="2806694" y="4622962"/>
                  </a:lnTo>
                  <a:lnTo>
                    <a:pt x="2793994" y="4577062"/>
                  </a:lnTo>
                  <a:lnTo>
                    <a:pt x="2793994" y="4554212"/>
                  </a:lnTo>
                  <a:lnTo>
                    <a:pt x="2768594" y="4463488"/>
                  </a:lnTo>
                  <a:lnTo>
                    <a:pt x="2768594" y="4440988"/>
                  </a:lnTo>
                  <a:lnTo>
                    <a:pt x="2717794" y="4263538"/>
                  </a:lnTo>
                  <a:lnTo>
                    <a:pt x="2705094" y="4241688"/>
                  </a:lnTo>
                  <a:lnTo>
                    <a:pt x="2679694" y="4155113"/>
                  </a:lnTo>
                  <a:lnTo>
                    <a:pt x="2666994" y="4133663"/>
                  </a:lnTo>
                  <a:lnTo>
                    <a:pt x="2654294" y="4091038"/>
                  </a:lnTo>
                  <a:lnTo>
                    <a:pt x="2641594" y="4069838"/>
                  </a:lnTo>
                  <a:lnTo>
                    <a:pt x="2628894" y="4027688"/>
                  </a:lnTo>
                  <a:lnTo>
                    <a:pt x="2616194" y="4006763"/>
                  </a:lnTo>
                  <a:lnTo>
                    <a:pt x="2609844" y="3985888"/>
                  </a:lnTo>
                  <a:lnTo>
                    <a:pt x="2597144" y="3965139"/>
                  </a:lnTo>
                  <a:lnTo>
                    <a:pt x="2590794" y="3944464"/>
                  </a:lnTo>
                  <a:lnTo>
                    <a:pt x="2578094" y="3923864"/>
                  </a:lnTo>
                  <a:lnTo>
                    <a:pt x="2571744" y="3903364"/>
                  </a:lnTo>
                  <a:lnTo>
                    <a:pt x="2559044" y="3882964"/>
                  </a:lnTo>
                  <a:lnTo>
                    <a:pt x="2552694" y="3862639"/>
                  </a:lnTo>
                  <a:lnTo>
                    <a:pt x="2527294" y="3822289"/>
                  </a:lnTo>
                  <a:lnTo>
                    <a:pt x="2520944" y="3802239"/>
                  </a:lnTo>
                  <a:lnTo>
                    <a:pt x="2495544" y="3762439"/>
                  </a:lnTo>
                  <a:lnTo>
                    <a:pt x="2489194" y="3742689"/>
                  </a:lnTo>
                  <a:lnTo>
                    <a:pt x="2425695" y="3645414"/>
                  </a:lnTo>
                  <a:lnTo>
                    <a:pt x="2419345" y="3626239"/>
                  </a:lnTo>
                  <a:lnTo>
                    <a:pt x="2355845" y="3531989"/>
                  </a:lnTo>
                  <a:lnTo>
                    <a:pt x="2305045" y="3458490"/>
                  </a:lnTo>
                  <a:lnTo>
                    <a:pt x="2292345" y="3440390"/>
                  </a:lnTo>
                  <a:lnTo>
                    <a:pt x="2273295" y="3422390"/>
                  </a:lnTo>
                  <a:lnTo>
                    <a:pt x="2222495" y="3351515"/>
                  </a:lnTo>
                  <a:lnTo>
                    <a:pt x="2203445" y="3334090"/>
                  </a:lnTo>
                  <a:lnTo>
                    <a:pt x="2165345" y="3282465"/>
                  </a:lnTo>
                  <a:lnTo>
                    <a:pt x="2146295" y="3265490"/>
                  </a:lnTo>
                  <a:lnTo>
                    <a:pt x="2120895" y="3231915"/>
                  </a:lnTo>
                  <a:lnTo>
                    <a:pt x="2101845" y="3215290"/>
                  </a:lnTo>
                  <a:lnTo>
                    <a:pt x="2089145" y="3198790"/>
                  </a:lnTo>
                  <a:lnTo>
                    <a:pt x="2070095" y="3182415"/>
                  </a:lnTo>
                  <a:lnTo>
                    <a:pt x="2057395" y="3166165"/>
                  </a:lnTo>
                  <a:lnTo>
                    <a:pt x="2038345" y="3150015"/>
                  </a:lnTo>
                  <a:lnTo>
                    <a:pt x="2025645" y="3134015"/>
                  </a:lnTo>
                  <a:lnTo>
                    <a:pt x="2006595" y="3118115"/>
                  </a:lnTo>
                  <a:lnTo>
                    <a:pt x="1993895" y="3102365"/>
                  </a:lnTo>
                  <a:lnTo>
                    <a:pt x="1974846" y="3086715"/>
                  </a:lnTo>
                  <a:lnTo>
                    <a:pt x="1962146" y="3071215"/>
                  </a:lnTo>
                  <a:lnTo>
                    <a:pt x="1943096" y="3055840"/>
                  </a:lnTo>
                  <a:lnTo>
                    <a:pt x="1930396" y="3040590"/>
                  </a:lnTo>
                  <a:lnTo>
                    <a:pt x="1911346" y="3025440"/>
                  </a:lnTo>
                  <a:lnTo>
                    <a:pt x="1892296" y="3010465"/>
                  </a:lnTo>
                  <a:lnTo>
                    <a:pt x="1879596" y="2995590"/>
                  </a:lnTo>
                  <a:lnTo>
                    <a:pt x="1860546" y="2980865"/>
                  </a:lnTo>
                  <a:lnTo>
                    <a:pt x="1841496" y="2966241"/>
                  </a:lnTo>
                  <a:lnTo>
                    <a:pt x="1828796" y="2951791"/>
                  </a:lnTo>
                  <a:lnTo>
                    <a:pt x="1809746" y="2937441"/>
                  </a:lnTo>
                  <a:lnTo>
                    <a:pt x="1790696" y="2923241"/>
                  </a:lnTo>
                  <a:lnTo>
                    <a:pt x="1771646" y="2909166"/>
                  </a:lnTo>
                  <a:lnTo>
                    <a:pt x="1758946" y="2895241"/>
                  </a:lnTo>
                  <a:lnTo>
                    <a:pt x="1720846" y="2867791"/>
                  </a:lnTo>
                  <a:lnTo>
                    <a:pt x="1682746" y="2840891"/>
                  </a:lnTo>
                  <a:lnTo>
                    <a:pt x="1663696" y="2827641"/>
                  </a:lnTo>
                  <a:lnTo>
                    <a:pt x="1650996" y="2814541"/>
                  </a:lnTo>
                  <a:lnTo>
                    <a:pt x="1612896" y="2788766"/>
                  </a:lnTo>
                  <a:lnTo>
                    <a:pt x="1574796" y="2763566"/>
                  </a:lnTo>
                  <a:lnTo>
                    <a:pt x="1536696" y="2738916"/>
                  </a:lnTo>
                  <a:lnTo>
                    <a:pt x="1498596" y="2714891"/>
                  </a:lnTo>
                  <a:lnTo>
                    <a:pt x="1460497" y="2691441"/>
                  </a:lnTo>
                  <a:lnTo>
                    <a:pt x="1422397" y="2668566"/>
                  </a:lnTo>
                  <a:lnTo>
                    <a:pt x="1377947" y="2646316"/>
                  </a:lnTo>
                  <a:lnTo>
                    <a:pt x="1358897" y="2635416"/>
                  </a:lnTo>
                  <a:lnTo>
                    <a:pt x="1320797" y="2614091"/>
                  </a:lnTo>
                  <a:lnTo>
                    <a:pt x="1282697" y="2593366"/>
                  </a:lnTo>
                  <a:lnTo>
                    <a:pt x="1238247" y="2573291"/>
                  </a:lnTo>
                  <a:lnTo>
                    <a:pt x="1219197" y="2563466"/>
                  </a:lnTo>
                  <a:lnTo>
                    <a:pt x="1200147" y="2553816"/>
                  </a:lnTo>
                  <a:lnTo>
                    <a:pt x="1181097" y="2544341"/>
                  </a:lnTo>
                  <a:lnTo>
                    <a:pt x="1155697" y="2535016"/>
                  </a:lnTo>
                  <a:lnTo>
                    <a:pt x="1136647" y="2525841"/>
                  </a:lnTo>
                  <a:lnTo>
                    <a:pt x="1117597" y="2516841"/>
                  </a:lnTo>
                  <a:lnTo>
                    <a:pt x="1092197" y="2507991"/>
                  </a:lnTo>
                  <a:lnTo>
                    <a:pt x="1073147" y="2499309"/>
                  </a:lnTo>
                  <a:lnTo>
                    <a:pt x="1054097" y="2490794"/>
                  </a:lnTo>
                  <a:lnTo>
                    <a:pt x="1028697" y="2482441"/>
                  </a:lnTo>
                  <a:lnTo>
                    <a:pt x="1009647" y="2474257"/>
                  </a:lnTo>
                  <a:lnTo>
                    <a:pt x="990598" y="2466239"/>
                  </a:lnTo>
                  <a:lnTo>
                    <a:pt x="965198" y="2458389"/>
                  </a:lnTo>
                  <a:lnTo>
                    <a:pt x="946148" y="2450707"/>
                  </a:lnTo>
                  <a:lnTo>
                    <a:pt x="920748" y="2443192"/>
                  </a:lnTo>
                  <a:lnTo>
                    <a:pt x="901698" y="2435849"/>
                  </a:lnTo>
                  <a:lnTo>
                    <a:pt x="882648" y="2428677"/>
                  </a:lnTo>
                  <a:lnTo>
                    <a:pt x="857248" y="2421674"/>
                  </a:lnTo>
                  <a:lnTo>
                    <a:pt x="838198" y="2414847"/>
                  </a:lnTo>
                  <a:lnTo>
                    <a:pt x="812798" y="2408189"/>
                  </a:lnTo>
                  <a:lnTo>
                    <a:pt x="793748" y="2401707"/>
                  </a:lnTo>
                  <a:lnTo>
                    <a:pt x="768348" y="2395399"/>
                  </a:lnTo>
                  <a:lnTo>
                    <a:pt x="749298" y="2389267"/>
                  </a:lnTo>
                  <a:lnTo>
                    <a:pt x="723898" y="2383312"/>
                  </a:lnTo>
                  <a:lnTo>
                    <a:pt x="704848" y="2377532"/>
                  </a:lnTo>
                  <a:lnTo>
                    <a:pt x="679448" y="2371932"/>
                  </a:lnTo>
                  <a:lnTo>
                    <a:pt x="660398" y="2366509"/>
                  </a:lnTo>
                  <a:lnTo>
                    <a:pt x="634998" y="2361264"/>
                  </a:lnTo>
                  <a:lnTo>
                    <a:pt x="609598" y="2356202"/>
                  </a:lnTo>
                  <a:lnTo>
                    <a:pt x="590548" y="2351319"/>
                  </a:lnTo>
                  <a:lnTo>
                    <a:pt x="565148" y="2346619"/>
                  </a:lnTo>
                  <a:lnTo>
                    <a:pt x="546098" y="2342102"/>
                  </a:lnTo>
                  <a:lnTo>
                    <a:pt x="520698" y="2337767"/>
                  </a:lnTo>
                  <a:lnTo>
                    <a:pt x="495299" y="2333617"/>
                  </a:lnTo>
                  <a:lnTo>
                    <a:pt x="476249" y="2329652"/>
                  </a:lnTo>
                  <a:lnTo>
                    <a:pt x="450849" y="2325872"/>
                  </a:lnTo>
                  <a:lnTo>
                    <a:pt x="425449" y="2322277"/>
                  </a:lnTo>
                  <a:lnTo>
                    <a:pt x="406399" y="2318872"/>
                  </a:lnTo>
                  <a:lnTo>
                    <a:pt x="380999" y="2315654"/>
                  </a:lnTo>
                  <a:lnTo>
                    <a:pt x="355599" y="2312624"/>
                  </a:lnTo>
                  <a:lnTo>
                    <a:pt x="336549" y="2309787"/>
                  </a:lnTo>
                  <a:lnTo>
                    <a:pt x="311149" y="2307137"/>
                  </a:lnTo>
                  <a:lnTo>
                    <a:pt x="285749" y="2304679"/>
                  </a:lnTo>
                  <a:lnTo>
                    <a:pt x="266699" y="2302414"/>
                  </a:lnTo>
                  <a:lnTo>
                    <a:pt x="241299" y="2300342"/>
                  </a:lnTo>
                  <a:lnTo>
                    <a:pt x="215899" y="2298462"/>
                  </a:lnTo>
                  <a:lnTo>
                    <a:pt x="190499" y="2296777"/>
                  </a:lnTo>
                  <a:lnTo>
                    <a:pt x="171449" y="2295287"/>
                  </a:lnTo>
                  <a:lnTo>
                    <a:pt x="120649" y="2292897"/>
                  </a:lnTo>
                  <a:lnTo>
                    <a:pt x="69849" y="2291299"/>
                  </a:lnTo>
                  <a:lnTo>
                    <a:pt x="25399" y="2290497"/>
                  </a:lnTo>
                  <a:lnTo>
                    <a:pt x="0" y="2290394"/>
                  </a:lnTo>
                  <a:lnTo>
                    <a:pt x="0" y="0"/>
                  </a:lnTo>
                  <a:lnTo>
                    <a:pt x="44449" y="171"/>
                  </a:lnTo>
                  <a:lnTo>
                    <a:pt x="82549" y="688"/>
                  </a:lnTo>
                  <a:lnTo>
                    <a:pt x="126999" y="1547"/>
                  </a:lnTo>
                  <a:lnTo>
                    <a:pt x="171449" y="2748"/>
                  </a:lnTo>
                  <a:lnTo>
                    <a:pt x="209549" y="4289"/>
                  </a:lnTo>
                  <a:lnTo>
                    <a:pt x="253999" y="6169"/>
                  </a:lnTo>
                  <a:lnTo>
                    <a:pt x="298449" y="8386"/>
                  </a:lnTo>
                  <a:lnTo>
                    <a:pt x="336549" y="10939"/>
                  </a:lnTo>
                  <a:lnTo>
                    <a:pt x="380999" y="13828"/>
                  </a:lnTo>
                  <a:lnTo>
                    <a:pt x="419099" y="17049"/>
                  </a:lnTo>
                  <a:lnTo>
                    <a:pt x="463549" y="20603"/>
                  </a:lnTo>
                  <a:lnTo>
                    <a:pt x="507998" y="24488"/>
                  </a:lnTo>
                  <a:lnTo>
                    <a:pt x="546098" y="28702"/>
                  </a:lnTo>
                  <a:lnTo>
                    <a:pt x="590548" y="33245"/>
                  </a:lnTo>
                  <a:lnTo>
                    <a:pt x="628648" y="38114"/>
                  </a:lnTo>
                  <a:lnTo>
                    <a:pt x="673098" y="43309"/>
                  </a:lnTo>
                  <a:lnTo>
                    <a:pt x="711198" y="48828"/>
                  </a:lnTo>
                  <a:lnTo>
                    <a:pt x="755648" y="54670"/>
                  </a:lnTo>
                  <a:lnTo>
                    <a:pt x="793748" y="60834"/>
                  </a:lnTo>
                  <a:lnTo>
                    <a:pt x="831848" y="67318"/>
                  </a:lnTo>
                  <a:lnTo>
                    <a:pt x="876298" y="74121"/>
                  </a:lnTo>
                  <a:lnTo>
                    <a:pt x="914398" y="81242"/>
                  </a:lnTo>
                  <a:lnTo>
                    <a:pt x="958848" y="88679"/>
                  </a:lnTo>
                  <a:lnTo>
                    <a:pt x="996947" y="96430"/>
                  </a:lnTo>
                  <a:lnTo>
                    <a:pt x="1035047" y="104496"/>
                  </a:lnTo>
                  <a:lnTo>
                    <a:pt x="1079497" y="112874"/>
                  </a:lnTo>
                  <a:lnTo>
                    <a:pt x="1117597" y="121563"/>
                  </a:lnTo>
                  <a:lnTo>
                    <a:pt x="1155697" y="130561"/>
                  </a:lnTo>
                  <a:lnTo>
                    <a:pt x="1193797" y="139868"/>
                  </a:lnTo>
                  <a:lnTo>
                    <a:pt x="1238247" y="149482"/>
                  </a:lnTo>
                  <a:lnTo>
                    <a:pt x="1276347" y="159401"/>
                  </a:lnTo>
                  <a:lnTo>
                    <a:pt x="1314447" y="169625"/>
                  </a:lnTo>
                  <a:lnTo>
                    <a:pt x="1352547" y="180152"/>
                  </a:lnTo>
                  <a:lnTo>
                    <a:pt x="1390647" y="190981"/>
                  </a:lnTo>
                  <a:lnTo>
                    <a:pt x="1435097" y="202111"/>
                  </a:lnTo>
                  <a:lnTo>
                    <a:pt x="1473197" y="213539"/>
                  </a:lnTo>
                  <a:lnTo>
                    <a:pt x="1511296" y="225265"/>
                  </a:lnTo>
                  <a:lnTo>
                    <a:pt x="1549396" y="237287"/>
                  </a:lnTo>
                  <a:lnTo>
                    <a:pt x="1587496" y="249605"/>
                  </a:lnTo>
                  <a:lnTo>
                    <a:pt x="1625596" y="262216"/>
                  </a:lnTo>
                  <a:lnTo>
                    <a:pt x="1663696" y="275121"/>
                  </a:lnTo>
                  <a:lnTo>
                    <a:pt x="1701796" y="288316"/>
                  </a:lnTo>
                  <a:lnTo>
                    <a:pt x="1739896" y="301801"/>
                  </a:lnTo>
                  <a:lnTo>
                    <a:pt x="1777996" y="315573"/>
                  </a:lnTo>
                  <a:lnTo>
                    <a:pt x="1816096" y="329633"/>
                  </a:lnTo>
                  <a:lnTo>
                    <a:pt x="1854196" y="343981"/>
                  </a:lnTo>
                  <a:lnTo>
                    <a:pt x="1892296" y="358611"/>
                  </a:lnTo>
                  <a:lnTo>
                    <a:pt x="1930396" y="373526"/>
                  </a:lnTo>
                  <a:lnTo>
                    <a:pt x="1962146" y="388721"/>
                  </a:lnTo>
                  <a:lnTo>
                    <a:pt x="2000245" y="404198"/>
                  </a:lnTo>
                  <a:lnTo>
                    <a:pt x="2038345" y="419953"/>
                  </a:lnTo>
                  <a:lnTo>
                    <a:pt x="2076445" y="435988"/>
                  </a:lnTo>
                  <a:lnTo>
                    <a:pt x="2114545" y="452298"/>
                  </a:lnTo>
                  <a:lnTo>
                    <a:pt x="2146295" y="468883"/>
                  </a:lnTo>
                  <a:lnTo>
                    <a:pt x="2184395" y="485743"/>
                  </a:lnTo>
                  <a:lnTo>
                    <a:pt x="2222495" y="502875"/>
                  </a:lnTo>
                  <a:lnTo>
                    <a:pt x="2254245" y="520278"/>
                  </a:lnTo>
                  <a:lnTo>
                    <a:pt x="2292345" y="537953"/>
                  </a:lnTo>
                  <a:lnTo>
                    <a:pt x="2330445" y="555893"/>
                  </a:lnTo>
                  <a:lnTo>
                    <a:pt x="2362195" y="574103"/>
                  </a:lnTo>
                  <a:lnTo>
                    <a:pt x="2400295" y="592578"/>
                  </a:lnTo>
                  <a:lnTo>
                    <a:pt x="2432045" y="611318"/>
                  </a:lnTo>
                  <a:lnTo>
                    <a:pt x="2470145" y="630323"/>
                  </a:lnTo>
                  <a:lnTo>
                    <a:pt x="2501894" y="649588"/>
                  </a:lnTo>
                  <a:lnTo>
                    <a:pt x="2539994" y="669113"/>
                  </a:lnTo>
                  <a:lnTo>
                    <a:pt x="2571744" y="688900"/>
                  </a:lnTo>
                  <a:lnTo>
                    <a:pt x="2609844" y="708943"/>
                  </a:lnTo>
                  <a:lnTo>
                    <a:pt x="2641594" y="729243"/>
                  </a:lnTo>
                  <a:lnTo>
                    <a:pt x="2673344" y="749800"/>
                  </a:lnTo>
                  <a:lnTo>
                    <a:pt x="2711444" y="770607"/>
                  </a:lnTo>
                  <a:lnTo>
                    <a:pt x="2743194" y="791672"/>
                  </a:lnTo>
                  <a:lnTo>
                    <a:pt x="2774944" y="812985"/>
                  </a:lnTo>
                  <a:lnTo>
                    <a:pt x="2806694" y="834550"/>
                  </a:lnTo>
                  <a:lnTo>
                    <a:pt x="2844794" y="856362"/>
                  </a:lnTo>
                  <a:lnTo>
                    <a:pt x="2876544" y="878422"/>
                  </a:lnTo>
                  <a:lnTo>
                    <a:pt x="2908294" y="900730"/>
                  </a:lnTo>
                  <a:lnTo>
                    <a:pt x="2940044" y="923280"/>
                  </a:lnTo>
                  <a:lnTo>
                    <a:pt x="2971794" y="946075"/>
                  </a:lnTo>
                  <a:lnTo>
                    <a:pt x="3003543" y="969112"/>
                  </a:lnTo>
                  <a:lnTo>
                    <a:pt x="3035293" y="992390"/>
                  </a:lnTo>
                  <a:lnTo>
                    <a:pt x="3067043" y="1015907"/>
                  </a:lnTo>
                  <a:lnTo>
                    <a:pt x="3098793" y="1039662"/>
                  </a:lnTo>
                  <a:lnTo>
                    <a:pt x="3130543" y="1063654"/>
                  </a:lnTo>
                  <a:lnTo>
                    <a:pt x="3162293" y="1087884"/>
                  </a:lnTo>
                  <a:lnTo>
                    <a:pt x="3194043" y="1112347"/>
                  </a:lnTo>
                  <a:lnTo>
                    <a:pt x="3225793" y="1137042"/>
                  </a:lnTo>
                  <a:lnTo>
                    <a:pt x="3257543" y="1161967"/>
                  </a:lnTo>
                  <a:lnTo>
                    <a:pt x="3289293" y="1187124"/>
                  </a:lnTo>
                  <a:lnTo>
                    <a:pt x="3314693" y="1212512"/>
                  </a:lnTo>
                  <a:lnTo>
                    <a:pt x="3346443" y="1238124"/>
                  </a:lnTo>
                  <a:lnTo>
                    <a:pt x="3378193" y="1263964"/>
                  </a:lnTo>
                  <a:lnTo>
                    <a:pt x="3409943" y="1290029"/>
                  </a:lnTo>
                  <a:lnTo>
                    <a:pt x="3435343" y="1316316"/>
                  </a:lnTo>
                  <a:lnTo>
                    <a:pt x="3467093" y="1342829"/>
                  </a:lnTo>
                  <a:lnTo>
                    <a:pt x="3492492" y="1369559"/>
                  </a:lnTo>
                  <a:lnTo>
                    <a:pt x="3524242" y="1396511"/>
                  </a:lnTo>
                  <a:lnTo>
                    <a:pt x="3549642" y="1423681"/>
                  </a:lnTo>
                  <a:lnTo>
                    <a:pt x="3581392" y="1451069"/>
                  </a:lnTo>
                  <a:lnTo>
                    <a:pt x="3606792" y="1478671"/>
                  </a:lnTo>
                  <a:lnTo>
                    <a:pt x="3638542" y="1506486"/>
                  </a:lnTo>
                  <a:lnTo>
                    <a:pt x="3689342" y="1562758"/>
                  </a:lnTo>
                  <a:lnTo>
                    <a:pt x="3721092" y="1591211"/>
                  </a:lnTo>
                  <a:lnTo>
                    <a:pt x="3771892" y="1648741"/>
                  </a:lnTo>
                  <a:lnTo>
                    <a:pt x="3803642" y="1677816"/>
                  </a:lnTo>
                  <a:lnTo>
                    <a:pt x="3829042" y="1707096"/>
                  </a:lnTo>
                  <a:lnTo>
                    <a:pt x="3905242" y="1796155"/>
                  </a:lnTo>
                  <a:lnTo>
                    <a:pt x="3981441" y="1887013"/>
                  </a:lnTo>
                  <a:lnTo>
                    <a:pt x="4057641" y="1979633"/>
                  </a:lnTo>
                  <a:lnTo>
                    <a:pt x="4076691" y="2010890"/>
                  </a:lnTo>
                  <a:lnTo>
                    <a:pt x="4152891" y="2105805"/>
                  </a:lnTo>
                  <a:lnTo>
                    <a:pt x="4171941" y="2137817"/>
                  </a:lnTo>
                  <a:lnTo>
                    <a:pt x="4171941" y="5143486"/>
                  </a:lnTo>
                  <a:close/>
                </a:path>
              </a:pathLst>
            </a:custGeom>
            <a:solidFill>
              <a:srgbClr val="EF8A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81"/>
            <p:cNvSpPr/>
            <p:nvPr/>
          </p:nvSpPr>
          <p:spPr>
            <a:xfrm>
              <a:off x="4974839" y="1911458"/>
              <a:ext cx="3270250" cy="3232150"/>
            </a:xfrm>
            <a:custGeom>
              <a:avLst/>
              <a:gdLst/>
              <a:ahLst/>
              <a:cxnLst/>
              <a:rect l="l" t="t" r="r" b="b"/>
              <a:pathLst>
                <a:path w="3270250" h="3232150" extrusionOk="0">
                  <a:moveTo>
                    <a:pt x="3270243" y="3232030"/>
                  </a:moveTo>
                  <a:lnTo>
                    <a:pt x="1816096" y="3232030"/>
                  </a:lnTo>
                  <a:lnTo>
                    <a:pt x="1816096" y="3204081"/>
                  </a:lnTo>
                  <a:lnTo>
                    <a:pt x="1809746" y="3180056"/>
                  </a:lnTo>
                  <a:lnTo>
                    <a:pt x="1809746" y="3108531"/>
                  </a:lnTo>
                  <a:lnTo>
                    <a:pt x="1803396" y="3084856"/>
                  </a:lnTo>
                  <a:lnTo>
                    <a:pt x="1803396" y="3061256"/>
                  </a:lnTo>
                  <a:lnTo>
                    <a:pt x="1797046" y="3037781"/>
                  </a:lnTo>
                  <a:lnTo>
                    <a:pt x="1797046" y="3014381"/>
                  </a:lnTo>
                  <a:lnTo>
                    <a:pt x="1790696" y="2991081"/>
                  </a:lnTo>
                  <a:lnTo>
                    <a:pt x="1790696" y="2967881"/>
                  </a:lnTo>
                  <a:lnTo>
                    <a:pt x="1777996" y="2921756"/>
                  </a:lnTo>
                  <a:lnTo>
                    <a:pt x="1777996" y="2898856"/>
                  </a:lnTo>
                  <a:lnTo>
                    <a:pt x="1708146" y="2654357"/>
                  </a:lnTo>
                  <a:lnTo>
                    <a:pt x="1695446" y="2632857"/>
                  </a:lnTo>
                  <a:lnTo>
                    <a:pt x="1682746" y="2590232"/>
                  </a:lnTo>
                  <a:lnTo>
                    <a:pt x="1670046" y="2569132"/>
                  </a:lnTo>
                  <a:lnTo>
                    <a:pt x="1663696" y="2548157"/>
                  </a:lnTo>
                  <a:lnTo>
                    <a:pt x="1650996" y="2527307"/>
                  </a:lnTo>
                  <a:lnTo>
                    <a:pt x="1644646" y="2506607"/>
                  </a:lnTo>
                  <a:lnTo>
                    <a:pt x="1631946" y="2486057"/>
                  </a:lnTo>
                  <a:lnTo>
                    <a:pt x="1625596" y="2465632"/>
                  </a:lnTo>
                  <a:lnTo>
                    <a:pt x="1612896" y="2445382"/>
                  </a:lnTo>
                  <a:lnTo>
                    <a:pt x="1606546" y="2425257"/>
                  </a:lnTo>
                  <a:lnTo>
                    <a:pt x="1568446" y="2365782"/>
                  </a:lnTo>
                  <a:lnTo>
                    <a:pt x="1555746" y="2346257"/>
                  </a:lnTo>
                  <a:lnTo>
                    <a:pt x="1549396" y="2326907"/>
                  </a:lnTo>
                  <a:lnTo>
                    <a:pt x="1511296" y="2269782"/>
                  </a:lnTo>
                  <a:lnTo>
                    <a:pt x="1473197" y="2214133"/>
                  </a:lnTo>
                  <a:lnTo>
                    <a:pt x="1447797" y="2177883"/>
                  </a:lnTo>
                  <a:lnTo>
                    <a:pt x="1428747" y="2160033"/>
                  </a:lnTo>
                  <a:lnTo>
                    <a:pt x="1403347" y="2124833"/>
                  </a:lnTo>
                  <a:lnTo>
                    <a:pt x="1390647" y="2107508"/>
                  </a:lnTo>
                  <a:lnTo>
                    <a:pt x="1371597" y="2090358"/>
                  </a:lnTo>
                  <a:lnTo>
                    <a:pt x="1346197" y="2056608"/>
                  </a:lnTo>
                  <a:lnTo>
                    <a:pt x="1327147" y="2040033"/>
                  </a:lnTo>
                  <a:lnTo>
                    <a:pt x="1314447" y="2023633"/>
                  </a:lnTo>
                  <a:lnTo>
                    <a:pt x="1295397" y="2007433"/>
                  </a:lnTo>
                  <a:lnTo>
                    <a:pt x="1282697" y="1991408"/>
                  </a:lnTo>
                  <a:lnTo>
                    <a:pt x="1263647" y="1975583"/>
                  </a:lnTo>
                  <a:lnTo>
                    <a:pt x="1250947" y="1959983"/>
                  </a:lnTo>
                  <a:lnTo>
                    <a:pt x="1231897" y="1944558"/>
                  </a:lnTo>
                  <a:lnTo>
                    <a:pt x="1219197" y="1929333"/>
                  </a:lnTo>
                  <a:lnTo>
                    <a:pt x="1200147" y="1914333"/>
                  </a:lnTo>
                  <a:lnTo>
                    <a:pt x="1181097" y="1899508"/>
                  </a:lnTo>
                  <a:lnTo>
                    <a:pt x="1168397" y="1884908"/>
                  </a:lnTo>
                  <a:lnTo>
                    <a:pt x="1149347" y="1870533"/>
                  </a:lnTo>
                  <a:lnTo>
                    <a:pt x="1130297" y="1856333"/>
                  </a:lnTo>
                  <a:lnTo>
                    <a:pt x="1111247" y="1842383"/>
                  </a:lnTo>
                  <a:lnTo>
                    <a:pt x="1098547" y="1828633"/>
                  </a:lnTo>
                  <a:lnTo>
                    <a:pt x="1060447" y="1801783"/>
                  </a:lnTo>
                  <a:lnTo>
                    <a:pt x="1022347" y="1775833"/>
                  </a:lnTo>
                  <a:lnTo>
                    <a:pt x="984248" y="1750758"/>
                  </a:lnTo>
                  <a:lnTo>
                    <a:pt x="946148" y="1726609"/>
                  </a:lnTo>
                  <a:lnTo>
                    <a:pt x="908048" y="1703409"/>
                  </a:lnTo>
                  <a:lnTo>
                    <a:pt x="869948" y="1681159"/>
                  </a:lnTo>
                  <a:lnTo>
                    <a:pt x="825498" y="1659859"/>
                  </a:lnTo>
                  <a:lnTo>
                    <a:pt x="806448" y="1649559"/>
                  </a:lnTo>
                  <a:lnTo>
                    <a:pt x="787398" y="1639534"/>
                  </a:lnTo>
                  <a:lnTo>
                    <a:pt x="768348" y="1629734"/>
                  </a:lnTo>
                  <a:lnTo>
                    <a:pt x="749298" y="1620209"/>
                  </a:lnTo>
                  <a:lnTo>
                    <a:pt x="723898" y="1610934"/>
                  </a:lnTo>
                  <a:lnTo>
                    <a:pt x="704848" y="1601909"/>
                  </a:lnTo>
                  <a:lnTo>
                    <a:pt x="685798" y="1593134"/>
                  </a:lnTo>
                  <a:lnTo>
                    <a:pt x="660398" y="1584609"/>
                  </a:lnTo>
                  <a:lnTo>
                    <a:pt x="641348" y="1576359"/>
                  </a:lnTo>
                  <a:lnTo>
                    <a:pt x="622298" y="1568359"/>
                  </a:lnTo>
                  <a:lnTo>
                    <a:pt x="596898" y="1560634"/>
                  </a:lnTo>
                  <a:lnTo>
                    <a:pt x="577848" y="1553184"/>
                  </a:lnTo>
                  <a:lnTo>
                    <a:pt x="552448" y="1545984"/>
                  </a:lnTo>
                  <a:lnTo>
                    <a:pt x="533398" y="1539084"/>
                  </a:lnTo>
                  <a:lnTo>
                    <a:pt x="507998" y="1532434"/>
                  </a:lnTo>
                  <a:lnTo>
                    <a:pt x="488949" y="1526059"/>
                  </a:lnTo>
                  <a:lnTo>
                    <a:pt x="463549" y="1519959"/>
                  </a:lnTo>
                  <a:lnTo>
                    <a:pt x="444499" y="1514134"/>
                  </a:lnTo>
                  <a:lnTo>
                    <a:pt x="419099" y="1508609"/>
                  </a:lnTo>
                  <a:lnTo>
                    <a:pt x="400049" y="1503334"/>
                  </a:lnTo>
                  <a:lnTo>
                    <a:pt x="374649" y="1498359"/>
                  </a:lnTo>
                  <a:lnTo>
                    <a:pt x="349249" y="1493684"/>
                  </a:lnTo>
                  <a:lnTo>
                    <a:pt x="330199" y="1489284"/>
                  </a:lnTo>
                  <a:lnTo>
                    <a:pt x="304799" y="1485184"/>
                  </a:lnTo>
                  <a:lnTo>
                    <a:pt x="285749" y="1481359"/>
                  </a:lnTo>
                  <a:lnTo>
                    <a:pt x="260349" y="1477834"/>
                  </a:lnTo>
                  <a:lnTo>
                    <a:pt x="234949" y="1474609"/>
                  </a:lnTo>
                  <a:lnTo>
                    <a:pt x="209549" y="1471684"/>
                  </a:lnTo>
                  <a:lnTo>
                    <a:pt x="190499" y="1469059"/>
                  </a:lnTo>
                  <a:lnTo>
                    <a:pt x="165099" y="1466734"/>
                  </a:lnTo>
                  <a:lnTo>
                    <a:pt x="139699" y="1464709"/>
                  </a:lnTo>
                  <a:lnTo>
                    <a:pt x="120649" y="1462984"/>
                  </a:lnTo>
                  <a:lnTo>
                    <a:pt x="69849" y="1460484"/>
                  </a:lnTo>
                  <a:lnTo>
                    <a:pt x="19049" y="1459234"/>
                  </a:lnTo>
                  <a:lnTo>
                    <a:pt x="0" y="1459059"/>
                  </a:lnTo>
                  <a:lnTo>
                    <a:pt x="0" y="0"/>
                  </a:lnTo>
                  <a:lnTo>
                    <a:pt x="50799" y="437"/>
                  </a:lnTo>
                  <a:lnTo>
                    <a:pt x="107949" y="1749"/>
                  </a:lnTo>
                  <a:lnTo>
                    <a:pt x="158749" y="3929"/>
                  </a:lnTo>
                  <a:lnTo>
                    <a:pt x="209549" y="6967"/>
                  </a:lnTo>
                  <a:lnTo>
                    <a:pt x="241299" y="8807"/>
                  </a:lnTo>
                  <a:lnTo>
                    <a:pt x="266699" y="10859"/>
                  </a:lnTo>
                  <a:lnTo>
                    <a:pt x="292099" y="13124"/>
                  </a:lnTo>
                  <a:lnTo>
                    <a:pt x="317499" y="15599"/>
                  </a:lnTo>
                  <a:lnTo>
                    <a:pt x="342899" y="18284"/>
                  </a:lnTo>
                  <a:lnTo>
                    <a:pt x="374649" y="21177"/>
                  </a:lnTo>
                  <a:lnTo>
                    <a:pt x="425449" y="27589"/>
                  </a:lnTo>
                  <a:lnTo>
                    <a:pt x="476249" y="34827"/>
                  </a:lnTo>
                  <a:lnTo>
                    <a:pt x="527048" y="42882"/>
                  </a:lnTo>
                  <a:lnTo>
                    <a:pt x="577848" y="51752"/>
                  </a:lnTo>
                  <a:lnTo>
                    <a:pt x="603248" y="56489"/>
                  </a:lnTo>
                  <a:lnTo>
                    <a:pt x="634998" y="61429"/>
                  </a:lnTo>
                  <a:lnTo>
                    <a:pt x="685798" y="71904"/>
                  </a:lnTo>
                  <a:lnTo>
                    <a:pt x="736598" y="83172"/>
                  </a:lnTo>
                  <a:lnTo>
                    <a:pt x="787398" y="95224"/>
                  </a:lnTo>
                  <a:lnTo>
                    <a:pt x="831848" y="108057"/>
                  </a:lnTo>
                  <a:lnTo>
                    <a:pt x="857248" y="114762"/>
                  </a:lnTo>
                  <a:lnTo>
                    <a:pt x="908048" y="128752"/>
                  </a:lnTo>
                  <a:lnTo>
                    <a:pt x="958848" y="143502"/>
                  </a:lnTo>
                  <a:lnTo>
                    <a:pt x="1009647" y="159007"/>
                  </a:lnTo>
                  <a:lnTo>
                    <a:pt x="1054097" y="175262"/>
                  </a:lnTo>
                  <a:lnTo>
                    <a:pt x="1079497" y="183667"/>
                  </a:lnTo>
                  <a:lnTo>
                    <a:pt x="1104897" y="192257"/>
                  </a:lnTo>
                  <a:lnTo>
                    <a:pt x="1130297" y="201032"/>
                  </a:lnTo>
                  <a:lnTo>
                    <a:pt x="1155697" y="209989"/>
                  </a:lnTo>
                  <a:lnTo>
                    <a:pt x="1174747" y="219127"/>
                  </a:lnTo>
                  <a:lnTo>
                    <a:pt x="1200147" y="228447"/>
                  </a:lnTo>
                  <a:lnTo>
                    <a:pt x="1225547" y="237949"/>
                  </a:lnTo>
                  <a:lnTo>
                    <a:pt x="1250947" y="247629"/>
                  </a:lnTo>
                  <a:lnTo>
                    <a:pt x="1269997" y="257489"/>
                  </a:lnTo>
                  <a:lnTo>
                    <a:pt x="1295397" y="267524"/>
                  </a:lnTo>
                  <a:lnTo>
                    <a:pt x="1320797" y="277739"/>
                  </a:lnTo>
                  <a:lnTo>
                    <a:pt x="1339847" y="288129"/>
                  </a:lnTo>
                  <a:lnTo>
                    <a:pt x="1365247" y="298694"/>
                  </a:lnTo>
                  <a:lnTo>
                    <a:pt x="1390647" y="309434"/>
                  </a:lnTo>
                  <a:lnTo>
                    <a:pt x="1409697" y="320349"/>
                  </a:lnTo>
                  <a:lnTo>
                    <a:pt x="1435097" y="331436"/>
                  </a:lnTo>
                  <a:lnTo>
                    <a:pt x="1460497" y="342694"/>
                  </a:lnTo>
                  <a:lnTo>
                    <a:pt x="1479547" y="354124"/>
                  </a:lnTo>
                  <a:lnTo>
                    <a:pt x="1504946" y="365724"/>
                  </a:lnTo>
                  <a:lnTo>
                    <a:pt x="1523996" y="377494"/>
                  </a:lnTo>
                  <a:lnTo>
                    <a:pt x="1549396" y="389431"/>
                  </a:lnTo>
                  <a:lnTo>
                    <a:pt x="1568446" y="401536"/>
                  </a:lnTo>
                  <a:lnTo>
                    <a:pt x="1593846" y="413811"/>
                  </a:lnTo>
                  <a:lnTo>
                    <a:pt x="1612896" y="426249"/>
                  </a:lnTo>
                  <a:lnTo>
                    <a:pt x="1638296" y="438854"/>
                  </a:lnTo>
                  <a:lnTo>
                    <a:pt x="1657346" y="451621"/>
                  </a:lnTo>
                  <a:lnTo>
                    <a:pt x="1682746" y="464554"/>
                  </a:lnTo>
                  <a:lnTo>
                    <a:pt x="1701796" y="477649"/>
                  </a:lnTo>
                  <a:lnTo>
                    <a:pt x="1720846" y="490906"/>
                  </a:lnTo>
                  <a:lnTo>
                    <a:pt x="1746246" y="504323"/>
                  </a:lnTo>
                  <a:lnTo>
                    <a:pt x="1765296" y="517901"/>
                  </a:lnTo>
                  <a:lnTo>
                    <a:pt x="1784346" y="531638"/>
                  </a:lnTo>
                  <a:lnTo>
                    <a:pt x="1809746" y="545533"/>
                  </a:lnTo>
                  <a:lnTo>
                    <a:pt x="1828796" y="559586"/>
                  </a:lnTo>
                  <a:lnTo>
                    <a:pt x="1847846" y="573796"/>
                  </a:lnTo>
                  <a:lnTo>
                    <a:pt x="1873246" y="588163"/>
                  </a:lnTo>
                  <a:lnTo>
                    <a:pt x="1892296" y="602686"/>
                  </a:lnTo>
                  <a:lnTo>
                    <a:pt x="1911346" y="617361"/>
                  </a:lnTo>
                  <a:lnTo>
                    <a:pt x="1930396" y="632186"/>
                  </a:lnTo>
                  <a:lnTo>
                    <a:pt x="1949446" y="647161"/>
                  </a:lnTo>
                  <a:lnTo>
                    <a:pt x="1974846" y="662311"/>
                  </a:lnTo>
                  <a:lnTo>
                    <a:pt x="2012945" y="693011"/>
                  </a:lnTo>
                  <a:lnTo>
                    <a:pt x="2051045" y="724336"/>
                  </a:lnTo>
                  <a:lnTo>
                    <a:pt x="2089145" y="756235"/>
                  </a:lnTo>
                  <a:lnTo>
                    <a:pt x="2127245" y="788735"/>
                  </a:lnTo>
                  <a:lnTo>
                    <a:pt x="2184395" y="838535"/>
                  </a:lnTo>
                  <a:lnTo>
                    <a:pt x="2222495" y="872460"/>
                  </a:lnTo>
                  <a:lnTo>
                    <a:pt x="2260595" y="906935"/>
                  </a:lnTo>
                  <a:lnTo>
                    <a:pt x="2298695" y="941960"/>
                  </a:lnTo>
                  <a:lnTo>
                    <a:pt x="2311395" y="959685"/>
                  </a:lnTo>
                  <a:lnTo>
                    <a:pt x="2330445" y="977535"/>
                  </a:lnTo>
                  <a:lnTo>
                    <a:pt x="2368545" y="1013660"/>
                  </a:lnTo>
                  <a:lnTo>
                    <a:pt x="2381245" y="1031910"/>
                  </a:lnTo>
                  <a:lnTo>
                    <a:pt x="2419345" y="1068835"/>
                  </a:lnTo>
                  <a:lnTo>
                    <a:pt x="2432045" y="1087485"/>
                  </a:lnTo>
                  <a:lnTo>
                    <a:pt x="2470145" y="1125185"/>
                  </a:lnTo>
                  <a:lnTo>
                    <a:pt x="2482844" y="1144210"/>
                  </a:lnTo>
                  <a:lnTo>
                    <a:pt x="2501894" y="1163385"/>
                  </a:lnTo>
                  <a:lnTo>
                    <a:pt x="2514594" y="1182685"/>
                  </a:lnTo>
                  <a:lnTo>
                    <a:pt x="2533644" y="1202085"/>
                  </a:lnTo>
                  <a:lnTo>
                    <a:pt x="2546344" y="1221635"/>
                  </a:lnTo>
                  <a:lnTo>
                    <a:pt x="2565394" y="1241309"/>
                  </a:lnTo>
                  <a:lnTo>
                    <a:pt x="2578094" y="1261109"/>
                  </a:lnTo>
                  <a:lnTo>
                    <a:pt x="2597144" y="1281009"/>
                  </a:lnTo>
                  <a:lnTo>
                    <a:pt x="2609844" y="1301034"/>
                  </a:lnTo>
                  <a:lnTo>
                    <a:pt x="2628894" y="1321209"/>
                  </a:lnTo>
                  <a:lnTo>
                    <a:pt x="2654294" y="1361859"/>
                  </a:lnTo>
                  <a:lnTo>
                    <a:pt x="2673344" y="1382384"/>
                  </a:lnTo>
                  <a:lnTo>
                    <a:pt x="2711444" y="1444609"/>
                  </a:lnTo>
                  <a:lnTo>
                    <a:pt x="2768594" y="1529184"/>
                  </a:lnTo>
                  <a:lnTo>
                    <a:pt x="2844794" y="1659384"/>
                  </a:lnTo>
                  <a:lnTo>
                    <a:pt x="2933694" y="1816083"/>
                  </a:lnTo>
                  <a:lnTo>
                    <a:pt x="2940044" y="1838883"/>
                  </a:lnTo>
                  <a:lnTo>
                    <a:pt x="2978144" y="1907858"/>
                  </a:lnTo>
                  <a:lnTo>
                    <a:pt x="2984493" y="1931058"/>
                  </a:lnTo>
                  <a:lnTo>
                    <a:pt x="2997193" y="1954333"/>
                  </a:lnTo>
                  <a:lnTo>
                    <a:pt x="3003543" y="1977708"/>
                  </a:lnTo>
                  <a:lnTo>
                    <a:pt x="3028943" y="2024758"/>
                  </a:lnTo>
                  <a:lnTo>
                    <a:pt x="3035293" y="2048408"/>
                  </a:lnTo>
                  <a:lnTo>
                    <a:pt x="3047993" y="2072158"/>
                  </a:lnTo>
                  <a:lnTo>
                    <a:pt x="3060693" y="2119933"/>
                  </a:lnTo>
                  <a:lnTo>
                    <a:pt x="3073393" y="2143958"/>
                  </a:lnTo>
                  <a:lnTo>
                    <a:pt x="3079743" y="2168083"/>
                  </a:lnTo>
                  <a:lnTo>
                    <a:pt x="3092443" y="2192283"/>
                  </a:lnTo>
                  <a:lnTo>
                    <a:pt x="3105143" y="2240932"/>
                  </a:lnTo>
                  <a:lnTo>
                    <a:pt x="3117843" y="2265382"/>
                  </a:lnTo>
                  <a:lnTo>
                    <a:pt x="3155943" y="2413857"/>
                  </a:lnTo>
                  <a:lnTo>
                    <a:pt x="3168643" y="2438882"/>
                  </a:lnTo>
                  <a:lnTo>
                    <a:pt x="3187693" y="2514457"/>
                  </a:lnTo>
                  <a:lnTo>
                    <a:pt x="3187693" y="2539782"/>
                  </a:lnTo>
                  <a:lnTo>
                    <a:pt x="3219443" y="2667582"/>
                  </a:lnTo>
                  <a:lnTo>
                    <a:pt x="3219443" y="2693357"/>
                  </a:lnTo>
                  <a:lnTo>
                    <a:pt x="3232143" y="2745106"/>
                  </a:lnTo>
                  <a:lnTo>
                    <a:pt x="3232143" y="2771081"/>
                  </a:lnTo>
                  <a:lnTo>
                    <a:pt x="3244843" y="2823256"/>
                  </a:lnTo>
                  <a:lnTo>
                    <a:pt x="3244843" y="2849431"/>
                  </a:lnTo>
                  <a:lnTo>
                    <a:pt x="3251193" y="2875681"/>
                  </a:lnTo>
                  <a:lnTo>
                    <a:pt x="3251193" y="2901981"/>
                  </a:lnTo>
                  <a:lnTo>
                    <a:pt x="3257543" y="2928356"/>
                  </a:lnTo>
                  <a:lnTo>
                    <a:pt x="3257543" y="2981306"/>
                  </a:lnTo>
                  <a:lnTo>
                    <a:pt x="3263893" y="3007856"/>
                  </a:lnTo>
                  <a:lnTo>
                    <a:pt x="3263893" y="3061156"/>
                  </a:lnTo>
                  <a:lnTo>
                    <a:pt x="3270243" y="3087881"/>
                  </a:lnTo>
                  <a:lnTo>
                    <a:pt x="3270243" y="3232030"/>
                  </a:lnTo>
                  <a:close/>
                </a:path>
              </a:pathLst>
            </a:custGeom>
            <a:solidFill>
              <a:srgbClr val="FFDD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75" name="Google Shape;675;p81"/>
          <p:cNvSpPr txBox="1">
            <a:spLocks noGrp="1"/>
          </p:cNvSpPr>
          <p:nvPr>
            <p:ph type="title"/>
          </p:nvPr>
        </p:nvSpPr>
        <p:spPr>
          <a:xfrm>
            <a:off x="677331" y="1601487"/>
            <a:ext cx="4429600" cy="10019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</a:pPr>
            <a:r>
              <a:rPr lang="en" sz="6400">
                <a:solidFill>
                  <a:srgbClr val="262626"/>
                </a:solidFill>
              </a:rPr>
              <a:t>Appendix</a:t>
            </a:r>
            <a:endParaRPr sz="6400"/>
          </a:p>
        </p:txBody>
      </p:sp>
      <p:sp>
        <p:nvSpPr>
          <p:cNvPr id="676" name="Google Shape;676;p81"/>
          <p:cNvSpPr/>
          <p:nvPr/>
        </p:nvSpPr>
        <p:spPr>
          <a:xfrm>
            <a:off x="0" y="3"/>
            <a:ext cx="1124000" cy="109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/>
          </a:p>
        </p:txBody>
      </p:sp>
      <p:pic>
        <p:nvPicPr>
          <p:cNvPr id="2" name="Google Shape;593;p41">
            <a:extLst>
              <a:ext uri="{FF2B5EF4-FFF2-40B4-BE49-F238E27FC236}">
                <a16:creationId xmlns:a16="http://schemas.microsoft.com/office/drawing/2014/main" id="{F42E07EF-6197-2307-9B05-9D4AFBC972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335" y="3548805"/>
            <a:ext cx="250465" cy="2504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94;p41">
            <a:extLst>
              <a:ext uri="{FF2B5EF4-FFF2-40B4-BE49-F238E27FC236}">
                <a16:creationId xmlns:a16="http://schemas.microsoft.com/office/drawing/2014/main" id="{42DC139C-C411-92DE-9105-FAB0048ED4F5}"/>
              </a:ext>
            </a:extLst>
          </p:cNvPr>
          <p:cNvSpPr txBox="1"/>
          <p:nvPr/>
        </p:nvSpPr>
        <p:spPr>
          <a:xfrm>
            <a:off x="1105125" y="3568398"/>
            <a:ext cx="4572794" cy="23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https://www.linkedin.com/in/anwaraif/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595;p41">
            <a:extLst>
              <a:ext uri="{FF2B5EF4-FFF2-40B4-BE49-F238E27FC236}">
                <a16:creationId xmlns:a16="http://schemas.microsoft.com/office/drawing/2014/main" id="{A8D5877E-F63A-DEA0-B122-9F9687BC2A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946" y="4004066"/>
            <a:ext cx="316088" cy="2504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96;p41">
            <a:extLst>
              <a:ext uri="{FF2B5EF4-FFF2-40B4-BE49-F238E27FC236}">
                <a16:creationId xmlns:a16="http://schemas.microsoft.com/office/drawing/2014/main" id="{4B71F189-F98C-FC4B-5D75-FA41A0E3C0D2}"/>
              </a:ext>
            </a:extLst>
          </p:cNvPr>
          <p:cNvSpPr txBox="1"/>
          <p:nvPr/>
        </p:nvSpPr>
        <p:spPr>
          <a:xfrm>
            <a:off x="1105125" y="4004066"/>
            <a:ext cx="4572794" cy="23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kurniafreelancer@gmail.com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0"/>
          <p:cNvSpPr txBox="1"/>
          <p:nvPr/>
        </p:nvSpPr>
        <p:spPr>
          <a:xfrm>
            <a:off x="426400" y="107767"/>
            <a:ext cx="93228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3. Menghitung covariance matrix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45" name="Google Shape;745;p90"/>
          <p:cNvGraphicFramePr/>
          <p:nvPr/>
        </p:nvGraphicFramePr>
        <p:xfrm>
          <a:off x="660401" y="2413000"/>
          <a:ext cx="3742967" cy="2966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4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Fitur x</a:t>
                      </a:r>
                      <a:endParaRPr sz="19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Fitur y</a:t>
                      </a:r>
                      <a:endParaRPr sz="19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Data ke-1</a:t>
                      </a:r>
                      <a:endParaRPr sz="19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</a:t>
                      </a:r>
                      <a:endParaRPr sz="19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4</a:t>
                      </a:r>
                      <a:endParaRPr sz="19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Data ke-2</a:t>
                      </a:r>
                      <a:endParaRPr sz="19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</a:t>
                      </a:r>
                      <a:endParaRPr sz="19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</a:t>
                      </a:r>
                      <a:endParaRPr sz="19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Data ke-3</a:t>
                      </a:r>
                      <a:endParaRPr sz="19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</a:t>
                      </a:r>
                      <a:endParaRPr sz="19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</a:t>
                      </a:r>
                      <a:endParaRPr sz="19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46" name="Google Shape;74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531" y="4236165"/>
            <a:ext cx="5661892" cy="2325233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90"/>
          <p:cNvSpPr/>
          <p:nvPr/>
        </p:nvSpPr>
        <p:spPr>
          <a:xfrm>
            <a:off x="4688533" y="3678367"/>
            <a:ext cx="1141600" cy="4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48" name="Google Shape;74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934" y="1437134"/>
            <a:ext cx="4538033" cy="242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1"/>
          <p:cNvSpPr txBox="1"/>
          <p:nvPr/>
        </p:nvSpPr>
        <p:spPr>
          <a:xfrm>
            <a:off x="426400" y="107767"/>
            <a:ext cx="93228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3. Menghitung covariance matrix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4" name="Google Shape;75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00" y="1381600"/>
            <a:ext cx="9495635" cy="5221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5" name="Google Shape;755;p91"/>
          <p:cNvSpPr/>
          <p:nvPr/>
        </p:nvSpPr>
        <p:spPr>
          <a:xfrm>
            <a:off x="5668267" y="5037000"/>
            <a:ext cx="201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Montserrat"/>
                <a:ea typeface="Montserrat"/>
                <a:cs typeface="Montserrat"/>
                <a:sym typeface="Montserrat"/>
              </a:rPr>
              <a:t>Misal Nilai  </a:t>
            </a:r>
            <a:endParaRPr sz="1867" b="1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1867" b="1">
                <a:latin typeface="Montserrat"/>
                <a:ea typeface="Montserrat"/>
                <a:cs typeface="Montserrat"/>
                <a:sym typeface="Montserrat"/>
              </a:rPr>
              <a:t>Cov matrix</a:t>
            </a:r>
            <a:endParaRPr sz="1867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91"/>
          <p:cNvSpPr/>
          <p:nvPr/>
        </p:nvSpPr>
        <p:spPr>
          <a:xfrm>
            <a:off x="7268467" y="5138600"/>
            <a:ext cx="1133600" cy="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733" b="1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sz="3733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91"/>
          <p:cNvSpPr/>
          <p:nvPr/>
        </p:nvSpPr>
        <p:spPr>
          <a:xfrm>
            <a:off x="78725" y="6586451"/>
            <a:ext cx="3295200" cy="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r>
              <a:rPr lang="en" sz="1067" b="1">
                <a:latin typeface="Dosis"/>
                <a:ea typeface="Dosis"/>
                <a:cs typeface="Dosis"/>
                <a:sym typeface="Dosis"/>
              </a:rPr>
              <a:t>Detail Covariance matrix  : </a:t>
            </a:r>
            <a:r>
              <a:rPr lang="en" sz="1067" b="1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Link</a:t>
            </a:r>
            <a:endParaRPr sz="1067" b="1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2"/>
          <p:cNvSpPr txBox="1"/>
          <p:nvPr/>
        </p:nvSpPr>
        <p:spPr>
          <a:xfrm>
            <a:off x="426400" y="107767"/>
            <a:ext cx="93228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covariance matrix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3" name="Google Shape;76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714567"/>
            <a:ext cx="11785599" cy="424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3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>
              <a:lnSpc>
                <a:spcPct val="115000"/>
              </a:lnSpc>
            </a:pPr>
            <a:endParaRPr sz="9600" b="1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</a:pPr>
            <a:r>
              <a:rPr lang="en" sz="9600" b="1">
                <a:latin typeface="Montserrat"/>
                <a:ea typeface="Montserrat"/>
                <a:cs typeface="Montserrat"/>
                <a:sym typeface="Montserrat"/>
              </a:rPr>
              <a:t>Tahap 4</a:t>
            </a:r>
            <a:endParaRPr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4"/>
          <p:cNvSpPr txBox="1"/>
          <p:nvPr/>
        </p:nvSpPr>
        <p:spPr>
          <a:xfrm>
            <a:off x="426400" y="107767"/>
            <a:ext cx="93228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4. Linear Transformation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4" name="Google Shape;77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68" y="1709034"/>
            <a:ext cx="9508769" cy="426533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5"/>
          <p:cNvSpPr txBox="1"/>
          <p:nvPr/>
        </p:nvSpPr>
        <p:spPr>
          <a:xfrm>
            <a:off x="426400" y="107767"/>
            <a:ext cx="93228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4. Linear Transformation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0" name="Google Shape;78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00" y="1580799"/>
            <a:ext cx="8901368" cy="461953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6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>
              <a:lnSpc>
                <a:spcPct val="115000"/>
              </a:lnSpc>
            </a:pPr>
            <a:endParaRPr sz="9600" b="1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</a:pPr>
            <a:r>
              <a:rPr lang="en" sz="9600" b="1">
                <a:latin typeface="Montserrat"/>
                <a:ea typeface="Montserrat"/>
                <a:cs typeface="Montserrat"/>
                <a:sym typeface="Montserrat"/>
              </a:rPr>
              <a:t>Tahap 5</a:t>
            </a:r>
            <a:endParaRPr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7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5. Menghitung Eigenvector &amp; Eigenvalues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1" name="Google Shape;79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00" y="1642134"/>
            <a:ext cx="9508333" cy="4975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8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 algn="ctr"/>
            <a:endParaRPr sz="5333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3100"/>
            </a:pPr>
            <a:r>
              <a:rPr lang="en" sz="5333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endParaRPr sz="5333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5333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Menghitung </a:t>
            </a:r>
            <a:endParaRPr sz="5333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5333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Eigenvector &amp; Eigenvalues ?</a:t>
            </a:r>
            <a:endParaRPr sz="9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3201"/>
            <a:ext cx="11495845" cy="64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/>
          <p:nvPr/>
        </p:nvSpPr>
        <p:spPr>
          <a:xfrm>
            <a:off x="4592515" y="2461847"/>
            <a:ext cx="30864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82"/>
          <p:cNvSpPr txBox="1"/>
          <p:nvPr/>
        </p:nvSpPr>
        <p:spPr>
          <a:xfrm>
            <a:off x="2007375" y="989451"/>
            <a:ext cx="8772800" cy="4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8000" b="1">
                <a:solidFill>
                  <a:srgbClr val="3E858A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sz="8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8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 </a:t>
            </a:r>
            <a:r>
              <a:rPr lang="en" sz="8000" b="1">
                <a:solidFill>
                  <a:srgbClr val="3E858A"/>
                </a:solidFill>
                <a:latin typeface="Montserrat"/>
                <a:ea typeface="Montserrat"/>
                <a:cs typeface="Montserrat"/>
                <a:sym typeface="Montserrat"/>
              </a:rPr>
              <a:t>sedikit</a:t>
            </a:r>
            <a:r>
              <a:rPr lang="en" sz="8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8000" b="1">
                <a:solidFill>
                  <a:srgbClr val="3E858A"/>
                </a:solidFill>
                <a:latin typeface="Montserrat"/>
                <a:ea typeface="Montserrat"/>
                <a:cs typeface="Montserrat"/>
                <a:sym typeface="Montserrat"/>
              </a:rPr>
              <a:t>matematika</a:t>
            </a:r>
            <a:endParaRPr sz="8000" b="1">
              <a:solidFill>
                <a:srgbClr val="3E85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3" name="Google Shape;683;p8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6589" y="4596551"/>
            <a:ext cx="3201591" cy="320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0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5. Menghitung Eigenvector &amp; Eigenvalues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7" name="Google Shape;80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426901"/>
            <a:ext cx="9876301" cy="505433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1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5. Menghitung Eigenvector &amp; Eigenvalues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1"/>
          <p:cNvSpPr/>
          <p:nvPr/>
        </p:nvSpPr>
        <p:spPr>
          <a:xfrm>
            <a:off x="1181751" y="2220975"/>
            <a:ext cx="9945600" cy="3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Cukup mudah jika dipermudah dan sulit jika dipersulit,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933" b="1">
                <a:latin typeface="Montserrat"/>
                <a:ea typeface="Montserrat"/>
                <a:cs typeface="Montserrat"/>
                <a:sym typeface="Montserrat"/>
              </a:rPr>
              <a:t>Kalo Ada Yang Sulit </a:t>
            </a:r>
            <a:endParaRPr sz="2933"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933" b="1">
                <a:latin typeface="Montserrat"/>
                <a:ea typeface="Montserrat"/>
                <a:cs typeface="Montserrat"/>
                <a:sym typeface="Montserrat"/>
              </a:rPr>
              <a:t>Kenapa Harus Yang Gampang ??</a:t>
            </a:r>
            <a:endParaRPr sz="2933" b="1">
              <a:latin typeface="Montserrat"/>
              <a:ea typeface="Montserrat"/>
              <a:cs typeface="Montserrat"/>
              <a:sym typeface="Montserrat"/>
            </a:endParaRPr>
          </a:p>
          <a:p>
            <a:endParaRPr sz="2400"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Tapi kali ini </a:t>
            </a: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kita akan menggunakan cara mudah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=D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Dengan mendapatkan Eigenvector dan Eigenvalues dari : </a:t>
            </a:r>
            <a:r>
              <a:rPr lang="en" sz="2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https://www.wolframalpha.com/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2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5. Menghitung Eigenvector &amp; Eigenvalues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102"/>
          <p:cNvSpPr/>
          <p:nvPr/>
        </p:nvSpPr>
        <p:spPr>
          <a:xfrm>
            <a:off x="506800" y="3297725"/>
            <a:ext cx="4711200" cy="1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https://www.wolframalpha.com/</a:t>
            </a:r>
            <a:endParaRPr sz="1867">
              <a:latin typeface="Montserrat"/>
              <a:ea typeface="Montserrat"/>
              <a:cs typeface="Montserrat"/>
              <a:sym typeface="Montserrat"/>
            </a:endParaRPr>
          </a:p>
          <a:p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0" name="Google Shape;820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275" y="1390652"/>
            <a:ext cx="4987476" cy="53058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3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>
              <a:lnSpc>
                <a:spcPct val="115000"/>
              </a:lnSpc>
            </a:pPr>
            <a:endParaRPr sz="9600" b="1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</a:pPr>
            <a:r>
              <a:rPr lang="en" sz="9600" b="1">
                <a:latin typeface="Montserrat"/>
                <a:ea typeface="Montserrat"/>
                <a:cs typeface="Montserrat"/>
                <a:sym typeface="Montserrat"/>
              </a:rPr>
              <a:t>Tahap 6</a:t>
            </a:r>
            <a:endParaRPr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4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6. Pilih Eigenvalues terbesar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1" name="Google Shape;83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67" y="1612964"/>
            <a:ext cx="10274933" cy="490376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2" name="Google Shape;832;p104"/>
          <p:cNvSpPr/>
          <p:nvPr/>
        </p:nvSpPr>
        <p:spPr>
          <a:xfrm>
            <a:off x="6986300" y="3110100"/>
            <a:ext cx="1263200" cy="34000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5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6. Pilih Eigenvalues terbesar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8" name="Google Shape;83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67" y="1741800"/>
            <a:ext cx="10106199" cy="455906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6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>
              <a:lnSpc>
                <a:spcPct val="115000"/>
              </a:lnSpc>
            </a:pPr>
            <a:endParaRPr sz="9600" b="1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</a:pPr>
            <a:r>
              <a:rPr lang="en" sz="9600" b="1">
                <a:latin typeface="Montserrat"/>
                <a:ea typeface="Montserrat"/>
                <a:cs typeface="Montserrat"/>
                <a:sym typeface="Montserrat"/>
              </a:rPr>
              <a:t>Tahap 7</a:t>
            </a:r>
            <a:endParaRPr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7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7. hasil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9" name="Google Shape;8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34" y="1968934"/>
            <a:ext cx="10439465" cy="415968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8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 algn="ctr">
              <a:buClr>
                <a:schemeClr val="dk1"/>
              </a:buClr>
              <a:buSzPts val="3100"/>
            </a:pPr>
            <a:r>
              <a:rPr lang="en" sz="48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endParaRPr sz="4800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800"/>
            </a:pPr>
            <a:r>
              <a:rPr lang="en" sz="48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jika fitur lebih dari 2?</a:t>
            </a:r>
            <a:endParaRPr sz="4800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800"/>
            </a:pPr>
            <a:endParaRPr sz="4800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800"/>
            </a:pPr>
            <a:r>
              <a:rPr lang="en" sz="48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endParaRPr sz="4800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800"/>
            </a:pPr>
            <a:r>
              <a:rPr lang="en" sz="48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jika ingin memilih </a:t>
            </a:r>
            <a:endParaRPr sz="4800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48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jumlah reduksinya?</a:t>
            </a:r>
            <a:endParaRPr sz="9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9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- Kesimpulan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0" name="Google Shape;8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933" y="1038967"/>
            <a:ext cx="9272867" cy="543453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3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>
              <a:lnSpc>
                <a:spcPct val="115000"/>
              </a:lnSpc>
            </a:pPr>
            <a:endParaRPr sz="9600" b="1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</a:pPr>
            <a:r>
              <a:rPr lang="en" sz="9600" b="1">
                <a:latin typeface="Montserrat"/>
                <a:ea typeface="Montserrat"/>
                <a:cs typeface="Montserrat"/>
                <a:sym typeface="Montserrat"/>
              </a:rPr>
              <a:t>Tahap 1</a:t>
            </a:r>
            <a:endParaRPr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/>
        </p:nvSpPr>
        <p:spPr>
          <a:xfrm>
            <a:off x="426400" y="107767"/>
            <a:ext cx="93228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Menghitung covariance matrix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6" name="Google Shape;866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714567"/>
            <a:ext cx="11785599" cy="424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1"/>
          <p:cNvSpPr txBox="1"/>
          <p:nvPr/>
        </p:nvSpPr>
        <p:spPr>
          <a:xfrm>
            <a:off x="426400" y="107767"/>
            <a:ext cx="105880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- Kesimpulan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2" name="Google Shape;87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1" y="1022734"/>
            <a:ext cx="11098399" cy="549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3" name="Google Shape;873;p111"/>
          <p:cNvSpPr/>
          <p:nvPr/>
        </p:nvSpPr>
        <p:spPr>
          <a:xfrm>
            <a:off x="78725" y="6586451"/>
            <a:ext cx="3295200" cy="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r>
              <a:rPr lang="en" sz="1067" b="1">
                <a:latin typeface="Dosis"/>
                <a:ea typeface="Dosis"/>
                <a:cs typeface="Dosis"/>
                <a:sym typeface="Dosis"/>
              </a:rPr>
              <a:t>Detail  : </a:t>
            </a:r>
            <a:r>
              <a:rPr lang="en" sz="1067" b="1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Link</a:t>
            </a:r>
            <a:endParaRPr sz="1067" b="1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725" y="527651"/>
            <a:ext cx="5642275" cy="56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12"/>
          <p:cNvSpPr/>
          <p:nvPr/>
        </p:nvSpPr>
        <p:spPr>
          <a:xfrm>
            <a:off x="3247651" y="4063751"/>
            <a:ext cx="5557200" cy="137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/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3067" b="1">
                <a:latin typeface="Montserrat"/>
                <a:ea typeface="Montserrat"/>
                <a:cs typeface="Montserrat"/>
                <a:sym typeface="Montserrat"/>
              </a:rPr>
              <a:t>Kenapa baca sampai sini, </a:t>
            </a:r>
            <a:endParaRPr sz="3067" b="1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3067" b="1">
                <a:latin typeface="Montserrat"/>
                <a:ea typeface="Montserrat"/>
                <a:cs typeface="Montserrat"/>
                <a:sym typeface="Montserrat"/>
              </a:rPr>
              <a:t>Jadi pusing kan?</a:t>
            </a:r>
            <a:endParaRPr sz="3067" b="1">
              <a:latin typeface="Montserrat"/>
              <a:ea typeface="Montserrat"/>
              <a:cs typeface="Montserrat"/>
              <a:sym typeface="Montserrat"/>
            </a:endParaRPr>
          </a:p>
          <a:p>
            <a:endParaRPr sz="1467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/>
          <p:nvPr/>
        </p:nvSpPr>
        <p:spPr>
          <a:xfrm>
            <a:off x="426400" y="107751"/>
            <a:ext cx="10810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Step-by-Step: Kondisi awal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84"/>
          <p:cNvSpPr txBox="1"/>
          <p:nvPr/>
        </p:nvSpPr>
        <p:spPr>
          <a:xfrm>
            <a:off x="485400" y="2215600"/>
            <a:ext cx="4004800" cy="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just"/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Step 1:  Cari rata-rata untuk setiap sumbu dari dataset.</a:t>
            </a:r>
            <a:endParaRPr sz="2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5" name="Google Shape;69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351" y="1450002"/>
            <a:ext cx="6688576" cy="40308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696" name="Google Shape;696;p84"/>
          <p:cNvGraphicFramePr/>
          <p:nvPr/>
        </p:nvGraphicFramePr>
        <p:xfrm>
          <a:off x="637359" y="3462700"/>
          <a:ext cx="3534533" cy="933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32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x3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xn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Size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Rooms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38100" marR="38100" marT="25400" marB="2540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7" name="Google Shape;697;p84"/>
          <p:cNvCxnSpPr/>
          <p:nvPr/>
        </p:nvCxnSpPr>
        <p:spPr>
          <a:xfrm rot="10800000">
            <a:off x="7903475" y="3073700"/>
            <a:ext cx="1804400" cy="4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84"/>
          <p:cNvCxnSpPr/>
          <p:nvPr/>
        </p:nvCxnSpPr>
        <p:spPr>
          <a:xfrm>
            <a:off x="9707875" y="3070475"/>
            <a:ext cx="0" cy="49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99" name="Google Shape;699;p84"/>
          <p:cNvSpPr txBox="1"/>
          <p:nvPr/>
        </p:nvSpPr>
        <p:spPr>
          <a:xfrm>
            <a:off x="9525623" y="2841248"/>
            <a:ext cx="3644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467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84"/>
          <p:cNvSpPr txBox="1"/>
          <p:nvPr/>
        </p:nvSpPr>
        <p:spPr>
          <a:xfrm>
            <a:off x="9525623" y="3450848"/>
            <a:ext cx="3644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467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84"/>
          <p:cNvSpPr txBox="1"/>
          <p:nvPr/>
        </p:nvSpPr>
        <p:spPr>
          <a:xfrm>
            <a:off x="7544425" y="2841249"/>
            <a:ext cx="364400" cy="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467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84"/>
          <p:cNvSpPr txBox="1"/>
          <p:nvPr/>
        </p:nvSpPr>
        <p:spPr>
          <a:xfrm>
            <a:off x="8316231" y="3603251"/>
            <a:ext cx="28444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number of rooms</a:t>
            </a:r>
            <a:endParaRPr sz="1467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84"/>
          <p:cNvSpPr txBox="1"/>
          <p:nvPr/>
        </p:nvSpPr>
        <p:spPr>
          <a:xfrm rot="-5400967">
            <a:off x="6106363" y="2841412"/>
            <a:ext cx="28444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size</a:t>
            </a:r>
            <a:endParaRPr sz="1467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5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>
              <a:lnSpc>
                <a:spcPct val="115000"/>
              </a:lnSpc>
            </a:pPr>
            <a:endParaRPr sz="9600" b="1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</a:pPr>
            <a:r>
              <a:rPr lang="en" sz="9600" b="1">
                <a:latin typeface="Montserrat"/>
                <a:ea typeface="Montserrat"/>
                <a:cs typeface="Montserrat"/>
                <a:sym typeface="Montserrat"/>
              </a:rPr>
              <a:t>Tahap 2</a:t>
            </a:r>
            <a:endParaRPr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6"/>
          <p:cNvSpPr txBox="1"/>
          <p:nvPr/>
        </p:nvSpPr>
        <p:spPr>
          <a:xfrm>
            <a:off x="426400" y="412551"/>
            <a:ext cx="108104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Step-by-Step: Data Projection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86"/>
          <p:cNvSpPr txBox="1"/>
          <p:nvPr/>
        </p:nvSpPr>
        <p:spPr>
          <a:xfrm>
            <a:off x="555467" y="1347200"/>
            <a:ext cx="92272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2: ‘Geser’ data dan tetapkan rata-rata di posisi (0,0)</a:t>
            </a: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rgbClr val="000000"/>
              </a:buClr>
              <a:buSzPts val="1500"/>
            </a:pP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5" name="Google Shape;71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201" y="2159967"/>
            <a:ext cx="7184033" cy="417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7"/>
          <p:cNvSpPr txBox="1"/>
          <p:nvPr/>
        </p:nvSpPr>
        <p:spPr>
          <a:xfrm>
            <a:off x="798725" y="768651"/>
            <a:ext cx="10764400" cy="5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7" tIns="68567" rIns="68567" bIns="68567" anchor="t" anchorCtr="0">
            <a:noAutofit/>
          </a:bodyPr>
          <a:lstStyle/>
          <a:p>
            <a:pPr>
              <a:lnSpc>
                <a:spcPct val="115000"/>
              </a:lnSpc>
            </a:pPr>
            <a:endParaRPr sz="9600" b="1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</a:pPr>
            <a:r>
              <a:rPr lang="en" sz="9600" b="1">
                <a:latin typeface="Montserrat"/>
                <a:ea typeface="Montserrat"/>
                <a:cs typeface="Montserrat"/>
                <a:sym typeface="Montserrat"/>
              </a:rPr>
              <a:t>Tahap 3</a:t>
            </a:r>
            <a:endParaRPr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8"/>
          <p:cNvSpPr txBox="1"/>
          <p:nvPr/>
        </p:nvSpPr>
        <p:spPr>
          <a:xfrm>
            <a:off x="426400" y="107767"/>
            <a:ext cx="93228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3. Menghitung covariance matrix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6" name="Google Shape;72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67" y="1873067"/>
            <a:ext cx="7197832" cy="37590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7" name="Google Shape;72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01" y="1913267"/>
            <a:ext cx="4538033" cy="2426367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88"/>
          <p:cNvSpPr/>
          <p:nvPr/>
        </p:nvSpPr>
        <p:spPr>
          <a:xfrm>
            <a:off x="659200" y="4633000"/>
            <a:ext cx="40768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>
                <a:latin typeface="Montserrat"/>
                <a:ea typeface="Montserrat"/>
                <a:cs typeface="Montserrat"/>
                <a:sym typeface="Montserrat"/>
              </a:rPr>
              <a:t>n	: jumlah data</a:t>
            </a:r>
            <a:endParaRPr sz="1867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867">
                <a:latin typeface="Montserrat"/>
                <a:ea typeface="Montserrat"/>
                <a:cs typeface="Montserrat"/>
                <a:sym typeface="Montserrat"/>
              </a:rPr>
              <a:t>𝑥 	: data ke-i untuk fitur 𝑥</a:t>
            </a:r>
            <a:endParaRPr sz="1867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𝑥	: data mean untuk fitur 𝑥</a:t>
            </a:r>
            <a:endParaRPr sz="1867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𝒚	: data ke-i untuk fitur 𝒚</a:t>
            </a:r>
            <a:endParaRPr sz="186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𝒚	: data mean untuk fitur 𝒚</a:t>
            </a:r>
            <a:endParaRPr sz="186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9" name="Google Shape;729;p88"/>
          <p:cNvCxnSpPr/>
          <p:nvPr/>
        </p:nvCxnSpPr>
        <p:spPr>
          <a:xfrm>
            <a:off x="776233" y="5224000"/>
            <a:ext cx="109200" cy="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88"/>
          <p:cNvCxnSpPr/>
          <p:nvPr/>
        </p:nvCxnSpPr>
        <p:spPr>
          <a:xfrm>
            <a:off x="776233" y="5770567"/>
            <a:ext cx="109200" cy="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1" name="Google Shape;731;p88"/>
          <p:cNvSpPr/>
          <p:nvPr/>
        </p:nvSpPr>
        <p:spPr>
          <a:xfrm>
            <a:off x="6654800" y="5984633"/>
            <a:ext cx="35492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Source 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covariance matrix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9"/>
          <p:cNvSpPr txBox="1"/>
          <p:nvPr/>
        </p:nvSpPr>
        <p:spPr>
          <a:xfrm>
            <a:off x="426400" y="107767"/>
            <a:ext cx="9322800" cy="1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 Step by Step 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30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3. Menghitung covariance matrix</a:t>
            </a:r>
            <a:endParaRPr sz="30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7" name="Google Shape;737;p89"/>
          <p:cNvCxnSpPr/>
          <p:nvPr/>
        </p:nvCxnSpPr>
        <p:spPr>
          <a:xfrm>
            <a:off x="776233" y="5770567"/>
            <a:ext cx="109200" cy="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8" name="Google Shape;738;p89"/>
          <p:cNvSpPr/>
          <p:nvPr/>
        </p:nvSpPr>
        <p:spPr>
          <a:xfrm>
            <a:off x="6654800" y="5984633"/>
            <a:ext cx="35492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Source 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covariance matrix</a:t>
            </a:r>
            <a:r>
              <a:rPr lang="en" sz="2400"/>
              <a:t> </a:t>
            </a:r>
            <a:endParaRPr sz="2400"/>
          </a:p>
        </p:txBody>
      </p:sp>
      <p:pic>
        <p:nvPicPr>
          <p:cNvPr id="739" name="Google Shape;73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933" y="1592100"/>
            <a:ext cx="8141867" cy="406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444</Words>
  <Application>Microsoft Office PowerPoint</Application>
  <PresentationFormat>Layar Lebar</PresentationFormat>
  <Paragraphs>122</Paragraphs>
  <Slides>32</Slides>
  <Notes>32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Dosis</vt:lpstr>
      <vt:lpstr>Georgia</vt:lpstr>
      <vt:lpstr>Montserrat</vt:lpstr>
      <vt:lpstr>Tema Office</vt:lpstr>
      <vt:lpstr>Appendix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</dc:title>
  <dc:creator>20222007@mahasiswa.itb.ac.id Liwa4321six</dc:creator>
  <cp:lastModifiedBy>20222007@mahasiswa.itb.ac.id Liwa4321six</cp:lastModifiedBy>
  <cp:revision>1</cp:revision>
  <dcterms:created xsi:type="dcterms:W3CDTF">2024-02-13T13:31:32Z</dcterms:created>
  <dcterms:modified xsi:type="dcterms:W3CDTF">2024-02-13T13:32:41Z</dcterms:modified>
</cp:coreProperties>
</file>