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Montserrat"/>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sOrdcidAUBDVx2rljlYchweZ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erriweather-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6: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80" name="Google Shape;8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68" name="Google Shape;16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182b6b2e7_0_172: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80" name="Google Shape;180;g26182b6b2e7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89" name="Google Shape;1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9875da2a2_0_7: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97" name="Google Shape;197;g269875da2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211" name="Google Shape;2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9875da2a2_0_19: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219" name="Google Shape;219;g269875da2a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231" name="Google Shape;2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9875da2a2_0_32: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239" name="Google Shape;239;g269875da2a2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182b6b2e7_0_200: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251" name="Google Shape;251;g26182b6b2e7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1828800" y="4886325"/>
            <a:ext cx="14630400" cy="462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8:notes"/>
          <p:cNvSpPr/>
          <p:nvPr>
            <p:ph idx="2" type="sldImg"/>
          </p:nvPr>
        </p:nvSpPr>
        <p:spPr>
          <a:xfrm>
            <a:off x="5716588" y="771525"/>
            <a:ext cx="6856412"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182b6b2e7_0_107: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90" name="Google Shape;90;g26182b6b2e7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182b6b2e7_0_1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26182b6b2e7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182b6b2e7_0_116: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22" name="Google Shape;122;g26182b6b2e7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182b6b2e7_0_138: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29" name="Google Shape;129;g26182b6b2e7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182b6b2e7_0_145: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37" name="Google Shape;137;g26182b6b2e7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182b6b2e7_0_151: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44" name="Google Shape;144;g26182b6b2e7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182b6b2e7_0_159: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53" name="Google Shape;153;g26182b6b2e7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82b6b2e7_0_165:notes"/>
          <p:cNvSpPr txBox="1"/>
          <p:nvPr>
            <p:ph idx="1" type="body"/>
          </p:nvPr>
        </p:nvSpPr>
        <p:spPr>
          <a:xfrm>
            <a:off x="685800" y="4343400"/>
            <a:ext cx="5486400" cy="4114800"/>
          </a:xfrm>
          <a:prstGeom prst="rect">
            <a:avLst/>
          </a:prstGeom>
          <a:noFill/>
          <a:ln>
            <a:noFill/>
          </a:ln>
        </p:spPr>
        <p:txBody>
          <a:bodyPr anchorCtr="0" anchor="t" bIns="49950" lIns="49950" spcFirstLastPara="1" rIns="49950" wrap="square" tIns="49950">
            <a:noAutofit/>
          </a:bodyPr>
          <a:lstStyle/>
          <a:p>
            <a:pPr indent="0" lvl="0" marL="0" rtl="0" algn="l">
              <a:lnSpc>
                <a:spcPct val="100000"/>
              </a:lnSpc>
              <a:spcBef>
                <a:spcPts val="0"/>
              </a:spcBef>
              <a:spcAft>
                <a:spcPts val="0"/>
              </a:spcAft>
              <a:buSzPts val="600"/>
              <a:buNone/>
            </a:pPr>
            <a:r>
              <a:t/>
            </a:r>
            <a:endParaRPr/>
          </a:p>
        </p:txBody>
      </p:sp>
      <p:sp>
        <p:nvSpPr>
          <p:cNvPr id="160" name="Google Shape;160;g26182b6b2e7_0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9"/>
          <p:cNvSpPr txBox="1"/>
          <p:nvPr>
            <p:ph type="title"/>
          </p:nvPr>
        </p:nvSpPr>
        <p:spPr>
          <a:xfrm>
            <a:off x="609601" y="274639"/>
            <a:ext cx="10972801"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body"/>
          </p:nvPr>
        </p:nvSpPr>
        <p:spPr>
          <a:xfrm>
            <a:off x="609601" y="1600200"/>
            <a:ext cx="10972801"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480"/>
              </a:spcBef>
              <a:spcAft>
                <a:spcPts val="0"/>
              </a:spcAft>
              <a:buClr>
                <a:schemeClr val="dk1"/>
              </a:buClr>
              <a:buSzPts val="1800"/>
              <a:buChar char="•"/>
              <a:defRPr/>
            </a:lvl1pPr>
            <a:lvl2pPr indent="-342900" lvl="1" marL="914400" algn="l">
              <a:lnSpc>
                <a:spcPct val="100000"/>
              </a:lnSpc>
              <a:spcBef>
                <a:spcPts val="480"/>
              </a:spcBef>
              <a:spcAft>
                <a:spcPts val="0"/>
              </a:spcAft>
              <a:buClr>
                <a:schemeClr val="dk1"/>
              </a:buClr>
              <a:buSzPts val="1800"/>
              <a:buChar char="–"/>
              <a:defRPr/>
            </a:lvl2pPr>
            <a:lvl3pPr indent="-342900" lvl="2" marL="1371600" algn="l">
              <a:lnSpc>
                <a:spcPct val="100000"/>
              </a:lnSpc>
              <a:spcBef>
                <a:spcPts val="480"/>
              </a:spcBef>
              <a:spcAft>
                <a:spcPts val="0"/>
              </a:spcAft>
              <a:buClr>
                <a:schemeClr val="dk1"/>
              </a:buClr>
              <a:buSzPts val="1800"/>
              <a:buChar char="•"/>
              <a:defRPr/>
            </a:lvl3pPr>
            <a:lvl4pPr indent="-342900" lvl="3" marL="1828800" algn="l">
              <a:lnSpc>
                <a:spcPct val="100000"/>
              </a:lnSpc>
              <a:spcBef>
                <a:spcPts val="480"/>
              </a:spcBef>
              <a:spcAft>
                <a:spcPts val="0"/>
              </a:spcAft>
              <a:buClr>
                <a:schemeClr val="dk1"/>
              </a:buClr>
              <a:buSzPts val="1800"/>
              <a:buChar char="–"/>
              <a:defRPr/>
            </a:lvl4pPr>
            <a:lvl5pPr indent="-342900" lvl="4" marL="2286000" algn="l">
              <a:lnSpc>
                <a:spcPct val="100000"/>
              </a:lnSpc>
              <a:spcBef>
                <a:spcPts val="480"/>
              </a:spcBef>
              <a:spcAft>
                <a:spcPts val="0"/>
              </a:spcAft>
              <a:buClr>
                <a:schemeClr val="dk1"/>
              </a:buClr>
              <a:buSzPts val="1800"/>
              <a:buChar char="»"/>
              <a:defRPr/>
            </a:lvl5pPr>
            <a:lvl6pPr indent="-342900" lvl="5" marL="2743200" algn="l">
              <a:lnSpc>
                <a:spcPct val="100000"/>
              </a:lnSpc>
              <a:spcBef>
                <a:spcPts val="480"/>
              </a:spcBef>
              <a:spcAft>
                <a:spcPts val="0"/>
              </a:spcAft>
              <a:buClr>
                <a:schemeClr val="dk1"/>
              </a:buClr>
              <a:buSzPts val="1800"/>
              <a:buChar char="•"/>
              <a:defRPr/>
            </a:lvl6pPr>
            <a:lvl7pPr indent="-342900" lvl="6" marL="3200400" algn="l">
              <a:lnSpc>
                <a:spcPct val="100000"/>
              </a:lnSpc>
              <a:spcBef>
                <a:spcPts val="480"/>
              </a:spcBef>
              <a:spcAft>
                <a:spcPts val="0"/>
              </a:spcAft>
              <a:buClr>
                <a:schemeClr val="dk1"/>
              </a:buClr>
              <a:buSzPts val="1800"/>
              <a:buChar char="•"/>
              <a:defRPr/>
            </a:lvl7pPr>
            <a:lvl8pPr indent="-342900" lvl="7" marL="3657600" algn="l">
              <a:lnSpc>
                <a:spcPct val="100000"/>
              </a:lnSpc>
              <a:spcBef>
                <a:spcPts val="480"/>
              </a:spcBef>
              <a:spcAft>
                <a:spcPts val="0"/>
              </a:spcAft>
              <a:buClr>
                <a:schemeClr val="dk1"/>
              </a:buClr>
              <a:buSzPts val="1800"/>
              <a:buChar char="•"/>
              <a:defRPr/>
            </a:lvl8pPr>
            <a:lvl9pPr indent="-342900" lvl="8" marL="4114800" algn="l">
              <a:lnSpc>
                <a:spcPct val="100000"/>
              </a:lnSpc>
              <a:spcBef>
                <a:spcPts val="480"/>
              </a:spcBef>
              <a:spcAft>
                <a:spcPts val="0"/>
              </a:spcAft>
              <a:buClr>
                <a:schemeClr val="dk1"/>
              </a:buClr>
              <a:buSzPts val="1800"/>
              <a:buChar char="•"/>
              <a:defRPr/>
            </a:lvl9pPr>
          </a:lstStyle>
          <a:p/>
        </p:txBody>
      </p:sp>
      <p:sp>
        <p:nvSpPr>
          <p:cNvPr id="18" name="Google Shape;18;p19"/>
          <p:cNvSpPr txBox="1"/>
          <p:nvPr>
            <p:ph idx="10" type="dt"/>
          </p:nvPr>
        </p:nvSpPr>
        <p:spPr>
          <a:xfrm>
            <a:off x="609602" y="6356352"/>
            <a:ext cx="2844799" cy="36512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4165601" y="6356352"/>
            <a:ext cx="3860800" cy="36512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8737601" y="6356352"/>
            <a:ext cx="2844799" cy="3651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599"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599"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599"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599"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599"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599"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599"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599"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59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2" name="Shape 72"/>
        <p:cNvGrpSpPr/>
        <p:nvPr/>
      </p:nvGrpSpPr>
      <p:grpSpPr>
        <a:xfrm>
          <a:off x="0" y="0"/>
          <a:ext cx="0" cy="0"/>
          <a:chOff x="0" y="0"/>
          <a:chExt cx="0" cy="0"/>
        </a:xfrm>
      </p:grpSpPr>
      <p:sp>
        <p:nvSpPr>
          <p:cNvPr id="73" name="Google Shape;73;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1" name="Shape 21"/>
        <p:cNvGrpSpPr/>
        <p:nvPr/>
      </p:nvGrpSpPr>
      <p:grpSpPr>
        <a:xfrm>
          <a:off x="0" y="0"/>
          <a:ext cx="0" cy="0"/>
          <a:chOff x="0" y="0"/>
          <a:chExt cx="0" cy="0"/>
        </a:xfrm>
      </p:grpSpPr>
      <p:sp>
        <p:nvSpPr>
          <p:cNvPr id="22" name="Google Shape;22;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27" name="Shape 27"/>
        <p:cNvGrpSpPr/>
        <p:nvPr/>
      </p:nvGrpSpPr>
      <p:grpSpPr>
        <a:xfrm>
          <a:off x="0" y="0"/>
          <a:ext cx="0" cy="0"/>
          <a:chOff x="0" y="0"/>
          <a:chExt cx="0" cy="0"/>
        </a:xfrm>
      </p:grpSpPr>
      <p:sp>
        <p:nvSpPr>
          <p:cNvPr id="28" name="Google Shape;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34" name="Shape 34"/>
        <p:cNvGrpSpPr/>
        <p:nvPr/>
      </p:nvGrpSpPr>
      <p:grpSpPr>
        <a:xfrm>
          <a:off x="0" y="0"/>
          <a:ext cx="0" cy="0"/>
          <a:chOff x="0" y="0"/>
          <a:chExt cx="0" cy="0"/>
        </a:xfrm>
      </p:grpSpPr>
      <p:sp>
        <p:nvSpPr>
          <p:cNvPr id="35" name="Google Shape;35;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3" name="Shape 43"/>
        <p:cNvGrpSpPr/>
        <p:nvPr/>
      </p:nvGrpSpPr>
      <p:grpSpPr>
        <a:xfrm>
          <a:off x="0" y="0"/>
          <a:ext cx="0" cy="0"/>
          <a:chOff x="0" y="0"/>
          <a:chExt cx="0" cy="0"/>
        </a:xfrm>
      </p:grpSpPr>
      <p:sp>
        <p:nvSpPr>
          <p:cNvPr id="44" name="Google Shape;4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48" name="Shape 48"/>
        <p:cNvGrpSpPr/>
        <p:nvPr/>
      </p:nvGrpSpPr>
      <p:grpSpPr>
        <a:xfrm>
          <a:off x="0" y="0"/>
          <a:ext cx="0" cy="0"/>
          <a:chOff x="0" y="0"/>
          <a:chExt cx="0" cy="0"/>
        </a:xfrm>
      </p:grpSpPr>
      <p:sp>
        <p:nvSpPr>
          <p:cNvPr id="49" name="Google Shape;4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2" name="Shape 52"/>
        <p:cNvGrpSpPr/>
        <p:nvPr/>
      </p:nvGrpSpPr>
      <p:grpSpPr>
        <a:xfrm>
          <a:off x="0" y="0"/>
          <a:ext cx="0" cy="0"/>
          <a:chOff x="0" y="0"/>
          <a:chExt cx="0" cy="0"/>
        </a:xfrm>
      </p:grpSpPr>
      <p:sp>
        <p:nvSpPr>
          <p:cNvPr id="53" name="Google Shape;53;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59" name="Shape 59"/>
        <p:cNvGrpSpPr/>
        <p:nvPr/>
      </p:nvGrpSpPr>
      <p:grpSpPr>
        <a:xfrm>
          <a:off x="0" y="0"/>
          <a:ext cx="0" cy="0"/>
          <a:chOff x="0" y="0"/>
          <a:chExt cx="0" cy="0"/>
        </a:xfrm>
      </p:grpSpPr>
      <p:sp>
        <p:nvSpPr>
          <p:cNvPr id="60" name="Google Shape;60;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p:nvPr>
            <p:ph idx="2" type="pic"/>
          </p:nvPr>
        </p:nvSpPr>
        <p:spPr>
          <a:xfrm>
            <a:off x="5183188" y="987425"/>
            <a:ext cx="6172200" cy="4873625"/>
          </a:xfrm>
          <a:prstGeom prst="rect">
            <a:avLst/>
          </a:prstGeom>
          <a:noFill/>
          <a:ln>
            <a:noFill/>
          </a:ln>
        </p:spPr>
      </p:sp>
      <p:sp>
        <p:nvSpPr>
          <p:cNvPr id="62" name="Google Shape;62;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66" name="Shape 66"/>
        <p:cNvGrpSpPr/>
        <p:nvPr/>
      </p:nvGrpSpPr>
      <p:grpSpPr>
        <a:xfrm>
          <a:off x="0" y="0"/>
          <a:ext cx="0" cy="0"/>
          <a:chOff x="0" y="0"/>
          <a:chExt cx="0" cy="0"/>
        </a:xfrm>
      </p:grpSpPr>
      <p:sp>
        <p:nvSpPr>
          <p:cNvPr id="67" name="Google Shape;6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pSp>
        <p:nvGrpSpPr>
          <p:cNvPr id="82" name="Google Shape;82;p16"/>
          <p:cNvGrpSpPr/>
          <p:nvPr/>
        </p:nvGrpSpPr>
        <p:grpSpPr>
          <a:xfrm>
            <a:off x="823" y="0"/>
            <a:ext cx="5155639" cy="6858626"/>
            <a:chOff x="0" y="0"/>
            <a:chExt cx="7734300" cy="10287000"/>
          </a:xfrm>
        </p:grpSpPr>
        <p:sp>
          <p:nvSpPr>
            <p:cNvPr id="83" name="Google Shape;83;p16"/>
            <p:cNvSpPr/>
            <p:nvPr/>
          </p:nvSpPr>
          <p:spPr>
            <a:xfrm>
              <a:off x="0" y="0"/>
              <a:ext cx="7734300" cy="10287000"/>
            </a:xfrm>
            <a:custGeom>
              <a:rect b="b" l="l" r="r" t="t"/>
              <a:pathLst>
                <a:path extrusionOk="0" h="10287000" w="7734300">
                  <a:moveTo>
                    <a:pt x="0" y="10287000"/>
                  </a:moveTo>
                  <a:lnTo>
                    <a:pt x="0" y="0"/>
                  </a:lnTo>
                  <a:lnTo>
                    <a:pt x="7734300" y="0"/>
                  </a:lnTo>
                  <a:lnTo>
                    <a:pt x="7734300" y="10287000"/>
                  </a:lnTo>
                  <a:lnTo>
                    <a:pt x="0" y="1028700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4" name="Google Shape;84;p16"/>
            <p:cNvSpPr/>
            <p:nvPr/>
          </p:nvSpPr>
          <p:spPr>
            <a:xfrm>
              <a:off x="0" y="360200"/>
              <a:ext cx="7734300" cy="9918700"/>
            </a:xfrm>
            <a:custGeom>
              <a:rect b="b" l="l" r="r" t="t"/>
              <a:pathLst>
                <a:path extrusionOk="0" h="9918700" w="773430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5" name="Google Shape;85;p16"/>
            <p:cNvSpPr/>
            <p:nvPr/>
          </p:nvSpPr>
          <p:spPr>
            <a:xfrm>
              <a:off x="1181100" y="3733799"/>
              <a:ext cx="6553200" cy="6553200"/>
            </a:xfrm>
            <a:custGeom>
              <a:rect b="b" l="l" r="r" t="t"/>
              <a:pathLst>
                <a:path extrusionOk="0" h="6553200" w="655320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86" name="Google Shape;86;p16"/>
          <p:cNvSpPr txBox="1"/>
          <p:nvPr>
            <p:ph type="title"/>
          </p:nvPr>
        </p:nvSpPr>
        <p:spPr>
          <a:xfrm>
            <a:off x="5829887" y="1857962"/>
            <a:ext cx="5467500" cy="2634600"/>
          </a:xfrm>
          <a:prstGeom prst="rect">
            <a:avLst/>
          </a:prstGeom>
          <a:noFill/>
          <a:ln>
            <a:noFill/>
          </a:ln>
        </p:spPr>
        <p:txBody>
          <a:bodyPr anchorCtr="0" anchor="t" bIns="0" lIns="0" spcFirstLastPara="1" rIns="0" wrap="square" tIns="8450">
            <a:spAutoFit/>
          </a:bodyPr>
          <a:lstStyle/>
          <a:p>
            <a:pPr indent="0" lvl="0" marL="16928" rtl="0" algn="l">
              <a:lnSpc>
                <a:spcPct val="100000"/>
              </a:lnSpc>
              <a:spcBef>
                <a:spcPts val="0"/>
              </a:spcBef>
              <a:spcAft>
                <a:spcPts val="0"/>
              </a:spcAft>
              <a:buSzPts val="700"/>
              <a:buNone/>
            </a:pPr>
            <a:r>
              <a:rPr lang="en-US" sz="4265">
                <a:latin typeface="Georgia"/>
                <a:ea typeface="Georgia"/>
                <a:cs typeface="Georgia"/>
                <a:sym typeface="Georgia"/>
              </a:rPr>
              <a:t>Day 15 </a:t>
            </a:r>
            <a:br>
              <a:rPr lang="en-US" sz="4265">
                <a:latin typeface="Georgia"/>
                <a:ea typeface="Georgia"/>
                <a:cs typeface="Georgia"/>
                <a:sym typeface="Georgia"/>
              </a:rPr>
            </a:br>
            <a:r>
              <a:rPr lang="en-US" sz="4265">
                <a:latin typeface="Georgia"/>
                <a:ea typeface="Georgia"/>
                <a:cs typeface="Georgia"/>
                <a:sym typeface="Georgia"/>
              </a:rPr>
              <a:t>RFM (Recency, Frequency, Monetary)</a:t>
            </a:r>
            <a:br>
              <a:rPr lang="en-US" sz="4265">
                <a:latin typeface="Georgia"/>
                <a:ea typeface="Georgia"/>
                <a:cs typeface="Georgia"/>
                <a:sym typeface="Georgia"/>
              </a:rPr>
            </a:br>
            <a:r>
              <a:rPr lang="en-US" sz="4265">
                <a:latin typeface="Georgia"/>
                <a:ea typeface="Georgia"/>
                <a:cs typeface="Georgia"/>
                <a:sym typeface="Georgia"/>
              </a:rPr>
              <a:t>- Case Study 4</a:t>
            </a:r>
            <a:endParaRPr sz="4265">
              <a:latin typeface="Georgia"/>
              <a:ea typeface="Georgia"/>
              <a:cs typeface="Georgia"/>
              <a:sym typeface="Georgia"/>
            </a:endParaRPr>
          </a:p>
        </p:txBody>
      </p:sp>
      <p:sp>
        <p:nvSpPr>
          <p:cNvPr id="87" name="Google Shape;87;p16"/>
          <p:cNvSpPr/>
          <p:nvPr/>
        </p:nvSpPr>
        <p:spPr>
          <a:xfrm>
            <a:off x="10944738" y="72753"/>
            <a:ext cx="1123653" cy="10924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1"/>
          <p:cNvGrpSpPr/>
          <p:nvPr/>
        </p:nvGrpSpPr>
        <p:grpSpPr>
          <a:xfrm>
            <a:off x="6585105" y="5332"/>
            <a:ext cx="5607832" cy="6853313"/>
            <a:chOff x="9877164" y="7997"/>
            <a:chExt cx="8411328" cy="10279456"/>
          </a:xfrm>
        </p:grpSpPr>
        <p:sp>
          <p:nvSpPr>
            <p:cNvPr id="171" name="Google Shape;171;p1"/>
            <p:cNvSpPr/>
            <p:nvPr/>
          </p:nvSpPr>
          <p:spPr>
            <a:xfrm>
              <a:off x="12985608" y="305253"/>
              <a:ext cx="5302884" cy="9982200"/>
            </a:xfrm>
            <a:custGeom>
              <a:rect b="b" l="l" r="r" t="t"/>
              <a:pathLst>
                <a:path extrusionOk="0" h="9982200" w="5302884">
                  <a:moveTo>
                    <a:pt x="0" y="0"/>
                  </a:moveTo>
                  <a:lnTo>
                    <a:pt x="5302392" y="0"/>
                  </a:lnTo>
                  <a:lnTo>
                    <a:pt x="5302392" y="9981742"/>
                  </a:lnTo>
                  <a:lnTo>
                    <a:pt x="0" y="9981742"/>
                  </a:lnTo>
                  <a:lnTo>
                    <a:pt x="0" y="0"/>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2" name="Google Shape;172;p1"/>
            <p:cNvSpPr/>
            <p:nvPr/>
          </p:nvSpPr>
          <p:spPr>
            <a:xfrm>
              <a:off x="9877164" y="7997"/>
              <a:ext cx="8411210" cy="9487535"/>
            </a:xfrm>
            <a:custGeom>
              <a:rect b="b" l="l" r="r" t="t"/>
              <a:pathLst>
                <a:path extrusionOk="0" h="9487535" w="8411210">
                  <a:moveTo>
                    <a:pt x="0" y="0"/>
                  </a:moveTo>
                  <a:lnTo>
                    <a:pt x="8410774" y="0"/>
                  </a:lnTo>
                  <a:lnTo>
                    <a:pt x="8410774" y="9487375"/>
                  </a:lnTo>
                  <a:lnTo>
                    <a:pt x="0" y="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173" name="Google Shape;173;p1"/>
          <p:cNvSpPr txBox="1"/>
          <p:nvPr>
            <p:ph type="title"/>
          </p:nvPr>
        </p:nvSpPr>
        <p:spPr>
          <a:xfrm>
            <a:off x="963533" y="2792667"/>
            <a:ext cx="5968500" cy="747300"/>
          </a:xfrm>
          <a:prstGeom prst="rect">
            <a:avLst/>
          </a:prstGeom>
          <a:noFill/>
          <a:ln>
            <a:noFill/>
          </a:ln>
        </p:spPr>
        <p:txBody>
          <a:bodyPr anchorCtr="0" anchor="t" bIns="0" lIns="0" spcFirstLastPara="1" rIns="0" wrap="square" tIns="8475">
            <a:spAutoFit/>
          </a:bodyPr>
          <a:lstStyle/>
          <a:p>
            <a:pPr indent="0" lvl="0" marL="12700" marR="0" rtl="0" algn="l">
              <a:lnSpc>
                <a:spcPct val="100000"/>
              </a:lnSpc>
              <a:spcBef>
                <a:spcPts val="0"/>
              </a:spcBef>
              <a:spcAft>
                <a:spcPts val="0"/>
              </a:spcAft>
              <a:buSzPts val="900"/>
              <a:buNone/>
            </a:pPr>
            <a:r>
              <a:rPr lang="en-US" sz="4800">
                <a:solidFill>
                  <a:srgbClr val="262626"/>
                </a:solidFill>
              </a:rPr>
              <a:t>Code :</a:t>
            </a:r>
            <a:endParaRPr sz="4800">
              <a:solidFill>
                <a:srgbClr val="262626"/>
              </a:solidFill>
            </a:endParaRPr>
          </a:p>
        </p:txBody>
      </p:sp>
      <p:sp>
        <p:nvSpPr>
          <p:cNvPr id="174" name="Google Shape;174;p1"/>
          <p:cNvSpPr txBox="1"/>
          <p:nvPr/>
        </p:nvSpPr>
        <p:spPr>
          <a:xfrm>
            <a:off x="963529" y="3715167"/>
            <a:ext cx="5840400" cy="793500"/>
          </a:xfrm>
          <a:prstGeom prst="rect">
            <a:avLst/>
          </a:prstGeom>
          <a:noFill/>
          <a:ln>
            <a:noFill/>
          </a:ln>
        </p:spPr>
        <p:txBody>
          <a:bodyPr anchorCtr="0" anchor="t" bIns="0" lIns="0" spcFirstLastPara="1" rIns="0" wrap="square" tIns="847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Georgia"/>
                <a:ea typeface="Georgia"/>
                <a:cs typeface="Georgia"/>
                <a:sym typeface="Georgia"/>
              </a:rPr>
              <a:t>Link: </a:t>
            </a:r>
            <a:r>
              <a:rPr b="0" i="0" lang="en-US" sz="1700" u="sng" cap="none" strike="noStrike">
                <a:solidFill>
                  <a:schemeClr val="hlink"/>
                </a:solidFill>
                <a:latin typeface="Georgia"/>
                <a:ea typeface="Georgia"/>
                <a:cs typeface="Georgia"/>
                <a:sym typeface="Georgia"/>
              </a:rPr>
              <a:t>https://drive.google.com/file/d/1YDbltY976974lw8XKisEM8Jk6lgizZIW/view?usp=sharing</a:t>
            </a:r>
            <a:endParaRPr b="0" i="0" sz="1700" u="none" cap="none" strike="noStrike">
              <a:solidFill>
                <a:schemeClr val="dk1"/>
              </a:solidFill>
              <a:latin typeface="Georgia"/>
              <a:ea typeface="Georgia"/>
              <a:cs typeface="Georgia"/>
              <a:sym typeface="Georgia"/>
            </a:endParaRPr>
          </a:p>
        </p:txBody>
      </p:sp>
      <p:sp>
        <p:nvSpPr>
          <p:cNvPr id="175" name="Google Shape;175;p1"/>
          <p:cNvSpPr/>
          <p:nvPr/>
        </p:nvSpPr>
        <p:spPr>
          <a:xfrm>
            <a:off x="0" y="6083747"/>
            <a:ext cx="7935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6" name="Google Shape;176;p1"/>
          <p:cNvSpPr/>
          <p:nvPr/>
        </p:nvSpPr>
        <p:spPr>
          <a:xfrm>
            <a:off x="6563350" y="5325"/>
            <a:ext cx="5698595" cy="2110977"/>
          </a:xfrm>
          <a:custGeom>
            <a:rect b="b" l="l" r="r" t="t"/>
            <a:pathLst>
              <a:path extrusionOk="0" h="9487535" w="8411210">
                <a:moveTo>
                  <a:pt x="0" y="0"/>
                </a:moveTo>
                <a:lnTo>
                  <a:pt x="8410774" y="0"/>
                </a:lnTo>
                <a:lnTo>
                  <a:pt x="8410774" y="9487375"/>
                </a:lnTo>
                <a:lnTo>
                  <a:pt x="0" y="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7" name="Google Shape;177;p1"/>
          <p:cNvSpPr txBox="1"/>
          <p:nvPr/>
        </p:nvSpPr>
        <p:spPr>
          <a:xfrm>
            <a:off x="486568" y="1308388"/>
            <a:ext cx="613041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200" u="none" cap="none" strike="noStrike">
                <a:solidFill>
                  <a:schemeClr val="dk1"/>
                </a:solidFill>
                <a:latin typeface="Georgia"/>
                <a:ea typeface="Georgia"/>
                <a:cs typeface="Georgia"/>
                <a:sym typeface="Georgia"/>
              </a:rPr>
              <a:t>Explore Dataset</a:t>
            </a:r>
            <a:endParaRPr b="0" i="0" sz="2400" u="none" cap="none" strike="noStrike">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g26182b6b2e7_0_172"/>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3" name="Google Shape;183;g26182b6b2e7_0_172"/>
          <p:cNvSpPr/>
          <p:nvPr/>
        </p:nvSpPr>
        <p:spPr>
          <a:xfrm>
            <a:off x="542733" y="1943933"/>
            <a:ext cx="10442700" cy="47349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Merriweather"/>
                <a:ea typeface="Merriweather"/>
                <a:cs typeface="Merriweather"/>
                <a:sym typeface="Merriweather"/>
              </a:rPr>
              <a:t>Analisis RFM merupakan teknik pemisahan pelanggan yang menggunakan perilaku pembelian masa lalu untuk mengelompokkan pelanggan. Dengan mempertimbangkan tiga faktor utama: Recency (kebaruan pembelian), Frequency (frekuensi pembelian), dan Monetary (nilai pembelian), RFM analysis membantu mengidentifikasi segmen pelanggan dengan karakteristik yang serupa.</a:t>
            </a:r>
            <a:endParaRPr b="0" i="0" sz="1600" u="none" cap="none" strike="noStrike">
              <a:solidFill>
                <a:schemeClr val="dk1"/>
              </a:solidFill>
              <a:latin typeface="Georgia"/>
              <a:ea typeface="Georgia"/>
              <a:cs typeface="Georgia"/>
              <a:sym typeface="Georgia"/>
            </a:endParaRPr>
          </a:p>
        </p:txBody>
      </p:sp>
      <p:sp>
        <p:nvSpPr>
          <p:cNvPr id="184" name="Google Shape;184;g26182b6b2e7_0_172"/>
          <p:cNvSpPr txBox="1"/>
          <p:nvPr/>
        </p:nvSpPr>
        <p:spPr>
          <a:xfrm>
            <a:off x="1064200" y="421200"/>
            <a:ext cx="10497900" cy="98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Georgia"/>
                <a:ea typeface="Georgia"/>
                <a:cs typeface="Georgia"/>
                <a:sym typeface="Georgia"/>
              </a:rPr>
              <a:t>RFM Technique</a:t>
            </a:r>
            <a:endParaRPr b="0" i="0" sz="2700" u="none" cap="none" strike="noStrike">
              <a:solidFill>
                <a:schemeClr val="dk1"/>
              </a:solidFill>
              <a:latin typeface="Georgia"/>
              <a:ea typeface="Georgia"/>
              <a:cs typeface="Georgia"/>
              <a:sym typeface="Georgia"/>
            </a:endParaRPr>
          </a:p>
        </p:txBody>
      </p:sp>
      <p:pic>
        <p:nvPicPr>
          <p:cNvPr id="185" name="Google Shape;185;g26182b6b2e7_0_172"/>
          <p:cNvPicPr preferRelativeResize="0"/>
          <p:nvPr/>
        </p:nvPicPr>
        <p:blipFill rotWithShape="1">
          <a:blip r:embed="rId4">
            <a:alphaModFix/>
          </a:blip>
          <a:srcRect b="0" l="0" r="0" t="0"/>
          <a:stretch/>
        </p:blipFill>
        <p:spPr>
          <a:xfrm>
            <a:off x="818750" y="4175108"/>
            <a:ext cx="5699300" cy="1877799"/>
          </a:xfrm>
          <a:prstGeom prst="rect">
            <a:avLst/>
          </a:prstGeom>
          <a:noFill/>
          <a:ln>
            <a:noFill/>
          </a:ln>
        </p:spPr>
      </p:pic>
      <p:pic>
        <p:nvPicPr>
          <p:cNvPr id="186" name="Google Shape;186;g26182b6b2e7_0_172"/>
          <p:cNvPicPr preferRelativeResize="0"/>
          <p:nvPr/>
        </p:nvPicPr>
        <p:blipFill rotWithShape="1">
          <a:blip r:embed="rId5">
            <a:alphaModFix/>
          </a:blip>
          <a:srcRect b="0" l="0" r="0" t="0"/>
          <a:stretch/>
        </p:blipFill>
        <p:spPr>
          <a:xfrm>
            <a:off x="6997633" y="4205950"/>
            <a:ext cx="3987800" cy="181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2" name="Google Shape;192;p2"/>
          <p:cNvSpPr/>
          <p:nvPr/>
        </p:nvSpPr>
        <p:spPr>
          <a:xfrm>
            <a:off x="874650" y="1404000"/>
            <a:ext cx="9468885" cy="4734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"Recency" adalah istilah yang digunakan dalam analisis pelanggan atau pemasaran untuk mengukur </a:t>
            </a:r>
            <a:r>
              <a:rPr b="0" i="0" lang="en-US" sz="2400" u="none" cap="none" strike="noStrike">
                <a:solidFill>
                  <a:srgbClr val="FF0000"/>
                </a:solidFill>
                <a:latin typeface="Arial"/>
                <a:ea typeface="Arial"/>
                <a:cs typeface="Arial"/>
                <a:sym typeface="Arial"/>
              </a:rPr>
              <a:t>seberapa "baru" atau "lama"</a:t>
            </a:r>
            <a:r>
              <a:rPr b="0" i="0" lang="en-US" sz="2400" u="none" cap="none" strike="noStrike">
                <a:solidFill>
                  <a:srgbClr val="000000"/>
                </a:solidFill>
                <a:latin typeface="Arial"/>
                <a:ea typeface="Arial"/>
                <a:cs typeface="Arial"/>
                <a:sym typeface="Arial"/>
              </a:rPr>
              <a:t> sebuah interaksi atau </a:t>
            </a:r>
            <a:r>
              <a:rPr b="0" i="0" lang="en-US" sz="2400" u="none" cap="none" strike="noStrike">
                <a:solidFill>
                  <a:srgbClr val="FF0000"/>
                </a:solidFill>
                <a:latin typeface="Arial"/>
                <a:ea typeface="Arial"/>
                <a:cs typeface="Arial"/>
                <a:sym typeface="Arial"/>
              </a:rPr>
              <a:t>transaksi pelanggan terakhir</a:t>
            </a:r>
            <a:r>
              <a:rPr b="0" i="0" lang="en-US" sz="2400" u="none" cap="none" strike="noStrike">
                <a:solidFill>
                  <a:srgbClr val="000000"/>
                </a:solidFill>
                <a:latin typeface="Arial"/>
                <a:ea typeface="Arial"/>
                <a:cs typeface="Arial"/>
                <a:sym typeface="Arial"/>
              </a:rPr>
              <a:t>. Dalam konteks analisis retensi pelanggan, metrik recency sering kali digunakan untuk </a:t>
            </a:r>
            <a:r>
              <a:rPr b="0" i="0" lang="en-US" sz="2400" u="none" cap="none" strike="noStrike">
                <a:solidFill>
                  <a:srgbClr val="FF0000"/>
                </a:solidFill>
                <a:latin typeface="Arial"/>
                <a:ea typeface="Arial"/>
                <a:cs typeface="Arial"/>
                <a:sym typeface="Arial"/>
              </a:rPr>
              <a:t>menilai seberapa aktif </a:t>
            </a:r>
            <a:r>
              <a:rPr b="0" i="0" lang="en-US" sz="2400" u="none" cap="none" strike="noStrike">
                <a:solidFill>
                  <a:srgbClr val="000000"/>
                </a:solidFill>
                <a:latin typeface="Arial"/>
                <a:ea typeface="Arial"/>
                <a:cs typeface="Arial"/>
                <a:sym typeface="Arial"/>
              </a:rPr>
              <a:t>atau terlibat pelanggan dalam jangka waktu tertentu.</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Dalam banyak kasus, "Recency" dapat </a:t>
            </a:r>
            <a:r>
              <a:rPr b="0" i="0" lang="en-US" sz="2400" u="none" cap="none" strike="noStrike">
                <a:solidFill>
                  <a:srgbClr val="FF0000"/>
                </a:solidFill>
                <a:latin typeface="Arial"/>
                <a:ea typeface="Arial"/>
                <a:cs typeface="Arial"/>
                <a:sym typeface="Arial"/>
              </a:rPr>
              <a:t>diukur</a:t>
            </a:r>
            <a:r>
              <a:rPr b="0" i="0" lang="en-US" sz="2400" u="none" cap="none" strike="noStrike">
                <a:solidFill>
                  <a:srgbClr val="000000"/>
                </a:solidFill>
                <a:latin typeface="Arial"/>
                <a:ea typeface="Arial"/>
                <a:cs typeface="Arial"/>
                <a:sym typeface="Arial"/>
              </a:rPr>
              <a:t> sebagai </a:t>
            </a:r>
            <a:r>
              <a:rPr b="0" i="0" lang="en-US" sz="2400" u="none" cap="none" strike="noStrike">
                <a:solidFill>
                  <a:srgbClr val="FF0000"/>
                </a:solidFill>
                <a:latin typeface="Arial"/>
                <a:ea typeface="Arial"/>
                <a:cs typeface="Arial"/>
                <a:sym typeface="Arial"/>
              </a:rPr>
              <a:t>selisih waktu antara tanggal saat ini</a:t>
            </a:r>
            <a:r>
              <a:rPr b="0" i="0" lang="en-US" sz="2400" u="none" cap="none" strike="noStrike">
                <a:solidFill>
                  <a:srgbClr val="000000"/>
                </a:solidFill>
                <a:latin typeface="Arial"/>
                <a:ea typeface="Arial"/>
                <a:cs typeface="Arial"/>
                <a:sym typeface="Arial"/>
              </a:rPr>
              <a:t> atau </a:t>
            </a:r>
            <a:r>
              <a:rPr b="0" i="0" lang="en-US" sz="2400" u="none" cap="none" strike="noStrike">
                <a:solidFill>
                  <a:srgbClr val="FF0000"/>
                </a:solidFill>
                <a:latin typeface="Arial"/>
                <a:ea typeface="Arial"/>
                <a:cs typeface="Arial"/>
                <a:sym typeface="Arial"/>
              </a:rPr>
              <a:t>tanggal referensi tertentu </a:t>
            </a:r>
            <a:r>
              <a:rPr b="0" i="0" lang="en-US" sz="2400" u="none" cap="none" strike="noStrike">
                <a:solidFill>
                  <a:srgbClr val="000000"/>
                </a:solidFill>
                <a:latin typeface="Arial"/>
                <a:ea typeface="Arial"/>
                <a:cs typeface="Arial"/>
                <a:sym typeface="Arial"/>
              </a:rPr>
              <a:t>dengan tanggal dari transaksi terakhir yang dilakukan oleh pelanggan. </a:t>
            </a:r>
            <a:r>
              <a:rPr b="0" i="0" lang="en-US" sz="2400" u="none" cap="none" strike="noStrike">
                <a:solidFill>
                  <a:srgbClr val="FF0000"/>
                </a:solidFill>
                <a:latin typeface="Arial"/>
                <a:ea typeface="Arial"/>
                <a:cs typeface="Arial"/>
                <a:sym typeface="Arial"/>
              </a:rPr>
              <a:t>Semakin kecil nilai recency, semakin baru transaksi tersebut, dan semakin besar nilai recency, semakin lama transaksi tersebut.</a:t>
            </a:r>
            <a:endParaRPr/>
          </a:p>
        </p:txBody>
      </p:sp>
      <p:sp>
        <p:nvSpPr>
          <p:cNvPr id="193" name="Google Shape;193;p2"/>
          <p:cNvSpPr txBox="1"/>
          <p:nvPr/>
        </p:nvSpPr>
        <p:spPr>
          <a:xfrm>
            <a:off x="1064200" y="421200"/>
            <a:ext cx="10497900" cy="98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Georgia"/>
                <a:ea typeface="Georgia"/>
                <a:cs typeface="Georgia"/>
                <a:sym typeface="Georgia"/>
              </a:rPr>
              <a:t>Recency</a:t>
            </a:r>
            <a:endParaRPr b="0" i="0" sz="2700" u="none" cap="none" strike="noStrike">
              <a:solidFill>
                <a:schemeClr val="dk1"/>
              </a:solidFill>
              <a:latin typeface="Georgia"/>
              <a:ea typeface="Georgia"/>
              <a:cs typeface="Georgia"/>
              <a:sym typeface="Georgia"/>
            </a:endParaRPr>
          </a:p>
        </p:txBody>
      </p:sp>
      <p:pic>
        <p:nvPicPr>
          <p:cNvPr id="194" name="Google Shape;194;p2"/>
          <p:cNvPicPr preferRelativeResize="0"/>
          <p:nvPr/>
        </p:nvPicPr>
        <p:blipFill rotWithShape="1">
          <a:blip r:embed="rId4">
            <a:alphaModFix/>
          </a:blip>
          <a:srcRect b="0" l="0" r="0" t="0"/>
          <a:stretch/>
        </p:blipFill>
        <p:spPr>
          <a:xfrm>
            <a:off x="10153650" y="0"/>
            <a:ext cx="2038350" cy="254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69875da2a2_0_7"/>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0" name="Google Shape;200;g269875da2a2_0_7"/>
          <p:cNvSpPr txBox="1"/>
          <p:nvPr/>
        </p:nvSpPr>
        <p:spPr>
          <a:xfrm>
            <a:off x="530800" y="421200"/>
            <a:ext cx="10497900" cy="98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Georgia"/>
                <a:ea typeface="Georgia"/>
                <a:cs typeface="Georgia"/>
                <a:sym typeface="Georgia"/>
              </a:rPr>
              <a:t>Recency</a:t>
            </a:r>
            <a:endParaRPr b="0" i="0" sz="2700" u="none" cap="none" strike="noStrike">
              <a:solidFill>
                <a:schemeClr val="dk1"/>
              </a:solidFill>
              <a:latin typeface="Georgia"/>
              <a:ea typeface="Georgia"/>
              <a:cs typeface="Georgia"/>
              <a:sym typeface="Georgia"/>
            </a:endParaRPr>
          </a:p>
        </p:txBody>
      </p:sp>
      <p:pic>
        <p:nvPicPr>
          <p:cNvPr id="201" name="Google Shape;201;g269875da2a2_0_7"/>
          <p:cNvPicPr preferRelativeResize="0"/>
          <p:nvPr/>
        </p:nvPicPr>
        <p:blipFill rotWithShape="1">
          <a:blip r:embed="rId4">
            <a:alphaModFix/>
          </a:blip>
          <a:srcRect b="0" l="0" r="0" t="0"/>
          <a:stretch/>
        </p:blipFill>
        <p:spPr>
          <a:xfrm>
            <a:off x="10153650" y="0"/>
            <a:ext cx="2038350" cy="2543175"/>
          </a:xfrm>
          <a:prstGeom prst="rect">
            <a:avLst/>
          </a:prstGeom>
          <a:noFill/>
          <a:ln>
            <a:noFill/>
          </a:ln>
        </p:spPr>
      </p:pic>
      <p:sp>
        <p:nvSpPr>
          <p:cNvPr id="202" name="Google Shape;202;g269875da2a2_0_7"/>
          <p:cNvSpPr/>
          <p:nvPr/>
        </p:nvSpPr>
        <p:spPr>
          <a:xfrm>
            <a:off x="1472525" y="2866500"/>
            <a:ext cx="17292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Mengambil Kolom transaksi dalam format date</a:t>
            </a:r>
            <a:endParaRPr sz="1600">
              <a:latin typeface="Calibri"/>
              <a:ea typeface="Calibri"/>
              <a:cs typeface="Calibri"/>
              <a:sym typeface="Calibri"/>
            </a:endParaRPr>
          </a:p>
        </p:txBody>
      </p:sp>
      <p:sp>
        <p:nvSpPr>
          <p:cNvPr id="203" name="Google Shape;203;g269875da2a2_0_7"/>
          <p:cNvSpPr/>
          <p:nvPr/>
        </p:nvSpPr>
        <p:spPr>
          <a:xfrm>
            <a:off x="3883425" y="2866500"/>
            <a:ext cx="19347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Tentukan tanggal referensi</a:t>
            </a:r>
            <a:endParaRPr sz="1600">
              <a:latin typeface="Calibri"/>
              <a:ea typeface="Calibri"/>
              <a:cs typeface="Calibri"/>
              <a:sym typeface="Calibri"/>
            </a:endParaRPr>
          </a:p>
        </p:txBody>
      </p:sp>
      <p:cxnSp>
        <p:nvCxnSpPr>
          <p:cNvPr id="204" name="Google Shape;204;g269875da2a2_0_7"/>
          <p:cNvCxnSpPr>
            <a:stCxn id="202" idx="3"/>
            <a:endCxn id="203" idx="1"/>
          </p:cNvCxnSpPr>
          <p:nvPr/>
        </p:nvCxnSpPr>
        <p:spPr>
          <a:xfrm>
            <a:off x="3201725" y="3429000"/>
            <a:ext cx="681600" cy="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g269875da2a2_0_7"/>
          <p:cNvSpPr/>
          <p:nvPr/>
        </p:nvSpPr>
        <p:spPr>
          <a:xfrm>
            <a:off x="6665475" y="2866500"/>
            <a:ext cx="19347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Hitung recency dikelompokkan berdasarkan ID Customer</a:t>
            </a:r>
            <a:endParaRPr sz="1600">
              <a:latin typeface="Calibri"/>
              <a:ea typeface="Calibri"/>
              <a:cs typeface="Calibri"/>
              <a:sym typeface="Calibri"/>
            </a:endParaRPr>
          </a:p>
        </p:txBody>
      </p:sp>
      <p:cxnSp>
        <p:nvCxnSpPr>
          <p:cNvPr id="206" name="Google Shape;206;g269875da2a2_0_7"/>
          <p:cNvCxnSpPr>
            <a:stCxn id="203" idx="3"/>
            <a:endCxn id="205" idx="1"/>
          </p:cNvCxnSpPr>
          <p:nvPr/>
        </p:nvCxnSpPr>
        <p:spPr>
          <a:xfrm>
            <a:off x="5818125" y="3429000"/>
            <a:ext cx="847500" cy="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g269875da2a2_0_7"/>
          <p:cNvSpPr/>
          <p:nvPr/>
        </p:nvSpPr>
        <p:spPr>
          <a:xfrm>
            <a:off x="9094000" y="2866500"/>
            <a:ext cx="19347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Simpan hasil ke dalam kolom recency</a:t>
            </a:r>
            <a:endParaRPr sz="1600">
              <a:latin typeface="Calibri"/>
              <a:ea typeface="Calibri"/>
              <a:cs typeface="Calibri"/>
              <a:sym typeface="Calibri"/>
            </a:endParaRPr>
          </a:p>
        </p:txBody>
      </p:sp>
      <p:cxnSp>
        <p:nvCxnSpPr>
          <p:cNvPr id="208" name="Google Shape;208;g269875da2a2_0_7"/>
          <p:cNvCxnSpPr>
            <a:stCxn id="205" idx="3"/>
            <a:endCxn id="207" idx="1"/>
          </p:cNvCxnSpPr>
          <p:nvPr/>
        </p:nvCxnSpPr>
        <p:spPr>
          <a:xfrm>
            <a:off x="8600175" y="3429000"/>
            <a:ext cx="493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4" name="Google Shape;214;p3"/>
          <p:cNvSpPr/>
          <p:nvPr/>
        </p:nvSpPr>
        <p:spPr>
          <a:xfrm>
            <a:off x="874650" y="1177858"/>
            <a:ext cx="9842511" cy="4734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3200" u="none" cap="none" strike="noStrike">
                <a:solidFill>
                  <a:srgbClr val="000000"/>
                </a:solidFill>
                <a:latin typeface="Arial"/>
                <a:ea typeface="Arial"/>
                <a:cs typeface="Arial"/>
                <a:sym typeface="Arial"/>
              </a:rPr>
              <a:t>"Frequency" adalah konsep lain dalam analisis pelanggan atau pemasaran yang mengacu pada </a:t>
            </a:r>
            <a:r>
              <a:rPr b="0" i="0" lang="en-US" sz="3200" u="none" cap="none" strike="noStrike">
                <a:solidFill>
                  <a:srgbClr val="FF0000"/>
                </a:solidFill>
                <a:latin typeface="Arial"/>
                <a:ea typeface="Arial"/>
                <a:cs typeface="Arial"/>
                <a:sym typeface="Arial"/>
              </a:rPr>
              <a:t>seberapa sering atau berapa kali atau seberapa banyak </a:t>
            </a:r>
            <a:r>
              <a:rPr b="0" i="0" lang="en-US" sz="3200" u="none" cap="none" strike="noStrike">
                <a:solidFill>
                  <a:srgbClr val="000000"/>
                </a:solidFill>
                <a:latin typeface="Arial"/>
                <a:ea typeface="Arial"/>
                <a:cs typeface="Arial"/>
                <a:sym typeface="Arial"/>
              </a:rPr>
              <a:t>seorang pelanggan melakukan interaksi atau transaksi dengan suatu bisnis dalam jangka waktu tertentu. </a:t>
            </a:r>
            <a:endParaRPr/>
          </a:p>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High Frequency (Frekuensi Tinggi):</a:t>
            </a:r>
            <a:r>
              <a:rPr b="0" i="0" lang="en-US" sz="3200" u="none" cap="none" strike="noStrike">
                <a:solidFill>
                  <a:srgbClr val="000000"/>
                </a:solidFill>
                <a:latin typeface="Arial"/>
                <a:ea typeface="Arial"/>
                <a:cs typeface="Arial"/>
                <a:sym typeface="Arial"/>
              </a:rPr>
              <a:t> Pelanggan yang berinteraksi atau bertransaksi dengan bisnis secara reguler atau sering. </a:t>
            </a:r>
            <a:endParaRPr/>
          </a:p>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Low Frequency (Frekuensi Rendah):</a:t>
            </a:r>
            <a:r>
              <a:rPr b="0" i="0" lang="en-US" sz="3200" u="none" cap="none" strike="noStrike">
                <a:solidFill>
                  <a:srgbClr val="000000"/>
                </a:solidFill>
                <a:latin typeface="Arial"/>
                <a:ea typeface="Arial"/>
                <a:cs typeface="Arial"/>
                <a:sym typeface="Arial"/>
              </a:rPr>
              <a:t> Pelanggan yang jarang berinteraksi atau bertransaksi. </a:t>
            </a:r>
            <a:endParaRPr b="0" i="0" sz="2400" u="none" cap="none" strike="noStrike">
              <a:solidFill>
                <a:srgbClr val="FF0000"/>
              </a:solidFill>
              <a:latin typeface="Arial"/>
              <a:ea typeface="Arial"/>
              <a:cs typeface="Arial"/>
              <a:sym typeface="Arial"/>
            </a:endParaRPr>
          </a:p>
        </p:txBody>
      </p:sp>
      <p:sp>
        <p:nvSpPr>
          <p:cNvPr id="215" name="Google Shape;215;p3"/>
          <p:cNvSpPr txBox="1"/>
          <p:nvPr/>
        </p:nvSpPr>
        <p:spPr>
          <a:xfrm>
            <a:off x="992637" y="97529"/>
            <a:ext cx="10497900" cy="98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Georgia"/>
                <a:ea typeface="Georgia"/>
                <a:cs typeface="Georgia"/>
                <a:sym typeface="Georgia"/>
              </a:rPr>
              <a:t>Frequency</a:t>
            </a:r>
            <a:endParaRPr b="0" i="0" sz="2700" u="none" cap="none" strike="noStrike">
              <a:solidFill>
                <a:schemeClr val="dk1"/>
              </a:solidFill>
              <a:latin typeface="Georgia"/>
              <a:ea typeface="Georgia"/>
              <a:cs typeface="Georgia"/>
              <a:sym typeface="Georgia"/>
            </a:endParaRPr>
          </a:p>
        </p:txBody>
      </p:sp>
      <p:pic>
        <p:nvPicPr>
          <p:cNvPr id="216" name="Google Shape;216;p3"/>
          <p:cNvPicPr preferRelativeResize="0"/>
          <p:nvPr/>
        </p:nvPicPr>
        <p:blipFill rotWithShape="1">
          <a:blip r:embed="rId4">
            <a:alphaModFix/>
          </a:blip>
          <a:srcRect b="0" l="0" r="0" t="0"/>
          <a:stretch/>
        </p:blipFill>
        <p:spPr>
          <a:xfrm>
            <a:off x="10153650" y="0"/>
            <a:ext cx="2038350" cy="242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69875da2a2_0_19"/>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2" name="Google Shape;222;g269875da2a2_0_19"/>
          <p:cNvSpPr txBox="1"/>
          <p:nvPr/>
        </p:nvSpPr>
        <p:spPr>
          <a:xfrm>
            <a:off x="530800" y="421200"/>
            <a:ext cx="10497900" cy="98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chemeClr val="dk1"/>
                </a:solidFill>
                <a:latin typeface="Georgia"/>
                <a:ea typeface="Georgia"/>
                <a:cs typeface="Georgia"/>
                <a:sym typeface="Georgia"/>
              </a:rPr>
              <a:t>Frequency</a:t>
            </a:r>
            <a:endParaRPr b="0" i="0" sz="2700" u="none" cap="none" strike="noStrike">
              <a:solidFill>
                <a:schemeClr val="dk1"/>
              </a:solidFill>
              <a:latin typeface="Georgia"/>
              <a:ea typeface="Georgia"/>
              <a:cs typeface="Georgia"/>
              <a:sym typeface="Georgia"/>
            </a:endParaRPr>
          </a:p>
        </p:txBody>
      </p:sp>
      <p:pic>
        <p:nvPicPr>
          <p:cNvPr id="223" name="Google Shape;223;g269875da2a2_0_19"/>
          <p:cNvPicPr preferRelativeResize="0"/>
          <p:nvPr/>
        </p:nvPicPr>
        <p:blipFill rotWithShape="1">
          <a:blip r:embed="rId4">
            <a:alphaModFix/>
          </a:blip>
          <a:srcRect b="0" l="0" r="0" t="0"/>
          <a:stretch/>
        </p:blipFill>
        <p:spPr>
          <a:xfrm>
            <a:off x="10153650" y="0"/>
            <a:ext cx="2038350" cy="2543175"/>
          </a:xfrm>
          <a:prstGeom prst="rect">
            <a:avLst/>
          </a:prstGeom>
          <a:noFill/>
          <a:ln>
            <a:noFill/>
          </a:ln>
        </p:spPr>
      </p:pic>
      <p:sp>
        <p:nvSpPr>
          <p:cNvPr id="224" name="Google Shape;224;g269875da2a2_0_19"/>
          <p:cNvSpPr/>
          <p:nvPr/>
        </p:nvSpPr>
        <p:spPr>
          <a:xfrm>
            <a:off x="2532175" y="2687200"/>
            <a:ext cx="17292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Memilih Kolom ID Customer</a:t>
            </a:r>
            <a:endParaRPr sz="1600">
              <a:latin typeface="Calibri"/>
              <a:ea typeface="Calibri"/>
              <a:cs typeface="Calibri"/>
              <a:sym typeface="Calibri"/>
            </a:endParaRPr>
          </a:p>
        </p:txBody>
      </p:sp>
      <p:sp>
        <p:nvSpPr>
          <p:cNvPr id="225" name="Google Shape;225;g269875da2a2_0_19"/>
          <p:cNvSpPr/>
          <p:nvPr/>
        </p:nvSpPr>
        <p:spPr>
          <a:xfrm>
            <a:off x="4943075" y="2687200"/>
            <a:ext cx="19347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Grupkan nilai unique Customer muncul seberapa banyak</a:t>
            </a:r>
            <a:endParaRPr sz="1600">
              <a:latin typeface="Calibri"/>
              <a:ea typeface="Calibri"/>
              <a:cs typeface="Calibri"/>
              <a:sym typeface="Calibri"/>
            </a:endParaRPr>
          </a:p>
        </p:txBody>
      </p:sp>
      <p:cxnSp>
        <p:nvCxnSpPr>
          <p:cNvPr id="226" name="Google Shape;226;g269875da2a2_0_19"/>
          <p:cNvCxnSpPr>
            <a:stCxn id="224" idx="3"/>
            <a:endCxn id="225" idx="1"/>
          </p:cNvCxnSpPr>
          <p:nvPr/>
        </p:nvCxnSpPr>
        <p:spPr>
          <a:xfrm>
            <a:off x="4261375" y="3249700"/>
            <a:ext cx="681600" cy="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g269875da2a2_0_19"/>
          <p:cNvSpPr/>
          <p:nvPr/>
        </p:nvSpPr>
        <p:spPr>
          <a:xfrm>
            <a:off x="7725125" y="2687200"/>
            <a:ext cx="19347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Simpan hasil ke dalam kolom frequency</a:t>
            </a:r>
            <a:endParaRPr sz="1600">
              <a:latin typeface="Calibri"/>
              <a:ea typeface="Calibri"/>
              <a:cs typeface="Calibri"/>
              <a:sym typeface="Calibri"/>
            </a:endParaRPr>
          </a:p>
        </p:txBody>
      </p:sp>
      <p:cxnSp>
        <p:nvCxnSpPr>
          <p:cNvPr id="228" name="Google Shape;228;g269875da2a2_0_19"/>
          <p:cNvCxnSpPr>
            <a:stCxn id="225" idx="3"/>
            <a:endCxn id="227" idx="1"/>
          </p:cNvCxnSpPr>
          <p:nvPr/>
        </p:nvCxnSpPr>
        <p:spPr>
          <a:xfrm>
            <a:off x="6877775" y="3249700"/>
            <a:ext cx="847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4" name="Google Shape;234;p5"/>
          <p:cNvSpPr/>
          <p:nvPr/>
        </p:nvSpPr>
        <p:spPr>
          <a:xfrm>
            <a:off x="874650" y="1177858"/>
            <a:ext cx="10442700" cy="4734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"Monetary" menyoroti </a:t>
            </a:r>
            <a:r>
              <a:rPr b="0" i="0" lang="en-US" sz="4000" u="none" cap="none" strike="noStrike">
                <a:solidFill>
                  <a:srgbClr val="FF0000"/>
                </a:solidFill>
                <a:latin typeface="Arial"/>
                <a:ea typeface="Arial"/>
                <a:cs typeface="Arial"/>
                <a:sym typeface="Arial"/>
              </a:rPr>
              <a:t>nilai finansial </a:t>
            </a:r>
            <a:r>
              <a:rPr b="0" i="0" lang="en-US" sz="4000" u="none" cap="none" strike="noStrike">
                <a:solidFill>
                  <a:srgbClr val="000000"/>
                </a:solidFill>
                <a:latin typeface="Arial"/>
                <a:ea typeface="Arial"/>
                <a:cs typeface="Arial"/>
                <a:sym typeface="Arial"/>
              </a:rPr>
              <a:t>yang diberikan oleh </a:t>
            </a:r>
            <a:r>
              <a:rPr b="0" i="0" lang="en-US" sz="4000" u="none" cap="none" strike="noStrike">
                <a:solidFill>
                  <a:srgbClr val="FF0000"/>
                </a:solidFill>
                <a:latin typeface="Arial"/>
                <a:ea typeface="Arial"/>
                <a:cs typeface="Arial"/>
                <a:sym typeface="Arial"/>
              </a:rPr>
              <a:t>setiap pelanggan kepada bisnis</a:t>
            </a:r>
            <a:r>
              <a:rPr b="0" i="0" lang="en-US" sz="4000" u="none" cap="none" strike="noStrike">
                <a:solidFill>
                  <a:srgbClr val="000000"/>
                </a:solidFill>
                <a:latin typeface="Arial"/>
                <a:ea typeface="Arial"/>
                <a:cs typeface="Arial"/>
                <a:sym typeface="Arial"/>
              </a:rPr>
              <a:t>. Ini mencakup sejumlah faktor, seperti total nilai pembelian, pendapatan kotor yang dihasilkan dari pelanggan, atau seberapa banyak pelanggan tersebut berkontribusi secara finansial terhadap bisnis.</a:t>
            </a:r>
            <a:endParaRPr b="0" i="0" sz="2400" u="none" cap="none" strike="noStrike">
              <a:solidFill>
                <a:srgbClr val="FF0000"/>
              </a:solidFill>
              <a:latin typeface="Arial"/>
              <a:ea typeface="Arial"/>
              <a:cs typeface="Arial"/>
              <a:sym typeface="Arial"/>
            </a:endParaRPr>
          </a:p>
        </p:txBody>
      </p:sp>
      <p:sp>
        <p:nvSpPr>
          <p:cNvPr id="235" name="Google Shape;235;p5"/>
          <p:cNvSpPr txBox="1"/>
          <p:nvPr/>
        </p:nvSpPr>
        <p:spPr>
          <a:xfrm>
            <a:off x="874650" y="96735"/>
            <a:ext cx="10497900" cy="98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Georgia"/>
                <a:ea typeface="Georgia"/>
                <a:cs typeface="Georgia"/>
                <a:sym typeface="Georgia"/>
              </a:rPr>
              <a:t>Monetary</a:t>
            </a:r>
            <a:endParaRPr b="0" i="0" sz="2700" u="none" cap="none" strike="noStrike">
              <a:solidFill>
                <a:schemeClr val="dk1"/>
              </a:solidFill>
              <a:latin typeface="Georgia"/>
              <a:ea typeface="Georgia"/>
              <a:cs typeface="Georgia"/>
              <a:sym typeface="Georgia"/>
            </a:endParaRPr>
          </a:p>
        </p:txBody>
      </p:sp>
      <p:pic>
        <p:nvPicPr>
          <p:cNvPr id="236" name="Google Shape;236;p5"/>
          <p:cNvPicPr preferRelativeResize="0"/>
          <p:nvPr/>
        </p:nvPicPr>
        <p:blipFill rotWithShape="1">
          <a:blip r:embed="rId4">
            <a:alphaModFix/>
          </a:blip>
          <a:srcRect b="0" l="0" r="0" t="0"/>
          <a:stretch/>
        </p:blipFill>
        <p:spPr>
          <a:xfrm>
            <a:off x="10474387" y="0"/>
            <a:ext cx="1685925" cy="2562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69875da2a2_0_32"/>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2" name="Google Shape;242;g269875da2a2_0_32"/>
          <p:cNvSpPr txBox="1"/>
          <p:nvPr/>
        </p:nvSpPr>
        <p:spPr>
          <a:xfrm>
            <a:off x="530800" y="421200"/>
            <a:ext cx="10497900" cy="98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chemeClr val="dk1"/>
                </a:solidFill>
                <a:latin typeface="Georgia"/>
                <a:ea typeface="Georgia"/>
                <a:cs typeface="Georgia"/>
                <a:sym typeface="Georgia"/>
              </a:rPr>
              <a:t>Monetary</a:t>
            </a:r>
            <a:endParaRPr b="0" i="0" sz="2700" u="none" cap="none" strike="noStrike">
              <a:solidFill>
                <a:schemeClr val="dk1"/>
              </a:solidFill>
              <a:latin typeface="Georgia"/>
              <a:ea typeface="Georgia"/>
              <a:cs typeface="Georgia"/>
              <a:sym typeface="Georgia"/>
            </a:endParaRPr>
          </a:p>
        </p:txBody>
      </p:sp>
      <p:pic>
        <p:nvPicPr>
          <p:cNvPr id="243" name="Google Shape;243;g269875da2a2_0_32"/>
          <p:cNvPicPr preferRelativeResize="0"/>
          <p:nvPr/>
        </p:nvPicPr>
        <p:blipFill rotWithShape="1">
          <a:blip r:embed="rId4">
            <a:alphaModFix/>
          </a:blip>
          <a:srcRect b="0" l="0" r="0" t="0"/>
          <a:stretch/>
        </p:blipFill>
        <p:spPr>
          <a:xfrm>
            <a:off x="10153650" y="0"/>
            <a:ext cx="2038350" cy="2543175"/>
          </a:xfrm>
          <a:prstGeom prst="rect">
            <a:avLst/>
          </a:prstGeom>
          <a:noFill/>
          <a:ln>
            <a:noFill/>
          </a:ln>
        </p:spPr>
      </p:pic>
      <p:sp>
        <p:nvSpPr>
          <p:cNvPr id="244" name="Google Shape;244;g269875da2a2_0_32"/>
          <p:cNvSpPr/>
          <p:nvPr/>
        </p:nvSpPr>
        <p:spPr>
          <a:xfrm>
            <a:off x="2532175" y="2687200"/>
            <a:ext cx="17292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Grupkan data berdasarkan ID Customer</a:t>
            </a:r>
            <a:endParaRPr sz="1600">
              <a:latin typeface="Calibri"/>
              <a:ea typeface="Calibri"/>
              <a:cs typeface="Calibri"/>
              <a:sym typeface="Calibri"/>
            </a:endParaRPr>
          </a:p>
        </p:txBody>
      </p:sp>
      <p:sp>
        <p:nvSpPr>
          <p:cNvPr id="245" name="Google Shape;245;g269875da2a2_0_32"/>
          <p:cNvSpPr/>
          <p:nvPr/>
        </p:nvSpPr>
        <p:spPr>
          <a:xfrm>
            <a:off x="4943075" y="2687200"/>
            <a:ext cx="19347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Hitung quantity barang dengan harga barang di tiap ID Customer</a:t>
            </a:r>
            <a:endParaRPr sz="1600">
              <a:latin typeface="Calibri"/>
              <a:ea typeface="Calibri"/>
              <a:cs typeface="Calibri"/>
              <a:sym typeface="Calibri"/>
            </a:endParaRPr>
          </a:p>
        </p:txBody>
      </p:sp>
      <p:cxnSp>
        <p:nvCxnSpPr>
          <p:cNvPr id="246" name="Google Shape;246;g269875da2a2_0_32"/>
          <p:cNvCxnSpPr>
            <a:stCxn id="244" idx="3"/>
            <a:endCxn id="245" idx="1"/>
          </p:cNvCxnSpPr>
          <p:nvPr/>
        </p:nvCxnSpPr>
        <p:spPr>
          <a:xfrm>
            <a:off x="4261375" y="3249700"/>
            <a:ext cx="681600" cy="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g269875da2a2_0_32"/>
          <p:cNvSpPr/>
          <p:nvPr/>
        </p:nvSpPr>
        <p:spPr>
          <a:xfrm>
            <a:off x="7725125" y="2687200"/>
            <a:ext cx="1934700" cy="112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latin typeface="Calibri"/>
                <a:ea typeface="Calibri"/>
                <a:cs typeface="Calibri"/>
                <a:sym typeface="Calibri"/>
              </a:rPr>
              <a:t>Simpan hasil ke dalam kolom Monetary</a:t>
            </a:r>
            <a:endParaRPr sz="1600">
              <a:latin typeface="Calibri"/>
              <a:ea typeface="Calibri"/>
              <a:cs typeface="Calibri"/>
              <a:sym typeface="Calibri"/>
            </a:endParaRPr>
          </a:p>
        </p:txBody>
      </p:sp>
      <p:cxnSp>
        <p:nvCxnSpPr>
          <p:cNvPr id="248" name="Google Shape;248;g269875da2a2_0_32"/>
          <p:cNvCxnSpPr>
            <a:stCxn id="245" idx="3"/>
            <a:endCxn id="247" idx="1"/>
          </p:cNvCxnSpPr>
          <p:nvPr/>
        </p:nvCxnSpPr>
        <p:spPr>
          <a:xfrm>
            <a:off x="6877775" y="3249700"/>
            <a:ext cx="847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grpSp>
        <p:nvGrpSpPr>
          <p:cNvPr id="253" name="Google Shape;253;g26182b6b2e7_0_200"/>
          <p:cNvGrpSpPr/>
          <p:nvPr/>
        </p:nvGrpSpPr>
        <p:grpSpPr>
          <a:xfrm>
            <a:off x="6585105" y="5332"/>
            <a:ext cx="5607832" cy="6853313"/>
            <a:chOff x="9877164" y="7997"/>
            <a:chExt cx="8411328" cy="10279456"/>
          </a:xfrm>
        </p:grpSpPr>
        <p:sp>
          <p:nvSpPr>
            <p:cNvPr id="254" name="Google Shape;254;g26182b6b2e7_0_200"/>
            <p:cNvSpPr/>
            <p:nvPr/>
          </p:nvSpPr>
          <p:spPr>
            <a:xfrm>
              <a:off x="12985608" y="305253"/>
              <a:ext cx="5302884" cy="9982200"/>
            </a:xfrm>
            <a:custGeom>
              <a:rect b="b" l="l" r="r" t="t"/>
              <a:pathLst>
                <a:path extrusionOk="0" h="9982200" w="5302884">
                  <a:moveTo>
                    <a:pt x="0" y="0"/>
                  </a:moveTo>
                  <a:lnTo>
                    <a:pt x="5302392" y="0"/>
                  </a:lnTo>
                  <a:lnTo>
                    <a:pt x="5302392" y="9981742"/>
                  </a:lnTo>
                  <a:lnTo>
                    <a:pt x="0" y="9981742"/>
                  </a:lnTo>
                  <a:lnTo>
                    <a:pt x="0" y="0"/>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5" name="Google Shape;255;g26182b6b2e7_0_200"/>
            <p:cNvSpPr/>
            <p:nvPr/>
          </p:nvSpPr>
          <p:spPr>
            <a:xfrm>
              <a:off x="9877164" y="7997"/>
              <a:ext cx="8411210" cy="9487535"/>
            </a:xfrm>
            <a:custGeom>
              <a:rect b="b" l="l" r="r" t="t"/>
              <a:pathLst>
                <a:path extrusionOk="0" h="9487535" w="8411210">
                  <a:moveTo>
                    <a:pt x="0" y="0"/>
                  </a:moveTo>
                  <a:lnTo>
                    <a:pt x="8410774" y="0"/>
                  </a:lnTo>
                  <a:lnTo>
                    <a:pt x="8410774" y="9487375"/>
                  </a:lnTo>
                  <a:lnTo>
                    <a:pt x="0" y="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256" name="Google Shape;256;g26182b6b2e7_0_200"/>
          <p:cNvSpPr txBox="1"/>
          <p:nvPr>
            <p:ph type="title"/>
          </p:nvPr>
        </p:nvSpPr>
        <p:spPr>
          <a:xfrm>
            <a:off x="963533" y="2792667"/>
            <a:ext cx="6853112" cy="747222"/>
          </a:xfrm>
          <a:prstGeom prst="rect">
            <a:avLst/>
          </a:prstGeom>
          <a:noFill/>
          <a:ln>
            <a:noFill/>
          </a:ln>
        </p:spPr>
        <p:txBody>
          <a:bodyPr anchorCtr="0" anchor="t" bIns="0" lIns="0" spcFirstLastPara="1" rIns="0" wrap="square" tIns="8475">
            <a:spAutoFit/>
          </a:bodyPr>
          <a:lstStyle/>
          <a:p>
            <a:pPr indent="0" lvl="0" marL="12700" marR="0" rtl="0" algn="l">
              <a:lnSpc>
                <a:spcPct val="100000"/>
              </a:lnSpc>
              <a:spcBef>
                <a:spcPts val="0"/>
              </a:spcBef>
              <a:spcAft>
                <a:spcPts val="0"/>
              </a:spcAft>
              <a:buSzPts val="900"/>
              <a:buNone/>
            </a:pPr>
            <a:r>
              <a:rPr lang="en-US" sz="4800">
                <a:solidFill>
                  <a:srgbClr val="262626"/>
                </a:solidFill>
              </a:rPr>
              <a:t>Balik lagi ke collabs yuk ☺</a:t>
            </a:r>
            <a:endParaRPr sz="4800">
              <a:solidFill>
                <a:srgbClr val="262626"/>
              </a:solidFill>
            </a:endParaRPr>
          </a:p>
        </p:txBody>
      </p:sp>
      <p:sp>
        <p:nvSpPr>
          <p:cNvPr id="257" name="Google Shape;257;g26182b6b2e7_0_200"/>
          <p:cNvSpPr txBox="1"/>
          <p:nvPr/>
        </p:nvSpPr>
        <p:spPr>
          <a:xfrm>
            <a:off x="963529" y="3715167"/>
            <a:ext cx="5840400" cy="793500"/>
          </a:xfrm>
          <a:prstGeom prst="rect">
            <a:avLst/>
          </a:prstGeom>
          <a:noFill/>
          <a:ln>
            <a:noFill/>
          </a:ln>
        </p:spPr>
        <p:txBody>
          <a:bodyPr anchorCtr="0" anchor="t" bIns="0" lIns="0" spcFirstLastPara="1" rIns="0" wrap="square" tIns="847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Georgia"/>
                <a:ea typeface="Georgia"/>
                <a:cs typeface="Georgia"/>
                <a:sym typeface="Georgia"/>
              </a:rPr>
              <a:t>Link: </a:t>
            </a:r>
            <a:r>
              <a:rPr b="0" i="0" lang="en-US" sz="1700" u="sng" cap="none" strike="noStrike">
                <a:solidFill>
                  <a:schemeClr val="hlink"/>
                </a:solidFill>
                <a:latin typeface="Georgia"/>
                <a:ea typeface="Georgia"/>
                <a:cs typeface="Georgia"/>
                <a:sym typeface="Georgia"/>
              </a:rPr>
              <a:t>https://drive.google.com/file/d/1YDbltY976974lw8XKisEM8Jk6lgizZIW/view?usp=sharing</a:t>
            </a:r>
            <a:endParaRPr b="0" i="0" sz="1700" u="none" cap="none" strike="noStrike">
              <a:solidFill>
                <a:schemeClr val="dk1"/>
              </a:solidFill>
              <a:latin typeface="Georgia"/>
              <a:ea typeface="Georgia"/>
              <a:cs typeface="Georgia"/>
              <a:sym typeface="Georgia"/>
            </a:endParaRPr>
          </a:p>
        </p:txBody>
      </p:sp>
      <p:sp>
        <p:nvSpPr>
          <p:cNvPr id="258" name="Google Shape;258;g26182b6b2e7_0_200"/>
          <p:cNvSpPr/>
          <p:nvPr/>
        </p:nvSpPr>
        <p:spPr>
          <a:xfrm>
            <a:off x="0" y="6083747"/>
            <a:ext cx="7935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9" name="Google Shape;259;g26182b6b2e7_0_200"/>
          <p:cNvSpPr/>
          <p:nvPr/>
        </p:nvSpPr>
        <p:spPr>
          <a:xfrm>
            <a:off x="6563350" y="5325"/>
            <a:ext cx="5698595" cy="2110977"/>
          </a:xfrm>
          <a:custGeom>
            <a:rect b="b" l="l" r="r" t="t"/>
            <a:pathLst>
              <a:path extrusionOk="0" h="9487535" w="8411210">
                <a:moveTo>
                  <a:pt x="0" y="0"/>
                </a:moveTo>
                <a:lnTo>
                  <a:pt x="8410774" y="0"/>
                </a:lnTo>
                <a:lnTo>
                  <a:pt x="8410774" y="9487375"/>
                </a:lnTo>
                <a:lnTo>
                  <a:pt x="0" y="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p18"/>
          <p:cNvGrpSpPr/>
          <p:nvPr/>
        </p:nvGrpSpPr>
        <p:grpSpPr>
          <a:xfrm>
            <a:off x="7425219" y="464"/>
            <a:ext cx="4766598" cy="6857218"/>
            <a:chOff x="9937669" y="6"/>
            <a:chExt cx="8350884" cy="10287217"/>
          </a:xfrm>
        </p:grpSpPr>
        <p:sp>
          <p:nvSpPr>
            <p:cNvPr id="265" name="Google Shape;265;p18"/>
            <p:cNvSpPr/>
            <p:nvPr/>
          </p:nvSpPr>
          <p:spPr>
            <a:xfrm>
              <a:off x="9937669" y="6"/>
              <a:ext cx="8350884" cy="10287000"/>
            </a:xfrm>
            <a:custGeom>
              <a:rect b="b" l="l" r="r" t="t"/>
              <a:pathLst>
                <a:path extrusionOk="0" h="10287000" w="8350884">
                  <a:moveTo>
                    <a:pt x="8350331" y="10286994"/>
                  </a:moveTo>
                  <a:lnTo>
                    <a:pt x="0" y="10286994"/>
                  </a:lnTo>
                  <a:lnTo>
                    <a:pt x="0" y="0"/>
                  </a:lnTo>
                  <a:lnTo>
                    <a:pt x="8350331" y="0"/>
                  </a:lnTo>
                  <a:lnTo>
                    <a:pt x="8350331" y="10286994"/>
                  </a:lnTo>
                  <a:close/>
                </a:path>
              </a:pathLst>
            </a:custGeom>
            <a:solidFill>
              <a:srgbClr val="48A8C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6" name="Google Shape;266;p18"/>
            <p:cNvSpPr/>
            <p:nvPr/>
          </p:nvSpPr>
          <p:spPr>
            <a:xfrm>
              <a:off x="9944099" y="6"/>
              <a:ext cx="8343900" cy="10287000"/>
            </a:xfrm>
            <a:custGeom>
              <a:rect b="b" l="l" r="r" t="t"/>
              <a:pathLst>
                <a:path extrusionOk="0" h="10287000" w="8343900">
                  <a:moveTo>
                    <a:pt x="0" y="4580800"/>
                  </a:moveTo>
                  <a:lnTo>
                    <a:pt x="0" y="0"/>
                  </a:lnTo>
                  <a:lnTo>
                    <a:pt x="88899" y="344"/>
                  </a:lnTo>
                  <a:lnTo>
                    <a:pt x="165099" y="1377"/>
                  </a:lnTo>
                  <a:lnTo>
                    <a:pt x="253999" y="3096"/>
                  </a:lnTo>
                  <a:lnTo>
                    <a:pt x="342899" y="5498"/>
                  </a:lnTo>
                  <a:lnTo>
                    <a:pt x="419099" y="8580"/>
                  </a:lnTo>
                  <a:lnTo>
                    <a:pt x="507999" y="12339"/>
                  </a:lnTo>
                  <a:lnTo>
                    <a:pt x="596899" y="16773"/>
                  </a:lnTo>
                  <a:lnTo>
                    <a:pt x="673099" y="21880"/>
                  </a:lnTo>
                  <a:lnTo>
                    <a:pt x="761999" y="27657"/>
                  </a:lnTo>
                  <a:lnTo>
                    <a:pt x="838199" y="34100"/>
                  </a:lnTo>
                  <a:lnTo>
                    <a:pt x="927099" y="41208"/>
                  </a:lnTo>
                  <a:lnTo>
                    <a:pt x="1015999" y="48977"/>
                  </a:lnTo>
                  <a:lnTo>
                    <a:pt x="1092199" y="57406"/>
                  </a:lnTo>
                  <a:lnTo>
                    <a:pt x="1181099" y="66491"/>
                  </a:lnTo>
                  <a:lnTo>
                    <a:pt x="1257299" y="76230"/>
                  </a:lnTo>
                  <a:lnTo>
                    <a:pt x="1346199" y="86620"/>
                  </a:lnTo>
                  <a:lnTo>
                    <a:pt x="1422399" y="97658"/>
                  </a:lnTo>
                  <a:lnTo>
                    <a:pt x="1511299" y="109342"/>
                  </a:lnTo>
                  <a:lnTo>
                    <a:pt x="1587499" y="121670"/>
                  </a:lnTo>
                  <a:lnTo>
                    <a:pt x="1663699" y="134638"/>
                  </a:lnTo>
                  <a:lnTo>
                    <a:pt x="1752599" y="148244"/>
                  </a:lnTo>
                  <a:lnTo>
                    <a:pt x="1828799" y="162485"/>
                  </a:lnTo>
                  <a:lnTo>
                    <a:pt x="1917699" y="177359"/>
                  </a:lnTo>
                  <a:lnTo>
                    <a:pt x="1993899" y="192862"/>
                  </a:lnTo>
                  <a:lnTo>
                    <a:pt x="2070099" y="208993"/>
                  </a:lnTo>
                  <a:lnTo>
                    <a:pt x="2158999" y="225749"/>
                  </a:lnTo>
                  <a:lnTo>
                    <a:pt x="2235199" y="243127"/>
                  </a:lnTo>
                  <a:lnTo>
                    <a:pt x="2311399" y="261124"/>
                  </a:lnTo>
                  <a:lnTo>
                    <a:pt x="2387599" y="279737"/>
                  </a:lnTo>
                  <a:lnTo>
                    <a:pt x="2476499" y="298965"/>
                  </a:lnTo>
                  <a:lnTo>
                    <a:pt x="2552699" y="318804"/>
                  </a:lnTo>
                  <a:lnTo>
                    <a:pt x="2628899" y="339252"/>
                  </a:lnTo>
                  <a:lnTo>
                    <a:pt x="2705099" y="360306"/>
                  </a:lnTo>
                  <a:lnTo>
                    <a:pt x="2781299" y="381964"/>
                  </a:lnTo>
                  <a:lnTo>
                    <a:pt x="2870199" y="404223"/>
                  </a:lnTo>
                  <a:lnTo>
                    <a:pt x="2946399" y="427079"/>
                  </a:lnTo>
                  <a:lnTo>
                    <a:pt x="3022599" y="450531"/>
                  </a:lnTo>
                  <a:lnTo>
                    <a:pt x="3098799" y="474576"/>
                  </a:lnTo>
                  <a:lnTo>
                    <a:pt x="3174999" y="499212"/>
                  </a:lnTo>
                  <a:lnTo>
                    <a:pt x="3251199" y="524435"/>
                  </a:lnTo>
                  <a:lnTo>
                    <a:pt x="3327399" y="550242"/>
                  </a:lnTo>
                  <a:lnTo>
                    <a:pt x="3403599" y="576632"/>
                  </a:lnTo>
                  <a:lnTo>
                    <a:pt x="3479799" y="603602"/>
                  </a:lnTo>
                  <a:lnTo>
                    <a:pt x="3555999" y="631149"/>
                  </a:lnTo>
                  <a:lnTo>
                    <a:pt x="3632199" y="659270"/>
                  </a:lnTo>
                  <a:lnTo>
                    <a:pt x="3708399" y="687963"/>
                  </a:lnTo>
                  <a:lnTo>
                    <a:pt x="3784599" y="717225"/>
                  </a:lnTo>
                  <a:lnTo>
                    <a:pt x="3860799" y="747053"/>
                  </a:lnTo>
                  <a:lnTo>
                    <a:pt x="3924299" y="777445"/>
                  </a:lnTo>
                  <a:lnTo>
                    <a:pt x="4000499" y="808399"/>
                  </a:lnTo>
                  <a:lnTo>
                    <a:pt x="4076699" y="839910"/>
                  </a:lnTo>
                  <a:lnTo>
                    <a:pt x="4152899" y="871978"/>
                  </a:lnTo>
                  <a:lnTo>
                    <a:pt x="4229099" y="904599"/>
                  </a:lnTo>
                  <a:lnTo>
                    <a:pt x="4292599" y="937770"/>
                  </a:lnTo>
                  <a:lnTo>
                    <a:pt x="4368799" y="971489"/>
                  </a:lnTo>
                  <a:lnTo>
                    <a:pt x="4444999" y="1005753"/>
                  </a:lnTo>
                  <a:lnTo>
                    <a:pt x="4508499" y="1040560"/>
                  </a:lnTo>
                  <a:lnTo>
                    <a:pt x="4584699" y="1075907"/>
                  </a:lnTo>
                  <a:lnTo>
                    <a:pt x="4660899" y="1111791"/>
                  </a:lnTo>
                  <a:lnTo>
                    <a:pt x="4724399" y="1148210"/>
                  </a:lnTo>
                  <a:lnTo>
                    <a:pt x="4800599" y="1185161"/>
                  </a:lnTo>
                  <a:lnTo>
                    <a:pt x="4864099" y="1222641"/>
                  </a:lnTo>
                  <a:lnTo>
                    <a:pt x="4940299" y="1260648"/>
                  </a:lnTo>
                  <a:lnTo>
                    <a:pt x="5003799" y="1299179"/>
                  </a:lnTo>
                  <a:lnTo>
                    <a:pt x="5079999" y="1338231"/>
                  </a:lnTo>
                  <a:lnTo>
                    <a:pt x="5143499" y="1377802"/>
                  </a:lnTo>
                  <a:lnTo>
                    <a:pt x="5219699" y="1417890"/>
                  </a:lnTo>
                  <a:lnTo>
                    <a:pt x="5283199" y="1458490"/>
                  </a:lnTo>
                  <a:lnTo>
                    <a:pt x="5346699" y="1499602"/>
                  </a:lnTo>
                  <a:lnTo>
                    <a:pt x="5422899" y="1541221"/>
                  </a:lnTo>
                  <a:lnTo>
                    <a:pt x="5486399" y="1583347"/>
                  </a:lnTo>
                  <a:lnTo>
                    <a:pt x="5549899" y="1625975"/>
                  </a:lnTo>
                  <a:lnTo>
                    <a:pt x="5613399" y="1669103"/>
                  </a:lnTo>
                  <a:lnTo>
                    <a:pt x="5689599" y="1712729"/>
                  </a:lnTo>
                  <a:lnTo>
                    <a:pt x="5753099" y="1756850"/>
                  </a:lnTo>
                  <a:lnTo>
                    <a:pt x="5816599" y="1801463"/>
                  </a:lnTo>
                  <a:lnTo>
                    <a:pt x="5880099" y="1846566"/>
                  </a:lnTo>
                  <a:lnTo>
                    <a:pt x="5943599" y="1892155"/>
                  </a:lnTo>
                  <a:lnTo>
                    <a:pt x="6007099" y="1938230"/>
                  </a:lnTo>
                  <a:lnTo>
                    <a:pt x="6070599" y="1984785"/>
                  </a:lnTo>
                  <a:lnTo>
                    <a:pt x="6134099" y="2031820"/>
                  </a:lnTo>
                  <a:lnTo>
                    <a:pt x="6197599" y="2079331"/>
                  </a:lnTo>
                  <a:lnTo>
                    <a:pt x="6261099" y="2127316"/>
                  </a:lnTo>
                  <a:lnTo>
                    <a:pt x="6324599" y="2175773"/>
                  </a:lnTo>
                  <a:lnTo>
                    <a:pt x="6388099" y="2224697"/>
                  </a:lnTo>
                  <a:lnTo>
                    <a:pt x="6451599" y="2274088"/>
                  </a:lnTo>
                  <a:lnTo>
                    <a:pt x="6515099" y="2323941"/>
                  </a:lnTo>
                  <a:lnTo>
                    <a:pt x="6578599" y="2374255"/>
                  </a:lnTo>
                  <a:lnTo>
                    <a:pt x="6629399" y="2425027"/>
                  </a:lnTo>
                  <a:lnTo>
                    <a:pt x="6692899" y="2476254"/>
                  </a:lnTo>
                  <a:lnTo>
                    <a:pt x="6756399" y="2527934"/>
                  </a:lnTo>
                  <a:lnTo>
                    <a:pt x="6819899" y="2580064"/>
                  </a:lnTo>
                  <a:lnTo>
                    <a:pt x="6870699" y="2632641"/>
                  </a:lnTo>
                  <a:lnTo>
                    <a:pt x="6934199" y="2685662"/>
                  </a:lnTo>
                  <a:lnTo>
                    <a:pt x="6984999" y="2739126"/>
                  </a:lnTo>
                  <a:lnTo>
                    <a:pt x="7048499" y="2793029"/>
                  </a:lnTo>
                  <a:lnTo>
                    <a:pt x="7099299" y="2847369"/>
                  </a:lnTo>
                  <a:lnTo>
                    <a:pt x="7162799" y="2902142"/>
                  </a:lnTo>
                  <a:lnTo>
                    <a:pt x="7213599" y="2957347"/>
                  </a:lnTo>
                  <a:lnTo>
                    <a:pt x="7277099" y="3012981"/>
                  </a:lnTo>
                  <a:lnTo>
                    <a:pt x="7378699" y="3125524"/>
                  </a:lnTo>
                  <a:lnTo>
                    <a:pt x="7442199" y="3182429"/>
                  </a:lnTo>
                  <a:lnTo>
                    <a:pt x="7543799" y="3297489"/>
                  </a:lnTo>
                  <a:lnTo>
                    <a:pt x="7607299" y="3355640"/>
                  </a:lnTo>
                  <a:lnTo>
                    <a:pt x="7658099" y="3414201"/>
                  </a:lnTo>
                  <a:lnTo>
                    <a:pt x="7810499" y="3592318"/>
                  </a:lnTo>
                  <a:lnTo>
                    <a:pt x="7962899" y="3774033"/>
                  </a:lnTo>
                  <a:lnTo>
                    <a:pt x="8115299" y="3959272"/>
                  </a:lnTo>
                  <a:lnTo>
                    <a:pt x="8153399" y="4021790"/>
                  </a:lnTo>
                  <a:lnTo>
                    <a:pt x="8305799" y="4211618"/>
                  </a:lnTo>
                  <a:lnTo>
                    <a:pt x="8343899" y="4275645"/>
                  </a:lnTo>
                  <a:lnTo>
                    <a:pt x="8343899" y="10286993"/>
                  </a:lnTo>
                  <a:lnTo>
                    <a:pt x="5702299" y="10286993"/>
                  </a:lnTo>
                  <a:lnTo>
                    <a:pt x="5702299" y="9950013"/>
                  </a:lnTo>
                  <a:lnTo>
                    <a:pt x="5689599" y="9902280"/>
                  </a:lnTo>
                  <a:lnTo>
                    <a:pt x="5689599" y="9807137"/>
                  </a:lnTo>
                  <a:lnTo>
                    <a:pt x="5676899" y="9759729"/>
                  </a:lnTo>
                  <a:lnTo>
                    <a:pt x="5676899" y="9665250"/>
                  </a:lnTo>
                  <a:lnTo>
                    <a:pt x="5664199" y="9618182"/>
                  </a:lnTo>
                  <a:lnTo>
                    <a:pt x="5664199" y="9571231"/>
                  </a:lnTo>
                  <a:lnTo>
                    <a:pt x="5651499" y="9524397"/>
                  </a:lnTo>
                  <a:lnTo>
                    <a:pt x="5651499" y="9477683"/>
                  </a:lnTo>
                  <a:lnTo>
                    <a:pt x="5638799" y="9431090"/>
                  </a:lnTo>
                  <a:lnTo>
                    <a:pt x="5638799" y="9384619"/>
                  </a:lnTo>
                  <a:lnTo>
                    <a:pt x="5613399" y="9292052"/>
                  </a:lnTo>
                  <a:lnTo>
                    <a:pt x="5613399" y="9245959"/>
                  </a:lnTo>
                  <a:lnTo>
                    <a:pt x="5587999" y="9154162"/>
                  </a:lnTo>
                  <a:lnTo>
                    <a:pt x="5587999" y="9108461"/>
                  </a:lnTo>
                  <a:lnTo>
                    <a:pt x="5537199" y="8927009"/>
                  </a:lnTo>
                  <a:lnTo>
                    <a:pt x="5537199" y="8881992"/>
                  </a:lnTo>
                  <a:lnTo>
                    <a:pt x="5435599" y="8527093"/>
                  </a:lnTo>
                  <a:lnTo>
                    <a:pt x="5410199" y="8483409"/>
                  </a:lnTo>
                  <a:lnTo>
                    <a:pt x="5359399" y="8310246"/>
                  </a:lnTo>
                  <a:lnTo>
                    <a:pt x="5333999" y="8267357"/>
                  </a:lnTo>
                  <a:lnTo>
                    <a:pt x="5308599" y="8182072"/>
                  </a:lnTo>
                  <a:lnTo>
                    <a:pt x="5283199" y="8139680"/>
                  </a:lnTo>
                  <a:lnTo>
                    <a:pt x="5257799" y="8055402"/>
                  </a:lnTo>
                  <a:lnTo>
                    <a:pt x="5232399" y="8013520"/>
                  </a:lnTo>
                  <a:lnTo>
                    <a:pt x="5219699" y="7971812"/>
                  </a:lnTo>
                  <a:lnTo>
                    <a:pt x="5194299" y="7930278"/>
                  </a:lnTo>
                  <a:lnTo>
                    <a:pt x="5181599" y="7888921"/>
                  </a:lnTo>
                  <a:lnTo>
                    <a:pt x="5156199" y="7847742"/>
                  </a:lnTo>
                  <a:lnTo>
                    <a:pt x="5143499" y="7806743"/>
                  </a:lnTo>
                  <a:lnTo>
                    <a:pt x="5118099" y="7765925"/>
                  </a:lnTo>
                  <a:lnTo>
                    <a:pt x="5105399" y="7725289"/>
                  </a:lnTo>
                  <a:lnTo>
                    <a:pt x="5054599" y="7644574"/>
                  </a:lnTo>
                  <a:lnTo>
                    <a:pt x="5041899" y="7604497"/>
                  </a:lnTo>
                  <a:lnTo>
                    <a:pt x="4991099" y="7524913"/>
                  </a:lnTo>
                  <a:lnTo>
                    <a:pt x="4978399" y="7485408"/>
                  </a:lnTo>
                  <a:lnTo>
                    <a:pt x="4851399" y="7290826"/>
                  </a:lnTo>
                  <a:lnTo>
                    <a:pt x="4838699" y="7252509"/>
                  </a:lnTo>
                  <a:lnTo>
                    <a:pt x="4711699" y="7064008"/>
                  </a:lnTo>
                  <a:lnTo>
                    <a:pt x="4610099" y="6917003"/>
                  </a:lnTo>
                  <a:lnTo>
                    <a:pt x="4584699" y="6880792"/>
                  </a:lnTo>
                  <a:lnTo>
                    <a:pt x="4546599" y="6844800"/>
                  </a:lnTo>
                  <a:lnTo>
                    <a:pt x="4444999" y="6703059"/>
                  </a:lnTo>
                  <a:lnTo>
                    <a:pt x="4406899" y="6668187"/>
                  </a:lnTo>
                  <a:lnTo>
                    <a:pt x="4330699" y="6564953"/>
                  </a:lnTo>
                  <a:lnTo>
                    <a:pt x="4292599" y="6531007"/>
                  </a:lnTo>
                  <a:lnTo>
                    <a:pt x="4241799" y="6463821"/>
                  </a:lnTo>
                  <a:lnTo>
                    <a:pt x="4203699" y="6430585"/>
                  </a:lnTo>
                  <a:lnTo>
                    <a:pt x="4178299" y="6397588"/>
                  </a:lnTo>
                  <a:lnTo>
                    <a:pt x="4140199" y="6364834"/>
                  </a:lnTo>
                  <a:lnTo>
                    <a:pt x="4114799" y="6332322"/>
                  </a:lnTo>
                  <a:lnTo>
                    <a:pt x="4076699" y="6300055"/>
                  </a:lnTo>
                  <a:lnTo>
                    <a:pt x="4051299" y="6268034"/>
                  </a:lnTo>
                  <a:lnTo>
                    <a:pt x="4013199" y="6236261"/>
                  </a:lnTo>
                  <a:lnTo>
                    <a:pt x="3987799" y="6204738"/>
                  </a:lnTo>
                  <a:lnTo>
                    <a:pt x="3949699" y="6173465"/>
                  </a:lnTo>
                  <a:lnTo>
                    <a:pt x="3924299" y="6142445"/>
                  </a:lnTo>
                  <a:lnTo>
                    <a:pt x="3886199" y="6111680"/>
                  </a:lnTo>
                  <a:lnTo>
                    <a:pt x="3860799" y="6081170"/>
                  </a:lnTo>
                  <a:lnTo>
                    <a:pt x="3822699" y="6050917"/>
                  </a:lnTo>
                  <a:lnTo>
                    <a:pt x="3784599" y="6020923"/>
                  </a:lnTo>
                  <a:lnTo>
                    <a:pt x="3759199" y="5991190"/>
                  </a:lnTo>
                  <a:lnTo>
                    <a:pt x="3721099" y="5961719"/>
                  </a:lnTo>
                  <a:lnTo>
                    <a:pt x="3682999" y="5932512"/>
                  </a:lnTo>
                  <a:lnTo>
                    <a:pt x="3657599" y="5903570"/>
                  </a:lnTo>
                  <a:lnTo>
                    <a:pt x="3619499" y="5874894"/>
                  </a:lnTo>
                  <a:lnTo>
                    <a:pt x="3581399" y="5846488"/>
                  </a:lnTo>
                  <a:lnTo>
                    <a:pt x="3543299" y="5818351"/>
                  </a:lnTo>
                  <a:lnTo>
                    <a:pt x="3517899" y="5790486"/>
                  </a:lnTo>
                  <a:lnTo>
                    <a:pt x="3479799" y="5762894"/>
                  </a:lnTo>
                  <a:lnTo>
                    <a:pt x="3441699" y="5735577"/>
                  </a:lnTo>
                  <a:lnTo>
                    <a:pt x="3403599" y="5708536"/>
                  </a:lnTo>
                  <a:lnTo>
                    <a:pt x="3365499" y="5681773"/>
                  </a:lnTo>
                  <a:lnTo>
                    <a:pt x="3327399" y="5655289"/>
                  </a:lnTo>
                  <a:lnTo>
                    <a:pt x="3301999" y="5629087"/>
                  </a:lnTo>
                  <a:lnTo>
                    <a:pt x="3263899" y="5603168"/>
                  </a:lnTo>
                  <a:lnTo>
                    <a:pt x="3225799" y="5577532"/>
                  </a:lnTo>
                  <a:lnTo>
                    <a:pt x="3187699" y="5552183"/>
                  </a:lnTo>
                  <a:lnTo>
                    <a:pt x="3149599" y="5527121"/>
                  </a:lnTo>
                  <a:lnTo>
                    <a:pt x="3111499" y="5502348"/>
                  </a:lnTo>
                  <a:lnTo>
                    <a:pt x="3073399" y="5477866"/>
                  </a:lnTo>
                  <a:lnTo>
                    <a:pt x="3035299" y="5453676"/>
                  </a:lnTo>
                  <a:lnTo>
                    <a:pt x="2997199" y="5429780"/>
                  </a:lnTo>
                  <a:lnTo>
                    <a:pt x="2959099" y="5406179"/>
                  </a:lnTo>
                  <a:lnTo>
                    <a:pt x="2920999" y="5382875"/>
                  </a:lnTo>
                  <a:lnTo>
                    <a:pt x="2882899" y="5359869"/>
                  </a:lnTo>
                  <a:lnTo>
                    <a:pt x="2844799" y="5337164"/>
                  </a:lnTo>
                  <a:lnTo>
                    <a:pt x="2806699" y="5314760"/>
                  </a:lnTo>
                  <a:lnTo>
                    <a:pt x="2755899" y="5292660"/>
                  </a:lnTo>
                  <a:lnTo>
                    <a:pt x="2717799" y="5270865"/>
                  </a:lnTo>
                  <a:lnTo>
                    <a:pt x="2679699" y="5249376"/>
                  </a:lnTo>
                  <a:lnTo>
                    <a:pt x="2641599" y="5228195"/>
                  </a:lnTo>
                  <a:lnTo>
                    <a:pt x="2603499" y="5207324"/>
                  </a:lnTo>
                  <a:lnTo>
                    <a:pt x="2565399" y="5186764"/>
                  </a:lnTo>
                  <a:lnTo>
                    <a:pt x="2527299" y="5166517"/>
                  </a:lnTo>
                  <a:lnTo>
                    <a:pt x="2476499" y="5146584"/>
                  </a:lnTo>
                  <a:lnTo>
                    <a:pt x="2438399" y="5126967"/>
                  </a:lnTo>
                  <a:lnTo>
                    <a:pt x="2400299" y="5107668"/>
                  </a:lnTo>
                  <a:lnTo>
                    <a:pt x="2362199" y="5088687"/>
                  </a:lnTo>
                  <a:lnTo>
                    <a:pt x="2311399" y="5070028"/>
                  </a:lnTo>
                  <a:lnTo>
                    <a:pt x="2273299" y="5051691"/>
                  </a:lnTo>
                  <a:lnTo>
                    <a:pt x="2235199" y="5033678"/>
                  </a:lnTo>
                  <a:lnTo>
                    <a:pt x="2184399" y="5015990"/>
                  </a:lnTo>
                  <a:lnTo>
                    <a:pt x="2146299" y="4998629"/>
                  </a:lnTo>
                  <a:lnTo>
                    <a:pt x="2108199" y="4981597"/>
                  </a:lnTo>
                  <a:lnTo>
                    <a:pt x="2057399" y="4964896"/>
                  </a:lnTo>
                  <a:lnTo>
                    <a:pt x="2019299" y="4948526"/>
                  </a:lnTo>
                  <a:lnTo>
                    <a:pt x="1981199" y="4932489"/>
                  </a:lnTo>
                  <a:lnTo>
                    <a:pt x="1930399" y="4916787"/>
                  </a:lnTo>
                  <a:lnTo>
                    <a:pt x="1892299" y="4901422"/>
                  </a:lnTo>
                  <a:lnTo>
                    <a:pt x="1841499" y="4886396"/>
                  </a:lnTo>
                  <a:lnTo>
                    <a:pt x="1803399" y="4871709"/>
                  </a:lnTo>
                  <a:lnTo>
                    <a:pt x="1765299" y="4857363"/>
                  </a:lnTo>
                  <a:lnTo>
                    <a:pt x="1714499" y="4843360"/>
                  </a:lnTo>
                  <a:lnTo>
                    <a:pt x="1676399" y="4829702"/>
                  </a:lnTo>
                  <a:lnTo>
                    <a:pt x="1625599" y="4816389"/>
                  </a:lnTo>
                  <a:lnTo>
                    <a:pt x="1587499" y="4803425"/>
                  </a:lnTo>
                  <a:lnTo>
                    <a:pt x="1536699" y="4790809"/>
                  </a:lnTo>
                  <a:lnTo>
                    <a:pt x="1498599" y="4778545"/>
                  </a:lnTo>
                  <a:lnTo>
                    <a:pt x="1447799" y="4766633"/>
                  </a:lnTo>
                  <a:lnTo>
                    <a:pt x="1409699" y="4755074"/>
                  </a:lnTo>
                  <a:lnTo>
                    <a:pt x="1358899" y="4743872"/>
                  </a:lnTo>
                  <a:lnTo>
                    <a:pt x="1320799" y="4733027"/>
                  </a:lnTo>
                  <a:lnTo>
                    <a:pt x="1269999" y="4722540"/>
                  </a:lnTo>
                  <a:lnTo>
                    <a:pt x="1219199" y="4712414"/>
                  </a:lnTo>
                  <a:lnTo>
                    <a:pt x="1181099" y="4702649"/>
                  </a:lnTo>
                  <a:lnTo>
                    <a:pt x="1130299" y="4693248"/>
                  </a:lnTo>
                  <a:lnTo>
                    <a:pt x="1092199" y="4684213"/>
                  </a:lnTo>
                  <a:lnTo>
                    <a:pt x="1041399" y="4675544"/>
                  </a:lnTo>
                  <a:lnTo>
                    <a:pt x="990599" y="4667243"/>
                  </a:lnTo>
                  <a:lnTo>
                    <a:pt x="952499" y="4659312"/>
                  </a:lnTo>
                  <a:lnTo>
                    <a:pt x="901699" y="4651752"/>
                  </a:lnTo>
                  <a:lnTo>
                    <a:pt x="850899" y="4644566"/>
                  </a:lnTo>
                  <a:lnTo>
                    <a:pt x="812799" y="4637754"/>
                  </a:lnTo>
                  <a:lnTo>
                    <a:pt x="761999" y="4631318"/>
                  </a:lnTo>
                  <a:lnTo>
                    <a:pt x="711199" y="4625260"/>
                  </a:lnTo>
                  <a:lnTo>
                    <a:pt x="673099" y="4619582"/>
                  </a:lnTo>
                  <a:lnTo>
                    <a:pt x="622299" y="4614284"/>
                  </a:lnTo>
                  <a:lnTo>
                    <a:pt x="571499" y="4609369"/>
                  </a:lnTo>
                  <a:lnTo>
                    <a:pt x="533399" y="4604838"/>
                  </a:lnTo>
                  <a:lnTo>
                    <a:pt x="482599" y="4600692"/>
                  </a:lnTo>
                  <a:lnTo>
                    <a:pt x="431799" y="4596934"/>
                  </a:lnTo>
                  <a:lnTo>
                    <a:pt x="380999" y="4593565"/>
                  </a:lnTo>
                  <a:lnTo>
                    <a:pt x="342899" y="4590586"/>
                  </a:lnTo>
                  <a:lnTo>
                    <a:pt x="292099" y="4588000"/>
                  </a:lnTo>
                  <a:lnTo>
                    <a:pt x="241299" y="4585806"/>
                  </a:lnTo>
                  <a:lnTo>
                    <a:pt x="190499" y="4584008"/>
                  </a:lnTo>
                  <a:lnTo>
                    <a:pt x="139699" y="4582607"/>
                  </a:lnTo>
                  <a:lnTo>
                    <a:pt x="101599" y="4581605"/>
                  </a:lnTo>
                  <a:lnTo>
                    <a:pt x="50799" y="4581002"/>
                  </a:lnTo>
                  <a:lnTo>
                    <a:pt x="0" y="458080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7" name="Google Shape;267;p18"/>
            <p:cNvSpPr/>
            <p:nvPr/>
          </p:nvSpPr>
          <p:spPr>
            <a:xfrm>
              <a:off x="9949694" y="3822923"/>
              <a:ext cx="6540500" cy="6464300"/>
            </a:xfrm>
            <a:custGeom>
              <a:rect b="b" l="l" r="r" t="t"/>
              <a:pathLst>
                <a:path extrusionOk="0" h="6464300" w="6540500">
                  <a:moveTo>
                    <a:pt x="0" y="2918139"/>
                  </a:moveTo>
                  <a:lnTo>
                    <a:pt x="0" y="0"/>
                  </a:lnTo>
                  <a:lnTo>
                    <a:pt x="50799" y="219"/>
                  </a:lnTo>
                  <a:lnTo>
                    <a:pt x="101599" y="877"/>
                  </a:lnTo>
                  <a:lnTo>
                    <a:pt x="152399" y="1972"/>
                  </a:lnTo>
                  <a:lnTo>
                    <a:pt x="215899" y="3502"/>
                  </a:lnTo>
                  <a:lnTo>
                    <a:pt x="266699" y="5465"/>
                  </a:lnTo>
                  <a:lnTo>
                    <a:pt x="317499" y="7860"/>
                  </a:lnTo>
                  <a:lnTo>
                    <a:pt x="368299" y="10685"/>
                  </a:lnTo>
                  <a:lnTo>
                    <a:pt x="419099" y="13938"/>
                  </a:lnTo>
                  <a:lnTo>
                    <a:pt x="482599" y="17618"/>
                  </a:lnTo>
                  <a:lnTo>
                    <a:pt x="533399" y="21723"/>
                  </a:lnTo>
                  <a:lnTo>
                    <a:pt x="584199" y="26251"/>
                  </a:lnTo>
                  <a:lnTo>
                    <a:pt x="634999" y="31200"/>
                  </a:lnTo>
                  <a:lnTo>
                    <a:pt x="685799" y="36570"/>
                  </a:lnTo>
                  <a:lnTo>
                    <a:pt x="749299" y="42357"/>
                  </a:lnTo>
                  <a:lnTo>
                    <a:pt x="800099" y="48561"/>
                  </a:lnTo>
                  <a:lnTo>
                    <a:pt x="850899" y="55180"/>
                  </a:lnTo>
                  <a:lnTo>
                    <a:pt x="901699" y="62212"/>
                  </a:lnTo>
                  <a:lnTo>
                    <a:pt x="952499" y="69655"/>
                  </a:lnTo>
                  <a:lnTo>
                    <a:pt x="1003299" y="77508"/>
                  </a:lnTo>
                  <a:lnTo>
                    <a:pt x="1054099" y="85769"/>
                  </a:lnTo>
                  <a:lnTo>
                    <a:pt x="1104899" y="94437"/>
                  </a:lnTo>
                  <a:lnTo>
                    <a:pt x="1155699" y="103509"/>
                  </a:lnTo>
                  <a:lnTo>
                    <a:pt x="1206499" y="112984"/>
                  </a:lnTo>
                  <a:lnTo>
                    <a:pt x="1269999" y="122860"/>
                  </a:lnTo>
                  <a:lnTo>
                    <a:pt x="1320799" y="133136"/>
                  </a:lnTo>
                  <a:lnTo>
                    <a:pt x="1371599" y="143810"/>
                  </a:lnTo>
                  <a:lnTo>
                    <a:pt x="1422399" y="154881"/>
                  </a:lnTo>
                  <a:lnTo>
                    <a:pt x="1473199" y="166345"/>
                  </a:lnTo>
                  <a:lnTo>
                    <a:pt x="1523999" y="178203"/>
                  </a:lnTo>
                  <a:lnTo>
                    <a:pt x="1574799" y="190452"/>
                  </a:lnTo>
                  <a:lnTo>
                    <a:pt x="1625599" y="203090"/>
                  </a:lnTo>
                  <a:lnTo>
                    <a:pt x="1663699" y="216116"/>
                  </a:lnTo>
                  <a:lnTo>
                    <a:pt x="1714499" y="229529"/>
                  </a:lnTo>
                  <a:lnTo>
                    <a:pt x="1765299" y="243325"/>
                  </a:lnTo>
                  <a:lnTo>
                    <a:pt x="1816099" y="257505"/>
                  </a:lnTo>
                  <a:lnTo>
                    <a:pt x="1866899" y="272065"/>
                  </a:lnTo>
                  <a:lnTo>
                    <a:pt x="1917699" y="287005"/>
                  </a:lnTo>
                  <a:lnTo>
                    <a:pt x="1968499" y="302323"/>
                  </a:lnTo>
                  <a:lnTo>
                    <a:pt x="2019299" y="318016"/>
                  </a:lnTo>
                  <a:lnTo>
                    <a:pt x="2070099" y="334084"/>
                  </a:lnTo>
                  <a:lnTo>
                    <a:pt x="2108199" y="350525"/>
                  </a:lnTo>
                  <a:lnTo>
                    <a:pt x="2158999" y="367336"/>
                  </a:lnTo>
                  <a:lnTo>
                    <a:pt x="2209799" y="384517"/>
                  </a:lnTo>
                  <a:lnTo>
                    <a:pt x="2260599" y="402065"/>
                  </a:lnTo>
                  <a:lnTo>
                    <a:pt x="2311399" y="419980"/>
                  </a:lnTo>
                  <a:lnTo>
                    <a:pt x="2349499" y="438258"/>
                  </a:lnTo>
                  <a:lnTo>
                    <a:pt x="2400299" y="456899"/>
                  </a:lnTo>
                  <a:lnTo>
                    <a:pt x="2451099" y="475901"/>
                  </a:lnTo>
                  <a:lnTo>
                    <a:pt x="2501899" y="495261"/>
                  </a:lnTo>
                  <a:lnTo>
                    <a:pt x="2539999" y="514980"/>
                  </a:lnTo>
                  <a:lnTo>
                    <a:pt x="2590799" y="535054"/>
                  </a:lnTo>
                  <a:lnTo>
                    <a:pt x="2641599" y="555482"/>
                  </a:lnTo>
                  <a:lnTo>
                    <a:pt x="2679699" y="576263"/>
                  </a:lnTo>
                  <a:lnTo>
                    <a:pt x="2730499" y="597394"/>
                  </a:lnTo>
                  <a:lnTo>
                    <a:pt x="2781299" y="618874"/>
                  </a:lnTo>
                  <a:lnTo>
                    <a:pt x="2819399" y="640702"/>
                  </a:lnTo>
                  <a:lnTo>
                    <a:pt x="2870199" y="662875"/>
                  </a:lnTo>
                  <a:lnTo>
                    <a:pt x="2920999" y="685393"/>
                  </a:lnTo>
                  <a:lnTo>
                    <a:pt x="2959099" y="708252"/>
                  </a:lnTo>
                  <a:lnTo>
                    <a:pt x="3009899" y="731452"/>
                  </a:lnTo>
                  <a:lnTo>
                    <a:pt x="3047999" y="754991"/>
                  </a:lnTo>
                  <a:lnTo>
                    <a:pt x="3098799" y="778868"/>
                  </a:lnTo>
                  <a:lnTo>
                    <a:pt x="3136899" y="803079"/>
                  </a:lnTo>
                  <a:lnTo>
                    <a:pt x="3187699" y="827625"/>
                  </a:lnTo>
                  <a:lnTo>
                    <a:pt x="3225799" y="852503"/>
                  </a:lnTo>
                  <a:lnTo>
                    <a:pt x="3276599" y="877711"/>
                  </a:lnTo>
                  <a:lnTo>
                    <a:pt x="3314699" y="903248"/>
                  </a:lnTo>
                  <a:lnTo>
                    <a:pt x="3365499" y="929112"/>
                  </a:lnTo>
                  <a:lnTo>
                    <a:pt x="3403599" y="955302"/>
                  </a:lnTo>
                  <a:lnTo>
                    <a:pt x="3441699" y="981815"/>
                  </a:lnTo>
                  <a:lnTo>
                    <a:pt x="3492499" y="1008650"/>
                  </a:lnTo>
                  <a:lnTo>
                    <a:pt x="3530599" y="1035806"/>
                  </a:lnTo>
                  <a:lnTo>
                    <a:pt x="3568699" y="1063280"/>
                  </a:lnTo>
                  <a:lnTo>
                    <a:pt x="3619499" y="1091072"/>
                  </a:lnTo>
                  <a:lnTo>
                    <a:pt x="3657599" y="1119178"/>
                  </a:lnTo>
                  <a:lnTo>
                    <a:pt x="3695699" y="1147598"/>
                  </a:lnTo>
                  <a:lnTo>
                    <a:pt x="3746499" y="1176331"/>
                  </a:lnTo>
                  <a:lnTo>
                    <a:pt x="3784599" y="1205373"/>
                  </a:lnTo>
                  <a:lnTo>
                    <a:pt x="3822699" y="1234724"/>
                  </a:lnTo>
                  <a:lnTo>
                    <a:pt x="3860799" y="1264382"/>
                  </a:lnTo>
                  <a:lnTo>
                    <a:pt x="3898899" y="1294345"/>
                  </a:lnTo>
                  <a:lnTo>
                    <a:pt x="3949699" y="1324611"/>
                  </a:lnTo>
                  <a:lnTo>
                    <a:pt x="3987799" y="1355179"/>
                  </a:lnTo>
                  <a:lnTo>
                    <a:pt x="4025899" y="1386048"/>
                  </a:lnTo>
                  <a:lnTo>
                    <a:pt x="4063999" y="1417214"/>
                  </a:lnTo>
                  <a:lnTo>
                    <a:pt x="4102099" y="1448678"/>
                  </a:lnTo>
                  <a:lnTo>
                    <a:pt x="4140199" y="1480436"/>
                  </a:lnTo>
                  <a:lnTo>
                    <a:pt x="4178299" y="1512488"/>
                  </a:lnTo>
                  <a:lnTo>
                    <a:pt x="4216399" y="1544832"/>
                  </a:lnTo>
                  <a:lnTo>
                    <a:pt x="4254499" y="1577466"/>
                  </a:lnTo>
                  <a:lnTo>
                    <a:pt x="4292599" y="1610388"/>
                  </a:lnTo>
                  <a:lnTo>
                    <a:pt x="4368799" y="1677090"/>
                  </a:lnTo>
                  <a:lnTo>
                    <a:pt x="4444999" y="1744925"/>
                  </a:lnTo>
                  <a:lnTo>
                    <a:pt x="4521199" y="1813879"/>
                  </a:lnTo>
                  <a:lnTo>
                    <a:pt x="4597399" y="1883940"/>
                  </a:lnTo>
                  <a:lnTo>
                    <a:pt x="4622799" y="1919380"/>
                  </a:lnTo>
                  <a:lnTo>
                    <a:pt x="4660899" y="1955093"/>
                  </a:lnTo>
                  <a:lnTo>
                    <a:pt x="4737099" y="2027325"/>
                  </a:lnTo>
                  <a:lnTo>
                    <a:pt x="4762499" y="2063841"/>
                  </a:lnTo>
                  <a:lnTo>
                    <a:pt x="4838699" y="2137667"/>
                  </a:lnTo>
                  <a:lnTo>
                    <a:pt x="4864099" y="2174972"/>
                  </a:lnTo>
                  <a:lnTo>
                    <a:pt x="4940299" y="2250360"/>
                  </a:lnTo>
                  <a:lnTo>
                    <a:pt x="4965699" y="2288440"/>
                  </a:lnTo>
                  <a:lnTo>
                    <a:pt x="5003799" y="2326774"/>
                  </a:lnTo>
                  <a:lnTo>
                    <a:pt x="5029199" y="2365360"/>
                  </a:lnTo>
                  <a:lnTo>
                    <a:pt x="5067299" y="2404198"/>
                  </a:lnTo>
                  <a:lnTo>
                    <a:pt x="5092699" y="2443286"/>
                  </a:lnTo>
                  <a:lnTo>
                    <a:pt x="5130799" y="2482621"/>
                  </a:lnTo>
                  <a:lnTo>
                    <a:pt x="5156199" y="2522203"/>
                  </a:lnTo>
                  <a:lnTo>
                    <a:pt x="5194299" y="2562029"/>
                  </a:lnTo>
                  <a:lnTo>
                    <a:pt x="5219699" y="2602098"/>
                  </a:lnTo>
                  <a:lnTo>
                    <a:pt x="5257799" y="2642407"/>
                  </a:lnTo>
                  <a:lnTo>
                    <a:pt x="5308599" y="2723744"/>
                  </a:lnTo>
                  <a:lnTo>
                    <a:pt x="5346699" y="2764767"/>
                  </a:lnTo>
                  <a:lnTo>
                    <a:pt x="5422899" y="2889235"/>
                  </a:lnTo>
                  <a:lnTo>
                    <a:pt x="5460999" y="2931185"/>
                  </a:lnTo>
                  <a:lnTo>
                    <a:pt x="5537199" y="3058395"/>
                  </a:lnTo>
                  <a:lnTo>
                    <a:pt x="5689599" y="3318777"/>
                  </a:lnTo>
                  <a:lnTo>
                    <a:pt x="5867399" y="3632195"/>
                  </a:lnTo>
                  <a:lnTo>
                    <a:pt x="5880099" y="3677785"/>
                  </a:lnTo>
                  <a:lnTo>
                    <a:pt x="5956299" y="3815742"/>
                  </a:lnTo>
                  <a:lnTo>
                    <a:pt x="5968999" y="3862117"/>
                  </a:lnTo>
                  <a:lnTo>
                    <a:pt x="5994399" y="3908685"/>
                  </a:lnTo>
                  <a:lnTo>
                    <a:pt x="6007099" y="3955443"/>
                  </a:lnTo>
                  <a:lnTo>
                    <a:pt x="6057899" y="4049525"/>
                  </a:lnTo>
                  <a:lnTo>
                    <a:pt x="6070599" y="4096844"/>
                  </a:lnTo>
                  <a:lnTo>
                    <a:pt x="6095999" y="4144348"/>
                  </a:lnTo>
                  <a:lnTo>
                    <a:pt x="6121399" y="4239899"/>
                  </a:lnTo>
                  <a:lnTo>
                    <a:pt x="6146799" y="4287943"/>
                  </a:lnTo>
                  <a:lnTo>
                    <a:pt x="6159499" y="4336165"/>
                  </a:lnTo>
                  <a:lnTo>
                    <a:pt x="6184899" y="4384562"/>
                  </a:lnTo>
                  <a:lnTo>
                    <a:pt x="6210299" y="4481874"/>
                  </a:lnTo>
                  <a:lnTo>
                    <a:pt x="6235699" y="4530787"/>
                  </a:lnTo>
                  <a:lnTo>
                    <a:pt x="6311899" y="4827743"/>
                  </a:lnTo>
                  <a:lnTo>
                    <a:pt x="6337299" y="4877801"/>
                  </a:lnTo>
                  <a:lnTo>
                    <a:pt x="6375399" y="5028906"/>
                  </a:lnTo>
                  <a:lnTo>
                    <a:pt x="6375399" y="5079580"/>
                  </a:lnTo>
                  <a:lnTo>
                    <a:pt x="6438899" y="5335167"/>
                  </a:lnTo>
                  <a:lnTo>
                    <a:pt x="6438899" y="5386716"/>
                  </a:lnTo>
                  <a:lnTo>
                    <a:pt x="6464299" y="5490232"/>
                  </a:lnTo>
                  <a:lnTo>
                    <a:pt x="6464299" y="5542195"/>
                  </a:lnTo>
                  <a:lnTo>
                    <a:pt x="6489699" y="5646525"/>
                  </a:lnTo>
                  <a:lnTo>
                    <a:pt x="6489699" y="5698888"/>
                  </a:lnTo>
                  <a:lnTo>
                    <a:pt x="6502399" y="5751381"/>
                  </a:lnTo>
                  <a:lnTo>
                    <a:pt x="6502399" y="5804002"/>
                  </a:lnTo>
                  <a:lnTo>
                    <a:pt x="6515099" y="5856749"/>
                  </a:lnTo>
                  <a:lnTo>
                    <a:pt x="6515099" y="5962616"/>
                  </a:lnTo>
                  <a:lnTo>
                    <a:pt x="6527799" y="6015732"/>
                  </a:lnTo>
                  <a:lnTo>
                    <a:pt x="6527799" y="6122322"/>
                  </a:lnTo>
                  <a:lnTo>
                    <a:pt x="6540499" y="6175793"/>
                  </a:lnTo>
                  <a:lnTo>
                    <a:pt x="6540499" y="6464076"/>
                  </a:lnTo>
                  <a:lnTo>
                    <a:pt x="3632199" y="6464076"/>
                  </a:lnTo>
                  <a:lnTo>
                    <a:pt x="3632199" y="6408173"/>
                  </a:lnTo>
                  <a:lnTo>
                    <a:pt x="3619499" y="6360146"/>
                  </a:lnTo>
                  <a:lnTo>
                    <a:pt x="3619499" y="6217065"/>
                  </a:lnTo>
                  <a:lnTo>
                    <a:pt x="3606799" y="6169718"/>
                  </a:lnTo>
                  <a:lnTo>
                    <a:pt x="3606799" y="6122550"/>
                  </a:lnTo>
                  <a:lnTo>
                    <a:pt x="3594099" y="6075566"/>
                  </a:lnTo>
                  <a:lnTo>
                    <a:pt x="3594099" y="6028770"/>
                  </a:lnTo>
                  <a:lnTo>
                    <a:pt x="3581399" y="5982165"/>
                  </a:lnTo>
                  <a:lnTo>
                    <a:pt x="3581399" y="5935755"/>
                  </a:lnTo>
                  <a:lnTo>
                    <a:pt x="3555999" y="5843538"/>
                  </a:lnTo>
                  <a:lnTo>
                    <a:pt x="3555999" y="5797739"/>
                  </a:lnTo>
                  <a:lnTo>
                    <a:pt x="3416299" y="5308740"/>
                  </a:lnTo>
                  <a:lnTo>
                    <a:pt x="3390899" y="5265733"/>
                  </a:lnTo>
                  <a:lnTo>
                    <a:pt x="3365499" y="5180497"/>
                  </a:lnTo>
                  <a:lnTo>
                    <a:pt x="3340099" y="5138276"/>
                  </a:lnTo>
                  <a:lnTo>
                    <a:pt x="3327399" y="5096326"/>
                  </a:lnTo>
                  <a:lnTo>
                    <a:pt x="3301999" y="5054649"/>
                  </a:lnTo>
                  <a:lnTo>
                    <a:pt x="3289299" y="5013250"/>
                  </a:lnTo>
                  <a:lnTo>
                    <a:pt x="3263899" y="4972133"/>
                  </a:lnTo>
                  <a:lnTo>
                    <a:pt x="3251199" y="4931302"/>
                  </a:lnTo>
                  <a:lnTo>
                    <a:pt x="3225799" y="4890760"/>
                  </a:lnTo>
                  <a:lnTo>
                    <a:pt x="3213099" y="4850512"/>
                  </a:lnTo>
                  <a:lnTo>
                    <a:pt x="3136899" y="4731568"/>
                  </a:lnTo>
                  <a:lnTo>
                    <a:pt x="3111499" y="4692533"/>
                  </a:lnTo>
                  <a:lnTo>
                    <a:pt x="3098799" y="4653812"/>
                  </a:lnTo>
                  <a:lnTo>
                    <a:pt x="3022599" y="4539565"/>
                  </a:lnTo>
                  <a:lnTo>
                    <a:pt x="2946399" y="4428279"/>
                  </a:lnTo>
                  <a:lnTo>
                    <a:pt x="2895599" y="4355785"/>
                  </a:lnTo>
                  <a:lnTo>
                    <a:pt x="2857499" y="4320059"/>
                  </a:lnTo>
                  <a:lnTo>
                    <a:pt x="2806699" y="4249668"/>
                  </a:lnTo>
                  <a:lnTo>
                    <a:pt x="2781299" y="4215011"/>
                  </a:lnTo>
                  <a:lnTo>
                    <a:pt x="2743199" y="4180718"/>
                  </a:lnTo>
                  <a:lnTo>
                    <a:pt x="2692399" y="4113241"/>
                  </a:lnTo>
                  <a:lnTo>
                    <a:pt x="2654299" y="4080064"/>
                  </a:lnTo>
                  <a:lnTo>
                    <a:pt x="2628899" y="4047267"/>
                  </a:lnTo>
                  <a:lnTo>
                    <a:pt x="2590799" y="4014855"/>
                  </a:lnTo>
                  <a:lnTo>
                    <a:pt x="2565399" y="3982829"/>
                  </a:lnTo>
                  <a:lnTo>
                    <a:pt x="2527299" y="3951196"/>
                  </a:lnTo>
                  <a:lnTo>
                    <a:pt x="2501899" y="3919958"/>
                  </a:lnTo>
                  <a:lnTo>
                    <a:pt x="2463799" y="3889120"/>
                  </a:lnTo>
                  <a:lnTo>
                    <a:pt x="2438399" y="3858685"/>
                  </a:lnTo>
                  <a:lnTo>
                    <a:pt x="2400299" y="3828658"/>
                  </a:lnTo>
                  <a:lnTo>
                    <a:pt x="2362199" y="3799042"/>
                  </a:lnTo>
                  <a:lnTo>
                    <a:pt x="2336799" y="3769841"/>
                  </a:lnTo>
                  <a:lnTo>
                    <a:pt x="2298699" y="3741059"/>
                  </a:lnTo>
                  <a:lnTo>
                    <a:pt x="2260599" y="3712701"/>
                  </a:lnTo>
                  <a:lnTo>
                    <a:pt x="2222499" y="3684769"/>
                  </a:lnTo>
                  <a:lnTo>
                    <a:pt x="2197099" y="3657269"/>
                  </a:lnTo>
                  <a:lnTo>
                    <a:pt x="2158999" y="3630203"/>
                  </a:lnTo>
                  <a:lnTo>
                    <a:pt x="2120899" y="3603576"/>
                  </a:lnTo>
                  <a:lnTo>
                    <a:pt x="2082799" y="3577392"/>
                  </a:lnTo>
                  <a:lnTo>
                    <a:pt x="2044699" y="3551655"/>
                  </a:lnTo>
                  <a:lnTo>
                    <a:pt x="2006599" y="3526368"/>
                  </a:lnTo>
                  <a:lnTo>
                    <a:pt x="1968499" y="3501535"/>
                  </a:lnTo>
                  <a:lnTo>
                    <a:pt x="1930399" y="3477161"/>
                  </a:lnTo>
                  <a:lnTo>
                    <a:pt x="1892299" y="3453250"/>
                  </a:lnTo>
                  <a:lnTo>
                    <a:pt x="1854199" y="3429804"/>
                  </a:lnTo>
                  <a:lnTo>
                    <a:pt x="1816099" y="3406829"/>
                  </a:lnTo>
                  <a:lnTo>
                    <a:pt x="1777999" y="3384328"/>
                  </a:lnTo>
                  <a:lnTo>
                    <a:pt x="1739899" y="3362305"/>
                  </a:lnTo>
                  <a:lnTo>
                    <a:pt x="1701799" y="3340764"/>
                  </a:lnTo>
                  <a:lnTo>
                    <a:pt x="1650999" y="3319709"/>
                  </a:lnTo>
                  <a:lnTo>
                    <a:pt x="1612899" y="3299144"/>
                  </a:lnTo>
                  <a:lnTo>
                    <a:pt x="1574799" y="3279072"/>
                  </a:lnTo>
                  <a:lnTo>
                    <a:pt x="1536699" y="3259498"/>
                  </a:lnTo>
                  <a:lnTo>
                    <a:pt x="1498599" y="3240426"/>
                  </a:lnTo>
                  <a:lnTo>
                    <a:pt x="1447799" y="3221860"/>
                  </a:lnTo>
                  <a:lnTo>
                    <a:pt x="1409699" y="3203802"/>
                  </a:lnTo>
                  <a:lnTo>
                    <a:pt x="1371599" y="3186259"/>
                  </a:lnTo>
                  <a:lnTo>
                    <a:pt x="1320799" y="3169232"/>
                  </a:lnTo>
                  <a:lnTo>
                    <a:pt x="1282699" y="3152727"/>
                  </a:lnTo>
                  <a:lnTo>
                    <a:pt x="1244599" y="3136747"/>
                  </a:lnTo>
                  <a:lnTo>
                    <a:pt x="1193799" y="3121296"/>
                  </a:lnTo>
                  <a:lnTo>
                    <a:pt x="1155699" y="3106378"/>
                  </a:lnTo>
                  <a:lnTo>
                    <a:pt x="1104899" y="3091997"/>
                  </a:lnTo>
                  <a:lnTo>
                    <a:pt x="1066799" y="3078157"/>
                  </a:lnTo>
                  <a:lnTo>
                    <a:pt x="1015999" y="3064861"/>
                  </a:lnTo>
                  <a:lnTo>
                    <a:pt x="977899" y="3052114"/>
                  </a:lnTo>
                  <a:lnTo>
                    <a:pt x="927099" y="3039920"/>
                  </a:lnTo>
                  <a:lnTo>
                    <a:pt x="888999" y="3028283"/>
                  </a:lnTo>
                  <a:lnTo>
                    <a:pt x="838199" y="3017206"/>
                  </a:lnTo>
                  <a:lnTo>
                    <a:pt x="800099" y="3006693"/>
                  </a:lnTo>
                  <a:lnTo>
                    <a:pt x="749299" y="2996749"/>
                  </a:lnTo>
                  <a:lnTo>
                    <a:pt x="698499" y="2987377"/>
                  </a:lnTo>
                  <a:lnTo>
                    <a:pt x="660399" y="2978581"/>
                  </a:lnTo>
                  <a:lnTo>
                    <a:pt x="609599" y="2970366"/>
                  </a:lnTo>
                  <a:lnTo>
                    <a:pt x="571499" y="2962734"/>
                  </a:lnTo>
                  <a:lnTo>
                    <a:pt x="520699" y="2955691"/>
                  </a:lnTo>
                  <a:lnTo>
                    <a:pt x="469899" y="2949239"/>
                  </a:lnTo>
                  <a:lnTo>
                    <a:pt x="419099" y="2943383"/>
                  </a:lnTo>
                  <a:lnTo>
                    <a:pt x="380999" y="2938127"/>
                  </a:lnTo>
                  <a:lnTo>
                    <a:pt x="330199" y="2933474"/>
                  </a:lnTo>
                  <a:lnTo>
                    <a:pt x="279399" y="2929429"/>
                  </a:lnTo>
                  <a:lnTo>
                    <a:pt x="241299" y="2925996"/>
                  </a:lnTo>
                  <a:lnTo>
                    <a:pt x="190499" y="2923178"/>
                  </a:lnTo>
                  <a:lnTo>
                    <a:pt x="139699" y="2920979"/>
                  </a:lnTo>
                  <a:lnTo>
                    <a:pt x="88899" y="2919404"/>
                  </a:lnTo>
                  <a:lnTo>
                    <a:pt x="38099" y="2918456"/>
                  </a:lnTo>
                  <a:lnTo>
                    <a:pt x="0" y="2918139"/>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268" name="Google Shape;268;p18"/>
          <p:cNvSpPr txBox="1"/>
          <p:nvPr>
            <p:ph type="title"/>
          </p:nvPr>
        </p:nvSpPr>
        <p:spPr>
          <a:xfrm>
            <a:off x="790821" y="2156943"/>
            <a:ext cx="4814350" cy="993303"/>
          </a:xfrm>
          <a:prstGeom prst="rect">
            <a:avLst/>
          </a:prstGeom>
          <a:noFill/>
          <a:ln>
            <a:noFill/>
          </a:ln>
        </p:spPr>
        <p:txBody>
          <a:bodyPr anchorCtr="0" anchor="t" bIns="0" lIns="0" spcFirstLastPara="1" rIns="0" wrap="square" tIns="8450">
            <a:spAutoFit/>
          </a:bodyPr>
          <a:lstStyle/>
          <a:p>
            <a:pPr indent="0" lvl="0" marL="8465" rtl="0" algn="l">
              <a:lnSpc>
                <a:spcPct val="100000"/>
              </a:lnSpc>
              <a:spcBef>
                <a:spcPts val="0"/>
              </a:spcBef>
              <a:spcAft>
                <a:spcPts val="0"/>
              </a:spcAft>
              <a:buSzPts val="1400"/>
              <a:buNone/>
            </a:pPr>
            <a:r>
              <a:rPr lang="en-US" sz="6399">
                <a:solidFill>
                  <a:srgbClr val="262626"/>
                </a:solidFill>
                <a:latin typeface="Georgia"/>
                <a:ea typeface="Georgia"/>
                <a:cs typeface="Georgia"/>
                <a:sym typeface="Georgia"/>
              </a:rPr>
              <a:t>Thank you</a:t>
            </a:r>
            <a:endParaRPr sz="6399">
              <a:latin typeface="Georgia"/>
              <a:ea typeface="Georgia"/>
              <a:cs typeface="Georgia"/>
              <a:sym typeface="Georgia"/>
            </a:endParaRPr>
          </a:p>
        </p:txBody>
      </p:sp>
      <p:pic>
        <p:nvPicPr>
          <p:cNvPr id="269" name="Google Shape;269;p18"/>
          <p:cNvPicPr preferRelativeResize="0"/>
          <p:nvPr/>
        </p:nvPicPr>
        <p:blipFill rotWithShape="1">
          <a:blip r:embed="rId3">
            <a:alphaModFix/>
          </a:blip>
          <a:srcRect b="0" l="0" r="0" t="0"/>
          <a:stretch/>
        </p:blipFill>
        <p:spPr>
          <a:xfrm>
            <a:off x="790821" y="3879511"/>
            <a:ext cx="333850" cy="333850"/>
          </a:xfrm>
          <a:prstGeom prst="rect">
            <a:avLst/>
          </a:prstGeom>
          <a:noFill/>
          <a:ln>
            <a:noFill/>
          </a:ln>
        </p:spPr>
      </p:pic>
      <p:sp>
        <p:nvSpPr>
          <p:cNvPr id="270" name="Google Shape;270;p18"/>
          <p:cNvSpPr txBox="1"/>
          <p:nvPr/>
        </p:nvSpPr>
        <p:spPr>
          <a:xfrm>
            <a:off x="1254397" y="3905627"/>
            <a:ext cx="6095177" cy="307602"/>
          </a:xfrm>
          <a:prstGeom prst="rect">
            <a:avLst/>
          </a:prstGeom>
          <a:noFill/>
          <a:ln>
            <a:noFill/>
          </a:ln>
        </p:spPr>
        <p:txBody>
          <a:bodyPr anchorCtr="0" anchor="t" bIns="30450" lIns="60900" spcFirstLastPara="1" rIns="60900" wrap="square" tIns="30450">
            <a:spAutoFit/>
          </a:bodyPr>
          <a:lstStyle/>
          <a:p>
            <a:pPr indent="0" lvl="0" marL="0" marR="0" rtl="0" algn="l">
              <a:lnSpc>
                <a:spcPct val="100000"/>
              </a:lnSpc>
              <a:spcBef>
                <a:spcPts val="0"/>
              </a:spcBef>
              <a:spcAft>
                <a:spcPts val="0"/>
              </a:spcAft>
              <a:buClr>
                <a:srgbClr val="000000"/>
              </a:buClr>
              <a:buSzPts val="1599"/>
              <a:buFont typeface="Arial"/>
              <a:buNone/>
            </a:pPr>
            <a:r>
              <a:rPr b="1" i="0" lang="en-US" sz="1599" u="none" cap="none" strike="noStrike">
                <a:solidFill>
                  <a:srgbClr val="000000"/>
                </a:solidFill>
                <a:latin typeface="Arial"/>
                <a:ea typeface="Arial"/>
                <a:cs typeface="Arial"/>
                <a:sym typeface="Arial"/>
              </a:rPr>
              <a:t>https://www.linkedin.com/in/anwaraif/</a:t>
            </a:r>
            <a:endParaRPr b="0" i="0" sz="933" u="none" cap="none" strike="noStrike">
              <a:solidFill>
                <a:srgbClr val="000000"/>
              </a:solidFill>
              <a:latin typeface="Arial"/>
              <a:ea typeface="Arial"/>
              <a:cs typeface="Arial"/>
              <a:sym typeface="Arial"/>
            </a:endParaRPr>
          </a:p>
        </p:txBody>
      </p:sp>
      <p:pic>
        <p:nvPicPr>
          <p:cNvPr id="271" name="Google Shape;271;p18"/>
          <p:cNvPicPr preferRelativeResize="0"/>
          <p:nvPr/>
        </p:nvPicPr>
        <p:blipFill rotWithShape="1">
          <a:blip r:embed="rId4">
            <a:alphaModFix/>
          </a:blip>
          <a:srcRect b="0" l="0" r="0" t="0"/>
          <a:stretch/>
        </p:blipFill>
        <p:spPr>
          <a:xfrm>
            <a:off x="752980" y="4486338"/>
            <a:ext cx="421321" cy="333850"/>
          </a:xfrm>
          <a:prstGeom prst="rect">
            <a:avLst/>
          </a:prstGeom>
          <a:noFill/>
          <a:ln>
            <a:noFill/>
          </a:ln>
        </p:spPr>
      </p:pic>
      <p:sp>
        <p:nvSpPr>
          <p:cNvPr id="272" name="Google Shape;272;p18"/>
          <p:cNvSpPr txBox="1"/>
          <p:nvPr/>
        </p:nvSpPr>
        <p:spPr>
          <a:xfrm>
            <a:off x="1254397" y="4486338"/>
            <a:ext cx="6095177" cy="307602"/>
          </a:xfrm>
          <a:prstGeom prst="rect">
            <a:avLst/>
          </a:prstGeom>
          <a:noFill/>
          <a:ln>
            <a:noFill/>
          </a:ln>
        </p:spPr>
        <p:txBody>
          <a:bodyPr anchorCtr="0" anchor="t" bIns="30450" lIns="60900" spcFirstLastPara="1" rIns="60900" wrap="square" tIns="30450">
            <a:spAutoFit/>
          </a:bodyPr>
          <a:lstStyle/>
          <a:p>
            <a:pPr indent="0" lvl="0" marL="0" marR="0" rtl="0" algn="l">
              <a:lnSpc>
                <a:spcPct val="100000"/>
              </a:lnSpc>
              <a:spcBef>
                <a:spcPts val="0"/>
              </a:spcBef>
              <a:spcAft>
                <a:spcPts val="0"/>
              </a:spcAft>
              <a:buClr>
                <a:srgbClr val="000000"/>
              </a:buClr>
              <a:buSzPts val="1599"/>
              <a:buFont typeface="Arial"/>
              <a:buNone/>
            </a:pPr>
            <a:r>
              <a:rPr b="1" i="0" lang="en-US" sz="1599" u="none" cap="none" strike="noStrike">
                <a:solidFill>
                  <a:srgbClr val="000000"/>
                </a:solidFill>
                <a:latin typeface="Arial"/>
                <a:ea typeface="Arial"/>
                <a:cs typeface="Arial"/>
                <a:sym typeface="Arial"/>
              </a:rPr>
              <a:t>kurniafreelancer@gmail.com</a:t>
            </a:r>
            <a:endParaRPr b="0" i="0" sz="933"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grpSp>
        <p:nvGrpSpPr>
          <p:cNvPr id="92" name="Google Shape;92;g26182b6b2e7_0_107"/>
          <p:cNvGrpSpPr/>
          <p:nvPr/>
        </p:nvGrpSpPr>
        <p:grpSpPr>
          <a:xfrm>
            <a:off x="6585105" y="5332"/>
            <a:ext cx="5607832" cy="6853313"/>
            <a:chOff x="9877164" y="7997"/>
            <a:chExt cx="8411328" cy="10279456"/>
          </a:xfrm>
        </p:grpSpPr>
        <p:sp>
          <p:nvSpPr>
            <p:cNvPr id="93" name="Google Shape;93;g26182b6b2e7_0_107"/>
            <p:cNvSpPr/>
            <p:nvPr/>
          </p:nvSpPr>
          <p:spPr>
            <a:xfrm>
              <a:off x="12985608" y="305253"/>
              <a:ext cx="5302884" cy="9982200"/>
            </a:xfrm>
            <a:custGeom>
              <a:rect b="b" l="l" r="r" t="t"/>
              <a:pathLst>
                <a:path extrusionOk="0" h="9982200" w="5302884">
                  <a:moveTo>
                    <a:pt x="0" y="0"/>
                  </a:moveTo>
                  <a:lnTo>
                    <a:pt x="5302392" y="0"/>
                  </a:lnTo>
                  <a:lnTo>
                    <a:pt x="5302392" y="9981742"/>
                  </a:lnTo>
                  <a:lnTo>
                    <a:pt x="0" y="9981742"/>
                  </a:lnTo>
                  <a:lnTo>
                    <a:pt x="0" y="0"/>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4" name="Google Shape;94;g26182b6b2e7_0_107"/>
            <p:cNvSpPr/>
            <p:nvPr/>
          </p:nvSpPr>
          <p:spPr>
            <a:xfrm>
              <a:off x="9877164" y="7997"/>
              <a:ext cx="8411210" cy="9487535"/>
            </a:xfrm>
            <a:custGeom>
              <a:rect b="b" l="l" r="r" t="t"/>
              <a:pathLst>
                <a:path extrusionOk="0" h="9487535" w="8411210">
                  <a:moveTo>
                    <a:pt x="0" y="0"/>
                  </a:moveTo>
                  <a:lnTo>
                    <a:pt x="8410774" y="0"/>
                  </a:lnTo>
                  <a:lnTo>
                    <a:pt x="8410774" y="9487375"/>
                  </a:lnTo>
                  <a:lnTo>
                    <a:pt x="0" y="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95" name="Google Shape;95;g26182b6b2e7_0_107"/>
          <p:cNvSpPr txBox="1"/>
          <p:nvPr>
            <p:ph type="title"/>
          </p:nvPr>
        </p:nvSpPr>
        <p:spPr>
          <a:xfrm>
            <a:off x="793500" y="1911379"/>
            <a:ext cx="7261060" cy="562556"/>
          </a:xfrm>
          <a:prstGeom prst="rect">
            <a:avLst/>
          </a:prstGeom>
          <a:noFill/>
          <a:ln>
            <a:noFill/>
          </a:ln>
        </p:spPr>
        <p:txBody>
          <a:bodyPr anchorCtr="0" anchor="t" bIns="0" lIns="0" spcFirstLastPara="1" rIns="0" wrap="square" tIns="8475">
            <a:spAutoFit/>
          </a:bodyPr>
          <a:lstStyle/>
          <a:p>
            <a:pPr indent="0" lvl="0" marL="12700" marR="0" rtl="0" algn="l">
              <a:lnSpc>
                <a:spcPct val="100000"/>
              </a:lnSpc>
              <a:spcBef>
                <a:spcPts val="0"/>
              </a:spcBef>
              <a:spcAft>
                <a:spcPts val="0"/>
              </a:spcAft>
              <a:buSzPts val="900"/>
              <a:buNone/>
            </a:pPr>
            <a:r>
              <a:rPr lang="en-US" sz="3600">
                <a:solidFill>
                  <a:srgbClr val="262626"/>
                </a:solidFill>
              </a:rPr>
              <a:t>Overview of Customer Segmentation</a:t>
            </a:r>
            <a:endParaRPr sz="3600">
              <a:solidFill>
                <a:srgbClr val="262626"/>
              </a:solidFill>
            </a:endParaRPr>
          </a:p>
        </p:txBody>
      </p:sp>
      <p:sp>
        <p:nvSpPr>
          <p:cNvPr id="96" name="Google Shape;96;g26182b6b2e7_0_107"/>
          <p:cNvSpPr txBox="1"/>
          <p:nvPr/>
        </p:nvSpPr>
        <p:spPr>
          <a:xfrm>
            <a:off x="1253671" y="2831569"/>
            <a:ext cx="5840400" cy="2162994"/>
          </a:xfrm>
          <a:prstGeom prst="rect">
            <a:avLst/>
          </a:prstGeom>
          <a:noFill/>
          <a:ln>
            <a:noFill/>
          </a:ln>
        </p:spPr>
        <p:txBody>
          <a:bodyPr anchorCtr="0" anchor="t" bIns="0" lIns="0" spcFirstLastPara="1" rIns="0" wrap="square" tIns="8475">
            <a:spAutoFit/>
          </a:bodyPr>
          <a:lstStyle/>
          <a:p>
            <a:pPr indent="-406400" lvl="0" marL="609600" marR="0" rtl="0" algn="l">
              <a:lnSpc>
                <a:spcPct val="100000"/>
              </a:lnSpc>
              <a:spcBef>
                <a:spcPts val="0"/>
              </a:spcBef>
              <a:spcAft>
                <a:spcPts val="0"/>
              </a:spcAft>
              <a:buClr>
                <a:srgbClr val="262626"/>
              </a:buClr>
              <a:buSzPts val="1600"/>
              <a:buFont typeface="Trebuchet MS"/>
              <a:buAutoNum type="arabicPeriod"/>
            </a:pPr>
            <a:r>
              <a:rPr b="0" i="0" lang="en-US" sz="2000" u="none" cap="none" strike="noStrike">
                <a:solidFill>
                  <a:srgbClr val="262626"/>
                </a:solidFill>
                <a:latin typeface="Trebuchet MS"/>
                <a:ea typeface="Trebuchet MS"/>
                <a:cs typeface="Trebuchet MS"/>
                <a:sym typeface="Trebuchet MS"/>
              </a:rPr>
              <a:t>Flow Customer Segmentation</a:t>
            </a:r>
            <a:endParaRPr b="0" i="0" sz="2000" u="none" cap="none" strike="noStrike">
              <a:solidFill>
                <a:srgbClr val="262626"/>
              </a:solidFill>
              <a:latin typeface="Trebuchet MS"/>
              <a:ea typeface="Trebuchet MS"/>
              <a:cs typeface="Trebuchet MS"/>
              <a:sym typeface="Trebuchet MS"/>
            </a:endParaRPr>
          </a:p>
          <a:p>
            <a:pPr indent="-406400" lvl="0" marL="609600" marR="0" rtl="0" algn="l">
              <a:lnSpc>
                <a:spcPct val="100000"/>
              </a:lnSpc>
              <a:spcBef>
                <a:spcPts val="0"/>
              </a:spcBef>
              <a:spcAft>
                <a:spcPts val="0"/>
              </a:spcAft>
              <a:buClr>
                <a:srgbClr val="262626"/>
              </a:buClr>
              <a:buSzPts val="1600"/>
              <a:buFont typeface="Trebuchet MS"/>
              <a:buAutoNum type="arabicPeriod"/>
            </a:pPr>
            <a:r>
              <a:rPr b="0" i="0" lang="en-US" sz="2000" u="none" cap="none" strike="noStrike">
                <a:solidFill>
                  <a:srgbClr val="262626"/>
                </a:solidFill>
                <a:latin typeface="Trebuchet MS"/>
                <a:ea typeface="Trebuchet MS"/>
                <a:cs typeface="Trebuchet MS"/>
                <a:sym typeface="Trebuchet MS"/>
              </a:rPr>
              <a:t>Definisi Customer Segmentation</a:t>
            </a:r>
            <a:endParaRPr b="0" i="0" sz="2000" u="none" cap="none" strike="noStrike">
              <a:solidFill>
                <a:srgbClr val="262626"/>
              </a:solidFill>
              <a:latin typeface="Trebuchet MS"/>
              <a:ea typeface="Trebuchet MS"/>
              <a:cs typeface="Trebuchet MS"/>
              <a:sym typeface="Trebuchet MS"/>
            </a:endParaRPr>
          </a:p>
          <a:p>
            <a:pPr indent="-406400" lvl="0" marL="609600" marR="0" rtl="0" algn="l">
              <a:lnSpc>
                <a:spcPct val="100000"/>
              </a:lnSpc>
              <a:spcBef>
                <a:spcPts val="0"/>
              </a:spcBef>
              <a:spcAft>
                <a:spcPts val="0"/>
              </a:spcAft>
              <a:buClr>
                <a:srgbClr val="262626"/>
              </a:buClr>
              <a:buSzPts val="1600"/>
              <a:buFont typeface="Trebuchet MS"/>
              <a:buAutoNum type="arabicPeriod"/>
            </a:pPr>
            <a:r>
              <a:rPr b="0" i="0" lang="en-US" sz="2000" u="none" cap="none" strike="noStrike">
                <a:solidFill>
                  <a:srgbClr val="262626"/>
                </a:solidFill>
                <a:latin typeface="Trebuchet MS"/>
                <a:ea typeface="Trebuchet MS"/>
                <a:cs typeface="Trebuchet MS"/>
                <a:sym typeface="Trebuchet MS"/>
              </a:rPr>
              <a:t>Intuisi Clustering Pattern</a:t>
            </a:r>
            <a:endParaRPr b="0" i="0" sz="2000" u="none" cap="none" strike="noStrike">
              <a:solidFill>
                <a:srgbClr val="262626"/>
              </a:solidFill>
              <a:latin typeface="Trebuchet MS"/>
              <a:ea typeface="Trebuchet MS"/>
              <a:cs typeface="Trebuchet MS"/>
              <a:sym typeface="Trebuchet MS"/>
            </a:endParaRPr>
          </a:p>
          <a:p>
            <a:pPr indent="-406400" lvl="0" marL="609600" marR="0" rtl="0" algn="l">
              <a:lnSpc>
                <a:spcPct val="100000"/>
              </a:lnSpc>
              <a:spcBef>
                <a:spcPts val="0"/>
              </a:spcBef>
              <a:spcAft>
                <a:spcPts val="0"/>
              </a:spcAft>
              <a:buClr>
                <a:srgbClr val="262626"/>
              </a:buClr>
              <a:buSzPts val="1600"/>
              <a:buFont typeface="Trebuchet MS"/>
              <a:buAutoNum type="arabicPeriod"/>
            </a:pPr>
            <a:r>
              <a:rPr b="0" i="0" lang="en-US" sz="2000" u="none" cap="none" strike="noStrike">
                <a:solidFill>
                  <a:srgbClr val="262626"/>
                </a:solidFill>
                <a:latin typeface="Trebuchet MS"/>
                <a:ea typeface="Trebuchet MS"/>
                <a:cs typeface="Trebuchet MS"/>
                <a:sym typeface="Trebuchet MS"/>
              </a:rPr>
              <a:t>Tipe Customer Segmentation</a:t>
            </a:r>
            <a:endParaRPr/>
          </a:p>
          <a:p>
            <a:pPr indent="-406400" lvl="0" marL="609600" marR="0" rtl="0" algn="l">
              <a:lnSpc>
                <a:spcPct val="100000"/>
              </a:lnSpc>
              <a:spcBef>
                <a:spcPts val="0"/>
              </a:spcBef>
              <a:spcAft>
                <a:spcPts val="0"/>
              </a:spcAft>
              <a:buClr>
                <a:srgbClr val="262626"/>
              </a:buClr>
              <a:buSzPts val="1600"/>
              <a:buFont typeface="Trebuchet MS"/>
              <a:buAutoNum type="arabicPeriod"/>
            </a:pPr>
            <a:r>
              <a:rPr b="0" i="0" lang="en-US" sz="2000" u="none" cap="none" strike="noStrike">
                <a:solidFill>
                  <a:srgbClr val="262626"/>
                </a:solidFill>
                <a:latin typeface="Trebuchet MS"/>
                <a:ea typeface="Trebuchet MS"/>
                <a:cs typeface="Trebuchet MS"/>
                <a:sym typeface="Trebuchet MS"/>
              </a:rPr>
              <a:t>Contoh Customer Segmentation</a:t>
            </a:r>
            <a:endParaRPr/>
          </a:p>
          <a:p>
            <a:pPr indent="-406400" lvl="0" marL="609600" marR="0" rtl="0" algn="l">
              <a:lnSpc>
                <a:spcPct val="100000"/>
              </a:lnSpc>
              <a:spcBef>
                <a:spcPts val="0"/>
              </a:spcBef>
              <a:spcAft>
                <a:spcPts val="0"/>
              </a:spcAft>
              <a:buClr>
                <a:srgbClr val="262626"/>
              </a:buClr>
              <a:buSzPts val="1600"/>
              <a:buFont typeface="Trebuchet MS"/>
              <a:buAutoNum type="arabicPeriod"/>
            </a:pPr>
            <a:r>
              <a:rPr b="0" i="0" lang="en-US" sz="2000" u="none" cap="none" strike="noStrike">
                <a:solidFill>
                  <a:srgbClr val="262626"/>
                </a:solidFill>
                <a:latin typeface="Trebuchet MS"/>
                <a:ea typeface="Trebuchet MS"/>
                <a:cs typeface="Trebuchet MS"/>
                <a:sym typeface="Trebuchet MS"/>
              </a:rPr>
              <a:t>Teknik Recency, Frequency, Monetary (RFM)</a:t>
            </a:r>
            <a:endParaRPr/>
          </a:p>
          <a:p>
            <a:pPr indent="-304800" lvl="0" marL="609600" marR="0" rtl="0" algn="l">
              <a:lnSpc>
                <a:spcPct val="100000"/>
              </a:lnSpc>
              <a:spcBef>
                <a:spcPts val="0"/>
              </a:spcBef>
              <a:spcAft>
                <a:spcPts val="0"/>
              </a:spcAft>
              <a:buClr>
                <a:srgbClr val="262626"/>
              </a:buClr>
              <a:buSzPts val="1600"/>
              <a:buFont typeface="Trebuchet MS"/>
              <a:buNone/>
            </a:pPr>
            <a:r>
              <a:t/>
            </a:r>
            <a:endParaRPr b="0" i="0" sz="2000" u="none" cap="none" strike="noStrike">
              <a:solidFill>
                <a:srgbClr val="262626"/>
              </a:solidFill>
              <a:latin typeface="Trebuchet MS"/>
              <a:ea typeface="Trebuchet MS"/>
              <a:cs typeface="Trebuchet MS"/>
              <a:sym typeface="Trebuchet MS"/>
            </a:endParaRPr>
          </a:p>
        </p:txBody>
      </p:sp>
      <p:sp>
        <p:nvSpPr>
          <p:cNvPr id="97" name="Google Shape;97;g26182b6b2e7_0_107"/>
          <p:cNvSpPr/>
          <p:nvPr/>
        </p:nvSpPr>
        <p:spPr>
          <a:xfrm>
            <a:off x="0" y="6083747"/>
            <a:ext cx="7935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8" name="Google Shape;98;g26182b6b2e7_0_107"/>
          <p:cNvSpPr/>
          <p:nvPr/>
        </p:nvSpPr>
        <p:spPr>
          <a:xfrm>
            <a:off x="6563350" y="5325"/>
            <a:ext cx="5698595" cy="2110977"/>
          </a:xfrm>
          <a:custGeom>
            <a:rect b="b" l="l" r="r" t="t"/>
            <a:pathLst>
              <a:path extrusionOk="0" h="9487535" w="8411210">
                <a:moveTo>
                  <a:pt x="0" y="0"/>
                </a:moveTo>
                <a:lnTo>
                  <a:pt x="8410774" y="0"/>
                </a:lnTo>
                <a:lnTo>
                  <a:pt x="8410774" y="9487375"/>
                </a:lnTo>
                <a:lnTo>
                  <a:pt x="0" y="0"/>
                </a:lnTo>
                <a:close/>
              </a:path>
            </a:pathLst>
          </a:custGeom>
          <a:solidFill>
            <a:srgbClr val="F08B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6182b6b2e7_0_187"/>
          <p:cNvSpPr/>
          <p:nvPr/>
        </p:nvSpPr>
        <p:spPr>
          <a:xfrm>
            <a:off x="823" y="0"/>
            <a:ext cx="12188238" cy="2666177"/>
          </a:xfrm>
          <a:custGeom>
            <a:rect b="b" l="l" r="r" t="t"/>
            <a:pathLst>
              <a:path extrusionOk="0" h="4000500" w="18288000">
                <a:moveTo>
                  <a:pt x="18288000" y="4000500"/>
                </a:moveTo>
                <a:lnTo>
                  <a:pt x="0" y="4000500"/>
                </a:lnTo>
                <a:lnTo>
                  <a:pt x="0" y="0"/>
                </a:lnTo>
                <a:lnTo>
                  <a:pt x="18288000" y="0"/>
                </a:lnTo>
                <a:lnTo>
                  <a:pt x="18288000" y="4000500"/>
                </a:lnTo>
                <a:close/>
              </a:path>
            </a:pathLst>
          </a:custGeom>
          <a:solidFill>
            <a:srgbClr val="A6A6A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
        <p:nvSpPr>
          <p:cNvPr id="104" name="Google Shape;104;g26182b6b2e7_0_187"/>
          <p:cNvSpPr/>
          <p:nvPr/>
        </p:nvSpPr>
        <p:spPr>
          <a:xfrm>
            <a:off x="823" y="1"/>
            <a:ext cx="685588" cy="742721"/>
          </a:xfrm>
          <a:custGeom>
            <a:rect b="b" l="l" r="r" t="t"/>
            <a:pathLst>
              <a:path extrusionOk="0" h="1114425" w="1028700">
                <a:moveTo>
                  <a:pt x="1028700" y="1114425"/>
                </a:moveTo>
                <a:lnTo>
                  <a:pt x="0" y="1114425"/>
                </a:lnTo>
                <a:lnTo>
                  <a:pt x="0" y="0"/>
                </a:lnTo>
                <a:lnTo>
                  <a:pt x="1028700" y="0"/>
                </a:lnTo>
                <a:lnTo>
                  <a:pt x="1028700" y="1114425"/>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grpSp>
        <p:nvGrpSpPr>
          <p:cNvPr id="105" name="Google Shape;105;g26182b6b2e7_0_187"/>
          <p:cNvGrpSpPr/>
          <p:nvPr/>
        </p:nvGrpSpPr>
        <p:grpSpPr>
          <a:xfrm>
            <a:off x="823" y="744647"/>
            <a:ext cx="2591327" cy="1922500"/>
            <a:chOff x="0" y="1116869"/>
            <a:chExt cx="3887413" cy="2883487"/>
          </a:xfrm>
        </p:grpSpPr>
        <p:sp>
          <p:nvSpPr>
            <p:cNvPr id="106" name="Google Shape;106;g26182b6b2e7_0_187"/>
            <p:cNvSpPr/>
            <p:nvPr/>
          </p:nvSpPr>
          <p:spPr>
            <a:xfrm>
              <a:off x="2877763" y="2952606"/>
              <a:ext cx="1009650" cy="1047750"/>
            </a:xfrm>
            <a:custGeom>
              <a:rect b="b" l="l" r="r" t="t"/>
              <a:pathLst>
                <a:path extrusionOk="0" h="1047750" w="1009650">
                  <a:moveTo>
                    <a:pt x="1009650" y="1047750"/>
                  </a:moveTo>
                  <a:lnTo>
                    <a:pt x="0" y="1047750"/>
                  </a:lnTo>
                  <a:lnTo>
                    <a:pt x="0" y="0"/>
                  </a:lnTo>
                  <a:lnTo>
                    <a:pt x="1009650" y="0"/>
                  </a:lnTo>
                  <a:lnTo>
                    <a:pt x="1009650" y="1047750"/>
                  </a:lnTo>
                  <a:close/>
                </a:path>
              </a:pathLst>
            </a:custGeom>
            <a:solidFill>
              <a:srgbClr val="FFDE2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
          <p:nvSpPr>
            <p:cNvPr id="107" name="Google Shape;107;g26182b6b2e7_0_187"/>
            <p:cNvSpPr/>
            <p:nvPr/>
          </p:nvSpPr>
          <p:spPr>
            <a:xfrm>
              <a:off x="1028700" y="1116869"/>
              <a:ext cx="1847850" cy="1838325"/>
            </a:xfrm>
            <a:custGeom>
              <a:rect b="b" l="l" r="r" t="t"/>
              <a:pathLst>
                <a:path extrusionOk="0" h="1838325" w="1847850">
                  <a:moveTo>
                    <a:pt x="1847850" y="1838325"/>
                  </a:moveTo>
                  <a:lnTo>
                    <a:pt x="0" y="1838325"/>
                  </a:lnTo>
                  <a:lnTo>
                    <a:pt x="0" y="0"/>
                  </a:lnTo>
                  <a:lnTo>
                    <a:pt x="1847850" y="0"/>
                  </a:lnTo>
                  <a:lnTo>
                    <a:pt x="1847850" y="1838325"/>
                  </a:lnTo>
                  <a:close/>
                </a:path>
              </a:pathLst>
            </a:custGeom>
            <a:solidFill>
              <a:srgbClr val="003B6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
          <p:nvSpPr>
            <p:cNvPr id="108" name="Google Shape;108;g26182b6b2e7_0_187"/>
            <p:cNvSpPr/>
            <p:nvPr/>
          </p:nvSpPr>
          <p:spPr>
            <a:xfrm>
              <a:off x="0" y="2952606"/>
              <a:ext cx="1028700" cy="1047750"/>
            </a:xfrm>
            <a:custGeom>
              <a:rect b="b" l="l" r="r" t="t"/>
              <a:pathLst>
                <a:path extrusionOk="0" h="1047750" w="1028700">
                  <a:moveTo>
                    <a:pt x="1028700" y="1047750"/>
                  </a:moveTo>
                  <a:lnTo>
                    <a:pt x="0" y="1047750"/>
                  </a:lnTo>
                  <a:lnTo>
                    <a:pt x="0" y="0"/>
                  </a:lnTo>
                  <a:lnTo>
                    <a:pt x="1028700" y="0"/>
                  </a:lnTo>
                  <a:lnTo>
                    <a:pt x="1028700" y="1047750"/>
                  </a:lnTo>
                  <a:close/>
                </a:path>
              </a:pathLst>
            </a:custGeom>
            <a:solidFill>
              <a:srgbClr val="FFBD5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grpSp>
      <p:sp>
        <p:nvSpPr>
          <p:cNvPr id="109" name="Google Shape;109;g26182b6b2e7_0_187"/>
          <p:cNvSpPr txBox="1"/>
          <p:nvPr>
            <p:ph type="title"/>
          </p:nvPr>
        </p:nvSpPr>
        <p:spPr>
          <a:xfrm>
            <a:off x="2604041" y="458265"/>
            <a:ext cx="8912029" cy="726089"/>
          </a:xfrm>
          <a:prstGeom prst="rect">
            <a:avLst/>
          </a:prstGeom>
          <a:noFill/>
          <a:ln>
            <a:noFill/>
          </a:ln>
        </p:spPr>
        <p:txBody>
          <a:bodyPr anchorCtr="0" anchor="t" bIns="0" lIns="0" spcFirstLastPara="1" rIns="0" wrap="square" tIns="10575">
            <a:spAutoFit/>
          </a:bodyPr>
          <a:lstStyle/>
          <a:p>
            <a:pPr indent="0" lvl="0" marL="473979" rtl="0" algn="l">
              <a:lnSpc>
                <a:spcPct val="109375"/>
              </a:lnSpc>
              <a:spcBef>
                <a:spcPts val="0"/>
              </a:spcBef>
              <a:spcAft>
                <a:spcPts val="0"/>
              </a:spcAft>
              <a:buSzPts val="1800"/>
              <a:buNone/>
            </a:pPr>
            <a:r>
              <a:rPr lang="en-US" sz="4265">
                <a:latin typeface="Trebuchet MS"/>
                <a:ea typeface="Trebuchet MS"/>
                <a:cs typeface="Trebuchet MS"/>
                <a:sym typeface="Trebuchet MS"/>
              </a:rPr>
              <a:t>1. Flow Customer Segmentation</a:t>
            </a:r>
            <a:endParaRPr/>
          </a:p>
        </p:txBody>
      </p:sp>
      <p:sp>
        <p:nvSpPr>
          <p:cNvPr id="110" name="Google Shape;110;g26182b6b2e7_0_187"/>
          <p:cNvSpPr/>
          <p:nvPr/>
        </p:nvSpPr>
        <p:spPr>
          <a:xfrm>
            <a:off x="11398178" y="6083731"/>
            <a:ext cx="792955" cy="7741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
        <p:nvSpPr>
          <p:cNvPr id="111" name="Google Shape;111;g26182b6b2e7_0_187"/>
          <p:cNvSpPr/>
          <p:nvPr/>
        </p:nvSpPr>
        <p:spPr>
          <a:xfrm>
            <a:off x="1166076" y="3885267"/>
            <a:ext cx="1337732" cy="1044636"/>
          </a:xfrm>
          <a:prstGeom prst="rect">
            <a:avLst/>
          </a:prstGeom>
          <a:solidFill>
            <a:srgbClr val="4BACC6"/>
          </a:solidFill>
          <a:ln>
            <a:noFill/>
          </a:ln>
        </p:spPr>
        <p:txBody>
          <a:bodyPr anchorCtr="0" anchor="ctr" bIns="60900" lIns="121850" spcFirstLastPara="1" rIns="121850" wrap="square" tIns="60900">
            <a:noAutofit/>
          </a:bodyPr>
          <a:lstStyle/>
          <a:p>
            <a:pPr indent="0" lvl="0" marL="0" marR="0" rtl="0" algn="ctr">
              <a:lnSpc>
                <a:spcPct val="100000"/>
              </a:lnSpc>
              <a:spcBef>
                <a:spcPts val="0"/>
              </a:spcBef>
              <a:spcAft>
                <a:spcPts val="0"/>
              </a:spcAft>
              <a:buNone/>
            </a:pPr>
            <a:r>
              <a:rPr b="1" i="0" lang="en-US" sz="2133" u="none" cap="none" strike="noStrike">
                <a:solidFill>
                  <a:schemeClr val="lt1"/>
                </a:solidFill>
                <a:latin typeface="Arial"/>
                <a:ea typeface="Arial"/>
                <a:cs typeface="Arial"/>
                <a:sym typeface="Arial"/>
              </a:rPr>
              <a:t>Input Data</a:t>
            </a:r>
            <a:endParaRPr b="1" i="0" sz="2133" u="none" cap="none" strike="noStrike">
              <a:solidFill>
                <a:schemeClr val="lt1"/>
              </a:solidFill>
              <a:latin typeface="Arial"/>
              <a:ea typeface="Arial"/>
              <a:cs typeface="Arial"/>
              <a:sym typeface="Arial"/>
            </a:endParaRPr>
          </a:p>
        </p:txBody>
      </p:sp>
      <p:sp>
        <p:nvSpPr>
          <p:cNvPr id="112" name="Google Shape;112;g26182b6b2e7_0_187"/>
          <p:cNvSpPr/>
          <p:nvPr/>
        </p:nvSpPr>
        <p:spPr>
          <a:xfrm>
            <a:off x="3303709" y="3844127"/>
            <a:ext cx="1592227" cy="1126912"/>
          </a:xfrm>
          <a:prstGeom prst="rect">
            <a:avLst/>
          </a:prstGeom>
          <a:solidFill>
            <a:srgbClr val="4BACC6"/>
          </a:solidFill>
          <a:ln>
            <a:noFill/>
          </a:ln>
        </p:spPr>
        <p:txBody>
          <a:bodyPr anchorCtr="0" anchor="ctr" bIns="60900" lIns="121850" spcFirstLastPara="1" rIns="121850" wrap="square" tIns="60900">
            <a:noAutofit/>
          </a:bodyPr>
          <a:lstStyle/>
          <a:p>
            <a:pPr indent="0" lvl="0" marL="0" marR="0" rtl="0" algn="ctr">
              <a:lnSpc>
                <a:spcPct val="100000"/>
              </a:lnSpc>
              <a:spcBef>
                <a:spcPts val="0"/>
              </a:spcBef>
              <a:spcAft>
                <a:spcPts val="0"/>
              </a:spcAft>
              <a:buNone/>
            </a:pPr>
            <a:r>
              <a:rPr b="1" i="0" lang="en-US" sz="2133" u="none" cap="none" strike="noStrike">
                <a:solidFill>
                  <a:schemeClr val="lt1"/>
                </a:solidFill>
                <a:latin typeface="Arial"/>
                <a:ea typeface="Arial"/>
                <a:cs typeface="Arial"/>
                <a:sym typeface="Arial"/>
              </a:rPr>
              <a:t>EDA</a:t>
            </a:r>
            <a:endParaRPr b="0" i="0" sz="2133" u="none" cap="none" strike="noStrike">
              <a:solidFill>
                <a:schemeClr val="lt1"/>
              </a:solidFill>
              <a:latin typeface="Arial"/>
              <a:ea typeface="Arial"/>
              <a:cs typeface="Arial"/>
              <a:sym typeface="Arial"/>
            </a:endParaRPr>
          </a:p>
        </p:txBody>
      </p:sp>
      <p:cxnSp>
        <p:nvCxnSpPr>
          <p:cNvPr id="113" name="Google Shape;113;g26182b6b2e7_0_187"/>
          <p:cNvCxnSpPr/>
          <p:nvPr/>
        </p:nvCxnSpPr>
        <p:spPr>
          <a:xfrm flipH="1" rot="10800000">
            <a:off x="2503808" y="4449593"/>
            <a:ext cx="809016" cy="1"/>
          </a:xfrm>
          <a:prstGeom prst="straightConnector1">
            <a:avLst/>
          </a:prstGeom>
          <a:noFill/>
          <a:ln cap="flat" cmpd="sng" w="25400">
            <a:solidFill>
              <a:srgbClr val="595959"/>
            </a:solidFill>
            <a:prstDash val="solid"/>
            <a:round/>
            <a:headEnd len="sm" w="sm" type="none"/>
            <a:tailEnd len="lg" w="lg" type="stealth"/>
          </a:ln>
        </p:spPr>
      </p:cxnSp>
      <p:sp>
        <p:nvSpPr>
          <p:cNvPr id="114" name="Google Shape;114;g26182b6b2e7_0_187"/>
          <p:cNvSpPr/>
          <p:nvPr/>
        </p:nvSpPr>
        <p:spPr>
          <a:xfrm>
            <a:off x="5695837" y="3778870"/>
            <a:ext cx="2470114" cy="1126912"/>
          </a:xfrm>
          <a:prstGeom prst="rect">
            <a:avLst/>
          </a:prstGeom>
          <a:solidFill>
            <a:srgbClr val="4BACC6"/>
          </a:solidFill>
          <a:ln>
            <a:noFill/>
          </a:ln>
        </p:spPr>
        <p:txBody>
          <a:bodyPr anchorCtr="0" anchor="ctr" bIns="60900" lIns="121850" spcFirstLastPara="1" rIns="121850" wrap="square" tIns="60900">
            <a:noAutofit/>
          </a:bodyPr>
          <a:lstStyle/>
          <a:p>
            <a:pPr indent="0" lvl="0" marL="0" marR="0" rtl="0" algn="ctr">
              <a:lnSpc>
                <a:spcPct val="100000"/>
              </a:lnSpc>
              <a:spcBef>
                <a:spcPts val="0"/>
              </a:spcBef>
              <a:spcAft>
                <a:spcPts val="0"/>
              </a:spcAft>
              <a:buNone/>
            </a:pPr>
            <a:r>
              <a:rPr b="1" i="0" lang="en-US" sz="2133" u="none" cap="none" strike="noStrike">
                <a:solidFill>
                  <a:schemeClr val="lt1"/>
                </a:solidFill>
                <a:latin typeface="Arial"/>
                <a:ea typeface="Arial"/>
                <a:cs typeface="Arial"/>
                <a:sym typeface="Arial"/>
              </a:rPr>
              <a:t>Feature Engineering</a:t>
            </a:r>
            <a:endParaRPr b="0" i="0" sz="2133" u="none" cap="none" strike="noStrike">
              <a:solidFill>
                <a:schemeClr val="lt1"/>
              </a:solidFill>
              <a:latin typeface="Arial"/>
              <a:ea typeface="Arial"/>
              <a:cs typeface="Arial"/>
              <a:sym typeface="Arial"/>
            </a:endParaRPr>
          </a:p>
        </p:txBody>
      </p:sp>
      <p:cxnSp>
        <p:nvCxnSpPr>
          <p:cNvPr id="115" name="Google Shape;115;g26182b6b2e7_0_187"/>
          <p:cNvCxnSpPr/>
          <p:nvPr/>
        </p:nvCxnSpPr>
        <p:spPr>
          <a:xfrm flipH="1" rot="10800000">
            <a:off x="4895936" y="4384335"/>
            <a:ext cx="809016" cy="1"/>
          </a:xfrm>
          <a:prstGeom prst="straightConnector1">
            <a:avLst/>
          </a:prstGeom>
          <a:noFill/>
          <a:ln cap="flat" cmpd="sng" w="25400">
            <a:solidFill>
              <a:srgbClr val="595959"/>
            </a:solidFill>
            <a:prstDash val="solid"/>
            <a:round/>
            <a:headEnd len="sm" w="sm" type="none"/>
            <a:tailEnd len="lg" w="lg" type="stealth"/>
          </a:ln>
        </p:spPr>
      </p:cxnSp>
      <p:sp>
        <p:nvSpPr>
          <p:cNvPr id="116" name="Google Shape;116;g26182b6b2e7_0_187"/>
          <p:cNvSpPr/>
          <p:nvPr/>
        </p:nvSpPr>
        <p:spPr>
          <a:xfrm>
            <a:off x="8965851" y="3753521"/>
            <a:ext cx="2470113" cy="1177605"/>
          </a:xfrm>
          <a:prstGeom prst="rect">
            <a:avLst/>
          </a:prstGeom>
          <a:solidFill>
            <a:srgbClr val="4BACC6"/>
          </a:solidFill>
          <a:ln>
            <a:noFill/>
          </a:ln>
        </p:spPr>
        <p:txBody>
          <a:bodyPr anchorCtr="0" anchor="ctr" bIns="60900" lIns="121850" spcFirstLastPara="1" rIns="121850" wrap="square" tIns="60900">
            <a:noAutofit/>
          </a:bodyPr>
          <a:lstStyle/>
          <a:p>
            <a:pPr indent="0" lvl="0" marL="0" marR="0" rtl="0" algn="ctr">
              <a:lnSpc>
                <a:spcPct val="100000"/>
              </a:lnSpc>
              <a:spcBef>
                <a:spcPts val="0"/>
              </a:spcBef>
              <a:spcAft>
                <a:spcPts val="0"/>
              </a:spcAft>
              <a:buNone/>
            </a:pPr>
            <a:r>
              <a:rPr b="1" i="0" lang="en-US" sz="1866" u="none" cap="none" strike="noStrike">
                <a:solidFill>
                  <a:schemeClr val="lt1"/>
                </a:solidFill>
                <a:latin typeface="Arial"/>
                <a:ea typeface="Arial"/>
                <a:cs typeface="Arial"/>
                <a:sym typeface="Arial"/>
              </a:rPr>
              <a:t>RFM with K-Means</a:t>
            </a:r>
            <a:endParaRPr b="0" i="0" sz="1866" u="none" cap="none" strike="noStrike">
              <a:solidFill>
                <a:schemeClr val="lt1"/>
              </a:solidFill>
              <a:latin typeface="Arial"/>
              <a:ea typeface="Arial"/>
              <a:cs typeface="Arial"/>
              <a:sym typeface="Arial"/>
            </a:endParaRPr>
          </a:p>
        </p:txBody>
      </p:sp>
      <p:cxnSp>
        <p:nvCxnSpPr>
          <p:cNvPr id="117" name="Google Shape;117;g26182b6b2e7_0_187"/>
          <p:cNvCxnSpPr/>
          <p:nvPr/>
        </p:nvCxnSpPr>
        <p:spPr>
          <a:xfrm flipH="1" rot="10800000">
            <a:off x="8156836" y="4342324"/>
            <a:ext cx="809016" cy="1"/>
          </a:xfrm>
          <a:prstGeom prst="straightConnector1">
            <a:avLst/>
          </a:prstGeom>
          <a:noFill/>
          <a:ln cap="flat" cmpd="sng" w="25400">
            <a:solidFill>
              <a:srgbClr val="595959"/>
            </a:solidFill>
            <a:prstDash val="solid"/>
            <a:round/>
            <a:headEnd len="sm" w="sm" type="none"/>
            <a:tailEnd len="lg" w="lg" type="stealth"/>
          </a:ln>
        </p:spPr>
      </p:cxnSp>
      <p:sp>
        <p:nvSpPr>
          <p:cNvPr id="118" name="Google Shape;118;g26182b6b2e7_0_187"/>
          <p:cNvSpPr txBox="1"/>
          <p:nvPr/>
        </p:nvSpPr>
        <p:spPr>
          <a:xfrm>
            <a:off x="5695837" y="4989802"/>
            <a:ext cx="2296314" cy="1417247"/>
          </a:xfrm>
          <a:prstGeom prst="rect">
            <a:avLst/>
          </a:prstGeom>
          <a:noFill/>
          <a:ln>
            <a:noFill/>
          </a:ln>
        </p:spPr>
        <p:txBody>
          <a:bodyPr anchorCtr="0" anchor="t" bIns="45700" lIns="91425" spcFirstLastPara="1" rIns="91425" wrap="square" tIns="45700">
            <a:spAutoFit/>
          </a:bodyPr>
          <a:lstStyle/>
          <a:p>
            <a:pPr indent="0" lvl="0" marL="473979" marR="0" rtl="0" algn="l">
              <a:lnSpc>
                <a:spcPct val="109375"/>
              </a:lnSpc>
              <a:spcBef>
                <a:spcPts val="0"/>
              </a:spcBef>
              <a:spcAft>
                <a:spcPts val="0"/>
              </a:spcAft>
              <a:buNone/>
            </a:pPr>
            <a:r>
              <a:rPr b="0" i="0" lang="en-US" sz="1333" u="none" cap="none" strike="noStrike">
                <a:solidFill>
                  <a:srgbClr val="000000"/>
                </a:solidFill>
                <a:latin typeface="Trebuchet MS"/>
                <a:ea typeface="Trebuchet MS"/>
                <a:cs typeface="Trebuchet MS"/>
                <a:sym typeface="Trebuchet MS"/>
              </a:rPr>
              <a:t>Handling : </a:t>
            </a:r>
            <a:endParaRPr/>
          </a:p>
          <a:p>
            <a:pPr indent="-84645" lvl="0" marL="473979" marR="0" rtl="0" algn="l">
              <a:lnSpc>
                <a:spcPct val="109375"/>
              </a:lnSpc>
              <a:spcBef>
                <a:spcPts val="0"/>
              </a:spcBef>
              <a:spcAft>
                <a:spcPts val="0"/>
              </a:spcAft>
              <a:buClr>
                <a:srgbClr val="000000"/>
              </a:buClr>
              <a:buSzPts val="1333"/>
              <a:buFont typeface="Arial"/>
              <a:buAutoNum type="arabicPeriod"/>
            </a:pPr>
            <a:r>
              <a:rPr b="0" i="0" lang="en-US" sz="1333" u="none" cap="none" strike="noStrike">
                <a:solidFill>
                  <a:srgbClr val="000000"/>
                </a:solidFill>
                <a:latin typeface="Trebuchet MS"/>
                <a:ea typeface="Trebuchet MS"/>
                <a:cs typeface="Trebuchet MS"/>
                <a:sym typeface="Trebuchet MS"/>
              </a:rPr>
              <a:t>Duplikat</a:t>
            </a:r>
            <a:endParaRPr b="0" i="0" sz="1333" u="none" cap="none" strike="noStrike">
              <a:solidFill>
                <a:srgbClr val="000000"/>
              </a:solidFill>
              <a:latin typeface="Trebuchet MS"/>
              <a:ea typeface="Trebuchet MS"/>
              <a:cs typeface="Trebuchet MS"/>
              <a:sym typeface="Trebuchet MS"/>
            </a:endParaRPr>
          </a:p>
          <a:p>
            <a:pPr indent="-84645" lvl="0" marL="473979" marR="0" rtl="0" algn="l">
              <a:lnSpc>
                <a:spcPct val="109375"/>
              </a:lnSpc>
              <a:spcBef>
                <a:spcPts val="0"/>
              </a:spcBef>
              <a:spcAft>
                <a:spcPts val="0"/>
              </a:spcAft>
              <a:buClr>
                <a:srgbClr val="000000"/>
              </a:buClr>
              <a:buSzPts val="1333"/>
              <a:buFont typeface="Arial"/>
              <a:buAutoNum type="arabicPeriod"/>
            </a:pPr>
            <a:r>
              <a:rPr b="0" i="0" lang="en-US" sz="1333" u="none" cap="none" strike="noStrike">
                <a:solidFill>
                  <a:srgbClr val="000000"/>
                </a:solidFill>
                <a:latin typeface="Trebuchet MS"/>
                <a:ea typeface="Trebuchet MS"/>
                <a:cs typeface="Trebuchet MS"/>
                <a:sym typeface="Trebuchet MS"/>
              </a:rPr>
              <a:t>Outlier (opsional)</a:t>
            </a:r>
            <a:endParaRPr/>
          </a:p>
          <a:p>
            <a:pPr indent="-84645" lvl="0" marL="473979" marR="0" rtl="0" algn="l">
              <a:lnSpc>
                <a:spcPct val="109375"/>
              </a:lnSpc>
              <a:spcBef>
                <a:spcPts val="0"/>
              </a:spcBef>
              <a:spcAft>
                <a:spcPts val="0"/>
              </a:spcAft>
              <a:buClr>
                <a:srgbClr val="000000"/>
              </a:buClr>
              <a:buSzPts val="1333"/>
              <a:buFont typeface="Arial"/>
              <a:buAutoNum type="arabicPeriod"/>
            </a:pPr>
            <a:r>
              <a:rPr b="0" i="0" lang="en-US" sz="1333" u="none" cap="none" strike="noStrike">
                <a:solidFill>
                  <a:srgbClr val="000000"/>
                </a:solidFill>
                <a:latin typeface="Trebuchet MS"/>
                <a:ea typeface="Trebuchet MS"/>
                <a:cs typeface="Trebuchet MS"/>
                <a:sym typeface="Trebuchet MS"/>
              </a:rPr>
              <a:t>Missing Value</a:t>
            </a:r>
            <a:endParaRPr/>
          </a:p>
          <a:p>
            <a:pPr indent="-84645" lvl="0" marL="473979" marR="0" rtl="0" algn="l">
              <a:lnSpc>
                <a:spcPct val="109375"/>
              </a:lnSpc>
              <a:spcBef>
                <a:spcPts val="0"/>
              </a:spcBef>
              <a:spcAft>
                <a:spcPts val="0"/>
              </a:spcAft>
              <a:buClr>
                <a:srgbClr val="000000"/>
              </a:buClr>
              <a:buSzPts val="1333"/>
              <a:buFont typeface="Arial"/>
              <a:buAutoNum type="arabicPeriod"/>
            </a:pPr>
            <a:r>
              <a:rPr b="0" i="0" lang="en-US" sz="1333" u="none" cap="none" strike="noStrike">
                <a:solidFill>
                  <a:srgbClr val="000000"/>
                </a:solidFill>
                <a:latin typeface="Trebuchet MS"/>
                <a:ea typeface="Trebuchet MS"/>
                <a:cs typeface="Trebuchet MS"/>
                <a:sym typeface="Trebuchet MS"/>
              </a:rPr>
              <a:t>Encoding</a:t>
            </a:r>
            <a:endParaRPr/>
          </a:p>
          <a:p>
            <a:pPr indent="-84645" lvl="0" marL="473979" marR="0" rtl="0" algn="l">
              <a:lnSpc>
                <a:spcPct val="109375"/>
              </a:lnSpc>
              <a:spcBef>
                <a:spcPts val="0"/>
              </a:spcBef>
              <a:spcAft>
                <a:spcPts val="0"/>
              </a:spcAft>
              <a:buClr>
                <a:srgbClr val="000000"/>
              </a:buClr>
              <a:buSzPts val="1333"/>
              <a:buFont typeface="Arial"/>
              <a:buAutoNum type="arabicPeriod"/>
            </a:pPr>
            <a:r>
              <a:rPr b="0" i="0" lang="en-US" sz="1333" u="none" cap="none" strike="noStrike">
                <a:solidFill>
                  <a:srgbClr val="000000"/>
                </a:solidFill>
                <a:latin typeface="Trebuchet MS"/>
                <a:ea typeface="Trebuchet MS"/>
                <a:cs typeface="Trebuchet MS"/>
                <a:sym typeface="Trebuchet MS"/>
              </a:rPr>
              <a:t>Feature Scalling</a:t>
            </a:r>
            <a:endParaRPr b="0" i="0" sz="1333" u="none" cap="none" strike="noStrike">
              <a:solidFill>
                <a:srgbClr val="000000"/>
              </a:solidFill>
              <a:latin typeface="Trebuchet MS"/>
              <a:ea typeface="Trebuchet MS"/>
              <a:cs typeface="Trebuchet MS"/>
              <a:sym typeface="Trebuchet MS"/>
            </a:endParaRPr>
          </a:p>
        </p:txBody>
      </p:sp>
      <p:sp>
        <p:nvSpPr>
          <p:cNvPr id="119" name="Google Shape;119;g26182b6b2e7_0_187"/>
          <p:cNvSpPr txBox="1"/>
          <p:nvPr/>
        </p:nvSpPr>
        <p:spPr>
          <a:xfrm>
            <a:off x="2844667" y="5039512"/>
            <a:ext cx="2296314" cy="299313"/>
          </a:xfrm>
          <a:prstGeom prst="rect">
            <a:avLst/>
          </a:prstGeom>
          <a:noFill/>
          <a:ln>
            <a:noFill/>
          </a:ln>
        </p:spPr>
        <p:txBody>
          <a:bodyPr anchorCtr="0" anchor="t" bIns="45700" lIns="91425" spcFirstLastPara="1" rIns="91425" wrap="square" tIns="45700">
            <a:spAutoFit/>
          </a:bodyPr>
          <a:lstStyle/>
          <a:p>
            <a:pPr indent="0" lvl="0" marL="473979" marR="0" rtl="0" algn="l">
              <a:lnSpc>
                <a:spcPct val="109375"/>
              </a:lnSpc>
              <a:spcBef>
                <a:spcPts val="0"/>
              </a:spcBef>
              <a:spcAft>
                <a:spcPts val="0"/>
              </a:spcAft>
              <a:buNone/>
            </a:pPr>
            <a:r>
              <a:rPr b="0" i="0" lang="en-US" sz="1333" u="none" cap="none" strike="noStrike">
                <a:solidFill>
                  <a:srgbClr val="000000"/>
                </a:solidFill>
                <a:latin typeface="Trebuchet MS"/>
                <a:ea typeface="Trebuchet MS"/>
                <a:cs typeface="Trebuchet MS"/>
                <a:sym typeface="Trebuchet MS"/>
              </a:rPr>
              <a:t>Investigate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sp>
        <p:nvSpPr>
          <p:cNvPr id="124" name="Google Shape;124;g26182b6b2e7_0_116"/>
          <p:cNvSpPr txBox="1"/>
          <p:nvPr>
            <p:ph type="title"/>
          </p:nvPr>
        </p:nvSpPr>
        <p:spPr>
          <a:xfrm>
            <a:off x="677333" y="618100"/>
            <a:ext cx="9913500" cy="703500"/>
          </a:xfrm>
          <a:prstGeom prst="rect">
            <a:avLst/>
          </a:prstGeom>
          <a:noFill/>
          <a:ln>
            <a:noFill/>
          </a:ln>
        </p:spPr>
        <p:txBody>
          <a:bodyPr anchorCtr="0" anchor="t" bIns="0" lIns="0" spcFirstLastPara="1" rIns="0" wrap="square" tIns="10600">
            <a:spAutoFit/>
          </a:bodyPr>
          <a:lstStyle/>
          <a:p>
            <a:pPr indent="0" lvl="0" marL="12700" rtl="0" algn="l">
              <a:lnSpc>
                <a:spcPct val="100000"/>
              </a:lnSpc>
              <a:spcBef>
                <a:spcPts val="0"/>
              </a:spcBef>
              <a:spcAft>
                <a:spcPts val="0"/>
              </a:spcAft>
              <a:buSzPts val="900"/>
              <a:buNone/>
            </a:pPr>
            <a:r>
              <a:rPr lang="en-US" sz="4500">
                <a:solidFill>
                  <a:schemeClr val="dk1"/>
                </a:solidFill>
                <a:latin typeface="Georgia"/>
                <a:ea typeface="Georgia"/>
                <a:cs typeface="Georgia"/>
                <a:sym typeface="Georgia"/>
              </a:rPr>
              <a:t>Customer Segmentation</a:t>
            </a:r>
            <a:endParaRPr sz="4500">
              <a:solidFill>
                <a:schemeClr val="dk1"/>
              </a:solidFill>
              <a:latin typeface="Georgia"/>
              <a:ea typeface="Georgia"/>
              <a:cs typeface="Georgia"/>
              <a:sym typeface="Georgia"/>
            </a:endParaRPr>
          </a:p>
        </p:txBody>
      </p:sp>
      <p:sp>
        <p:nvSpPr>
          <p:cNvPr id="125" name="Google Shape;125;g26182b6b2e7_0_116"/>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6" name="Google Shape;126;g26182b6b2e7_0_116"/>
          <p:cNvSpPr txBox="1"/>
          <p:nvPr/>
        </p:nvSpPr>
        <p:spPr>
          <a:xfrm>
            <a:off x="254850" y="2341400"/>
            <a:ext cx="11682300" cy="3156300"/>
          </a:xfrm>
          <a:prstGeom prst="rect">
            <a:avLst/>
          </a:prstGeom>
          <a:noFill/>
          <a:ln>
            <a:noFill/>
          </a:ln>
        </p:spPr>
        <p:txBody>
          <a:bodyPr anchorCtr="0" anchor="t" bIns="121900" lIns="121900" spcFirstLastPara="1" rIns="121900" wrap="square" tIns="121900">
            <a:spAutoFit/>
          </a:bodyPr>
          <a:lstStyle/>
          <a:p>
            <a:pPr indent="0" lvl="0" marL="0" marR="0" rtl="0" algn="ctr">
              <a:lnSpc>
                <a:spcPct val="115000"/>
              </a:lnSpc>
              <a:spcBef>
                <a:spcPts val="0"/>
              </a:spcBef>
              <a:spcAft>
                <a:spcPts val="0"/>
              </a:spcAft>
              <a:buClr>
                <a:srgbClr val="000000"/>
              </a:buClr>
              <a:buSzPts val="2900"/>
              <a:buFont typeface="Arial"/>
              <a:buNone/>
            </a:pPr>
            <a:r>
              <a:rPr b="1" i="0" lang="en-US" sz="2900" u="none" cap="none" strike="noStrike">
                <a:solidFill>
                  <a:schemeClr val="dk1"/>
                </a:solidFill>
                <a:latin typeface="Montserrat"/>
                <a:ea typeface="Montserrat"/>
                <a:cs typeface="Montserrat"/>
                <a:sym typeface="Montserrat"/>
              </a:rPr>
              <a:t>Memisahkan/mengelompokkan</a:t>
            </a:r>
            <a:r>
              <a:rPr b="0" i="0" lang="en-US" sz="2900" u="none" cap="none" strike="noStrike">
                <a:solidFill>
                  <a:schemeClr val="dk1"/>
                </a:solidFill>
                <a:latin typeface="Montserrat"/>
                <a:ea typeface="Montserrat"/>
                <a:cs typeface="Montserrat"/>
                <a:sym typeface="Montserrat"/>
              </a:rPr>
              <a:t> customer menjadi beberapa </a:t>
            </a:r>
            <a:r>
              <a:rPr b="1" i="0" lang="en-US" sz="2900" u="none" cap="none" strike="noStrike">
                <a:solidFill>
                  <a:schemeClr val="dk1"/>
                </a:solidFill>
                <a:latin typeface="Montserrat"/>
                <a:ea typeface="Montserrat"/>
                <a:cs typeface="Montserrat"/>
                <a:sym typeface="Montserrat"/>
              </a:rPr>
              <a:t>kelompok/cluster/ segmen</a:t>
            </a:r>
            <a:r>
              <a:rPr b="0" i="0" lang="en-US" sz="2900" u="none" cap="none" strike="noStrike">
                <a:solidFill>
                  <a:schemeClr val="dk1"/>
                </a:solidFill>
                <a:latin typeface="Montserrat"/>
                <a:ea typeface="Montserrat"/>
                <a:cs typeface="Montserrat"/>
                <a:sym typeface="Montserrat"/>
              </a:rPr>
              <a:t> </a:t>
            </a:r>
            <a:endParaRPr b="0" i="0" sz="2900" u="none" cap="none" strike="noStrike">
              <a:solidFill>
                <a:schemeClr val="dk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2900"/>
              <a:buFont typeface="Arial"/>
              <a:buNone/>
            </a:pPr>
            <a:r>
              <a:t/>
            </a:r>
            <a:endParaRPr b="0" i="0" sz="2900" u="none" cap="none" strike="noStrike">
              <a:solidFill>
                <a:schemeClr val="dk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2900"/>
              <a:buFont typeface="Arial"/>
              <a:buNone/>
            </a:pPr>
            <a:r>
              <a:rPr b="0" i="0" lang="en-US" sz="2000" u="none" cap="none" strike="noStrike">
                <a:solidFill>
                  <a:schemeClr val="dk1"/>
                </a:solidFill>
                <a:latin typeface="Montserrat"/>
                <a:ea typeface="Montserrat"/>
                <a:cs typeface="Montserrat"/>
                <a:sym typeface="Montserrat"/>
              </a:rPr>
              <a:t>Memisahkan pelanggan ke dalam kelompok atau segmen melibatkan identifikasi dan pengelompokan berdasarkan karakteristik serupa. Proses ini memungkinkan perusahaan untuk lebih efektif menyusun strategi pemasaran dan layanan sesuai dengan kebutuhan unik masing-masing segmen, meningkatkan peluang keberhasilan bisnis.</a:t>
            </a:r>
            <a:endParaRPr b="0" i="0" sz="2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g26182b6b2e7_0_138"/>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2" name="Google Shape;132;g26182b6b2e7_0_138"/>
          <p:cNvSpPr txBox="1"/>
          <p:nvPr/>
        </p:nvSpPr>
        <p:spPr>
          <a:xfrm>
            <a:off x="514767" y="564967"/>
            <a:ext cx="4290000" cy="140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1" i="0" lang="en-US" sz="2900" u="none" cap="none" strike="noStrike">
                <a:solidFill>
                  <a:srgbClr val="000000"/>
                </a:solidFill>
                <a:latin typeface="Montserrat"/>
                <a:ea typeface="Montserrat"/>
                <a:cs typeface="Montserrat"/>
                <a:sym typeface="Montserrat"/>
              </a:rPr>
              <a:t>Clustering Pattern</a:t>
            </a:r>
            <a:endParaRPr b="1" i="0" sz="2900" u="none" cap="none" strike="noStrike">
              <a:solidFill>
                <a:srgbClr val="000000"/>
              </a:solidFill>
              <a:latin typeface="Montserrat"/>
              <a:ea typeface="Montserrat"/>
              <a:cs typeface="Montserrat"/>
              <a:sym typeface="Montserrat"/>
            </a:endParaRPr>
          </a:p>
        </p:txBody>
      </p:sp>
      <p:pic>
        <p:nvPicPr>
          <p:cNvPr id="133" name="Google Shape;133;g26182b6b2e7_0_138"/>
          <p:cNvPicPr preferRelativeResize="0"/>
          <p:nvPr/>
        </p:nvPicPr>
        <p:blipFill rotWithShape="1">
          <a:blip r:embed="rId4">
            <a:alphaModFix/>
          </a:blip>
          <a:srcRect b="0" l="0" r="0" t="0"/>
          <a:stretch/>
        </p:blipFill>
        <p:spPr>
          <a:xfrm>
            <a:off x="4898500" y="632575"/>
            <a:ext cx="6992378" cy="5746499"/>
          </a:xfrm>
          <a:prstGeom prst="rect">
            <a:avLst/>
          </a:prstGeom>
          <a:noFill/>
          <a:ln>
            <a:noFill/>
          </a:ln>
        </p:spPr>
      </p:pic>
      <p:pic>
        <p:nvPicPr>
          <p:cNvPr id="134" name="Google Shape;134;g26182b6b2e7_0_138"/>
          <p:cNvPicPr preferRelativeResize="0"/>
          <p:nvPr/>
        </p:nvPicPr>
        <p:blipFill rotWithShape="1">
          <a:blip r:embed="rId5">
            <a:alphaModFix/>
          </a:blip>
          <a:srcRect b="0" l="0" r="0" t="0"/>
          <a:stretch/>
        </p:blipFill>
        <p:spPr>
          <a:xfrm>
            <a:off x="325873" y="1892449"/>
            <a:ext cx="4429726" cy="436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g26182b6b2e7_0_145"/>
          <p:cNvSpPr txBox="1"/>
          <p:nvPr>
            <p:ph type="title"/>
          </p:nvPr>
        </p:nvSpPr>
        <p:spPr>
          <a:xfrm>
            <a:off x="677333" y="358875"/>
            <a:ext cx="9913500" cy="703500"/>
          </a:xfrm>
          <a:prstGeom prst="rect">
            <a:avLst/>
          </a:prstGeom>
          <a:noFill/>
          <a:ln>
            <a:noFill/>
          </a:ln>
        </p:spPr>
        <p:txBody>
          <a:bodyPr anchorCtr="0" anchor="t" bIns="0" lIns="0" spcFirstLastPara="1" rIns="0" wrap="square" tIns="10600">
            <a:spAutoFit/>
          </a:bodyPr>
          <a:lstStyle/>
          <a:p>
            <a:pPr indent="0" lvl="0" marL="12700" rtl="0" algn="l">
              <a:lnSpc>
                <a:spcPct val="100000"/>
              </a:lnSpc>
              <a:spcBef>
                <a:spcPts val="0"/>
              </a:spcBef>
              <a:spcAft>
                <a:spcPts val="0"/>
              </a:spcAft>
              <a:buSzPts val="900"/>
              <a:buNone/>
            </a:pPr>
            <a:r>
              <a:rPr lang="en-US" sz="4500">
                <a:latin typeface="Georgia"/>
                <a:ea typeface="Georgia"/>
                <a:cs typeface="Georgia"/>
                <a:sym typeface="Georgia"/>
              </a:rPr>
              <a:t>Tipe </a:t>
            </a:r>
            <a:r>
              <a:rPr lang="en-US" sz="4500">
                <a:solidFill>
                  <a:schemeClr val="dk1"/>
                </a:solidFill>
                <a:latin typeface="Georgia"/>
                <a:ea typeface="Georgia"/>
                <a:cs typeface="Georgia"/>
                <a:sym typeface="Georgia"/>
              </a:rPr>
              <a:t>Customer Segmentation </a:t>
            </a:r>
            <a:endParaRPr sz="4500">
              <a:solidFill>
                <a:schemeClr val="dk1"/>
              </a:solidFill>
              <a:latin typeface="Georgia"/>
              <a:ea typeface="Georgia"/>
              <a:cs typeface="Georgia"/>
              <a:sym typeface="Georgia"/>
            </a:endParaRPr>
          </a:p>
        </p:txBody>
      </p:sp>
      <p:sp>
        <p:nvSpPr>
          <p:cNvPr id="140" name="Google Shape;140;g26182b6b2e7_0_145"/>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1" name="Google Shape;141;g26182b6b2e7_0_145"/>
          <p:cNvSpPr txBox="1"/>
          <p:nvPr/>
        </p:nvSpPr>
        <p:spPr>
          <a:xfrm>
            <a:off x="282800" y="1440675"/>
            <a:ext cx="11547900" cy="5170606"/>
          </a:xfrm>
          <a:prstGeom prst="rect">
            <a:avLst/>
          </a:prstGeom>
          <a:noFill/>
          <a:ln>
            <a:noFill/>
          </a:ln>
        </p:spPr>
        <p:txBody>
          <a:bodyPr anchorCtr="0" anchor="t" bIns="121900" lIns="121900" spcFirstLastPara="1" rIns="121900" wrap="square" tIns="121900">
            <a:spAutoFit/>
          </a:bodyPr>
          <a:lstStyle/>
          <a:p>
            <a:pPr indent="0" lvl="0" marL="609600" marR="0" rtl="0" algn="l">
              <a:lnSpc>
                <a:spcPct val="100000"/>
              </a:lnSpc>
              <a:spcBef>
                <a:spcPts val="1600"/>
              </a:spcBef>
              <a:spcAft>
                <a:spcPts val="0"/>
              </a:spcAft>
              <a:buClr>
                <a:schemeClr val="dk1"/>
              </a:buClr>
              <a:buSzPts val="1100"/>
              <a:buFont typeface="Arial"/>
              <a:buNone/>
            </a:pPr>
            <a:r>
              <a:rPr b="1" i="0" lang="en-US" sz="1600" u="none" cap="none" strike="noStrike">
                <a:solidFill>
                  <a:srgbClr val="141617"/>
                </a:solidFill>
                <a:latin typeface="Georgia"/>
                <a:ea typeface="Georgia"/>
                <a:cs typeface="Georgia"/>
                <a:sym typeface="Georgia"/>
              </a:rPr>
              <a:t>Demographic Segmentation:</a:t>
            </a:r>
            <a:endParaRPr b="1" i="0" sz="1600" u="none" cap="none" strike="noStrike">
              <a:solidFill>
                <a:srgbClr val="141617"/>
              </a:solidFill>
              <a:latin typeface="Georgia"/>
              <a:ea typeface="Georgia"/>
              <a:cs typeface="Georgia"/>
              <a:sym typeface="Georgia"/>
            </a:endParaRPr>
          </a:p>
          <a:p>
            <a:pPr indent="0" lvl="0" marL="609600" marR="0" rtl="0" algn="l">
              <a:lnSpc>
                <a:spcPct val="100000"/>
              </a:lnSpc>
              <a:spcBef>
                <a:spcPts val="1600"/>
              </a:spcBef>
              <a:spcAft>
                <a:spcPts val="0"/>
              </a:spcAft>
              <a:buClr>
                <a:schemeClr val="dk1"/>
              </a:buClr>
              <a:buSzPts val="1100"/>
              <a:buFont typeface="Arial"/>
              <a:buNone/>
            </a:pPr>
            <a:r>
              <a:rPr b="0" i="0" lang="en-US" sz="1600" u="none" cap="none" strike="noStrike">
                <a:solidFill>
                  <a:srgbClr val="000000"/>
                </a:solidFill>
                <a:latin typeface="Arial"/>
                <a:ea typeface="Arial"/>
                <a:cs typeface="Arial"/>
                <a:sym typeface="Arial"/>
              </a:rPr>
              <a:t>Pendekatan ini mengkategorikan pasar pelanggan berdasarkan faktor-faktor seperti jenis kelamin, usia, pekerjaan, dan karakteristik serupa.</a:t>
            </a:r>
            <a:endParaRPr/>
          </a:p>
          <a:p>
            <a:pPr indent="0" lvl="0" marL="609600" marR="0" rtl="0" algn="l">
              <a:lnSpc>
                <a:spcPct val="100000"/>
              </a:lnSpc>
              <a:spcBef>
                <a:spcPts val="1600"/>
              </a:spcBef>
              <a:spcAft>
                <a:spcPts val="0"/>
              </a:spcAft>
              <a:buClr>
                <a:schemeClr val="dk1"/>
              </a:buClr>
              <a:buSzPts val="1100"/>
              <a:buFont typeface="Arial"/>
              <a:buNone/>
            </a:pPr>
            <a:r>
              <a:rPr b="1" i="0" lang="en-US" sz="1600" u="none" cap="none" strike="noStrike">
                <a:solidFill>
                  <a:srgbClr val="141617"/>
                </a:solidFill>
                <a:latin typeface="Georgia"/>
                <a:ea typeface="Georgia"/>
                <a:cs typeface="Georgia"/>
                <a:sym typeface="Georgia"/>
              </a:rPr>
              <a:t>Geographic Segmentation:</a:t>
            </a:r>
            <a:endParaRPr b="1" i="0" sz="1600" u="none" cap="none" strike="noStrike">
              <a:solidFill>
                <a:srgbClr val="141617"/>
              </a:solidFill>
              <a:latin typeface="Georgia"/>
              <a:ea typeface="Georgia"/>
              <a:cs typeface="Georgia"/>
              <a:sym typeface="Georgia"/>
            </a:endParaRPr>
          </a:p>
          <a:p>
            <a:pPr indent="0" lvl="0" marL="609600" marR="0" rtl="0" algn="l">
              <a:lnSpc>
                <a:spcPct val="100000"/>
              </a:lnSpc>
              <a:spcBef>
                <a:spcPts val="1600"/>
              </a:spcBef>
              <a:spcAft>
                <a:spcPts val="0"/>
              </a:spcAft>
              <a:buClr>
                <a:schemeClr val="dk1"/>
              </a:buClr>
              <a:buSzPts val="1100"/>
              <a:buFont typeface="Arial"/>
              <a:buNone/>
            </a:pPr>
            <a:r>
              <a:rPr b="0" i="0" lang="en-US" sz="1600" u="none" cap="none" strike="noStrike">
                <a:solidFill>
                  <a:srgbClr val="141617"/>
                </a:solidFill>
                <a:latin typeface="Georgia"/>
                <a:ea typeface="Georgia"/>
                <a:cs typeface="Georgia"/>
                <a:sym typeface="Georgia"/>
              </a:rPr>
              <a:t>Metode ini mengklasifikasikan pasar pelanggan berdasarkan faktor-faktor geografis seperti negara, provinsi, kota, dan lokasi tertentu.</a:t>
            </a:r>
            <a:endParaRPr b="0" i="0" sz="1600" u="none" cap="none" strike="noStrike">
              <a:solidFill>
                <a:srgbClr val="141617"/>
              </a:solidFill>
              <a:latin typeface="Georgia"/>
              <a:ea typeface="Georgia"/>
              <a:cs typeface="Georgia"/>
              <a:sym typeface="Georgia"/>
            </a:endParaRPr>
          </a:p>
          <a:p>
            <a:pPr indent="0" lvl="0" marL="609600" marR="0" rtl="0" algn="l">
              <a:lnSpc>
                <a:spcPct val="100000"/>
              </a:lnSpc>
              <a:spcBef>
                <a:spcPts val="1600"/>
              </a:spcBef>
              <a:spcAft>
                <a:spcPts val="0"/>
              </a:spcAft>
              <a:buClr>
                <a:schemeClr val="dk1"/>
              </a:buClr>
              <a:buSzPts val="1100"/>
              <a:buFont typeface="Arial"/>
              <a:buNone/>
            </a:pPr>
            <a:r>
              <a:rPr b="1" i="0" lang="en-US" sz="1600" u="none" cap="none" strike="noStrike">
                <a:solidFill>
                  <a:srgbClr val="141617"/>
                </a:solidFill>
                <a:latin typeface="Georgia"/>
                <a:ea typeface="Georgia"/>
                <a:cs typeface="Georgia"/>
                <a:sym typeface="Georgia"/>
              </a:rPr>
              <a:t>Technographic Segmentation:</a:t>
            </a:r>
            <a:endParaRPr b="1" i="0" sz="1600" u="none" cap="none" strike="noStrike">
              <a:solidFill>
                <a:srgbClr val="141617"/>
              </a:solidFill>
              <a:latin typeface="Georgia"/>
              <a:ea typeface="Georgia"/>
              <a:cs typeface="Georgia"/>
              <a:sym typeface="Georgia"/>
            </a:endParaRPr>
          </a:p>
          <a:p>
            <a:pPr indent="0" lvl="0" marL="609600" marR="0" rtl="0" algn="l">
              <a:lnSpc>
                <a:spcPct val="100000"/>
              </a:lnSpc>
              <a:spcBef>
                <a:spcPts val="1600"/>
              </a:spcBef>
              <a:spcAft>
                <a:spcPts val="0"/>
              </a:spcAft>
              <a:buClr>
                <a:schemeClr val="dk1"/>
              </a:buClr>
              <a:buSzPts val="1100"/>
              <a:buFont typeface="Arial"/>
              <a:buNone/>
            </a:pPr>
            <a:r>
              <a:rPr b="0" i="0" lang="en-US" sz="1600" u="none" cap="none" strike="noStrike">
                <a:solidFill>
                  <a:srgbClr val="000000"/>
                </a:solidFill>
                <a:latin typeface="Arial"/>
                <a:ea typeface="Arial"/>
                <a:cs typeface="Arial"/>
                <a:sym typeface="Arial"/>
              </a:rPr>
              <a:t>Strategi segmentasi ini mengkategorikan pasar pelanggan berdasarkan penggunaan aplikasi, perangkat lunak, dan perangkat.</a:t>
            </a:r>
            <a:endParaRPr b="1" i="0" sz="1600" u="none" cap="none" strike="noStrike">
              <a:solidFill>
                <a:srgbClr val="141617"/>
              </a:solidFill>
              <a:latin typeface="Georgia"/>
              <a:ea typeface="Georgia"/>
              <a:cs typeface="Georgia"/>
              <a:sym typeface="Georgia"/>
            </a:endParaRPr>
          </a:p>
          <a:p>
            <a:pPr indent="0" lvl="0" marL="609600" marR="0" rtl="0" algn="l">
              <a:lnSpc>
                <a:spcPct val="100000"/>
              </a:lnSpc>
              <a:spcBef>
                <a:spcPts val="1600"/>
              </a:spcBef>
              <a:spcAft>
                <a:spcPts val="0"/>
              </a:spcAft>
              <a:buClr>
                <a:schemeClr val="dk1"/>
              </a:buClr>
              <a:buSzPts val="1100"/>
              <a:buFont typeface="Arial"/>
              <a:buNone/>
            </a:pPr>
            <a:r>
              <a:rPr b="1" i="0" lang="en-US" sz="1600" u="none" cap="none" strike="noStrike">
                <a:solidFill>
                  <a:srgbClr val="141617"/>
                </a:solidFill>
                <a:latin typeface="Georgia"/>
                <a:ea typeface="Georgia"/>
                <a:cs typeface="Georgia"/>
                <a:sym typeface="Georgia"/>
              </a:rPr>
              <a:t>Behavioral Segmentation:</a:t>
            </a:r>
            <a:endParaRPr b="1" i="0" sz="1600" u="none" cap="none" strike="noStrike">
              <a:solidFill>
                <a:srgbClr val="141617"/>
              </a:solidFill>
              <a:latin typeface="Georgia"/>
              <a:ea typeface="Georgia"/>
              <a:cs typeface="Georgia"/>
              <a:sym typeface="Georgia"/>
            </a:endParaRPr>
          </a:p>
          <a:p>
            <a:pPr indent="0" lvl="0" marL="609600" marR="0" rtl="0" algn="l">
              <a:lnSpc>
                <a:spcPct val="100000"/>
              </a:lnSpc>
              <a:spcBef>
                <a:spcPts val="1600"/>
              </a:spcBef>
              <a:spcAft>
                <a:spcPts val="1600"/>
              </a:spcAft>
              <a:buClr>
                <a:schemeClr val="dk1"/>
              </a:buClr>
              <a:buSzPts val="1100"/>
              <a:buFont typeface="Arial"/>
              <a:buNone/>
            </a:pPr>
            <a:r>
              <a:rPr b="0" i="0" lang="en-US" sz="1600" u="none" cap="none" strike="noStrike">
                <a:solidFill>
                  <a:srgbClr val="000000"/>
                </a:solidFill>
                <a:latin typeface="Arial"/>
                <a:ea typeface="Arial"/>
                <a:cs typeface="Arial"/>
                <a:sym typeface="Arial"/>
              </a:rPr>
              <a:t>Jenis segmentasi ini mengklasifikasikan pasar pelanggan berdasarkan tindakan, kebiasaan pengeluaran, dan pola konsumsi.</a:t>
            </a:r>
            <a:endParaRPr b="1" i="0" sz="1600" u="none" cap="none" strike="noStrike">
              <a:solidFill>
                <a:srgbClr val="141617"/>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g26182b6b2e7_0_151"/>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7" name="Google Shape;147;g26182b6b2e7_0_151"/>
          <p:cNvSpPr/>
          <p:nvPr/>
        </p:nvSpPr>
        <p:spPr>
          <a:xfrm>
            <a:off x="870525" y="1943925"/>
            <a:ext cx="4843200" cy="47349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2400"/>
              <a:buFont typeface="Arial"/>
              <a:buNone/>
            </a:pPr>
            <a:r>
              <a:rPr b="1" i="0" lang="en-US" sz="2400" u="none" cap="none" strike="noStrike">
                <a:solidFill>
                  <a:schemeClr val="dk1"/>
                </a:solidFill>
                <a:latin typeface="Georgia"/>
                <a:ea typeface="Georgia"/>
                <a:cs typeface="Georgia"/>
                <a:sym typeface="Georgia"/>
              </a:rPr>
              <a:t>Memberikan perlakuan istimewa</a:t>
            </a:r>
            <a:endParaRPr b="0" i="0" sz="24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500"/>
              <a:buFont typeface="Arial"/>
              <a:buNone/>
            </a:pPr>
            <a:r>
              <a:rPr b="0" i="1" lang="en-US" sz="1600" u="none" cap="none" strike="noStrike">
                <a:solidFill>
                  <a:schemeClr val="dk1"/>
                </a:solidFill>
                <a:latin typeface="Georgia"/>
                <a:ea typeface="Georgia"/>
                <a:cs typeface="Georgia"/>
                <a:sym typeface="Georgia"/>
              </a:rPr>
              <a:t>Karakteristik:</a:t>
            </a:r>
            <a:endParaRPr b="0" i="1" sz="16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Produk telah mencapai kematangan</a:t>
            </a:r>
            <a:endParaRPr b="0" i="0" sz="15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Pemahaman mendalam tentang pelanggan</a:t>
            </a:r>
            <a:endParaRPr b="0" i="0" sz="15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Rencana tindakan yang konkret</a:t>
            </a:r>
            <a:endParaRPr b="0" i="0" sz="15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600"/>
              <a:buFont typeface="Arial"/>
              <a:buNone/>
            </a:pPr>
            <a:r>
              <a:rPr b="0" i="1" lang="en-US" sz="1600" u="none" cap="none" strike="noStrike">
                <a:solidFill>
                  <a:schemeClr val="dk1"/>
                </a:solidFill>
                <a:latin typeface="Georgia"/>
                <a:ea typeface="Georgia"/>
                <a:cs typeface="Georgia"/>
                <a:sym typeface="Georgia"/>
              </a:rPr>
              <a:t>Contoh kasus penggunaan:</a:t>
            </a:r>
            <a:endParaRPr b="0" i="1" sz="16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Penyesuaian personal</a:t>
            </a:r>
            <a:endParaRPr b="0" i="0" sz="15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Kampanye yang ditargetkan</a:t>
            </a:r>
            <a:endParaRPr b="0" i="0" sz="15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500"/>
              <a:buFont typeface="Arial"/>
              <a:buNone/>
            </a:pPr>
            <a:r>
              <a:t/>
            </a:r>
            <a:endParaRPr b="0" i="0" sz="12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p:txBody>
      </p:sp>
      <p:sp>
        <p:nvSpPr>
          <p:cNvPr id="148" name="Google Shape;148;g26182b6b2e7_0_151"/>
          <p:cNvSpPr/>
          <p:nvPr/>
        </p:nvSpPr>
        <p:spPr>
          <a:xfrm>
            <a:off x="6561615" y="1943925"/>
            <a:ext cx="5000400" cy="47349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2400"/>
              <a:buFont typeface="Arial"/>
              <a:buNone/>
            </a:pPr>
            <a:r>
              <a:rPr b="1" i="0" lang="en-US" sz="2400" u="none" cap="none" strike="noStrike">
                <a:solidFill>
                  <a:schemeClr val="dk1"/>
                </a:solidFill>
                <a:latin typeface="Georgia"/>
                <a:ea typeface="Georgia"/>
                <a:cs typeface="Georgia"/>
                <a:sym typeface="Georgia"/>
              </a:rPr>
              <a:t>Pengkajian tipe-tipe customer</a:t>
            </a:r>
            <a:endParaRPr b="0" i="0" sz="24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500"/>
              <a:buFont typeface="Arial"/>
              <a:buNone/>
            </a:pPr>
            <a:r>
              <a:rPr b="0" i="1" lang="en-US" sz="1600" u="none" cap="none" strike="noStrike">
                <a:solidFill>
                  <a:schemeClr val="dk1"/>
                </a:solidFill>
                <a:latin typeface="Georgia"/>
                <a:ea typeface="Georgia"/>
                <a:cs typeface="Georgia"/>
                <a:sym typeface="Georgia"/>
              </a:rPr>
              <a:t>Karakteristik:</a:t>
            </a:r>
            <a:endParaRPr b="0" i="1" sz="16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Produk/fitur baru</a:t>
            </a:r>
            <a:endParaRPr b="0" i="0" sz="15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Pemahaman terbatas tentang pelanggan</a:t>
            </a:r>
            <a:endParaRPr b="0" i="0" sz="15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Tidak ada rencana tindakan yang jelas</a:t>
            </a:r>
            <a:endParaRPr b="0" i="0" sz="15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600"/>
              <a:buFont typeface="Arial"/>
              <a:buNone/>
            </a:pPr>
            <a:r>
              <a:rPr b="0" i="1" lang="en-US" sz="1600" u="none" cap="none" strike="noStrike">
                <a:solidFill>
                  <a:schemeClr val="dk1"/>
                </a:solidFill>
                <a:latin typeface="Georgia"/>
                <a:ea typeface="Georgia"/>
                <a:cs typeface="Georgia"/>
                <a:sym typeface="Georgia"/>
              </a:rPr>
              <a:t>Contoh kasus penggunaan:</a:t>
            </a:r>
            <a:endParaRPr b="0" i="1" sz="16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Pengembangan produk baru</a:t>
            </a:r>
            <a:endParaRPr b="0" i="0" sz="1500" u="none" cap="none" strike="noStrike">
              <a:solidFill>
                <a:schemeClr val="dk1"/>
              </a:solidFill>
              <a:latin typeface="Georgia"/>
              <a:ea typeface="Georgia"/>
              <a:cs typeface="Georgia"/>
              <a:sym typeface="Georgia"/>
            </a:endParaRPr>
          </a:p>
          <a:p>
            <a:pPr indent="-400050" lvl="0" marL="609600" marR="0" rtl="0" algn="l">
              <a:lnSpc>
                <a:spcPct val="115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Analisis produk</a:t>
            </a:r>
            <a:endParaRPr b="0" i="0" sz="15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p:txBody>
      </p:sp>
      <p:sp>
        <p:nvSpPr>
          <p:cNvPr id="149" name="Google Shape;149;g26182b6b2e7_0_151"/>
          <p:cNvSpPr txBox="1"/>
          <p:nvPr/>
        </p:nvSpPr>
        <p:spPr>
          <a:xfrm>
            <a:off x="106150" y="421200"/>
            <a:ext cx="11953800" cy="982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200" u="none" cap="none" strike="noStrike">
                <a:solidFill>
                  <a:schemeClr val="dk1"/>
                </a:solidFill>
                <a:latin typeface="Georgia"/>
                <a:ea typeface="Georgia"/>
                <a:cs typeface="Georgia"/>
                <a:sym typeface="Georgia"/>
              </a:rPr>
              <a:t>Dua Alasan Untuk Melakukan Segmentasi dalam Bisnis</a:t>
            </a:r>
            <a:endParaRPr b="0" i="0" sz="2300" u="none" cap="none" strike="noStrike">
              <a:solidFill>
                <a:schemeClr val="dk1"/>
              </a:solidFill>
              <a:latin typeface="Georgia"/>
              <a:ea typeface="Georgia"/>
              <a:cs typeface="Georgia"/>
              <a:sym typeface="Georgia"/>
            </a:endParaRPr>
          </a:p>
        </p:txBody>
      </p:sp>
      <p:cxnSp>
        <p:nvCxnSpPr>
          <p:cNvPr id="150" name="Google Shape;150;g26182b6b2e7_0_151"/>
          <p:cNvCxnSpPr/>
          <p:nvPr/>
        </p:nvCxnSpPr>
        <p:spPr>
          <a:xfrm>
            <a:off x="6137667" y="1726833"/>
            <a:ext cx="0" cy="4558800"/>
          </a:xfrm>
          <a:prstGeom prst="straightConnector1">
            <a:avLst/>
          </a:prstGeom>
          <a:noFill/>
          <a:ln cap="flat" cmpd="sng" w="9525">
            <a:solidFill>
              <a:schemeClr val="dk2"/>
            </a:solidFill>
            <a:prstDash val="dash"/>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g26182b6b2e7_0_159"/>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6" name="Google Shape;156;g26182b6b2e7_0_159"/>
          <p:cNvSpPr txBox="1"/>
          <p:nvPr/>
        </p:nvSpPr>
        <p:spPr>
          <a:xfrm>
            <a:off x="1064200" y="194800"/>
            <a:ext cx="10497900" cy="1979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Georgia"/>
                <a:ea typeface="Georgia"/>
                <a:cs typeface="Georgia"/>
                <a:sym typeface="Georgia"/>
              </a:rPr>
              <a:t>Contoh Situasi: Informasi Pelanggan</a:t>
            </a:r>
            <a:endParaRPr b="0" i="0" sz="27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b="0" i="0" lang="en-US" sz="2700" u="none" cap="none" strike="noStrike">
                <a:solidFill>
                  <a:schemeClr val="dk1"/>
                </a:solidFill>
                <a:latin typeface="Georgia"/>
                <a:ea typeface="Georgia"/>
                <a:cs typeface="Georgia"/>
                <a:sym typeface="Georgia"/>
              </a:rPr>
              <a:t>Satu baris data: mewakili satu pelanggan dalam platform perdagangan online.</a:t>
            </a:r>
            <a:endParaRPr b="0" i="0" sz="27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Georgia"/>
              <a:ea typeface="Georgia"/>
              <a:cs typeface="Georgia"/>
              <a:sym typeface="Georgia"/>
            </a:endParaRPr>
          </a:p>
        </p:txBody>
      </p:sp>
      <p:pic>
        <p:nvPicPr>
          <p:cNvPr id="157" name="Google Shape;157;g26182b6b2e7_0_159"/>
          <p:cNvPicPr preferRelativeResize="0"/>
          <p:nvPr/>
        </p:nvPicPr>
        <p:blipFill rotWithShape="1">
          <a:blip r:embed="rId4">
            <a:alphaModFix/>
          </a:blip>
          <a:srcRect b="0" l="0" r="0" t="0"/>
          <a:stretch/>
        </p:blipFill>
        <p:spPr>
          <a:xfrm>
            <a:off x="2381651" y="1771775"/>
            <a:ext cx="7947024" cy="4393650"/>
          </a:xfrm>
          <a:prstGeom prst="rect">
            <a:avLst/>
          </a:prstGeom>
          <a:noFill/>
          <a:ln cap="flat" cmpd="sng" w="28575">
            <a:solidFill>
              <a:srgbClr val="595959"/>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g26182b6b2e7_0_165"/>
          <p:cNvSpPr/>
          <p:nvPr/>
        </p:nvSpPr>
        <p:spPr>
          <a:xfrm>
            <a:off x="11398911" y="6083747"/>
            <a:ext cx="793200" cy="774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3" name="Google Shape;163;g26182b6b2e7_0_165"/>
          <p:cNvSpPr txBox="1"/>
          <p:nvPr/>
        </p:nvSpPr>
        <p:spPr>
          <a:xfrm>
            <a:off x="7507900" y="651233"/>
            <a:ext cx="4470900" cy="5436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chemeClr val="dk1"/>
                </a:solidFill>
                <a:latin typeface="Georgia"/>
                <a:ea typeface="Georgia"/>
                <a:cs typeface="Georgia"/>
                <a:sym typeface="Georgia"/>
              </a:rPr>
              <a:t>Hasil Segmentasi</a:t>
            </a:r>
            <a:endParaRPr b="1" i="0" sz="3100" u="none" cap="none" strike="noStrike">
              <a:solidFill>
                <a:schemeClr val="dk1"/>
              </a:solidFill>
              <a:latin typeface="Georgia"/>
              <a:ea typeface="Georgia"/>
              <a:cs typeface="Georgia"/>
              <a:sym typeface="Georgia"/>
            </a:endParaRPr>
          </a:p>
          <a:p>
            <a:pPr indent="-457200" lvl="0" marL="609600" marR="0" rtl="0" algn="l">
              <a:lnSpc>
                <a:spcPct val="100000"/>
              </a:lnSpc>
              <a:spcBef>
                <a:spcPts val="0"/>
              </a:spcBef>
              <a:spcAft>
                <a:spcPts val="0"/>
              </a:spcAft>
              <a:buClr>
                <a:schemeClr val="dk1"/>
              </a:buClr>
              <a:buSzPts val="2400"/>
              <a:buFont typeface="Georgia"/>
              <a:buChar char="●"/>
            </a:pPr>
            <a:r>
              <a:rPr b="0" i="0" lang="en-US" sz="2400" u="none" cap="none" strike="noStrike">
                <a:solidFill>
                  <a:schemeClr val="dk1"/>
                </a:solidFill>
                <a:latin typeface="Georgia"/>
                <a:ea typeface="Georgia"/>
                <a:cs typeface="Georgia"/>
                <a:sym typeface="Georgia"/>
              </a:rPr>
              <a:t>Teridentifikasi dua kelompok pembeli dengan perilaku konsumsi yang berbeda</a:t>
            </a:r>
            <a:endParaRPr b="0" i="0" sz="2400" u="none" cap="none" strike="noStrike">
              <a:solidFill>
                <a:schemeClr val="dk1"/>
              </a:solidFill>
              <a:latin typeface="Georgia"/>
              <a:ea typeface="Georgia"/>
              <a:cs typeface="Georgia"/>
              <a:sym typeface="Georgia"/>
            </a:endParaRPr>
          </a:p>
          <a:p>
            <a:pPr indent="-457200" lvl="0" marL="609600" marR="0" rtl="0" algn="l">
              <a:lnSpc>
                <a:spcPct val="100000"/>
              </a:lnSpc>
              <a:spcBef>
                <a:spcPts val="0"/>
              </a:spcBef>
              <a:spcAft>
                <a:spcPts val="0"/>
              </a:spcAft>
              <a:buClr>
                <a:schemeClr val="dk1"/>
              </a:buClr>
              <a:buSzPts val="2400"/>
              <a:buFont typeface="Georgia"/>
              <a:buChar char="●"/>
            </a:pPr>
            <a:r>
              <a:rPr b="0" i="0" lang="en-US" sz="2400" u="none" cap="none" strike="noStrike">
                <a:solidFill>
                  <a:schemeClr val="dk1"/>
                </a:solidFill>
                <a:latin typeface="Georgia"/>
                <a:ea typeface="Georgia"/>
                <a:cs typeface="Georgia"/>
                <a:sym typeface="Georgia"/>
              </a:rPr>
              <a:t>Dapat merancang strategi pemasaran yang disesuaikan untuk masing-masing dua kelompok tersebut.</a:t>
            </a:r>
            <a:endParaRPr b="0" i="0" sz="2400" u="none" cap="none" strike="noStrike">
              <a:solidFill>
                <a:schemeClr val="dk1"/>
              </a:solidFill>
              <a:latin typeface="Georgia"/>
              <a:ea typeface="Georgia"/>
              <a:cs typeface="Georgia"/>
              <a:sym typeface="Georgia"/>
            </a:endParaRPr>
          </a:p>
        </p:txBody>
      </p:sp>
      <p:pic>
        <p:nvPicPr>
          <p:cNvPr id="164" name="Google Shape;164;g26182b6b2e7_0_165"/>
          <p:cNvPicPr preferRelativeResize="0"/>
          <p:nvPr/>
        </p:nvPicPr>
        <p:blipFill rotWithShape="1">
          <a:blip r:embed="rId4">
            <a:alphaModFix/>
          </a:blip>
          <a:srcRect b="0" l="0" r="0" t="0"/>
          <a:stretch/>
        </p:blipFill>
        <p:spPr>
          <a:xfrm>
            <a:off x="768399" y="651225"/>
            <a:ext cx="6485855" cy="4128125"/>
          </a:xfrm>
          <a:prstGeom prst="rect">
            <a:avLst/>
          </a:prstGeom>
          <a:noFill/>
          <a:ln cap="flat" cmpd="sng" w="28575">
            <a:solidFill>
              <a:srgbClr val="595959"/>
            </a:solidFill>
            <a:prstDash val="solid"/>
            <a:round/>
            <a:headEnd len="sm" w="sm" type="none"/>
            <a:tailEnd len="sm" w="sm" type="none"/>
          </a:ln>
        </p:spPr>
      </p:pic>
      <p:pic>
        <p:nvPicPr>
          <p:cNvPr id="165" name="Google Shape;165;g26182b6b2e7_0_165"/>
          <p:cNvPicPr preferRelativeResize="0"/>
          <p:nvPr/>
        </p:nvPicPr>
        <p:blipFill rotWithShape="1">
          <a:blip r:embed="rId5">
            <a:alphaModFix/>
          </a:blip>
          <a:srcRect b="0" l="0" r="0" t="0"/>
          <a:stretch/>
        </p:blipFill>
        <p:spPr>
          <a:xfrm>
            <a:off x="768400" y="4781951"/>
            <a:ext cx="6485851" cy="1305518"/>
          </a:xfrm>
          <a:prstGeom prst="rect">
            <a:avLst/>
          </a:prstGeom>
          <a:noFill/>
          <a:ln cap="flat" cmpd="sng" w="28575">
            <a:solidFill>
              <a:srgbClr val="595959"/>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2023-11-03T18:08:41Z</dcterms:created>
  <dc:creator>20222007@mahasiswa.itb.ac.id Liwa4321six</dc:creator>
</cp:coreProperties>
</file>