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377" r:id="rId4"/>
    <p:sldId id="380" r:id="rId5"/>
    <p:sldId id="317" r:id="rId6"/>
    <p:sldId id="319" r:id="rId7"/>
    <p:sldId id="378" r:id="rId8"/>
    <p:sldId id="320" r:id="rId9"/>
    <p:sldId id="757" r:id="rId10"/>
    <p:sldId id="315" r:id="rId11"/>
    <p:sldId id="753" r:id="rId12"/>
    <p:sldId id="754" r:id="rId13"/>
    <p:sldId id="345" r:id="rId14"/>
    <p:sldId id="318" r:id="rId15"/>
    <p:sldId id="758" r:id="rId16"/>
    <p:sldId id="369" r:id="rId17"/>
    <p:sldId id="346" r:id="rId18"/>
    <p:sldId id="370" r:id="rId19"/>
    <p:sldId id="371" r:id="rId20"/>
    <p:sldId id="372" r:id="rId21"/>
    <p:sldId id="348" r:id="rId22"/>
    <p:sldId id="755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8" r:id="rId31"/>
    <p:sldId id="356" r:id="rId32"/>
    <p:sldId id="361" r:id="rId33"/>
    <p:sldId id="37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9" autoAdjust="0"/>
    <p:restoredTop sz="69726" autoAdjust="0"/>
  </p:normalViewPr>
  <p:slideViewPr>
    <p:cSldViewPr snapToGrid="0">
      <p:cViewPr varScale="1">
        <p:scale>
          <a:sx n="41" d="100"/>
          <a:sy n="41" d="100"/>
        </p:scale>
        <p:origin x="148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577DF-EA42-4545-8890-4CE6C42A4DB7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43C39-E6BD-41B1-AF98-E2E1219F58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85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678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682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386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894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47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44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8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648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24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164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51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787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635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307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27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4147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59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150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24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399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26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Triangle pointing up means it is Max’s move and Max wants to </a:t>
            </a:r>
            <a:r>
              <a:rPr lang="en-US" dirty="0" err="1"/>
              <a:t>maximise</a:t>
            </a:r>
            <a:r>
              <a:rPr lang="en-US" dirty="0"/>
              <a:t> the value from the child nodes.</a:t>
            </a:r>
          </a:p>
          <a:p>
            <a:r>
              <a:rPr lang="en-US" dirty="0"/>
              <a:t>Triangle pointing down means it is Min’s and </a:t>
            </a:r>
            <a:r>
              <a:rPr lang="en-US" dirty="0" err="1"/>
              <a:t>Minn</a:t>
            </a:r>
            <a:r>
              <a:rPr lang="en-US" dirty="0"/>
              <a:t> wants to minimize the value of the child nodes.</a:t>
            </a:r>
          </a:p>
          <a:p>
            <a:r>
              <a:rPr lang="en-US" dirty="0"/>
              <a:t>A1 A2 are the actions. Values are shown on each node.</a:t>
            </a:r>
          </a:p>
          <a:p>
            <a:r>
              <a:rPr lang="en-US" dirty="0"/>
              <a:t>Take a moment to study what is happening here.</a:t>
            </a:r>
          </a:p>
          <a:p>
            <a:endParaRPr lang="en-US" dirty="0"/>
          </a:p>
          <a:p>
            <a:r>
              <a:rPr lang="en-US" dirty="0"/>
              <a:t>Minimax of root = the max of the mins.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3C39-E6BD-41B1-AF98-E2E1219F58C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808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26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07AC-E4D5-4412-AF4C-C34B74D2E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21FF8-C1E7-4D74-8B5A-5127A3C8C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646AE-D937-4989-BCB5-5587F0F1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F5C2-F425-4AD0-9D83-C3121B3F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2657-E539-433E-98F9-125C4337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7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0A94-DA30-43C7-A837-EBCE51EB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DE75A-43DA-484A-8F02-5E2882207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01185-D7CF-4655-99BC-ADAF4BEF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A45E6-1F03-40C7-8F88-F8EABE47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C13FC-C7FD-47EA-8996-5E399C2F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70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A7AD5-D906-4A9D-AD4F-CBCDD1D36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8436D-9382-498A-A634-62DF316F3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0350C-8A13-4BBB-96AE-89D5C40B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65EDB-1E1D-4CE8-BB40-87A58F34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75AC9-4FEF-4151-A242-4D7FD0A0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8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FEC4-943F-41F1-BB3F-2772D4F2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C5A8-69E2-4080-BF2C-8A7E8223F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0BAC-2463-4B6B-80E0-39010CAA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0F4A9-8501-421F-912D-64F000BA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AA2C1-0FBE-4CC5-AA70-9359E85F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81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1A2C-9526-4C85-9A38-026FB4F3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E1E28-D29B-48C7-AB6F-62C450C8F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91A9-99D4-4E7E-BB80-CD58AF85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AB0A5-539C-4592-8D76-8EA36F61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97D32-D74F-41FC-B259-573AD4BC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40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D4DA-9790-4D9A-93B1-A24E8C35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EA587-8D0A-4213-90F7-D91A8E7CD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E373B-B3CD-4C2A-A504-6D394C122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7009E-B2FF-4F9D-8FC4-132F410D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F02AF-3817-4359-A014-D114105F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F778D-0357-4B28-BD4A-A3F8E308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63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7E36-3D66-4573-8069-11A11683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A9257-69B8-460D-81BE-BB568EF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A12BD-406B-4A69-AA7D-1F3D36035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16A86-687C-4072-B0ED-1EA75C365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13358-B6A2-4C5E-B8BF-B720BF012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B4706-D4E2-4E67-8119-F3B06360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8AF02-0F2E-4731-BFD8-8411F80D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FB4DC-A847-4B5E-8175-70445711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93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10D3-647A-4FAF-A27F-6523F5ED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B6B67-19E9-4D4E-8191-9460A686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449E0-0852-4DF0-BA62-EBAF0B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4E07F-65B5-45E5-BF28-D305C5DC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7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F1CD2-35CA-40FA-986B-18EFBD93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28D83-ABCC-4074-B3E9-C8692937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D95CD-C442-4CC2-9859-269CA515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8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B516-5110-425B-A7B0-14932E42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0CA0-28DE-4E16-9200-F2A437B33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02112-6855-4725-9B6D-16AE7AD53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8F98C-5096-4FA2-8C0C-A2E00479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408A7-F96E-4B78-9193-30D6B9CF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FA782-72E7-44AC-9FE6-BF781592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18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A49C-438D-4205-A9CD-6BB9D50D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0362D-3714-4220-B98A-17707334B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C2C86-A77C-4BD1-AB9D-570BD9ED4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E5E72-305B-4C2F-AEB5-12EBBAA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9C9-B430-4B3F-AC25-577CB7B80172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31542-D58E-49AE-81D2-7A7FD2C7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862C4-ADB9-42E8-8EBD-7D992D8B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54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0F3FF-8D63-44B3-ABB2-E5020779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34A6-D5C2-44D6-A41E-82680536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4BF31-08F4-4817-A612-8B17EFA2A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CC9C9-B430-4B3F-AC25-577CB7B80172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320F-CA48-418F-9C41-2F9B4EB39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286B-D510-44E6-84DE-D65CE487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B844-ED47-44A0-8325-626848335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20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9" Type="http://schemas.openxmlformats.org/officeDocument/2006/relationships/image" Target="../media/image44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42" Type="http://schemas.openxmlformats.org/officeDocument/2006/relationships/image" Target="../media/image4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4" Type="http://schemas.openxmlformats.org/officeDocument/2006/relationships/image" Target="../media/image49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43" Type="http://schemas.openxmlformats.org/officeDocument/2006/relationships/image" Target="../media/image48.png"/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CEB5-4B19-4AB0-8299-53F898976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Applied AI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D522F-52FD-48A9-BA6F-4ADEC4CC9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4</a:t>
            </a:r>
          </a:p>
          <a:p>
            <a:r>
              <a:rPr lang="en-US" dirty="0"/>
              <a:t>Dr Artie Basukoski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C1AF1-17A5-44B3-8D9A-FCFE177B7623}"/>
              </a:ext>
            </a:extLst>
          </p:cNvPr>
          <p:cNvSpPr txBox="1"/>
          <p:nvPr/>
        </p:nvSpPr>
        <p:spPr>
          <a:xfrm>
            <a:off x="3439887" y="6248791"/>
            <a:ext cx="8752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[slides adapted from Artificial Intelligence: A Modern Approach, Russel and </a:t>
            </a:r>
            <a:r>
              <a:rPr lang="en-US" sz="1800" dirty="0" err="1">
                <a:latin typeface="Calibri"/>
                <a:cs typeface="Calibri"/>
              </a:rPr>
              <a:t>Norvigl</a:t>
            </a:r>
            <a:r>
              <a:rPr lang="en-US" sz="1800" dirty="0">
                <a:latin typeface="Calibri"/>
                <a:cs typeface="Calibri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3826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454E-C6EC-4E93-B8FF-DBD54CFB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</a:t>
            </a:r>
            <a:endParaRPr lang="en-GB" dirty="0"/>
          </a:p>
        </p:txBody>
      </p:sp>
      <p:grpSp>
        <p:nvGrpSpPr>
          <p:cNvPr id="4" name="Group 3" descr="Minimax example">
            <a:extLst>
              <a:ext uri="{FF2B5EF4-FFF2-40B4-BE49-F238E27FC236}">
                <a16:creationId xmlns:a16="http://schemas.microsoft.com/office/drawing/2014/main" id="{868C8409-DD2A-4F83-9316-0C14614B2F5C}"/>
              </a:ext>
            </a:extLst>
          </p:cNvPr>
          <p:cNvGrpSpPr/>
          <p:nvPr/>
        </p:nvGrpSpPr>
        <p:grpSpPr>
          <a:xfrm>
            <a:off x="2411470" y="2998434"/>
            <a:ext cx="7369060" cy="3494441"/>
            <a:chOff x="1936305" y="2998434"/>
            <a:chExt cx="6197858" cy="2619896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84F490A-72D1-4D27-977A-5833C4E96009}"/>
                </a:ext>
              </a:extLst>
            </p:cNvPr>
            <p:cNvSpPr txBox="1"/>
            <p:nvPr/>
          </p:nvSpPr>
          <p:spPr>
            <a:xfrm>
              <a:off x="2741828" y="5298290"/>
              <a:ext cx="161925" cy="32004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900" b="1" spc="15" dirty="0">
                  <a:latin typeface="Arial"/>
                  <a:cs typeface="Arial"/>
                </a:rPr>
                <a:t>3</a:t>
              </a:r>
              <a:endParaRPr sz="1900">
                <a:latin typeface="Arial"/>
                <a:cs typeface="Arial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988AC065-2E6D-4614-9D06-56D8BA908D50}"/>
                </a:ext>
              </a:extLst>
            </p:cNvPr>
            <p:cNvSpPr txBox="1"/>
            <p:nvPr/>
          </p:nvSpPr>
          <p:spPr>
            <a:xfrm>
              <a:off x="3413075" y="5298290"/>
              <a:ext cx="3950970" cy="231712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  <a:tabLst>
                  <a:tab pos="775970" algn="l"/>
                  <a:tab pos="1310640" algn="l"/>
                  <a:tab pos="1916430" algn="l"/>
                  <a:tab pos="2454910" algn="l"/>
                  <a:tab pos="3042285" algn="l"/>
                  <a:tab pos="3801745" algn="l"/>
                </a:tabLst>
              </a:pPr>
              <a:r>
                <a:rPr sz="1900" b="1" spc="15" dirty="0">
                  <a:latin typeface="Arial"/>
                  <a:cs typeface="Arial"/>
                </a:rPr>
                <a:t>12	8	</a:t>
              </a:r>
              <a:r>
                <a:rPr lang="en-US" sz="1900" b="1" spc="15" dirty="0">
                  <a:latin typeface="Arial"/>
                  <a:cs typeface="Arial"/>
                </a:rPr>
                <a:t>   </a:t>
              </a:r>
              <a:r>
                <a:rPr sz="1900" b="1" spc="15" dirty="0">
                  <a:latin typeface="Arial"/>
                  <a:cs typeface="Arial"/>
                </a:rPr>
                <a:t>2	</a:t>
              </a:r>
              <a:r>
                <a:rPr lang="en-US" sz="1900" b="1" spc="15" dirty="0">
                  <a:latin typeface="Arial"/>
                  <a:cs typeface="Arial"/>
                </a:rPr>
                <a:t>    </a:t>
              </a:r>
              <a:r>
                <a:rPr sz="1900" b="1" spc="15" dirty="0">
                  <a:latin typeface="Arial"/>
                  <a:cs typeface="Arial"/>
                </a:rPr>
                <a:t>4	</a:t>
              </a:r>
              <a:r>
                <a:rPr lang="en-US" sz="1900" b="1" spc="15" dirty="0">
                  <a:latin typeface="Arial"/>
                  <a:cs typeface="Arial"/>
                </a:rPr>
                <a:t>      </a:t>
              </a:r>
              <a:r>
                <a:rPr sz="1900" b="1" spc="15" dirty="0">
                  <a:latin typeface="Arial"/>
                  <a:cs typeface="Arial"/>
                </a:rPr>
                <a:t>6	</a:t>
              </a:r>
              <a:r>
                <a:rPr lang="en-US" sz="1900" b="1" spc="15" dirty="0">
                  <a:latin typeface="Arial"/>
                  <a:cs typeface="Arial"/>
                </a:rPr>
                <a:t>       </a:t>
              </a:r>
              <a:r>
                <a:rPr sz="1900" b="1" spc="15" dirty="0">
                  <a:latin typeface="Arial"/>
                  <a:cs typeface="Arial"/>
                </a:rPr>
                <a:t>14	</a:t>
              </a:r>
              <a:r>
                <a:rPr lang="en-US" sz="1900" b="1" spc="15" dirty="0">
                  <a:latin typeface="Arial"/>
                  <a:cs typeface="Arial"/>
                </a:rPr>
                <a:t>           </a:t>
              </a:r>
              <a:r>
                <a:rPr sz="1900" b="1" spc="15" dirty="0">
                  <a:latin typeface="Arial"/>
                  <a:cs typeface="Arial"/>
                </a:rPr>
                <a:t>5</a:t>
              </a:r>
              <a:endParaRPr sz="1900" dirty="0">
                <a:latin typeface="Arial"/>
                <a:cs typeface="Arial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D32A9C4A-4939-4F03-9EBE-A9540A481B2C}"/>
                </a:ext>
              </a:extLst>
            </p:cNvPr>
            <p:cNvSpPr txBox="1"/>
            <p:nvPr/>
          </p:nvSpPr>
          <p:spPr>
            <a:xfrm>
              <a:off x="7942817" y="5298290"/>
              <a:ext cx="161925" cy="32004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900" b="1" spc="15" dirty="0">
                  <a:latin typeface="Arial"/>
                  <a:cs typeface="Arial"/>
                </a:rPr>
                <a:t>2</a:t>
              </a:r>
              <a:endParaRPr sz="1900">
                <a:latin typeface="Arial"/>
                <a:cs typeface="Arial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7B3296F-9135-4CCF-91AA-9319776A4E81}"/>
                </a:ext>
              </a:extLst>
            </p:cNvPr>
            <p:cNvSpPr txBox="1"/>
            <p:nvPr/>
          </p:nvSpPr>
          <p:spPr>
            <a:xfrm>
              <a:off x="1936305" y="4084751"/>
              <a:ext cx="396240" cy="26797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600" spc="-10" dirty="0">
                  <a:latin typeface="Arial"/>
                  <a:cs typeface="Arial"/>
                </a:rPr>
                <a:t>MIN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D71BF703-5992-458A-BEAE-DD423192FDD6}"/>
                </a:ext>
              </a:extLst>
            </p:cNvPr>
            <p:cNvSpPr txBox="1"/>
            <p:nvPr/>
          </p:nvSpPr>
          <p:spPr>
            <a:xfrm>
              <a:off x="5516257" y="2998434"/>
              <a:ext cx="161925" cy="32004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900" b="1" spc="15" dirty="0">
                  <a:latin typeface="Arial"/>
                  <a:cs typeface="Arial"/>
                </a:rPr>
                <a:t>3</a:t>
              </a:r>
              <a:endParaRPr sz="1900">
                <a:latin typeface="Arial"/>
                <a:cs typeface="Arial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5566ECB-FF01-4C11-8339-3DD9CACA7803}"/>
                </a:ext>
              </a:extLst>
            </p:cNvPr>
            <p:cNvSpPr txBox="1"/>
            <p:nvPr/>
          </p:nvSpPr>
          <p:spPr>
            <a:xfrm>
              <a:off x="3837952" y="3429016"/>
              <a:ext cx="357505" cy="3086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5"/>
                </a:spcBef>
              </a:pPr>
              <a:r>
                <a:rPr sz="1850" dirty="0">
                  <a:latin typeface="Arial"/>
                  <a:cs typeface="Arial"/>
                </a:rPr>
                <a:t>A</a:t>
              </a:r>
              <a:r>
                <a:rPr sz="1850" spc="-190" dirty="0">
                  <a:latin typeface="Arial"/>
                  <a:cs typeface="Arial"/>
                </a:rPr>
                <a:t> </a:t>
              </a:r>
              <a:r>
                <a:rPr sz="1725" spc="7" baseline="-33816" dirty="0">
                  <a:latin typeface="Arial"/>
                  <a:cs typeface="Arial"/>
                </a:rPr>
                <a:t>1</a:t>
              </a:r>
              <a:endParaRPr sz="1725" baseline="-33816">
                <a:latin typeface="Arial"/>
                <a:cs typeface="Arial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872AB9D3-2ADC-49E6-B5AF-B1CB0EFB32C9}"/>
                </a:ext>
              </a:extLst>
            </p:cNvPr>
            <p:cNvSpPr txBox="1"/>
            <p:nvPr/>
          </p:nvSpPr>
          <p:spPr>
            <a:xfrm>
              <a:off x="6244094" y="3429016"/>
              <a:ext cx="365760" cy="3086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5"/>
                </a:spcBef>
              </a:pPr>
              <a:r>
                <a:rPr sz="1850" dirty="0">
                  <a:latin typeface="Arial"/>
                  <a:cs typeface="Arial"/>
                </a:rPr>
                <a:t>A</a:t>
              </a:r>
              <a:r>
                <a:rPr sz="1850" spc="-120" dirty="0">
                  <a:latin typeface="Arial"/>
                  <a:cs typeface="Arial"/>
                </a:rPr>
                <a:t> </a:t>
              </a:r>
              <a:r>
                <a:rPr sz="1725" spc="7" baseline="-33816" dirty="0">
                  <a:latin typeface="Arial"/>
                  <a:cs typeface="Arial"/>
                </a:rPr>
                <a:t>3</a:t>
              </a:r>
              <a:endParaRPr sz="1725" baseline="-33816">
                <a:latin typeface="Arial"/>
                <a:cs typeface="Arial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E6AFA469-2CAB-4436-A759-3F5698776A0C}"/>
                </a:ext>
              </a:extLst>
            </p:cNvPr>
            <p:cNvSpPr txBox="1"/>
            <p:nvPr/>
          </p:nvSpPr>
          <p:spPr>
            <a:xfrm>
              <a:off x="4986197" y="3429016"/>
              <a:ext cx="357505" cy="3086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5"/>
                </a:spcBef>
              </a:pPr>
              <a:r>
                <a:rPr sz="1850" dirty="0">
                  <a:latin typeface="Arial"/>
                  <a:cs typeface="Arial"/>
                </a:rPr>
                <a:t>A</a:t>
              </a:r>
              <a:r>
                <a:rPr sz="1850" spc="-190" dirty="0">
                  <a:latin typeface="Arial"/>
                  <a:cs typeface="Arial"/>
                </a:rPr>
                <a:t> </a:t>
              </a:r>
              <a:r>
                <a:rPr sz="1725" spc="7" baseline="-33816" dirty="0">
                  <a:latin typeface="Arial"/>
                  <a:cs typeface="Arial"/>
                </a:rPr>
                <a:t>2</a:t>
              </a:r>
              <a:endParaRPr sz="1725" baseline="-33816">
                <a:latin typeface="Arial"/>
                <a:cs typeface="Arial"/>
              </a:endParaRPr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6B5FC38D-738B-4B03-8D43-3DE2FBF483DB}"/>
                </a:ext>
              </a:extLst>
            </p:cNvPr>
            <p:cNvSpPr/>
            <p:nvPr/>
          </p:nvSpPr>
          <p:spPr>
            <a:xfrm>
              <a:off x="3530472" y="4361713"/>
              <a:ext cx="3400425" cy="687070"/>
            </a:xfrm>
            <a:custGeom>
              <a:avLst/>
              <a:gdLst/>
              <a:ahLst/>
              <a:cxnLst/>
              <a:rect l="l" t="t" r="r" b="b"/>
              <a:pathLst>
                <a:path w="3400425" h="687070">
                  <a:moveTo>
                    <a:pt x="67335" y="0"/>
                  </a:moveTo>
                  <a:lnTo>
                    <a:pt x="0" y="687031"/>
                  </a:lnTo>
                </a:path>
                <a:path w="3400425" h="687070">
                  <a:moveTo>
                    <a:pt x="3400005" y="0"/>
                  </a:moveTo>
                  <a:lnTo>
                    <a:pt x="3012884" y="687031"/>
                  </a:lnTo>
                </a:path>
              </a:pathLst>
            </a:custGeom>
            <a:ln w="16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35E76108-B9CC-4574-9776-C020E4012386}"/>
                </a:ext>
              </a:extLst>
            </p:cNvPr>
            <p:cNvSpPr txBox="1"/>
            <p:nvPr/>
          </p:nvSpPr>
          <p:spPr>
            <a:xfrm>
              <a:off x="2582964" y="4714326"/>
              <a:ext cx="1450975" cy="21971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50800">
                <a:lnSpc>
                  <a:spcPct val="100000"/>
                </a:lnSpc>
                <a:spcBef>
                  <a:spcPts val="120"/>
                </a:spcBef>
                <a:tabLst>
                  <a:tab pos="631825" algn="l"/>
                  <a:tab pos="1119505" algn="l"/>
                </a:tabLst>
              </a:pPr>
              <a:r>
                <a:rPr sz="1875" spc="15" baseline="22222" dirty="0">
                  <a:latin typeface="Arial"/>
                  <a:cs typeface="Arial"/>
                </a:rPr>
                <a:t>A</a:t>
              </a:r>
              <a:r>
                <a:rPr sz="1875" spc="-112" baseline="22222" dirty="0">
                  <a:latin typeface="Arial"/>
                  <a:cs typeface="Arial"/>
                </a:rPr>
                <a:t> </a:t>
              </a:r>
              <a:r>
                <a:rPr sz="850" spc="15" dirty="0">
                  <a:latin typeface="Arial"/>
                  <a:cs typeface="Arial"/>
                </a:rPr>
                <a:t>11</a:t>
              </a:r>
              <a:r>
                <a:rPr sz="850" dirty="0">
                  <a:latin typeface="Arial"/>
                  <a:cs typeface="Arial"/>
                </a:rPr>
                <a:t>	</a:t>
              </a:r>
              <a:r>
                <a:rPr sz="1875" spc="15" baseline="22222" dirty="0">
                  <a:latin typeface="Arial"/>
                  <a:cs typeface="Arial"/>
                </a:rPr>
                <a:t>A</a:t>
              </a:r>
              <a:r>
                <a:rPr sz="1875" spc="-112" baseline="22222" dirty="0">
                  <a:latin typeface="Arial"/>
                  <a:cs typeface="Arial"/>
                </a:rPr>
                <a:t> </a:t>
              </a:r>
              <a:r>
                <a:rPr sz="850" spc="15" dirty="0">
                  <a:latin typeface="Arial"/>
                  <a:cs typeface="Arial"/>
                </a:rPr>
                <a:t>12</a:t>
              </a:r>
              <a:r>
                <a:rPr sz="850" dirty="0">
                  <a:latin typeface="Arial"/>
                  <a:cs typeface="Arial"/>
                </a:rPr>
                <a:t>	</a:t>
              </a:r>
              <a:r>
                <a:rPr sz="1875" spc="15" baseline="24444" dirty="0">
                  <a:latin typeface="Arial"/>
                  <a:cs typeface="Arial"/>
                </a:rPr>
                <a:t>A</a:t>
              </a:r>
              <a:r>
                <a:rPr sz="1875" spc="-112" baseline="24444" dirty="0">
                  <a:latin typeface="Arial"/>
                  <a:cs typeface="Arial"/>
                </a:rPr>
                <a:t> </a:t>
              </a:r>
              <a:r>
                <a:rPr sz="1275" spc="22" baseline="3267" dirty="0">
                  <a:latin typeface="Arial"/>
                  <a:cs typeface="Arial"/>
                </a:rPr>
                <a:t>13</a:t>
              </a:r>
              <a:endParaRPr sz="1275" baseline="3267">
                <a:latin typeface="Arial"/>
                <a:cs typeface="Arial"/>
              </a:endParaRPr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18EA9048-7FE4-4ECB-9722-0164C5E0D19B}"/>
                </a:ext>
              </a:extLst>
            </p:cNvPr>
            <p:cNvSpPr txBox="1"/>
            <p:nvPr/>
          </p:nvSpPr>
          <p:spPr>
            <a:xfrm>
              <a:off x="5398985" y="4706744"/>
              <a:ext cx="344170" cy="21971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0"/>
                </a:spcBef>
              </a:pPr>
              <a:r>
                <a:rPr sz="1875" spc="15" baseline="22222" dirty="0">
                  <a:latin typeface="Arial"/>
                  <a:cs typeface="Arial"/>
                </a:rPr>
                <a:t>A</a:t>
              </a:r>
              <a:r>
                <a:rPr sz="1875" spc="-112" baseline="22222" dirty="0">
                  <a:latin typeface="Arial"/>
                  <a:cs typeface="Arial"/>
                </a:rPr>
                <a:t> </a:t>
              </a:r>
              <a:r>
                <a:rPr sz="850" spc="15" dirty="0">
                  <a:latin typeface="Arial"/>
                  <a:cs typeface="Arial"/>
                </a:rPr>
                <a:t>23</a:t>
              </a:r>
              <a:endParaRPr sz="850">
                <a:latin typeface="Arial"/>
                <a:cs typeface="Arial"/>
              </a:endParaRPr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2B2706F3-84F1-40B7-9762-E01B20D4032F}"/>
                </a:ext>
              </a:extLst>
            </p:cNvPr>
            <p:cNvSpPr txBox="1"/>
            <p:nvPr/>
          </p:nvSpPr>
          <p:spPr>
            <a:xfrm>
              <a:off x="4543856" y="4701702"/>
              <a:ext cx="814069" cy="21971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50800">
                <a:lnSpc>
                  <a:spcPct val="100000"/>
                </a:lnSpc>
                <a:spcBef>
                  <a:spcPts val="120"/>
                </a:spcBef>
                <a:tabLst>
                  <a:tab pos="494665" algn="l"/>
                </a:tabLst>
              </a:pPr>
              <a:r>
                <a:rPr sz="1875" spc="15" baseline="22222" dirty="0">
                  <a:latin typeface="Arial"/>
                  <a:cs typeface="Arial"/>
                </a:rPr>
                <a:t>A</a:t>
              </a:r>
              <a:r>
                <a:rPr sz="1875" spc="-112" baseline="22222" dirty="0">
                  <a:latin typeface="Arial"/>
                  <a:cs typeface="Arial"/>
                </a:rPr>
                <a:t> </a:t>
              </a:r>
              <a:r>
                <a:rPr sz="850" spc="15" dirty="0">
                  <a:latin typeface="Arial"/>
                  <a:cs typeface="Arial"/>
                </a:rPr>
                <a:t>21</a:t>
              </a:r>
              <a:r>
                <a:rPr sz="850" dirty="0">
                  <a:latin typeface="Arial"/>
                  <a:cs typeface="Arial"/>
                </a:rPr>
                <a:t>	</a:t>
              </a:r>
              <a:r>
                <a:rPr sz="1875" spc="15" baseline="22222" dirty="0">
                  <a:latin typeface="Arial"/>
                  <a:cs typeface="Arial"/>
                </a:rPr>
                <a:t>A</a:t>
              </a:r>
              <a:r>
                <a:rPr sz="1875" spc="-112" baseline="22222" dirty="0">
                  <a:latin typeface="Arial"/>
                  <a:cs typeface="Arial"/>
                </a:rPr>
                <a:t> </a:t>
              </a:r>
              <a:r>
                <a:rPr sz="850" spc="15" dirty="0">
                  <a:latin typeface="Arial"/>
                  <a:cs typeface="Arial"/>
                </a:rPr>
                <a:t>22</a:t>
              </a:r>
              <a:endParaRPr sz="850">
                <a:latin typeface="Arial"/>
                <a:cs typeface="Arial"/>
              </a:endParaRPr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951EC282-1B33-49EB-A0F2-7CBC42BB7BD4}"/>
                </a:ext>
              </a:extLst>
            </p:cNvPr>
            <p:cNvSpPr txBox="1"/>
            <p:nvPr/>
          </p:nvSpPr>
          <p:spPr>
            <a:xfrm>
              <a:off x="6277533" y="4701702"/>
              <a:ext cx="1330960" cy="21971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50800">
                <a:lnSpc>
                  <a:spcPct val="100000"/>
                </a:lnSpc>
                <a:spcBef>
                  <a:spcPts val="120"/>
                </a:spcBef>
                <a:tabLst>
                  <a:tab pos="572135" algn="l"/>
                  <a:tab pos="1011555" algn="l"/>
                </a:tabLst>
              </a:pPr>
              <a:r>
                <a:rPr sz="1875" spc="15" baseline="22222" dirty="0">
                  <a:latin typeface="Arial"/>
                  <a:cs typeface="Arial"/>
                </a:rPr>
                <a:t>A</a:t>
              </a:r>
              <a:r>
                <a:rPr sz="1875" spc="-112" baseline="22222" dirty="0">
                  <a:latin typeface="Arial"/>
                  <a:cs typeface="Arial"/>
                </a:rPr>
                <a:t> </a:t>
              </a:r>
              <a:r>
                <a:rPr sz="850" spc="15" dirty="0">
                  <a:latin typeface="Arial"/>
                  <a:cs typeface="Arial"/>
                </a:rPr>
                <a:t>31</a:t>
              </a:r>
              <a:r>
                <a:rPr sz="850" dirty="0">
                  <a:latin typeface="Arial"/>
                  <a:cs typeface="Arial"/>
                </a:rPr>
                <a:t>	</a:t>
              </a:r>
              <a:r>
                <a:rPr sz="1875" spc="15" baseline="22222" dirty="0">
                  <a:latin typeface="Arial"/>
                  <a:cs typeface="Arial"/>
                </a:rPr>
                <a:t>A</a:t>
              </a:r>
              <a:r>
                <a:rPr sz="1875" spc="-112" baseline="22222" dirty="0">
                  <a:latin typeface="Arial"/>
                  <a:cs typeface="Arial"/>
                </a:rPr>
                <a:t> </a:t>
              </a:r>
              <a:r>
                <a:rPr sz="850" spc="15" dirty="0">
                  <a:latin typeface="Arial"/>
                  <a:cs typeface="Arial"/>
                </a:rPr>
                <a:t>32</a:t>
              </a:r>
              <a:r>
                <a:rPr sz="850" dirty="0">
                  <a:latin typeface="Arial"/>
                  <a:cs typeface="Arial"/>
                </a:rPr>
                <a:t>	</a:t>
              </a:r>
              <a:r>
                <a:rPr sz="1875" spc="15" baseline="24444" dirty="0">
                  <a:latin typeface="Arial"/>
                  <a:cs typeface="Arial"/>
                </a:rPr>
                <a:t>A</a:t>
              </a:r>
              <a:r>
                <a:rPr sz="1875" spc="-112" baseline="24444" dirty="0">
                  <a:latin typeface="Arial"/>
                  <a:cs typeface="Arial"/>
                </a:rPr>
                <a:t> </a:t>
              </a:r>
              <a:r>
                <a:rPr sz="1275" spc="22" baseline="3267" dirty="0">
                  <a:latin typeface="Arial"/>
                  <a:cs typeface="Arial"/>
                </a:rPr>
                <a:t>33</a:t>
              </a:r>
              <a:endParaRPr sz="1275" baseline="3267" dirty="0">
                <a:latin typeface="Arial"/>
                <a:cs typeface="Arial"/>
              </a:endParaRPr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A86970D9-AE92-44C6-A3CA-E7610032CAE9}"/>
                </a:ext>
              </a:extLst>
            </p:cNvPr>
            <p:cNvSpPr/>
            <p:nvPr/>
          </p:nvSpPr>
          <p:spPr>
            <a:xfrm>
              <a:off x="2788894" y="3369513"/>
              <a:ext cx="5187950" cy="1718945"/>
            </a:xfrm>
            <a:custGeom>
              <a:avLst/>
              <a:gdLst/>
              <a:ahLst/>
              <a:cxnLst/>
              <a:rect l="l" t="t" r="r" b="b"/>
              <a:pathLst>
                <a:path w="5187950" h="1718945">
                  <a:moveTo>
                    <a:pt x="808913" y="991704"/>
                  </a:moveTo>
                  <a:lnTo>
                    <a:pt x="0" y="1678762"/>
                  </a:lnTo>
                </a:path>
                <a:path w="5187950" h="1718945">
                  <a:moveTo>
                    <a:pt x="808926" y="987513"/>
                  </a:moveTo>
                  <a:lnTo>
                    <a:pt x="1439252" y="1682965"/>
                  </a:lnTo>
                </a:path>
                <a:path w="5187950" h="1718945">
                  <a:moveTo>
                    <a:pt x="2542311" y="0"/>
                  </a:moveTo>
                  <a:lnTo>
                    <a:pt x="4160151" y="712266"/>
                  </a:lnTo>
                </a:path>
                <a:path w="5187950" h="1718945">
                  <a:moveTo>
                    <a:pt x="2542311" y="0"/>
                  </a:moveTo>
                  <a:lnTo>
                    <a:pt x="2542311" y="708063"/>
                  </a:lnTo>
                </a:path>
                <a:path w="5187950" h="1718945">
                  <a:moveTo>
                    <a:pt x="2542324" y="0"/>
                  </a:moveTo>
                  <a:lnTo>
                    <a:pt x="798423" y="714375"/>
                  </a:lnTo>
                </a:path>
                <a:path w="5187950" h="1718945">
                  <a:moveTo>
                    <a:pt x="2542311" y="985418"/>
                  </a:moveTo>
                  <a:lnTo>
                    <a:pt x="3151619" y="1689277"/>
                  </a:lnTo>
                </a:path>
                <a:path w="5187950" h="1718945">
                  <a:moveTo>
                    <a:pt x="2542311" y="985418"/>
                  </a:moveTo>
                  <a:lnTo>
                    <a:pt x="2575928" y="1718703"/>
                  </a:lnTo>
                </a:path>
                <a:path w="5187950" h="1718945">
                  <a:moveTo>
                    <a:pt x="2542311" y="983322"/>
                  </a:moveTo>
                  <a:lnTo>
                    <a:pt x="1987613" y="1678774"/>
                  </a:lnTo>
                </a:path>
                <a:path w="5187950" h="1718945">
                  <a:moveTo>
                    <a:pt x="4141241" y="991704"/>
                  </a:moveTo>
                  <a:lnTo>
                    <a:pt x="5187581" y="1685074"/>
                  </a:lnTo>
                </a:path>
              </a:pathLst>
            </a:custGeom>
            <a:ln w="16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90620252-4D89-4F34-9737-D8D5BC3C1871}"/>
                </a:ext>
              </a:extLst>
            </p:cNvPr>
            <p:cNvSpPr txBox="1"/>
            <p:nvPr/>
          </p:nvSpPr>
          <p:spPr>
            <a:xfrm>
              <a:off x="3740391" y="3983090"/>
              <a:ext cx="161925" cy="32004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900" b="1" spc="15" dirty="0">
                  <a:latin typeface="Arial"/>
                  <a:cs typeface="Arial"/>
                </a:rPr>
                <a:t>3</a:t>
              </a:r>
              <a:endParaRPr sz="1900">
                <a:latin typeface="Arial"/>
                <a:cs typeface="Arial"/>
              </a:endParaRPr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7A5802EB-05DB-40CE-AAD4-2561E07009D4}"/>
                </a:ext>
              </a:extLst>
            </p:cNvPr>
            <p:cNvSpPr txBox="1"/>
            <p:nvPr/>
          </p:nvSpPr>
          <p:spPr>
            <a:xfrm>
              <a:off x="5507770" y="3983090"/>
              <a:ext cx="161925" cy="32004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900" b="1" spc="15" dirty="0">
                  <a:latin typeface="Arial"/>
                  <a:cs typeface="Arial"/>
                </a:rPr>
                <a:t>2</a:t>
              </a:r>
              <a:endParaRPr sz="1900" dirty="0">
                <a:latin typeface="Arial"/>
                <a:cs typeface="Arial"/>
              </a:endParaRPr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E312B893-F0E1-46C9-A16F-34ED0291A57E}"/>
                </a:ext>
              </a:extLst>
            </p:cNvPr>
            <p:cNvSpPr txBox="1"/>
            <p:nvPr/>
          </p:nvSpPr>
          <p:spPr>
            <a:xfrm>
              <a:off x="7089933" y="3983090"/>
              <a:ext cx="161925" cy="32004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900" b="1" spc="15" dirty="0">
                  <a:latin typeface="Arial"/>
                  <a:cs typeface="Arial"/>
                </a:rPr>
                <a:t>2</a:t>
              </a:r>
              <a:endParaRPr sz="1900">
                <a:latin typeface="Arial"/>
                <a:cs typeface="Arial"/>
              </a:endParaRPr>
            </a:p>
          </p:txBody>
        </p:sp>
        <p:grpSp>
          <p:nvGrpSpPr>
            <p:cNvPr id="22" name="object 22">
              <a:extLst>
                <a:ext uri="{FF2B5EF4-FFF2-40B4-BE49-F238E27FC236}">
                  <a16:creationId xmlns:a16="http://schemas.microsoft.com/office/drawing/2014/main" id="{6E540D09-908F-4B99-944A-8D8B0EC9A9DC}"/>
                </a:ext>
              </a:extLst>
            </p:cNvPr>
            <p:cNvGrpSpPr/>
            <p:nvPr/>
          </p:nvGrpSpPr>
          <p:grpSpPr>
            <a:xfrm>
              <a:off x="2629983" y="3074077"/>
              <a:ext cx="5504180" cy="2272665"/>
              <a:chOff x="2629983" y="3074077"/>
              <a:chExt cx="5504180" cy="2272665"/>
            </a:xfrm>
          </p:grpSpPr>
          <p:sp>
            <p:nvSpPr>
              <p:cNvPr id="23" name="object 23">
                <a:extLst>
                  <a:ext uri="{FF2B5EF4-FFF2-40B4-BE49-F238E27FC236}">
                    <a16:creationId xmlns:a16="http://schemas.microsoft.com/office/drawing/2014/main" id="{19F6EBCC-D7B4-4B64-A8F3-6320B275DBEC}"/>
                  </a:ext>
                </a:extLst>
              </p:cNvPr>
              <p:cNvSpPr/>
              <p:nvPr/>
            </p:nvSpPr>
            <p:spPr>
              <a:xfrm>
                <a:off x="4077512" y="5051805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>
                <a:extLst>
                  <a:ext uri="{FF2B5EF4-FFF2-40B4-BE49-F238E27FC236}">
                    <a16:creationId xmlns:a16="http://schemas.microsoft.com/office/drawing/2014/main" id="{27862ABB-F9ED-425B-BD35-C54DFB099745}"/>
                  </a:ext>
                </a:extLst>
              </p:cNvPr>
              <p:cNvSpPr/>
              <p:nvPr/>
            </p:nvSpPr>
            <p:spPr>
              <a:xfrm>
                <a:off x="4077512" y="5051805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>
                <a:extLst>
                  <a:ext uri="{FF2B5EF4-FFF2-40B4-BE49-F238E27FC236}">
                    <a16:creationId xmlns:a16="http://schemas.microsoft.com/office/drawing/2014/main" id="{473358C2-4EFD-495C-B3B7-FF069E23A7DE}"/>
                  </a:ext>
                </a:extLst>
              </p:cNvPr>
              <p:cNvSpPr/>
              <p:nvPr/>
            </p:nvSpPr>
            <p:spPr>
              <a:xfrm>
                <a:off x="3378987" y="5051805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6">
                <a:extLst>
                  <a:ext uri="{FF2B5EF4-FFF2-40B4-BE49-F238E27FC236}">
                    <a16:creationId xmlns:a16="http://schemas.microsoft.com/office/drawing/2014/main" id="{C9C066BA-4FAC-4EE6-933E-3BEE0EB0AA8A}"/>
                  </a:ext>
                </a:extLst>
              </p:cNvPr>
              <p:cNvSpPr/>
              <p:nvPr/>
            </p:nvSpPr>
            <p:spPr>
              <a:xfrm>
                <a:off x="3378987" y="5051805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7">
                <a:extLst>
                  <a:ext uri="{FF2B5EF4-FFF2-40B4-BE49-F238E27FC236}">
                    <a16:creationId xmlns:a16="http://schemas.microsoft.com/office/drawing/2014/main" id="{5D986C23-0722-484E-9E1E-4478312AFA33}"/>
                  </a:ext>
                </a:extLst>
              </p:cNvPr>
              <p:cNvSpPr/>
              <p:nvPr/>
            </p:nvSpPr>
            <p:spPr>
              <a:xfrm>
                <a:off x="2638399" y="5051805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30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8">
                <a:extLst>
                  <a:ext uri="{FF2B5EF4-FFF2-40B4-BE49-F238E27FC236}">
                    <a16:creationId xmlns:a16="http://schemas.microsoft.com/office/drawing/2014/main" id="{F2E5F794-3161-4B3D-B7BA-56ED9E18D896}"/>
                  </a:ext>
                </a:extLst>
              </p:cNvPr>
              <p:cNvSpPr/>
              <p:nvPr/>
            </p:nvSpPr>
            <p:spPr>
              <a:xfrm>
                <a:off x="2638399" y="5051805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30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9">
                <a:extLst>
                  <a:ext uri="{FF2B5EF4-FFF2-40B4-BE49-F238E27FC236}">
                    <a16:creationId xmlns:a16="http://schemas.microsoft.com/office/drawing/2014/main" id="{AEF0306E-6B42-416E-AF9C-7555931D7F18}"/>
                  </a:ext>
                </a:extLst>
              </p:cNvPr>
              <p:cNvSpPr/>
              <p:nvPr/>
            </p:nvSpPr>
            <p:spPr>
              <a:xfrm>
                <a:off x="5163146" y="3082493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286143"/>
                    </a:moveTo>
                    <a:lnTo>
                      <a:pt x="302971" y="286143"/>
                    </a:lnTo>
                    <a:lnTo>
                      <a:pt x="151485" y="0"/>
                    </a:lnTo>
                    <a:lnTo>
                      <a:pt x="0" y="286143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0">
                <a:extLst>
                  <a:ext uri="{FF2B5EF4-FFF2-40B4-BE49-F238E27FC236}">
                    <a16:creationId xmlns:a16="http://schemas.microsoft.com/office/drawing/2014/main" id="{9497E0AA-F2AD-4F77-A268-CDEEB6E777C0}"/>
                  </a:ext>
                </a:extLst>
              </p:cNvPr>
              <p:cNvSpPr/>
              <p:nvPr/>
            </p:nvSpPr>
            <p:spPr>
              <a:xfrm>
                <a:off x="5163146" y="3082493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43"/>
                    </a:lnTo>
                    <a:lnTo>
                      <a:pt x="0" y="286143"/>
                    </a:lnTo>
                    <a:lnTo>
                      <a:pt x="151485" y="0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31">
                <a:extLst>
                  <a:ext uri="{FF2B5EF4-FFF2-40B4-BE49-F238E27FC236}">
                    <a16:creationId xmlns:a16="http://schemas.microsoft.com/office/drawing/2014/main" id="{9054F634-3079-408C-8A4F-F7758941F6BF}"/>
                  </a:ext>
                </a:extLst>
              </p:cNvPr>
              <p:cNvSpPr/>
              <p:nvPr/>
            </p:nvSpPr>
            <p:spPr>
              <a:xfrm>
                <a:off x="5785929" y="5051805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2">
                <a:extLst>
                  <a:ext uri="{FF2B5EF4-FFF2-40B4-BE49-F238E27FC236}">
                    <a16:creationId xmlns:a16="http://schemas.microsoft.com/office/drawing/2014/main" id="{512ABF55-1721-4C2C-AD67-0817D12A71DD}"/>
                  </a:ext>
                </a:extLst>
              </p:cNvPr>
              <p:cNvSpPr/>
              <p:nvPr/>
            </p:nvSpPr>
            <p:spPr>
              <a:xfrm>
                <a:off x="5785929" y="5051805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>
                <a:extLst>
                  <a:ext uri="{FF2B5EF4-FFF2-40B4-BE49-F238E27FC236}">
                    <a16:creationId xmlns:a16="http://schemas.microsoft.com/office/drawing/2014/main" id="{DAADDC1D-A0DA-4258-B09A-4C339478D25F}"/>
                  </a:ext>
                </a:extLst>
              </p:cNvPr>
              <p:cNvSpPr/>
              <p:nvPr/>
            </p:nvSpPr>
            <p:spPr>
              <a:xfrm>
                <a:off x="5213642" y="5051805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34">
                <a:extLst>
                  <a:ext uri="{FF2B5EF4-FFF2-40B4-BE49-F238E27FC236}">
                    <a16:creationId xmlns:a16="http://schemas.microsoft.com/office/drawing/2014/main" id="{CA9ABC3D-6EF6-4597-A699-64DE1315D14B}"/>
                  </a:ext>
                </a:extLst>
              </p:cNvPr>
              <p:cNvSpPr/>
              <p:nvPr/>
            </p:nvSpPr>
            <p:spPr>
              <a:xfrm>
                <a:off x="5213642" y="5051805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35">
                <a:extLst>
                  <a:ext uri="{FF2B5EF4-FFF2-40B4-BE49-F238E27FC236}">
                    <a16:creationId xmlns:a16="http://schemas.microsoft.com/office/drawing/2014/main" id="{0DE16E0E-C135-4411-997F-1F639FE3FFA6}"/>
                  </a:ext>
                </a:extLst>
              </p:cNvPr>
              <p:cNvSpPr/>
              <p:nvPr/>
            </p:nvSpPr>
            <p:spPr>
              <a:xfrm>
                <a:off x="4624539" y="5051805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6">
                <a:extLst>
                  <a:ext uri="{FF2B5EF4-FFF2-40B4-BE49-F238E27FC236}">
                    <a16:creationId xmlns:a16="http://schemas.microsoft.com/office/drawing/2014/main" id="{4098F7F0-D5F9-442D-9ED1-968D36DB7272}"/>
                  </a:ext>
                </a:extLst>
              </p:cNvPr>
              <p:cNvSpPr/>
              <p:nvPr/>
            </p:nvSpPr>
            <p:spPr>
              <a:xfrm>
                <a:off x="4624539" y="5051805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37">
                <a:extLst>
                  <a:ext uri="{FF2B5EF4-FFF2-40B4-BE49-F238E27FC236}">
                    <a16:creationId xmlns:a16="http://schemas.microsoft.com/office/drawing/2014/main" id="{E5D8A3F7-414D-4BCD-B140-5330CAF02E54}"/>
                  </a:ext>
                </a:extLst>
              </p:cNvPr>
              <p:cNvSpPr/>
              <p:nvPr/>
            </p:nvSpPr>
            <p:spPr>
              <a:xfrm>
                <a:off x="5179987" y="4067149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0"/>
                    </a:moveTo>
                    <a:lnTo>
                      <a:pt x="151485" y="286143"/>
                    </a:lnTo>
                    <a:lnTo>
                      <a:pt x="3029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8">
                <a:extLst>
                  <a:ext uri="{FF2B5EF4-FFF2-40B4-BE49-F238E27FC236}">
                    <a16:creationId xmlns:a16="http://schemas.microsoft.com/office/drawing/2014/main" id="{2F9D3F39-E393-4B0C-8B24-312C55134881}"/>
                  </a:ext>
                </a:extLst>
              </p:cNvPr>
              <p:cNvSpPr/>
              <p:nvPr/>
            </p:nvSpPr>
            <p:spPr>
              <a:xfrm>
                <a:off x="5179987" y="4067149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286143"/>
                    </a:moveTo>
                    <a:lnTo>
                      <a:pt x="302971" y="0"/>
                    </a:lnTo>
                    <a:lnTo>
                      <a:pt x="0" y="0"/>
                    </a:lnTo>
                    <a:lnTo>
                      <a:pt x="151485" y="286143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39">
                <a:extLst>
                  <a:ext uri="{FF2B5EF4-FFF2-40B4-BE49-F238E27FC236}">
                    <a16:creationId xmlns:a16="http://schemas.microsoft.com/office/drawing/2014/main" id="{942B0451-40EA-47EE-ABEE-E670821F7A66}"/>
                  </a:ext>
                </a:extLst>
              </p:cNvPr>
              <p:cNvSpPr/>
              <p:nvPr/>
            </p:nvSpPr>
            <p:spPr>
              <a:xfrm>
                <a:off x="3446322" y="4075569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0"/>
                    </a:moveTo>
                    <a:lnTo>
                      <a:pt x="151485" y="286131"/>
                    </a:lnTo>
                    <a:lnTo>
                      <a:pt x="3029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40">
                <a:extLst>
                  <a:ext uri="{FF2B5EF4-FFF2-40B4-BE49-F238E27FC236}">
                    <a16:creationId xmlns:a16="http://schemas.microsoft.com/office/drawing/2014/main" id="{1FE770AC-9805-416D-B98C-E2243958DBA1}"/>
                  </a:ext>
                </a:extLst>
              </p:cNvPr>
              <p:cNvSpPr/>
              <p:nvPr/>
            </p:nvSpPr>
            <p:spPr>
              <a:xfrm>
                <a:off x="3446322" y="4075569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286131"/>
                    </a:moveTo>
                    <a:lnTo>
                      <a:pt x="302971" y="0"/>
                    </a:lnTo>
                    <a:lnTo>
                      <a:pt x="0" y="0"/>
                    </a:lnTo>
                    <a:lnTo>
                      <a:pt x="151485" y="286131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41">
                <a:extLst>
                  <a:ext uri="{FF2B5EF4-FFF2-40B4-BE49-F238E27FC236}">
                    <a16:creationId xmlns:a16="http://schemas.microsoft.com/office/drawing/2014/main" id="{946E6D65-CF6F-4793-A946-1724CBBD0849}"/>
                  </a:ext>
                </a:extLst>
              </p:cNvPr>
              <p:cNvSpPr/>
              <p:nvPr/>
            </p:nvSpPr>
            <p:spPr>
              <a:xfrm>
                <a:off x="7822565" y="5051805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42">
                <a:extLst>
                  <a:ext uri="{FF2B5EF4-FFF2-40B4-BE49-F238E27FC236}">
                    <a16:creationId xmlns:a16="http://schemas.microsoft.com/office/drawing/2014/main" id="{E2E692E4-BD25-40AD-8DBB-91F927DB02A3}"/>
                  </a:ext>
                </a:extLst>
              </p:cNvPr>
              <p:cNvSpPr/>
              <p:nvPr/>
            </p:nvSpPr>
            <p:spPr>
              <a:xfrm>
                <a:off x="7822565" y="5051805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43">
                <a:extLst>
                  <a:ext uri="{FF2B5EF4-FFF2-40B4-BE49-F238E27FC236}">
                    <a16:creationId xmlns:a16="http://schemas.microsoft.com/office/drawing/2014/main" id="{04028E8D-1E80-42F5-8F32-05A9E7C32073}"/>
                  </a:ext>
                </a:extLst>
              </p:cNvPr>
              <p:cNvSpPr/>
              <p:nvPr/>
            </p:nvSpPr>
            <p:spPr>
              <a:xfrm>
                <a:off x="6391871" y="5051805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44">
                <a:extLst>
                  <a:ext uri="{FF2B5EF4-FFF2-40B4-BE49-F238E27FC236}">
                    <a16:creationId xmlns:a16="http://schemas.microsoft.com/office/drawing/2014/main" id="{9555F71B-FD87-4CD7-8028-8563BBE52D0C}"/>
                  </a:ext>
                </a:extLst>
              </p:cNvPr>
              <p:cNvSpPr/>
              <p:nvPr/>
            </p:nvSpPr>
            <p:spPr>
              <a:xfrm>
                <a:off x="6391871" y="5051805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45">
                <a:extLst>
                  <a:ext uri="{FF2B5EF4-FFF2-40B4-BE49-F238E27FC236}">
                    <a16:creationId xmlns:a16="http://schemas.microsoft.com/office/drawing/2014/main" id="{A113B1FE-3085-4622-A4E8-017E885AD1EF}"/>
                  </a:ext>
                </a:extLst>
              </p:cNvPr>
              <p:cNvSpPr/>
              <p:nvPr/>
            </p:nvSpPr>
            <p:spPr>
              <a:xfrm>
                <a:off x="6778993" y="4075569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0"/>
                    </a:moveTo>
                    <a:lnTo>
                      <a:pt x="151485" y="286131"/>
                    </a:lnTo>
                    <a:lnTo>
                      <a:pt x="3029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6">
                <a:extLst>
                  <a:ext uri="{FF2B5EF4-FFF2-40B4-BE49-F238E27FC236}">
                    <a16:creationId xmlns:a16="http://schemas.microsoft.com/office/drawing/2014/main" id="{6D499912-5491-45B3-B966-0D623DB76116}"/>
                  </a:ext>
                </a:extLst>
              </p:cNvPr>
              <p:cNvSpPr/>
              <p:nvPr/>
            </p:nvSpPr>
            <p:spPr>
              <a:xfrm>
                <a:off x="6778993" y="4075569"/>
                <a:ext cx="488950" cy="98044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980439">
                    <a:moveTo>
                      <a:pt x="151485" y="286131"/>
                    </a:moveTo>
                    <a:lnTo>
                      <a:pt x="302971" y="0"/>
                    </a:lnTo>
                    <a:lnTo>
                      <a:pt x="0" y="0"/>
                    </a:lnTo>
                    <a:lnTo>
                      <a:pt x="151485" y="286131"/>
                    </a:lnTo>
                    <a:close/>
                  </a:path>
                  <a:path w="488950" h="980439">
                    <a:moveTo>
                      <a:pt x="151142" y="285673"/>
                    </a:moveTo>
                    <a:lnTo>
                      <a:pt x="488365" y="980071"/>
                    </a:lnTo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7">
                <a:extLst>
                  <a:ext uri="{FF2B5EF4-FFF2-40B4-BE49-F238E27FC236}">
                    <a16:creationId xmlns:a16="http://schemas.microsoft.com/office/drawing/2014/main" id="{09B732B9-DECB-4788-A438-F6292C6AA2B1}"/>
                  </a:ext>
                </a:extLst>
              </p:cNvPr>
              <p:cNvSpPr/>
              <p:nvPr/>
            </p:nvSpPr>
            <p:spPr>
              <a:xfrm>
                <a:off x="7115632" y="5051805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48">
                <a:extLst>
                  <a:ext uri="{FF2B5EF4-FFF2-40B4-BE49-F238E27FC236}">
                    <a16:creationId xmlns:a16="http://schemas.microsoft.com/office/drawing/2014/main" id="{9F348577-22F1-40BC-BE91-2B6DE587D652}"/>
                  </a:ext>
                </a:extLst>
              </p:cNvPr>
              <p:cNvSpPr/>
              <p:nvPr/>
            </p:nvSpPr>
            <p:spPr>
              <a:xfrm>
                <a:off x="7115632" y="5051805"/>
                <a:ext cx="303530" cy="286385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94" name="object 4">
            <a:extLst>
              <a:ext uri="{FF2B5EF4-FFF2-40B4-BE49-F238E27FC236}">
                <a16:creationId xmlns:a16="http://schemas.microsoft.com/office/drawing/2014/main" id="{02856C71-A685-42DB-A67E-115F8077C7EC}"/>
              </a:ext>
            </a:extLst>
          </p:cNvPr>
          <p:cNvSpPr txBox="1"/>
          <p:nvPr/>
        </p:nvSpPr>
        <p:spPr>
          <a:xfrm>
            <a:off x="1518400" y="2735365"/>
            <a:ext cx="1784350" cy="77597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050" spc="-80" dirty="0">
                <a:latin typeface="Tahoma"/>
                <a:cs typeface="Tahoma"/>
              </a:rPr>
              <a:t>E.g.,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2-ply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game:</a:t>
            </a:r>
            <a:endParaRPr sz="2050" dirty="0">
              <a:latin typeface="Tahoma"/>
              <a:cs typeface="Tahoma"/>
            </a:endParaRPr>
          </a:p>
          <a:p>
            <a:pPr marL="818515">
              <a:lnSpc>
                <a:spcPct val="100000"/>
              </a:lnSpc>
              <a:spcBef>
                <a:spcPts val="655"/>
              </a:spcBef>
            </a:pPr>
            <a:r>
              <a:rPr sz="1600" spc="-10" dirty="0">
                <a:latin typeface="Arial"/>
                <a:cs typeface="Arial"/>
              </a:rPr>
              <a:t>MAX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5" name="object 3">
            <a:extLst>
              <a:ext uri="{FF2B5EF4-FFF2-40B4-BE49-F238E27FC236}">
                <a16:creationId xmlns:a16="http://schemas.microsoft.com/office/drawing/2014/main" id="{2649A561-AF6A-471E-9620-127A8B0E331C}"/>
              </a:ext>
            </a:extLst>
          </p:cNvPr>
          <p:cNvSpPr txBox="1"/>
          <p:nvPr/>
        </p:nvSpPr>
        <p:spPr>
          <a:xfrm>
            <a:off x="1130300" y="1379949"/>
            <a:ext cx="6016625" cy="1168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85" dirty="0">
                <a:latin typeface="Tahoma"/>
                <a:cs typeface="Tahoma"/>
              </a:rPr>
              <a:t>Perfect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play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deterministic,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perfect-information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games</a:t>
            </a: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85" dirty="0">
                <a:latin typeface="Tahoma"/>
                <a:cs typeface="Tahoma"/>
              </a:rPr>
              <a:t>Idea:</a:t>
            </a:r>
            <a:r>
              <a:rPr sz="2050" spc="20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choose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move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position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highest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20" dirty="0">
                <a:solidFill>
                  <a:srgbClr val="00007E"/>
                </a:solidFill>
                <a:latin typeface="Tahoma"/>
                <a:cs typeface="Tahoma"/>
              </a:rPr>
              <a:t>minimax</a:t>
            </a:r>
            <a:r>
              <a:rPr sz="2050" spc="3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40" dirty="0">
                <a:solidFill>
                  <a:srgbClr val="00007E"/>
                </a:solidFill>
                <a:latin typeface="Tahoma"/>
                <a:cs typeface="Tahoma"/>
              </a:rPr>
              <a:t>value</a:t>
            </a:r>
            <a:endParaRPr sz="2050" dirty="0">
              <a:latin typeface="Tahoma"/>
              <a:cs typeface="Tahoma"/>
            </a:endParaRPr>
          </a:p>
          <a:p>
            <a:pPr marR="183515" algn="ctr">
              <a:lnSpc>
                <a:spcPct val="100000"/>
              </a:lnSpc>
              <a:spcBef>
                <a:spcPts val="35"/>
              </a:spcBef>
            </a:pP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best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achievable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payoff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against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best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play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96" name="object 5">
            <a:extLst>
              <a:ext uri="{FF2B5EF4-FFF2-40B4-BE49-F238E27FC236}">
                <a16:creationId xmlns:a16="http://schemas.microsoft.com/office/drawing/2014/main" id="{1DD3A969-DC0B-44ED-AD01-639ECF7C6539}"/>
              </a:ext>
            </a:extLst>
          </p:cNvPr>
          <p:cNvSpPr txBox="1">
            <a:spLocks/>
          </p:cNvSpPr>
          <p:nvPr/>
        </p:nvSpPr>
        <p:spPr>
          <a:xfrm>
            <a:off x="10961652" y="6457982"/>
            <a:ext cx="750735" cy="131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0"/>
              </a:lnSpc>
            </a:pPr>
            <a:r>
              <a:rPr lang="en-GB" sz="1200" spc="15" dirty="0"/>
              <a:t>Chapter</a:t>
            </a:r>
            <a:r>
              <a:rPr lang="en-GB" sz="1200" spc="2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81542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355" y="365126"/>
            <a:ext cx="10715445" cy="825320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6" name="Picture 5" descr="Qui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71600"/>
            <a:ext cx="65024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7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46" y="365125"/>
            <a:ext cx="10456653" cy="777875"/>
          </a:xfrm>
        </p:spPr>
        <p:txBody>
          <a:bodyPr/>
          <a:lstStyle/>
          <a:p>
            <a:r>
              <a:rPr lang="en-US" dirty="0"/>
              <a:t>Quiz 2</a:t>
            </a:r>
          </a:p>
        </p:txBody>
      </p:sp>
      <p:pic>
        <p:nvPicPr>
          <p:cNvPr id="5" name="Picture 4" descr="Qui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43000"/>
            <a:ext cx="90297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4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A139-B5D1-4A1B-9F52-C933EB5C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algorithm</a:t>
            </a:r>
            <a:endParaRPr lang="en-GB" dirty="0"/>
          </a:p>
        </p:txBody>
      </p:sp>
      <p:grpSp>
        <p:nvGrpSpPr>
          <p:cNvPr id="14" name="Group 13" descr="Minimax algorithm">
            <a:extLst>
              <a:ext uri="{FF2B5EF4-FFF2-40B4-BE49-F238E27FC236}">
                <a16:creationId xmlns:a16="http://schemas.microsoft.com/office/drawing/2014/main" id="{8F660DC6-364C-4977-ACB2-A9DECD819BD3}"/>
              </a:ext>
            </a:extLst>
          </p:cNvPr>
          <p:cNvGrpSpPr/>
          <p:nvPr/>
        </p:nvGrpSpPr>
        <p:grpSpPr>
          <a:xfrm>
            <a:off x="1410182" y="1690688"/>
            <a:ext cx="7786370" cy="4615815"/>
            <a:chOff x="1181582" y="1488973"/>
            <a:chExt cx="7786370" cy="4615815"/>
          </a:xfrm>
        </p:grpSpPr>
        <p:grpSp>
          <p:nvGrpSpPr>
            <p:cNvPr id="5" name="object 3">
              <a:extLst>
                <a:ext uri="{FF2B5EF4-FFF2-40B4-BE49-F238E27FC236}">
                  <a16:creationId xmlns:a16="http://schemas.microsoft.com/office/drawing/2014/main" id="{E54A0AEF-FA4D-47D3-9BC4-33602E480D66}"/>
                </a:ext>
              </a:extLst>
            </p:cNvPr>
            <p:cNvGrpSpPr/>
            <p:nvPr/>
          </p:nvGrpSpPr>
          <p:grpSpPr>
            <a:xfrm>
              <a:off x="1181582" y="1488973"/>
              <a:ext cx="7786370" cy="4615815"/>
              <a:chOff x="1181582" y="1488973"/>
              <a:chExt cx="7786370" cy="4615815"/>
            </a:xfrm>
          </p:grpSpPr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F7A23D3E-25AD-4BB8-81FD-E0C54EF1C7E1}"/>
                  </a:ext>
                </a:extLst>
              </p:cNvPr>
              <p:cNvSpPr/>
              <p:nvPr/>
            </p:nvSpPr>
            <p:spPr>
              <a:xfrm>
                <a:off x="1188567" y="1495958"/>
                <a:ext cx="77724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772400">
                    <a:moveTo>
                      <a:pt x="0" y="0"/>
                    </a:moveTo>
                    <a:lnTo>
                      <a:pt x="7772400" y="0"/>
                    </a:lnTo>
                  </a:path>
                </a:pathLst>
              </a:custGeom>
              <a:ln w="137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6D9EF222-C0E8-4506-B1AE-DD1C133C7352}"/>
                  </a:ext>
                </a:extLst>
              </p:cNvPr>
              <p:cNvSpPr/>
              <p:nvPr/>
            </p:nvSpPr>
            <p:spPr>
              <a:xfrm>
                <a:off x="1195425" y="1501292"/>
                <a:ext cx="0" cy="4596765"/>
              </a:xfrm>
              <a:custGeom>
                <a:avLst/>
                <a:gdLst/>
                <a:ahLst/>
                <a:cxnLst/>
                <a:rect l="l" t="t" r="r" b="b"/>
                <a:pathLst>
                  <a:path h="4596765">
                    <a:moveTo>
                      <a:pt x="0" y="4596384"/>
                    </a:moveTo>
                    <a:lnTo>
                      <a:pt x="0" y="0"/>
                    </a:lnTo>
                  </a:path>
                </a:pathLst>
              </a:custGeom>
              <a:ln w="137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23E70F5A-277A-4FB3-978E-3F8038A3958E}"/>
                  </a:ext>
                </a:extLst>
              </p:cNvPr>
              <p:cNvSpPr/>
              <p:nvPr/>
            </p:nvSpPr>
            <p:spPr>
              <a:xfrm>
                <a:off x="1351635" y="2693060"/>
                <a:ext cx="7317105" cy="1670685"/>
              </a:xfrm>
              <a:custGeom>
                <a:avLst/>
                <a:gdLst/>
                <a:ahLst/>
                <a:cxnLst/>
                <a:rect l="l" t="t" r="r" b="b"/>
                <a:pathLst>
                  <a:path w="7317105" h="1670685">
                    <a:moveTo>
                      <a:pt x="0" y="0"/>
                    </a:moveTo>
                    <a:lnTo>
                      <a:pt x="7316723" y="0"/>
                    </a:lnTo>
                  </a:path>
                  <a:path w="7317105" h="1670685">
                    <a:moveTo>
                      <a:pt x="0" y="1670303"/>
                    </a:moveTo>
                    <a:lnTo>
                      <a:pt x="7316723" y="1670303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B0D9C7CF-3CF3-4292-B3D8-488991F1289C}"/>
                </a:ext>
              </a:extLst>
            </p:cNvPr>
            <p:cNvSpPr txBox="1"/>
            <p:nvPr/>
          </p:nvSpPr>
          <p:spPr>
            <a:xfrm>
              <a:off x="1351788" y="1559599"/>
              <a:ext cx="7202805" cy="4291330"/>
            </a:xfrm>
            <a:prstGeom prst="rect">
              <a:avLst/>
            </a:prstGeom>
          </p:spPr>
          <p:txBody>
            <a:bodyPr vert="horz" wrap="square" lIns="0" tIns="3048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40"/>
                </a:spcBef>
              </a:pPr>
              <a:r>
                <a:rPr sz="1700" spc="45" dirty="0">
                  <a:solidFill>
                    <a:srgbClr val="00007E"/>
                  </a:solidFill>
                  <a:latin typeface="Century"/>
                  <a:cs typeface="Century"/>
                </a:rPr>
                <a:t>function</a:t>
              </a:r>
              <a:r>
                <a:rPr sz="1700" spc="80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spc="-10" dirty="0">
                  <a:solidFill>
                    <a:srgbClr val="B30000"/>
                  </a:solidFill>
                  <a:latin typeface="Bookman Old Style"/>
                  <a:cs typeface="Bookman Old Style"/>
                </a:rPr>
                <a:t>Minimax-Decision</a:t>
              </a:r>
              <a:r>
                <a:rPr sz="1700" spc="-10" dirty="0">
                  <a:latin typeface="Calibri"/>
                  <a:cs typeface="Calibri"/>
                </a:rPr>
                <a:t>(</a:t>
              </a:r>
              <a:r>
                <a:rPr sz="1700" b="0" i="1" spc="-1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state</a:t>
              </a:r>
              <a:r>
                <a:rPr sz="1700" spc="-10" dirty="0">
                  <a:latin typeface="Calibri"/>
                  <a:cs typeface="Calibri"/>
                </a:rPr>
                <a:t>)</a:t>
              </a:r>
              <a:r>
                <a:rPr sz="1700" spc="140" dirty="0">
                  <a:latin typeface="Calibri"/>
                  <a:cs typeface="Calibri"/>
                </a:rPr>
                <a:t> </a:t>
              </a:r>
              <a:r>
                <a:rPr sz="1700" spc="35" dirty="0">
                  <a:solidFill>
                    <a:srgbClr val="00007E"/>
                  </a:solidFill>
                  <a:latin typeface="Century"/>
                  <a:cs typeface="Century"/>
                </a:rPr>
                <a:t>returns</a:t>
              </a:r>
              <a:r>
                <a:rPr sz="1700" spc="45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i="1" spc="-15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an</a:t>
              </a:r>
              <a:r>
                <a:rPr sz="1700" b="0" i="1" spc="8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b="0" i="1" spc="-6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action</a:t>
              </a:r>
              <a:endParaRPr sz="1700" dirty="0">
                <a:latin typeface="Bookman Old Style"/>
                <a:cs typeface="Bookman Old Style"/>
              </a:endParaRPr>
            </a:p>
            <a:p>
              <a:pPr marL="272415">
                <a:lnSpc>
                  <a:spcPct val="100000"/>
                </a:lnSpc>
                <a:spcBef>
                  <a:spcPts val="140"/>
                </a:spcBef>
              </a:pPr>
              <a:r>
                <a:rPr sz="1700" spc="35" dirty="0">
                  <a:solidFill>
                    <a:srgbClr val="00007E"/>
                  </a:solidFill>
                  <a:latin typeface="Century"/>
                  <a:cs typeface="Century"/>
                </a:rPr>
                <a:t>inputs</a:t>
              </a:r>
              <a:r>
                <a:rPr sz="1700" spc="35" dirty="0">
                  <a:latin typeface="Calibri"/>
                  <a:cs typeface="Calibri"/>
                </a:rPr>
                <a:t>:</a:t>
              </a:r>
              <a:r>
                <a:rPr sz="1700" spc="305" dirty="0">
                  <a:latin typeface="Calibri"/>
                  <a:cs typeface="Calibri"/>
                </a:rPr>
                <a:t> </a:t>
              </a:r>
              <a:r>
                <a:rPr sz="1700" b="0" i="1" spc="-10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state</a:t>
              </a:r>
              <a:r>
                <a:rPr sz="1700" spc="-100" dirty="0">
                  <a:latin typeface="Calibri"/>
                  <a:cs typeface="Calibri"/>
                </a:rPr>
                <a:t>,</a:t>
              </a:r>
              <a:r>
                <a:rPr sz="1700" spc="125" dirty="0">
                  <a:latin typeface="Calibri"/>
                  <a:cs typeface="Calibri"/>
                </a:rPr>
                <a:t> </a:t>
              </a:r>
              <a:r>
                <a:rPr sz="1700" spc="-45" dirty="0">
                  <a:latin typeface="Calibri"/>
                  <a:cs typeface="Calibri"/>
                </a:rPr>
                <a:t>current</a:t>
              </a:r>
              <a:r>
                <a:rPr sz="1700" spc="150" dirty="0">
                  <a:latin typeface="Calibri"/>
                  <a:cs typeface="Calibri"/>
                </a:rPr>
                <a:t> </a:t>
              </a:r>
              <a:r>
                <a:rPr sz="1700" spc="-40" dirty="0">
                  <a:latin typeface="Calibri"/>
                  <a:cs typeface="Calibri"/>
                </a:rPr>
                <a:t>state</a:t>
              </a:r>
              <a:r>
                <a:rPr sz="1700" spc="135" dirty="0">
                  <a:latin typeface="Calibri"/>
                  <a:cs typeface="Calibri"/>
                </a:rPr>
                <a:t> </a:t>
              </a:r>
              <a:r>
                <a:rPr sz="1700" spc="-35" dirty="0">
                  <a:latin typeface="Calibri"/>
                  <a:cs typeface="Calibri"/>
                </a:rPr>
                <a:t>in</a:t>
              </a:r>
              <a:r>
                <a:rPr sz="1700" spc="135" dirty="0">
                  <a:latin typeface="Calibri"/>
                  <a:cs typeface="Calibri"/>
                </a:rPr>
                <a:t> </a:t>
              </a:r>
              <a:r>
                <a:rPr sz="1700" spc="-70" dirty="0">
                  <a:latin typeface="Calibri"/>
                  <a:cs typeface="Calibri"/>
                </a:rPr>
                <a:t>game</a:t>
              </a:r>
              <a:endParaRPr sz="1700" dirty="0">
                <a:latin typeface="Calibri"/>
                <a:cs typeface="Calibri"/>
              </a:endParaRPr>
            </a:p>
            <a:p>
              <a:pPr marL="272415">
                <a:lnSpc>
                  <a:spcPct val="100000"/>
                </a:lnSpc>
                <a:spcBef>
                  <a:spcPts val="880"/>
                </a:spcBef>
              </a:pPr>
              <a:r>
                <a:rPr sz="1700" spc="45" dirty="0">
                  <a:solidFill>
                    <a:srgbClr val="00007E"/>
                  </a:solidFill>
                  <a:latin typeface="Century"/>
                  <a:cs typeface="Century"/>
                </a:rPr>
                <a:t>return</a:t>
              </a:r>
              <a:r>
                <a:rPr sz="1700" spc="65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spc="-60" dirty="0">
                  <a:latin typeface="Calibri"/>
                  <a:cs typeface="Calibri"/>
                </a:rPr>
                <a:t>the</a:t>
              </a:r>
              <a:r>
                <a:rPr sz="1700" spc="150" dirty="0">
                  <a:latin typeface="Calibri"/>
                  <a:cs typeface="Calibri"/>
                </a:rPr>
                <a:t> </a:t>
              </a:r>
              <a:r>
                <a:rPr sz="1700" b="0" i="1" spc="-19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a</a:t>
              </a:r>
              <a:r>
                <a:rPr sz="1700" b="0" i="1" spc="3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spc="-35" dirty="0">
                  <a:latin typeface="Calibri"/>
                  <a:cs typeface="Calibri"/>
                </a:rPr>
                <a:t>in</a:t>
              </a:r>
              <a:r>
                <a:rPr sz="1700" spc="150" dirty="0">
                  <a:latin typeface="Calibri"/>
                  <a:cs typeface="Calibri"/>
                </a:rPr>
                <a:t> </a:t>
              </a:r>
              <a:r>
                <a:rPr sz="1700" b="0" spc="15" dirty="0">
                  <a:latin typeface="Bookman Old Style"/>
                  <a:cs typeface="Bookman Old Style"/>
                </a:rPr>
                <a:t>Actions</a:t>
              </a:r>
              <a:r>
                <a:rPr sz="1700" spc="15" dirty="0">
                  <a:latin typeface="Calibri"/>
                  <a:cs typeface="Calibri"/>
                </a:rPr>
                <a:t>(</a:t>
              </a:r>
              <a:r>
                <a:rPr sz="1700" b="0" i="1" spc="1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state</a:t>
              </a:r>
              <a:r>
                <a:rPr sz="1700" spc="15" dirty="0">
                  <a:latin typeface="Calibri"/>
                  <a:cs typeface="Calibri"/>
                </a:rPr>
                <a:t>)</a:t>
              </a:r>
              <a:r>
                <a:rPr sz="1700" spc="155" dirty="0">
                  <a:latin typeface="Calibri"/>
                  <a:cs typeface="Calibri"/>
                </a:rPr>
                <a:t> </a:t>
              </a:r>
              <a:r>
                <a:rPr sz="1700" spc="-25" dirty="0">
                  <a:latin typeface="Calibri"/>
                  <a:cs typeface="Calibri"/>
                </a:rPr>
                <a:t>maximizing</a:t>
              </a:r>
              <a:r>
                <a:rPr sz="1700" spc="155" dirty="0">
                  <a:latin typeface="Calibri"/>
                  <a:cs typeface="Calibri"/>
                </a:rPr>
                <a:t> </a:t>
              </a:r>
              <a:r>
                <a:rPr sz="1700" b="0" spc="60" dirty="0">
                  <a:latin typeface="Bookman Old Style"/>
                  <a:cs typeface="Bookman Old Style"/>
                </a:rPr>
                <a:t>Min-Value</a:t>
              </a:r>
              <a:r>
                <a:rPr sz="1700" spc="60" dirty="0">
                  <a:latin typeface="Calibri"/>
                  <a:cs typeface="Calibri"/>
                </a:rPr>
                <a:t>(</a:t>
              </a:r>
              <a:r>
                <a:rPr sz="1700" b="0" spc="60" dirty="0">
                  <a:latin typeface="Bookman Old Style"/>
                  <a:cs typeface="Bookman Old Style"/>
                </a:rPr>
                <a:t>Result</a:t>
              </a:r>
              <a:r>
                <a:rPr sz="1700" spc="60" dirty="0">
                  <a:latin typeface="Calibri"/>
                  <a:cs typeface="Calibri"/>
                </a:rPr>
                <a:t>(</a:t>
              </a:r>
              <a:r>
                <a:rPr sz="1700" b="0" i="1" spc="6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a</a:t>
              </a:r>
              <a:r>
                <a:rPr sz="1700" spc="60" dirty="0">
                  <a:latin typeface="Calibri"/>
                  <a:cs typeface="Calibri"/>
                </a:rPr>
                <a:t>,</a:t>
              </a:r>
              <a:r>
                <a:rPr sz="1700" spc="-155" dirty="0">
                  <a:latin typeface="Calibri"/>
                  <a:cs typeface="Calibri"/>
                </a:rPr>
                <a:t> </a:t>
              </a:r>
              <a:r>
                <a:rPr sz="1700" b="0" i="1" spc="-6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state</a:t>
              </a:r>
              <a:r>
                <a:rPr sz="1700" spc="-60" dirty="0">
                  <a:latin typeface="Calibri"/>
                  <a:cs typeface="Calibri"/>
                </a:rPr>
                <a:t>))</a:t>
              </a:r>
              <a:endParaRPr sz="1700" dirty="0">
                <a:latin typeface="Calibri"/>
                <a:cs typeface="Calibri"/>
              </a:endParaRPr>
            </a:p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1900" dirty="0">
                <a:latin typeface="Calibri"/>
                <a:cs typeface="Calibri"/>
              </a:endParaRPr>
            </a:p>
            <a:p>
              <a:pPr>
                <a:lnSpc>
                  <a:spcPct val="100000"/>
                </a:lnSpc>
              </a:pPr>
              <a:r>
                <a:rPr sz="1700" spc="45" dirty="0">
                  <a:solidFill>
                    <a:srgbClr val="00007E"/>
                  </a:solidFill>
                  <a:latin typeface="Century"/>
                  <a:cs typeface="Century"/>
                </a:rPr>
                <a:t>function</a:t>
              </a:r>
              <a:r>
                <a:rPr sz="1700" spc="95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spc="15" dirty="0">
                  <a:solidFill>
                    <a:srgbClr val="B30000"/>
                  </a:solidFill>
                  <a:latin typeface="Bookman Old Style"/>
                  <a:cs typeface="Bookman Old Style"/>
                </a:rPr>
                <a:t>Max-Value</a:t>
              </a:r>
              <a:r>
                <a:rPr sz="1700" spc="15" dirty="0">
                  <a:latin typeface="Calibri"/>
                  <a:cs typeface="Calibri"/>
                </a:rPr>
                <a:t>(</a:t>
              </a:r>
              <a:r>
                <a:rPr sz="1700" b="0" i="1" spc="1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state</a:t>
              </a:r>
              <a:r>
                <a:rPr sz="1700" spc="15" dirty="0">
                  <a:latin typeface="Calibri"/>
                  <a:cs typeface="Calibri"/>
                </a:rPr>
                <a:t>)</a:t>
              </a:r>
              <a:r>
                <a:rPr sz="1700" spc="135" dirty="0">
                  <a:latin typeface="Calibri"/>
                  <a:cs typeface="Calibri"/>
                </a:rPr>
                <a:t> </a:t>
              </a:r>
              <a:r>
                <a:rPr sz="1700" spc="35" dirty="0">
                  <a:solidFill>
                    <a:srgbClr val="00007E"/>
                  </a:solidFill>
                  <a:latin typeface="Century"/>
                  <a:cs typeface="Century"/>
                </a:rPr>
                <a:t>returns</a:t>
              </a:r>
              <a:r>
                <a:rPr sz="1700" spc="65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i="1" spc="-19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a</a:t>
              </a:r>
              <a:r>
                <a:rPr sz="1700" b="0" i="1" spc="9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b="0" i="1" spc="-6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utility</a:t>
              </a:r>
              <a:r>
                <a:rPr sz="1700" b="0" i="1" spc="11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b="0" i="1" spc="-13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value</a:t>
              </a:r>
              <a:endParaRPr sz="1700" dirty="0">
                <a:latin typeface="Bookman Old Style"/>
                <a:cs typeface="Bookman Old Style"/>
              </a:endParaRPr>
            </a:p>
            <a:p>
              <a:pPr marL="272415">
                <a:lnSpc>
                  <a:spcPct val="100000"/>
                </a:lnSpc>
                <a:spcBef>
                  <a:spcPts val="155"/>
                </a:spcBef>
              </a:pPr>
              <a:r>
                <a:rPr sz="1700" spc="10" dirty="0">
                  <a:solidFill>
                    <a:srgbClr val="00007E"/>
                  </a:solidFill>
                  <a:latin typeface="Century"/>
                  <a:cs typeface="Century"/>
                </a:rPr>
                <a:t>if</a:t>
              </a:r>
              <a:r>
                <a:rPr sz="1700" spc="60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spc="45" dirty="0">
                  <a:latin typeface="Bookman Old Style"/>
                  <a:cs typeface="Bookman Old Style"/>
                </a:rPr>
                <a:t>Terminal-Test</a:t>
              </a:r>
              <a:r>
                <a:rPr sz="1700" spc="45" dirty="0">
                  <a:latin typeface="Calibri"/>
                  <a:cs typeface="Calibri"/>
                </a:rPr>
                <a:t>(</a:t>
              </a:r>
              <a:r>
                <a:rPr sz="1700" b="0" i="1" spc="4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state</a:t>
              </a:r>
              <a:r>
                <a:rPr sz="1700" spc="45" dirty="0">
                  <a:latin typeface="Calibri"/>
                  <a:cs typeface="Calibri"/>
                </a:rPr>
                <a:t>)</a:t>
              </a:r>
              <a:r>
                <a:rPr sz="1700" spc="135" dirty="0">
                  <a:latin typeface="Calibri"/>
                  <a:cs typeface="Calibri"/>
                </a:rPr>
                <a:t> </a:t>
              </a:r>
              <a:r>
                <a:rPr sz="1700" spc="50" dirty="0">
                  <a:solidFill>
                    <a:srgbClr val="00007E"/>
                  </a:solidFill>
                  <a:latin typeface="Century"/>
                  <a:cs typeface="Century"/>
                </a:rPr>
                <a:t>then </a:t>
              </a:r>
              <a:r>
                <a:rPr sz="1700" spc="45" dirty="0">
                  <a:solidFill>
                    <a:srgbClr val="00007E"/>
                  </a:solidFill>
                  <a:latin typeface="Century"/>
                  <a:cs typeface="Century"/>
                </a:rPr>
                <a:t>return </a:t>
              </a:r>
              <a:r>
                <a:rPr sz="1700" b="0" spc="65" dirty="0">
                  <a:latin typeface="Bookman Old Style"/>
                  <a:cs typeface="Bookman Old Style"/>
                </a:rPr>
                <a:t>Utility</a:t>
              </a:r>
              <a:r>
                <a:rPr sz="1700" spc="65" dirty="0">
                  <a:latin typeface="Calibri"/>
                  <a:cs typeface="Calibri"/>
                </a:rPr>
                <a:t>(</a:t>
              </a:r>
              <a:r>
                <a:rPr sz="1700" b="0" i="1" spc="6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state</a:t>
              </a:r>
              <a:r>
                <a:rPr sz="1700" spc="65" dirty="0">
                  <a:latin typeface="Calibri"/>
                  <a:cs typeface="Calibri"/>
                </a:rPr>
                <a:t>)</a:t>
              </a:r>
              <a:endParaRPr sz="1700" dirty="0">
                <a:latin typeface="Calibri"/>
                <a:cs typeface="Calibri"/>
              </a:endParaRPr>
            </a:p>
            <a:p>
              <a:pPr marL="272415">
                <a:lnSpc>
                  <a:spcPct val="100000"/>
                </a:lnSpc>
                <a:spcBef>
                  <a:spcPts val="155"/>
                </a:spcBef>
              </a:pPr>
              <a:r>
                <a:rPr sz="1700" b="0" i="1" spc="-14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v</a:t>
              </a:r>
              <a:r>
                <a:rPr sz="1700" b="0" i="1" spc="-22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spc="20" dirty="0">
                  <a:latin typeface="Arial"/>
                  <a:cs typeface="Arial"/>
                </a:rPr>
                <a:t>←</a:t>
              </a:r>
              <a:r>
                <a:rPr sz="1700" spc="-195" dirty="0">
                  <a:latin typeface="Arial"/>
                  <a:cs typeface="Arial"/>
                </a:rPr>
                <a:t> </a:t>
              </a:r>
              <a:r>
                <a:rPr sz="1700" spc="425" dirty="0">
                  <a:latin typeface="Arial"/>
                  <a:cs typeface="Arial"/>
                </a:rPr>
                <a:t>−∞</a:t>
              </a:r>
              <a:endParaRPr sz="1700" dirty="0">
                <a:latin typeface="Arial"/>
                <a:cs typeface="Arial"/>
              </a:endParaRPr>
            </a:p>
            <a:p>
              <a:pPr marL="272415">
                <a:lnSpc>
                  <a:spcPct val="100000"/>
                </a:lnSpc>
                <a:spcBef>
                  <a:spcPts val="145"/>
                </a:spcBef>
              </a:pPr>
              <a:r>
                <a:rPr sz="1700" spc="50" dirty="0">
                  <a:solidFill>
                    <a:srgbClr val="00007E"/>
                  </a:solidFill>
                  <a:latin typeface="Century"/>
                  <a:cs typeface="Century"/>
                </a:rPr>
                <a:t>for</a:t>
              </a:r>
              <a:r>
                <a:rPr sz="1700" spc="75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i="1" spc="-9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a,</a:t>
              </a:r>
              <a:r>
                <a:rPr sz="1700" b="0" i="1" spc="8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b="0" i="1" spc="-229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</a:t>
              </a:r>
              <a:r>
                <a:rPr sz="1700" b="0" i="1" spc="3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spc="-35" dirty="0">
                  <a:latin typeface="Calibri"/>
                  <a:cs typeface="Calibri"/>
                </a:rPr>
                <a:t>in</a:t>
              </a:r>
              <a:r>
                <a:rPr sz="1700" spc="145" dirty="0">
                  <a:latin typeface="Calibri"/>
                  <a:cs typeface="Calibri"/>
                </a:rPr>
                <a:t> </a:t>
              </a:r>
              <a:r>
                <a:rPr sz="1700" b="0" spc="-10" dirty="0">
                  <a:latin typeface="Bookman Old Style"/>
                  <a:cs typeface="Bookman Old Style"/>
                </a:rPr>
                <a:t>Successors</a:t>
              </a:r>
              <a:r>
                <a:rPr sz="1700" spc="-10" dirty="0">
                  <a:latin typeface="Calibri"/>
                  <a:cs typeface="Calibri"/>
                </a:rPr>
                <a:t>(</a:t>
              </a:r>
              <a:r>
                <a:rPr sz="1700" b="0" i="1" spc="-1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state</a:t>
              </a:r>
              <a:r>
                <a:rPr sz="1700" spc="-10" dirty="0">
                  <a:latin typeface="Calibri"/>
                  <a:cs typeface="Calibri"/>
                </a:rPr>
                <a:t>)</a:t>
              </a:r>
              <a:r>
                <a:rPr sz="1700" spc="145" dirty="0">
                  <a:latin typeface="Calibri"/>
                  <a:cs typeface="Calibri"/>
                </a:rPr>
                <a:t> </a:t>
              </a:r>
              <a:r>
                <a:rPr sz="1700" spc="105" dirty="0">
                  <a:solidFill>
                    <a:srgbClr val="00007E"/>
                  </a:solidFill>
                  <a:latin typeface="Century"/>
                  <a:cs typeface="Century"/>
                </a:rPr>
                <a:t>do</a:t>
              </a:r>
              <a:r>
                <a:rPr sz="1700" spc="55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i="1" spc="-14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v</a:t>
              </a:r>
              <a:r>
                <a:rPr sz="1700" b="0" i="1" spc="-22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spc="20" dirty="0">
                  <a:latin typeface="Arial"/>
                  <a:cs typeface="Arial"/>
                </a:rPr>
                <a:t>←</a:t>
              </a:r>
              <a:r>
                <a:rPr sz="1700" spc="-195" dirty="0">
                  <a:latin typeface="Arial"/>
                  <a:cs typeface="Arial"/>
                </a:rPr>
                <a:t> </a:t>
              </a:r>
              <a:r>
                <a:rPr sz="1700" b="0" spc="50" dirty="0">
                  <a:latin typeface="Bookman Old Style"/>
                  <a:cs typeface="Bookman Old Style"/>
                </a:rPr>
                <a:t>Max</a:t>
              </a:r>
              <a:r>
                <a:rPr sz="1700" spc="50" dirty="0">
                  <a:latin typeface="Calibri"/>
                  <a:cs typeface="Calibri"/>
                </a:rPr>
                <a:t>(</a:t>
              </a:r>
              <a:r>
                <a:rPr sz="1700" b="0" i="1" spc="5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v</a:t>
              </a:r>
              <a:r>
                <a:rPr sz="1700" spc="50" dirty="0">
                  <a:latin typeface="Calibri"/>
                  <a:cs typeface="Calibri"/>
                </a:rPr>
                <a:t>,</a:t>
              </a:r>
              <a:r>
                <a:rPr sz="1700" spc="145" dirty="0">
                  <a:latin typeface="Calibri"/>
                  <a:cs typeface="Calibri"/>
                </a:rPr>
                <a:t> </a:t>
              </a:r>
              <a:r>
                <a:rPr sz="1700" b="0" spc="40" dirty="0">
                  <a:latin typeface="Bookman Old Style"/>
                  <a:cs typeface="Bookman Old Style"/>
                </a:rPr>
                <a:t>Min-Value</a:t>
              </a:r>
              <a:r>
                <a:rPr sz="1700" spc="40" dirty="0">
                  <a:latin typeface="Calibri"/>
                  <a:cs typeface="Calibri"/>
                </a:rPr>
                <a:t>(</a:t>
              </a:r>
              <a:r>
                <a:rPr sz="1700" b="0" i="1" spc="4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</a:t>
              </a:r>
              <a:r>
                <a:rPr sz="1700" spc="40" dirty="0">
                  <a:latin typeface="Calibri"/>
                  <a:cs typeface="Calibri"/>
                </a:rPr>
                <a:t>))</a:t>
              </a:r>
              <a:endParaRPr sz="1700" dirty="0">
                <a:latin typeface="Calibri"/>
                <a:cs typeface="Calibri"/>
              </a:endParaRPr>
            </a:p>
            <a:p>
              <a:pPr marL="272415">
                <a:lnSpc>
                  <a:spcPct val="100000"/>
                </a:lnSpc>
                <a:spcBef>
                  <a:spcPts val="155"/>
                </a:spcBef>
              </a:pPr>
              <a:r>
                <a:rPr sz="1700" spc="45" dirty="0">
                  <a:solidFill>
                    <a:srgbClr val="00007E"/>
                  </a:solidFill>
                  <a:latin typeface="Century"/>
                  <a:cs typeface="Century"/>
                </a:rPr>
                <a:t>return</a:t>
              </a:r>
              <a:r>
                <a:rPr sz="1700" spc="10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i="1" spc="-14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v</a:t>
              </a:r>
              <a:endParaRPr sz="1700" dirty="0">
                <a:latin typeface="Bookman Old Style"/>
                <a:cs typeface="Bookman Old Style"/>
              </a:endParaRPr>
            </a:p>
            <a:p>
              <a:pPr>
                <a:lnSpc>
                  <a:spcPct val="100000"/>
                </a:lnSpc>
                <a:spcBef>
                  <a:spcPts val="50"/>
                </a:spcBef>
              </a:pPr>
              <a:endParaRPr sz="1950" dirty="0">
                <a:latin typeface="Bookman Old Style"/>
                <a:cs typeface="Bookman Old Style"/>
              </a:endParaRPr>
            </a:p>
            <a:p>
              <a:pPr>
                <a:lnSpc>
                  <a:spcPct val="100000"/>
                </a:lnSpc>
              </a:pPr>
              <a:r>
                <a:rPr sz="1700" spc="45" dirty="0">
                  <a:solidFill>
                    <a:srgbClr val="00007E"/>
                  </a:solidFill>
                  <a:latin typeface="Century"/>
                  <a:cs typeface="Century"/>
                </a:rPr>
                <a:t>function</a:t>
              </a:r>
              <a:r>
                <a:rPr sz="1700" spc="95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dirty="0">
                  <a:solidFill>
                    <a:srgbClr val="B30000"/>
                  </a:solidFill>
                  <a:latin typeface="Bookman Old Style"/>
                  <a:cs typeface="Bookman Old Style"/>
                </a:rPr>
                <a:t>Min-Value</a:t>
              </a:r>
              <a:r>
                <a:rPr sz="1700" dirty="0">
                  <a:latin typeface="Calibri"/>
                  <a:cs typeface="Calibri"/>
                </a:rPr>
                <a:t>(</a:t>
              </a:r>
              <a:r>
                <a:rPr sz="1700" b="0" i="1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state</a:t>
              </a:r>
              <a:r>
                <a:rPr sz="1700" dirty="0">
                  <a:latin typeface="Calibri"/>
                  <a:cs typeface="Calibri"/>
                </a:rPr>
                <a:t>)</a:t>
              </a:r>
              <a:r>
                <a:rPr sz="1700" spc="150" dirty="0">
                  <a:latin typeface="Calibri"/>
                  <a:cs typeface="Calibri"/>
                </a:rPr>
                <a:t> </a:t>
              </a:r>
              <a:r>
                <a:rPr sz="1700" spc="35" dirty="0">
                  <a:solidFill>
                    <a:srgbClr val="00007E"/>
                  </a:solidFill>
                  <a:latin typeface="Century"/>
                  <a:cs typeface="Century"/>
                </a:rPr>
                <a:t>returns</a:t>
              </a:r>
              <a:r>
                <a:rPr sz="1700" spc="55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i="1" spc="-19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a</a:t>
              </a:r>
              <a:r>
                <a:rPr sz="1700" b="0" i="1" spc="9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b="0" i="1" spc="-6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utility</a:t>
              </a:r>
              <a:r>
                <a:rPr sz="1700" b="0" i="1" spc="12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b="0" i="1" spc="-13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value</a:t>
              </a:r>
              <a:endParaRPr sz="1700" dirty="0">
                <a:latin typeface="Bookman Old Style"/>
                <a:cs typeface="Bookman Old Style"/>
              </a:endParaRPr>
            </a:p>
            <a:p>
              <a:pPr marL="272415">
                <a:lnSpc>
                  <a:spcPct val="100000"/>
                </a:lnSpc>
                <a:spcBef>
                  <a:spcPts val="160"/>
                </a:spcBef>
              </a:pPr>
              <a:r>
                <a:rPr sz="1700" spc="10" dirty="0">
                  <a:solidFill>
                    <a:srgbClr val="00007E"/>
                  </a:solidFill>
                  <a:latin typeface="Century"/>
                  <a:cs typeface="Century"/>
                </a:rPr>
                <a:t>if</a:t>
              </a:r>
              <a:r>
                <a:rPr sz="1700" spc="60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spc="45" dirty="0">
                  <a:latin typeface="Bookman Old Style"/>
                  <a:cs typeface="Bookman Old Style"/>
                </a:rPr>
                <a:t>Terminal-Test</a:t>
              </a:r>
              <a:r>
                <a:rPr sz="1700" spc="45" dirty="0">
                  <a:latin typeface="Calibri"/>
                  <a:cs typeface="Calibri"/>
                </a:rPr>
                <a:t>(</a:t>
              </a:r>
              <a:r>
                <a:rPr sz="1700" b="0" i="1" spc="4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state</a:t>
              </a:r>
              <a:r>
                <a:rPr sz="1700" spc="45" dirty="0">
                  <a:latin typeface="Calibri"/>
                  <a:cs typeface="Calibri"/>
                </a:rPr>
                <a:t>)</a:t>
              </a:r>
              <a:r>
                <a:rPr sz="1700" spc="135" dirty="0">
                  <a:latin typeface="Calibri"/>
                  <a:cs typeface="Calibri"/>
                </a:rPr>
                <a:t> </a:t>
              </a:r>
              <a:r>
                <a:rPr sz="1700" spc="50" dirty="0">
                  <a:solidFill>
                    <a:srgbClr val="00007E"/>
                  </a:solidFill>
                  <a:latin typeface="Century"/>
                  <a:cs typeface="Century"/>
                </a:rPr>
                <a:t>then </a:t>
              </a:r>
              <a:r>
                <a:rPr sz="1700" spc="45" dirty="0">
                  <a:solidFill>
                    <a:srgbClr val="00007E"/>
                  </a:solidFill>
                  <a:latin typeface="Century"/>
                  <a:cs typeface="Century"/>
                </a:rPr>
                <a:t>return </a:t>
              </a:r>
              <a:r>
                <a:rPr sz="1700" b="0" spc="65" dirty="0">
                  <a:latin typeface="Bookman Old Style"/>
                  <a:cs typeface="Bookman Old Style"/>
                </a:rPr>
                <a:t>Utility</a:t>
              </a:r>
              <a:r>
                <a:rPr sz="1700" spc="65" dirty="0">
                  <a:latin typeface="Calibri"/>
                  <a:cs typeface="Calibri"/>
                </a:rPr>
                <a:t>(</a:t>
              </a:r>
              <a:r>
                <a:rPr sz="1700" b="0" i="1" spc="6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state</a:t>
              </a:r>
              <a:r>
                <a:rPr sz="1700" spc="65" dirty="0">
                  <a:latin typeface="Calibri"/>
                  <a:cs typeface="Calibri"/>
                </a:rPr>
                <a:t>)</a:t>
              </a:r>
              <a:endParaRPr sz="1700" dirty="0">
                <a:latin typeface="Calibri"/>
                <a:cs typeface="Calibri"/>
              </a:endParaRPr>
            </a:p>
            <a:p>
              <a:pPr marL="272415">
                <a:lnSpc>
                  <a:spcPct val="100000"/>
                </a:lnSpc>
                <a:spcBef>
                  <a:spcPts val="155"/>
                </a:spcBef>
              </a:pPr>
              <a:r>
                <a:rPr sz="1700" b="0" i="1" spc="-14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v</a:t>
              </a:r>
              <a:r>
                <a:rPr sz="1700" b="0" i="1" spc="-22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spc="20" dirty="0">
                  <a:latin typeface="Arial"/>
                  <a:cs typeface="Arial"/>
                </a:rPr>
                <a:t>←</a:t>
              </a:r>
              <a:r>
                <a:rPr sz="1700" spc="-195" dirty="0">
                  <a:latin typeface="Arial"/>
                  <a:cs typeface="Arial"/>
                </a:rPr>
                <a:t> </a:t>
              </a:r>
              <a:r>
                <a:rPr sz="1700" spc="505" dirty="0">
                  <a:latin typeface="Arial"/>
                  <a:cs typeface="Arial"/>
                </a:rPr>
                <a:t>∞</a:t>
              </a:r>
              <a:endParaRPr sz="1700" dirty="0">
                <a:latin typeface="Arial"/>
                <a:cs typeface="Arial"/>
              </a:endParaRPr>
            </a:p>
            <a:p>
              <a:pPr marL="272415">
                <a:lnSpc>
                  <a:spcPct val="100000"/>
                </a:lnSpc>
                <a:spcBef>
                  <a:spcPts val="145"/>
                </a:spcBef>
              </a:pPr>
              <a:r>
                <a:rPr sz="1700" spc="50" dirty="0">
                  <a:solidFill>
                    <a:srgbClr val="00007E"/>
                  </a:solidFill>
                  <a:latin typeface="Century"/>
                  <a:cs typeface="Century"/>
                </a:rPr>
                <a:t>for</a:t>
              </a:r>
              <a:r>
                <a:rPr sz="1700" spc="75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i="1" spc="-9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a,</a:t>
              </a:r>
              <a:r>
                <a:rPr sz="1700" b="0" i="1" spc="9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b="0" i="1" spc="-229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</a:t>
              </a:r>
              <a:r>
                <a:rPr sz="1700" b="0" i="1" spc="3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spc="-35" dirty="0">
                  <a:latin typeface="Calibri"/>
                  <a:cs typeface="Calibri"/>
                </a:rPr>
                <a:t>in</a:t>
              </a:r>
              <a:r>
                <a:rPr sz="1700" spc="150" dirty="0">
                  <a:latin typeface="Calibri"/>
                  <a:cs typeface="Calibri"/>
                </a:rPr>
                <a:t> </a:t>
              </a:r>
              <a:r>
                <a:rPr sz="1700" b="0" spc="-10" dirty="0">
                  <a:latin typeface="Bookman Old Style"/>
                  <a:cs typeface="Bookman Old Style"/>
                </a:rPr>
                <a:t>Successors</a:t>
              </a:r>
              <a:r>
                <a:rPr sz="1700" spc="-10" dirty="0">
                  <a:latin typeface="Calibri"/>
                  <a:cs typeface="Calibri"/>
                </a:rPr>
                <a:t>(</a:t>
              </a:r>
              <a:r>
                <a:rPr sz="1700" b="0" i="1" spc="-1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state</a:t>
              </a:r>
              <a:r>
                <a:rPr sz="1700" spc="-10" dirty="0">
                  <a:latin typeface="Calibri"/>
                  <a:cs typeface="Calibri"/>
                </a:rPr>
                <a:t>)</a:t>
              </a:r>
              <a:r>
                <a:rPr sz="1700" spc="150" dirty="0">
                  <a:latin typeface="Calibri"/>
                  <a:cs typeface="Calibri"/>
                </a:rPr>
                <a:t> </a:t>
              </a:r>
              <a:r>
                <a:rPr sz="1700" spc="105" dirty="0">
                  <a:solidFill>
                    <a:srgbClr val="00007E"/>
                  </a:solidFill>
                  <a:latin typeface="Century"/>
                  <a:cs typeface="Century"/>
                </a:rPr>
                <a:t>do</a:t>
              </a:r>
              <a:r>
                <a:rPr sz="1700" spc="55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i="1" spc="-14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v</a:t>
              </a:r>
              <a:r>
                <a:rPr sz="1700" b="0" i="1" spc="-21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spc="20" dirty="0">
                  <a:latin typeface="Arial"/>
                  <a:cs typeface="Arial"/>
                </a:rPr>
                <a:t>←</a:t>
              </a:r>
              <a:r>
                <a:rPr sz="1700" spc="-195" dirty="0">
                  <a:latin typeface="Arial"/>
                  <a:cs typeface="Arial"/>
                </a:rPr>
                <a:t> </a:t>
              </a:r>
              <a:r>
                <a:rPr sz="1700" b="0" spc="10" dirty="0">
                  <a:latin typeface="Bookman Old Style"/>
                  <a:cs typeface="Bookman Old Style"/>
                </a:rPr>
                <a:t>Min</a:t>
              </a:r>
              <a:r>
                <a:rPr sz="1700" spc="10" dirty="0">
                  <a:latin typeface="Calibri"/>
                  <a:cs typeface="Calibri"/>
                </a:rPr>
                <a:t>(</a:t>
              </a:r>
              <a:r>
                <a:rPr sz="1700" b="0" i="1" spc="1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v</a:t>
              </a:r>
              <a:r>
                <a:rPr sz="1700" spc="10" dirty="0">
                  <a:latin typeface="Calibri"/>
                  <a:cs typeface="Calibri"/>
                </a:rPr>
                <a:t>,</a:t>
              </a:r>
              <a:r>
                <a:rPr sz="1700" spc="160" dirty="0">
                  <a:latin typeface="Calibri"/>
                  <a:cs typeface="Calibri"/>
                </a:rPr>
                <a:t> </a:t>
              </a:r>
              <a:r>
                <a:rPr sz="1700" b="0" spc="55" dirty="0">
                  <a:latin typeface="Bookman Old Style"/>
                  <a:cs typeface="Bookman Old Style"/>
                </a:rPr>
                <a:t>Max-Value</a:t>
              </a:r>
              <a:r>
                <a:rPr sz="1700" spc="55" dirty="0">
                  <a:latin typeface="Calibri"/>
                  <a:cs typeface="Calibri"/>
                </a:rPr>
                <a:t>(</a:t>
              </a:r>
              <a:r>
                <a:rPr sz="1700" b="0" i="1" spc="5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</a:t>
              </a:r>
              <a:r>
                <a:rPr sz="1700" spc="55" dirty="0">
                  <a:latin typeface="Calibri"/>
                  <a:cs typeface="Calibri"/>
                </a:rPr>
                <a:t>))</a:t>
              </a:r>
              <a:endParaRPr sz="1700" dirty="0">
                <a:latin typeface="Calibri"/>
                <a:cs typeface="Calibri"/>
              </a:endParaRPr>
            </a:p>
            <a:p>
              <a:pPr marL="272415">
                <a:lnSpc>
                  <a:spcPct val="100000"/>
                </a:lnSpc>
                <a:spcBef>
                  <a:spcPts val="155"/>
                </a:spcBef>
              </a:pPr>
              <a:r>
                <a:rPr sz="1700" spc="45" dirty="0">
                  <a:solidFill>
                    <a:srgbClr val="00007E"/>
                  </a:solidFill>
                  <a:latin typeface="Century"/>
                  <a:cs typeface="Century"/>
                </a:rPr>
                <a:t>return</a:t>
              </a:r>
              <a:r>
                <a:rPr sz="1700" spc="10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i="1" spc="-14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v</a:t>
              </a:r>
              <a:endParaRPr sz="1700" dirty="0">
                <a:latin typeface="Bookman Old Style"/>
                <a:cs typeface="Bookman Old Style"/>
              </a:endParaRPr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26BCA371-A781-4D3D-8B43-A715EA7C775B}"/>
                </a:ext>
              </a:extLst>
            </p:cNvPr>
            <p:cNvSpPr/>
            <p:nvPr/>
          </p:nvSpPr>
          <p:spPr>
            <a:xfrm>
              <a:off x="1188567" y="1501292"/>
              <a:ext cx="7772400" cy="4601845"/>
            </a:xfrm>
            <a:custGeom>
              <a:avLst/>
              <a:gdLst/>
              <a:ahLst/>
              <a:cxnLst/>
              <a:rect l="l" t="t" r="r" b="b"/>
              <a:pathLst>
                <a:path w="7772400" h="4601845">
                  <a:moveTo>
                    <a:pt x="7767066" y="4596384"/>
                  </a:moveTo>
                  <a:lnTo>
                    <a:pt x="7767066" y="0"/>
                  </a:lnTo>
                </a:path>
                <a:path w="7772400" h="4601845">
                  <a:moveTo>
                    <a:pt x="0" y="4601718"/>
                  </a:moveTo>
                  <a:lnTo>
                    <a:pt x="7772400" y="460171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30DE97B4-51DE-47F6-81A1-22E8828FCBB5}"/>
              </a:ext>
            </a:extLst>
          </p:cNvPr>
          <p:cNvSpPr txBox="1">
            <a:spLocks/>
          </p:cNvSpPr>
          <p:nvPr/>
        </p:nvSpPr>
        <p:spPr>
          <a:xfrm>
            <a:off x="10961652" y="6457982"/>
            <a:ext cx="750735" cy="131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0"/>
              </a:lnSpc>
            </a:pPr>
            <a:r>
              <a:rPr lang="en-GB" sz="1200" spc="15" dirty="0"/>
              <a:t>Chapter</a:t>
            </a:r>
            <a:r>
              <a:rPr lang="en-GB" sz="1200" spc="2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898453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A139-B5D1-4A1B-9F52-C933EB5C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minimax</a:t>
            </a:r>
            <a:endParaRPr lang="en-GB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43172B5-CA2D-498C-AD38-3267E8ABEB3C}"/>
              </a:ext>
            </a:extLst>
          </p:cNvPr>
          <p:cNvSpPr txBox="1">
            <a:spLocks/>
          </p:cNvSpPr>
          <p:nvPr/>
        </p:nvSpPr>
        <p:spPr>
          <a:xfrm>
            <a:off x="10961652" y="6457982"/>
            <a:ext cx="750735" cy="131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0"/>
              </a:lnSpc>
            </a:pPr>
            <a:r>
              <a:rPr lang="en-GB" sz="1200" spc="15" dirty="0"/>
              <a:t>Chapter</a:t>
            </a:r>
            <a:r>
              <a:rPr lang="en-GB" sz="1200" spc="20" dirty="0"/>
              <a:t> 6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6AD3CD1-DDFE-4D45-9C6C-6C3A940630A3}"/>
              </a:ext>
            </a:extLst>
          </p:cNvPr>
          <p:cNvSpPr txBox="1"/>
          <p:nvPr/>
        </p:nvSpPr>
        <p:spPr>
          <a:xfrm>
            <a:off x="986864" y="1770883"/>
            <a:ext cx="9259794" cy="4322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14"/>
              </a:spcBef>
            </a:pPr>
            <a:r>
              <a:rPr sz="280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Complete</a:t>
            </a:r>
            <a:r>
              <a:rPr lang="en-US" sz="2800" u="sng" spc="-10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:</a:t>
            </a:r>
            <a:r>
              <a:rPr sz="2800" spc="229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800" spc="-130" dirty="0">
                <a:latin typeface="Tahoma"/>
                <a:cs typeface="Tahoma"/>
              </a:rPr>
              <a:t>Yes,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if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35" dirty="0">
                <a:latin typeface="Tahoma"/>
                <a:cs typeface="Tahoma"/>
              </a:rPr>
              <a:t>tree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spc="-95" dirty="0">
                <a:latin typeface="Tahoma"/>
                <a:cs typeface="Tahoma"/>
              </a:rPr>
              <a:t>is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75" dirty="0">
                <a:latin typeface="Tahoma"/>
                <a:cs typeface="Tahoma"/>
              </a:rPr>
              <a:t>finite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140" dirty="0">
                <a:latin typeface="Tahoma"/>
                <a:cs typeface="Tahoma"/>
              </a:rPr>
              <a:t>(chess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60" dirty="0">
                <a:latin typeface="Tahoma"/>
                <a:cs typeface="Tahoma"/>
              </a:rPr>
              <a:t>has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95" dirty="0">
                <a:latin typeface="Tahoma"/>
                <a:cs typeface="Tahoma"/>
              </a:rPr>
              <a:t>specific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30" dirty="0">
                <a:latin typeface="Tahoma"/>
                <a:cs typeface="Tahoma"/>
              </a:rPr>
              <a:t>rules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14" dirty="0">
                <a:latin typeface="Tahoma"/>
                <a:cs typeface="Tahoma"/>
              </a:rPr>
              <a:t>for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80" dirty="0">
                <a:latin typeface="Tahoma"/>
                <a:cs typeface="Tahoma"/>
              </a:rPr>
              <a:t>this)</a:t>
            </a:r>
            <a:endParaRPr sz="2800" dirty="0">
              <a:latin typeface="Tahoma"/>
              <a:cs typeface="Tahoma"/>
            </a:endParaRPr>
          </a:p>
          <a:p>
            <a:pPr marL="88900" marR="683260">
              <a:lnSpc>
                <a:spcPct val="163400"/>
              </a:lnSpc>
            </a:pPr>
            <a:r>
              <a:rPr sz="280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Optimal</a:t>
            </a:r>
            <a:r>
              <a:rPr lang="en-US" sz="280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:</a:t>
            </a:r>
            <a:r>
              <a:rPr sz="2800" spc="229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800" spc="-130" dirty="0">
                <a:latin typeface="Tahoma"/>
                <a:cs typeface="Tahoma"/>
              </a:rPr>
              <a:t>Yes,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10" dirty="0">
                <a:latin typeface="Tahoma"/>
                <a:cs typeface="Tahoma"/>
              </a:rPr>
              <a:t>against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45" dirty="0">
                <a:latin typeface="Tahoma"/>
                <a:cs typeface="Tahoma"/>
              </a:rPr>
              <a:t>an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90" dirty="0">
                <a:latin typeface="Tahoma"/>
                <a:cs typeface="Tahoma"/>
              </a:rPr>
              <a:t>optimal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25" dirty="0">
                <a:latin typeface="Tahoma"/>
                <a:cs typeface="Tahoma"/>
              </a:rPr>
              <a:t>opponent.</a:t>
            </a:r>
            <a:r>
              <a:rPr sz="2800" spc="235" dirty="0">
                <a:latin typeface="Tahoma"/>
                <a:cs typeface="Tahoma"/>
              </a:rPr>
              <a:t> </a:t>
            </a:r>
            <a:r>
              <a:rPr sz="2800" spc="-110" dirty="0">
                <a:latin typeface="Tahoma"/>
                <a:cs typeface="Tahoma"/>
              </a:rPr>
              <a:t>Otherwise?? </a:t>
            </a:r>
            <a:r>
              <a:rPr sz="2800" spc="-625" dirty="0">
                <a:latin typeface="Tahoma"/>
                <a:cs typeface="Tahoma"/>
              </a:rPr>
              <a:t> </a:t>
            </a:r>
            <a:r>
              <a:rPr sz="2800" u="sng" spc="-8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Time</a:t>
            </a:r>
            <a:r>
              <a:rPr sz="2800" u="sng" spc="1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800" u="sng" spc="-10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complexity</a:t>
            </a:r>
            <a:r>
              <a:rPr lang="en-US" sz="2800" u="sng" spc="-10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:</a:t>
            </a:r>
            <a:r>
              <a:rPr sz="2800" spc="225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80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800" spc="1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80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800" i="1" spc="15" baseline="29761" dirty="0">
                <a:solidFill>
                  <a:srgbClr val="990099"/>
                </a:solidFill>
                <a:latin typeface="Trebuchet MS"/>
                <a:cs typeface="Trebuchet MS"/>
              </a:rPr>
              <a:t>m</a:t>
            </a:r>
            <a:r>
              <a:rPr sz="2800" spc="1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800" dirty="0">
              <a:latin typeface="Garamond"/>
              <a:cs typeface="Garamond"/>
            </a:endParaRPr>
          </a:p>
          <a:p>
            <a:pPr marL="88265" marR="1349375">
              <a:lnSpc>
                <a:spcPct val="163400"/>
              </a:lnSpc>
            </a:pPr>
            <a:r>
              <a:rPr sz="2800" u="sng" spc="-13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Space</a:t>
            </a:r>
            <a:r>
              <a:rPr sz="2800" u="sng" spc="-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 </a:t>
            </a:r>
            <a:r>
              <a:rPr sz="2800" u="sng" spc="-10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complexity</a:t>
            </a:r>
            <a:r>
              <a:rPr lang="en-US" sz="2800" u="sng" spc="-10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ahoma"/>
                <a:cs typeface="Tahoma"/>
              </a:rPr>
              <a:t>:</a:t>
            </a:r>
            <a:r>
              <a:rPr sz="2800" spc="210" dirty="0">
                <a:solidFill>
                  <a:srgbClr val="FF00FF"/>
                </a:solidFill>
                <a:latin typeface="Tahoma"/>
                <a:cs typeface="Tahoma"/>
              </a:rPr>
              <a:t> </a:t>
            </a:r>
            <a:r>
              <a:rPr sz="280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800" spc="-2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80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bm</a:t>
            </a:r>
            <a:r>
              <a:rPr sz="2800" spc="-2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800" spc="12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800" spc="-95" dirty="0">
                <a:latin typeface="Tahoma"/>
                <a:cs typeface="Tahoma"/>
              </a:rPr>
              <a:t>(depth-first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5" dirty="0">
                <a:latin typeface="Tahoma"/>
                <a:cs typeface="Tahoma"/>
              </a:rPr>
              <a:t>exploration) </a:t>
            </a:r>
            <a:r>
              <a:rPr sz="2800" spc="-62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F</a:t>
            </a:r>
            <a:r>
              <a:rPr sz="2800" spc="-195" dirty="0">
                <a:latin typeface="Tahoma"/>
                <a:cs typeface="Tahoma"/>
              </a:rPr>
              <a:t>o</a:t>
            </a:r>
            <a:r>
              <a:rPr sz="2800" spc="-80" dirty="0">
                <a:latin typeface="Tahoma"/>
                <a:cs typeface="Tahoma"/>
              </a:rPr>
              <a:t>r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145" dirty="0">
                <a:latin typeface="Tahoma"/>
                <a:cs typeface="Tahoma"/>
              </a:rPr>
              <a:t>chess,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b="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80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≈</a:t>
            </a:r>
            <a:r>
              <a:rPr sz="2800" spc="-7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990099"/>
                </a:solidFill>
                <a:latin typeface="Garamond"/>
                <a:cs typeface="Garamond"/>
              </a:rPr>
              <a:t>35</a:t>
            </a:r>
            <a:r>
              <a:rPr sz="2800" spc="-85" dirty="0">
                <a:latin typeface="Tahoma"/>
                <a:cs typeface="Tahoma"/>
              </a:rPr>
              <a:t>,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80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≈</a:t>
            </a:r>
            <a:r>
              <a:rPr sz="2800" spc="-7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990099"/>
                </a:solidFill>
                <a:latin typeface="Garamond"/>
                <a:cs typeface="Garamond"/>
              </a:rPr>
              <a:t>10</a:t>
            </a:r>
            <a:r>
              <a:rPr sz="2800" spc="-15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800" spc="13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800" spc="-85" dirty="0">
                <a:latin typeface="Tahoma"/>
                <a:cs typeface="Tahoma"/>
              </a:rPr>
              <a:t>f</a:t>
            </a:r>
            <a:r>
              <a:rPr sz="2800" spc="-180" dirty="0">
                <a:latin typeface="Tahoma"/>
                <a:cs typeface="Tahoma"/>
              </a:rPr>
              <a:t>o</a:t>
            </a:r>
            <a:r>
              <a:rPr sz="2800" spc="-80" dirty="0">
                <a:latin typeface="Tahoma"/>
                <a:cs typeface="Tahoma"/>
              </a:rPr>
              <a:t>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95" dirty="0">
                <a:latin typeface="Tahoma"/>
                <a:cs typeface="Tahoma"/>
              </a:rPr>
              <a:t>“reasonable”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75" dirty="0">
                <a:latin typeface="Tahoma"/>
                <a:cs typeface="Tahoma"/>
              </a:rPr>
              <a:t>games</a:t>
            </a:r>
            <a:endParaRPr sz="2800" dirty="0">
              <a:latin typeface="Tahoma"/>
              <a:cs typeface="Tahoma"/>
            </a:endParaRPr>
          </a:p>
          <a:p>
            <a:pPr marL="819785">
              <a:lnSpc>
                <a:spcPct val="100000"/>
              </a:lnSpc>
              <a:spcBef>
                <a:spcPts val="35"/>
              </a:spcBef>
            </a:pPr>
            <a:r>
              <a:rPr sz="2800" spc="140" dirty="0">
                <a:latin typeface="Lucida Sans Unicode"/>
                <a:cs typeface="Lucida Sans Unicode"/>
              </a:rPr>
              <a:t>⇒</a:t>
            </a:r>
            <a:r>
              <a:rPr sz="2800" spc="-15" dirty="0">
                <a:latin typeface="Lucida Sans Unicode"/>
                <a:cs typeface="Lucida Sans Unicode"/>
              </a:rPr>
              <a:t> </a:t>
            </a:r>
            <a:r>
              <a:rPr sz="2800" spc="-110" dirty="0">
                <a:latin typeface="Tahoma"/>
                <a:cs typeface="Tahoma"/>
              </a:rPr>
              <a:t>exact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95" dirty="0">
                <a:latin typeface="Tahoma"/>
                <a:cs typeface="Tahoma"/>
              </a:rPr>
              <a:t>solution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10" dirty="0">
                <a:latin typeface="Tahoma"/>
                <a:cs typeface="Tahoma"/>
              </a:rPr>
              <a:t>completely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125" dirty="0">
                <a:latin typeface="Tahoma"/>
                <a:cs typeface="Tahoma"/>
              </a:rPr>
              <a:t>infeasible</a:t>
            </a:r>
            <a:endParaRPr sz="2800" dirty="0">
              <a:latin typeface="Tahoma"/>
              <a:cs typeface="Tahoma"/>
            </a:endParaRPr>
          </a:p>
          <a:p>
            <a:pPr marL="88265">
              <a:lnSpc>
                <a:spcPct val="100000"/>
              </a:lnSpc>
              <a:spcBef>
                <a:spcPts val="1560"/>
              </a:spcBef>
            </a:pPr>
            <a:r>
              <a:rPr sz="2800" spc="-15" dirty="0">
                <a:latin typeface="Tahoma"/>
                <a:cs typeface="Tahoma"/>
              </a:rPr>
              <a:t>But </a:t>
            </a:r>
            <a:r>
              <a:rPr sz="2800" spc="-145" dirty="0">
                <a:latin typeface="Tahoma"/>
                <a:cs typeface="Tahoma"/>
              </a:rPr>
              <a:t>d</a:t>
            </a:r>
            <a:r>
              <a:rPr sz="2800" spc="-140" dirty="0">
                <a:latin typeface="Tahoma"/>
                <a:cs typeface="Tahoma"/>
              </a:rPr>
              <a:t>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54" dirty="0">
                <a:latin typeface="Tahoma"/>
                <a:cs typeface="Tahoma"/>
              </a:rPr>
              <a:t>w</a:t>
            </a:r>
            <a:r>
              <a:rPr sz="2800" spc="-220" dirty="0">
                <a:latin typeface="Tahoma"/>
                <a:cs typeface="Tahoma"/>
              </a:rPr>
              <a:t>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85" dirty="0">
                <a:latin typeface="Tahoma"/>
                <a:cs typeface="Tahoma"/>
              </a:rPr>
              <a:t>need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60" dirty="0">
                <a:latin typeface="Tahoma"/>
                <a:cs typeface="Tahoma"/>
              </a:rPr>
              <a:t>t</a:t>
            </a:r>
            <a:r>
              <a:rPr sz="2800" spc="-80" dirty="0">
                <a:latin typeface="Tahoma"/>
                <a:cs typeface="Tahoma"/>
              </a:rPr>
              <a:t>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20" dirty="0">
                <a:latin typeface="Tahoma"/>
                <a:cs typeface="Tahoma"/>
              </a:rPr>
              <a:t>expl</a:t>
            </a:r>
            <a:r>
              <a:rPr sz="2800" spc="-210" dirty="0">
                <a:latin typeface="Tahoma"/>
                <a:cs typeface="Tahoma"/>
              </a:rPr>
              <a:t>o</a:t>
            </a:r>
            <a:r>
              <a:rPr sz="2800" spc="-125" dirty="0">
                <a:latin typeface="Tahoma"/>
                <a:cs typeface="Tahoma"/>
              </a:rPr>
              <a:t>r</a:t>
            </a:r>
            <a:r>
              <a:rPr sz="2800" spc="-175" dirty="0">
                <a:latin typeface="Tahoma"/>
                <a:cs typeface="Tahoma"/>
              </a:rPr>
              <a:t>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55" dirty="0">
                <a:latin typeface="Tahoma"/>
                <a:cs typeface="Tahoma"/>
              </a:rPr>
              <a:t>every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0" dirty="0">
                <a:latin typeface="Tahoma"/>
                <a:cs typeface="Tahoma"/>
              </a:rPr>
              <a:t>path?</a:t>
            </a:r>
            <a:endParaRPr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5922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204C-2DF9-4B23-99BE-962EAEC5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0" i="1" spc="-30" dirty="0">
                <a:latin typeface="Bookman Old Style"/>
                <a:cs typeface="Bookman Old Style"/>
              </a:rPr>
              <a:t>α</a:t>
            </a:r>
            <a:r>
              <a:rPr lang="el-GR" spc="-30" dirty="0"/>
              <a:t>–</a:t>
            </a:r>
            <a:r>
              <a:rPr lang="el-GR" sz="4000" b="0" i="1" spc="-30" dirty="0">
                <a:latin typeface="Bookman Old Style"/>
                <a:cs typeface="Bookman Old Style"/>
              </a:rPr>
              <a:t>β	</a:t>
            </a:r>
            <a:r>
              <a:rPr lang="en-US" sz="4000" b="0" i="1" spc="-30" dirty="0">
                <a:latin typeface="Bookman Old Style"/>
                <a:cs typeface="Bookman Old Style"/>
              </a:rPr>
              <a:t>  </a:t>
            </a:r>
            <a:r>
              <a:rPr lang="en-GB" spc="70" dirty="0"/>
              <a:t>pruning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29BD2-8F9D-4971-80C4-AF96D0809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problem with minimax search is that the number of game states it has to examine is exponential and the depth of the tree.</a:t>
            </a:r>
          </a:p>
          <a:p>
            <a:r>
              <a:rPr lang="en-US" dirty="0"/>
              <a:t>We can’t eliminate the exponent, but we can reduce it by half (on average).</a:t>
            </a:r>
          </a:p>
          <a:p>
            <a:r>
              <a:rPr lang="el-GR" sz="2400" b="0" i="1" spc="-30" dirty="0">
                <a:latin typeface="Bookman Old Style"/>
                <a:cs typeface="Bookman Old Style"/>
              </a:rPr>
              <a:t>α</a:t>
            </a:r>
            <a:r>
              <a:rPr lang="el-GR" spc="-30" dirty="0"/>
              <a:t>–</a:t>
            </a:r>
            <a:r>
              <a:rPr lang="el-GR" sz="2400" b="0" i="1" spc="-30" dirty="0">
                <a:latin typeface="Bookman Old Style"/>
                <a:cs typeface="Bookman Old Style"/>
              </a:rPr>
              <a:t>β</a:t>
            </a:r>
            <a:r>
              <a:rPr lang="en-US" sz="2400" i="1" spc="-30" dirty="0">
                <a:latin typeface="Bookman Old Style"/>
                <a:cs typeface="Bookman Old Style"/>
              </a:rPr>
              <a:t> </a:t>
            </a:r>
            <a:r>
              <a:rPr lang="en-GB" spc="70" dirty="0"/>
              <a:t>pruning can eliminate leaves and entire subtrees.</a:t>
            </a:r>
          </a:p>
          <a:p>
            <a:pPr lvl="1"/>
            <a:r>
              <a:rPr lang="el-GR" b="0" i="1" spc="-30" dirty="0">
                <a:latin typeface="Bookman Old Style"/>
                <a:cs typeface="Bookman Old Style"/>
              </a:rPr>
              <a:t>α</a:t>
            </a:r>
            <a:r>
              <a:rPr lang="en-US" b="0" i="1" spc="-30" dirty="0">
                <a:latin typeface="Bookman Old Style"/>
                <a:cs typeface="Bookman Old Style"/>
              </a:rPr>
              <a:t> is Max’s best value on path to root</a:t>
            </a:r>
          </a:p>
          <a:p>
            <a:pPr lvl="1"/>
            <a:r>
              <a:rPr lang="el-GR" sz="2400" b="0" i="1" spc="-30" dirty="0">
                <a:latin typeface="Bookman Old Style"/>
                <a:cs typeface="Bookman Old Style"/>
              </a:rPr>
              <a:t>β</a:t>
            </a:r>
            <a:r>
              <a:rPr lang="en-US" b="0" i="1" spc="-30" dirty="0">
                <a:latin typeface="Bookman Old Style"/>
                <a:cs typeface="Bookman Old Style"/>
              </a:rPr>
              <a:t> is Min’s best value on path to root</a:t>
            </a:r>
            <a:endParaRPr lang="en-GB" spc="70" dirty="0"/>
          </a:p>
          <a:p>
            <a:r>
              <a:rPr lang="en-GB" spc="70" dirty="0"/>
              <a:t>Pruning has no effect on the minimax value computed for the root.</a:t>
            </a:r>
          </a:p>
          <a:p>
            <a:r>
              <a:rPr lang="en-GB" spc="70" dirty="0"/>
              <a:t>Branches that were pruned would have wasted time without being relevant to the search.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945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A139-B5D1-4A1B-9F52-C933EB5C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0" i="1" spc="-30" dirty="0">
                <a:latin typeface="Bookman Old Style"/>
                <a:cs typeface="Bookman Old Style"/>
              </a:rPr>
              <a:t>α</a:t>
            </a:r>
            <a:r>
              <a:rPr lang="el-GR" spc="-30" dirty="0"/>
              <a:t>–</a:t>
            </a:r>
            <a:r>
              <a:rPr lang="el-GR" sz="4000" b="0" i="1" spc="-30" dirty="0">
                <a:latin typeface="Bookman Old Style"/>
                <a:cs typeface="Bookman Old Style"/>
              </a:rPr>
              <a:t>β	</a:t>
            </a:r>
            <a:r>
              <a:rPr lang="en-US" sz="4000" b="0" i="1" spc="-30" dirty="0">
                <a:latin typeface="Bookman Old Style"/>
                <a:cs typeface="Bookman Old Style"/>
              </a:rPr>
              <a:t>  </a:t>
            </a:r>
            <a:r>
              <a:rPr lang="en-GB" spc="70" dirty="0"/>
              <a:t>pruning</a:t>
            </a:r>
            <a:r>
              <a:rPr lang="en-GB" spc="200" dirty="0"/>
              <a:t> </a:t>
            </a:r>
            <a:r>
              <a:rPr lang="en-GB" spc="80" dirty="0"/>
              <a:t>example </a:t>
            </a:r>
            <a:endParaRPr lang="en-GB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43172B5-CA2D-498C-AD38-3267E8ABEB3C}"/>
              </a:ext>
            </a:extLst>
          </p:cNvPr>
          <p:cNvSpPr txBox="1">
            <a:spLocks/>
          </p:cNvSpPr>
          <p:nvPr/>
        </p:nvSpPr>
        <p:spPr>
          <a:xfrm>
            <a:off x="10128738" y="6492875"/>
            <a:ext cx="1583649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0"/>
              </a:lnSpc>
            </a:pPr>
            <a:r>
              <a:rPr lang="en-GB" sz="1200" spc="15" dirty="0"/>
              <a:t>Chapter</a:t>
            </a:r>
            <a:r>
              <a:rPr lang="en-GB" sz="1200" spc="20" dirty="0"/>
              <a:t> 6 – page 199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96EC5F3-317D-42DC-B3B4-7F4482136472}"/>
              </a:ext>
            </a:extLst>
          </p:cNvPr>
          <p:cNvGrpSpPr/>
          <p:nvPr/>
        </p:nvGrpSpPr>
        <p:grpSpPr>
          <a:xfrm>
            <a:off x="2642386" y="2112397"/>
            <a:ext cx="3969969" cy="2633205"/>
            <a:chOff x="1770189" y="1756562"/>
            <a:chExt cx="3969969" cy="2633205"/>
          </a:xfrm>
        </p:grpSpPr>
        <p:sp>
          <p:nvSpPr>
            <p:cNvPr id="53" name="object 3">
              <a:extLst>
                <a:ext uri="{FF2B5EF4-FFF2-40B4-BE49-F238E27FC236}">
                  <a16:creationId xmlns:a16="http://schemas.microsoft.com/office/drawing/2014/main" id="{9DB77D82-89F4-4E31-984A-8E5AE0ACB7EA}"/>
                </a:ext>
              </a:extLst>
            </p:cNvPr>
            <p:cNvSpPr txBox="1"/>
            <p:nvPr/>
          </p:nvSpPr>
          <p:spPr>
            <a:xfrm>
              <a:off x="1770189" y="1851448"/>
              <a:ext cx="469900" cy="271780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600" spc="10" dirty="0">
                  <a:latin typeface="Arial"/>
                  <a:cs typeface="Arial"/>
                </a:rPr>
                <a:t>MAX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4" name="object 4">
              <a:extLst>
                <a:ext uri="{FF2B5EF4-FFF2-40B4-BE49-F238E27FC236}">
                  <a16:creationId xmlns:a16="http://schemas.microsoft.com/office/drawing/2014/main" id="{0F4635DD-D19D-41FC-8E01-1901F8105DC8}"/>
                </a:ext>
              </a:extLst>
            </p:cNvPr>
            <p:cNvSpPr txBox="1"/>
            <p:nvPr/>
          </p:nvSpPr>
          <p:spPr>
            <a:xfrm>
              <a:off x="2587701" y="4065282"/>
              <a:ext cx="163830" cy="32448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950" b="1" dirty="0">
                  <a:latin typeface="Arial"/>
                  <a:cs typeface="Arial"/>
                </a:rPr>
                <a:t>3</a:t>
              </a:r>
              <a:endParaRPr sz="1950">
                <a:latin typeface="Arial"/>
                <a:cs typeface="Arial"/>
              </a:endParaRPr>
            </a:p>
          </p:txBody>
        </p:sp>
        <p:sp>
          <p:nvSpPr>
            <p:cNvPr id="55" name="object 5">
              <a:extLst>
                <a:ext uri="{FF2B5EF4-FFF2-40B4-BE49-F238E27FC236}">
                  <a16:creationId xmlns:a16="http://schemas.microsoft.com/office/drawing/2014/main" id="{5B246F94-A1D5-4B5D-BE39-962CA1899DCD}"/>
                </a:ext>
              </a:extLst>
            </p:cNvPr>
            <p:cNvSpPr txBox="1"/>
            <p:nvPr/>
          </p:nvSpPr>
          <p:spPr>
            <a:xfrm>
              <a:off x="3268938" y="4065282"/>
              <a:ext cx="939165" cy="32448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787400" algn="l"/>
                </a:tabLst>
              </a:pPr>
              <a:r>
                <a:rPr sz="1950" b="1" dirty="0">
                  <a:latin typeface="Arial"/>
                  <a:cs typeface="Arial"/>
                </a:rPr>
                <a:t>12	8</a:t>
              </a:r>
              <a:endParaRPr sz="1950">
                <a:latin typeface="Arial"/>
                <a:cs typeface="Arial"/>
              </a:endParaRPr>
            </a:p>
          </p:txBody>
        </p:sp>
        <p:sp>
          <p:nvSpPr>
            <p:cNvPr id="56" name="object 6">
              <a:extLst>
                <a:ext uri="{FF2B5EF4-FFF2-40B4-BE49-F238E27FC236}">
                  <a16:creationId xmlns:a16="http://schemas.microsoft.com/office/drawing/2014/main" id="{F6B1B385-00D8-4F38-A22F-32121129C6E5}"/>
                </a:ext>
              </a:extLst>
            </p:cNvPr>
            <p:cNvSpPr txBox="1"/>
            <p:nvPr/>
          </p:nvSpPr>
          <p:spPr>
            <a:xfrm>
              <a:off x="1770189" y="2833678"/>
              <a:ext cx="401320" cy="271780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600" spc="5" dirty="0">
                  <a:latin typeface="Arial"/>
                  <a:cs typeface="Arial"/>
                </a:rPr>
                <a:t>MIN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7" name="object 7">
              <a:extLst>
                <a:ext uri="{FF2B5EF4-FFF2-40B4-BE49-F238E27FC236}">
                  <a16:creationId xmlns:a16="http://schemas.microsoft.com/office/drawing/2014/main" id="{DA9B9655-698E-40B5-905C-F034BC0B4A73}"/>
                </a:ext>
              </a:extLst>
            </p:cNvPr>
            <p:cNvSpPr/>
            <p:nvPr/>
          </p:nvSpPr>
          <p:spPr>
            <a:xfrm>
              <a:off x="2635262" y="2107615"/>
              <a:ext cx="2580640" cy="1708150"/>
            </a:xfrm>
            <a:custGeom>
              <a:avLst/>
              <a:gdLst/>
              <a:ahLst/>
              <a:cxnLst/>
              <a:rect l="l" t="t" r="r" b="b"/>
              <a:pathLst>
                <a:path w="2580640" h="1708150">
                  <a:moveTo>
                    <a:pt x="820953" y="1006970"/>
                  </a:moveTo>
                  <a:lnTo>
                    <a:pt x="752627" y="1704225"/>
                  </a:lnTo>
                </a:path>
                <a:path w="2580640" h="1708150">
                  <a:moveTo>
                    <a:pt x="820953" y="1006462"/>
                  </a:moveTo>
                  <a:lnTo>
                    <a:pt x="0" y="1703743"/>
                  </a:lnTo>
                </a:path>
                <a:path w="2580640" h="1708150">
                  <a:moveTo>
                    <a:pt x="820966" y="1002207"/>
                  </a:moveTo>
                  <a:lnTo>
                    <a:pt x="1460677" y="1708010"/>
                  </a:lnTo>
                </a:path>
                <a:path w="2580640" h="1708150">
                  <a:moveTo>
                    <a:pt x="2580157" y="0"/>
                  </a:moveTo>
                  <a:lnTo>
                    <a:pt x="810310" y="725004"/>
                  </a:lnTo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8">
              <a:extLst>
                <a:ext uri="{FF2B5EF4-FFF2-40B4-BE49-F238E27FC236}">
                  <a16:creationId xmlns:a16="http://schemas.microsoft.com/office/drawing/2014/main" id="{A1F37CF4-4F9B-4201-937E-946F0E756683}"/>
                </a:ext>
              </a:extLst>
            </p:cNvPr>
            <p:cNvSpPr txBox="1"/>
            <p:nvPr/>
          </p:nvSpPr>
          <p:spPr>
            <a:xfrm>
              <a:off x="3601110" y="2730512"/>
              <a:ext cx="163830" cy="32448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950" b="1" dirty="0">
                  <a:latin typeface="Arial"/>
                  <a:cs typeface="Arial"/>
                </a:rPr>
                <a:t>3</a:t>
              </a:r>
              <a:endParaRPr sz="1950">
                <a:latin typeface="Arial"/>
                <a:cs typeface="Arial"/>
              </a:endParaRPr>
            </a:p>
          </p:txBody>
        </p:sp>
        <p:grpSp>
          <p:nvGrpSpPr>
            <p:cNvPr id="59" name="object 9">
              <a:extLst>
                <a:ext uri="{FF2B5EF4-FFF2-40B4-BE49-F238E27FC236}">
                  <a16:creationId xmlns:a16="http://schemas.microsoft.com/office/drawing/2014/main" id="{587495CE-7038-4D7A-84C6-A5AD6C4B3BBC}"/>
                </a:ext>
              </a:extLst>
            </p:cNvPr>
            <p:cNvGrpSpPr/>
            <p:nvPr/>
          </p:nvGrpSpPr>
          <p:grpSpPr>
            <a:xfrm>
              <a:off x="2473991" y="1807787"/>
              <a:ext cx="3081655" cy="2306320"/>
              <a:chOff x="2473991" y="1807787"/>
              <a:chExt cx="3081655" cy="2306320"/>
            </a:xfrm>
          </p:grpSpPr>
          <p:sp>
            <p:nvSpPr>
              <p:cNvPr id="61" name="object 10">
                <a:extLst>
                  <a:ext uri="{FF2B5EF4-FFF2-40B4-BE49-F238E27FC236}">
                    <a16:creationId xmlns:a16="http://schemas.microsoft.com/office/drawing/2014/main" id="{5545B5AA-6E47-441A-85E5-8B0BC2B5CB9D}"/>
                  </a:ext>
                </a:extLst>
              </p:cNvPr>
              <p:cNvSpPr/>
              <p:nvPr/>
            </p:nvSpPr>
            <p:spPr>
              <a:xfrm>
                <a:off x="3943057" y="3814940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29">
                    <a:moveTo>
                      <a:pt x="0" y="290398"/>
                    </a:moveTo>
                    <a:lnTo>
                      <a:pt x="307479" y="290398"/>
                    </a:lnTo>
                    <a:lnTo>
                      <a:pt x="153733" y="0"/>
                    </a:lnTo>
                    <a:lnTo>
                      <a:pt x="0" y="290398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11">
                <a:extLst>
                  <a:ext uri="{FF2B5EF4-FFF2-40B4-BE49-F238E27FC236}">
                    <a16:creationId xmlns:a16="http://schemas.microsoft.com/office/drawing/2014/main" id="{68D849AB-6CB4-4423-AD1C-5D348501A2DE}"/>
                  </a:ext>
                </a:extLst>
              </p:cNvPr>
              <p:cNvSpPr/>
              <p:nvPr/>
            </p:nvSpPr>
            <p:spPr>
              <a:xfrm>
                <a:off x="3943057" y="3814940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29">
                    <a:moveTo>
                      <a:pt x="153733" y="0"/>
                    </a:moveTo>
                    <a:lnTo>
                      <a:pt x="307479" y="290398"/>
                    </a:lnTo>
                    <a:lnTo>
                      <a:pt x="0" y="290398"/>
                    </a:lnTo>
                    <a:lnTo>
                      <a:pt x="153733" y="0"/>
                    </a:lnTo>
                    <a:close/>
                  </a:path>
                </a:pathLst>
              </a:custGeom>
              <a:ln w="1708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12">
                <a:extLst>
                  <a:ext uri="{FF2B5EF4-FFF2-40B4-BE49-F238E27FC236}">
                    <a16:creationId xmlns:a16="http://schemas.microsoft.com/office/drawing/2014/main" id="{00B525C5-019F-4689-9EFC-20BB9C721776}"/>
                  </a:ext>
                </a:extLst>
              </p:cNvPr>
              <p:cNvSpPr/>
              <p:nvPr/>
            </p:nvSpPr>
            <p:spPr>
              <a:xfrm>
                <a:off x="3234143" y="3814940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29">
                    <a:moveTo>
                      <a:pt x="0" y="290398"/>
                    </a:moveTo>
                    <a:lnTo>
                      <a:pt x="307479" y="290398"/>
                    </a:lnTo>
                    <a:lnTo>
                      <a:pt x="153746" y="0"/>
                    </a:lnTo>
                    <a:lnTo>
                      <a:pt x="0" y="290398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13">
                <a:extLst>
                  <a:ext uri="{FF2B5EF4-FFF2-40B4-BE49-F238E27FC236}">
                    <a16:creationId xmlns:a16="http://schemas.microsoft.com/office/drawing/2014/main" id="{E17A8BAF-5A7C-434D-8418-A26102B011FE}"/>
                  </a:ext>
                </a:extLst>
              </p:cNvPr>
              <p:cNvSpPr/>
              <p:nvPr/>
            </p:nvSpPr>
            <p:spPr>
              <a:xfrm>
                <a:off x="3234143" y="3814940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29">
                    <a:moveTo>
                      <a:pt x="153746" y="0"/>
                    </a:moveTo>
                    <a:lnTo>
                      <a:pt x="307479" y="290398"/>
                    </a:lnTo>
                    <a:lnTo>
                      <a:pt x="0" y="290398"/>
                    </a:lnTo>
                    <a:lnTo>
                      <a:pt x="153746" y="0"/>
                    </a:lnTo>
                    <a:close/>
                  </a:path>
                </a:pathLst>
              </a:custGeom>
              <a:ln w="1708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14">
                <a:extLst>
                  <a:ext uri="{FF2B5EF4-FFF2-40B4-BE49-F238E27FC236}">
                    <a16:creationId xmlns:a16="http://schemas.microsoft.com/office/drawing/2014/main" id="{DB197CCA-B482-4213-84EE-20F744B1D0FA}"/>
                  </a:ext>
                </a:extLst>
              </p:cNvPr>
              <p:cNvSpPr/>
              <p:nvPr/>
            </p:nvSpPr>
            <p:spPr>
              <a:xfrm>
                <a:off x="2482532" y="3814940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29">
                    <a:moveTo>
                      <a:pt x="0" y="290398"/>
                    </a:moveTo>
                    <a:lnTo>
                      <a:pt x="307479" y="290398"/>
                    </a:lnTo>
                    <a:lnTo>
                      <a:pt x="153733" y="0"/>
                    </a:lnTo>
                    <a:lnTo>
                      <a:pt x="0" y="290398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15">
                <a:extLst>
                  <a:ext uri="{FF2B5EF4-FFF2-40B4-BE49-F238E27FC236}">
                    <a16:creationId xmlns:a16="http://schemas.microsoft.com/office/drawing/2014/main" id="{8804C60B-91B6-4C76-A144-81D232E4CC65}"/>
                  </a:ext>
                </a:extLst>
              </p:cNvPr>
              <p:cNvSpPr/>
              <p:nvPr/>
            </p:nvSpPr>
            <p:spPr>
              <a:xfrm>
                <a:off x="2482532" y="3814940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29">
                    <a:moveTo>
                      <a:pt x="153733" y="0"/>
                    </a:moveTo>
                    <a:lnTo>
                      <a:pt x="307479" y="290398"/>
                    </a:lnTo>
                    <a:lnTo>
                      <a:pt x="0" y="290398"/>
                    </a:lnTo>
                    <a:lnTo>
                      <a:pt x="153733" y="0"/>
                    </a:lnTo>
                    <a:close/>
                  </a:path>
                </a:pathLst>
              </a:custGeom>
              <a:ln w="1708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16">
                <a:extLst>
                  <a:ext uri="{FF2B5EF4-FFF2-40B4-BE49-F238E27FC236}">
                    <a16:creationId xmlns:a16="http://schemas.microsoft.com/office/drawing/2014/main" id="{48237BBB-1D08-4880-856D-F793A1B6367A}"/>
                  </a:ext>
                </a:extLst>
              </p:cNvPr>
              <p:cNvSpPr/>
              <p:nvPr/>
            </p:nvSpPr>
            <p:spPr>
              <a:xfrm>
                <a:off x="5044858" y="1816328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30">
                    <a:moveTo>
                      <a:pt x="0" y="290385"/>
                    </a:moveTo>
                    <a:lnTo>
                      <a:pt x="307479" y="290385"/>
                    </a:lnTo>
                    <a:lnTo>
                      <a:pt x="153733" y="0"/>
                    </a:lnTo>
                    <a:lnTo>
                      <a:pt x="0" y="290385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object 17">
                <a:extLst>
                  <a:ext uri="{FF2B5EF4-FFF2-40B4-BE49-F238E27FC236}">
                    <a16:creationId xmlns:a16="http://schemas.microsoft.com/office/drawing/2014/main" id="{E0536E95-FCD3-44C3-A6B7-C6E31861D19C}"/>
                  </a:ext>
                </a:extLst>
              </p:cNvPr>
              <p:cNvSpPr/>
              <p:nvPr/>
            </p:nvSpPr>
            <p:spPr>
              <a:xfrm>
                <a:off x="5044858" y="1816328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30">
                    <a:moveTo>
                      <a:pt x="153733" y="0"/>
                    </a:moveTo>
                    <a:lnTo>
                      <a:pt x="307479" y="290385"/>
                    </a:lnTo>
                    <a:lnTo>
                      <a:pt x="0" y="290385"/>
                    </a:lnTo>
                    <a:lnTo>
                      <a:pt x="153733" y="0"/>
                    </a:lnTo>
                    <a:close/>
                  </a:path>
                </a:pathLst>
              </a:custGeom>
              <a:ln w="1708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18">
                <a:extLst>
                  <a:ext uri="{FF2B5EF4-FFF2-40B4-BE49-F238E27FC236}">
                    <a16:creationId xmlns:a16="http://schemas.microsoft.com/office/drawing/2014/main" id="{86E8D0CA-14EE-4AAB-813A-68A0EF33E8E1}"/>
                  </a:ext>
                </a:extLst>
              </p:cNvPr>
              <p:cNvSpPr/>
              <p:nvPr/>
            </p:nvSpPr>
            <p:spPr>
              <a:xfrm>
                <a:off x="3302469" y="2824175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30">
                    <a:moveTo>
                      <a:pt x="0" y="0"/>
                    </a:moveTo>
                    <a:lnTo>
                      <a:pt x="153746" y="290398"/>
                    </a:lnTo>
                    <a:lnTo>
                      <a:pt x="30747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19">
                <a:extLst>
                  <a:ext uri="{FF2B5EF4-FFF2-40B4-BE49-F238E27FC236}">
                    <a16:creationId xmlns:a16="http://schemas.microsoft.com/office/drawing/2014/main" id="{F2B385A4-8EC5-48DA-9F12-0259C3B7E964}"/>
                  </a:ext>
                </a:extLst>
              </p:cNvPr>
              <p:cNvSpPr/>
              <p:nvPr/>
            </p:nvSpPr>
            <p:spPr>
              <a:xfrm>
                <a:off x="3302469" y="2824175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30">
                    <a:moveTo>
                      <a:pt x="153746" y="290398"/>
                    </a:moveTo>
                    <a:lnTo>
                      <a:pt x="307479" y="0"/>
                    </a:lnTo>
                    <a:lnTo>
                      <a:pt x="0" y="0"/>
                    </a:lnTo>
                    <a:lnTo>
                      <a:pt x="153746" y="290398"/>
                    </a:lnTo>
                    <a:close/>
                  </a:path>
                </a:pathLst>
              </a:custGeom>
              <a:ln w="1708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1" name="object 20">
                <a:extLst>
                  <a:ext uri="{FF2B5EF4-FFF2-40B4-BE49-F238E27FC236}">
                    <a16:creationId xmlns:a16="http://schemas.microsoft.com/office/drawing/2014/main" id="{0FADC77C-48F7-4686-9373-2108794A102C}"/>
                  </a:ext>
                </a:extLst>
              </p:cNvPr>
              <p:cNvSpPr/>
              <p:nvPr/>
            </p:nvSpPr>
            <p:spPr>
              <a:xfrm>
                <a:off x="5402732" y="1857159"/>
                <a:ext cx="135890" cy="194310"/>
              </a:xfrm>
              <a:custGeom>
                <a:avLst/>
                <a:gdLst/>
                <a:ahLst/>
                <a:cxnLst/>
                <a:rect l="l" t="t" r="r" b="b"/>
                <a:pathLst>
                  <a:path w="135889" h="194310">
                    <a:moveTo>
                      <a:pt x="128689" y="71501"/>
                    </a:moveTo>
                    <a:lnTo>
                      <a:pt x="0" y="0"/>
                    </a:lnTo>
                  </a:path>
                  <a:path w="135889" h="194310">
                    <a:moveTo>
                      <a:pt x="128689" y="71501"/>
                    </a:moveTo>
                    <a:lnTo>
                      <a:pt x="0" y="142989"/>
                    </a:lnTo>
                  </a:path>
                  <a:path w="135889" h="194310">
                    <a:moveTo>
                      <a:pt x="135318" y="122720"/>
                    </a:moveTo>
                    <a:lnTo>
                      <a:pt x="6629" y="194208"/>
                    </a:lnTo>
                  </a:path>
                </a:pathLst>
              </a:custGeom>
              <a:ln w="341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0" name="object 21">
              <a:extLst>
                <a:ext uri="{FF2B5EF4-FFF2-40B4-BE49-F238E27FC236}">
                  <a16:creationId xmlns:a16="http://schemas.microsoft.com/office/drawing/2014/main" id="{07E2FD11-614C-4390-9652-3BD99F5EAC01}"/>
                </a:ext>
              </a:extLst>
            </p:cNvPr>
            <p:cNvSpPr txBox="1"/>
            <p:nvPr/>
          </p:nvSpPr>
          <p:spPr>
            <a:xfrm>
              <a:off x="5576328" y="1756562"/>
              <a:ext cx="163830" cy="32448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950" b="1" dirty="0">
                  <a:latin typeface="Arial"/>
                  <a:cs typeface="Arial"/>
                </a:rPr>
                <a:t>3</a:t>
              </a:r>
              <a:endParaRPr sz="1950">
                <a:latin typeface="Arial"/>
                <a:cs typeface="Arial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ED19692-C233-4C43-9CDC-B0D65CE47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08" y="-6727"/>
            <a:ext cx="3993671" cy="201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17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A139-B5D1-4A1B-9F52-C933EB5C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0" i="1" spc="-30" dirty="0">
                <a:latin typeface="Bookman Old Style"/>
                <a:cs typeface="Bookman Old Style"/>
              </a:rPr>
              <a:t>α</a:t>
            </a:r>
            <a:r>
              <a:rPr lang="el-GR" spc="-30" dirty="0"/>
              <a:t>–</a:t>
            </a:r>
            <a:r>
              <a:rPr lang="el-GR" sz="4000" b="0" i="1" spc="-30" dirty="0">
                <a:latin typeface="Bookman Old Style"/>
                <a:cs typeface="Bookman Old Style"/>
              </a:rPr>
              <a:t>β	</a:t>
            </a:r>
            <a:r>
              <a:rPr lang="en-US" sz="4000" b="0" i="1" spc="-30" dirty="0">
                <a:latin typeface="Bookman Old Style"/>
                <a:cs typeface="Bookman Old Style"/>
              </a:rPr>
              <a:t>  </a:t>
            </a:r>
            <a:r>
              <a:rPr lang="en-GB" spc="70" dirty="0"/>
              <a:t>pruning example</a:t>
            </a:r>
            <a:r>
              <a:rPr lang="en-GB" spc="200" dirty="0"/>
              <a:t> </a:t>
            </a:r>
            <a:endParaRPr lang="en-GB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FEEEC61-65D5-4F89-9D22-E0DC4A75EB30}"/>
              </a:ext>
            </a:extLst>
          </p:cNvPr>
          <p:cNvGrpSpPr/>
          <p:nvPr/>
        </p:nvGrpSpPr>
        <p:grpSpPr>
          <a:xfrm>
            <a:off x="2600183" y="2112397"/>
            <a:ext cx="4174109" cy="2633205"/>
            <a:chOff x="1770189" y="1756562"/>
            <a:chExt cx="4174109" cy="263320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0CF1DDB-8438-42D1-82BA-0646D31938F5}"/>
                </a:ext>
              </a:extLst>
            </p:cNvPr>
            <p:cNvGrpSpPr/>
            <p:nvPr/>
          </p:nvGrpSpPr>
          <p:grpSpPr>
            <a:xfrm>
              <a:off x="1770189" y="1807755"/>
              <a:ext cx="4174109" cy="2582012"/>
              <a:chOff x="1770189" y="1807755"/>
              <a:chExt cx="4174109" cy="2582012"/>
            </a:xfrm>
          </p:grpSpPr>
          <p:sp>
            <p:nvSpPr>
              <p:cNvPr id="57" name="object 3">
                <a:extLst>
                  <a:ext uri="{FF2B5EF4-FFF2-40B4-BE49-F238E27FC236}">
                    <a16:creationId xmlns:a16="http://schemas.microsoft.com/office/drawing/2014/main" id="{75CE7106-E34B-430D-9357-22446940EDFC}"/>
                  </a:ext>
                </a:extLst>
              </p:cNvPr>
              <p:cNvSpPr txBox="1"/>
              <p:nvPr/>
            </p:nvSpPr>
            <p:spPr>
              <a:xfrm>
                <a:off x="1770189" y="1851448"/>
                <a:ext cx="469900" cy="271780"/>
              </a:xfrm>
              <a:prstGeom prst="rect">
                <a:avLst/>
              </a:prstGeom>
            </p:spPr>
            <p:txBody>
              <a:bodyPr vert="horz" wrap="square" lIns="0" tIns="1460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5"/>
                  </a:spcBef>
                </a:pPr>
                <a:r>
                  <a:rPr sz="1600" spc="10" dirty="0">
                    <a:latin typeface="Arial"/>
                    <a:cs typeface="Arial"/>
                  </a:rPr>
                  <a:t>MAX</a:t>
                </a:r>
                <a:endParaRPr sz="1600">
                  <a:latin typeface="Arial"/>
                  <a:cs typeface="Arial"/>
                </a:endParaRPr>
              </a:p>
            </p:txBody>
          </p:sp>
          <p:sp>
            <p:nvSpPr>
              <p:cNvPr id="58" name="object 4">
                <a:extLst>
                  <a:ext uri="{FF2B5EF4-FFF2-40B4-BE49-F238E27FC236}">
                    <a16:creationId xmlns:a16="http://schemas.microsoft.com/office/drawing/2014/main" id="{DDD67B33-4A01-419C-B4B8-10DA877BA137}"/>
                  </a:ext>
                </a:extLst>
              </p:cNvPr>
              <p:cNvSpPr txBox="1"/>
              <p:nvPr/>
            </p:nvSpPr>
            <p:spPr>
              <a:xfrm>
                <a:off x="2587701" y="4065282"/>
                <a:ext cx="163830" cy="32448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1950" b="1" dirty="0">
                    <a:latin typeface="Arial"/>
                    <a:cs typeface="Arial"/>
                  </a:rPr>
                  <a:t>3</a:t>
                </a:r>
                <a:endParaRPr sz="1950">
                  <a:latin typeface="Arial"/>
                  <a:cs typeface="Arial"/>
                </a:endParaRPr>
              </a:p>
            </p:txBody>
          </p:sp>
          <p:sp>
            <p:nvSpPr>
              <p:cNvPr id="59" name="object 5">
                <a:extLst>
                  <a:ext uri="{FF2B5EF4-FFF2-40B4-BE49-F238E27FC236}">
                    <a16:creationId xmlns:a16="http://schemas.microsoft.com/office/drawing/2014/main" id="{D2E12D80-E206-4C2B-B20D-037BD3EA9E21}"/>
                  </a:ext>
                </a:extLst>
              </p:cNvPr>
              <p:cNvSpPr txBox="1"/>
              <p:nvPr/>
            </p:nvSpPr>
            <p:spPr>
              <a:xfrm>
                <a:off x="1770189" y="2833678"/>
                <a:ext cx="401320" cy="271780"/>
              </a:xfrm>
              <a:prstGeom prst="rect">
                <a:avLst/>
              </a:prstGeom>
            </p:spPr>
            <p:txBody>
              <a:bodyPr vert="horz" wrap="square" lIns="0" tIns="1460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5"/>
                  </a:spcBef>
                </a:pPr>
                <a:r>
                  <a:rPr sz="1600" spc="5" dirty="0">
                    <a:latin typeface="Arial"/>
                    <a:cs typeface="Arial"/>
                  </a:rPr>
                  <a:t>MIN</a:t>
                </a:r>
                <a:endParaRPr sz="1600">
                  <a:latin typeface="Arial"/>
                  <a:cs typeface="Arial"/>
                </a:endParaRPr>
              </a:p>
            </p:txBody>
          </p:sp>
          <p:sp>
            <p:nvSpPr>
              <p:cNvPr id="60" name="object 6">
                <a:extLst>
                  <a:ext uri="{FF2B5EF4-FFF2-40B4-BE49-F238E27FC236}">
                    <a16:creationId xmlns:a16="http://schemas.microsoft.com/office/drawing/2014/main" id="{EEC588C4-C139-4194-AE50-A273CE03BD1A}"/>
                  </a:ext>
                </a:extLst>
              </p:cNvPr>
              <p:cNvSpPr/>
              <p:nvPr/>
            </p:nvSpPr>
            <p:spPr>
              <a:xfrm>
                <a:off x="2635262" y="2107615"/>
                <a:ext cx="258064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2580640" h="1708150">
                    <a:moveTo>
                      <a:pt x="820953" y="1006970"/>
                    </a:moveTo>
                    <a:lnTo>
                      <a:pt x="752627" y="1704225"/>
                    </a:lnTo>
                  </a:path>
                  <a:path w="2580640" h="1708150">
                    <a:moveTo>
                      <a:pt x="820953" y="1006462"/>
                    </a:moveTo>
                    <a:lnTo>
                      <a:pt x="0" y="1703743"/>
                    </a:lnTo>
                  </a:path>
                  <a:path w="2580640" h="1708150">
                    <a:moveTo>
                      <a:pt x="820966" y="1002207"/>
                    </a:moveTo>
                    <a:lnTo>
                      <a:pt x="1460677" y="1708010"/>
                    </a:lnTo>
                  </a:path>
                  <a:path w="2580640" h="1708150">
                    <a:moveTo>
                      <a:pt x="2580157" y="0"/>
                    </a:moveTo>
                    <a:lnTo>
                      <a:pt x="810310" y="725004"/>
                    </a:lnTo>
                  </a:path>
                </a:pathLst>
              </a:custGeom>
              <a:ln w="1708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7">
                <a:extLst>
                  <a:ext uri="{FF2B5EF4-FFF2-40B4-BE49-F238E27FC236}">
                    <a16:creationId xmlns:a16="http://schemas.microsoft.com/office/drawing/2014/main" id="{42EE7A1E-3AEC-46C2-B7A1-2A85DAB36003}"/>
                  </a:ext>
                </a:extLst>
              </p:cNvPr>
              <p:cNvSpPr txBox="1"/>
              <p:nvPr/>
            </p:nvSpPr>
            <p:spPr>
              <a:xfrm>
                <a:off x="3656977" y="2730512"/>
                <a:ext cx="163830" cy="32448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1950" b="1" dirty="0">
                    <a:latin typeface="Arial"/>
                    <a:cs typeface="Arial"/>
                  </a:rPr>
                  <a:t>3</a:t>
                </a:r>
                <a:endParaRPr sz="1950">
                  <a:latin typeface="Arial"/>
                  <a:cs typeface="Arial"/>
                </a:endParaRPr>
              </a:p>
            </p:txBody>
          </p:sp>
          <p:grpSp>
            <p:nvGrpSpPr>
              <p:cNvPr id="62" name="object 8">
                <a:extLst>
                  <a:ext uri="{FF2B5EF4-FFF2-40B4-BE49-F238E27FC236}">
                    <a16:creationId xmlns:a16="http://schemas.microsoft.com/office/drawing/2014/main" id="{74B540CB-6E1A-48A5-914B-55682600A30C}"/>
                  </a:ext>
                </a:extLst>
              </p:cNvPr>
              <p:cNvGrpSpPr/>
              <p:nvPr/>
            </p:nvGrpSpPr>
            <p:grpSpPr>
              <a:xfrm>
                <a:off x="2473959" y="1807755"/>
                <a:ext cx="2887345" cy="2306320"/>
                <a:chOff x="2473959" y="1807755"/>
                <a:chExt cx="2887345" cy="2306320"/>
              </a:xfrm>
            </p:grpSpPr>
            <p:sp>
              <p:nvSpPr>
                <p:cNvPr id="73" name="object 9">
                  <a:extLst>
                    <a:ext uri="{FF2B5EF4-FFF2-40B4-BE49-F238E27FC236}">
                      <a16:creationId xmlns:a16="http://schemas.microsoft.com/office/drawing/2014/main" id="{CCCFF2D5-BA7D-4E2F-B98F-5540FBFA9124}"/>
                    </a:ext>
                  </a:extLst>
                </p:cNvPr>
                <p:cNvSpPr/>
                <p:nvPr/>
              </p:nvSpPr>
              <p:spPr>
                <a:xfrm>
                  <a:off x="3943057" y="3814940"/>
                  <a:ext cx="307975" cy="29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290829">
                      <a:moveTo>
                        <a:pt x="0" y="290398"/>
                      </a:moveTo>
                      <a:lnTo>
                        <a:pt x="307479" y="290398"/>
                      </a:lnTo>
                      <a:lnTo>
                        <a:pt x="153733" y="0"/>
                      </a:lnTo>
                      <a:lnTo>
                        <a:pt x="0" y="290398"/>
                      </a:lnTo>
                      <a:close/>
                    </a:path>
                  </a:pathLst>
                </a:custGeom>
                <a:solidFill>
                  <a:srgbClr val="BEBEBE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" name="object 10">
                  <a:extLst>
                    <a:ext uri="{FF2B5EF4-FFF2-40B4-BE49-F238E27FC236}">
                      <a16:creationId xmlns:a16="http://schemas.microsoft.com/office/drawing/2014/main" id="{C77899CE-93CE-479C-B3B2-A7C70801A866}"/>
                    </a:ext>
                  </a:extLst>
                </p:cNvPr>
                <p:cNvSpPr/>
                <p:nvPr/>
              </p:nvSpPr>
              <p:spPr>
                <a:xfrm>
                  <a:off x="3943057" y="3814940"/>
                  <a:ext cx="307975" cy="29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290829">
                      <a:moveTo>
                        <a:pt x="153733" y="0"/>
                      </a:moveTo>
                      <a:lnTo>
                        <a:pt x="307479" y="290398"/>
                      </a:lnTo>
                      <a:lnTo>
                        <a:pt x="0" y="290398"/>
                      </a:lnTo>
                      <a:lnTo>
                        <a:pt x="153733" y="0"/>
                      </a:lnTo>
                      <a:close/>
                    </a:path>
                  </a:pathLst>
                </a:custGeom>
                <a:ln w="1708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" name="object 11">
                  <a:extLst>
                    <a:ext uri="{FF2B5EF4-FFF2-40B4-BE49-F238E27FC236}">
                      <a16:creationId xmlns:a16="http://schemas.microsoft.com/office/drawing/2014/main" id="{1CB22A21-744A-41EF-91D4-C5FA8CA6365F}"/>
                    </a:ext>
                  </a:extLst>
                </p:cNvPr>
                <p:cNvSpPr/>
                <p:nvPr/>
              </p:nvSpPr>
              <p:spPr>
                <a:xfrm>
                  <a:off x="3234143" y="3814940"/>
                  <a:ext cx="307975" cy="29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290829">
                      <a:moveTo>
                        <a:pt x="0" y="290398"/>
                      </a:moveTo>
                      <a:lnTo>
                        <a:pt x="307479" y="290398"/>
                      </a:lnTo>
                      <a:lnTo>
                        <a:pt x="153746" y="0"/>
                      </a:lnTo>
                      <a:lnTo>
                        <a:pt x="0" y="290398"/>
                      </a:lnTo>
                      <a:close/>
                    </a:path>
                  </a:pathLst>
                </a:custGeom>
                <a:solidFill>
                  <a:srgbClr val="BEBEBE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" name="object 12">
                  <a:extLst>
                    <a:ext uri="{FF2B5EF4-FFF2-40B4-BE49-F238E27FC236}">
                      <a16:creationId xmlns:a16="http://schemas.microsoft.com/office/drawing/2014/main" id="{81B6FE56-BBC1-4140-AC6F-C4B8CA7A0805}"/>
                    </a:ext>
                  </a:extLst>
                </p:cNvPr>
                <p:cNvSpPr/>
                <p:nvPr/>
              </p:nvSpPr>
              <p:spPr>
                <a:xfrm>
                  <a:off x="3234143" y="3814940"/>
                  <a:ext cx="307975" cy="29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290829">
                      <a:moveTo>
                        <a:pt x="153746" y="0"/>
                      </a:moveTo>
                      <a:lnTo>
                        <a:pt x="307479" y="290398"/>
                      </a:lnTo>
                      <a:lnTo>
                        <a:pt x="0" y="290398"/>
                      </a:lnTo>
                      <a:lnTo>
                        <a:pt x="153746" y="0"/>
                      </a:lnTo>
                      <a:close/>
                    </a:path>
                  </a:pathLst>
                </a:custGeom>
                <a:ln w="1708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" name="object 13">
                  <a:extLst>
                    <a:ext uri="{FF2B5EF4-FFF2-40B4-BE49-F238E27FC236}">
                      <a16:creationId xmlns:a16="http://schemas.microsoft.com/office/drawing/2014/main" id="{C37D2A67-A5B2-407B-887D-CDD588783E84}"/>
                    </a:ext>
                  </a:extLst>
                </p:cNvPr>
                <p:cNvSpPr/>
                <p:nvPr/>
              </p:nvSpPr>
              <p:spPr>
                <a:xfrm>
                  <a:off x="2482532" y="3814940"/>
                  <a:ext cx="307975" cy="29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290829">
                      <a:moveTo>
                        <a:pt x="0" y="290398"/>
                      </a:moveTo>
                      <a:lnTo>
                        <a:pt x="307479" y="290398"/>
                      </a:lnTo>
                      <a:lnTo>
                        <a:pt x="153733" y="0"/>
                      </a:lnTo>
                      <a:lnTo>
                        <a:pt x="0" y="290398"/>
                      </a:lnTo>
                      <a:close/>
                    </a:path>
                  </a:pathLst>
                </a:custGeom>
                <a:solidFill>
                  <a:srgbClr val="BEBEBE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" name="object 14">
                  <a:extLst>
                    <a:ext uri="{FF2B5EF4-FFF2-40B4-BE49-F238E27FC236}">
                      <a16:creationId xmlns:a16="http://schemas.microsoft.com/office/drawing/2014/main" id="{AE45B71A-71A9-454A-A50E-1C525E592D2E}"/>
                    </a:ext>
                  </a:extLst>
                </p:cNvPr>
                <p:cNvSpPr/>
                <p:nvPr/>
              </p:nvSpPr>
              <p:spPr>
                <a:xfrm>
                  <a:off x="2482532" y="3814940"/>
                  <a:ext cx="307975" cy="29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290829">
                      <a:moveTo>
                        <a:pt x="153733" y="0"/>
                      </a:moveTo>
                      <a:lnTo>
                        <a:pt x="307479" y="290398"/>
                      </a:lnTo>
                      <a:lnTo>
                        <a:pt x="0" y="290398"/>
                      </a:lnTo>
                      <a:lnTo>
                        <a:pt x="153733" y="0"/>
                      </a:lnTo>
                      <a:close/>
                    </a:path>
                  </a:pathLst>
                </a:custGeom>
                <a:ln w="1708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9" name="object 15">
                  <a:extLst>
                    <a:ext uri="{FF2B5EF4-FFF2-40B4-BE49-F238E27FC236}">
                      <a16:creationId xmlns:a16="http://schemas.microsoft.com/office/drawing/2014/main" id="{38149CC7-DFF6-412D-AE00-C5389F8502DA}"/>
                    </a:ext>
                  </a:extLst>
                </p:cNvPr>
                <p:cNvSpPr/>
                <p:nvPr/>
              </p:nvSpPr>
              <p:spPr>
                <a:xfrm>
                  <a:off x="5044858" y="1816328"/>
                  <a:ext cx="307975" cy="29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290830">
                      <a:moveTo>
                        <a:pt x="0" y="290385"/>
                      </a:moveTo>
                      <a:lnTo>
                        <a:pt x="307479" y="290385"/>
                      </a:lnTo>
                      <a:lnTo>
                        <a:pt x="153733" y="0"/>
                      </a:lnTo>
                      <a:lnTo>
                        <a:pt x="0" y="290385"/>
                      </a:lnTo>
                      <a:close/>
                    </a:path>
                  </a:pathLst>
                </a:custGeom>
                <a:solidFill>
                  <a:srgbClr val="BEBEBE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" name="object 16">
                  <a:extLst>
                    <a:ext uri="{FF2B5EF4-FFF2-40B4-BE49-F238E27FC236}">
                      <a16:creationId xmlns:a16="http://schemas.microsoft.com/office/drawing/2014/main" id="{D2AFFDFC-FF92-42E9-A3A4-CD69D023BF8C}"/>
                    </a:ext>
                  </a:extLst>
                </p:cNvPr>
                <p:cNvSpPr/>
                <p:nvPr/>
              </p:nvSpPr>
              <p:spPr>
                <a:xfrm>
                  <a:off x="5044858" y="1816328"/>
                  <a:ext cx="307975" cy="29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290830">
                      <a:moveTo>
                        <a:pt x="153733" y="0"/>
                      </a:moveTo>
                      <a:lnTo>
                        <a:pt x="307479" y="290385"/>
                      </a:lnTo>
                      <a:lnTo>
                        <a:pt x="0" y="290385"/>
                      </a:lnTo>
                      <a:lnTo>
                        <a:pt x="153733" y="0"/>
                      </a:lnTo>
                      <a:close/>
                    </a:path>
                  </a:pathLst>
                </a:custGeom>
                <a:ln w="1708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" name="object 17">
                  <a:extLst>
                    <a:ext uri="{FF2B5EF4-FFF2-40B4-BE49-F238E27FC236}">
                      <a16:creationId xmlns:a16="http://schemas.microsoft.com/office/drawing/2014/main" id="{1CC574CE-4E0E-4493-A72C-992ABC39A774}"/>
                    </a:ext>
                  </a:extLst>
                </p:cNvPr>
                <p:cNvSpPr/>
                <p:nvPr/>
              </p:nvSpPr>
              <p:spPr>
                <a:xfrm>
                  <a:off x="3302469" y="2824175"/>
                  <a:ext cx="307975" cy="29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290830">
                      <a:moveTo>
                        <a:pt x="0" y="0"/>
                      </a:moveTo>
                      <a:lnTo>
                        <a:pt x="153746" y="290398"/>
                      </a:lnTo>
                      <a:lnTo>
                        <a:pt x="30747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EBEBE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" name="object 18">
                  <a:extLst>
                    <a:ext uri="{FF2B5EF4-FFF2-40B4-BE49-F238E27FC236}">
                      <a16:creationId xmlns:a16="http://schemas.microsoft.com/office/drawing/2014/main" id="{932A8640-AD00-4FF7-9EB5-6030125F493C}"/>
                    </a:ext>
                  </a:extLst>
                </p:cNvPr>
                <p:cNvSpPr/>
                <p:nvPr/>
              </p:nvSpPr>
              <p:spPr>
                <a:xfrm>
                  <a:off x="3302469" y="2824175"/>
                  <a:ext cx="307975" cy="29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290830">
                      <a:moveTo>
                        <a:pt x="153746" y="290398"/>
                      </a:moveTo>
                      <a:lnTo>
                        <a:pt x="307479" y="0"/>
                      </a:lnTo>
                      <a:lnTo>
                        <a:pt x="0" y="0"/>
                      </a:lnTo>
                      <a:lnTo>
                        <a:pt x="153746" y="290398"/>
                      </a:lnTo>
                      <a:close/>
                    </a:path>
                  </a:pathLst>
                </a:custGeom>
                <a:ln w="1708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63" name="object 19">
                <a:extLst>
                  <a:ext uri="{FF2B5EF4-FFF2-40B4-BE49-F238E27FC236}">
                    <a16:creationId xmlns:a16="http://schemas.microsoft.com/office/drawing/2014/main" id="{68EC93F2-278A-4722-B3E0-2C5F678859F5}"/>
                  </a:ext>
                </a:extLst>
              </p:cNvPr>
              <p:cNvSpPr txBox="1"/>
              <p:nvPr/>
            </p:nvSpPr>
            <p:spPr>
              <a:xfrm>
                <a:off x="3268938" y="4065282"/>
                <a:ext cx="1481455" cy="32448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  <a:tabLst>
                    <a:tab pos="787400" algn="l"/>
                    <a:tab pos="1329690" algn="l"/>
                  </a:tabLst>
                </a:pPr>
                <a:r>
                  <a:rPr sz="1950" b="1" dirty="0">
                    <a:latin typeface="Arial"/>
                    <a:cs typeface="Arial"/>
                  </a:rPr>
                  <a:t>12	8	2</a:t>
                </a:r>
                <a:endParaRPr sz="1950">
                  <a:latin typeface="Arial"/>
                  <a:cs typeface="Arial"/>
                </a:endParaRPr>
              </a:p>
            </p:txBody>
          </p:sp>
          <p:grpSp>
            <p:nvGrpSpPr>
              <p:cNvPr id="64" name="object 20">
                <a:extLst>
                  <a:ext uri="{FF2B5EF4-FFF2-40B4-BE49-F238E27FC236}">
                    <a16:creationId xmlns:a16="http://schemas.microsoft.com/office/drawing/2014/main" id="{3B9E7F09-8FB1-4586-BB53-4C05C9536870}"/>
                  </a:ext>
                </a:extLst>
              </p:cNvPr>
              <p:cNvGrpSpPr/>
              <p:nvPr/>
            </p:nvGrpSpPr>
            <p:grpSpPr>
              <a:xfrm>
                <a:off x="4489653" y="2099043"/>
                <a:ext cx="1353185" cy="2015489"/>
                <a:chOff x="4489653" y="2099043"/>
                <a:chExt cx="1353185" cy="2015489"/>
              </a:xfrm>
            </p:grpSpPr>
            <p:sp>
              <p:nvSpPr>
                <p:cNvPr id="68" name="object 21">
                  <a:extLst>
                    <a:ext uri="{FF2B5EF4-FFF2-40B4-BE49-F238E27FC236}">
                      <a16:creationId xmlns:a16="http://schemas.microsoft.com/office/drawing/2014/main" id="{191A8B75-5F2B-4C86-B3B4-BD16769753D1}"/>
                    </a:ext>
                  </a:extLst>
                </p:cNvPr>
                <p:cNvSpPr/>
                <p:nvPr/>
              </p:nvSpPr>
              <p:spPr>
                <a:xfrm>
                  <a:off x="4652467" y="2107615"/>
                  <a:ext cx="1181735" cy="17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735" h="1744345">
                      <a:moveTo>
                        <a:pt x="562940" y="0"/>
                      </a:moveTo>
                      <a:lnTo>
                        <a:pt x="562940" y="718604"/>
                      </a:lnTo>
                    </a:path>
                    <a:path w="1181735" h="1744345">
                      <a:moveTo>
                        <a:pt x="562940" y="1000086"/>
                      </a:moveTo>
                      <a:lnTo>
                        <a:pt x="1181328" y="1714423"/>
                      </a:lnTo>
                    </a:path>
                    <a:path w="1181735" h="1744345">
                      <a:moveTo>
                        <a:pt x="562940" y="1000086"/>
                      </a:moveTo>
                      <a:lnTo>
                        <a:pt x="597052" y="1744268"/>
                      </a:lnTo>
                    </a:path>
                    <a:path w="1181735" h="1744345">
                      <a:moveTo>
                        <a:pt x="562940" y="997953"/>
                      </a:moveTo>
                      <a:lnTo>
                        <a:pt x="0" y="1703755"/>
                      </a:lnTo>
                    </a:path>
                  </a:pathLst>
                </a:custGeom>
                <a:ln w="1708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9" name="object 22">
                  <a:extLst>
                    <a:ext uri="{FF2B5EF4-FFF2-40B4-BE49-F238E27FC236}">
                      <a16:creationId xmlns:a16="http://schemas.microsoft.com/office/drawing/2014/main" id="{E0653E43-0402-411D-A5D2-D44424DF8053}"/>
                    </a:ext>
                  </a:extLst>
                </p:cNvPr>
                <p:cNvSpPr/>
                <p:nvPr/>
              </p:nvSpPr>
              <p:spPr>
                <a:xfrm>
                  <a:off x="4498225" y="3814940"/>
                  <a:ext cx="307975" cy="29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290829">
                      <a:moveTo>
                        <a:pt x="0" y="290398"/>
                      </a:moveTo>
                      <a:lnTo>
                        <a:pt x="307479" y="290398"/>
                      </a:lnTo>
                      <a:lnTo>
                        <a:pt x="153746" y="0"/>
                      </a:lnTo>
                      <a:lnTo>
                        <a:pt x="0" y="290398"/>
                      </a:lnTo>
                      <a:close/>
                    </a:path>
                  </a:pathLst>
                </a:custGeom>
                <a:solidFill>
                  <a:srgbClr val="BEBEBE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" name="object 23">
                  <a:extLst>
                    <a:ext uri="{FF2B5EF4-FFF2-40B4-BE49-F238E27FC236}">
                      <a16:creationId xmlns:a16="http://schemas.microsoft.com/office/drawing/2014/main" id="{ED040951-E135-4864-90DB-93DF9C3B5944}"/>
                    </a:ext>
                  </a:extLst>
                </p:cNvPr>
                <p:cNvSpPr/>
                <p:nvPr/>
              </p:nvSpPr>
              <p:spPr>
                <a:xfrm>
                  <a:off x="4498225" y="3814940"/>
                  <a:ext cx="307975" cy="29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290829">
                      <a:moveTo>
                        <a:pt x="153746" y="0"/>
                      </a:moveTo>
                      <a:lnTo>
                        <a:pt x="307479" y="290398"/>
                      </a:lnTo>
                      <a:lnTo>
                        <a:pt x="0" y="290398"/>
                      </a:lnTo>
                      <a:lnTo>
                        <a:pt x="153746" y="0"/>
                      </a:lnTo>
                      <a:close/>
                    </a:path>
                  </a:pathLst>
                </a:custGeom>
                <a:ln w="1708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" name="object 24">
                  <a:extLst>
                    <a:ext uri="{FF2B5EF4-FFF2-40B4-BE49-F238E27FC236}">
                      <a16:creationId xmlns:a16="http://schemas.microsoft.com/office/drawing/2014/main" id="{06B81CC6-184E-44A4-B416-AF452161D6FC}"/>
                    </a:ext>
                  </a:extLst>
                </p:cNvPr>
                <p:cNvSpPr/>
                <p:nvPr/>
              </p:nvSpPr>
              <p:spPr>
                <a:xfrm>
                  <a:off x="5061940" y="2815627"/>
                  <a:ext cx="307975" cy="29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290830">
                      <a:moveTo>
                        <a:pt x="0" y="0"/>
                      </a:moveTo>
                      <a:lnTo>
                        <a:pt x="153746" y="290398"/>
                      </a:lnTo>
                      <a:lnTo>
                        <a:pt x="30747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EBEBE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" name="object 25">
                  <a:extLst>
                    <a:ext uri="{FF2B5EF4-FFF2-40B4-BE49-F238E27FC236}">
                      <a16:creationId xmlns:a16="http://schemas.microsoft.com/office/drawing/2014/main" id="{ED328181-D75E-42EA-A790-AB7C66F82DFF}"/>
                    </a:ext>
                  </a:extLst>
                </p:cNvPr>
                <p:cNvSpPr/>
                <p:nvPr/>
              </p:nvSpPr>
              <p:spPr>
                <a:xfrm>
                  <a:off x="5061940" y="2815627"/>
                  <a:ext cx="307975" cy="29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75" h="290830">
                      <a:moveTo>
                        <a:pt x="153746" y="290398"/>
                      </a:moveTo>
                      <a:lnTo>
                        <a:pt x="307479" y="0"/>
                      </a:lnTo>
                      <a:lnTo>
                        <a:pt x="0" y="0"/>
                      </a:lnTo>
                      <a:lnTo>
                        <a:pt x="153746" y="290398"/>
                      </a:lnTo>
                      <a:close/>
                    </a:path>
                  </a:pathLst>
                </a:custGeom>
                <a:ln w="1708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65" name="object 26">
                <a:extLst>
                  <a:ext uri="{FF2B5EF4-FFF2-40B4-BE49-F238E27FC236}">
                    <a16:creationId xmlns:a16="http://schemas.microsoft.com/office/drawing/2014/main" id="{3FB3DEA2-F86B-41F6-B075-9848AC70CB7E}"/>
                  </a:ext>
                </a:extLst>
              </p:cNvPr>
              <p:cNvSpPr txBox="1"/>
              <p:nvPr/>
            </p:nvSpPr>
            <p:spPr>
              <a:xfrm>
                <a:off x="5653125" y="2727045"/>
                <a:ext cx="163830" cy="32448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1950" b="1" dirty="0">
                    <a:latin typeface="Arial"/>
                    <a:cs typeface="Arial"/>
                  </a:rPr>
                  <a:t>2</a:t>
                </a:r>
                <a:endParaRPr sz="1950">
                  <a:latin typeface="Arial"/>
                  <a:cs typeface="Arial"/>
                </a:endParaRPr>
              </a:p>
            </p:txBody>
          </p:sp>
          <p:sp>
            <p:nvSpPr>
              <p:cNvPr id="66" name="object 27">
                <a:extLst>
                  <a:ext uri="{FF2B5EF4-FFF2-40B4-BE49-F238E27FC236}">
                    <a16:creationId xmlns:a16="http://schemas.microsoft.com/office/drawing/2014/main" id="{0215FAB6-BAB7-4C18-AA11-FAE831159609}"/>
                  </a:ext>
                </a:extLst>
              </p:cNvPr>
              <p:cNvSpPr/>
              <p:nvPr/>
            </p:nvSpPr>
            <p:spPr>
              <a:xfrm>
                <a:off x="5400535" y="1857158"/>
                <a:ext cx="205740" cy="1162685"/>
              </a:xfrm>
              <a:custGeom>
                <a:avLst/>
                <a:gdLst/>
                <a:ahLst/>
                <a:cxnLst/>
                <a:rect l="l" t="t" r="r" b="b"/>
                <a:pathLst>
                  <a:path w="205739" h="1162685">
                    <a:moveTo>
                      <a:pt x="76796" y="1041946"/>
                    </a:moveTo>
                    <a:lnTo>
                      <a:pt x="205486" y="970457"/>
                    </a:lnTo>
                  </a:path>
                  <a:path w="205739" h="1162685">
                    <a:moveTo>
                      <a:pt x="76796" y="1041946"/>
                    </a:moveTo>
                    <a:lnTo>
                      <a:pt x="205486" y="1113447"/>
                    </a:lnTo>
                  </a:path>
                  <a:path w="205739" h="1162685">
                    <a:moveTo>
                      <a:pt x="67970" y="1090968"/>
                    </a:moveTo>
                    <a:lnTo>
                      <a:pt x="196659" y="1162469"/>
                    </a:lnTo>
                  </a:path>
                  <a:path w="205739" h="1162685">
                    <a:moveTo>
                      <a:pt x="128689" y="71501"/>
                    </a:moveTo>
                    <a:lnTo>
                      <a:pt x="0" y="0"/>
                    </a:lnTo>
                  </a:path>
                  <a:path w="205739" h="1162685">
                    <a:moveTo>
                      <a:pt x="128689" y="71501"/>
                    </a:moveTo>
                    <a:lnTo>
                      <a:pt x="0" y="142989"/>
                    </a:lnTo>
                  </a:path>
                  <a:path w="205739" h="1162685">
                    <a:moveTo>
                      <a:pt x="135318" y="120510"/>
                    </a:moveTo>
                    <a:lnTo>
                      <a:pt x="6629" y="192011"/>
                    </a:lnTo>
                  </a:path>
                </a:pathLst>
              </a:custGeom>
              <a:ln w="341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28">
                <a:extLst>
                  <a:ext uri="{FF2B5EF4-FFF2-40B4-BE49-F238E27FC236}">
                    <a16:creationId xmlns:a16="http://schemas.microsoft.com/office/drawing/2014/main" id="{6147F5EE-0F03-4040-8059-212D4E8139CB}"/>
                  </a:ext>
                </a:extLst>
              </p:cNvPr>
              <p:cNvSpPr txBox="1"/>
              <p:nvPr/>
            </p:nvSpPr>
            <p:spPr>
              <a:xfrm>
                <a:off x="5172773" y="3841864"/>
                <a:ext cx="771525" cy="32448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  <a:tabLst>
                    <a:tab pos="591820" algn="l"/>
                  </a:tabLst>
                </a:pPr>
                <a:r>
                  <a:rPr sz="1950" b="1" spc="5" dirty="0">
                    <a:latin typeface="Arial"/>
                    <a:cs typeface="Arial"/>
                  </a:rPr>
                  <a:t>X	X</a:t>
                </a:r>
                <a:endParaRPr sz="1950">
                  <a:latin typeface="Arial"/>
                  <a:cs typeface="Arial"/>
                </a:endParaRPr>
              </a:p>
            </p:txBody>
          </p:sp>
        </p:grpSp>
        <p:sp>
          <p:nvSpPr>
            <p:cNvPr id="56" name="object 29">
              <a:extLst>
                <a:ext uri="{FF2B5EF4-FFF2-40B4-BE49-F238E27FC236}">
                  <a16:creationId xmlns:a16="http://schemas.microsoft.com/office/drawing/2014/main" id="{131D9851-E451-40AD-B5E8-AC7E15E97EA2}"/>
                </a:ext>
              </a:extLst>
            </p:cNvPr>
            <p:cNvSpPr txBox="1"/>
            <p:nvPr/>
          </p:nvSpPr>
          <p:spPr>
            <a:xfrm>
              <a:off x="5576328" y="1756562"/>
              <a:ext cx="163830" cy="32448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950" b="1" dirty="0">
                  <a:latin typeface="Arial"/>
                  <a:cs typeface="Arial"/>
                </a:rPr>
                <a:t>3</a:t>
              </a:r>
              <a:endParaRPr sz="1950">
                <a:latin typeface="Arial"/>
                <a:cs typeface="Arial"/>
              </a:endParaRPr>
            </a:p>
          </p:txBody>
        </p:sp>
      </p:grpSp>
      <p:sp>
        <p:nvSpPr>
          <p:cNvPr id="84" name="object 5">
            <a:extLst>
              <a:ext uri="{FF2B5EF4-FFF2-40B4-BE49-F238E27FC236}">
                <a16:creationId xmlns:a16="http://schemas.microsoft.com/office/drawing/2014/main" id="{C8C5C47B-CC76-4CDB-A825-5374C73D62BD}"/>
              </a:ext>
            </a:extLst>
          </p:cNvPr>
          <p:cNvSpPr txBox="1">
            <a:spLocks/>
          </p:cNvSpPr>
          <p:nvPr/>
        </p:nvSpPr>
        <p:spPr>
          <a:xfrm>
            <a:off x="10128738" y="6492875"/>
            <a:ext cx="1583649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0"/>
              </a:lnSpc>
            </a:pPr>
            <a:r>
              <a:rPr lang="en-GB" sz="1200" spc="15" dirty="0"/>
              <a:t>Chapter</a:t>
            </a:r>
            <a:r>
              <a:rPr lang="en-GB" sz="1200" spc="20" dirty="0"/>
              <a:t> 6 – page 199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5A99434-F85E-44D5-A548-8B545518A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08" y="-6727"/>
            <a:ext cx="3993671" cy="201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4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A139-B5D1-4A1B-9F52-C933EB5C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0" i="1" spc="-30" dirty="0">
                <a:latin typeface="Bookman Old Style"/>
                <a:cs typeface="Bookman Old Style"/>
              </a:rPr>
              <a:t>α</a:t>
            </a:r>
            <a:r>
              <a:rPr lang="el-GR" spc="-30" dirty="0"/>
              <a:t>–</a:t>
            </a:r>
            <a:r>
              <a:rPr lang="el-GR" sz="4000" b="0" i="1" spc="-30" dirty="0">
                <a:latin typeface="Bookman Old Style"/>
                <a:cs typeface="Bookman Old Style"/>
              </a:rPr>
              <a:t>β	</a:t>
            </a:r>
            <a:r>
              <a:rPr lang="en-US" sz="4000" b="0" i="1" spc="-30" dirty="0">
                <a:latin typeface="Bookman Old Style"/>
                <a:cs typeface="Bookman Old Style"/>
              </a:rPr>
              <a:t>  </a:t>
            </a:r>
            <a:r>
              <a:rPr lang="en-GB" spc="70" dirty="0"/>
              <a:t>pruning example</a:t>
            </a:r>
            <a:r>
              <a:rPr lang="en-GB" spc="200" dirty="0"/>
              <a:t> </a:t>
            </a:r>
            <a:endParaRPr lang="en-GB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68E09D-6AF0-4A6D-B3D0-E74CBB50CACA}"/>
              </a:ext>
            </a:extLst>
          </p:cNvPr>
          <p:cNvGrpSpPr/>
          <p:nvPr/>
        </p:nvGrpSpPr>
        <p:grpSpPr>
          <a:xfrm>
            <a:off x="2642385" y="2112397"/>
            <a:ext cx="5749112" cy="2633205"/>
            <a:chOff x="1770189" y="1756562"/>
            <a:chExt cx="5749112" cy="2633205"/>
          </a:xfrm>
        </p:grpSpPr>
        <p:sp>
          <p:nvSpPr>
            <p:cNvPr id="42" name="object 3">
              <a:extLst>
                <a:ext uri="{FF2B5EF4-FFF2-40B4-BE49-F238E27FC236}">
                  <a16:creationId xmlns:a16="http://schemas.microsoft.com/office/drawing/2014/main" id="{95F9F2CC-792E-403A-A413-E69E10243E68}"/>
                </a:ext>
              </a:extLst>
            </p:cNvPr>
            <p:cNvSpPr txBox="1"/>
            <p:nvPr/>
          </p:nvSpPr>
          <p:spPr>
            <a:xfrm>
              <a:off x="1770189" y="1851448"/>
              <a:ext cx="469900" cy="271780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600" spc="10" dirty="0">
                  <a:latin typeface="Arial"/>
                  <a:cs typeface="Arial"/>
                </a:rPr>
                <a:t>MAX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43" name="object 4">
              <a:extLst>
                <a:ext uri="{FF2B5EF4-FFF2-40B4-BE49-F238E27FC236}">
                  <a16:creationId xmlns:a16="http://schemas.microsoft.com/office/drawing/2014/main" id="{ED4533EF-5002-4CDC-B98E-5EE17B28E3E0}"/>
                </a:ext>
              </a:extLst>
            </p:cNvPr>
            <p:cNvSpPr txBox="1"/>
            <p:nvPr/>
          </p:nvSpPr>
          <p:spPr>
            <a:xfrm>
              <a:off x="2587701" y="4065282"/>
              <a:ext cx="163830" cy="32448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950" b="1" dirty="0">
                  <a:latin typeface="Arial"/>
                  <a:cs typeface="Arial"/>
                </a:rPr>
                <a:t>3</a:t>
              </a:r>
              <a:endParaRPr sz="1950">
                <a:latin typeface="Arial"/>
                <a:cs typeface="Arial"/>
              </a:endParaRPr>
            </a:p>
          </p:txBody>
        </p:sp>
        <p:sp>
          <p:nvSpPr>
            <p:cNvPr id="44" name="object 5">
              <a:extLst>
                <a:ext uri="{FF2B5EF4-FFF2-40B4-BE49-F238E27FC236}">
                  <a16:creationId xmlns:a16="http://schemas.microsoft.com/office/drawing/2014/main" id="{3679D108-C786-4655-86E1-55949F3D9F72}"/>
                </a:ext>
              </a:extLst>
            </p:cNvPr>
            <p:cNvSpPr txBox="1"/>
            <p:nvPr/>
          </p:nvSpPr>
          <p:spPr>
            <a:xfrm>
              <a:off x="1770189" y="2833678"/>
              <a:ext cx="401320" cy="271780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600" spc="5" dirty="0">
                  <a:latin typeface="Arial"/>
                  <a:cs typeface="Arial"/>
                </a:rPr>
                <a:t>MIN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45" name="object 6">
              <a:extLst>
                <a:ext uri="{FF2B5EF4-FFF2-40B4-BE49-F238E27FC236}">
                  <a16:creationId xmlns:a16="http://schemas.microsoft.com/office/drawing/2014/main" id="{6468C326-D61C-4A5C-9BDA-7FF6184838A8}"/>
                </a:ext>
              </a:extLst>
            </p:cNvPr>
            <p:cNvSpPr/>
            <p:nvPr/>
          </p:nvSpPr>
          <p:spPr>
            <a:xfrm>
              <a:off x="2635262" y="2107615"/>
              <a:ext cx="2580640" cy="1708150"/>
            </a:xfrm>
            <a:custGeom>
              <a:avLst/>
              <a:gdLst/>
              <a:ahLst/>
              <a:cxnLst/>
              <a:rect l="l" t="t" r="r" b="b"/>
              <a:pathLst>
                <a:path w="2580640" h="1708150">
                  <a:moveTo>
                    <a:pt x="820953" y="1006970"/>
                  </a:moveTo>
                  <a:lnTo>
                    <a:pt x="752627" y="1704225"/>
                  </a:lnTo>
                </a:path>
                <a:path w="2580640" h="1708150">
                  <a:moveTo>
                    <a:pt x="820953" y="1006462"/>
                  </a:moveTo>
                  <a:lnTo>
                    <a:pt x="0" y="1703743"/>
                  </a:lnTo>
                </a:path>
                <a:path w="2580640" h="1708150">
                  <a:moveTo>
                    <a:pt x="820966" y="1002207"/>
                  </a:moveTo>
                  <a:lnTo>
                    <a:pt x="1460677" y="1708010"/>
                  </a:lnTo>
                </a:path>
                <a:path w="2580640" h="1708150">
                  <a:moveTo>
                    <a:pt x="2580157" y="0"/>
                  </a:moveTo>
                  <a:lnTo>
                    <a:pt x="810310" y="725004"/>
                  </a:lnTo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7">
              <a:extLst>
                <a:ext uri="{FF2B5EF4-FFF2-40B4-BE49-F238E27FC236}">
                  <a16:creationId xmlns:a16="http://schemas.microsoft.com/office/drawing/2014/main" id="{012946BD-3D67-4489-BE28-3B2A5FF24D6D}"/>
                </a:ext>
              </a:extLst>
            </p:cNvPr>
            <p:cNvSpPr txBox="1"/>
            <p:nvPr/>
          </p:nvSpPr>
          <p:spPr>
            <a:xfrm>
              <a:off x="3656977" y="2730512"/>
              <a:ext cx="163830" cy="32448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950" b="1" dirty="0">
                  <a:latin typeface="Arial"/>
                  <a:cs typeface="Arial"/>
                </a:rPr>
                <a:t>3</a:t>
              </a:r>
              <a:endParaRPr sz="1950">
                <a:latin typeface="Arial"/>
                <a:cs typeface="Arial"/>
              </a:endParaRPr>
            </a:p>
          </p:txBody>
        </p:sp>
        <p:grpSp>
          <p:nvGrpSpPr>
            <p:cNvPr id="47" name="object 8">
              <a:extLst>
                <a:ext uri="{FF2B5EF4-FFF2-40B4-BE49-F238E27FC236}">
                  <a16:creationId xmlns:a16="http://schemas.microsoft.com/office/drawing/2014/main" id="{6727D959-5717-4040-BBB1-4EDA1185BBB2}"/>
                </a:ext>
              </a:extLst>
            </p:cNvPr>
            <p:cNvGrpSpPr/>
            <p:nvPr/>
          </p:nvGrpSpPr>
          <p:grpSpPr>
            <a:xfrm>
              <a:off x="2473959" y="1807755"/>
              <a:ext cx="2887345" cy="2306320"/>
              <a:chOff x="2473959" y="1807755"/>
              <a:chExt cx="2887345" cy="2306320"/>
            </a:xfrm>
          </p:grpSpPr>
          <p:sp>
            <p:nvSpPr>
              <p:cNvPr id="105" name="object 9">
                <a:extLst>
                  <a:ext uri="{FF2B5EF4-FFF2-40B4-BE49-F238E27FC236}">
                    <a16:creationId xmlns:a16="http://schemas.microsoft.com/office/drawing/2014/main" id="{AA8EA7DF-22A5-4861-B238-05B11D8ED0CC}"/>
                  </a:ext>
                </a:extLst>
              </p:cNvPr>
              <p:cNvSpPr/>
              <p:nvPr/>
            </p:nvSpPr>
            <p:spPr>
              <a:xfrm>
                <a:off x="3943057" y="3814940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29">
                    <a:moveTo>
                      <a:pt x="0" y="290398"/>
                    </a:moveTo>
                    <a:lnTo>
                      <a:pt x="307479" y="290398"/>
                    </a:lnTo>
                    <a:lnTo>
                      <a:pt x="153733" y="0"/>
                    </a:lnTo>
                    <a:lnTo>
                      <a:pt x="0" y="290398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6" name="object 10">
                <a:extLst>
                  <a:ext uri="{FF2B5EF4-FFF2-40B4-BE49-F238E27FC236}">
                    <a16:creationId xmlns:a16="http://schemas.microsoft.com/office/drawing/2014/main" id="{3775A820-6A01-477E-91CF-464F5563A7A7}"/>
                  </a:ext>
                </a:extLst>
              </p:cNvPr>
              <p:cNvSpPr/>
              <p:nvPr/>
            </p:nvSpPr>
            <p:spPr>
              <a:xfrm>
                <a:off x="3943057" y="3814940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29">
                    <a:moveTo>
                      <a:pt x="153733" y="0"/>
                    </a:moveTo>
                    <a:lnTo>
                      <a:pt x="307479" y="290398"/>
                    </a:lnTo>
                    <a:lnTo>
                      <a:pt x="0" y="290398"/>
                    </a:lnTo>
                    <a:lnTo>
                      <a:pt x="153733" y="0"/>
                    </a:lnTo>
                    <a:close/>
                  </a:path>
                </a:pathLst>
              </a:custGeom>
              <a:ln w="1708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7" name="object 11">
                <a:extLst>
                  <a:ext uri="{FF2B5EF4-FFF2-40B4-BE49-F238E27FC236}">
                    <a16:creationId xmlns:a16="http://schemas.microsoft.com/office/drawing/2014/main" id="{FE3341AD-94ED-4722-B1C3-15D827795965}"/>
                  </a:ext>
                </a:extLst>
              </p:cNvPr>
              <p:cNvSpPr/>
              <p:nvPr/>
            </p:nvSpPr>
            <p:spPr>
              <a:xfrm>
                <a:off x="3234143" y="3814940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29">
                    <a:moveTo>
                      <a:pt x="0" y="290398"/>
                    </a:moveTo>
                    <a:lnTo>
                      <a:pt x="307479" y="290398"/>
                    </a:lnTo>
                    <a:lnTo>
                      <a:pt x="153746" y="0"/>
                    </a:lnTo>
                    <a:lnTo>
                      <a:pt x="0" y="290398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8" name="object 12">
                <a:extLst>
                  <a:ext uri="{FF2B5EF4-FFF2-40B4-BE49-F238E27FC236}">
                    <a16:creationId xmlns:a16="http://schemas.microsoft.com/office/drawing/2014/main" id="{966C60EF-E8BE-4860-9259-23AF918060F4}"/>
                  </a:ext>
                </a:extLst>
              </p:cNvPr>
              <p:cNvSpPr/>
              <p:nvPr/>
            </p:nvSpPr>
            <p:spPr>
              <a:xfrm>
                <a:off x="3234143" y="3814940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29">
                    <a:moveTo>
                      <a:pt x="153746" y="0"/>
                    </a:moveTo>
                    <a:lnTo>
                      <a:pt x="307479" y="290398"/>
                    </a:lnTo>
                    <a:lnTo>
                      <a:pt x="0" y="290398"/>
                    </a:lnTo>
                    <a:lnTo>
                      <a:pt x="153746" y="0"/>
                    </a:lnTo>
                    <a:close/>
                  </a:path>
                </a:pathLst>
              </a:custGeom>
              <a:ln w="1708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13">
                <a:extLst>
                  <a:ext uri="{FF2B5EF4-FFF2-40B4-BE49-F238E27FC236}">
                    <a16:creationId xmlns:a16="http://schemas.microsoft.com/office/drawing/2014/main" id="{FD0071EF-61E1-49C2-88FC-E8D8CCEEC2B1}"/>
                  </a:ext>
                </a:extLst>
              </p:cNvPr>
              <p:cNvSpPr/>
              <p:nvPr/>
            </p:nvSpPr>
            <p:spPr>
              <a:xfrm>
                <a:off x="2482532" y="3814940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29">
                    <a:moveTo>
                      <a:pt x="0" y="290398"/>
                    </a:moveTo>
                    <a:lnTo>
                      <a:pt x="307479" y="290398"/>
                    </a:lnTo>
                    <a:lnTo>
                      <a:pt x="153733" y="0"/>
                    </a:lnTo>
                    <a:lnTo>
                      <a:pt x="0" y="290398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" name="object 14">
                <a:extLst>
                  <a:ext uri="{FF2B5EF4-FFF2-40B4-BE49-F238E27FC236}">
                    <a16:creationId xmlns:a16="http://schemas.microsoft.com/office/drawing/2014/main" id="{B7D0F281-5523-473C-801E-B76D7CA9295E}"/>
                  </a:ext>
                </a:extLst>
              </p:cNvPr>
              <p:cNvSpPr/>
              <p:nvPr/>
            </p:nvSpPr>
            <p:spPr>
              <a:xfrm>
                <a:off x="2482532" y="3814940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29">
                    <a:moveTo>
                      <a:pt x="153733" y="0"/>
                    </a:moveTo>
                    <a:lnTo>
                      <a:pt x="307479" y="290398"/>
                    </a:lnTo>
                    <a:lnTo>
                      <a:pt x="0" y="290398"/>
                    </a:lnTo>
                    <a:lnTo>
                      <a:pt x="153733" y="0"/>
                    </a:lnTo>
                    <a:close/>
                  </a:path>
                </a:pathLst>
              </a:custGeom>
              <a:ln w="1708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1" name="object 15">
                <a:extLst>
                  <a:ext uri="{FF2B5EF4-FFF2-40B4-BE49-F238E27FC236}">
                    <a16:creationId xmlns:a16="http://schemas.microsoft.com/office/drawing/2014/main" id="{5C6D0114-D48B-4327-A0E9-906E58341937}"/>
                  </a:ext>
                </a:extLst>
              </p:cNvPr>
              <p:cNvSpPr/>
              <p:nvPr/>
            </p:nvSpPr>
            <p:spPr>
              <a:xfrm>
                <a:off x="5044858" y="1816328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30">
                    <a:moveTo>
                      <a:pt x="0" y="290385"/>
                    </a:moveTo>
                    <a:lnTo>
                      <a:pt x="307479" y="290385"/>
                    </a:lnTo>
                    <a:lnTo>
                      <a:pt x="153733" y="0"/>
                    </a:lnTo>
                    <a:lnTo>
                      <a:pt x="0" y="290385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2" name="object 16">
                <a:extLst>
                  <a:ext uri="{FF2B5EF4-FFF2-40B4-BE49-F238E27FC236}">
                    <a16:creationId xmlns:a16="http://schemas.microsoft.com/office/drawing/2014/main" id="{E2224415-3E15-4AD9-AEA9-AD685A583EF9}"/>
                  </a:ext>
                </a:extLst>
              </p:cNvPr>
              <p:cNvSpPr/>
              <p:nvPr/>
            </p:nvSpPr>
            <p:spPr>
              <a:xfrm>
                <a:off x="5044858" y="1816328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30">
                    <a:moveTo>
                      <a:pt x="153733" y="0"/>
                    </a:moveTo>
                    <a:lnTo>
                      <a:pt x="307479" y="290385"/>
                    </a:lnTo>
                    <a:lnTo>
                      <a:pt x="0" y="290385"/>
                    </a:lnTo>
                    <a:lnTo>
                      <a:pt x="153733" y="0"/>
                    </a:lnTo>
                    <a:close/>
                  </a:path>
                </a:pathLst>
              </a:custGeom>
              <a:ln w="1708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3" name="object 17">
                <a:extLst>
                  <a:ext uri="{FF2B5EF4-FFF2-40B4-BE49-F238E27FC236}">
                    <a16:creationId xmlns:a16="http://schemas.microsoft.com/office/drawing/2014/main" id="{071E52F4-C1A6-4A30-81DC-C77A819062ED}"/>
                  </a:ext>
                </a:extLst>
              </p:cNvPr>
              <p:cNvSpPr/>
              <p:nvPr/>
            </p:nvSpPr>
            <p:spPr>
              <a:xfrm>
                <a:off x="3302469" y="2824175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30">
                    <a:moveTo>
                      <a:pt x="0" y="0"/>
                    </a:moveTo>
                    <a:lnTo>
                      <a:pt x="153746" y="290398"/>
                    </a:lnTo>
                    <a:lnTo>
                      <a:pt x="30747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4" name="object 18">
                <a:extLst>
                  <a:ext uri="{FF2B5EF4-FFF2-40B4-BE49-F238E27FC236}">
                    <a16:creationId xmlns:a16="http://schemas.microsoft.com/office/drawing/2014/main" id="{4E43A088-72F1-4CCB-91E6-F5D60FBD5EB3}"/>
                  </a:ext>
                </a:extLst>
              </p:cNvPr>
              <p:cNvSpPr/>
              <p:nvPr/>
            </p:nvSpPr>
            <p:spPr>
              <a:xfrm>
                <a:off x="3302469" y="2824175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30">
                    <a:moveTo>
                      <a:pt x="153746" y="290398"/>
                    </a:moveTo>
                    <a:lnTo>
                      <a:pt x="307479" y="0"/>
                    </a:lnTo>
                    <a:lnTo>
                      <a:pt x="0" y="0"/>
                    </a:lnTo>
                    <a:lnTo>
                      <a:pt x="153746" y="290398"/>
                    </a:lnTo>
                    <a:close/>
                  </a:path>
                </a:pathLst>
              </a:custGeom>
              <a:ln w="1708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8" name="object 19">
              <a:extLst>
                <a:ext uri="{FF2B5EF4-FFF2-40B4-BE49-F238E27FC236}">
                  <a16:creationId xmlns:a16="http://schemas.microsoft.com/office/drawing/2014/main" id="{48BA12E2-BE84-4A18-B71D-4D27801255D1}"/>
                </a:ext>
              </a:extLst>
            </p:cNvPr>
            <p:cNvSpPr txBox="1"/>
            <p:nvPr/>
          </p:nvSpPr>
          <p:spPr>
            <a:xfrm>
              <a:off x="3268938" y="4065282"/>
              <a:ext cx="1481455" cy="32448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787400" algn="l"/>
                  <a:tab pos="1329690" algn="l"/>
                </a:tabLst>
              </a:pPr>
              <a:r>
                <a:rPr sz="1950" b="1" dirty="0">
                  <a:latin typeface="Arial"/>
                  <a:cs typeface="Arial"/>
                </a:rPr>
                <a:t>12	8	2</a:t>
              </a:r>
              <a:endParaRPr sz="1950">
                <a:latin typeface="Arial"/>
                <a:cs typeface="Arial"/>
              </a:endParaRPr>
            </a:p>
          </p:txBody>
        </p:sp>
        <p:grpSp>
          <p:nvGrpSpPr>
            <p:cNvPr id="49" name="object 20">
              <a:extLst>
                <a:ext uri="{FF2B5EF4-FFF2-40B4-BE49-F238E27FC236}">
                  <a16:creationId xmlns:a16="http://schemas.microsoft.com/office/drawing/2014/main" id="{69E7114E-D3E6-4847-B120-682B9BD1F7C3}"/>
                </a:ext>
              </a:extLst>
            </p:cNvPr>
            <p:cNvGrpSpPr/>
            <p:nvPr/>
          </p:nvGrpSpPr>
          <p:grpSpPr>
            <a:xfrm>
              <a:off x="4489653" y="2099043"/>
              <a:ext cx="1353185" cy="2015489"/>
              <a:chOff x="4489653" y="2099043"/>
              <a:chExt cx="1353185" cy="2015489"/>
            </a:xfrm>
          </p:grpSpPr>
          <p:sp>
            <p:nvSpPr>
              <p:cNvPr id="100" name="object 21">
                <a:extLst>
                  <a:ext uri="{FF2B5EF4-FFF2-40B4-BE49-F238E27FC236}">
                    <a16:creationId xmlns:a16="http://schemas.microsoft.com/office/drawing/2014/main" id="{4091E29B-CB74-41EE-AE0F-F4563D6B15B2}"/>
                  </a:ext>
                </a:extLst>
              </p:cNvPr>
              <p:cNvSpPr/>
              <p:nvPr/>
            </p:nvSpPr>
            <p:spPr>
              <a:xfrm>
                <a:off x="4652467" y="2107615"/>
                <a:ext cx="1181735" cy="1744345"/>
              </a:xfrm>
              <a:custGeom>
                <a:avLst/>
                <a:gdLst/>
                <a:ahLst/>
                <a:cxnLst/>
                <a:rect l="l" t="t" r="r" b="b"/>
                <a:pathLst>
                  <a:path w="1181735" h="1744345">
                    <a:moveTo>
                      <a:pt x="562940" y="0"/>
                    </a:moveTo>
                    <a:lnTo>
                      <a:pt x="562940" y="718604"/>
                    </a:lnTo>
                  </a:path>
                  <a:path w="1181735" h="1744345">
                    <a:moveTo>
                      <a:pt x="562940" y="1000086"/>
                    </a:moveTo>
                    <a:lnTo>
                      <a:pt x="1181328" y="1714423"/>
                    </a:lnTo>
                  </a:path>
                  <a:path w="1181735" h="1744345">
                    <a:moveTo>
                      <a:pt x="562940" y="1000086"/>
                    </a:moveTo>
                    <a:lnTo>
                      <a:pt x="597052" y="1744268"/>
                    </a:lnTo>
                  </a:path>
                  <a:path w="1181735" h="1744345">
                    <a:moveTo>
                      <a:pt x="562940" y="997953"/>
                    </a:moveTo>
                    <a:lnTo>
                      <a:pt x="0" y="1703755"/>
                    </a:lnTo>
                  </a:path>
                </a:pathLst>
              </a:custGeom>
              <a:ln w="1708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object 22">
                <a:extLst>
                  <a:ext uri="{FF2B5EF4-FFF2-40B4-BE49-F238E27FC236}">
                    <a16:creationId xmlns:a16="http://schemas.microsoft.com/office/drawing/2014/main" id="{7F4A278F-BBE4-4227-A33C-02ED45E04E8C}"/>
                  </a:ext>
                </a:extLst>
              </p:cNvPr>
              <p:cNvSpPr/>
              <p:nvPr/>
            </p:nvSpPr>
            <p:spPr>
              <a:xfrm>
                <a:off x="4498225" y="3814940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29">
                    <a:moveTo>
                      <a:pt x="0" y="290398"/>
                    </a:moveTo>
                    <a:lnTo>
                      <a:pt x="307479" y="290398"/>
                    </a:lnTo>
                    <a:lnTo>
                      <a:pt x="153746" y="0"/>
                    </a:lnTo>
                    <a:lnTo>
                      <a:pt x="0" y="290398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" name="object 23">
                <a:extLst>
                  <a:ext uri="{FF2B5EF4-FFF2-40B4-BE49-F238E27FC236}">
                    <a16:creationId xmlns:a16="http://schemas.microsoft.com/office/drawing/2014/main" id="{5EF6880A-BBD4-4853-BF87-6A98B1344B35}"/>
                  </a:ext>
                </a:extLst>
              </p:cNvPr>
              <p:cNvSpPr/>
              <p:nvPr/>
            </p:nvSpPr>
            <p:spPr>
              <a:xfrm>
                <a:off x="4498225" y="3814940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29">
                    <a:moveTo>
                      <a:pt x="153746" y="0"/>
                    </a:moveTo>
                    <a:lnTo>
                      <a:pt x="307479" y="290398"/>
                    </a:lnTo>
                    <a:lnTo>
                      <a:pt x="0" y="290398"/>
                    </a:lnTo>
                    <a:lnTo>
                      <a:pt x="153746" y="0"/>
                    </a:lnTo>
                    <a:close/>
                  </a:path>
                </a:pathLst>
              </a:custGeom>
              <a:ln w="1708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" name="object 24">
                <a:extLst>
                  <a:ext uri="{FF2B5EF4-FFF2-40B4-BE49-F238E27FC236}">
                    <a16:creationId xmlns:a16="http://schemas.microsoft.com/office/drawing/2014/main" id="{E7FF04A5-38CC-4D21-97D7-0F62EDFC0CDD}"/>
                  </a:ext>
                </a:extLst>
              </p:cNvPr>
              <p:cNvSpPr/>
              <p:nvPr/>
            </p:nvSpPr>
            <p:spPr>
              <a:xfrm>
                <a:off x="5061940" y="2815627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30">
                    <a:moveTo>
                      <a:pt x="0" y="0"/>
                    </a:moveTo>
                    <a:lnTo>
                      <a:pt x="153746" y="290398"/>
                    </a:lnTo>
                    <a:lnTo>
                      <a:pt x="30747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" name="object 25">
                <a:extLst>
                  <a:ext uri="{FF2B5EF4-FFF2-40B4-BE49-F238E27FC236}">
                    <a16:creationId xmlns:a16="http://schemas.microsoft.com/office/drawing/2014/main" id="{06B1D138-0687-4CC0-A276-D17701F7A188}"/>
                  </a:ext>
                </a:extLst>
              </p:cNvPr>
              <p:cNvSpPr/>
              <p:nvPr/>
            </p:nvSpPr>
            <p:spPr>
              <a:xfrm>
                <a:off x="5061940" y="2815627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30">
                    <a:moveTo>
                      <a:pt x="153746" y="290398"/>
                    </a:moveTo>
                    <a:lnTo>
                      <a:pt x="307479" y="0"/>
                    </a:lnTo>
                    <a:lnTo>
                      <a:pt x="0" y="0"/>
                    </a:lnTo>
                    <a:lnTo>
                      <a:pt x="153746" y="290398"/>
                    </a:lnTo>
                    <a:close/>
                  </a:path>
                </a:pathLst>
              </a:custGeom>
              <a:ln w="1708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0" name="object 26">
              <a:extLst>
                <a:ext uri="{FF2B5EF4-FFF2-40B4-BE49-F238E27FC236}">
                  <a16:creationId xmlns:a16="http://schemas.microsoft.com/office/drawing/2014/main" id="{2FF90998-4D53-460D-BBD8-F964D5BFA983}"/>
                </a:ext>
              </a:extLst>
            </p:cNvPr>
            <p:cNvSpPr txBox="1"/>
            <p:nvPr/>
          </p:nvSpPr>
          <p:spPr>
            <a:xfrm>
              <a:off x="5653125" y="2727045"/>
              <a:ext cx="163830" cy="32448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950" b="1" dirty="0">
                  <a:latin typeface="Arial"/>
                  <a:cs typeface="Arial"/>
                </a:rPr>
                <a:t>2</a:t>
              </a:r>
              <a:endParaRPr sz="1950">
                <a:latin typeface="Arial"/>
                <a:cs typeface="Arial"/>
              </a:endParaRPr>
            </a:p>
          </p:txBody>
        </p:sp>
        <p:sp>
          <p:nvSpPr>
            <p:cNvPr id="51" name="object 27">
              <a:extLst>
                <a:ext uri="{FF2B5EF4-FFF2-40B4-BE49-F238E27FC236}">
                  <a16:creationId xmlns:a16="http://schemas.microsoft.com/office/drawing/2014/main" id="{A413894A-1948-4F7C-8A20-58BDA906CE81}"/>
                </a:ext>
              </a:extLst>
            </p:cNvPr>
            <p:cNvSpPr/>
            <p:nvPr/>
          </p:nvSpPr>
          <p:spPr>
            <a:xfrm>
              <a:off x="5461876" y="2827616"/>
              <a:ext cx="144145" cy="194310"/>
            </a:xfrm>
            <a:custGeom>
              <a:avLst/>
              <a:gdLst/>
              <a:ahLst/>
              <a:cxnLst/>
              <a:rect l="l" t="t" r="r" b="b"/>
              <a:pathLst>
                <a:path w="144145" h="194310">
                  <a:moveTo>
                    <a:pt x="15455" y="71488"/>
                  </a:moveTo>
                  <a:lnTo>
                    <a:pt x="144145" y="0"/>
                  </a:lnTo>
                </a:path>
                <a:path w="144145" h="194310">
                  <a:moveTo>
                    <a:pt x="15455" y="71488"/>
                  </a:moveTo>
                  <a:lnTo>
                    <a:pt x="144145" y="142989"/>
                  </a:lnTo>
                </a:path>
                <a:path w="144145" h="194310">
                  <a:moveTo>
                    <a:pt x="0" y="122720"/>
                  </a:moveTo>
                  <a:lnTo>
                    <a:pt x="128689" y="194208"/>
                  </a:lnTo>
                </a:path>
              </a:pathLst>
            </a:custGeom>
            <a:ln w="3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28">
              <a:extLst>
                <a:ext uri="{FF2B5EF4-FFF2-40B4-BE49-F238E27FC236}">
                  <a16:creationId xmlns:a16="http://schemas.microsoft.com/office/drawing/2014/main" id="{BA4430B1-5856-486D-9014-AD6B56500F29}"/>
                </a:ext>
              </a:extLst>
            </p:cNvPr>
            <p:cNvSpPr txBox="1"/>
            <p:nvPr/>
          </p:nvSpPr>
          <p:spPr>
            <a:xfrm>
              <a:off x="5172773" y="3841864"/>
              <a:ext cx="771525" cy="32448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591820" algn="l"/>
                </a:tabLst>
              </a:pPr>
              <a:r>
                <a:rPr sz="1950" b="1" spc="5" dirty="0">
                  <a:latin typeface="Arial"/>
                  <a:cs typeface="Arial"/>
                </a:rPr>
                <a:t>X	X</a:t>
              </a:r>
              <a:endParaRPr sz="1950">
                <a:latin typeface="Arial"/>
                <a:cs typeface="Arial"/>
              </a:endParaRPr>
            </a:p>
          </p:txBody>
        </p:sp>
        <p:sp>
          <p:nvSpPr>
            <p:cNvPr id="90" name="object 29">
              <a:extLst>
                <a:ext uri="{FF2B5EF4-FFF2-40B4-BE49-F238E27FC236}">
                  <a16:creationId xmlns:a16="http://schemas.microsoft.com/office/drawing/2014/main" id="{9E80CE68-8CE7-429F-BABF-1AA0A5C8F7D2}"/>
                </a:ext>
              </a:extLst>
            </p:cNvPr>
            <p:cNvSpPr txBox="1"/>
            <p:nvPr/>
          </p:nvSpPr>
          <p:spPr>
            <a:xfrm>
              <a:off x="6343722" y="4065282"/>
              <a:ext cx="302260" cy="32448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950" b="1" dirty="0">
                  <a:latin typeface="Arial"/>
                  <a:cs typeface="Arial"/>
                </a:rPr>
                <a:t>14</a:t>
              </a:r>
              <a:endParaRPr sz="1950">
                <a:latin typeface="Arial"/>
                <a:cs typeface="Arial"/>
              </a:endParaRPr>
            </a:p>
          </p:txBody>
        </p:sp>
        <p:grpSp>
          <p:nvGrpSpPr>
            <p:cNvPr id="91" name="object 30">
              <a:extLst>
                <a:ext uri="{FF2B5EF4-FFF2-40B4-BE49-F238E27FC236}">
                  <a16:creationId xmlns:a16="http://schemas.microsoft.com/office/drawing/2014/main" id="{CFEFD2E3-956C-4AA7-9908-3C94CB62C217}"/>
                </a:ext>
              </a:extLst>
            </p:cNvPr>
            <p:cNvGrpSpPr/>
            <p:nvPr/>
          </p:nvGrpSpPr>
          <p:grpSpPr>
            <a:xfrm>
              <a:off x="5206879" y="1840076"/>
              <a:ext cx="1980564" cy="2273935"/>
              <a:chOff x="5206879" y="1840076"/>
              <a:chExt cx="1980564" cy="2273935"/>
            </a:xfrm>
          </p:grpSpPr>
          <p:sp>
            <p:nvSpPr>
              <p:cNvPr id="94" name="object 31">
                <a:extLst>
                  <a:ext uri="{FF2B5EF4-FFF2-40B4-BE49-F238E27FC236}">
                    <a16:creationId xmlns:a16="http://schemas.microsoft.com/office/drawing/2014/main" id="{5ADFB3DD-82AE-4B7C-9327-03E09523ACFE}"/>
                  </a:ext>
                </a:extLst>
              </p:cNvPr>
              <p:cNvSpPr/>
              <p:nvPr/>
            </p:nvSpPr>
            <p:spPr>
              <a:xfrm>
                <a:off x="5215420" y="2107615"/>
                <a:ext cx="1642110" cy="1704339"/>
              </a:xfrm>
              <a:custGeom>
                <a:avLst/>
                <a:gdLst/>
                <a:ahLst/>
                <a:cxnLst/>
                <a:rect l="l" t="t" r="r" b="b"/>
                <a:pathLst>
                  <a:path w="1642109" h="1704339">
                    <a:moveTo>
                      <a:pt x="0" y="0"/>
                    </a:moveTo>
                    <a:lnTo>
                      <a:pt x="1641906" y="722871"/>
                    </a:lnTo>
                  </a:path>
                  <a:path w="1642109" h="1704339">
                    <a:moveTo>
                      <a:pt x="1623072" y="1006957"/>
                    </a:moveTo>
                    <a:lnTo>
                      <a:pt x="1230172" y="1704213"/>
                    </a:lnTo>
                  </a:path>
                </a:pathLst>
              </a:custGeom>
              <a:ln w="1708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32">
                <a:extLst>
                  <a:ext uri="{FF2B5EF4-FFF2-40B4-BE49-F238E27FC236}">
                    <a16:creationId xmlns:a16="http://schemas.microsoft.com/office/drawing/2014/main" id="{A1B489F4-55E0-49B5-98A2-263D12A1C7F6}"/>
                  </a:ext>
                </a:extLst>
              </p:cNvPr>
              <p:cNvSpPr/>
              <p:nvPr/>
            </p:nvSpPr>
            <p:spPr>
              <a:xfrm>
                <a:off x="6291859" y="3814940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29">
                    <a:moveTo>
                      <a:pt x="0" y="290398"/>
                    </a:moveTo>
                    <a:lnTo>
                      <a:pt x="307479" y="290398"/>
                    </a:lnTo>
                    <a:lnTo>
                      <a:pt x="153733" y="0"/>
                    </a:lnTo>
                    <a:lnTo>
                      <a:pt x="0" y="290398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object 33">
                <a:extLst>
                  <a:ext uri="{FF2B5EF4-FFF2-40B4-BE49-F238E27FC236}">
                    <a16:creationId xmlns:a16="http://schemas.microsoft.com/office/drawing/2014/main" id="{69D34B5E-79E2-48B9-833D-2F762FCE8F5F}"/>
                  </a:ext>
                </a:extLst>
              </p:cNvPr>
              <p:cNvSpPr/>
              <p:nvPr/>
            </p:nvSpPr>
            <p:spPr>
              <a:xfrm>
                <a:off x="6291859" y="3814940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29">
                    <a:moveTo>
                      <a:pt x="153733" y="0"/>
                    </a:moveTo>
                    <a:lnTo>
                      <a:pt x="307479" y="290398"/>
                    </a:lnTo>
                    <a:lnTo>
                      <a:pt x="0" y="290398"/>
                    </a:lnTo>
                    <a:lnTo>
                      <a:pt x="153733" y="0"/>
                    </a:lnTo>
                    <a:close/>
                  </a:path>
                </a:pathLst>
              </a:custGeom>
              <a:ln w="1708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34">
                <a:extLst>
                  <a:ext uri="{FF2B5EF4-FFF2-40B4-BE49-F238E27FC236}">
                    <a16:creationId xmlns:a16="http://schemas.microsoft.com/office/drawing/2014/main" id="{ABB2024B-0A52-43ED-8791-04C1791084C2}"/>
                  </a:ext>
                </a:extLst>
              </p:cNvPr>
              <p:cNvSpPr/>
              <p:nvPr/>
            </p:nvSpPr>
            <p:spPr>
              <a:xfrm>
                <a:off x="6684746" y="2824175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30">
                    <a:moveTo>
                      <a:pt x="0" y="0"/>
                    </a:moveTo>
                    <a:lnTo>
                      <a:pt x="153746" y="290398"/>
                    </a:lnTo>
                    <a:lnTo>
                      <a:pt x="30747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" name="object 35">
                <a:extLst>
                  <a:ext uri="{FF2B5EF4-FFF2-40B4-BE49-F238E27FC236}">
                    <a16:creationId xmlns:a16="http://schemas.microsoft.com/office/drawing/2014/main" id="{390B027C-6098-42F7-815B-D0121890AA45}"/>
                  </a:ext>
                </a:extLst>
              </p:cNvPr>
              <p:cNvSpPr/>
              <p:nvPr/>
            </p:nvSpPr>
            <p:spPr>
              <a:xfrm>
                <a:off x="6684746" y="2824175"/>
                <a:ext cx="307975" cy="290830"/>
              </a:xfrm>
              <a:custGeom>
                <a:avLst/>
                <a:gdLst/>
                <a:ahLst/>
                <a:cxnLst/>
                <a:rect l="l" t="t" r="r" b="b"/>
                <a:pathLst>
                  <a:path w="307975" h="290830">
                    <a:moveTo>
                      <a:pt x="153746" y="290398"/>
                    </a:moveTo>
                    <a:lnTo>
                      <a:pt x="307479" y="0"/>
                    </a:lnTo>
                    <a:lnTo>
                      <a:pt x="0" y="0"/>
                    </a:lnTo>
                    <a:lnTo>
                      <a:pt x="153746" y="290398"/>
                    </a:lnTo>
                    <a:close/>
                  </a:path>
                </a:pathLst>
              </a:custGeom>
              <a:ln w="1708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object 36">
                <a:extLst>
                  <a:ext uri="{FF2B5EF4-FFF2-40B4-BE49-F238E27FC236}">
                    <a16:creationId xmlns:a16="http://schemas.microsoft.com/office/drawing/2014/main" id="{6DA41945-E645-4C82-99C5-2CEEB37DF8ED}"/>
                  </a:ext>
                </a:extLst>
              </p:cNvPr>
              <p:cNvSpPr/>
              <p:nvPr/>
            </p:nvSpPr>
            <p:spPr>
              <a:xfrm>
                <a:off x="5400535" y="1857159"/>
                <a:ext cx="1769745" cy="1167130"/>
              </a:xfrm>
              <a:custGeom>
                <a:avLst/>
                <a:gdLst/>
                <a:ahLst/>
                <a:cxnLst/>
                <a:rect l="l" t="t" r="r" b="b"/>
                <a:pathLst>
                  <a:path w="1769745" h="1167130">
                    <a:moveTo>
                      <a:pt x="1640700" y="1041971"/>
                    </a:moveTo>
                    <a:lnTo>
                      <a:pt x="1769389" y="970470"/>
                    </a:lnTo>
                  </a:path>
                  <a:path w="1769745" h="1167130">
                    <a:moveTo>
                      <a:pt x="1640700" y="1041971"/>
                    </a:moveTo>
                    <a:lnTo>
                      <a:pt x="1769389" y="1113459"/>
                    </a:lnTo>
                  </a:path>
                  <a:path w="1769745" h="1167130">
                    <a:moveTo>
                      <a:pt x="1631873" y="1095400"/>
                    </a:moveTo>
                    <a:lnTo>
                      <a:pt x="1760562" y="1166888"/>
                    </a:lnTo>
                  </a:path>
                  <a:path w="1769745" h="1167130">
                    <a:moveTo>
                      <a:pt x="128689" y="71501"/>
                    </a:moveTo>
                    <a:lnTo>
                      <a:pt x="0" y="0"/>
                    </a:lnTo>
                  </a:path>
                  <a:path w="1769745" h="1167130">
                    <a:moveTo>
                      <a:pt x="128689" y="71501"/>
                    </a:moveTo>
                    <a:lnTo>
                      <a:pt x="0" y="142989"/>
                    </a:lnTo>
                  </a:path>
                  <a:path w="1769745" h="1167130">
                    <a:moveTo>
                      <a:pt x="137515" y="122720"/>
                    </a:moveTo>
                    <a:lnTo>
                      <a:pt x="8826" y="194208"/>
                    </a:lnTo>
                  </a:path>
                </a:pathLst>
              </a:custGeom>
              <a:ln w="341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2" name="object 37">
              <a:extLst>
                <a:ext uri="{FF2B5EF4-FFF2-40B4-BE49-F238E27FC236}">
                  <a16:creationId xmlns:a16="http://schemas.microsoft.com/office/drawing/2014/main" id="{FA35E5BC-7BF0-4EBB-9720-0CB0AF46EB67}"/>
                </a:ext>
              </a:extLst>
            </p:cNvPr>
            <p:cNvSpPr txBox="1"/>
            <p:nvPr/>
          </p:nvSpPr>
          <p:spPr>
            <a:xfrm>
              <a:off x="7217041" y="2727045"/>
              <a:ext cx="302260" cy="32448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950" b="1" dirty="0">
                  <a:latin typeface="Arial"/>
                  <a:cs typeface="Arial"/>
                </a:rPr>
                <a:t>14</a:t>
              </a:r>
              <a:endParaRPr sz="1950">
                <a:latin typeface="Arial"/>
                <a:cs typeface="Arial"/>
              </a:endParaRPr>
            </a:p>
          </p:txBody>
        </p:sp>
        <p:sp>
          <p:nvSpPr>
            <p:cNvPr id="93" name="object 38">
              <a:extLst>
                <a:ext uri="{FF2B5EF4-FFF2-40B4-BE49-F238E27FC236}">
                  <a16:creationId xmlns:a16="http://schemas.microsoft.com/office/drawing/2014/main" id="{0CBA6EB7-2B68-467C-AD76-E4139CCACBFC}"/>
                </a:ext>
              </a:extLst>
            </p:cNvPr>
            <p:cNvSpPr txBox="1"/>
            <p:nvPr/>
          </p:nvSpPr>
          <p:spPr>
            <a:xfrm>
              <a:off x="5576328" y="1756562"/>
              <a:ext cx="163830" cy="32448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950" b="1" dirty="0">
                  <a:latin typeface="Arial"/>
                  <a:cs typeface="Arial"/>
                </a:rPr>
                <a:t>3</a:t>
              </a:r>
              <a:endParaRPr sz="1950">
                <a:latin typeface="Arial"/>
                <a:cs typeface="Arial"/>
              </a:endParaRPr>
            </a:p>
          </p:txBody>
        </p:sp>
      </p:grpSp>
      <p:sp>
        <p:nvSpPr>
          <p:cNvPr id="115" name="object 5">
            <a:extLst>
              <a:ext uri="{FF2B5EF4-FFF2-40B4-BE49-F238E27FC236}">
                <a16:creationId xmlns:a16="http://schemas.microsoft.com/office/drawing/2014/main" id="{06603CC6-297C-447E-B78D-C49BBD71148D}"/>
              </a:ext>
            </a:extLst>
          </p:cNvPr>
          <p:cNvSpPr txBox="1">
            <a:spLocks/>
          </p:cNvSpPr>
          <p:nvPr/>
        </p:nvSpPr>
        <p:spPr>
          <a:xfrm>
            <a:off x="10128738" y="6492875"/>
            <a:ext cx="1583649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0"/>
              </a:lnSpc>
            </a:pPr>
            <a:r>
              <a:rPr lang="en-GB" sz="1200" spc="15" dirty="0"/>
              <a:t>Chapter</a:t>
            </a:r>
            <a:r>
              <a:rPr lang="en-GB" sz="1200" spc="20" dirty="0"/>
              <a:t> 6 – page 199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B812771-7D76-4295-8244-276BDEC1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8" y="-6727"/>
            <a:ext cx="3993671" cy="201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57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A139-B5D1-4A1B-9F52-C933EB5C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0" i="1" spc="-30" dirty="0">
                <a:latin typeface="Bookman Old Style"/>
                <a:cs typeface="Bookman Old Style"/>
              </a:rPr>
              <a:t>α</a:t>
            </a:r>
            <a:r>
              <a:rPr lang="el-GR" spc="-30" dirty="0"/>
              <a:t>–</a:t>
            </a:r>
            <a:r>
              <a:rPr lang="el-GR" sz="4000" b="0" i="1" spc="-30" dirty="0">
                <a:latin typeface="Bookman Old Style"/>
                <a:cs typeface="Bookman Old Style"/>
              </a:rPr>
              <a:t>β	</a:t>
            </a:r>
            <a:r>
              <a:rPr lang="en-US" sz="4000" b="0" i="1" spc="-30" dirty="0">
                <a:latin typeface="Bookman Old Style"/>
                <a:cs typeface="Bookman Old Style"/>
              </a:rPr>
              <a:t>  </a:t>
            </a:r>
            <a:r>
              <a:rPr lang="en-GB" spc="70" dirty="0"/>
              <a:t>pruning example</a:t>
            </a:r>
            <a:r>
              <a:rPr lang="en-GB" spc="200" dirty="0"/>
              <a:t> </a:t>
            </a:r>
            <a:endParaRPr lang="en-GB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02FE4D7-F4A9-4679-A339-05F7ECA51B16}"/>
              </a:ext>
            </a:extLst>
          </p:cNvPr>
          <p:cNvGrpSpPr/>
          <p:nvPr/>
        </p:nvGrpSpPr>
        <p:grpSpPr>
          <a:xfrm>
            <a:off x="2772009" y="2119427"/>
            <a:ext cx="6137009" cy="2619146"/>
            <a:chOff x="1787270" y="1756995"/>
            <a:chExt cx="6137009" cy="2619146"/>
          </a:xfrm>
        </p:grpSpPr>
        <p:sp>
          <p:nvSpPr>
            <p:cNvPr id="132" name="object 3">
              <a:extLst>
                <a:ext uri="{FF2B5EF4-FFF2-40B4-BE49-F238E27FC236}">
                  <a16:creationId xmlns:a16="http://schemas.microsoft.com/office/drawing/2014/main" id="{62199E1C-7EC8-4045-BC9C-A20E41EF5BBF}"/>
                </a:ext>
              </a:extLst>
            </p:cNvPr>
            <p:cNvSpPr txBox="1"/>
            <p:nvPr/>
          </p:nvSpPr>
          <p:spPr>
            <a:xfrm>
              <a:off x="1787270" y="1851384"/>
              <a:ext cx="467359" cy="2705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dirty="0">
                  <a:latin typeface="Arial"/>
                  <a:cs typeface="Arial"/>
                </a:rPr>
                <a:t>MAX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33" name="object 4">
              <a:extLst>
                <a:ext uri="{FF2B5EF4-FFF2-40B4-BE49-F238E27FC236}">
                  <a16:creationId xmlns:a16="http://schemas.microsoft.com/office/drawing/2014/main" id="{D359236D-7D71-4027-96B5-E875E37DD6F7}"/>
                </a:ext>
              </a:extLst>
            </p:cNvPr>
            <p:cNvSpPr txBox="1"/>
            <p:nvPr/>
          </p:nvSpPr>
          <p:spPr>
            <a:xfrm>
              <a:off x="2600477" y="4053561"/>
              <a:ext cx="163195" cy="3225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950" b="1" spc="-5" dirty="0">
                  <a:latin typeface="Arial"/>
                  <a:cs typeface="Arial"/>
                </a:rPr>
                <a:t>3</a:t>
              </a:r>
              <a:endParaRPr sz="1950">
                <a:latin typeface="Arial"/>
                <a:cs typeface="Arial"/>
              </a:endParaRPr>
            </a:p>
          </p:txBody>
        </p:sp>
        <p:sp>
          <p:nvSpPr>
            <p:cNvPr id="134" name="object 5">
              <a:extLst>
                <a:ext uri="{FF2B5EF4-FFF2-40B4-BE49-F238E27FC236}">
                  <a16:creationId xmlns:a16="http://schemas.microsoft.com/office/drawing/2014/main" id="{005E7D1C-490F-4B5D-BCEF-AE961ABA1594}"/>
                </a:ext>
              </a:extLst>
            </p:cNvPr>
            <p:cNvSpPr txBox="1"/>
            <p:nvPr/>
          </p:nvSpPr>
          <p:spPr>
            <a:xfrm>
              <a:off x="1787270" y="2828446"/>
              <a:ext cx="399415" cy="2705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dirty="0">
                  <a:latin typeface="Arial"/>
                  <a:cs typeface="Arial"/>
                </a:rPr>
                <a:t>MIN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35" name="object 6">
              <a:extLst>
                <a:ext uri="{FF2B5EF4-FFF2-40B4-BE49-F238E27FC236}">
                  <a16:creationId xmlns:a16="http://schemas.microsoft.com/office/drawing/2014/main" id="{5916D7F9-B50D-46C0-9C16-93DA397A2539}"/>
                </a:ext>
              </a:extLst>
            </p:cNvPr>
            <p:cNvSpPr/>
            <p:nvPr/>
          </p:nvSpPr>
          <p:spPr>
            <a:xfrm>
              <a:off x="2647861" y="2106269"/>
              <a:ext cx="2566670" cy="1699260"/>
            </a:xfrm>
            <a:custGeom>
              <a:avLst/>
              <a:gdLst/>
              <a:ahLst/>
              <a:cxnLst/>
              <a:rect l="l" t="t" r="r" b="b"/>
              <a:pathLst>
                <a:path w="2566670" h="1699260">
                  <a:moveTo>
                    <a:pt x="816635" y="1001661"/>
                  </a:moveTo>
                  <a:lnTo>
                    <a:pt x="748665" y="1695259"/>
                  </a:lnTo>
                </a:path>
                <a:path w="2566670" h="1699260">
                  <a:moveTo>
                    <a:pt x="816635" y="1001166"/>
                  </a:moveTo>
                  <a:lnTo>
                    <a:pt x="0" y="1694776"/>
                  </a:lnTo>
                </a:path>
                <a:path w="2566670" h="1699260">
                  <a:moveTo>
                    <a:pt x="816648" y="996924"/>
                  </a:moveTo>
                  <a:lnTo>
                    <a:pt x="1452981" y="1699018"/>
                  </a:lnTo>
                </a:path>
                <a:path w="2566670" h="1699260">
                  <a:moveTo>
                    <a:pt x="2566581" y="0"/>
                  </a:moveTo>
                  <a:lnTo>
                    <a:pt x="806043" y="721182"/>
                  </a:lnTo>
                </a:path>
              </a:pathLst>
            </a:custGeom>
            <a:ln w="169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7">
              <a:extLst>
                <a:ext uri="{FF2B5EF4-FFF2-40B4-BE49-F238E27FC236}">
                  <a16:creationId xmlns:a16="http://schemas.microsoft.com/office/drawing/2014/main" id="{036BD4FB-1EC4-452F-9EFC-46D0F57C20EE}"/>
                </a:ext>
              </a:extLst>
            </p:cNvPr>
            <p:cNvSpPr txBox="1"/>
            <p:nvPr/>
          </p:nvSpPr>
          <p:spPr>
            <a:xfrm>
              <a:off x="3664127" y="2725815"/>
              <a:ext cx="163195" cy="3225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950" b="1" spc="-5" dirty="0">
                  <a:latin typeface="Arial"/>
                  <a:cs typeface="Arial"/>
                </a:rPr>
                <a:t>3</a:t>
              </a:r>
              <a:endParaRPr sz="1950">
                <a:latin typeface="Arial"/>
                <a:cs typeface="Arial"/>
              </a:endParaRPr>
            </a:p>
          </p:txBody>
        </p:sp>
        <p:grpSp>
          <p:nvGrpSpPr>
            <p:cNvPr id="137" name="object 8">
              <a:extLst>
                <a:ext uri="{FF2B5EF4-FFF2-40B4-BE49-F238E27FC236}">
                  <a16:creationId xmlns:a16="http://schemas.microsoft.com/office/drawing/2014/main" id="{BE85ECE3-A9C3-475E-8663-CD7FB97BCB61}"/>
                </a:ext>
              </a:extLst>
            </p:cNvPr>
            <p:cNvGrpSpPr/>
            <p:nvPr/>
          </p:nvGrpSpPr>
          <p:grpSpPr>
            <a:xfrm>
              <a:off x="2487358" y="1807933"/>
              <a:ext cx="2872105" cy="2294255"/>
              <a:chOff x="2487358" y="1807933"/>
              <a:chExt cx="2872105" cy="2294255"/>
            </a:xfrm>
          </p:grpSpPr>
          <p:sp>
            <p:nvSpPr>
              <p:cNvPr id="166" name="object 9">
                <a:extLst>
                  <a:ext uri="{FF2B5EF4-FFF2-40B4-BE49-F238E27FC236}">
                    <a16:creationId xmlns:a16="http://schemas.microsoft.com/office/drawing/2014/main" id="{265230CE-EF0F-4EEF-830B-6BE86FD37F44}"/>
                  </a:ext>
                </a:extLst>
              </p:cNvPr>
              <p:cNvSpPr/>
              <p:nvPr/>
            </p:nvSpPr>
            <p:spPr>
              <a:xfrm>
                <a:off x="3948772" y="3804602"/>
                <a:ext cx="306070" cy="288925"/>
              </a:xfrm>
              <a:custGeom>
                <a:avLst/>
                <a:gdLst/>
                <a:ahLst/>
                <a:cxnLst/>
                <a:rect l="l" t="t" r="r" b="b"/>
                <a:pathLst>
                  <a:path w="306070" h="288925">
                    <a:moveTo>
                      <a:pt x="0" y="288874"/>
                    </a:moveTo>
                    <a:lnTo>
                      <a:pt x="305866" y="288874"/>
                    </a:lnTo>
                    <a:lnTo>
                      <a:pt x="152933" y="0"/>
                    </a:lnTo>
                    <a:lnTo>
                      <a:pt x="0" y="288874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7" name="object 10">
                <a:extLst>
                  <a:ext uri="{FF2B5EF4-FFF2-40B4-BE49-F238E27FC236}">
                    <a16:creationId xmlns:a16="http://schemas.microsoft.com/office/drawing/2014/main" id="{1096B692-94AC-47DD-B344-C6BE8B87CA7C}"/>
                  </a:ext>
                </a:extLst>
              </p:cNvPr>
              <p:cNvSpPr/>
              <p:nvPr/>
            </p:nvSpPr>
            <p:spPr>
              <a:xfrm>
                <a:off x="3948772" y="3804602"/>
                <a:ext cx="306070" cy="288925"/>
              </a:xfrm>
              <a:custGeom>
                <a:avLst/>
                <a:gdLst/>
                <a:ahLst/>
                <a:cxnLst/>
                <a:rect l="l" t="t" r="r" b="b"/>
                <a:pathLst>
                  <a:path w="306070" h="288925">
                    <a:moveTo>
                      <a:pt x="152933" y="0"/>
                    </a:moveTo>
                    <a:lnTo>
                      <a:pt x="305866" y="288874"/>
                    </a:lnTo>
                    <a:lnTo>
                      <a:pt x="0" y="288874"/>
                    </a:lnTo>
                    <a:lnTo>
                      <a:pt x="152933" y="0"/>
                    </a:lnTo>
                    <a:close/>
                  </a:path>
                </a:pathLst>
              </a:custGeom>
              <a:ln w="169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8" name="object 11">
                <a:extLst>
                  <a:ext uri="{FF2B5EF4-FFF2-40B4-BE49-F238E27FC236}">
                    <a16:creationId xmlns:a16="http://schemas.microsoft.com/office/drawing/2014/main" id="{4AAFE2BA-80E2-4DE6-A5CA-CB71033D40B8}"/>
                  </a:ext>
                </a:extLst>
              </p:cNvPr>
              <p:cNvSpPr/>
              <p:nvPr/>
            </p:nvSpPr>
            <p:spPr>
              <a:xfrm>
                <a:off x="3243592" y="3804602"/>
                <a:ext cx="306070" cy="288925"/>
              </a:xfrm>
              <a:custGeom>
                <a:avLst/>
                <a:gdLst/>
                <a:ahLst/>
                <a:cxnLst/>
                <a:rect l="l" t="t" r="r" b="b"/>
                <a:pathLst>
                  <a:path w="306070" h="288925">
                    <a:moveTo>
                      <a:pt x="0" y="288874"/>
                    </a:moveTo>
                    <a:lnTo>
                      <a:pt x="305866" y="288874"/>
                    </a:lnTo>
                    <a:lnTo>
                      <a:pt x="152933" y="0"/>
                    </a:lnTo>
                    <a:lnTo>
                      <a:pt x="0" y="288874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9" name="object 12">
                <a:extLst>
                  <a:ext uri="{FF2B5EF4-FFF2-40B4-BE49-F238E27FC236}">
                    <a16:creationId xmlns:a16="http://schemas.microsoft.com/office/drawing/2014/main" id="{13A1D18C-DBBB-4604-8935-520AB779D4E5}"/>
                  </a:ext>
                </a:extLst>
              </p:cNvPr>
              <p:cNvSpPr/>
              <p:nvPr/>
            </p:nvSpPr>
            <p:spPr>
              <a:xfrm>
                <a:off x="3243592" y="3804602"/>
                <a:ext cx="306070" cy="288925"/>
              </a:xfrm>
              <a:custGeom>
                <a:avLst/>
                <a:gdLst/>
                <a:ahLst/>
                <a:cxnLst/>
                <a:rect l="l" t="t" r="r" b="b"/>
                <a:pathLst>
                  <a:path w="306070" h="288925">
                    <a:moveTo>
                      <a:pt x="152933" y="0"/>
                    </a:moveTo>
                    <a:lnTo>
                      <a:pt x="305866" y="288874"/>
                    </a:lnTo>
                    <a:lnTo>
                      <a:pt x="0" y="288874"/>
                    </a:lnTo>
                    <a:lnTo>
                      <a:pt x="152933" y="0"/>
                    </a:lnTo>
                    <a:close/>
                  </a:path>
                </a:pathLst>
              </a:custGeom>
              <a:ln w="169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0" name="object 13">
                <a:extLst>
                  <a:ext uri="{FF2B5EF4-FFF2-40B4-BE49-F238E27FC236}">
                    <a16:creationId xmlns:a16="http://schemas.microsoft.com/office/drawing/2014/main" id="{5D219120-CF87-45C5-814E-B4F23B5EA863}"/>
                  </a:ext>
                </a:extLst>
              </p:cNvPr>
              <p:cNvSpPr/>
              <p:nvPr/>
            </p:nvSpPr>
            <p:spPr>
              <a:xfrm>
                <a:off x="2495930" y="3804602"/>
                <a:ext cx="306070" cy="288925"/>
              </a:xfrm>
              <a:custGeom>
                <a:avLst/>
                <a:gdLst/>
                <a:ahLst/>
                <a:cxnLst/>
                <a:rect l="l" t="t" r="r" b="b"/>
                <a:pathLst>
                  <a:path w="306069" h="288925">
                    <a:moveTo>
                      <a:pt x="0" y="288874"/>
                    </a:moveTo>
                    <a:lnTo>
                      <a:pt x="305866" y="288874"/>
                    </a:lnTo>
                    <a:lnTo>
                      <a:pt x="152933" y="0"/>
                    </a:lnTo>
                    <a:lnTo>
                      <a:pt x="0" y="288874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1" name="object 14">
                <a:extLst>
                  <a:ext uri="{FF2B5EF4-FFF2-40B4-BE49-F238E27FC236}">
                    <a16:creationId xmlns:a16="http://schemas.microsoft.com/office/drawing/2014/main" id="{655643B1-FA87-435B-AE60-21F679E594AE}"/>
                  </a:ext>
                </a:extLst>
              </p:cNvPr>
              <p:cNvSpPr/>
              <p:nvPr/>
            </p:nvSpPr>
            <p:spPr>
              <a:xfrm>
                <a:off x="2495930" y="3804602"/>
                <a:ext cx="306070" cy="288925"/>
              </a:xfrm>
              <a:custGeom>
                <a:avLst/>
                <a:gdLst/>
                <a:ahLst/>
                <a:cxnLst/>
                <a:rect l="l" t="t" r="r" b="b"/>
                <a:pathLst>
                  <a:path w="306069" h="288925">
                    <a:moveTo>
                      <a:pt x="152933" y="0"/>
                    </a:moveTo>
                    <a:lnTo>
                      <a:pt x="305866" y="288874"/>
                    </a:lnTo>
                    <a:lnTo>
                      <a:pt x="0" y="288874"/>
                    </a:lnTo>
                    <a:lnTo>
                      <a:pt x="152933" y="0"/>
                    </a:lnTo>
                    <a:close/>
                  </a:path>
                </a:pathLst>
              </a:custGeom>
              <a:ln w="169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2" name="object 15">
                <a:extLst>
                  <a:ext uri="{FF2B5EF4-FFF2-40B4-BE49-F238E27FC236}">
                    <a16:creationId xmlns:a16="http://schemas.microsoft.com/office/drawing/2014/main" id="{7FF092F9-D28A-4E23-B49D-6AAF880860F8}"/>
                  </a:ext>
                </a:extLst>
              </p:cNvPr>
              <p:cNvSpPr/>
              <p:nvPr/>
            </p:nvSpPr>
            <p:spPr>
              <a:xfrm>
                <a:off x="5044770" y="1816506"/>
                <a:ext cx="306070" cy="288925"/>
              </a:xfrm>
              <a:custGeom>
                <a:avLst/>
                <a:gdLst/>
                <a:ahLst/>
                <a:cxnLst/>
                <a:rect l="l" t="t" r="r" b="b"/>
                <a:pathLst>
                  <a:path w="306070" h="288925">
                    <a:moveTo>
                      <a:pt x="0" y="288874"/>
                    </a:moveTo>
                    <a:lnTo>
                      <a:pt x="305866" y="288874"/>
                    </a:lnTo>
                    <a:lnTo>
                      <a:pt x="152933" y="0"/>
                    </a:lnTo>
                    <a:lnTo>
                      <a:pt x="0" y="288874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3" name="object 16">
                <a:extLst>
                  <a:ext uri="{FF2B5EF4-FFF2-40B4-BE49-F238E27FC236}">
                    <a16:creationId xmlns:a16="http://schemas.microsoft.com/office/drawing/2014/main" id="{CE18B2CF-E7D9-4CD1-8997-8BC79D4E3B2E}"/>
                  </a:ext>
                </a:extLst>
              </p:cNvPr>
              <p:cNvSpPr/>
              <p:nvPr/>
            </p:nvSpPr>
            <p:spPr>
              <a:xfrm>
                <a:off x="5044770" y="1816506"/>
                <a:ext cx="306070" cy="288925"/>
              </a:xfrm>
              <a:custGeom>
                <a:avLst/>
                <a:gdLst/>
                <a:ahLst/>
                <a:cxnLst/>
                <a:rect l="l" t="t" r="r" b="b"/>
                <a:pathLst>
                  <a:path w="306070" h="288925">
                    <a:moveTo>
                      <a:pt x="152933" y="0"/>
                    </a:moveTo>
                    <a:lnTo>
                      <a:pt x="305866" y="288874"/>
                    </a:lnTo>
                    <a:lnTo>
                      <a:pt x="0" y="288874"/>
                    </a:lnTo>
                    <a:lnTo>
                      <a:pt x="152933" y="0"/>
                    </a:lnTo>
                    <a:close/>
                  </a:path>
                </a:pathLst>
              </a:custGeom>
              <a:ln w="169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4" name="object 17">
                <a:extLst>
                  <a:ext uri="{FF2B5EF4-FFF2-40B4-BE49-F238E27FC236}">
                    <a16:creationId xmlns:a16="http://schemas.microsoft.com/office/drawing/2014/main" id="{2BA0A2A1-749F-46A9-A891-3B235211078B}"/>
                  </a:ext>
                </a:extLst>
              </p:cNvPr>
              <p:cNvSpPr/>
              <p:nvPr/>
            </p:nvSpPr>
            <p:spPr>
              <a:xfrm>
                <a:off x="3311563" y="2819057"/>
                <a:ext cx="306070" cy="288925"/>
              </a:xfrm>
              <a:custGeom>
                <a:avLst/>
                <a:gdLst/>
                <a:ahLst/>
                <a:cxnLst/>
                <a:rect l="l" t="t" r="r" b="b"/>
                <a:pathLst>
                  <a:path w="306070" h="288925">
                    <a:moveTo>
                      <a:pt x="0" y="0"/>
                    </a:moveTo>
                    <a:lnTo>
                      <a:pt x="152933" y="288861"/>
                    </a:lnTo>
                    <a:lnTo>
                      <a:pt x="30586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5" name="object 18">
                <a:extLst>
                  <a:ext uri="{FF2B5EF4-FFF2-40B4-BE49-F238E27FC236}">
                    <a16:creationId xmlns:a16="http://schemas.microsoft.com/office/drawing/2014/main" id="{7112EA46-5A8C-4F28-BE03-C6B7A6993B97}"/>
                  </a:ext>
                </a:extLst>
              </p:cNvPr>
              <p:cNvSpPr/>
              <p:nvPr/>
            </p:nvSpPr>
            <p:spPr>
              <a:xfrm>
                <a:off x="3311563" y="2819057"/>
                <a:ext cx="306070" cy="288925"/>
              </a:xfrm>
              <a:custGeom>
                <a:avLst/>
                <a:gdLst/>
                <a:ahLst/>
                <a:cxnLst/>
                <a:rect l="l" t="t" r="r" b="b"/>
                <a:pathLst>
                  <a:path w="306070" h="288925">
                    <a:moveTo>
                      <a:pt x="152933" y="288861"/>
                    </a:moveTo>
                    <a:lnTo>
                      <a:pt x="305866" y="0"/>
                    </a:lnTo>
                    <a:lnTo>
                      <a:pt x="0" y="0"/>
                    </a:lnTo>
                    <a:lnTo>
                      <a:pt x="152933" y="288861"/>
                    </a:lnTo>
                    <a:close/>
                  </a:path>
                </a:pathLst>
              </a:custGeom>
              <a:ln w="169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8" name="object 19">
              <a:extLst>
                <a:ext uri="{FF2B5EF4-FFF2-40B4-BE49-F238E27FC236}">
                  <a16:creationId xmlns:a16="http://schemas.microsoft.com/office/drawing/2014/main" id="{4EE7E5EF-B83A-4A9B-A7BC-A9FDC0A73046}"/>
                </a:ext>
              </a:extLst>
            </p:cNvPr>
            <p:cNvSpPr txBox="1"/>
            <p:nvPr/>
          </p:nvSpPr>
          <p:spPr>
            <a:xfrm>
              <a:off x="3278128" y="4053561"/>
              <a:ext cx="1473835" cy="3225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782955" algn="l"/>
                  <a:tab pos="1322705" algn="l"/>
                </a:tabLst>
              </a:pPr>
              <a:r>
                <a:rPr sz="1950" b="1" spc="-5" dirty="0">
                  <a:latin typeface="Arial"/>
                  <a:cs typeface="Arial"/>
                </a:rPr>
                <a:t>12	8	2</a:t>
              </a:r>
              <a:endParaRPr sz="1950">
                <a:latin typeface="Arial"/>
                <a:cs typeface="Arial"/>
              </a:endParaRPr>
            </a:p>
          </p:txBody>
        </p:sp>
        <p:grpSp>
          <p:nvGrpSpPr>
            <p:cNvPr id="139" name="object 20">
              <a:extLst>
                <a:ext uri="{FF2B5EF4-FFF2-40B4-BE49-F238E27FC236}">
                  <a16:creationId xmlns:a16="http://schemas.microsoft.com/office/drawing/2014/main" id="{4E4A3B69-DDF0-430F-8625-7144BF9F32BD}"/>
                </a:ext>
              </a:extLst>
            </p:cNvPr>
            <p:cNvGrpSpPr/>
            <p:nvPr/>
          </p:nvGrpSpPr>
          <p:grpSpPr>
            <a:xfrm>
              <a:off x="4492447" y="2097696"/>
              <a:ext cx="1346200" cy="2004695"/>
              <a:chOff x="4492447" y="2097696"/>
              <a:chExt cx="1346200" cy="2004695"/>
            </a:xfrm>
          </p:grpSpPr>
          <p:sp>
            <p:nvSpPr>
              <p:cNvPr id="161" name="object 21">
                <a:extLst>
                  <a:ext uri="{FF2B5EF4-FFF2-40B4-BE49-F238E27FC236}">
                    <a16:creationId xmlns:a16="http://schemas.microsoft.com/office/drawing/2014/main" id="{8FE6955F-013D-4D55-A993-3C358EDDB8EC}"/>
                  </a:ext>
                </a:extLst>
              </p:cNvPr>
              <p:cNvSpPr/>
              <p:nvPr/>
            </p:nvSpPr>
            <p:spPr>
              <a:xfrm>
                <a:off x="4654448" y="2106269"/>
                <a:ext cx="1175385" cy="1735455"/>
              </a:xfrm>
              <a:custGeom>
                <a:avLst/>
                <a:gdLst/>
                <a:ahLst/>
                <a:cxnLst/>
                <a:rect l="l" t="t" r="r" b="b"/>
                <a:pathLst>
                  <a:path w="1175385" h="1735454">
                    <a:moveTo>
                      <a:pt x="559981" y="0"/>
                    </a:moveTo>
                    <a:lnTo>
                      <a:pt x="559981" y="714819"/>
                    </a:lnTo>
                  </a:path>
                  <a:path w="1175385" h="1735454">
                    <a:moveTo>
                      <a:pt x="559981" y="994816"/>
                    </a:moveTo>
                    <a:lnTo>
                      <a:pt x="1175105" y="1705394"/>
                    </a:lnTo>
                  </a:path>
                  <a:path w="1175385" h="1735454">
                    <a:moveTo>
                      <a:pt x="559981" y="994816"/>
                    </a:moveTo>
                    <a:lnTo>
                      <a:pt x="593915" y="1735086"/>
                    </a:lnTo>
                  </a:path>
                  <a:path w="1175385" h="1735454">
                    <a:moveTo>
                      <a:pt x="559981" y="992695"/>
                    </a:moveTo>
                    <a:lnTo>
                      <a:pt x="0" y="1694789"/>
                    </a:lnTo>
                  </a:path>
                </a:pathLst>
              </a:custGeom>
              <a:ln w="169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2" name="object 22">
                <a:extLst>
                  <a:ext uri="{FF2B5EF4-FFF2-40B4-BE49-F238E27FC236}">
                    <a16:creationId xmlns:a16="http://schemas.microsoft.com/office/drawing/2014/main" id="{058E9292-551E-4438-A5BD-0145CA5A26E9}"/>
                  </a:ext>
                </a:extLst>
              </p:cNvPr>
              <p:cNvSpPr/>
              <p:nvPr/>
            </p:nvSpPr>
            <p:spPr>
              <a:xfrm>
                <a:off x="4501019" y="3804602"/>
                <a:ext cx="306070" cy="288925"/>
              </a:xfrm>
              <a:custGeom>
                <a:avLst/>
                <a:gdLst/>
                <a:ahLst/>
                <a:cxnLst/>
                <a:rect l="l" t="t" r="r" b="b"/>
                <a:pathLst>
                  <a:path w="306070" h="288925">
                    <a:moveTo>
                      <a:pt x="0" y="288874"/>
                    </a:moveTo>
                    <a:lnTo>
                      <a:pt x="305866" y="288874"/>
                    </a:lnTo>
                    <a:lnTo>
                      <a:pt x="152933" y="0"/>
                    </a:lnTo>
                    <a:lnTo>
                      <a:pt x="0" y="288874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3" name="object 23">
                <a:extLst>
                  <a:ext uri="{FF2B5EF4-FFF2-40B4-BE49-F238E27FC236}">
                    <a16:creationId xmlns:a16="http://schemas.microsoft.com/office/drawing/2014/main" id="{643CAA0C-8CBC-416F-B82F-2D01AC215652}"/>
                  </a:ext>
                </a:extLst>
              </p:cNvPr>
              <p:cNvSpPr/>
              <p:nvPr/>
            </p:nvSpPr>
            <p:spPr>
              <a:xfrm>
                <a:off x="4501019" y="3804602"/>
                <a:ext cx="306070" cy="288925"/>
              </a:xfrm>
              <a:custGeom>
                <a:avLst/>
                <a:gdLst/>
                <a:ahLst/>
                <a:cxnLst/>
                <a:rect l="l" t="t" r="r" b="b"/>
                <a:pathLst>
                  <a:path w="306070" h="288925">
                    <a:moveTo>
                      <a:pt x="152933" y="0"/>
                    </a:moveTo>
                    <a:lnTo>
                      <a:pt x="305866" y="288874"/>
                    </a:lnTo>
                    <a:lnTo>
                      <a:pt x="0" y="288874"/>
                    </a:lnTo>
                    <a:lnTo>
                      <a:pt x="152933" y="0"/>
                    </a:lnTo>
                    <a:close/>
                  </a:path>
                </a:pathLst>
              </a:custGeom>
              <a:ln w="169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4" name="object 24">
                <a:extLst>
                  <a:ext uri="{FF2B5EF4-FFF2-40B4-BE49-F238E27FC236}">
                    <a16:creationId xmlns:a16="http://schemas.microsoft.com/office/drawing/2014/main" id="{03E067D3-689B-415F-8F13-2DC8EABB1516}"/>
                  </a:ext>
                </a:extLst>
              </p:cNvPr>
              <p:cNvSpPr/>
              <p:nvPr/>
            </p:nvSpPr>
            <p:spPr>
              <a:xfrm>
                <a:off x="5061762" y="2810560"/>
                <a:ext cx="306070" cy="288925"/>
              </a:xfrm>
              <a:custGeom>
                <a:avLst/>
                <a:gdLst/>
                <a:ahLst/>
                <a:cxnLst/>
                <a:rect l="l" t="t" r="r" b="b"/>
                <a:pathLst>
                  <a:path w="306070" h="288925">
                    <a:moveTo>
                      <a:pt x="0" y="0"/>
                    </a:moveTo>
                    <a:lnTo>
                      <a:pt x="152933" y="288861"/>
                    </a:lnTo>
                    <a:lnTo>
                      <a:pt x="30586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5" name="object 25">
                <a:extLst>
                  <a:ext uri="{FF2B5EF4-FFF2-40B4-BE49-F238E27FC236}">
                    <a16:creationId xmlns:a16="http://schemas.microsoft.com/office/drawing/2014/main" id="{A79D5885-C193-4625-86B0-EE359ACDFE06}"/>
                  </a:ext>
                </a:extLst>
              </p:cNvPr>
              <p:cNvSpPr/>
              <p:nvPr/>
            </p:nvSpPr>
            <p:spPr>
              <a:xfrm>
                <a:off x="5061762" y="2810560"/>
                <a:ext cx="306070" cy="288925"/>
              </a:xfrm>
              <a:custGeom>
                <a:avLst/>
                <a:gdLst/>
                <a:ahLst/>
                <a:cxnLst/>
                <a:rect l="l" t="t" r="r" b="b"/>
                <a:pathLst>
                  <a:path w="306070" h="288925">
                    <a:moveTo>
                      <a:pt x="152933" y="288861"/>
                    </a:moveTo>
                    <a:lnTo>
                      <a:pt x="305866" y="0"/>
                    </a:lnTo>
                    <a:lnTo>
                      <a:pt x="0" y="0"/>
                    </a:lnTo>
                    <a:lnTo>
                      <a:pt x="152933" y="288861"/>
                    </a:lnTo>
                    <a:close/>
                  </a:path>
                </a:pathLst>
              </a:custGeom>
              <a:ln w="169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0" name="object 26">
              <a:extLst>
                <a:ext uri="{FF2B5EF4-FFF2-40B4-BE49-F238E27FC236}">
                  <a16:creationId xmlns:a16="http://schemas.microsoft.com/office/drawing/2014/main" id="{2ACADE5F-4F9E-45C8-A6BF-171D3AEE75C1}"/>
                </a:ext>
              </a:extLst>
            </p:cNvPr>
            <p:cNvSpPr txBox="1"/>
            <p:nvPr/>
          </p:nvSpPr>
          <p:spPr>
            <a:xfrm>
              <a:off x="5649785" y="2722360"/>
              <a:ext cx="163195" cy="3225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950" b="1" spc="-5" dirty="0">
                  <a:latin typeface="Arial"/>
                  <a:cs typeface="Arial"/>
                </a:rPr>
                <a:t>2</a:t>
              </a:r>
              <a:endParaRPr sz="1950">
                <a:latin typeface="Arial"/>
                <a:cs typeface="Arial"/>
              </a:endParaRPr>
            </a:p>
          </p:txBody>
        </p:sp>
        <p:grpSp>
          <p:nvGrpSpPr>
            <p:cNvPr id="141" name="object 27">
              <a:extLst>
                <a:ext uri="{FF2B5EF4-FFF2-40B4-BE49-F238E27FC236}">
                  <a16:creationId xmlns:a16="http://schemas.microsoft.com/office/drawing/2014/main" id="{952B558B-F255-43BD-8E9B-A0E26E7909FC}"/>
                </a:ext>
              </a:extLst>
            </p:cNvPr>
            <p:cNvGrpSpPr/>
            <p:nvPr/>
          </p:nvGrpSpPr>
          <p:grpSpPr>
            <a:xfrm>
              <a:off x="5205869" y="2097696"/>
              <a:ext cx="1970405" cy="2004695"/>
              <a:chOff x="5205869" y="2097696"/>
              <a:chExt cx="1970405" cy="2004695"/>
            </a:xfrm>
          </p:grpSpPr>
          <p:sp>
            <p:nvSpPr>
              <p:cNvPr id="154" name="object 28">
                <a:extLst>
                  <a:ext uri="{FF2B5EF4-FFF2-40B4-BE49-F238E27FC236}">
                    <a16:creationId xmlns:a16="http://schemas.microsoft.com/office/drawing/2014/main" id="{8813B52E-FD90-4977-88E1-81D884AEBA66}"/>
                  </a:ext>
                </a:extLst>
              </p:cNvPr>
              <p:cNvSpPr/>
              <p:nvPr/>
            </p:nvSpPr>
            <p:spPr>
              <a:xfrm>
                <a:off x="5457392" y="2822485"/>
                <a:ext cx="146050" cy="191135"/>
              </a:xfrm>
              <a:custGeom>
                <a:avLst/>
                <a:gdLst/>
                <a:ahLst/>
                <a:cxnLst/>
                <a:rect l="l" t="t" r="r" b="b"/>
                <a:pathLst>
                  <a:path w="146050" h="191135">
                    <a:moveTo>
                      <a:pt x="17576" y="71107"/>
                    </a:moveTo>
                    <a:lnTo>
                      <a:pt x="145592" y="0"/>
                    </a:lnTo>
                  </a:path>
                  <a:path w="146050" h="191135">
                    <a:moveTo>
                      <a:pt x="17576" y="71107"/>
                    </a:moveTo>
                    <a:lnTo>
                      <a:pt x="145592" y="142227"/>
                    </a:lnTo>
                  </a:path>
                  <a:path w="146050" h="191135">
                    <a:moveTo>
                      <a:pt x="0" y="119875"/>
                    </a:moveTo>
                    <a:lnTo>
                      <a:pt x="128003" y="190995"/>
                    </a:lnTo>
                  </a:path>
                </a:pathLst>
              </a:custGeom>
              <a:ln w="3398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5" name="object 29">
                <a:extLst>
                  <a:ext uri="{FF2B5EF4-FFF2-40B4-BE49-F238E27FC236}">
                    <a16:creationId xmlns:a16="http://schemas.microsoft.com/office/drawing/2014/main" id="{87A83DDE-3823-4F4B-A945-084A50255229}"/>
                  </a:ext>
                </a:extLst>
              </p:cNvPr>
              <p:cNvSpPr/>
              <p:nvPr/>
            </p:nvSpPr>
            <p:spPr>
              <a:xfrm>
                <a:off x="5214441" y="2106269"/>
                <a:ext cx="1633855" cy="1695450"/>
              </a:xfrm>
              <a:custGeom>
                <a:avLst/>
                <a:gdLst/>
                <a:ahLst/>
                <a:cxnLst/>
                <a:rect l="l" t="t" r="r" b="b"/>
                <a:pathLst>
                  <a:path w="1633854" h="1695450">
                    <a:moveTo>
                      <a:pt x="0" y="0"/>
                    </a:moveTo>
                    <a:lnTo>
                      <a:pt x="1633270" y="719061"/>
                    </a:lnTo>
                  </a:path>
                  <a:path w="1633854" h="1695450">
                    <a:moveTo>
                      <a:pt x="1614525" y="1001661"/>
                    </a:moveTo>
                    <a:lnTo>
                      <a:pt x="1223695" y="1695246"/>
                    </a:lnTo>
                  </a:path>
                </a:pathLst>
              </a:custGeom>
              <a:ln w="169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6" name="object 30">
                <a:extLst>
                  <a:ext uri="{FF2B5EF4-FFF2-40B4-BE49-F238E27FC236}">
                    <a16:creationId xmlns:a16="http://schemas.microsoft.com/office/drawing/2014/main" id="{5082856D-325D-4C64-B11B-9F8021BBA204}"/>
                  </a:ext>
                </a:extLst>
              </p:cNvPr>
              <p:cNvSpPr/>
              <p:nvPr/>
            </p:nvSpPr>
            <p:spPr>
              <a:xfrm>
                <a:off x="6285217" y="3804602"/>
                <a:ext cx="306070" cy="288925"/>
              </a:xfrm>
              <a:custGeom>
                <a:avLst/>
                <a:gdLst/>
                <a:ahLst/>
                <a:cxnLst/>
                <a:rect l="l" t="t" r="r" b="b"/>
                <a:pathLst>
                  <a:path w="306070" h="288925">
                    <a:moveTo>
                      <a:pt x="0" y="288874"/>
                    </a:moveTo>
                    <a:lnTo>
                      <a:pt x="305854" y="288874"/>
                    </a:lnTo>
                    <a:lnTo>
                      <a:pt x="152920" y="0"/>
                    </a:lnTo>
                    <a:lnTo>
                      <a:pt x="0" y="288874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7" name="object 31">
                <a:extLst>
                  <a:ext uri="{FF2B5EF4-FFF2-40B4-BE49-F238E27FC236}">
                    <a16:creationId xmlns:a16="http://schemas.microsoft.com/office/drawing/2014/main" id="{5BA00107-AFBD-491A-8FB2-CB25C254F9E3}"/>
                  </a:ext>
                </a:extLst>
              </p:cNvPr>
              <p:cNvSpPr/>
              <p:nvPr/>
            </p:nvSpPr>
            <p:spPr>
              <a:xfrm>
                <a:off x="6285217" y="3804602"/>
                <a:ext cx="306070" cy="288925"/>
              </a:xfrm>
              <a:custGeom>
                <a:avLst/>
                <a:gdLst/>
                <a:ahLst/>
                <a:cxnLst/>
                <a:rect l="l" t="t" r="r" b="b"/>
                <a:pathLst>
                  <a:path w="306070" h="288925">
                    <a:moveTo>
                      <a:pt x="152920" y="0"/>
                    </a:moveTo>
                    <a:lnTo>
                      <a:pt x="305854" y="288874"/>
                    </a:lnTo>
                    <a:lnTo>
                      <a:pt x="0" y="288874"/>
                    </a:lnTo>
                    <a:lnTo>
                      <a:pt x="152920" y="0"/>
                    </a:lnTo>
                    <a:close/>
                  </a:path>
                </a:pathLst>
              </a:custGeom>
              <a:ln w="169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8" name="object 32">
                <a:extLst>
                  <a:ext uri="{FF2B5EF4-FFF2-40B4-BE49-F238E27FC236}">
                    <a16:creationId xmlns:a16="http://schemas.microsoft.com/office/drawing/2014/main" id="{BCE87B81-E736-4801-8263-C8825BF57A89}"/>
                  </a:ext>
                </a:extLst>
              </p:cNvPr>
              <p:cNvSpPr/>
              <p:nvPr/>
            </p:nvSpPr>
            <p:spPr>
              <a:xfrm>
                <a:off x="6676034" y="2819056"/>
                <a:ext cx="306070" cy="288925"/>
              </a:xfrm>
              <a:custGeom>
                <a:avLst/>
                <a:gdLst/>
                <a:ahLst/>
                <a:cxnLst/>
                <a:rect l="l" t="t" r="r" b="b"/>
                <a:pathLst>
                  <a:path w="306070" h="288925">
                    <a:moveTo>
                      <a:pt x="0" y="0"/>
                    </a:moveTo>
                    <a:lnTo>
                      <a:pt x="152933" y="288861"/>
                    </a:lnTo>
                    <a:lnTo>
                      <a:pt x="30586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9" name="object 33">
                <a:extLst>
                  <a:ext uri="{FF2B5EF4-FFF2-40B4-BE49-F238E27FC236}">
                    <a16:creationId xmlns:a16="http://schemas.microsoft.com/office/drawing/2014/main" id="{7C9671D8-15E1-4A6E-9AB3-5065E2101A63}"/>
                  </a:ext>
                </a:extLst>
              </p:cNvPr>
              <p:cNvSpPr/>
              <p:nvPr/>
            </p:nvSpPr>
            <p:spPr>
              <a:xfrm>
                <a:off x="6676034" y="2819056"/>
                <a:ext cx="306070" cy="288925"/>
              </a:xfrm>
              <a:custGeom>
                <a:avLst/>
                <a:gdLst/>
                <a:ahLst/>
                <a:cxnLst/>
                <a:rect l="l" t="t" r="r" b="b"/>
                <a:pathLst>
                  <a:path w="306070" h="288925">
                    <a:moveTo>
                      <a:pt x="152933" y="288861"/>
                    </a:moveTo>
                    <a:lnTo>
                      <a:pt x="305866" y="0"/>
                    </a:lnTo>
                    <a:lnTo>
                      <a:pt x="0" y="0"/>
                    </a:lnTo>
                    <a:lnTo>
                      <a:pt x="152933" y="288861"/>
                    </a:lnTo>
                    <a:close/>
                  </a:path>
                </a:pathLst>
              </a:custGeom>
              <a:ln w="169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0" name="object 34">
                <a:extLst>
                  <a:ext uri="{FF2B5EF4-FFF2-40B4-BE49-F238E27FC236}">
                    <a16:creationId xmlns:a16="http://schemas.microsoft.com/office/drawing/2014/main" id="{0DE2B7D6-9902-4E30-A486-89B60DD26559}"/>
                  </a:ext>
                </a:extLst>
              </p:cNvPr>
              <p:cNvSpPr/>
              <p:nvPr/>
            </p:nvSpPr>
            <p:spPr>
              <a:xfrm>
                <a:off x="7030656" y="2822485"/>
                <a:ext cx="128270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128270" h="177800">
                    <a:moveTo>
                      <a:pt x="0" y="71120"/>
                    </a:moveTo>
                    <a:lnTo>
                      <a:pt x="128016" y="0"/>
                    </a:lnTo>
                  </a:path>
                  <a:path w="128270" h="177800">
                    <a:moveTo>
                      <a:pt x="0" y="71120"/>
                    </a:moveTo>
                    <a:lnTo>
                      <a:pt x="128016" y="142240"/>
                    </a:lnTo>
                  </a:path>
                  <a:path w="128270" h="177800">
                    <a:moveTo>
                      <a:pt x="0" y="106680"/>
                    </a:moveTo>
                    <a:lnTo>
                      <a:pt x="128016" y="177800"/>
                    </a:lnTo>
                  </a:path>
                </a:pathLst>
              </a:custGeom>
              <a:ln w="3398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2" name="object 35">
              <a:extLst>
                <a:ext uri="{FF2B5EF4-FFF2-40B4-BE49-F238E27FC236}">
                  <a16:creationId xmlns:a16="http://schemas.microsoft.com/office/drawing/2014/main" id="{C986C46F-23FE-40EC-9960-F1FB682343B0}"/>
                </a:ext>
              </a:extLst>
            </p:cNvPr>
            <p:cNvSpPr txBox="1"/>
            <p:nvPr/>
          </p:nvSpPr>
          <p:spPr>
            <a:xfrm>
              <a:off x="5171960" y="3831311"/>
              <a:ext cx="767080" cy="3225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588645" algn="l"/>
                </a:tabLst>
              </a:pPr>
              <a:r>
                <a:rPr sz="1950" b="1" spc="-5" dirty="0">
                  <a:latin typeface="Arial"/>
                  <a:cs typeface="Arial"/>
                </a:rPr>
                <a:t>X	X</a:t>
              </a:r>
              <a:endParaRPr sz="1950" dirty="0">
                <a:latin typeface="Arial"/>
                <a:cs typeface="Arial"/>
              </a:endParaRPr>
            </a:p>
          </p:txBody>
        </p:sp>
        <p:sp>
          <p:nvSpPr>
            <p:cNvPr id="143" name="object 36">
              <a:extLst>
                <a:ext uri="{FF2B5EF4-FFF2-40B4-BE49-F238E27FC236}">
                  <a16:creationId xmlns:a16="http://schemas.microsoft.com/office/drawing/2014/main" id="{49AB402A-BA07-4AA2-827A-4B4E64A6B626}"/>
                </a:ext>
              </a:extLst>
            </p:cNvPr>
            <p:cNvSpPr txBox="1"/>
            <p:nvPr/>
          </p:nvSpPr>
          <p:spPr>
            <a:xfrm>
              <a:off x="6336747" y="4053553"/>
              <a:ext cx="930275" cy="3225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779145" algn="l"/>
                </a:tabLst>
              </a:pPr>
              <a:r>
                <a:rPr sz="1950" b="1" spc="-5" dirty="0">
                  <a:latin typeface="Arial"/>
                  <a:cs typeface="Arial"/>
                </a:rPr>
                <a:t>14	5</a:t>
              </a:r>
              <a:endParaRPr sz="1950">
                <a:latin typeface="Arial"/>
                <a:cs typeface="Arial"/>
              </a:endParaRPr>
            </a:p>
          </p:txBody>
        </p:sp>
        <p:grpSp>
          <p:nvGrpSpPr>
            <p:cNvPr id="144" name="object 37">
              <a:extLst>
                <a:ext uri="{FF2B5EF4-FFF2-40B4-BE49-F238E27FC236}">
                  <a16:creationId xmlns:a16="http://schemas.microsoft.com/office/drawing/2014/main" id="{755D898A-9C64-4D58-A072-5C0624698064}"/>
                </a:ext>
              </a:extLst>
            </p:cNvPr>
            <p:cNvGrpSpPr/>
            <p:nvPr/>
          </p:nvGrpSpPr>
          <p:grpSpPr>
            <a:xfrm>
              <a:off x="6820039" y="3098876"/>
              <a:ext cx="510540" cy="1003300"/>
              <a:chOff x="6820039" y="3098876"/>
              <a:chExt cx="510540" cy="1003300"/>
            </a:xfrm>
          </p:grpSpPr>
          <p:sp>
            <p:nvSpPr>
              <p:cNvPr id="151" name="object 38">
                <a:extLst>
                  <a:ext uri="{FF2B5EF4-FFF2-40B4-BE49-F238E27FC236}">
                    <a16:creationId xmlns:a16="http://schemas.microsoft.com/office/drawing/2014/main" id="{D21C4F7C-FF06-4197-BC35-DF592912FEB1}"/>
                  </a:ext>
                </a:extLst>
              </p:cNvPr>
              <p:cNvSpPr/>
              <p:nvPr/>
            </p:nvSpPr>
            <p:spPr>
              <a:xfrm>
                <a:off x="6828612" y="3107448"/>
                <a:ext cx="340995" cy="701040"/>
              </a:xfrm>
              <a:custGeom>
                <a:avLst/>
                <a:gdLst/>
                <a:ahLst/>
                <a:cxnLst/>
                <a:rect l="l" t="t" r="r" b="b"/>
                <a:pathLst>
                  <a:path w="340995" h="701039">
                    <a:moveTo>
                      <a:pt x="0" y="0"/>
                    </a:moveTo>
                    <a:lnTo>
                      <a:pt x="340448" y="701040"/>
                    </a:lnTo>
                  </a:path>
                </a:pathLst>
              </a:custGeom>
              <a:ln w="169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2" name="object 39">
                <a:extLst>
                  <a:ext uri="{FF2B5EF4-FFF2-40B4-BE49-F238E27FC236}">
                    <a16:creationId xmlns:a16="http://schemas.microsoft.com/office/drawing/2014/main" id="{8F9D361B-039F-4216-A217-3FDA98A925F7}"/>
                  </a:ext>
                </a:extLst>
              </p:cNvPr>
              <p:cNvSpPr/>
              <p:nvPr/>
            </p:nvSpPr>
            <p:spPr>
              <a:xfrm>
                <a:off x="7015886" y="3804602"/>
                <a:ext cx="306070" cy="288925"/>
              </a:xfrm>
              <a:custGeom>
                <a:avLst/>
                <a:gdLst/>
                <a:ahLst/>
                <a:cxnLst/>
                <a:rect l="l" t="t" r="r" b="b"/>
                <a:pathLst>
                  <a:path w="306070" h="288925">
                    <a:moveTo>
                      <a:pt x="0" y="288874"/>
                    </a:moveTo>
                    <a:lnTo>
                      <a:pt x="305854" y="288874"/>
                    </a:lnTo>
                    <a:lnTo>
                      <a:pt x="152920" y="0"/>
                    </a:lnTo>
                    <a:lnTo>
                      <a:pt x="0" y="288874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3" name="object 40">
                <a:extLst>
                  <a:ext uri="{FF2B5EF4-FFF2-40B4-BE49-F238E27FC236}">
                    <a16:creationId xmlns:a16="http://schemas.microsoft.com/office/drawing/2014/main" id="{E7DD35B7-0785-4CB9-8661-75EC9657B76E}"/>
                  </a:ext>
                </a:extLst>
              </p:cNvPr>
              <p:cNvSpPr/>
              <p:nvPr/>
            </p:nvSpPr>
            <p:spPr>
              <a:xfrm>
                <a:off x="7015886" y="3804602"/>
                <a:ext cx="306070" cy="288925"/>
              </a:xfrm>
              <a:custGeom>
                <a:avLst/>
                <a:gdLst/>
                <a:ahLst/>
                <a:cxnLst/>
                <a:rect l="l" t="t" r="r" b="b"/>
                <a:pathLst>
                  <a:path w="306070" h="288925">
                    <a:moveTo>
                      <a:pt x="152920" y="0"/>
                    </a:moveTo>
                    <a:lnTo>
                      <a:pt x="305854" y="288874"/>
                    </a:lnTo>
                    <a:lnTo>
                      <a:pt x="0" y="288874"/>
                    </a:lnTo>
                    <a:lnTo>
                      <a:pt x="152920" y="0"/>
                    </a:lnTo>
                    <a:close/>
                  </a:path>
                </a:pathLst>
              </a:custGeom>
              <a:ln w="169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5" name="object 41">
              <a:extLst>
                <a:ext uri="{FF2B5EF4-FFF2-40B4-BE49-F238E27FC236}">
                  <a16:creationId xmlns:a16="http://schemas.microsoft.com/office/drawing/2014/main" id="{17E22EC7-615E-4D8D-A51D-28B1A1C49AFB}"/>
                </a:ext>
              </a:extLst>
            </p:cNvPr>
            <p:cNvSpPr/>
            <p:nvPr/>
          </p:nvSpPr>
          <p:spPr>
            <a:xfrm>
              <a:off x="7581862" y="2822498"/>
              <a:ext cx="132715" cy="200025"/>
            </a:xfrm>
            <a:custGeom>
              <a:avLst/>
              <a:gdLst/>
              <a:ahLst/>
              <a:cxnLst/>
              <a:rect l="l" t="t" r="r" b="b"/>
              <a:pathLst>
                <a:path w="132715" h="200025">
                  <a:moveTo>
                    <a:pt x="4381" y="71120"/>
                  </a:moveTo>
                  <a:lnTo>
                    <a:pt x="132397" y="0"/>
                  </a:lnTo>
                </a:path>
                <a:path w="132715" h="200025">
                  <a:moveTo>
                    <a:pt x="4381" y="71120"/>
                  </a:moveTo>
                  <a:lnTo>
                    <a:pt x="132397" y="142227"/>
                  </a:lnTo>
                </a:path>
                <a:path w="132715" h="200025">
                  <a:moveTo>
                    <a:pt x="0" y="128663"/>
                  </a:moveTo>
                  <a:lnTo>
                    <a:pt x="128016" y="199783"/>
                  </a:lnTo>
                </a:path>
              </a:pathLst>
            </a:custGeom>
            <a:ln w="339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42">
              <a:extLst>
                <a:ext uri="{FF2B5EF4-FFF2-40B4-BE49-F238E27FC236}">
                  <a16:creationId xmlns:a16="http://schemas.microsoft.com/office/drawing/2014/main" id="{23755326-A6E4-4015-A370-BDEEA48F8C90}"/>
                </a:ext>
              </a:extLst>
            </p:cNvPr>
            <p:cNvSpPr txBox="1"/>
            <p:nvPr/>
          </p:nvSpPr>
          <p:spPr>
            <a:xfrm>
              <a:off x="7205459" y="2722360"/>
              <a:ext cx="718820" cy="3225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567690" algn="l"/>
                </a:tabLst>
              </a:pPr>
              <a:r>
                <a:rPr sz="1950" b="1" spc="-5" dirty="0">
                  <a:latin typeface="Arial"/>
                  <a:cs typeface="Arial"/>
                </a:rPr>
                <a:t>14	5</a:t>
              </a:r>
              <a:endParaRPr sz="1950" dirty="0">
                <a:latin typeface="Arial"/>
                <a:cs typeface="Arial"/>
              </a:endParaRPr>
            </a:p>
          </p:txBody>
        </p:sp>
        <p:grpSp>
          <p:nvGrpSpPr>
            <p:cNvPr id="147" name="object 43">
              <a:extLst>
                <a:ext uri="{FF2B5EF4-FFF2-40B4-BE49-F238E27FC236}">
                  <a16:creationId xmlns:a16="http://schemas.microsoft.com/office/drawing/2014/main" id="{524B76EE-42BF-4A63-8F00-4A679C98B304}"/>
                </a:ext>
              </a:extLst>
            </p:cNvPr>
            <p:cNvGrpSpPr/>
            <p:nvPr/>
          </p:nvGrpSpPr>
          <p:grpSpPr>
            <a:xfrm>
              <a:off x="5381587" y="1840141"/>
              <a:ext cx="2127885" cy="1228725"/>
              <a:chOff x="5381587" y="1840141"/>
              <a:chExt cx="2127885" cy="1228725"/>
            </a:xfrm>
          </p:grpSpPr>
          <p:sp>
            <p:nvSpPr>
              <p:cNvPr id="149" name="object 44">
                <a:extLst>
                  <a:ext uri="{FF2B5EF4-FFF2-40B4-BE49-F238E27FC236}">
                    <a16:creationId xmlns:a16="http://schemas.microsoft.com/office/drawing/2014/main" id="{2C2D10B6-A17E-4687-80FC-122101715522}"/>
                  </a:ext>
                </a:extLst>
              </p:cNvPr>
              <p:cNvSpPr/>
              <p:nvPr/>
            </p:nvSpPr>
            <p:spPr>
              <a:xfrm>
                <a:off x="7039114" y="2821089"/>
                <a:ext cx="44450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444500" h="222250">
                    <a:moveTo>
                      <a:pt x="0" y="222250"/>
                    </a:moveTo>
                    <a:lnTo>
                      <a:pt x="444487" y="0"/>
                    </a:lnTo>
                  </a:path>
                  <a:path w="444500" h="222250">
                    <a:moveTo>
                      <a:pt x="0" y="0"/>
                    </a:moveTo>
                    <a:lnTo>
                      <a:pt x="444487" y="222250"/>
                    </a:lnTo>
                  </a:path>
                </a:pathLst>
              </a:custGeom>
              <a:ln w="5097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0" name="object 45">
                <a:extLst>
                  <a:ext uri="{FF2B5EF4-FFF2-40B4-BE49-F238E27FC236}">
                    <a16:creationId xmlns:a16="http://schemas.microsoft.com/office/drawing/2014/main" id="{3A8A1B21-B348-4AF4-B72E-BACA0BA78D98}"/>
                  </a:ext>
                </a:extLst>
              </p:cNvPr>
              <p:cNvSpPr/>
              <p:nvPr/>
            </p:nvSpPr>
            <p:spPr>
              <a:xfrm>
                <a:off x="5398579" y="1857133"/>
                <a:ext cx="139065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139064" h="193675">
                    <a:moveTo>
                      <a:pt x="128016" y="71120"/>
                    </a:moveTo>
                    <a:lnTo>
                      <a:pt x="0" y="0"/>
                    </a:lnTo>
                  </a:path>
                  <a:path w="139064" h="193675">
                    <a:moveTo>
                      <a:pt x="128016" y="71120"/>
                    </a:moveTo>
                    <a:lnTo>
                      <a:pt x="0" y="142227"/>
                    </a:lnTo>
                  </a:path>
                  <a:path w="139064" h="193675">
                    <a:moveTo>
                      <a:pt x="139001" y="122072"/>
                    </a:moveTo>
                    <a:lnTo>
                      <a:pt x="10998" y="193192"/>
                    </a:lnTo>
                  </a:path>
                </a:pathLst>
              </a:custGeom>
              <a:ln w="3398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8" name="object 46">
              <a:extLst>
                <a:ext uri="{FF2B5EF4-FFF2-40B4-BE49-F238E27FC236}">
                  <a16:creationId xmlns:a16="http://schemas.microsoft.com/office/drawing/2014/main" id="{27972321-210A-435F-ABD5-71CDDE8D923C}"/>
                </a:ext>
              </a:extLst>
            </p:cNvPr>
            <p:cNvSpPr txBox="1"/>
            <p:nvPr/>
          </p:nvSpPr>
          <p:spPr>
            <a:xfrm>
              <a:off x="5573382" y="1756995"/>
              <a:ext cx="163195" cy="3225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950" b="1" spc="-5" dirty="0">
                  <a:latin typeface="Arial"/>
                  <a:cs typeface="Arial"/>
                </a:rPr>
                <a:t>3</a:t>
              </a:r>
              <a:endParaRPr sz="1950">
                <a:latin typeface="Arial"/>
                <a:cs typeface="Arial"/>
              </a:endParaRPr>
            </a:p>
          </p:txBody>
        </p:sp>
      </p:grpSp>
      <p:sp>
        <p:nvSpPr>
          <p:cNvPr id="176" name="object 5">
            <a:extLst>
              <a:ext uri="{FF2B5EF4-FFF2-40B4-BE49-F238E27FC236}">
                <a16:creationId xmlns:a16="http://schemas.microsoft.com/office/drawing/2014/main" id="{F8F70CCE-D996-4CED-B905-0C8A04AB5468}"/>
              </a:ext>
            </a:extLst>
          </p:cNvPr>
          <p:cNvSpPr txBox="1">
            <a:spLocks/>
          </p:cNvSpPr>
          <p:nvPr/>
        </p:nvSpPr>
        <p:spPr>
          <a:xfrm>
            <a:off x="10128738" y="6492875"/>
            <a:ext cx="1583649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0"/>
              </a:lnSpc>
            </a:pPr>
            <a:r>
              <a:rPr lang="en-GB" sz="1200" spc="15" dirty="0"/>
              <a:t>Chapter</a:t>
            </a:r>
            <a:r>
              <a:rPr lang="en-GB" sz="1200" spc="20" dirty="0"/>
              <a:t> 6 – page 199 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4C96DB6-4FD1-4371-B1E3-EAF52A322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8" y="-6727"/>
            <a:ext cx="3993671" cy="201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8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77D4-6DA0-43C0-A9DE-6EC09145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4DA0-B0DA-4A9D-9050-A4D077FE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Games – Adversarial Search</a:t>
            </a:r>
          </a:p>
          <a:p>
            <a:r>
              <a:rPr lang="en-US" dirty="0"/>
              <a:t>The AI Behind Deep Blue (Beat World Chess champion ’97)</a:t>
            </a:r>
          </a:p>
          <a:p>
            <a:r>
              <a:rPr lang="en-US" dirty="0"/>
              <a:t>Minimax algorithm</a:t>
            </a:r>
          </a:p>
          <a:p>
            <a:r>
              <a:rPr lang="en-US" dirty="0"/>
              <a:t>Alpha beta pruning (</a:t>
            </a:r>
            <a:r>
              <a:rPr lang="el-GR" sz="2800" b="0" i="1" spc="-30" dirty="0">
                <a:latin typeface="Bookman Old Style"/>
                <a:cs typeface="Bookman Old Style"/>
              </a:rPr>
              <a:t>α</a:t>
            </a:r>
            <a:r>
              <a:rPr lang="el-GR" spc="-30" dirty="0"/>
              <a:t>–</a:t>
            </a:r>
            <a:r>
              <a:rPr lang="el-GR" sz="2800" b="0" i="1" spc="-30" dirty="0">
                <a:latin typeface="Bookman Old Style"/>
                <a:cs typeface="Bookman Old Style"/>
              </a:rPr>
              <a:t>β</a:t>
            </a:r>
            <a:r>
              <a:rPr lang="en-US" sz="2800" b="0" i="1" spc="-30" dirty="0">
                <a:latin typeface="Bookman Old Style"/>
                <a:cs typeface="Bookman Old Style"/>
              </a:rPr>
              <a:t> pruning</a:t>
            </a:r>
            <a:r>
              <a:rPr lang="en-US" dirty="0"/>
              <a:t>)</a:t>
            </a:r>
          </a:p>
          <a:p>
            <a:r>
              <a:rPr lang="en-US" dirty="0"/>
              <a:t>Limiting depth </a:t>
            </a:r>
          </a:p>
          <a:p>
            <a:r>
              <a:rPr lang="en-US" dirty="0"/>
              <a:t>Games of Chance</a:t>
            </a:r>
          </a:p>
          <a:p>
            <a:r>
              <a:rPr lang="en-US" dirty="0"/>
              <a:t>Imperfect Information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69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A139-B5D1-4A1B-9F52-C933EB5C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b="0" i="1" spc="-30" dirty="0">
                <a:latin typeface="Bookman Old Style"/>
                <a:cs typeface="Bookman Old Style"/>
              </a:rPr>
              <a:t>α</a:t>
            </a:r>
            <a:r>
              <a:rPr lang="el-GR" spc="-30" dirty="0"/>
              <a:t>–</a:t>
            </a:r>
            <a:r>
              <a:rPr lang="el-GR" sz="4000" b="0" i="1" spc="-30" dirty="0">
                <a:latin typeface="Bookman Old Style"/>
                <a:cs typeface="Bookman Old Style"/>
              </a:rPr>
              <a:t>β	</a:t>
            </a:r>
            <a:r>
              <a:rPr lang="en-US" sz="4000" b="0" i="1" spc="-30" dirty="0">
                <a:latin typeface="Bookman Old Style"/>
                <a:cs typeface="Bookman Old Style"/>
              </a:rPr>
              <a:t>  </a:t>
            </a:r>
            <a:r>
              <a:rPr lang="en-GB" spc="70" dirty="0"/>
              <a:t>pruning</a:t>
            </a:r>
            <a:r>
              <a:rPr lang="en-GB" spc="200" dirty="0"/>
              <a:t> </a:t>
            </a:r>
            <a:r>
              <a:rPr lang="en-GB" spc="80" dirty="0"/>
              <a:t>example </a:t>
            </a:r>
            <a:endParaRPr lang="en-GB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945B83-4325-4D08-BE79-91F8D0737635}"/>
              </a:ext>
            </a:extLst>
          </p:cNvPr>
          <p:cNvGrpSpPr/>
          <p:nvPr/>
        </p:nvGrpSpPr>
        <p:grpSpPr>
          <a:xfrm>
            <a:off x="2561705" y="2117357"/>
            <a:ext cx="6466255" cy="2623286"/>
            <a:chOff x="1787982" y="1777704"/>
            <a:chExt cx="6466255" cy="2623286"/>
          </a:xfrm>
        </p:grpSpPr>
        <p:sp>
          <p:nvSpPr>
            <p:cNvPr id="90" name="object 3">
              <a:extLst>
                <a:ext uri="{FF2B5EF4-FFF2-40B4-BE49-F238E27FC236}">
                  <a16:creationId xmlns:a16="http://schemas.microsoft.com/office/drawing/2014/main" id="{6E5FC7C1-3822-4B79-9DD3-9FB99777084E}"/>
                </a:ext>
              </a:extLst>
            </p:cNvPr>
            <p:cNvSpPr txBox="1"/>
            <p:nvPr/>
          </p:nvSpPr>
          <p:spPr>
            <a:xfrm>
              <a:off x="1787982" y="1869781"/>
              <a:ext cx="468630" cy="27114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600" spc="5" dirty="0">
                  <a:latin typeface="Arial"/>
                  <a:cs typeface="Arial"/>
                </a:rPr>
                <a:t>MAX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91" name="object 4">
              <a:extLst>
                <a:ext uri="{FF2B5EF4-FFF2-40B4-BE49-F238E27FC236}">
                  <a16:creationId xmlns:a16="http://schemas.microsoft.com/office/drawing/2014/main" id="{D85B1843-2B45-4DD2-B1C9-A06B09B7CB68}"/>
                </a:ext>
              </a:extLst>
            </p:cNvPr>
            <p:cNvSpPr txBox="1"/>
            <p:nvPr/>
          </p:nvSpPr>
          <p:spPr>
            <a:xfrm>
              <a:off x="2603334" y="4077775"/>
              <a:ext cx="163830" cy="3232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950" b="1" dirty="0">
                  <a:latin typeface="Arial"/>
                  <a:cs typeface="Arial"/>
                </a:rPr>
                <a:t>3</a:t>
              </a:r>
              <a:endParaRPr sz="1950">
                <a:latin typeface="Arial"/>
                <a:cs typeface="Arial"/>
              </a:endParaRPr>
            </a:p>
          </p:txBody>
        </p:sp>
        <p:sp>
          <p:nvSpPr>
            <p:cNvPr id="92" name="object 5">
              <a:extLst>
                <a:ext uri="{FF2B5EF4-FFF2-40B4-BE49-F238E27FC236}">
                  <a16:creationId xmlns:a16="http://schemas.microsoft.com/office/drawing/2014/main" id="{16F3B923-EAB6-491E-8C11-39D8BC7E01BA}"/>
                </a:ext>
              </a:extLst>
            </p:cNvPr>
            <p:cNvSpPr txBox="1"/>
            <p:nvPr/>
          </p:nvSpPr>
          <p:spPr>
            <a:xfrm>
              <a:off x="1787982" y="2849421"/>
              <a:ext cx="400685" cy="27114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600" spc="5" dirty="0">
                  <a:latin typeface="Arial"/>
                  <a:cs typeface="Arial"/>
                </a:rPr>
                <a:t>MIN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93" name="object 6">
              <a:extLst>
                <a:ext uri="{FF2B5EF4-FFF2-40B4-BE49-F238E27FC236}">
                  <a16:creationId xmlns:a16="http://schemas.microsoft.com/office/drawing/2014/main" id="{C0FB3F27-8F21-4462-B0A3-A56C352FA947}"/>
                </a:ext>
              </a:extLst>
            </p:cNvPr>
            <p:cNvSpPr/>
            <p:nvPr/>
          </p:nvSpPr>
          <p:spPr>
            <a:xfrm>
              <a:off x="2650807" y="2125306"/>
              <a:ext cx="2573655" cy="1703705"/>
            </a:xfrm>
            <a:custGeom>
              <a:avLst/>
              <a:gdLst/>
              <a:ahLst/>
              <a:cxnLst/>
              <a:rect l="l" t="t" r="r" b="b"/>
              <a:pathLst>
                <a:path w="2573654" h="1703704">
                  <a:moveTo>
                    <a:pt x="818781" y="1004316"/>
                  </a:moveTo>
                  <a:lnTo>
                    <a:pt x="750633" y="1699729"/>
                  </a:lnTo>
                </a:path>
                <a:path w="2573654" h="1703704">
                  <a:moveTo>
                    <a:pt x="818794" y="1003808"/>
                  </a:moveTo>
                  <a:lnTo>
                    <a:pt x="0" y="1699247"/>
                  </a:lnTo>
                </a:path>
                <a:path w="2573654" h="1703704">
                  <a:moveTo>
                    <a:pt x="818807" y="999553"/>
                  </a:moveTo>
                  <a:lnTo>
                    <a:pt x="1456817" y="1703501"/>
                  </a:lnTo>
                </a:path>
                <a:path w="2573654" h="1703704">
                  <a:moveTo>
                    <a:pt x="2573350" y="0"/>
                  </a:moveTo>
                  <a:lnTo>
                    <a:pt x="808164" y="723087"/>
                  </a:lnTo>
                </a:path>
              </a:pathLst>
            </a:custGeom>
            <a:ln w="17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7">
              <a:extLst>
                <a:ext uri="{FF2B5EF4-FFF2-40B4-BE49-F238E27FC236}">
                  <a16:creationId xmlns:a16="http://schemas.microsoft.com/office/drawing/2014/main" id="{38A20B24-E8ED-42BA-8A03-E5FDC63CAD45}"/>
                </a:ext>
              </a:extLst>
            </p:cNvPr>
            <p:cNvSpPr txBox="1"/>
            <p:nvPr/>
          </p:nvSpPr>
          <p:spPr>
            <a:xfrm>
              <a:off x="3669791" y="2746523"/>
              <a:ext cx="163830" cy="3232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950" b="1" dirty="0">
                  <a:latin typeface="Arial"/>
                  <a:cs typeface="Arial"/>
                </a:rPr>
                <a:t>3</a:t>
              </a:r>
              <a:endParaRPr sz="1950">
                <a:latin typeface="Arial"/>
                <a:cs typeface="Arial"/>
              </a:endParaRPr>
            </a:p>
          </p:txBody>
        </p:sp>
        <p:grpSp>
          <p:nvGrpSpPr>
            <p:cNvPr id="95" name="object 8">
              <a:extLst>
                <a:ext uri="{FF2B5EF4-FFF2-40B4-BE49-F238E27FC236}">
                  <a16:creationId xmlns:a16="http://schemas.microsoft.com/office/drawing/2014/main" id="{358065A6-95E8-4B1A-819E-95C4B2EBB12B}"/>
                </a:ext>
              </a:extLst>
            </p:cNvPr>
            <p:cNvGrpSpPr/>
            <p:nvPr/>
          </p:nvGrpSpPr>
          <p:grpSpPr>
            <a:xfrm>
              <a:off x="2489898" y="1826209"/>
              <a:ext cx="2879725" cy="2300605"/>
              <a:chOff x="2489898" y="1826209"/>
              <a:chExt cx="2879725" cy="2300605"/>
            </a:xfrm>
          </p:grpSpPr>
          <p:sp>
            <p:nvSpPr>
              <p:cNvPr id="146" name="object 9">
                <a:extLst>
                  <a:ext uri="{FF2B5EF4-FFF2-40B4-BE49-F238E27FC236}">
                    <a16:creationId xmlns:a16="http://schemas.microsoft.com/office/drawing/2014/main" id="{CC3E9BB6-DBC7-4642-B9AD-C4F279AD3870}"/>
                  </a:ext>
                </a:extLst>
              </p:cNvPr>
              <p:cNvSpPr/>
              <p:nvPr/>
            </p:nvSpPr>
            <p:spPr>
              <a:xfrm>
                <a:off x="3955148" y="3828122"/>
                <a:ext cx="306705" cy="290195"/>
              </a:xfrm>
              <a:custGeom>
                <a:avLst/>
                <a:gdLst/>
                <a:ahLst/>
                <a:cxnLst/>
                <a:rect l="l" t="t" r="r" b="b"/>
                <a:pathLst>
                  <a:path w="306704" h="290195">
                    <a:moveTo>
                      <a:pt x="0" y="289636"/>
                    </a:moveTo>
                    <a:lnTo>
                      <a:pt x="306666" y="289636"/>
                    </a:lnTo>
                    <a:lnTo>
                      <a:pt x="153339" y="0"/>
                    </a:lnTo>
                    <a:lnTo>
                      <a:pt x="0" y="289636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7" name="object 10">
                <a:extLst>
                  <a:ext uri="{FF2B5EF4-FFF2-40B4-BE49-F238E27FC236}">
                    <a16:creationId xmlns:a16="http://schemas.microsoft.com/office/drawing/2014/main" id="{859C2DBF-59A2-4343-8AB6-B0496A28DD70}"/>
                  </a:ext>
                </a:extLst>
              </p:cNvPr>
              <p:cNvSpPr/>
              <p:nvPr/>
            </p:nvSpPr>
            <p:spPr>
              <a:xfrm>
                <a:off x="3955148" y="3828122"/>
                <a:ext cx="306705" cy="290195"/>
              </a:xfrm>
              <a:custGeom>
                <a:avLst/>
                <a:gdLst/>
                <a:ahLst/>
                <a:cxnLst/>
                <a:rect l="l" t="t" r="r" b="b"/>
                <a:pathLst>
                  <a:path w="306704" h="290195">
                    <a:moveTo>
                      <a:pt x="153339" y="0"/>
                    </a:moveTo>
                    <a:lnTo>
                      <a:pt x="306666" y="289636"/>
                    </a:lnTo>
                    <a:lnTo>
                      <a:pt x="0" y="289636"/>
                    </a:lnTo>
                    <a:lnTo>
                      <a:pt x="153339" y="0"/>
                    </a:lnTo>
                    <a:close/>
                  </a:path>
                </a:pathLst>
              </a:custGeom>
              <a:ln w="1703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8" name="object 11">
                <a:extLst>
                  <a:ext uri="{FF2B5EF4-FFF2-40B4-BE49-F238E27FC236}">
                    <a16:creationId xmlns:a16="http://schemas.microsoft.com/office/drawing/2014/main" id="{16202F14-2E66-4F0F-887F-BBEA9C269550}"/>
                  </a:ext>
                </a:extLst>
              </p:cNvPr>
              <p:cNvSpPr/>
              <p:nvPr/>
            </p:nvSpPr>
            <p:spPr>
              <a:xfrm>
                <a:off x="3248113" y="3828122"/>
                <a:ext cx="306705" cy="290195"/>
              </a:xfrm>
              <a:custGeom>
                <a:avLst/>
                <a:gdLst/>
                <a:ahLst/>
                <a:cxnLst/>
                <a:rect l="l" t="t" r="r" b="b"/>
                <a:pathLst>
                  <a:path w="306704" h="290195">
                    <a:moveTo>
                      <a:pt x="0" y="289636"/>
                    </a:moveTo>
                    <a:lnTo>
                      <a:pt x="306666" y="289636"/>
                    </a:lnTo>
                    <a:lnTo>
                      <a:pt x="153327" y="0"/>
                    </a:lnTo>
                    <a:lnTo>
                      <a:pt x="0" y="289636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9" name="object 12">
                <a:extLst>
                  <a:ext uri="{FF2B5EF4-FFF2-40B4-BE49-F238E27FC236}">
                    <a16:creationId xmlns:a16="http://schemas.microsoft.com/office/drawing/2014/main" id="{937B56E1-7D19-4A73-9A65-A56064CE9663}"/>
                  </a:ext>
                </a:extLst>
              </p:cNvPr>
              <p:cNvSpPr/>
              <p:nvPr/>
            </p:nvSpPr>
            <p:spPr>
              <a:xfrm>
                <a:off x="3248113" y="3828122"/>
                <a:ext cx="306705" cy="290195"/>
              </a:xfrm>
              <a:custGeom>
                <a:avLst/>
                <a:gdLst/>
                <a:ahLst/>
                <a:cxnLst/>
                <a:rect l="l" t="t" r="r" b="b"/>
                <a:pathLst>
                  <a:path w="306704" h="290195">
                    <a:moveTo>
                      <a:pt x="153327" y="0"/>
                    </a:moveTo>
                    <a:lnTo>
                      <a:pt x="306666" y="289636"/>
                    </a:lnTo>
                    <a:lnTo>
                      <a:pt x="0" y="289636"/>
                    </a:lnTo>
                    <a:lnTo>
                      <a:pt x="153327" y="0"/>
                    </a:lnTo>
                    <a:close/>
                  </a:path>
                </a:pathLst>
              </a:custGeom>
              <a:ln w="1703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0" name="object 13">
                <a:extLst>
                  <a:ext uri="{FF2B5EF4-FFF2-40B4-BE49-F238E27FC236}">
                    <a16:creationId xmlns:a16="http://schemas.microsoft.com/office/drawing/2014/main" id="{D0167E12-AC6A-4A44-A459-E60E15E139FA}"/>
                  </a:ext>
                </a:extLst>
              </p:cNvPr>
              <p:cNvSpPr/>
              <p:nvPr/>
            </p:nvSpPr>
            <p:spPr>
              <a:xfrm>
                <a:off x="2498470" y="3828122"/>
                <a:ext cx="306705" cy="290195"/>
              </a:xfrm>
              <a:custGeom>
                <a:avLst/>
                <a:gdLst/>
                <a:ahLst/>
                <a:cxnLst/>
                <a:rect l="l" t="t" r="r" b="b"/>
                <a:pathLst>
                  <a:path w="306705" h="290195">
                    <a:moveTo>
                      <a:pt x="0" y="289636"/>
                    </a:moveTo>
                    <a:lnTo>
                      <a:pt x="306679" y="289636"/>
                    </a:lnTo>
                    <a:lnTo>
                      <a:pt x="153339" y="0"/>
                    </a:lnTo>
                    <a:lnTo>
                      <a:pt x="0" y="289636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1" name="object 14">
                <a:extLst>
                  <a:ext uri="{FF2B5EF4-FFF2-40B4-BE49-F238E27FC236}">
                    <a16:creationId xmlns:a16="http://schemas.microsoft.com/office/drawing/2014/main" id="{3FE6F882-9108-45B3-9CA4-C0E89CFE4EA1}"/>
                  </a:ext>
                </a:extLst>
              </p:cNvPr>
              <p:cNvSpPr/>
              <p:nvPr/>
            </p:nvSpPr>
            <p:spPr>
              <a:xfrm>
                <a:off x="2498470" y="3828122"/>
                <a:ext cx="306705" cy="290195"/>
              </a:xfrm>
              <a:custGeom>
                <a:avLst/>
                <a:gdLst/>
                <a:ahLst/>
                <a:cxnLst/>
                <a:rect l="l" t="t" r="r" b="b"/>
                <a:pathLst>
                  <a:path w="306705" h="290195">
                    <a:moveTo>
                      <a:pt x="153339" y="0"/>
                    </a:moveTo>
                    <a:lnTo>
                      <a:pt x="306679" y="289636"/>
                    </a:lnTo>
                    <a:lnTo>
                      <a:pt x="0" y="289636"/>
                    </a:lnTo>
                    <a:lnTo>
                      <a:pt x="153339" y="0"/>
                    </a:lnTo>
                    <a:close/>
                  </a:path>
                </a:pathLst>
              </a:custGeom>
              <a:ln w="1703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2" name="object 15">
                <a:extLst>
                  <a:ext uri="{FF2B5EF4-FFF2-40B4-BE49-F238E27FC236}">
                    <a16:creationId xmlns:a16="http://schemas.microsoft.com/office/drawing/2014/main" id="{3B396D93-6B74-413B-8611-4D05F5EDE2E8}"/>
                  </a:ext>
                </a:extLst>
              </p:cNvPr>
              <p:cNvSpPr/>
              <p:nvPr/>
            </p:nvSpPr>
            <p:spPr>
              <a:xfrm>
                <a:off x="5054041" y="1834781"/>
                <a:ext cx="306705" cy="290195"/>
              </a:xfrm>
              <a:custGeom>
                <a:avLst/>
                <a:gdLst/>
                <a:ahLst/>
                <a:cxnLst/>
                <a:rect l="l" t="t" r="r" b="b"/>
                <a:pathLst>
                  <a:path w="306704" h="290194">
                    <a:moveTo>
                      <a:pt x="0" y="289636"/>
                    </a:moveTo>
                    <a:lnTo>
                      <a:pt x="306666" y="289636"/>
                    </a:lnTo>
                    <a:lnTo>
                      <a:pt x="153339" y="0"/>
                    </a:lnTo>
                    <a:lnTo>
                      <a:pt x="0" y="289636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3" name="object 16">
                <a:extLst>
                  <a:ext uri="{FF2B5EF4-FFF2-40B4-BE49-F238E27FC236}">
                    <a16:creationId xmlns:a16="http://schemas.microsoft.com/office/drawing/2014/main" id="{51BDA93B-9704-423A-8BAE-A9CE719E3E33}"/>
                  </a:ext>
                </a:extLst>
              </p:cNvPr>
              <p:cNvSpPr/>
              <p:nvPr/>
            </p:nvSpPr>
            <p:spPr>
              <a:xfrm>
                <a:off x="5054041" y="1834781"/>
                <a:ext cx="306705" cy="290195"/>
              </a:xfrm>
              <a:custGeom>
                <a:avLst/>
                <a:gdLst/>
                <a:ahLst/>
                <a:cxnLst/>
                <a:rect l="l" t="t" r="r" b="b"/>
                <a:pathLst>
                  <a:path w="306704" h="290194">
                    <a:moveTo>
                      <a:pt x="153339" y="0"/>
                    </a:moveTo>
                    <a:lnTo>
                      <a:pt x="306666" y="289636"/>
                    </a:lnTo>
                    <a:lnTo>
                      <a:pt x="0" y="289636"/>
                    </a:lnTo>
                    <a:lnTo>
                      <a:pt x="153339" y="0"/>
                    </a:lnTo>
                    <a:close/>
                  </a:path>
                </a:pathLst>
              </a:custGeom>
              <a:ln w="1703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4" name="object 17">
                <a:extLst>
                  <a:ext uri="{FF2B5EF4-FFF2-40B4-BE49-F238E27FC236}">
                    <a16:creationId xmlns:a16="http://schemas.microsoft.com/office/drawing/2014/main" id="{0E7B2F1C-D826-41B2-A0A0-F9414477EFF6}"/>
                  </a:ext>
                </a:extLst>
              </p:cNvPr>
              <p:cNvSpPr/>
              <p:nvPr/>
            </p:nvSpPr>
            <p:spPr>
              <a:xfrm>
                <a:off x="3316262" y="2839973"/>
                <a:ext cx="306705" cy="290195"/>
              </a:xfrm>
              <a:custGeom>
                <a:avLst/>
                <a:gdLst/>
                <a:ahLst/>
                <a:cxnLst/>
                <a:rect l="l" t="t" r="r" b="b"/>
                <a:pathLst>
                  <a:path w="306704" h="290194">
                    <a:moveTo>
                      <a:pt x="0" y="0"/>
                    </a:moveTo>
                    <a:lnTo>
                      <a:pt x="153327" y="289636"/>
                    </a:lnTo>
                    <a:lnTo>
                      <a:pt x="30666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5" name="object 18">
                <a:extLst>
                  <a:ext uri="{FF2B5EF4-FFF2-40B4-BE49-F238E27FC236}">
                    <a16:creationId xmlns:a16="http://schemas.microsoft.com/office/drawing/2014/main" id="{E9E84C80-BD91-4E17-B889-EE081960F69D}"/>
                  </a:ext>
                </a:extLst>
              </p:cNvPr>
              <p:cNvSpPr/>
              <p:nvPr/>
            </p:nvSpPr>
            <p:spPr>
              <a:xfrm>
                <a:off x="3316262" y="2839973"/>
                <a:ext cx="306705" cy="290195"/>
              </a:xfrm>
              <a:custGeom>
                <a:avLst/>
                <a:gdLst/>
                <a:ahLst/>
                <a:cxnLst/>
                <a:rect l="l" t="t" r="r" b="b"/>
                <a:pathLst>
                  <a:path w="306704" h="290194">
                    <a:moveTo>
                      <a:pt x="153327" y="289636"/>
                    </a:moveTo>
                    <a:lnTo>
                      <a:pt x="306666" y="0"/>
                    </a:lnTo>
                    <a:lnTo>
                      <a:pt x="0" y="0"/>
                    </a:lnTo>
                    <a:lnTo>
                      <a:pt x="153327" y="289636"/>
                    </a:lnTo>
                    <a:close/>
                  </a:path>
                </a:pathLst>
              </a:custGeom>
              <a:ln w="1703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6" name="object 19">
              <a:extLst>
                <a:ext uri="{FF2B5EF4-FFF2-40B4-BE49-F238E27FC236}">
                  <a16:creationId xmlns:a16="http://schemas.microsoft.com/office/drawing/2014/main" id="{6EE743FE-3E7A-4317-8BF1-138D3861B9D5}"/>
                </a:ext>
              </a:extLst>
            </p:cNvPr>
            <p:cNvSpPr txBox="1"/>
            <p:nvPr/>
          </p:nvSpPr>
          <p:spPr>
            <a:xfrm>
              <a:off x="3282774" y="4077775"/>
              <a:ext cx="1477645" cy="3232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785495" algn="l"/>
                  <a:tab pos="1326515" algn="l"/>
                </a:tabLst>
              </a:pPr>
              <a:r>
                <a:rPr sz="1950" b="1" dirty="0">
                  <a:latin typeface="Arial"/>
                  <a:cs typeface="Arial"/>
                </a:rPr>
                <a:t>12	8	2</a:t>
              </a:r>
              <a:endParaRPr sz="1950">
                <a:latin typeface="Arial"/>
                <a:cs typeface="Arial"/>
              </a:endParaRPr>
            </a:p>
          </p:txBody>
        </p:sp>
        <p:grpSp>
          <p:nvGrpSpPr>
            <p:cNvPr id="97" name="object 20">
              <a:extLst>
                <a:ext uri="{FF2B5EF4-FFF2-40B4-BE49-F238E27FC236}">
                  <a16:creationId xmlns:a16="http://schemas.microsoft.com/office/drawing/2014/main" id="{782E0B0B-2016-45E2-A677-C3B5E85E4868}"/>
                </a:ext>
              </a:extLst>
            </p:cNvPr>
            <p:cNvGrpSpPr/>
            <p:nvPr/>
          </p:nvGrpSpPr>
          <p:grpSpPr>
            <a:xfrm>
              <a:off x="4500283" y="2116734"/>
              <a:ext cx="1349375" cy="2009775"/>
              <a:chOff x="4500283" y="2116734"/>
              <a:chExt cx="1349375" cy="2009775"/>
            </a:xfrm>
          </p:grpSpPr>
          <p:sp>
            <p:nvSpPr>
              <p:cNvPr id="141" name="object 21">
                <a:extLst>
                  <a:ext uri="{FF2B5EF4-FFF2-40B4-BE49-F238E27FC236}">
                    <a16:creationId xmlns:a16="http://schemas.microsoft.com/office/drawing/2014/main" id="{6C926F53-7DF0-48D4-98A4-A2FDD632732E}"/>
                  </a:ext>
                </a:extLst>
              </p:cNvPr>
              <p:cNvSpPr/>
              <p:nvPr/>
            </p:nvSpPr>
            <p:spPr>
              <a:xfrm>
                <a:off x="4662690" y="2125306"/>
                <a:ext cx="1178560" cy="1739900"/>
              </a:xfrm>
              <a:custGeom>
                <a:avLst/>
                <a:gdLst/>
                <a:ahLst/>
                <a:cxnLst/>
                <a:rect l="l" t="t" r="r" b="b"/>
                <a:pathLst>
                  <a:path w="1178560" h="1739900">
                    <a:moveTo>
                      <a:pt x="561454" y="0"/>
                    </a:moveTo>
                    <a:lnTo>
                      <a:pt x="561454" y="716711"/>
                    </a:lnTo>
                  </a:path>
                  <a:path w="1178560" h="1739900">
                    <a:moveTo>
                      <a:pt x="561454" y="997445"/>
                    </a:moveTo>
                    <a:lnTo>
                      <a:pt x="1178204" y="1709902"/>
                    </a:lnTo>
                  </a:path>
                  <a:path w="1178560" h="1739900">
                    <a:moveTo>
                      <a:pt x="561454" y="997445"/>
                    </a:moveTo>
                    <a:lnTo>
                      <a:pt x="595477" y="1739671"/>
                    </a:lnTo>
                  </a:path>
                  <a:path w="1178560" h="1739900">
                    <a:moveTo>
                      <a:pt x="561454" y="995311"/>
                    </a:moveTo>
                    <a:lnTo>
                      <a:pt x="0" y="1699260"/>
                    </a:lnTo>
                  </a:path>
                </a:pathLst>
              </a:custGeom>
              <a:ln w="1703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2" name="object 22">
                <a:extLst>
                  <a:ext uri="{FF2B5EF4-FFF2-40B4-BE49-F238E27FC236}">
                    <a16:creationId xmlns:a16="http://schemas.microsoft.com/office/drawing/2014/main" id="{3B365777-3528-4E62-B0A5-2EE7857A3B32}"/>
                  </a:ext>
                </a:extLst>
              </p:cNvPr>
              <p:cNvSpPr/>
              <p:nvPr/>
            </p:nvSpPr>
            <p:spPr>
              <a:xfrm>
                <a:off x="4508855" y="3828122"/>
                <a:ext cx="306705" cy="290195"/>
              </a:xfrm>
              <a:custGeom>
                <a:avLst/>
                <a:gdLst/>
                <a:ahLst/>
                <a:cxnLst/>
                <a:rect l="l" t="t" r="r" b="b"/>
                <a:pathLst>
                  <a:path w="306704" h="290195">
                    <a:moveTo>
                      <a:pt x="0" y="289636"/>
                    </a:moveTo>
                    <a:lnTo>
                      <a:pt x="306666" y="289636"/>
                    </a:lnTo>
                    <a:lnTo>
                      <a:pt x="153339" y="0"/>
                    </a:lnTo>
                    <a:lnTo>
                      <a:pt x="0" y="289636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3" name="object 23">
                <a:extLst>
                  <a:ext uri="{FF2B5EF4-FFF2-40B4-BE49-F238E27FC236}">
                    <a16:creationId xmlns:a16="http://schemas.microsoft.com/office/drawing/2014/main" id="{E3625298-25E9-4D43-8D86-9B36FC044AE4}"/>
                  </a:ext>
                </a:extLst>
              </p:cNvPr>
              <p:cNvSpPr/>
              <p:nvPr/>
            </p:nvSpPr>
            <p:spPr>
              <a:xfrm>
                <a:off x="4508855" y="3828122"/>
                <a:ext cx="306705" cy="290195"/>
              </a:xfrm>
              <a:custGeom>
                <a:avLst/>
                <a:gdLst/>
                <a:ahLst/>
                <a:cxnLst/>
                <a:rect l="l" t="t" r="r" b="b"/>
                <a:pathLst>
                  <a:path w="306704" h="290195">
                    <a:moveTo>
                      <a:pt x="153339" y="0"/>
                    </a:moveTo>
                    <a:lnTo>
                      <a:pt x="306666" y="289636"/>
                    </a:lnTo>
                    <a:lnTo>
                      <a:pt x="0" y="289636"/>
                    </a:lnTo>
                    <a:lnTo>
                      <a:pt x="153339" y="0"/>
                    </a:lnTo>
                    <a:close/>
                  </a:path>
                </a:pathLst>
              </a:custGeom>
              <a:ln w="1703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4" name="object 24">
                <a:extLst>
                  <a:ext uri="{FF2B5EF4-FFF2-40B4-BE49-F238E27FC236}">
                    <a16:creationId xmlns:a16="http://schemas.microsoft.com/office/drawing/2014/main" id="{CC0B0749-E375-497A-9ADC-EA12E9643374}"/>
                  </a:ext>
                </a:extLst>
              </p:cNvPr>
              <p:cNvSpPr/>
              <p:nvPr/>
            </p:nvSpPr>
            <p:spPr>
              <a:xfrm>
                <a:off x="5071084" y="2831452"/>
                <a:ext cx="306705" cy="290195"/>
              </a:xfrm>
              <a:custGeom>
                <a:avLst/>
                <a:gdLst/>
                <a:ahLst/>
                <a:cxnLst/>
                <a:rect l="l" t="t" r="r" b="b"/>
                <a:pathLst>
                  <a:path w="306704" h="290194">
                    <a:moveTo>
                      <a:pt x="0" y="0"/>
                    </a:moveTo>
                    <a:lnTo>
                      <a:pt x="153327" y="289636"/>
                    </a:lnTo>
                    <a:lnTo>
                      <a:pt x="30666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5" name="object 25">
                <a:extLst>
                  <a:ext uri="{FF2B5EF4-FFF2-40B4-BE49-F238E27FC236}">
                    <a16:creationId xmlns:a16="http://schemas.microsoft.com/office/drawing/2014/main" id="{9112B448-E2F8-4CED-9CFF-05E8B32F6E62}"/>
                  </a:ext>
                </a:extLst>
              </p:cNvPr>
              <p:cNvSpPr/>
              <p:nvPr/>
            </p:nvSpPr>
            <p:spPr>
              <a:xfrm>
                <a:off x="5071084" y="2831452"/>
                <a:ext cx="306705" cy="290195"/>
              </a:xfrm>
              <a:custGeom>
                <a:avLst/>
                <a:gdLst/>
                <a:ahLst/>
                <a:cxnLst/>
                <a:rect l="l" t="t" r="r" b="b"/>
                <a:pathLst>
                  <a:path w="306704" h="290194">
                    <a:moveTo>
                      <a:pt x="153327" y="289636"/>
                    </a:moveTo>
                    <a:lnTo>
                      <a:pt x="306666" y="0"/>
                    </a:lnTo>
                    <a:lnTo>
                      <a:pt x="0" y="0"/>
                    </a:lnTo>
                    <a:lnTo>
                      <a:pt x="153327" y="289636"/>
                    </a:lnTo>
                    <a:close/>
                  </a:path>
                </a:pathLst>
              </a:custGeom>
              <a:ln w="1703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8" name="object 26">
              <a:extLst>
                <a:ext uri="{FF2B5EF4-FFF2-40B4-BE49-F238E27FC236}">
                  <a16:creationId xmlns:a16="http://schemas.microsoft.com/office/drawing/2014/main" id="{A1CFBA45-3944-4A81-B6F7-6CA3E010BFD4}"/>
                </a:ext>
              </a:extLst>
            </p:cNvPr>
            <p:cNvSpPr txBox="1"/>
            <p:nvPr/>
          </p:nvSpPr>
          <p:spPr>
            <a:xfrm>
              <a:off x="5660681" y="2743069"/>
              <a:ext cx="163830" cy="3232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950" b="1" dirty="0">
                  <a:latin typeface="Arial"/>
                  <a:cs typeface="Arial"/>
                </a:rPr>
                <a:t>2</a:t>
              </a:r>
              <a:endParaRPr sz="1950">
                <a:latin typeface="Arial"/>
                <a:cs typeface="Arial"/>
              </a:endParaRPr>
            </a:p>
          </p:txBody>
        </p:sp>
        <p:grpSp>
          <p:nvGrpSpPr>
            <p:cNvPr id="99" name="object 27">
              <a:extLst>
                <a:ext uri="{FF2B5EF4-FFF2-40B4-BE49-F238E27FC236}">
                  <a16:creationId xmlns:a16="http://schemas.microsoft.com/office/drawing/2014/main" id="{779E906C-E99C-47B0-AD6C-E86B8F4EE752}"/>
                </a:ext>
              </a:extLst>
            </p:cNvPr>
            <p:cNvGrpSpPr/>
            <p:nvPr/>
          </p:nvGrpSpPr>
          <p:grpSpPr>
            <a:xfrm>
              <a:off x="5215585" y="2116734"/>
              <a:ext cx="1975485" cy="2009775"/>
              <a:chOff x="5215585" y="2116734"/>
              <a:chExt cx="1975485" cy="2009775"/>
            </a:xfrm>
          </p:grpSpPr>
          <p:sp>
            <p:nvSpPr>
              <p:cNvPr id="119" name="object 28">
                <a:extLst>
                  <a:ext uri="{FF2B5EF4-FFF2-40B4-BE49-F238E27FC236}">
                    <a16:creationId xmlns:a16="http://schemas.microsoft.com/office/drawing/2014/main" id="{0250893F-C105-4490-B93F-A477CFDA9E43}"/>
                  </a:ext>
                </a:extLst>
              </p:cNvPr>
              <p:cNvSpPr/>
              <p:nvPr/>
            </p:nvSpPr>
            <p:spPr>
              <a:xfrm>
                <a:off x="5474360" y="2843415"/>
                <a:ext cx="139700" cy="198120"/>
              </a:xfrm>
              <a:custGeom>
                <a:avLst/>
                <a:gdLst/>
                <a:ahLst/>
                <a:cxnLst/>
                <a:rect l="l" t="t" r="r" b="b"/>
                <a:pathLst>
                  <a:path w="139700" h="198119">
                    <a:moveTo>
                      <a:pt x="11023" y="71297"/>
                    </a:moveTo>
                    <a:lnTo>
                      <a:pt x="139369" y="0"/>
                    </a:lnTo>
                  </a:path>
                  <a:path w="139700" h="198119">
                    <a:moveTo>
                      <a:pt x="11023" y="71297"/>
                    </a:moveTo>
                    <a:lnTo>
                      <a:pt x="139369" y="142608"/>
                    </a:lnTo>
                  </a:path>
                  <a:path w="139700" h="198119">
                    <a:moveTo>
                      <a:pt x="0" y="126796"/>
                    </a:moveTo>
                    <a:lnTo>
                      <a:pt x="128346" y="198107"/>
                    </a:lnTo>
                  </a:path>
                </a:pathLst>
              </a:custGeom>
              <a:ln w="3407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0" name="object 29">
                <a:extLst>
                  <a:ext uri="{FF2B5EF4-FFF2-40B4-BE49-F238E27FC236}">
                    <a16:creationId xmlns:a16="http://schemas.microsoft.com/office/drawing/2014/main" id="{3F56433A-2C1B-4721-9428-2735B21B3ACD}"/>
                  </a:ext>
                </a:extLst>
              </p:cNvPr>
              <p:cNvSpPr/>
              <p:nvPr/>
            </p:nvSpPr>
            <p:spPr>
              <a:xfrm>
                <a:off x="5224157" y="2125306"/>
                <a:ext cx="1637664" cy="1699895"/>
              </a:xfrm>
              <a:custGeom>
                <a:avLst/>
                <a:gdLst/>
                <a:ahLst/>
                <a:cxnLst/>
                <a:rect l="l" t="t" r="r" b="b"/>
                <a:pathLst>
                  <a:path w="1637665" h="1699895">
                    <a:moveTo>
                      <a:pt x="0" y="0"/>
                    </a:moveTo>
                    <a:lnTo>
                      <a:pt x="1637576" y="720966"/>
                    </a:lnTo>
                  </a:path>
                  <a:path w="1637665" h="1699895">
                    <a:moveTo>
                      <a:pt x="1618780" y="1004303"/>
                    </a:moveTo>
                    <a:lnTo>
                      <a:pt x="1226934" y="1699717"/>
                    </a:lnTo>
                  </a:path>
                </a:pathLst>
              </a:custGeom>
              <a:ln w="1703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1" name="object 30">
                <a:extLst>
                  <a:ext uri="{FF2B5EF4-FFF2-40B4-BE49-F238E27FC236}">
                    <a16:creationId xmlns:a16="http://schemas.microsoft.com/office/drawing/2014/main" id="{4A0F0DD3-1600-422F-89CC-86CF087C49D4}"/>
                  </a:ext>
                </a:extLst>
              </p:cNvPr>
              <p:cNvSpPr/>
              <p:nvPr/>
            </p:nvSpPr>
            <p:spPr>
              <a:xfrm>
                <a:off x="6297752" y="3828122"/>
                <a:ext cx="306705" cy="290195"/>
              </a:xfrm>
              <a:custGeom>
                <a:avLst/>
                <a:gdLst/>
                <a:ahLst/>
                <a:cxnLst/>
                <a:rect l="l" t="t" r="r" b="b"/>
                <a:pathLst>
                  <a:path w="306704" h="290195">
                    <a:moveTo>
                      <a:pt x="0" y="289636"/>
                    </a:moveTo>
                    <a:lnTo>
                      <a:pt x="306666" y="289636"/>
                    </a:lnTo>
                    <a:lnTo>
                      <a:pt x="153339" y="0"/>
                    </a:lnTo>
                    <a:lnTo>
                      <a:pt x="0" y="289636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2" name="object 31">
                <a:extLst>
                  <a:ext uri="{FF2B5EF4-FFF2-40B4-BE49-F238E27FC236}">
                    <a16:creationId xmlns:a16="http://schemas.microsoft.com/office/drawing/2014/main" id="{23A6F7E6-9582-4411-8D19-F2FA370D2D5A}"/>
                  </a:ext>
                </a:extLst>
              </p:cNvPr>
              <p:cNvSpPr/>
              <p:nvPr/>
            </p:nvSpPr>
            <p:spPr>
              <a:xfrm>
                <a:off x="6297752" y="3828122"/>
                <a:ext cx="306705" cy="290195"/>
              </a:xfrm>
              <a:custGeom>
                <a:avLst/>
                <a:gdLst/>
                <a:ahLst/>
                <a:cxnLst/>
                <a:rect l="l" t="t" r="r" b="b"/>
                <a:pathLst>
                  <a:path w="306704" h="290195">
                    <a:moveTo>
                      <a:pt x="153339" y="0"/>
                    </a:moveTo>
                    <a:lnTo>
                      <a:pt x="306666" y="289636"/>
                    </a:lnTo>
                    <a:lnTo>
                      <a:pt x="0" y="289636"/>
                    </a:lnTo>
                    <a:lnTo>
                      <a:pt x="153339" y="0"/>
                    </a:lnTo>
                    <a:close/>
                  </a:path>
                </a:pathLst>
              </a:custGeom>
              <a:ln w="1703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8" name="object 32">
                <a:extLst>
                  <a:ext uri="{FF2B5EF4-FFF2-40B4-BE49-F238E27FC236}">
                    <a16:creationId xmlns:a16="http://schemas.microsoft.com/office/drawing/2014/main" id="{05104D88-0C92-4A73-AEF6-23D6B4C4CB7F}"/>
                  </a:ext>
                </a:extLst>
              </p:cNvPr>
              <p:cNvSpPr/>
              <p:nvPr/>
            </p:nvSpPr>
            <p:spPr>
              <a:xfrm>
                <a:off x="6689610" y="2839973"/>
                <a:ext cx="306705" cy="290195"/>
              </a:xfrm>
              <a:custGeom>
                <a:avLst/>
                <a:gdLst/>
                <a:ahLst/>
                <a:cxnLst/>
                <a:rect l="l" t="t" r="r" b="b"/>
                <a:pathLst>
                  <a:path w="306704" h="290194">
                    <a:moveTo>
                      <a:pt x="0" y="0"/>
                    </a:moveTo>
                    <a:lnTo>
                      <a:pt x="153327" y="289636"/>
                    </a:lnTo>
                    <a:lnTo>
                      <a:pt x="30666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9" name="object 33">
                <a:extLst>
                  <a:ext uri="{FF2B5EF4-FFF2-40B4-BE49-F238E27FC236}">
                    <a16:creationId xmlns:a16="http://schemas.microsoft.com/office/drawing/2014/main" id="{81A86142-FF0B-414C-9F7E-2812846E7178}"/>
                  </a:ext>
                </a:extLst>
              </p:cNvPr>
              <p:cNvSpPr/>
              <p:nvPr/>
            </p:nvSpPr>
            <p:spPr>
              <a:xfrm>
                <a:off x="6689610" y="2839973"/>
                <a:ext cx="306705" cy="290195"/>
              </a:xfrm>
              <a:custGeom>
                <a:avLst/>
                <a:gdLst/>
                <a:ahLst/>
                <a:cxnLst/>
                <a:rect l="l" t="t" r="r" b="b"/>
                <a:pathLst>
                  <a:path w="306704" h="290194">
                    <a:moveTo>
                      <a:pt x="153327" y="289636"/>
                    </a:moveTo>
                    <a:lnTo>
                      <a:pt x="306666" y="0"/>
                    </a:lnTo>
                    <a:lnTo>
                      <a:pt x="0" y="0"/>
                    </a:lnTo>
                    <a:lnTo>
                      <a:pt x="153327" y="289636"/>
                    </a:lnTo>
                    <a:close/>
                  </a:path>
                </a:pathLst>
              </a:custGeom>
              <a:ln w="1703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0" name="object 34">
                <a:extLst>
                  <a:ext uri="{FF2B5EF4-FFF2-40B4-BE49-F238E27FC236}">
                    <a16:creationId xmlns:a16="http://schemas.microsoft.com/office/drawing/2014/main" id="{CDCC5A7C-9B3A-4C3F-9B04-070478395874}"/>
                  </a:ext>
                </a:extLst>
              </p:cNvPr>
              <p:cNvSpPr/>
              <p:nvPr/>
            </p:nvSpPr>
            <p:spPr>
              <a:xfrm>
                <a:off x="7045172" y="2843415"/>
                <a:ext cx="128905" cy="178435"/>
              </a:xfrm>
              <a:custGeom>
                <a:avLst/>
                <a:gdLst/>
                <a:ahLst/>
                <a:cxnLst/>
                <a:rect l="l" t="t" r="r" b="b"/>
                <a:pathLst>
                  <a:path w="128904" h="178435">
                    <a:moveTo>
                      <a:pt x="0" y="71310"/>
                    </a:moveTo>
                    <a:lnTo>
                      <a:pt x="128346" y="0"/>
                    </a:lnTo>
                  </a:path>
                  <a:path w="128904" h="178435">
                    <a:moveTo>
                      <a:pt x="0" y="71310"/>
                    </a:moveTo>
                    <a:lnTo>
                      <a:pt x="128346" y="142621"/>
                    </a:lnTo>
                  </a:path>
                  <a:path w="128904" h="178435">
                    <a:moveTo>
                      <a:pt x="0" y="106959"/>
                    </a:moveTo>
                    <a:lnTo>
                      <a:pt x="128346" y="178269"/>
                    </a:lnTo>
                  </a:path>
                </a:pathLst>
              </a:custGeom>
              <a:ln w="3407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0" name="object 35">
              <a:extLst>
                <a:ext uri="{FF2B5EF4-FFF2-40B4-BE49-F238E27FC236}">
                  <a16:creationId xmlns:a16="http://schemas.microsoft.com/office/drawing/2014/main" id="{34A22571-6F5D-4B6C-8BB3-17CC2C8ABE65}"/>
                </a:ext>
              </a:extLst>
            </p:cNvPr>
            <p:cNvSpPr txBox="1"/>
            <p:nvPr/>
          </p:nvSpPr>
          <p:spPr>
            <a:xfrm>
              <a:off x="5181600" y="3854941"/>
              <a:ext cx="768985" cy="3232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90550" algn="l"/>
                </a:tabLst>
              </a:pPr>
              <a:r>
                <a:rPr sz="1950" b="1" dirty="0">
                  <a:latin typeface="Arial"/>
                  <a:cs typeface="Arial"/>
                </a:rPr>
                <a:t>X	X</a:t>
              </a:r>
              <a:endParaRPr sz="1950">
                <a:latin typeface="Arial"/>
                <a:cs typeface="Arial"/>
              </a:endParaRPr>
            </a:p>
          </p:txBody>
        </p:sp>
        <p:sp>
          <p:nvSpPr>
            <p:cNvPr id="101" name="object 36">
              <a:extLst>
                <a:ext uri="{FF2B5EF4-FFF2-40B4-BE49-F238E27FC236}">
                  <a16:creationId xmlns:a16="http://schemas.microsoft.com/office/drawing/2014/main" id="{F13132F2-261A-4DC1-BA93-75AFBAAA9641}"/>
                </a:ext>
              </a:extLst>
            </p:cNvPr>
            <p:cNvSpPr txBox="1"/>
            <p:nvPr/>
          </p:nvSpPr>
          <p:spPr>
            <a:xfrm>
              <a:off x="6349460" y="4077769"/>
              <a:ext cx="932180" cy="3232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781050" algn="l"/>
                </a:tabLst>
              </a:pPr>
              <a:r>
                <a:rPr sz="1950" b="1" dirty="0">
                  <a:latin typeface="Arial"/>
                  <a:cs typeface="Arial"/>
                </a:rPr>
                <a:t>14	5</a:t>
              </a:r>
              <a:endParaRPr sz="1950">
                <a:latin typeface="Arial"/>
                <a:cs typeface="Arial"/>
              </a:endParaRPr>
            </a:p>
          </p:txBody>
        </p:sp>
        <p:grpSp>
          <p:nvGrpSpPr>
            <p:cNvPr id="102" name="object 37">
              <a:extLst>
                <a:ext uri="{FF2B5EF4-FFF2-40B4-BE49-F238E27FC236}">
                  <a16:creationId xmlns:a16="http://schemas.microsoft.com/office/drawing/2014/main" id="{1E85A6D3-BC0C-49C4-AFCB-2D0E6372E180}"/>
                </a:ext>
              </a:extLst>
            </p:cNvPr>
            <p:cNvGrpSpPr/>
            <p:nvPr/>
          </p:nvGrpSpPr>
          <p:grpSpPr>
            <a:xfrm>
              <a:off x="6834022" y="2816301"/>
              <a:ext cx="913765" cy="1310640"/>
              <a:chOff x="6834022" y="2816301"/>
              <a:chExt cx="913765" cy="1310640"/>
            </a:xfrm>
          </p:grpSpPr>
          <p:sp>
            <p:nvSpPr>
              <p:cNvPr id="114" name="object 38">
                <a:extLst>
                  <a:ext uri="{FF2B5EF4-FFF2-40B4-BE49-F238E27FC236}">
                    <a16:creationId xmlns:a16="http://schemas.microsoft.com/office/drawing/2014/main" id="{47EA1205-BAD4-4744-AFB4-C9869FEC8B46}"/>
                  </a:ext>
                </a:extLst>
              </p:cNvPr>
              <p:cNvSpPr/>
              <p:nvPr/>
            </p:nvSpPr>
            <p:spPr>
              <a:xfrm>
                <a:off x="6842594" y="3129140"/>
                <a:ext cx="341630" cy="702945"/>
              </a:xfrm>
              <a:custGeom>
                <a:avLst/>
                <a:gdLst/>
                <a:ahLst/>
                <a:cxnLst/>
                <a:rect l="l" t="t" r="r" b="b"/>
                <a:pathLst>
                  <a:path w="341629" h="702945">
                    <a:moveTo>
                      <a:pt x="0" y="0"/>
                    </a:moveTo>
                    <a:lnTo>
                      <a:pt x="341337" y="702881"/>
                    </a:lnTo>
                  </a:path>
                </a:pathLst>
              </a:custGeom>
              <a:ln w="1703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5" name="object 39">
                <a:extLst>
                  <a:ext uri="{FF2B5EF4-FFF2-40B4-BE49-F238E27FC236}">
                    <a16:creationId xmlns:a16="http://schemas.microsoft.com/office/drawing/2014/main" id="{B4B7C7DE-6A11-4326-854E-505C2024AF40}"/>
                  </a:ext>
                </a:extLst>
              </p:cNvPr>
              <p:cNvSpPr/>
              <p:nvPr/>
            </p:nvSpPr>
            <p:spPr>
              <a:xfrm>
                <a:off x="7030351" y="3828122"/>
                <a:ext cx="306705" cy="290195"/>
              </a:xfrm>
              <a:custGeom>
                <a:avLst/>
                <a:gdLst/>
                <a:ahLst/>
                <a:cxnLst/>
                <a:rect l="l" t="t" r="r" b="b"/>
                <a:pathLst>
                  <a:path w="306704" h="290195">
                    <a:moveTo>
                      <a:pt x="0" y="289636"/>
                    </a:moveTo>
                    <a:lnTo>
                      <a:pt x="306666" y="289636"/>
                    </a:lnTo>
                    <a:lnTo>
                      <a:pt x="153339" y="0"/>
                    </a:lnTo>
                    <a:lnTo>
                      <a:pt x="0" y="289636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6" name="object 40">
                <a:extLst>
                  <a:ext uri="{FF2B5EF4-FFF2-40B4-BE49-F238E27FC236}">
                    <a16:creationId xmlns:a16="http://schemas.microsoft.com/office/drawing/2014/main" id="{6411F2AA-7348-41E8-B5E3-37A3EC1D1854}"/>
                  </a:ext>
                </a:extLst>
              </p:cNvPr>
              <p:cNvSpPr/>
              <p:nvPr/>
            </p:nvSpPr>
            <p:spPr>
              <a:xfrm>
                <a:off x="7030351" y="3828122"/>
                <a:ext cx="306705" cy="290195"/>
              </a:xfrm>
              <a:custGeom>
                <a:avLst/>
                <a:gdLst/>
                <a:ahLst/>
                <a:cxnLst/>
                <a:rect l="l" t="t" r="r" b="b"/>
                <a:pathLst>
                  <a:path w="306704" h="290195">
                    <a:moveTo>
                      <a:pt x="153339" y="0"/>
                    </a:moveTo>
                    <a:lnTo>
                      <a:pt x="306666" y="289636"/>
                    </a:lnTo>
                    <a:lnTo>
                      <a:pt x="0" y="289636"/>
                    </a:lnTo>
                    <a:lnTo>
                      <a:pt x="153339" y="0"/>
                    </a:lnTo>
                    <a:close/>
                  </a:path>
                </a:pathLst>
              </a:custGeom>
              <a:ln w="1703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7" name="object 41">
                <a:extLst>
                  <a:ext uri="{FF2B5EF4-FFF2-40B4-BE49-F238E27FC236}">
                    <a16:creationId xmlns:a16="http://schemas.microsoft.com/office/drawing/2014/main" id="{6C781371-938D-4154-B9A6-93D134534773}"/>
                  </a:ext>
                </a:extLst>
              </p:cNvPr>
              <p:cNvSpPr/>
              <p:nvPr/>
            </p:nvSpPr>
            <p:spPr>
              <a:xfrm>
                <a:off x="7053643" y="2842018"/>
                <a:ext cx="445770" cy="222885"/>
              </a:xfrm>
              <a:custGeom>
                <a:avLst/>
                <a:gdLst/>
                <a:ahLst/>
                <a:cxnLst/>
                <a:rect l="l" t="t" r="r" b="b"/>
                <a:pathLst>
                  <a:path w="445770" h="222885">
                    <a:moveTo>
                      <a:pt x="0" y="222834"/>
                    </a:moveTo>
                    <a:lnTo>
                      <a:pt x="445655" y="0"/>
                    </a:lnTo>
                  </a:path>
                  <a:path w="445770" h="222885">
                    <a:moveTo>
                      <a:pt x="0" y="0"/>
                    </a:moveTo>
                    <a:lnTo>
                      <a:pt x="445655" y="222834"/>
                    </a:lnTo>
                  </a:path>
                </a:pathLst>
              </a:custGeom>
              <a:ln w="5111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8" name="object 42">
                <a:extLst>
                  <a:ext uri="{FF2B5EF4-FFF2-40B4-BE49-F238E27FC236}">
                    <a16:creationId xmlns:a16="http://schemas.microsoft.com/office/drawing/2014/main" id="{6ABDDF16-FCAA-49B0-BD24-2EC00C045C79}"/>
                  </a:ext>
                </a:extLst>
              </p:cNvPr>
              <p:cNvSpPr/>
              <p:nvPr/>
            </p:nvSpPr>
            <p:spPr>
              <a:xfrm>
                <a:off x="7602232" y="2843415"/>
                <a:ext cx="128905" cy="178435"/>
              </a:xfrm>
              <a:custGeom>
                <a:avLst/>
                <a:gdLst/>
                <a:ahLst/>
                <a:cxnLst/>
                <a:rect l="l" t="t" r="r" b="b"/>
                <a:pathLst>
                  <a:path w="128904" h="178435">
                    <a:moveTo>
                      <a:pt x="0" y="71310"/>
                    </a:moveTo>
                    <a:lnTo>
                      <a:pt x="128346" y="0"/>
                    </a:lnTo>
                  </a:path>
                  <a:path w="128904" h="178435">
                    <a:moveTo>
                      <a:pt x="0" y="71310"/>
                    </a:moveTo>
                    <a:lnTo>
                      <a:pt x="128346" y="142621"/>
                    </a:lnTo>
                  </a:path>
                  <a:path w="128904" h="178435">
                    <a:moveTo>
                      <a:pt x="0" y="106959"/>
                    </a:moveTo>
                    <a:lnTo>
                      <a:pt x="128346" y="178269"/>
                    </a:lnTo>
                  </a:path>
                </a:pathLst>
              </a:custGeom>
              <a:ln w="3407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3" name="object 43">
              <a:extLst>
                <a:ext uri="{FF2B5EF4-FFF2-40B4-BE49-F238E27FC236}">
                  <a16:creationId xmlns:a16="http://schemas.microsoft.com/office/drawing/2014/main" id="{E1FD4528-ADE4-4D54-B489-F887D1E2D93F}"/>
                </a:ext>
              </a:extLst>
            </p:cNvPr>
            <p:cNvSpPr txBox="1"/>
            <p:nvPr/>
          </p:nvSpPr>
          <p:spPr>
            <a:xfrm>
              <a:off x="7867802" y="4077775"/>
              <a:ext cx="163830" cy="3232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950" b="1" dirty="0">
                  <a:latin typeface="Arial"/>
                  <a:cs typeface="Arial"/>
                </a:rPr>
                <a:t>2</a:t>
              </a:r>
              <a:endParaRPr sz="1950">
                <a:latin typeface="Arial"/>
                <a:cs typeface="Arial"/>
              </a:endParaRPr>
            </a:p>
          </p:txBody>
        </p:sp>
        <p:grpSp>
          <p:nvGrpSpPr>
            <p:cNvPr id="104" name="object 44">
              <a:extLst>
                <a:ext uri="{FF2B5EF4-FFF2-40B4-BE49-F238E27FC236}">
                  <a16:creationId xmlns:a16="http://schemas.microsoft.com/office/drawing/2014/main" id="{0A55177D-B546-4D50-9069-7F7600374363}"/>
                </a:ext>
              </a:extLst>
            </p:cNvPr>
            <p:cNvGrpSpPr/>
            <p:nvPr/>
          </p:nvGrpSpPr>
          <p:grpSpPr>
            <a:xfrm>
              <a:off x="6834022" y="3120542"/>
              <a:ext cx="1227455" cy="1005840"/>
              <a:chOff x="6834022" y="3120542"/>
              <a:chExt cx="1227455" cy="1005840"/>
            </a:xfrm>
          </p:grpSpPr>
          <p:sp>
            <p:nvSpPr>
              <p:cNvPr id="111" name="object 45">
                <a:extLst>
                  <a:ext uri="{FF2B5EF4-FFF2-40B4-BE49-F238E27FC236}">
                    <a16:creationId xmlns:a16="http://schemas.microsoft.com/office/drawing/2014/main" id="{4E16E34F-89B5-407D-932F-FD25C36D7544}"/>
                  </a:ext>
                </a:extLst>
              </p:cNvPr>
              <p:cNvSpPr/>
              <p:nvPr/>
            </p:nvSpPr>
            <p:spPr>
              <a:xfrm>
                <a:off x="6842594" y="3129114"/>
                <a:ext cx="1059180" cy="702310"/>
              </a:xfrm>
              <a:custGeom>
                <a:avLst/>
                <a:gdLst/>
                <a:ahLst/>
                <a:cxnLst/>
                <a:rect l="l" t="t" r="r" b="b"/>
                <a:pathLst>
                  <a:path w="1059179" h="702310">
                    <a:moveTo>
                      <a:pt x="0" y="0"/>
                    </a:moveTo>
                    <a:lnTo>
                      <a:pt x="1059103" y="701827"/>
                    </a:lnTo>
                  </a:path>
                </a:pathLst>
              </a:custGeom>
              <a:ln w="1703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2" name="object 46">
                <a:extLst>
                  <a:ext uri="{FF2B5EF4-FFF2-40B4-BE49-F238E27FC236}">
                    <a16:creationId xmlns:a16="http://schemas.microsoft.com/office/drawing/2014/main" id="{45DB8073-3B0B-4FED-A95A-DAB401991213}"/>
                  </a:ext>
                </a:extLst>
              </p:cNvPr>
              <p:cNvSpPr/>
              <p:nvPr/>
            </p:nvSpPr>
            <p:spPr>
              <a:xfrm>
                <a:off x="7745907" y="3828122"/>
                <a:ext cx="306705" cy="290195"/>
              </a:xfrm>
              <a:custGeom>
                <a:avLst/>
                <a:gdLst/>
                <a:ahLst/>
                <a:cxnLst/>
                <a:rect l="l" t="t" r="r" b="b"/>
                <a:pathLst>
                  <a:path w="306704" h="290195">
                    <a:moveTo>
                      <a:pt x="0" y="289636"/>
                    </a:moveTo>
                    <a:lnTo>
                      <a:pt x="306666" y="289636"/>
                    </a:lnTo>
                    <a:lnTo>
                      <a:pt x="153339" y="0"/>
                    </a:lnTo>
                    <a:lnTo>
                      <a:pt x="0" y="289636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3" name="object 47">
                <a:extLst>
                  <a:ext uri="{FF2B5EF4-FFF2-40B4-BE49-F238E27FC236}">
                    <a16:creationId xmlns:a16="http://schemas.microsoft.com/office/drawing/2014/main" id="{BB51EFF8-CAFA-4BB5-A86F-F52F0154F828}"/>
                  </a:ext>
                </a:extLst>
              </p:cNvPr>
              <p:cNvSpPr/>
              <p:nvPr/>
            </p:nvSpPr>
            <p:spPr>
              <a:xfrm>
                <a:off x="7745907" y="3828122"/>
                <a:ext cx="306705" cy="290195"/>
              </a:xfrm>
              <a:custGeom>
                <a:avLst/>
                <a:gdLst/>
                <a:ahLst/>
                <a:cxnLst/>
                <a:rect l="l" t="t" r="r" b="b"/>
                <a:pathLst>
                  <a:path w="306704" h="290195">
                    <a:moveTo>
                      <a:pt x="153339" y="0"/>
                    </a:moveTo>
                    <a:lnTo>
                      <a:pt x="306666" y="289636"/>
                    </a:lnTo>
                    <a:lnTo>
                      <a:pt x="0" y="289636"/>
                    </a:lnTo>
                    <a:lnTo>
                      <a:pt x="153339" y="0"/>
                    </a:lnTo>
                    <a:close/>
                  </a:path>
                </a:pathLst>
              </a:custGeom>
              <a:ln w="1703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5" name="object 48">
              <a:extLst>
                <a:ext uri="{FF2B5EF4-FFF2-40B4-BE49-F238E27FC236}">
                  <a16:creationId xmlns:a16="http://schemas.microsoft.com/office/drawing/2014/main" id="{40490AE0-FDF4-4CC9-BD3C-F0E23EE133E3}"/>
                </a:ext>
              </a:extLst>
            </p:cNvPr>
            <p:cNvSpPr txBox="1"/>
            <p:nvPr/>
          </p:nvSpPr>
          <p:spPr>
            <a:xfrm>
              <a:off x="7220457" y="2743069"/>
              <a:ext cx="1033780" cy="3232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69595" algn="l"/>
                  <a:tab pos="882650" algn="l"/>
                </a:tabLst>
              </a:pPr>
              <a:r>
                <a:rPr sz="1950" b="1" dirty="0">
                  <a:latin typeface="Arial"/>
                  <a:cs typeface="Arial"/>
                </a:rPr>
                <a:t>14	5	2</a:t>
              </a:r>
              <a:endParaRPr sz="1950">
                <a:latin typeface="Arial"/>
                <a:cs typeface="Arial"/>
              </a:endParaRPr>
            </a:p>
          </p:txBody>
        </p:sp>
        <p:grpSp>
          <p:nvGrpSpPr>
            <p:cNvPr id="106" name="object 49">
              <a:extLst>
                <a:ext uri="{FF2B5EF4-FFF2-40B4-BE49-F238E27FC236}">
                  <a16:creationId xmlns:a16="http://schemas.microsoft.com/office/drawing/2014/main" id="{4FEFB353-AD3F-4987-9979-AE180CF86147}"/>
                </a:ext>
              </a:extLst>
            </p:cNvPr>
            <p:cNvGrpSpPr/>
            <p:nvPr/>
          </p:nvGrpSpPr>
          <p:grpSpPr>
            <a:xfrm>
              <a:off x="5391632" y="1858378"/>
              <a:ext cx="2590800" cy="1225550"/>
              <a:chOff x="5391632" y="1858378"/>
              <a:chExt cx="2590800" cy="1225550"/>
            </a:xfrm>
          </p:grpSpPr>
          <p:sp>
            <p:nvSpPr>
              <p:cNvPr id="109" name="object 50">
                <a:extLst>
                  <a:ext uri="{FF2B5EF4-FFF2-40B4-BE49-F238E27FC236}">
                    <a16:creationId xmlns:a16="http://schemas.microsoft.com/office/drawing/2014/main" id="{153C36D7-8637-448B-8BA1-7C65BB1B030C}"/>
                  </a:ext>
                </a:extLst>
              </p:cNvPr>
              <p:cNvSpPr/>
              <p:nvPr/>
            </p:nvSpPr>
            <p:spPr>
              <a:xfrm>
                <a:off x="7599578" y="2835046"/>
                <a:ext cx="356870" cy="222885"/>
              </a:xfrm>
              <a:custGeom>
                <a:avLst/>
                <a:gdLst/>
                <a:ahLst/>
                <a:cxnLst/>
                <a:rect l="l" t="t" r="r" b="b"/>
                <a:pathLst>
                  <a:path w="356870" h="222885">
                    <a:moveTo>
                      <a:pt x="0" y="222834"/>
                    </a:moveTo>
                    <a:lnTo>
                      <a:pt x="356527" y="0"/>
                    </a:lnTo>
                  </a:path>
                  <a:path w="356870" h="222885">
                    <a:moveTo>
                      <a:pt x="0" y="0"/>
                    </a:moveTo>
                    <a:lnTo>
                      <a:pt x="356527" y="222834"/>
                    </a:lnTo>
                  </a:path>
                </a:pathLst>
              </a:custGeom>
              <a:ln w="5111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" name="object 51">
                <a:extLst>
                  <a:ext uri="{FF2B5EF4-FFF2-40B4-BE49-F238E27FC236}">
                    <a16:creationId xmlns:a16="http://schemas.microsoft.com/office/drawing/2014/main" id="{46CCA8BD-5227-44CE-A52C-A10700B90456}"/>
                  </a:ext>
                </a:extLst>
              </p:cNvPr>
              <p:cNvSpPr/>
              <p:nvPr/>
            </p:nvSpPr>
            <p:spPr>
              <a:xfrm>
                <a:off x="5408777" y="1875523"/>
                <a:ext cx="128905" cy="178435"/>
              </a:xfrm>
              <a:custGeom>
                <a:avLst/>
                <a:gdLst/>
                <a:ahLst/>
                <a:cxnLst/>
                <a:rect l="l" t="t" r="r" b="b"/>
                <a:pathLst>
                  <a:path w="128904" h="178435">
                    <a:moveTo>
                      <a:pt x="128346" y="71297"/>
                    </a:moveTo>
                    <a:lnTo>
                      <a:pt x="0" y="0"/>
                    </a:lnTo>
                  </a:path>
                  <a:path w="128904" h="178435">
                    <a:moveTo>
                      <a:pt x="128346" y="71297"/>
                    </a:moveTo>
                    <a:lnTo>
                      <a:pt x="0" y="142608"/>
                    </a:lnTo>
                  </a:path>
                  <a:path w="128904" h="178435">
                    <a:moveTo>
                      <a:pt x="128346" y="106946"/>
                    </a:moveTo>
                    <a:lnTo>
                      <a:pt x="0" y="178257"/>
                    </a:lnTo>
                  </a:path>
                </a:pathLst>
              </a:custGeom>
              <a:ln w="3407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7" name="object 52">
              <a:extLst>
                <a:ext uri="{FF2B5EF4-FFF2-40B4-BE49-F238E27FC236}">
                  <a16:creationId xmlns:a16="http://schemas.microsoft.com/office/drawing/2014/main" id="{2C435979-7AC1-4C09-B9C3-7FDC07DE25E5}"/>
                </a:ext>
              </a:extLst>
            </p:cNvPr>
            <p:cNvSpPr txBox="1"/>
            <p:nvPr/>
          </p:nvSpPr>
          <p:spPr>
            <a:xfrm>
              <a:off x="5584088" y="1777704"/>
              <a:ext cx="401955" cy="3232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950" b="1" dirty="0">
                  <a:latin typeface="Arial"/>
                  <a:cs typeface="Arial"/>
                </a:rPr>
                <a:t>3</a:t>
              </a:r>
              <a:r>
                <a:rPr sz="1950" b="1" spc="160" dirty="0">
                  <a:latin typeface="Arial"/>
                  <a:cs typeface="Arial"/>
                </a:rPr>
                <a:t> </a:t>
              </a:r>
              <a:r>
                <a:rPr sz="1950" b="1" dirty="0">
                  <a:latin typeface="Arial"/>
                  <a:cs typeface="Arial"/>
                </a:rPr>
                <a:t>3</a:t>
              </a:r>
              <a:endParaRPr sz="1950">
                <a:latin typeface="Arial"/>
                <a:cs typeface="Arial"/>
              </a:endParaRPr>
            </a:p>
          </p:txBody>
        </p:sp>
        <p:sp>
          <p:nvSpPr>
            <p:cNvPr id="108" name="object 53">
              <a:extLst>
                <a:ext uri="{FF2B5EF4-FFF2-40B4-BE49-F238E27FC236}">
                  <a16:creationId xmlns:a16="http://schemas.microsoft.com/office/drawing/2014/main" id="{8D78A2F3-DCC8-44F7-97CD-176AEB9F80BA}"/>
                </a:ext>
              </a:extLst>
            </p:cNvPr>
            <p:cNvSpPr/>
            <p:nvPr/>
          </p:nvSpPr>
          <p:spPr>
            <a:xfrm>
              <a:off x="5378272" y="1846262"/>
              <a:ext cx="356870" cy="222885"/>
            </a:xfrm>
            <a:custGeom>
              <a:avLst/>
              <a:gdLst/>
              <a:ahLst/>
              <a:cxnLst/>
              <a:rect l="l" t="t" r="r" b="b"/>
              <a:pathLst>
                <a:path w="356870" h="222885">
                  <a:moveTo>
                    <a:pt x="0" y="222821"/>
                  </a:moveTo>
                  <a:lnTo>
                    <a:pt x="356527" y="0"/>
                  </a:lnTo>
                </a:path>
                <a:path w="356870" h="222885">
                  <a:moveTo>
                    <a:pt x="0" y="0"/>
                  </a:moveTo>
                  <a:lnTo>
                    <a:pt x="356527" y="222821"/>
                  </a:lnTo>
                </a:path>
              </a:pathLst>
            </a:custGeom>
            <a:ln w="51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5">
            <a:extLst>
              <a:ext uri="{FF2B5EF4-FFF2-40B4-BE49-F238E27FC236}">
                <a16:creationId xmlns:a16="http://schemas.microsoft.com/office/drawing/2014/main" id="{A823C655-4C5F-49F2-A997-C726769491AC}"/>
              </a:ext>
            </a:extLst>
          </p:cNvPr>
          <p:cNvSpPr txBox="1">
            <a:spLocks/>
          </p:cNvSpPr>
          <p:nvPr/>
        </p:nvSpPr>
        <p:spPr>
          <a:xfrm>
            <a:off x="10128738" y="6492875"/>
            <a:ext cx="1583649" cy="12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0"/>
              </a:lnSpc>
            </a:pPr>
            <a:r>
              <a:rPr lang="en-GB" sz="1200" spc="15" dirty="0"/>
              <a:t>Chapter</a:t>
            </a:r>
            <a:r>
              <a:rPr lang="en-GB" sz="1200" spc="20" dirty="0"/>
              <a:t> 6 – page 199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56886-D57A-49F4-A092-60E783A6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8" y="-6727"/>
            <a:ext cx="3993671" cy="201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2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A139-B5D1-4A1B-9F52-C933EB5C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145" dirty="0"/>
              <a:t>The</a:t>
            </a:r>
            <a:r>
              <a:rPr lang="en-GB" spc="265" dirty="0"/>
              <a:t> </a:t>
            </a:r>
            <a:r>
              <a:rPr lang="el-GR" sz="4000" b="0" i="1" spc="-30" dirty="0">
                <a:latin typeface="Bookman Old Style"/>
                <a:cs typeface="Bookman Old Style"/>
              </a:rPr>
              <a:t>α</a:t>
            </a:r>
            <a:r>
              <a:rPr lang="el-GR" spc="-30" dirty="0"/>
              <a:t>–</a:t>
            </a:r>
            <a:r>
              <a:rPr lang="el-GR" sz="4000" b="0" i="1" spc="-30" dirty="0">
                <a:latin typeface="Bookman Old Style"/>
                <a:cs typeface="Bookman Old Style"/>
              </a:rPr>
              <a:t>β	</a:t>
            </a:r>
            <a:r>
              <a:rPr lang="en-GB" spc="75" dirty="0"/>
              <a:t>algorithm</a:t>
            </a:r>
            <a:endParaRPr lang="en-GB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43172B5-CA2D-498C-AD38-3267E8ABEB3C}"/>
              </a:ext>
            </a:extLst>
          </p:cNvPr>
          <p:cNvSpPr txBox="1">
            <a:spLocks/>
          </p:cNvSpPr>
          <p:nvPr/>
        </p:nvSpPr>
        <p:spPr>
          <a:xfrm>
            <a:off x="10961652" y="6457982"/>
            <a:ext cx="750735" cy="131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0"/>
              </a:lnSpc>
            </a:pPr>
            <a:r>
              <a:rPr lang="en-GB" sz="1200" spc="15" dirty="0"/>
              <a:t>Chapter</a:t>
            </a:r>
            <a:r>
              <a:rPr lang="en-GB" sz="1200" spc="20" dirty="0"/>
              <a:t> 6</a:t>
            </a:r>
          </a:p>
        </p:txBody>
      </p:sp>
      <p:grpSp>
        <p:nvGrpSpPr>
          <p:cNvPr id="6" name="Group 5" descr="alpha beta algorithm">
            <a:extLst>
              <a:ext uri="{FF2B5EF4-FFF2-40B4-BE49-F238E27FC236}">
                <a16:creationId xmlns:a16="http://schemas.microsoft.com/office/drawing/2014/main" id="{C0D2530B-0E39-4842-8736-CE63474EA5D7}"/>
              </a:ext>
            </a:extLst>
          </p:cNvPr>
          <p:cNvGrpSpPr/>
          <p:nvPr/>
        </p:nvGrpSpPr>
        <p:grpSpPr>
          <a:xfrm>
            <a:off x="1181582" y="1306093"/>
            <a:ext cx="7786370" cy="5172075"/>
            <a:chOff x="1181582" y="1306093"/>
            <a:chExt cx="7786370" cy="5172075"/>
          </a:xfrm>
        </p:grpSpPr>
        <p:grpSp>
          <p:nvGrpSpPr>
            <p:cNvPr id="7" name="object 3">
              <a:extLst>
                <a:ext uri="{FF2B5EF4-FFF2-40B4-BE49-F238E27FC236}">
                  <a16:creationId xmlns:a16="http://schemas.microsoft.com/office/drawing/2014/main" id="{B6FAC7AF-6435-4ACA-8299-29B903F9C50B}"/>
                </a:ext>
              </a:extLst>
            </p:cNvPr>
            <p:cNvGrpSpPr/>
            <p:nvPr/>
          </p:nvGrpSpPr>
          <p:grpSpPr>
            <a:xfrm>
              <a:off x="1181582" y="1306093"/>
              <a:ext cx="7786370" cy="5172075"/>
              <a:chOff x="1181582" y="1306093"/>
              <a:chExt cx="7786370" cy="5172075"/>
            </a:xfrm>
          </p:grpSpPr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00F8D8A6-3B47-4267-9103-FD600AA4EA43}"/>
                  </a:ext>
                </a:extLst>
              </p:cNvPr>
              <p:cNvSpPr/>
              <p:nvPr/>
            </p:nvSpPr>
            <p:spPr>
              <a:xfrm>
                <a:off x="1188567" y="1313078"/>
                <a:ext cx="77724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772400">
                    <a:moveTo>
                      <a:pt x="0" y="0"/>
                    </a:moveTo>
                    <a:lnTo>
                      <a:pt x="7772400" y="0"/>
                    </a:lnTo>
                  </a:path>
                </a:pathLst>
              </a:custGeom>
              <a:ln w="137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14F72987-6F94-4C95-8808-6C65E8234FEE}"/>
                  </a:ext>
                </a:extLst>
              </p:cNvPr>
              <p:cNvSpPr/>
              <p:nvPr/>
            </p:nvSpPr>
            <p:spPr>
              <a:xfrm>
                <a:off x="1195425" y="1318412"/>
                <a:ext cx="0" cy="5153025"/>
              </a:xfrm>
              <a:custGeom>
                <a:avLst/>
                <a:gdLst/>
                <a:ahLst/>
                <a:cxnLst/>
                <a:rect l="l" t="t" r="r" b="b"/>
                <a:pathLst>
                  <a:path h="5153025">
                    <a:moveTo>
                      <a:pt x="0" y="5152644"/>
                    </a:moveTo>
                    <a:lnTo>
                      <a:pt x="0" y="0"/>
                    </a:lnTo>
                  </a:path>
                </a:pathLst>
              </a:custGeom>
              <a:ln w="137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A664CB15-C8A9-497A-89C6-7592039DAF4A}"/>
                  </a:ext>
                </a:extLst>
              </p:cNvPr>
              <p:cNvSpPr/>
              <p:nvPr/>
            </p:nvSpPr>
            <p:spPr>
              <a:xfrm>
                <a:off x="1351635" y="2139848"/>
                <a:ext cx="7317105" cy="3432175"/>
              </a:xfrm>
              <a:custGeom>
                <a:avLst/>
                <a:gdLst/>
                <a:ahLst/>
                <a:cxnLst/>
                <a:rect l="l" t="t" r="r" b="b"/>
                <a:pathLst>
                  <a:path w="7317105" h="3432175">
                    <a:moveTo>
                      <a:pt x="0" y="0"/>
                    </a:moveTo>
                    <a:lnTo>
                      <a:pt x="7316723" y="0"/>
                    </a:lnTo>
                  </a:path>
                  <a:path w="7317105" h="3432175">
                    <a:moveTo>
                      <a:pt x="0" y="3432048"/>
                    </a:moveTo>
                    <a:lnTo>
                      <a:pt x="7316723" y="3432048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8587355F-3B75-408E-9063-7C3EE4B2CC18}"/>
                </a:ext>
              </a:extLst>
            </p:cNvPr>
            <p:cNvSpPr txBox="1"/>
            <p:nvPr/>
          </p:nvSpPr>
          <p:spPr>
            <a:xfrm>
              <a:off x="1351788" y="1376718"/>
              <a:ext cx="7202805" cy="4847590"/>
            </a:xfrm>
            <a:prstGeom prst="rect">
              <a:avLst/>
            </a:prstGeom>
          </p:spPr>
          <p:txBody>
            <a:bodyPr vert="horz" wrap="square" lIns="0" tIns="3048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40"/>
                </a:spcBef>
              </a:pPr>
              <a:r>
                <a:rPr sz="1700" spc="45" dirty="0">
                  <a:solidFill>
                    <a:srgbClr val="00007E"/>
                  </a:solidFill>
                  <a:latin typeface="Century"/>
                  <a:cs typeface="Century"/>
                </a:rPr>
                <a:t>function</a:t>
              </a:r>
              <a:r>
                <a:rPr sz="1700" spc="75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spc="30" dirty="0">
                  <a:solidFill>
                    <a:srgbClr val="B30000"/>
                  </a:solidFill>
                  <a:latin typeface="Bookman Old Style"/>
                  <a:cs typeface="Bookman Old Style"/>
                </a:rPr>
                <a:t>Alpha-Beta-Decision</a:t>
              </a:r>
              <a:r>
                <a:rPr sz="1700" spc="30" dirty="0">
                  <a:latin typeface="Calibri"/>
                  <a:cs typeface="Calibri"/>
                </a:rPr>
                <a:t>(</a:t>
              </a:r>
              <a:r>
                <a:rPr sz="1700" b="0" i="1" spc="3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state</a:t>
              </a:r>
              <a:r>
                <a:rPr sz="1700" spc="30" dirty="0">
                  <a:latin typeface="Calibri"/>
                  <a:cs typeface="Calibri"/>
                </a:rPr>
                <a:t>)</a:t>
              </a:r>
              <a:r>
                <a:rPr sz="1700" spc="135" dirty="0">
                  <a:latin typeface="Calibri"/>
                  <a:cs typeface="Calibri"/>
                </a:rPr>
                <a:t> </a:t>
              </a:r>
              <a:r>
                <a:rPr sz="1700" spc="35" dirty="0">
                  <a:solidFill>
                    <a:srgbClr val="00007E"/>
                  </a:solidFill>
                  <a:latin typeface="Century"/>
                  <a:cs typeface="Century"/>
                </a:rPr>
                <a:t>returns</a:t>
              </a:r>
              <a:r>
                <a:rPr sz="1700" spc="40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spc="-50" dirty="0">
                  <a:latin typeface="Calibri"/>
                  <a:cs typeface="Calibri"/>
                </a:rPr>
                <a:t>an</a:t>
              </a:r>
              <a:r>
                <a:rPr sz="1700" spc="135" dirty="0">
                  <a:latin typeface="Calibri"/>
                  <a:cs typeface="Calibri"/>
                </a:rPr>
                <a:t> </a:t>
              </a:r>
              <a:r>
                <a:rPr sz="1700" spc="-30" dirty="0">
                  <a:latin typeface="Calibri"/>
                  <a:cs typeface="Calibri"/>
                </a:rPr>
                <a:t>action</a:t>
              </a:r>
              <a:endParaRPr sz="1700" dirty="0">
                <a:latin typeface="Calibri"/>
                <a:cs typeface="Calibri"/>
              </a:endParaRPr>
            </a:p>
            <a:p>
              <a:pPr marL="272415">
                <a:lnSpc>
                  <a:spcPct val="100000"/>
                </a:lnSpc>
                <a:spcBef>
                  <a:spcPts val="140"/>
                </a:spcBef>
              </a:pPr>
              <a:r>
                <a:rPr sz="1700" spc="45" dirty="0">
                  <a:solidFill>
                    <a:srgbClr val="00007E"/>
                  </a:solidFill>
                  <a:latin typeface="Century"/>
                  <a:cs typeface="Century"/>
                </a:rPr>
                <a:t>return</a:t>
              </a:r>
              <a:r>
                <a:rPr sz="1700" spc="65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spc="-60" dirty="0">
                  <a:latin typeface="Calibri"/>
                  <a:cs typeface="Calibri"/>
                </a:rPr>
                <a:t>the</a:t>
              </a:r>
              <a:r>
                <a:rPr sz="1700" spc="150" dirty="0">
                  <a:latin typeface="Calibri"/>
                  <a:cs typeface="Calibri"/>
                </a:rPr>
                <a:t> </a:t>
              </a:r>
              <a:r>
                <a:rPr sz="1700" b="0" i="1" spc="-19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a</a:t>
              </a:r>
              <a:r>
                <a:rPr sz="1700" b="0" i="1" spc="3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spc="-35" dirty="0">
                  <a:latin typeface="Calibri"/>
                  <a:cs typeface="Calibri"/>
                </a:rPr>
                <a:t>in</a:t>
              </a:r>
              <a:r>
                <a:rPr sz="1700" spc="150" dirty="0">
                  <a:latin typeface="Calibri"/>
                  <a:cs typeface="Calibri"/>
                </a:rPr>
                <a:t> </a:t>
              </a:r>
              <a:r>
                <a:rPr sz="1700" b="0" spc="15" dirty="0">
                  <a:latin typeface="Bookman Old Style"/>
                  <a:cs typeface="Bookman Old Style"/>
                </a:rPr>
                <a:t>Actions</a:t>
              </a:r>
              <a:r>
                <a:rPr sz="1700" spc="15" dirty="0">
                  <a:latin typeface="Calibri"/>
                  <a:cs typeface="Calibri"/>
                </a:rPr>
                <a:t>(</a:t>
              </a:r>
              <a:r>
                <a:rPr sz="1700" b="0" i="1" spc="1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state</a:t>
              </a:r>
              <a:r>
                <a:rPr sz="1700" spc="15" dirty="0">
                  <a:latin typeface="Calibri"/>
                  <a:cs typeface="Calibri"/>
                </a:rPr>
                <a:t>)</a:t>
              </a:r>
              <a:r>
                <a:rPr sz="1700" spc="155" dirty="0">
                  <a:latin typeface="Calibri"/>
                  <a:cs typeface="Calibri"/>
                </a:rPr>
                <a:t> </a:t>
              </a:r>
              <a:r>
                <a:rPr sz="1700" spc="-25" dirty="0">
                  <a:latin typeface="Calibri"/>
                  <a:cs typeface="Calibri"/>
                </a:rPr>
                <a:t>maximizing</a:t>
              </a:r>
              <a:r>
                <a:rPr sz="1700" spc="155" dirty="0">
                  <a:latin typeface="Calibri"/>
                  <a:cs typeface="Calibri"/>
                </a:rPr>
                <a:t> </a:t>
              </a:r>
              <a:r>
                <a:rPr sz="1700" b="0" spc="60" dirty="0">
                  <a:latin typeface="Bookman Old Style"/>
                  <a:cs typeface="Bookman Old Style"/>
                </a:rPr>
                <a:t>Min-Value</a:t>
              </a:r>
              <a:r>
                <a:rPr sz="1700" spc="60" dirty="0">
                  <a:latin typeface="Calibri"/>
                  <a:cs typeface="Calibri"/>
                </a:rPr>
                <a:t>(</a:t>
              </a:r>
              <a:r>
                <a:rPr sz="1700" b="0" spc="60" dirty="0">
                  <a:latin typeface="Bookman Old Style"/>
                  <a:cs typeface="Bookman Old Style"/>
                </a:rPr>
                <a:t>Result</a:t>
              </a:r>
              <a:r>
                <a:rPr sz="1700" spc="60" dirty="0">
                  <a:latin typeface="Calibri"/>
                  <a:cs typeface="Calibri"/>
                </a:rPr>
                <a:t>(</a:t>
              </a:r>
              <a:r>
                <a:rPr sz="1700" b="0" i="1" spc="6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a</a:t>
              </a:r>
              <a:r>
                <a:rPr sz="1700" spc="60" dirty="0">
                  <a:latin typeface="Calibri"/>
                  <a:cs typeface="Calibri"/>
                </a:rPr>
                <a:t>,</a:t>
              </a:r>
              <a:r>
                <a:rPr sz="1700" spc="-155" dirty="0">
                  <a:latin typeface="Calibri"/>
                  <a:cs typeface="Calibri"/>
                </a:rPr>
                <a:t> </a:t>
              </a:r>
              <a:r>
                <a:rPr sz="1700" b="0" i="1" spc="-6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state</a:t>
              </a:r>
              <a:r>
                <a:rPr sz="1700" spc="-60" dirty="0">
                  <a:latin typeface="Calibri"/>
                  <a:cs typeface="Calibri"/>
                </a:rPr>
                <a:t>))</a:t>
              </a:r>
              <a:endParaRPr sz="1700" dirty="0">
                <a:latin typeface="Calibri"/>
                <a:cs typeface="Calibri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sz="1900" dirty="0">
                <a:latin typeface="Calibri"/>
                <a:cs typeface="Calibri"/>
              </a:endParaRPr>
            </a:p>
            <a:p>
              <a:pPr>
                <a:lnSpc>
                  <a:spcPct val="100000"/>
                </a:lnSpc>
              </a:pPr>
              <a:r>
                <a:rPr sz="1700" spc="45" dirty="0">
                  <a:solidFill>
                    <a:srgbClr val="00007E"/>
                  </a:solidFill>
                  <a:latin typeface="Century"/>
                  <a:cs typeface="Century"/>
                </a:rPr>
                <a:t>function</a:t>
              </a:r>
              <a:r>
                <a:rPr sz="1700" spc="95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spc="10" dirty="0">
                  <a:solidFill>
                    <a:srgbClr val="B30000"/>
                  </a:solidFill>
                  <a:latin typeface="Bookman Old Style"/>
                  <a:cs typeface="Bookman Old Style"/>
                </a:rPr>
                <a:t>Max-Value</a:t>
              </a:r>
              <a:r>
                <a:rPr sz="1700" spc="10" dirty="0">
                  <a:latin typeface="Calibri"/>
                  <a:cs typeface="Calibri"/>
                </a:rPr>
                <a:t>(</a:t>
              </a:r>
              <a:r>
                <a:rPr sz="1700" b="0" i="1" spc="1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state</a:t>
              </a:r>
              <a:r>
                <a:rPr sz="1700" spc="10" dirty="0">
                  <a:solidFill>
                    <a:srgbClr val="004B00"/>
                  </a:solidFill>
                  <a:latin typeface="Calibri"/>
                  <a:cs typeface="Calibri"/>
                </a:rPr>
                <a:t>,</a:t>
              </a:r>
              <a:r>
                <a:rPr sz="1700" spc="-155" dirty="0">
                  <a:solidFill>
                    <a:srgbClr val="004B00"/>
                  </a:solidFill>
                  <a:latin typeface="Calibri"/>
                  <a:cs typeface="Calibri"/>
                </a:rPr>
                <a:t> </a:t>
              </a:r>
              <a:r>
                <a:rPr sz="1700" spc="55" dirty="0">
                  <a:solidFill>
                    <a:srgbClr val="004B00"/>
                  </a:solidFill>
                  <a:latin typeface="Arial"/>
                  <a:cs typeface="Arial"/>
                </a:rPr>
                <a:t>α</a:t>
              </a:r>
              <a:r>
                <a:rPr sz="1700" spc="55" dirty="0">
                  <a:solidFill>
                    <a:srgbClr val="004B00"/>
                  </a:solidFill>
                  <a:latin typeface="Calibri"/>
                  <a:cs typeface="Calibri"/>
                </a:rPr>
                <a:t>,</a:t>
              </a:r>
              <a:r>
                <a:rPr sz="1700" spc="-150" dirty="0">
                  <a:solidFill>
                    <a:srgbClr val="004B00"/>
                  </a:solidFill>
                  <a:latin typeface="Calibri"/>
                  <a:cs typeface="Calibri"/>
                </a:rPr>
                <a:t> </a:t>
              </a:r>
              <a:r>
                <a:rPr sz="1700" spc="85" dirty="0">
                  <a:solidFill>
                    <a:srgbClr val="004B00"/>
                  </a:solidFill>
                  <a:latin typeface="Arial"/>
                  <a:cs typeface="Arial"/>
                </a:rPr>
                <a:t>β</a:t>
              </a:r>
              <a:r>
                <a:rPr sz="1700" spc="85" dirty="0">
                  <a:latin typeface="Calibri"/>
                  <a:cs typeface="Calibri"/>
                </a:rPr>
                <a:t>)</a:t>
              </a:r>
              <a:r>
                <a:rPr sz="1700" spc="165" dirty="0">
                  <a:latin typeface="Calibri"/>
                  <a:cs typeface="Calibri"/>
                </a:rPr>
                <a:t> </a:t>
              </a:r>
              <a:r>
                <a:rPr sz="1700" spc="35" dirty="0">
                  <a:solidFill>
                    <a:srgbClr val="00007E"/>
                  </a:solidFill>
                  <a:latin typeface="Century"/>
                  <a:cs typeface="Century"/>
                </a:rPr>
                <a:t>returns</a:t>
              </a:r>
              <a:r>
                <a:rPr sz="1700" spc="55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i="1" spc="-19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a</a:t>
              </a:r>
              <a:r>
                <a:rPr sz="1700" b="0" i="1" spc="9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b="0" i="1" spc="-6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utility</a:t>
              </a:r>
              <a:r>
                <a:rPr sz="1700" b="0" i="1" spc="12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b="0" i="1" spc="-13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value</a:t>
              </a:r>
              <a:endParaRPr sz="1700" dirty="0">
                <a:latin typeface="Bookman Old Style"/>
                <a:cs typeface="Bookman Old Style"/>
              </a:endParaRPr>
            </a:p>
            <a:p>
              <a:pPr marL="272415">
                <a:lnSpc>
                  <a:spcPct val="100000"/>
                </a:lnSpc>
                <a:spcBef>
                  <a:spcPts val="145"/>
                </a:spcBef>
              </a:pPr>
              <a:r>
                <a:rPr sz="1700" spc="35" dirty="0">
                  <a:solidFill>
                    <a:srgbClr val="00007E"/>
                  </a:solidFill>
                  <a:latin typeface="Century"/>
                  <a:cs typeface="Century"/>
                </a:rPr>
                <a:t>inputs</a:t>
              </a:r>
              <a:r>
                <a:rPr sz="1700" spc="35" dirty="0">
                  <a:latin typeface="Calibri"/>
                  <a:cs typeface="Calibri"/>
                </a:rPr>
                <a:t>:</a:t>
              </a:r>
              <a:r>
                <a:rPr sz="1700" spc="305" dirty="0">
                  <a:latin typeface="Calibri"/>
                  <a:cs typeface="Calibri"/>
                </a:rPr>
                <a:t> </a:t>
              </a:r>
              <a:r>
                <a:rPr sz="1700" b="0" i="1" spc="-10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state</a:t>
              </a:r>
              <a:r>
                <a:rPr sz="1700" spc="-100" dirty="0">
                  <a:latin typeface="Calibri"/>
                  <a:cs typeface="Calibri"/>
                </a:rPr>
                <a:t>,</a:t>
              </a:r>
              <a:r>
                <a:rPr sz="1700" spc="125" dirty="0">
                  <a:latin typeface="Calibri"/>
                  <a:cs typeface="Calibri"/>
                </a:rPr>
                <a:t> </a:t>
              </a:r>
              <a:r>
                <a:rPr sz="1700" spc="-45" dirty="0">
                  <a:latin typeface="Calibri"/>
                  <a:cs typeface="Calibri"/>
                </a:rPr>
                <a:t>current</a:t>
              </a:r>
              <a:r>
                <a:rPr sz="1700" spc="150" dirty="0">
                  <a:latin typeface="Calibri"/>
                  <a:cs typeface="Calibri"/>
                </a:rPr>
                <a:t> </a:t>
              </a:r>
              <a:r>
                <a:rPr sz="1700" spc="-40" dirty="0">
                  <a:latin typeface="Calibri"/>
                  <a:cs typeface="Calibri"/>
                </a:rPr>
                <a:t>state</a:t>
              </a:r>
              <a:r>
                <a:rPr sz="1700" spc="135" dirty="0">
                  <a:latin typeface="Calibri"/>
                  <a:cs typeface="Calibri"/>
                </a:rPr>
                <a:t> </a:t>
              </a:r>
              <a:r>
                <a:rPr sz="1700" spc="-35" dirty="0">
                  <a:latin typeface="Calibri"/>
                  <a:cs typeface="Calibri"/>
                </a:rPr>
                <a:t>in</a:t>
              </a:r>
              <a:r>
                <a:rPr sz="1700" spc="135" dirty="0">
                  <a:latin typeface="Calibri"/>
                  <a:cs typeface="Calibri"/>
                </a:rPr>
                <a:t> </a:t>
              </a:r>
              <a:r>
                <a:rPr sz="1700" spc="-70" dirty="0">
                  <a:latin typeface="Calibri"/>
                  <a:cs typeface="Calibri"/>
                </a:rPr>
                <a:t>game</a:t>
              </a:r>
              <a:endParaRPr sz="1700" dirty="0">
                <a:latin typeface="Calibri"/>
                <a:cs typeface="Calibri"/>
              </a:endParaRPr>
            </a:p>
            <a:p>
              <a:pPr marL="1092200">
                <a:lnSpc>
                  <a:spcPct val="100000"/>
                </a:lnSpc>
                <a:spcBef>
                  <a:spcPts val="155"/>
                </a:spcBef>
                <a:tabLst>
                  <a:tab pos="4544060" algn="l"/>
                </a:tabLst>
              </a:pPr>
              <a:r>
                <a:rPr sz="1700" spc="55" dirty="0">
                  <a:solidFill>
                    <a:srgbClr val="004B00"/>
                  </a:solidFill>
                  <a:latin typeface="Arial"/>
                  <a:cs typeface="Arial"/>
                </a:rPr>
                <a:t>α</a:t>
              </a:r>
              <a:r>
                <a:rPr sz="1700" spc="55" dirty="0">
                  <a:latin typeface="Calibri"/>
                  <a:cs typeface="Calibri"/>
                </a:rPr>
                <a:t>,</a:t>
              </a:r>
              <a:r>
                <a:rPr sz="1700" spc="165" dirty="0">
                  <a:latin typeface="Calibri"/>
                  <a:cs typeface="Calibri"/>
                </a:rPr>
                <a:t> </a:t>
              </a:r>
              <a:r>
                <a:rPr sz="1700" spc="-60" dirty="0">
                  <a:latin typeface="Calibri"/>
                  <a:cs typeface="Calibri"/>
                </a:rPr>
                <a:t>the</a:t>
              </a:r>
              <a:r>
                <a:rPr sz="1700" spc="155" dirty="0">
                  <a:latin typeface="Calibri"/>
                  <a:cs typeface="Calibri"/>
                </a:rPr>
                <a:t> </a:t>
              </a:r>
              <a:r>
                <a:rPr sz="1700" spc="-55" dirty="0">
                  <a:latin typeface="Calibri"/>
                  <a:cs typeface="Calibri"/>
                </a:rPr>
                <a:t>value</a:t>
              </a:r>
              <a:r>
                <a:rPr sz="1700" spc="160" dirty="0">
                  <a:latin typeface="Calibri"/>
                  <a:cs typeface="Calibri"/>
                </a:rPr>
                <a:t> </a:t>
              </a:r>
              <a:r>
                <a:rPr sz="1700" spc="-65" dirty="0">
                  <a:latin typeface="Calibri"/>
                  <a:cs typeface="Calibri"/>
                </a:rPr>
                <a:t>of</a:t>
              </a:r>
              <a:r>
                <a:rPr sz="1700" spc="160" dirty="0">
                  <a:latin typeface="Calibri"/>
                  <a:cs typeface="Calibri"/>
                </a:rPr>
                <a:t> </a:t>
              </a:r>
              <a:r>
                <a:rPr sz="1700" spc="-60" dirty="0">
                  <a:latin typeface="Calibri"/>
                  <a:cs typeface="Calibri"/>
                </a:rPr>
                <a:t>the</a:t>
              </a:r>
              <a:r>
                <a:rPr sz="1700" spc="150" dirty="0">
                  <a:latin typeface="Calibri"/>
                  <a:cs typeface="Calibri"/>
                </a:rPr>
                <a:t> </a:t>
              </a:r>
              <a:r>
                <a:rPr sz="1700" spc="-45" dirty="0">
                  <a:latin typeface="Calibri"/>
                  <a:cs typeface="Calibri"/>
                </a:rPr>
                <a:t>best</a:t>
              </a:r>
              <a:r>
                <a:rPr sz="1700" spc="170" dirty="0">
                  <a:latin typeface="Calibri"/>
                  <a:cs typeface="Calibri"/>
                </a:rPr>
                <a:t> </a:t>
              </a:r>
              <a:r>
                <a:rPr sz="1700" spc="-40" dirty="0">
                  <a:latin typeface="Calibri"/>
                  <a:cs typeface="Calibri"/>
                </a:rPr>
                <a:t>alternative</a:t>
              </a:r>
              <a:r>
                <a:rPr sz="1700" spc="120" dirty="0">
                  <a:latin typeface="Calibri"/>
                  <a:cs typeface="Calibri"/>
                </a:rPr>
                <a:t> </a:t>
              </a:r>
              <a:r>
                <a:rPr sz="1700" spc="-75" dirty="0">
                  <a:latin typeface="Calibri"/>
                  <a:cs typeface="Calibri"/>
                </a:rPr>
                <a:t>for	</a:t>
              </a:r>
              <a:r>
                <a:rPr sz="1700" b="0" spc="-50" dirty="0">
                  <a:latin typeface="Bookman Old Style"/>
                  <a:cs typeface="Bookman Old Style"/>
                </a:rPr>
                <a:t>max</a:t>
              </a:r>
              <a:r>
                <a:rPr sz="1700" b="0" spc="-10" dirty="0">
                  <a:latin typeface="Bookman Old Style"/>
                  <a:cs typeface="Bookman Old Style"/>
                </a:rPr>
                <a:t> </a:t>
              </a:r>
              <a:r>
                <a:rPr sz="1700" spc="-40" dirty="0">
                  <a:latin typeface="Calibri"/>
                  <a:cs typeface="Calibri"/>
                </a:rPr>
                <a:t>along</a:t>
              </a:r>
              <a:r>
                <a:rPr sz="1700" spc="135" dirty="0">
                  <a:latin typeface="Calibri"/>
                  <a:cs typeface="Calibri"/>
                </a:rPr>
                <a:t> </a:t>
              </a:r>
              <a:r>
                <a:rPr sz="1700" spc="-60" dirty="0">
                  <a:latin typeface="Calibri"/>
                  <a:cs typeface="Calibri"/>
                </a:rPr>
                <a:t>the</a:t>
              </a:r>
              <a:r>
                <a:rPr sz="1700" spc="140" dirty="0">
                  <a:latin typeface="Calibri"/>
                  <a:cs typeface="Calibri"/>
                </a:rPr>
                <a:t> </a:t>
              </a:r>
              <a:r>
                <a:rPr sz="1700" spc="-45" dirty="0">
                  <a:latin typeface="Calibri"/>
                  <a:cs typeface="Calibri"/>
                </a:rPr>
                <a:t>path</a:t>
              </a:r>
              <a:r>
                <a:rPr sz="1700" spc="155" dirty="0">
                  <a:latin typeface="Calibri"/>
                  <a:cs typeface="Calibri"/>
                </a:rPr>
                <a:t> </a:t>
              </a:r>
              <a:r>
                <a:rPr sz="1700" spc="-40" dirty="0">
                  <a:latin typeface="Calibri"/>
                  <a:cs typeface="Calibri"/>
                </a:rPr>
                <a:t>to</a:t>
              </a:r>
              <a:r>
                <a:rPr sz="1700" spc="145" dirty="0">
                  <a:latin typeface="Calibri"/>
                  <a:cs typeface="Calibri"/>
                </a:rPr>
                <a:t> </a:t>
              </a:r>
              <a:r>
                <a:rPr sz="1700" b="0" i="1" spc="-13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state</a:t>
              </a:r>
              <a:endParaRPr sz="1700" dirty="0">
                <a:latin typeface="Bookman Old Style"/>
                <a:cs typeface="Bookman Old Style"/>
              </a:endParaRPr>
            </a:p>
            <a:p>
              <a:pPr marL="1092200">
                <a:lnSpc>
                  <a:spcPct val="100000"/>
                </a:lnSpc>
                <a:spcBef>
                  <a:spcPts val="155"/>
                </a:spcBef>
                <a:tabLst>
                  <a:tab pos="4539615" algn="l"/>
                </a:tabLst>
              </a:pPr>
              <a:r>
                <a:rPr sz="1700" spc="60" dirty="0">
                  <a:solidFill>
                    <a:srgbClr val="004B00"/>
                  </a:solidFill>
                  <a:latin typeface="Arial"/>
                  <a:cs typeface="Arial"/>
                </a:rPr>
                <a:t>β</a:t>
              </a:r>
              <a:r>
                <a:rPr sz="1700" spc="25" dirty="0">
                  <a:latin typeface="Calibri"/>
                  <a:cs typeface="Calibri"/>
                </a:rPr>
                <a:t>,</a:t>
              </a:r>
              <a:r>
                <a:rPr sz="1700" spc="160" dirty="0">
                  <a:latin typeface="Calibri"/>
                  <a:cs typeface="Calibri"/>
                </a:rPr>
                <a:t> </a:t>
              </a:r>
              <a:r>
                <a:rPr sz="1700" spc="-60" dirty="0">
                  <a:latin typeface="Calibri"/>
                  <a:cs typeface="Calibri"/>
                </a:rPr>
                <a:t>the</a:t>
              </a:r>
              <a:r>
                <a:rPr sz="1700" spc="145" dirty="0">
                  <a:latin typeface="Calibri"/>
                  <a:cs typeface="Calibri"/>
                </a:rPr>
                <a:t> </a:t>
              </a:r>
              <a:r>
                <a:rPr sz="1700" spc="-55" dirty="0">
                  <a:latin typeface="Calibri"/>
                  <a:cs typeface="Calibri"/>
                </a:rPr>
                <a:t>value</a:t>
              </a:r>
              <a:r>
                <a:rPr sz="1700" spc="150" dirty="0">
                  <a:latin typeface="Calibri"/>
                  <a:cs typeface="Calibri"/>
                </a:rPr>
                <a:t> </a:t>
              </a:r>
              <a:r>
                <a:rPr sz="1700" spc="-85" dirty="0">
                  <a:latin typeface="Calibri"/>
                  <a:cs typeface="Calibri"/>
                </a:rPr>
                <a:t>o</a:t>
              </a:r>
              <a:r>
                <a:rPr sz="1700" spc="-45" dirty="0">
                  <a:latin typeface="Calibri"/>
                  <a:cs typeface="Calibri"/>
                </a:rPr>
                <a:t>f</a:t>
              </a:r>
              <a:r>
                <a:rPr sz="1700" spc="150" dirty="0">
                  <a:latin typeface="Calibri"/>
                  <a:cs typeface="Calibri"/>
                </a:rPr>
                <a:t> </a:t>
              </a:r>
              <a:r>
                <a:rPr sz="1700" spc="-60" dirty="0">
                  <a:latin typeface="Calibri"/>
                  <a:cs typeface="Calibri"/>
                </a:rPr>
                <a:t>the</a:t>
              </a:r>
              <a:r>
                <a:rPr sz="1700" spc="145" dirty="0">
                  <a:latin typeface="Calibri"/>
                  <a:cs typeface="Calibri"/>
                </a:rPr>
                <a:t> </a:t>
              </a:r>
              <a:r>
                <a:rPr sz="1700" spc="-20" dirty="0">
                  <a:latin typeface="Calibri"/>
                  <a:cs typeface="Calibri"/>
                </a:rPr>
                <a:t>b</a:t>
              </a:r>
              <a:r>
                <a:rPr sz="1700" spc="-55" dirty="0">
                  <a:latin typeface="Calibri"/>
                  <a:cs typeface="Calibri"/>
                </a:rPr>
                <a:t>est</a:t>
              </a:r>
              <a:r>
                <a:rPr sz="1700" spc="160" dirty="0">
                  <a:latin typeface="Calibri"/>
                  <a:cs typeface="Calibri"/>
                </a:rPr>
                <a:t> </a:t>
              </a:r>
              <a:r>
                <a:rPr sz="1700" spc="-40" dirty="0">
                  <a:latin typeface="Calibri"/>
                  <a:cs typeface="Calibri"/>
                </a:rPr>
                <a:t>alternative</a:t>
              </a:r>
              <a:r>
                <a:rPr sz="1700" spc="110" dirty="0">
                  <a:latin typeface="Calibri"/>
                  <a:cs typeface="Calibri"/>
                </a:rPr>
                <a:t> </a:t>
              </a:r>
              <a:r>
                <a:rPr sz="1700" spc="-50" dirty="0">
                  <a:latin typeface="Calibri"/>
                  <a:cs typeface="Calibri"/>
                </a:rPr>
                <a:t>f</a:t>
              </a:r>
              <a:r>
                <a:rPr sz="1700" spc="-130" dirty="0">
                  <a:latin typeface="Calibri"/>
                  <a:cs typeface="Calibri"/>
                </a:rPr>
                <a:t>o</a:t>
              </a:r>
              <a:r>
                <a:rPr sz="1700" spc="-45" dirty="0">
                  <a:latin typeface="Calibri"/>
                  <a:cs typeface="Calibri"/>
                </a:rPr>
                <a:t>r</a:t>
              </a:r>
              <a:r>
                <a:rPr sz="1700" dirty="0">
                  <a:latin typeface="Calibri"/>
                  <a:cs typeface="Calibri"/>
                </a:rPr>
                <a:t>	</a:t>
              </a:r>
              <a:r>
                <a:rPr sz="1700" b="0" spc="-130" dirty="0">
                  <a:latin typeface="Bookman Old Style"/>
                  <a:cs typeface="Bookman Old Style"/>
                </a:rPr>
                <a:t>min</a:t>
              </a:r>
              <a:r>
                <a:rPr sz="1700" b="0" spc="-10" dirty="0">
                  <a:latin typeface="Bookman Old Style"/>
                  <a:cs typeface="Bookman Old Style"/>
                </a:rPr>
                <a:t> </a:t>
              </a:r>
              <a:r>
                <a:rPr sz="1700" spc="-40" dirty="0">
                  <a:latin typeface="Calibri"/>
                  <a:cs typeface="Calibri"/>
                </a:rPr>
                <a:t>along</a:t>
              </a:r>
              <a:r>
                <a:rPr sz="1700" spc="140" dirty="0">
                  <a:latin typeface="Calibri"/>
                  <a:cs typeface="Calibri"/>
                </a:rPr>
                <a:t> </a:t>
              </a:r>
              <a:r>
                <a:rPr sz="1700" spc="-60" dirty="0">
                  <a:latin typeface="Calibri"/>
                  <a:cs typeface="Calibri"/>
                </a:rPr>
                <a:t>the</a:t>
              </a:r>
              <a:r>
                <a:rPr sz="1700" spc="145" dirty="0">
                  <a:latin typeface="Calibri"/>
                  <a:cs typeface="Calibri"/>
                </a:rPr>
                <a:t> </a:t>
              </a:r>
              <a:r>
                <a:rPr sz="1700" spc="-45" dirty="0">
                  <a:latin typeface="Calibri"/>
                  <a:cs typeface="Calibri"/>
                </a:rPr>
                <a:t>pat</a:t>
              </a:r>
              <a:r>
                <a:rPr sz="1700" spc="-40" dirty="0">
                  <a:latin typeface="Calibri"/>
                  <a:cs typeface="Calibri"/>
                </a:rPr>
                <a:t>h</a:t>
              </a:r>
              <a:r>
                <a:rPr sz="1700" spc="175" dirty="0">
                  <a:latin typeface="Calibri"/>
                  <a:cs typeface="Calibri"/>
                </a:rPr>
                <a:t> </a:t>
              </a:r>
              <a:r>
                <a:rPr sz="1700" spc="-40" dirty="0">
                  <a:latin typeface="Calibri"/>
                  <a:cs typeface="Calibri"/>
                </a:rPr>
                <a:t>to</a:t>
              </a:r>
              <a:r>
                <a:rPr sz="1700" spc="150" dirty="0">
                  <a:latin typeface="Calibri"/>
                  <a:cs typeface="Calibri"/>
                </a:rPr>
                <a:t> </a:t>
              </a:r>
              <a:r>
                <a:rPr sz="1700" b="0" i="1" spc="-13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state</a:t>
              </a:r>
              <a:endParaRPr sz="1700" dirty="0">
                <a:latin typeface="Bookman Old Style"/>
                <a:cs typeface="Bookman Old Style"/>
              </a:endParaRPr>
            </a:p>
            <a:p>
              <a:pPr marL="272415">
                <a:lnSpc>
                  <a:spcPct val="100000"/>
                </a:lnSpc>
                <a:spcBef>
                  <a:spcPts val="865"/>
                </a:spcBef>
              </a:pPr>
              <a:r>
                <a:rPr sz="1700" spc="10" dirty="0">
                  <a:solidFill>
                    <a:srgbClr val="00007E"/>
                  </a:solidFill>
                  <a:latin typeface="Century"/>
                  <a:cs typeface="Century"/>
                </a:rPr>
                <a:t>if</a:t>
              </a:r>
              <a:r>
                <a:rPr sz="1700" spc="60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spc="45" dirty="0">
                  <a:latin typeface="Bookman Old Style"/>
                  <a:cs typeface="Bookman Old Style"/>
                </a:rPr>
                <a:t>Terminal-Test</a:t>
              </a:r>
              <a:r>
                <a:rPr sz="1700" spc="45" dirty="0">
                  <a:latin typeface="Calibri"/>
                  <a:cs typeface="Calibri"/>
                </a:rPr>
                <a:t>(</a:t>
              </a:r>
              <a:r>
                <a:rPr sz="1700" b="0" i="1" spc="4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state</a:t>
              </a:r>
              <a:r>
                <a:rPr sz="1700" spc="45" dirty="0">
                  <a:latin typeface="Calibri"/>
                  <a:cs typeface="Calibri"/>
                </a:rPr>
                <a:t>)</a:t>
              </a:r>
              <a:r>
                <a:rPr sz="1700" spc="135" dirty="0">
                  <a:latin typeface="Calibri"/>
                  <a:cs typeface="Calibri"/>
                </a:rPr>
                <a:t> </a:t>
              </a:r>
              <a:r>
                <a:rPr sz="1700" spc="50" dirty="0">
                  <a:solidFill>
                    <a:srgbClr val="00007E"/>
                  </a:solidFill>
                  <a:latin typeface="Century"/>
                  <a:cs typeface="Century"/>
                </a:rPr>
                <a:t>then </a:t>
              </a:r>
              <a:r>
                <a:rPr sz="1700" spc="45" dirty="0">
                  <a:solidFill>
                    <a:srgbClr val="00007E"/>
                  </a:solidFill>
                  <a:latin typeface="Century"/>
                  <a:cs typeface="Century"/>
                </a:rPr>
                <a:t>return </a:t>
              </a:r>
              <a:r>
                <a:rPr sz="1700" b="0" spc="65" dirty="0">
                  <a:latin typeface="Bookman Old Style"/>
                  <a:cs typeface="Bookman Old Style"/>
                </a:rPr>
                <a:t>Utility</a:t>
              </a:r>
              <a:r>
                <a:rPr sz="1700" spc="65" dirty="0">
                  <a:latin typeface="Calibri"/>
                  <a:cs typeface="Calibri"/>
                </a:rPr>
                <a:t>(</a:t>
              </a:r>
              <a:r>
                <a:rPr sz="1700" b="0" i="1" spc="6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state</a:t>
              </a:r>
              <a:r>
                <a:rPr sz="1700" spc="65" dirty="0">
                  <a:latin typeface="Calibri"/>
                  <a:cs typeface="Calibri"/>
                </a:rPr>
                <a:t>)</a:t>
              </a:r>
              <a:endParaRPr sz="1700" dirty="0">
                <a:latin typeface="Calibri"/>
                <a:cs typeface="Calibri"/>
              </a:endParaRPr>
            </a:p>
            <a:p>
              <a:pPr marL="272415">
                <a:lnSpc>
                  <a:spcPct val="100000"/>
                </a:lnSpc>
                <a:spcBef>
                  <a:spcPts val="155"/>
                </a:spcBef>
              </a:pPr>
              <a:r>
                <a:rPr sz="1700" b="0" i="1" spc="-14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v</a:t>
              </a:r>
              <a:r>
                <a:rPr sz="1700" b="0" i="1" spc="-22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spc="20" dirty="0">
                  <a:latin typeface="Arial"/>
                  <a:cs typeface="Arial"/>
                </a:rPr>
                <a:t>←</a:t>
              </a:r>
              <a:r>
                <a:rPr sz="1700" spc="-195" dirty="0">
                  <a:latin typeface="Arial"/>
                  <a:cs typeface="Arial"/>
                </a:rPr>
                <a:t> </a:t>
              </a:r>
              <a:r>
                <a:rPr sz="1700" spc="425" dirty="0">
                  <a:latin typeface="Arial"/>
                  <a:cs typeface="Arial"/>
                </a:rPr>
                <a:t>−∞</a:t>
              </a:r>
              <a:endParaRPr sz="1700" dirty="0">
                <a:latin typeface="Arial"/>
                <a:cs typeface="Arial"/>
              </a:endParaRPr>
            </a:p>
            <a:p>
              <a:pPr marL="272415">
                <a:lnSpc>
                  <a:spcPct val="100000"/>
                </a:lnSpc>
                <a:spcBef>
                  <a:spcPts val="155"/>
                </a:spcBef>
              </a:pPr>
              <a:r>
                <a:rPr sz="1700" spc="45" dirty="0">
                  <a:solidFill>
                    <a:srgbClr val="00007E"/>
                  </a:solidFill>
                  <a:latin typeface="Century"/>
                  <a:cs typeface="Century"/>
                </a:rPr>
                <a:t>fo</a:t>
              </a:r>
              <a:r>
                <a:rPr sz="1700" spc="60" dirty="0">
                  <a:solidFill>
                    <a:srgbClr val="00007E"/>
                  </a:solidFill>
                  <a:latin typeface="Century"/>
                  <a:cs typeface="Century"/>
                </a:rPr>
                <a:t>r</a:t>
              </a:r>
              <a:r>
                <a:rPr sz="1700" spc="75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i="1" spc="-9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a,</a:t>
              </a:r>
              <a:r>
                <a:rPr sz="1700" b="0" i="1" spc="8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b="0" i="1" spc="-229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</a:t>
              </a:r>
              <a:r>
                <a:rPr sz="1700" b="0" i="1" spc="3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spc="-35" dirty="0">
                  <a:latin typeface="Calibri"/>
                  <a:cs typeface="Calibri"/>
                </a:rPr>
                <a:t>in</a:t>
              </a:r>
              <a:r>
                <a:rPr sz="1700" spc="145" dirty="0">
                  <a:latin typeface="Calibri"/>
                  <a:cs typeface="Calibri"/>
                </a:rPr>
                <a:t> </a:t>
              </a:r>
              <a:r>
                <a:rPr sz="1700" b="0" spc="30" dirty="0">
                  <a:latin typeface="Bookman Old Style"/>
                  <a:cs typeface="Bookman Old Style"/>
                </a:rPr>
                <a:t>Successor</a:t>
              </a:r>
              <a:r>
                <a:rPr sz="1700" b="0" spc="-10" dirty="0">
                  <a:latin typeface="Bookman Old Style"/>
                  <a:cs typeface="Bookman Old Style"/>
                </a:rPr>
                <a:t>s</a:t>
              </a:r>
              <a:r>
                <a:rPr sz="1700" spc="100" dirty="0">
                  <a:latin typeface="Calibri"/>
                  <a:cs typeface="Calibri"/>
                </a:rPr>
                <a:t>(</a:t>
              </a:r>
              <a:r>
                <a:rPr sz="1700" b="0" i="1" spc="-13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</a:t>
              </a:r>
              <a:r>
                <a:rPr sz="1700" b="0" i="1" spc="-114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e</a:t>
              </a:r>
              <a:r>
                <a:rPr sz="1700" spc="110" dirty="0">
                  <a:latin typeface="Calibri"/>
                  <a:cs typeface="Calibri"/>
                </a:rPr>
                <a:t>)</a:t>
              </a:r>
              <a:r>
                <a:rPr sz="1700" spc="145" dirty="0">
                  <a:latin typeface="Calibri"/>
                  <a:cs typeface="Calibri"/>
                </a:rPr>
                <a:t> </a:t>
              </a:r>
              <a:r>
                <a:rPr sz="1700" spc="105" dirty="0">
                  <a:solidFill>
                    <a:srgbClr val="00007E"/>
                  </a:solidFill>
                  <a:latin typeface="Century"/>
                  <a:cs typeface="Century"/>
                </a:rPr>
                <a:t>do</a:t>
              </a:r>
              <a:endParaRPr sz="1700" dirty="0">
                <a:latin typeface="Century"/>
                <a:cs typeface="Century"/>
              </a:endParaRPr>
            </a:p>
            <a:p>
              <a:pPr marL="546735">
                <a:lnSpc>
                  <a:spcPct val="100000"/>
                </a:lnSpc>
                <a:spcBef>
                  <a:spcPts val="145"/>
                </a:spcBef>
              </a:pPr>
              <a:r>
                <a:rPr sz="1700" b="0" i="1" spc="-14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v</a:t>
              </a:r>
              <a:r>
                <a:rPr sz="1700" b="0" i="1" spc="-22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spc="20" dirty="0">
                  <a:latin typeface="Arial"/>
                  <a:cs typeface="Arial"/>
                </a:rPr>
                <a:t>←</a:t>
              </a:r>
              <a:r>
                <a:rPr sz="1700" spc="-195" dirty="0">
                  <a:latin typeface="Arial"/>
                  <a:cs typeface="Arial"/>
                </a:rPr>
                <a:t> </a:t>
              </a:r>
              <a:r>
                <a:rPr sz="1700" b="0" spc="100" dirty="0">
                  <a:latin typeface="Bookman Old Style"/>
                  <a:cs typeface="Bookman Old Style"/>
                </a:rPr>
                <a:t>Max</a:t>
              </a:r>
              <a:r>
                <a:rPr sz="1700" spc="100" dirty="0">
                  <a:latin typeface="Calibri"/>
                  <a:cs typeface="Calibri"/>
                </a:rPr>
                <a:t>(</a:t>
              </a:r>
              <a:r>
                <a:rPr sz="1700" b="0" i="1" spc="-14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v</a:t>
              </a:r>
              <a:r>
                <a:rPr sz="1700" spc="25" dirty="0">
                  <a:latin typeface="Calibri"/>
                  <a:cs typeface="Calibri"/>
                </a:rPr>
                <a:t>,</a:t>
              </a:r>
              <a:r>
                <a:rPr sz="1700" spc="145" dirty="0">
                  <a:latin typeface="Calibri"/>
                  <a:cs typeface="Calibri"/>
                </a:rPr>
                <a:t> </a:t>
              </a:r>
              <a:r>
                <a:rPr sz="1700" b="0" spc="10" dirty="0">
                  <a:latin typeface="Bookman Old Style"/>
                  <a:cs typeface="Bookman Old Style"/>
                </a:rPr>
                <a:t>Min-</a:t>
              </a:r>
              <a:r>
                <a:rPr sz="1700" b="0" spc="-5" dirty="0">
                  <a:latin typeface="Bookman Old Style"/>
                  <a:cs typeface="Bookman Old Style"/>
                </a:rPr>
                <a:t>V</a:t>
              </a:r>
              <a:r>
                <a:rPr sz="1700" b="0" spc="100" dirty="0">
                  <a:latin typeface="Bookman Old Style"/>
                  <a:cs typeface="Bookman Old Style"/>
                </a:rPr>
                <a:t>alu</a:t>
              </a:r>
              <a:r>
                <a:rPr sz="1700" b="0" spc="110" dirty="0">
                  <a:latin typeface="Bookman Old Style"/>
                  <a:cs typeface="Bookman Old Style"/>
                </a:rPr>
                <a:t>e</a:t>
              </a:r>
              <a:r>
                <a:rPr sz="1700" spc="100" dirty="0">
                  <a:latin typeface="Calibri"/>
                  <a:cs typeface="Calibri"/>
                </a:rPr>
                <a:t>(</a:t>
              </a:r>
              <a:r>
                <a:rPr sz="1700" b="0" i="1" spc="-24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</a:t>
              </a:r>
              <a:r>
                <a:rPr sz="1700" spc="25" dirty="0">
                  <a:latin typeface="Calibri"/>
                  <a:cs typeface="Calibri"/>
                </a:rPr>
                <a:t>,</a:t>
              </a:r>
              <a:r>
                <a:rPr sz="1700" spc="-155" dirty="0">
                  <a:latin typeface="Calibri"/>
                  <a:cs typeface="Calibri"/>
                </a:rPr>
                <a:t> </a:t>
              </a:r>
              <a:r>
                <a:rPr sz="1700" spc="90" dirty="0">
                  <a:latin typeface="Arial"/>
                  <a:cs typeface="Arial"/>
                </a:rPr>
                <a:t>α</a:t>
              </a:r>
              <a:r>
                <a:rPr sz="1700" spc="25" dirty="0">
                  <a:latin typeface="Calibri"/>
                  <a:cs typeface="Calibri"/>
                </a:rPr>
                <a:t>,</a:t>
              </a:r>
              <a:r>
                <a:rPr sz="1700" spc="-155" dirty="0">
                  <a:latin typeface="Calibri"/>
                  <a:cs typeface="Calibri"/>
                </a:rPr>
                <a:t> </a:t>
              </a:r>
              <a:r>
                <a:rPr sz="1700" spc="60" dirty="0">
                  <a:latin typeface="Arial"/>
                  <a:cs typeface="Arial"/>
                </a:rPr>
                <a:t>β</a:t>
              </a:r>
              <a:r>
                <a:rPr sz="1700" spc="100" dirty="0">
                  <a:latin typeface="Calibri"/>
                  <a:cs typeface="Calibri"/>
                </a:rPr>
                <a:t>))</a:t>
              </a:r>
              <a:r>
                <a:rPr lang="en-GB" sz="1700" spc="100" dirty="0">
                  <a:latin typeface="Calibri"/>
                  <a:cs typeface="Calibri"/>
                </a:rPr>
                <a:t> ; </a:t>
              </a:r>
              <a:r>
                <a:rPr lang="en-GB" sz="1700" b="0" i="1" spc="-14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Max of all min values</a:t>
              </a:r>
              <a:endParaRPr sz="1700" dirty="0">
                <a:latin typeface="Calibri"/>
                <a:cs typeface="Calibri"/>
              </a:endParaRPr>
            </a:p>
            <a:p>
              <a:pPr marL="546735">
                <a:lnSpc>
                  <a:spcPct val="100000"/>
                </a:lnSpc>
                <a:spcBef>
                  <a:spcPts val="155"/>
                </a:spcBef>
                <a:tabLst>
                  <a:tab pos="1009650" algn="l"/>
                  <a:tab pos="1310005" algn="l"/>
                </a:tabLst>
              </a:pPr>
              <a:r>
                <a:rPr sz="1700" spc="10" dirty="0">
                  <a:solidFill>
                    <a:srgbClr val="00007E"/>
                  </a:solidFill>
                  <a:latin typeface="Century"/>
                  <a:cs typeface="Century"/>
                </a:rPr>
                <a:t>if</a:t>
              </a:r>
              <a:r>
                <a:rPr sz="1700" spc="60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i="1" spc="-14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v	</a:t>
              </a:r>
              <a:r>
                <a:rPr sz="1700" spc="405" dirty="0">
                  <a:latin typeface="Arial"/>
                  <a:cs typeface="Arial"/>
                </a:rPr>
                <a:t>≥	</a:t>
              </a:r>
              <a:r>
                <a:rPr sz="1700" spc="-30" dirty="0">
                  <a:latin typeface="Arial"/>
                  <a:cs typeface="Arial"/>
                </a:rPr>
                <a:t>β</a:t>
              </a:r>
              <a:r>
                <a:rPr sz="1700" spc="130" dirty="0">
                  <a:latin typeface="Arial"/>
                  <a:cs typeface="Arial"/>
                </a:rPr>
                <a:t> </a:t>
              </a:r>
              <a:r>
                <a:rPr sz="1700" spc="50" dirty="0">
                  <a:solidFill>
                    <a:srgbClr val="00007E"/>
                  </a:solidFill>
                  <a:latin typeface="Century"/>
                  <a:cs typeface="Century"/>
                </a:rPr>
                <a:t>then</a:t>
              </a:r>
              <a:r>
                <a:rPr sz="1700" spc="130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spc="45" dirty="0">
                  <a:solidFill>
                    <a:srgbClr val="00007E"/>
                  </a:solidFill>
                  <a:latin typeface="Century"/>
                  <a:cs typeface="Century"/>
                </a:rPr>
                <a:t>return</a:t>
              </a:r>
              <a:r>
                <a:rPr sz="1700" spc="40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i="1" spc="-14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v</a:t>
              </a:r>
              <a:r>
                <a:rPr lang="en-GB" sz="1700" b="0" i="1" spc="-14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      ;  Prune: Min will not choose value &gt; beta</a:t>
              </a:r>
              <a:endParaRPr sz="1700" dirty="0">
                <a:latin typeface="Bookman Old Style"/>
                <a:cs typeface="Bookman Old Style"/>
              </a:endParaRPr>
            </a:p>
            <a:p>
              <a:pPr marL="546735">
                <a:lnSpc>
                  <a:spcPct val="100000"/>
                </a:lnSpc>
                <a:spcBef>
                  <a:spcPts val="160"/>
                </a:spcBef>
              </a:pPr>
              <a:r>
                <a:rPr sz="1700" spc="85" dirty="0">
                  <a:latin typeface="Arial"/>
                  <a:cs typeface="Arial"/>
                </a:rPr>
                <a:t>α</a:t>
              </a:r>
              <a:r>
                <a:rPr sz="1700" spc="-180" dirty="0">
                  <a:latin typeface="Arial"/>
                  <a:cs typeface="Arial"/>
                </a:rPr>
                <a:t> </a:t>
              </a:r>
              <a:r>
                <a:rPr sz="1700" spc="20" dirty="0">
                  <a:latin typeface="Arial"/>
                  <a:cs typeface="Arial"/>
                </a:rPr>
                <a:t>←</a:t>
              </a:r>
              <a:r>
                <a:rPr sz="1700" spc="-180" dirty="0">
                  <a:latin typeface="Arial"/>
                  <a:cs typeface="Arial"/>
                </a:rPr>
                <a:t> </a:t>
              </a:r>
              <a:r>
                <a:rPr sz="1700" b="0" spc="100" dirty="0">
                  <a:latin typeface="Bookman Old Style"/>
                  <a:cs typeface="Bookman Old Style"/>
                </a:rPr>
                <a:t>Max</a:t>
              </a:r>
              <a:r>
                <a:rPr sz="1700" spc="100" dirty="0">
                  <a:latin typeface="Calibri"/>
                  <a:cs typeface="Calibri"/>
                </a:rPr>
                <a:t>(</a:t>
              </a:r>
              <a:r>
                <a:rPr sz="1700" spc="90" dirty="0">
                  <a:latin typeface="Arial"/>
                  <a:cs typeface="Arial"/>
                </a:rPr>
                <a:t>α</a:t>
              </a:r>
              <a:r>
                <a:rPr sz="1700" spc="25" dirty="0">
                  <a:latin typeface="Calibri"/>
                  <a:cs typeface="Calibri"/>
                </a:rPr>
                <a:t>,</a:t>
              </a:r>
              <a:r>
                <a:rPr sz="1700" spc="160" dirty="0">
                  <a:latin typeface="Calibri"/>
                  <a:cs typeface="Calibri"/>
                </a:rPr>
                <a:t> </a:t>
              </a:r>
              <a:r>
                <a:rPr sz="1700" b="0" i="1" spc="-14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v</a:t>
              </a:r>
              <a:r>
                <a:rPr sz="1700" spc="110" dirty="0">
                  <a:latin typeface="Calibri"/>
                  <a:cs typeface="Calibri"/>
                </a:rPr>
                <a:t>)</a:t>
              </a:r>
              <a:endParaRPr sz="1700" dirty="0">
                <a:latin typeface="Calibri"/>
                <a:cs typeface="Calibri"/>
              </a:endParaRPr>
            </a:p>
            <a:p>
              <a:pPr marL="272415">
                <a:lnSpc>
                  <a:spcPct val="100000"/>
                </a:lnSpc>
                <a:spcBef>
                  <a:spcPts val="140"/>
                </a:spcBef>
              </a:pPr>
              <a:r>
                <a:rPr sz="1700" spc="45" dirty="0">
                  <a:solidFill>
                    <a:srgbClr val="00007E"/>
                  </a:solidFill>
                  <a:latin typeface="Century"/>
                  <a:cs typeface="Century"/>
                </a:rPr>
                <a:t>return</a:t>
              </a:r>
              <a:r>
                <a:rPr sz="1700" spc="10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i="1" spc="-14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v</a:t>
              </a:r>
              <a:endParaRPr sz="1700" dirty="0">
                <a:latin typeface="Bookman Old Style"/>
                <a:cs typeface="Bookman Old Style"/>
              </a:endParaRPr>
            </a:p>
            <a:p>
              <a:pPr>
                <a:lnSpc>
                  <a:spcPct val="100000"/>
                </a:lnSpc>
                <a:spcBef>
                  <a:spcPts val="5"/>
                </a:spcBef>
              </a:pPr>
              <a:endParaRPr sz="2000" dirty="0">
                <a:latin typeface="Bookman Old Style"/>
                <a:cs typeface="Bookman Old Style"/>
              </a:endParaRPr>
            </a:p>
            <a:p>
              <a:pPr>
                <a:lnSpc>
                  <a:spcPct val="100000"/>
                </a:lnSpc>
              </a:pPr>
              <a:r>
                <a:rPr sz="1700" spc="45" dirty="0">
                  <a:solidFill>
                    <a:srgbClr val="00007E"/>
                  </a:solidFill>
                  <a:latin typeface="Century"/>
                  <a:cs typeface="Century"/>
                </a:rPr>
                <a:t>function</a:t>
              </a:r>
              <a:r>
                <a:rPr sz="1700" spc="95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spc="-5" dirty="0">
                  <a:solidFill>
                    <a:srgbClr val="B30000"/>
                  </a:solidFill>
                  <a:latin typeface="Bookman Old Style"/>
                  <a:cs typeface="Bookman Old Style"/>
                </a:rPr>
                <a:t>Min-Value</a:t>
              </a:r>
              <a:r>
                <a:rPr sz="1700" spc="-5" dirty="0">
                  <a:latin typeface="Calibri"/>
                  <a:cs typeface="Calibri"/>
                </a:rPr>
                <a:t>(</a:t>
              </a:r>
              <a:r>
                <a:rPr sz="1700" b="0" i="1" spc="-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state</a:t>
              </a:r>
              <a:r>
                <a:rPr sz="1700" spc="-5" dirty="0">
                  <a:solidFill>
                    <a:srgbClr val="004B00"/>
                  </a:solidFill>
                  <a:latin typeface="Calibri"/>
                  <a:cs typeface="Calibri"/>
                </a:rPr>
                <a:t>,</a:t>
              </a:r>
              <a:r>
                <a:rPr sz="1700" spc="-155" dirty="0">
                  <a:solidFill>
                    <a:srgbClr val="004B00"/>
                  </a:solidFill>
                  <a:latin typeface="Calibri"/>
                  <a:cs typeface="Calibri"/>
                </a:rPr>
                <a:t> </a:t>
              </a:r>
              <a:r>
                <a:rPr sz="1700" spc="55" dirty="0">
                  <a:solidFill>
                    <a:srgbClr val="004B00"/>
                  </a:solidFill>
                  <a:latin typeface="Arial"/>
                  <a:cs typeface="Arial"/>
                </a:rPr>
                <a:t>α</a:t>
              </a:r>
              <a:r>
                <a:rPr sz="1700" spc="55" dirty="0">
                  <a:solidFill>
                    <a:srgbClr val="004B00"/>
                  </a:solidFill>
                  <a:latin typeface="Calibri"/>
                  <a:cs typeface="Calibri"/>
                </a:rPr>
                <a:t>,</a:t>
              </a:r>
              <a:r>
                <a:rPr sz="1700" spc="-150" dirty="0">
                  <a:solidFill>
                    <a:srgbClr val="004B00"/>
                  </a:solidFill>
                  <a:latin typeface="Calibri"/>
                  <a:cs typeface="Calibri"/>
                </a:rPr>
                <a:t> </a:t>
              </a:r>
              <a:r>
                <a:rPr sz="1700" spc="85" dirty="0">
                  <a:solidFill>
                    <a:srgbClr val="004B00"/>
                  </a:solidFill>
                  <a:latin typeface="Arial"/>
                  <a:cs typeface="Arial"/>
                </a:rPr>
                <a:t>β</a:t>
              </a:r>
              <a:r>
                <a:rPr sz="1700" spc="85" dirty="0">
                  <a:latin typeface="Calibri"/>
                  <a:cs typeface="Calibri"/>
                </a:rPr>
                <a:t>)</a:t>
              </a:r>
              <a:r>
                <a:rPr sz="1700" spc="175" dirty="0">
                  <a:latin typeface="Calibri"/>
                  <a:cs typeface="Calibri"/>
                </a:rPr>
                <a:t> </a:t>
              </a:r>
              <a:r>
                <a:rPr sz="1700" spc="35" dirty="0">
                  <a:solidFill>
                    <a:srgbClr val="00007E"/>
                  </a:solidFill>
                  <a:latin typeface="Century"/>
                  <a:cs typeface="Century"/>
                </a:rPr>
                <a:t>returns</a:t>
              </a:r>
              <a:r>
                <a:rPr sz="1700" spc="55" dirty="0">
                  <a:solidFill>
                    <a:srgbClr val="00007E"/>
                  </a:solidFill>
                  <a:latin typeface="Century"/>
                  <a:cs typeface="Century"/>
                </a:rPr>
                <a:t> </a:t>
              </a:r>
              <a:r>
                <a:rPr sz="1700" b="0" i="1" spc="-19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a</a:t>
              </a:r>
              <a:r>
                <a:rPr sz="1700" b="0" i="1" spc="10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b="0" i="1" spc="-6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utility</a:t>
              </a:r>
              <a:r>
                <a:rPr sz="1700" b="0" i="1" spc="120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 </a:t>
              </a:r>
              <a:r>
                <a:rPr sz="1700" b="0" i="1" spc="-135" dirty="0">
                  <a:solidFill>
                    <a:srgbClr val="004B00"/>
                  </a:solidFill>
                  <a:latin typeface="Bookman Old Style"/>
                  <a:cs typeface="Bookman Old Style"/>
                </a:rPr>
                <a:t>value</a:t>
              </a:r>
              <a:endParaRPr sz="1700" dirty="0">
                <a:latin typeface="Bookman Old Style"/>
                <a:cs typeface="Bookman Old Style"/>
              </a:endParaRPr>
            </a:p>
            <a:p>
              <a:pPr marL="272415">
                <a:lnSpc>
                  <a:spcPct val="100000"/>
                </a:lnSpc>
                <a:spcBef>
                  <a:spcPts val="145"/>
                </a:spcBef>
              </a:pPr>
              <a:r>
                <a:rPr sz="1700" spc="-75" dirty="0">
                  <a:latin typeface="Calibri"/>
                  <a:cs typeface="Calibri"/>
                </a:rPr>
                <a:t>same</a:t>
              </a:r>
              <a:r>
                <a:rPr sz="1700" spc="150" dirty="0">
                  <a:latin typeface="Calibri"/>
                  <a:cs typeface="Calibri"/>
                </a:rPr>
                <a:t> </a:t>
              </a:r>
              <a:r>
                <a:rPr sz="1700" spc="-45" dirty="0">
                  <a:latin typeface="Calibri"/>
                  <a:cs typeface="Calibri"/>
                </a:rPr>
                <a:t>as</a:t>
              </a:r>
              <a:r>
                <a:rPr sz="1700" spc="150" dirty="0">
                  <a:latin typeface="Calibri"/>
                  <a:cs typeface="Calibri"/>
                </a:rPr>
                <a:t> </a:t>
              </a:r>
              <a:r>
                <a:rPr sz="1700" b="0" spc="75" dirty="0">
                  <a:latin typeface="Bookman Old Style"/>
                  <a:cs typeface="Bookman Old Style"/>
                </a:rPr>
                <a:t>Max-Value</a:t>
              </a:r>
              <a:r>
                <a:rPr sz="1700" b="0" spc="-5" dirty="0">
                  <a:latin typeface="Bookman Old Style"/>
                  <a:cs typeface="Bookman Old Style"/>
                </a:rPr>
                <a:t> </a:t>
              </a:r>
              <a:r>
                <a:rPr sz="1700" spc="-45" dirty="0">
                  <a:latin typeface="Calibri"/>
                  <a:cs typeface="Calibri"/>
                </a:rPr>
                <a:t>but</a:t>
              </a:r>
              <a:r>
                <a:rPr sz="1700" spc="160" dirty="0">
                  <a:latin typeface="Calibri"/>
                  <a:cs typeface="Calibri"/>
                </a:rPr>
                <a:t> </a:t>
              </a:r>
              <a:r>
                <a:rPr sz="1700" spc="-45" dirty="0">
                  <a:latin typeface="Calibri"/>
                  <a:cs typeface="Calibri"/>
                </a:rPr>
                <a:t>with</a:t>
              </a:r>
              <a:r>
                <a:rPr sz="1700" spc="150" dirty="0">
                  <a:latin typeface="Calibri"/>
                  <a:cs typeface="Calibri"/>
                </a:rPr>
                <a:t> </a:t>
              </a:r>
              <a:r>
                <a:rPr sz="1700" spc="-65" dirty="0">
                  <a:latin typeface="Calibri"/>
                  <a:cs typeface="Calibri"/>
                </a:rPr>
                <a:t>roles</a:t>
              </a:r>
              <a:r>
                <a:rPr sz="1700" spc="155" dirty="0">
                  <a:latin typeface="Calibri"/>
                  <a:cs typeface="Calibri"/>
                </a:rPr>
                <a:t> </a:t>
              </a:r>
              <a:r>
                <a:rPr sz="1700" spc="-65" dirty="0">
                  <a:latin typeface="Calibri"/>
                  <a:cs typeface="Calibri"/>
                </a:rPr>
                <a:t>of</a:t>
              </a:r>
              <a:r>
                <a:rPr sz="1700" spc="160" dirty="0">
                  <a:latin typeface="Calibri"/>
                  <a:cs typeface="Calibri"/>
                </a:rPr>
                <a:t> </a:t>
              </a:r>
              <a:r>
                <a:rPr sz="1700" spc="55" dirty="0">
                  <a:latin typeface="Arial"/>
                  <a:cs typeface="Arial"/>
                </a:rPr>
                <a:t>α</a:t>
              </a:r>
              <a:r>
                <a:rPr sz="1700" spc="55" dirty="0">
                  <a:latin typeface="Calibri"/>
                  <a:cs typeface="Calibri"/>
                </a:rPr>
                <a:t>,</a:t>
              </a:r>
              <a:r>
                <a:rPr sz="1700" spc="-150" dirty="0">
                  <a:latin typeface="Calibri"/>
                  <a:cs typeface="Calibri"/>
                </a:rPr>
                <a:t> </a:t>
              </a:r>
              <a:r>
                <a:rPr sz="1700" spc="-30" dirty="0">
                  <a:latin typeface="Arial"/>
                  <a:cs typeface="Arial"/>
                </a:rPr>
                <a:t>β</a:t>
              </a:r>
              <a:r>
                <a:rPr sz="1700" spc="170" dirty="0">
                  <a:latin typeface="Arial"/>
                  <a:cs typeface="Arial"/>
                </a:rPr>
                <a:t> </a:t>
              </a:r>
              <a:r>
                <a:rPr sz="1700" spc="-75" dirty="0">
                  <a:latin typeface="Calibri"/>
                  <a:cs typeface="Calibri"/>
                </a:rPr>
                <a:t>reversed</a:t>
              </a:r>
              <a:endParaRPr sz="1700" dirty="0">
                <a:latin typeface="Calibri"/>
                <a:cs typeface="Calibri"/>
              </a:endParaRP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0120B621-B7AC-4BA7-8004-E42D71B0AF00}"/>
                </a:ext>
              </a:extLst>
            </p:cNvPr>
            <p:cNvSpPr/>
            <p:nvPr/>
          </p:nvSpPr>
          <p:spPr>
            <a:xfrm>
              <a:off x="1188567" y="1318412"/>
              <a:ext cx="7772400" cy="5158105"/>
            </a:xfrm>
            <a:custGeom>
              <a:avLst/>
              <a:gdLst/>
              <a:ahLst/>
              <a:cxnLst/>
              <a:rect l="l" t="t" r="r" b="b"/>
              <a:pathLst>
                <a:path w="7772400" h="5158105">
                  <a:moveTo>
                    <a:pt x="7767066" y="5152644"/>
                  </a:moveTo>
                  <a:lnTo>
                    <a:pt x="7767066" y="0"/>
                  </a:lnTo>
                </a:path>
                <a:path w="7772400" h="5158105">
                  <a:moveTo>
                    <a:pt x="0" y="5157978"/>
                  </a:moveTo>
                  <a:lnTo>
                    <a:pt x="7772400" y="515797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0818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355" y="365126"/>
            <a:ext cx="10715445" cy="825320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6" name="Picture 5" descr="quiz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71600"/>
            <a:ext cx="65024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36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A139-B5D1-4A1B-9F52-C933EB5C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105" dirty="0"/>
              <a:t>Properties</a:t>
            </a:r>
            <a:r>
              <a:rPr lang="en-GB" spc="245" dirty="0"/>
              <a:t> </a:t>
            </a:r>
            <a:r>
              <a:rPr lang="en-GB" spc="105" dirty="0"/>
              <a:t>of</a:t>
            </a:r>
            <a:r>
              <a:rPr lang="en-GB" spc="235" dirty="0"/>
              <a:t> </a:t>
            </a:r>
            <a:r>
              <a:rPr lang="el-GR" sz="4000" b="0" i="1" spc="-30" dirty="0">
                <a:latin typeface="Bookman Old Style"/>
                <a:cs typeface="Bookman Old Style"/>
              </a:rPr>
              <a:t>α</a:t>
            </a:r>
            <a:r>
              <a:rPr lang="el-GR" spc="-30" dirty="0"/>
              <a:t>–</a:t>
            </a:r>
            <a:r>
              <a:rPr lang="el-GR" sz="4000" b="0" i="1" spc="-30" dirty="0">
                <a:latin typeface="Bookman Old Style"/>
                <a:cs typeface="Bookman Old Style"/>
              </a:rPr>
              <a:t>β</a:t>
            </a:r>
            <a:endParaRPr lang="en-GB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43172B5-CA2D-498C-AD38-3267E8ABEB3C}"/>
              </a:ext>
            </a:extLst>
          </p:cNvPr>
          <p:cNvSpPr txBox="1">
            <a:spLocks/>
          </p:cNvSpPr>
          <p:nvPr/>
        </p:nvSpPr>
        <p:spPr>
          <a:xfrm>
            <a:off x="10961652" y="6457982"/>
            <a:ext cx="750735" cy="131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0"/>
              </a:lnSpc>
            </a:pPr>
            <a:r>
              <a:rPr lang="en-GB" sz="1200" spc="15" dirty="0"/>
              <a:t>Chapter</a:t>
            </a:r>
            <a:r>
              <a:rPr lang="en-GB" sz="1200" spc="20" dirty="0"/>
              <a:t> 6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594CDC2-6EFD-4611-952D-CB087BB5CAE1}"/>
              </a:ext>
            </a:extLst>
          </p:cNvPr>
          <p:cNvSpPr txBox="1"/>
          <p:nvPr/>
        </p:nvSpPr>
        <p:spPr>
          <a:xfrm>
            <a:off x="1092190" y="1813572"/>
            <a:ext cx="10620197" cy="398006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800" spc="-90" dirty="0">
                <a:latin typeface="Tahoma"/>
                <a:cs typeface="Tahoma"/>
              </a:rPr>
              <a:t>Pruning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7E0000"/>
                </a:solidFill>
                <a:latin typeface="Palatino Linotype"/>
                <a:cs typeface="Palatino Linotype"/>
              </a:rPr>
              <a:t>does</a:t>
            </a:r>
            <a:r>
              <a:rPr sz="2800" spc="250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800" spc="125" dirty="0">
                <a:solidFill>
                  <a:srgbClr val="7E0000"/>
                </a:solidFill>
                <a:latin typeface="Palatino Linotype"/>
                <a:cs typeface="Palatino Linotype"/>
              </a:rPr>
              <a:t>not</a:t>
            </a:r>
            <a:r>
              <a:rPr sz="2800" spc="120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800" spc="-100" dirty="0">
                <a:latin typeface="Tahoma"/>
                <a:cs typeface="Tahoma"/>
              </a:rPr>
              <a:t>affect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80" dirty="0">
                <a:latin typeface="Tahoma"/>
                <a:cs typeface="Tahoma"/>
              </a:rPr>
              <a:t>final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05" dirty="0">
                <a:latin typeface="Tahoma"/>
                <a:cs typeface="Tahoma"/>
              </a:rPr>
              <a:t>result</a:t>
            </a:r>
            <a:endParaRPr sz="2800" dirty="0">
              <a:latin typeface="Tahoma"/>
              <a:cs typeface="Tahoma"/>
            </a:endParaRPr>
          </a:p>
          <a:p>
            <a:pPr marL="50800" marR="2263775">
              <a:lnSpc>
                <a:spcPct val="163400"/>
              </a:lnSpc>
            </a:pPr>
            <a:r>
              <a:rPr sz="2800" spc="-100" dirty="0">
                <a:latin typeface="Tahoma"/>
                <a:cs typeface="Tahoma"/>
              </a:rPr>
              <a:t>Good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75" dirty="0">
                <a:latin typeface="Tahoma"/>
                <a:cs typeface="Tahoma"/>
              </a:rPr>
              <a:t>move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30" dirty="0">
                <a:latin typeface="Tahoma"/>
                <a:cs typeface="Tahoma"/>
              </a:rPr>
              <a:t>ordering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45" dirty="0">
                <a:latin typeface="Tahoma"/>
                <a:cs typeface="Tahoma"/>
              </a:rPr>
              <a:t>improves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35" dirty="0">
                <a:latin typeface="Tahoma"/>
                <a:cs typeface="Tahoma"/>
              </a:rPr>
              <a:t>effectiveness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105" dirty="0">
                <a:latin typeface="Tahoma"/>
                <a:cs typeface="Tahoma"/>
              </a:rPr>
              <a:t>of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30" dirty="0">
                <a:latin typeface="Tahoma"/>
                <a:cs typeface="Tahoma"/>
              </a:rPr>
              <a:t>pruning </a:t>
            </a:r>
            <a:r>
              <a:rPr sz="2800" spc="-625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With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75" dirty="0">
                <a:latin typeface="Tahoma"/>
                <a:cs typeface="Tahoma"/>
              </a:rPr>
              <a:t>“perfect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0" dirty="0">
                <a:latin typeface="Tahoma"/>
                <a:cs typeface="Tahoma"/>
              </a:rPr>
              <a:t>ordering,”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5" dirty="0">
                <a:latin typeface="Tahoma"/>
                <a:cs typeface="Tahoma"/>
              </a:rPr>
              <a:t>time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10" dirty="0">
                <a:latin typeface="Tahoma"/>
                <a:cs typeface="Tahoma"/>
              </a:rPr>
              <a:t>complexity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15" dirty="0">
                <a:latin typeface="Tahoma"/>
                <a:cs typeface="Tahoma"/>
              </a:rPr>
              <a:t>=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800" spc="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80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800" i="1" spc="7" baseline="29761" dirty="0">
                <a:solidFill>
                  <a:srgbClr val="990099"/>
                </a:solidFill>
                <a:latin typeface="Trebuchet MS"/>
                <a:cs typeface="Trebuchet MS"/>
              </a:rPr>
              <a:t>m/</a:t>
            </a:r>
            <a:r>
              <a:rPr sz="2800" spc="7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800" spc="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800" dirty="0">
              <a:latin typeface="Garamond"/>
              <a:cs typeface="Garamond"/>
            </a:endParaRPr>
          </a:p>
          <a:p>
            <a:pPr marL="782320">
              <a:lnSpc>
                <a:spcPct val="100000"/>
              </a:lnSpc>
              <a:spcBef>
                <a:spcPts val="25"/>
              </a:spcBef>
            </a:pPr>
            <a:r>
              <a:rPr sz="2800" spc="140" dirty="0">
                <a:latin typeface="Lucida Sans Unicode"/>
                <a:cs typeface="Lucida Sans Unicode"/>
              </a:rPr>
              <a:t>⇒</a:t>
            </a:r>
            <a:r>
              <a:rPr sz="2800" spc="-25" dirty="0">
                <a:latin typeface="Lucida Sans Unicode"/>
                <a:cs typeface="Lucida Sans Unicode"/>
              </a:rPr>
              <a:t> </a:t>
            </a:r>
            <a:r>
              <a:rPr sz="2800" spc="65" dirty="0">
                <a:solidFill>
                  <a:srgbClr val="7E0000"/>
                </a:solidFill>
                <a:latin typeface="Palatino Linotype"/>
                <a:cs typeface="Palatino Linotype"/>
              </a:rPr>
              <a:t>doubles</a:t>
            </a:r>
            <a:r>
              <a:rPr sz="2800" spc="80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800" spc="-120" dirty="0">
                <a:latin typeface="Tahoma"/>
                <a:cs typeface="Tahoma"/>
              </a:rPr>
              <a:t>solvable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130" dirty="0">
                <a:latin typeface="Tahoma"/>
                <a:cs typeface="Tahoma"/>
              </a:rPr>
              <a:t>depth</a:t>
            </a:r>
            <a:endParaRPr sz="2800" dirty="0">
              <a:latin typeface="Tahoma"/>
              <a:cs typeface="Tahoma"/>
            </a:endParaRPr>
          </a:p>
          <a:p>
            <a:pPr marL="50800" marR="43180">
              <a:lnSpc>
                <a:spcPct val="101499"/>
              </a:lnSpc>
              <a:spcBef>
                <a:spcPts val="1520"/>
              </a:spcBef>
            </a:pPr>
            <a:r>
              <a:rPr sz="2800" spc="60" dirty="0">
                <a:latin typeface="Tahoma"/>
                <a:cs typeface="Tahoma"/>
              </a:rPr>
              <a:t>A</a:t>
            </a:r>
            <a:r>
              <a:rPr sz="2800" spc="105" dirty="0">
                <a:latin typeface="Tahoma"/>
                <a:cs typeface="Tahoma"/>
              </a:rPr>
              <a:t> </a:t>
            </a:r>
            <a:r>
              <a:rPr sz="2800" spc="-120" dirty="0">
                <a:latin typeface="Tahoma"/>
                <a:cs typeface="Tahoma"/>
              </a:rPr>
              <a:t>simple</a:t>
            </a:r>
            <a:r>
              <a:rPr sz="2800" spc="110" dirty="0">
                <a:latin typeface="Tahoma"/>
                <a:cs typeface="Tahoma"/>
              </a:rPr>
              <a:t> </a:t>
            </a:r>
            <a:r>
              <a:rPr sz="2800" spc="-150" dirty="0">
                <a:latin typeface="Tahoma"/>
                <a:cs typeface="Tahoma"/>
              </a:rPr>
              <a:t>example</a:t>
            </a:r>
            <a:r>
              <a:rPr sz="2800" spc="100" dirty="0">
                <a:latin typeface="Tahoma"/>
                <a:cs typeface="Tahoma"/>
              </a:rPr>
              <a:t> </a:t>
            </a:r>
            <a:r>
              <a:rPr sz="2800" spc="-105" dirty="0">
                <a:latin typeface="Tahoma"/>
                <a:cs typeface="Tahoma"/>
              </a:rPr>
              <a:t>of</a:t>
            </a:r>
            <a:r>
              <a:rPr sz="2800" spc="110" dirty="0">
                <a:latin typeface="Tahoma"/>
                <a:cs typeface="Tahoma"/>
              </a:rPr>
              <a:t> </a:t>
            </a:r>
            <a:r>
              <a:rPr sz="2800" spc="-125" dirty="0">
                <a:latin typeface="Tahoma"/>
                <a:cs typeface="Tahoma"/>
              </a:rPr>
              <a:t>the</a:t>
            </a:r>
            <a:r>
              <a:rPr sz="2800" spc="120" dirty="0">
                <a:latin typeface="Tahoma"/>
                <a:cs typeface="Tahoma"/>
              </a:rPr>
              <a:t> </a:t>
            </a:r>
            <a:r>
              <a:rPr sz="2800" spc="-140" dirty="0">
                <a:latin typeface="Tahoma"/>
                <a:cs typeface="Tahoma"/>
              </a:rPr>
              <a:t>value</a:t>
            </a:r>
            <a:r>
              <a:rPr sz="2800" spc="130" dirty="0">
                <a:latin typeface="Tahoma"/>
                <a:cs typeface="Tahoma"/>
              </a:rPr>
              <a:t> </a:t>
            </a:r>
            <a:r>
              <a:rPr sz="2800" spc="-105" dirty="0">
                <a:latin typeface="Tahoma"/>
                <a:cs typeface="Tahoma"/>
              </a:rPr>
              <a:t>of</a:t>
            </a:r>
            <a:r>
              <a:rPr sz="2800" spc="110" dirty="0">
                <a:latin typeface="Tahoma"/>
                <a:cs typeface="Tahoma"/>
              </a:rPr>
              <a:t> </a:t>
            </a:r>
            <a:r>
              <a:rPr sz="2800" spc="-140" dirty="0">
                <a:latin typeface="Tahoma"/>
                <a:cs typeface="Tahoma"/>
              </a:rPr>
              <a:t>reasoning</a:t>
            </a:r>
            <a:r>
              <a:rPr sz="2800" spc="125" dirty="0">
                <a:latin typeface="Tahoma"/>
                <a:cs typeface="Tahoma"/>
              </a:rPr>
              <a:t> </a:t>
            </a:r>
            <a:r>
              <a:rPr sz="2800" spc="-105" dirty="0">
                <a:latin typeface="Tahoma"/>
                <a:cs typeface="Tahoma"/>
              </a:rPr>
              <a:t>about</a:t>
            </a:r>
            <a:r>
              <a:rPr sz="2800" spc="105" dirty="0">
                <a:latin typeface="Tahoma"/>
                <a:cs typeface="Tahoma"/>
              </a:rPr>
              <a:t> </a:t>
            </a:r>
            <a:r>
              <a:rPr sz="2800" spc="-125" dirty="0">
                <a:latin typeface="Tahoma"/>
                <a:cs typeface="Tahoma"/>
              </a:rPr>
              <a:t>which</a:t>
            </a:r>
            <a:r>
              <a:rPr sz="2800" spc="135" dirty="0">
                <a:latin typeface="Tahoma"/>
                <a:cs typeface="Tahoma"/>
              </a:rPr>
              <a:t> </a:t>
            </a:r>
            <a:r>
              <a:rPr sz="2800" spc="-105" dirty="0">
                <a:latin typeface="Tahoma"/>
                <a:cs typeface="Tahoma"/>
              </a:rPr>
              <a:t>computations</a:t>
            </a:r>
            <a:r>
              <a:rPr sz="2800" spc="105" dirty="0">
                <a:latin typeface="Tahoma"/>
                <a:cs typeface="Tahoma"/>
              </a:rPr>
              <a:t> </a:t>
            </a:r>
            <a:r>
              <a:rPr sz="2800" spc="-170" dirty="0">
                <a:latin typeface="Tahoma"/>
                <a:cs typeface="Tahoma"/>
              </a:rPr>
              <a:t>are </a:t>
            </a:r>
            <a:r>
              <a:rPr sz="2800" spc="-625" dirty="0">
                <a:latin typeface="Tahoma"/>
                <a:cs typeface="Tahoma"/>
              </a:rPr>
              <a:t> </a:t>
            </a:r>
            <a:r>
              <a:rPr sz="2800" spc="-120" dirty="0">
                <a:latin typeface="Tahoma"/>
                <a:cs typeface="Tahoma"/>
              </a:rPr>
              <a:t>relevant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90" dirty="0">
                <a:latin typeface="Tahoma"/>
                <a:cs typeface="Tahoma"/>
              </a:rPr>
              <a:t>(a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35" dirty="0">
                <a:latin typeface="Tahoma"/>
                <a:cs typeface="Tahoma"/>
              </a:rPr>
              <a:t>form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5" dirty="0">
                <a:latin typeface="Tahoma"/>
                <a:cs typeface="Tahoma"/>
              </a:rPr>
              <a:t>of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35" dirty="0">
                <a:solidFill>
                  <a:srgbClr val="004B00"/>
                </a:solidFill>
                <a:latin typeface="Tahoma"/>
                <a:cs typeface="Tahoma"/>
              </a:rPr>
              <a:t>metareasoning</a:t>
            </a:r>
            <a:r>
              <a:rPr sz="2800" spc="-135" dirty="0">
                <a:latin typeface="Tahoma"/>
                <a:cs typeface="Tahoma"/>
              </a:rPr>
              <a:t>)</a:t>
            </a:r>
            <a:endParaRPr sz="2800" dirty="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800" spc="-114" dirty="0">
                <a:latin typeface="Tahoma"/>
                <a:cs typeface="Tahoma"/>
              </a:rPr>
              <a:t>Unfortunately,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990099"/>
                </a:solidFill>
                <a:latin typeface="Garamond"/>
                <a:cs typeface="Garamond"/>
              </a:rPr>
              <a:t>35</a:t>
            </a:r>
            <a:r>
              <a:rPr sz="2800" spc="-7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50</a:t>
            </a:r>
            <a:r>
              <a:rPr sz="2800" spc="502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ahoma"/>
                <a:cs typeface="Tahoma"/>
              </a:rPr>
              <a:t>is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still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10" dirty="0">
                <a:latin typeface="Tahoma"/>
                <a:cs typeface="Tahoma"/>
              </a:rPr>
              <a:t>impossible!</a:t>
            </a:r>
            <a:r>
              <a:rPr lang="en-US" sz="2800" spc="-110" dirty="0">
                <a:latin typeface="Tahoma"/>
                <a:cs typeface="Tahoma"/>
              </a:rPr>
              <a:t> </a:t>
            </a:r>
            <a:r>
              <a:rPr lang="en-GB" sz="2800" spc="-7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endParaRPr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52008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A139-B5D1-4A1B-9F52-C933EB5C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</a:t>
            </a:r>
            <a:r>
              <a:rPr lang="en-US"/>
              <a:t>limits – Limiting depth</a:t>
            </a:r>
            <a:endParaRPr lang="en-GB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43172B5-CA2D-498C-AD38-3267E8ABEB3C}"/>
              </a:ext>
            </a:extLst>
          </p:cNvPr>
          <p:cNvSpPr txBox="1">
            <a:spLocks/>
          </p:cNvSpPr>
          <p:nvPr/>
        </p:nvSpPr>
        <p:spPr>
          <a:xfrm>
            <a:off x="10961652" y="6457982"/>
            <a:ext cx="750735" cy="131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0"/>
              </a:lnSpc>
            </a:pPr>
            <a:r>
              <a:rPr lang="en-GB" sz="1200" spc="15" dirty="0"/>
              <a:t>Chapter</a:t>
            </a:r>
            <a:r>
              <a:rPr lang="en-GB" sz="1200" spc="20" dirty="0"/>
              <a:t> 6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E668F59-9FB6-4215-A27E-F46E2D2A384F}"/>
              </a:ext>
            </a:extLst>
          </p:cNvPr>
          <p:cNvSpPr txBox="1"/>
          <p:nvPr/>
        </p:nvSpPr>
        <p:spPr>
          <a:xfrm>
            <a:off x="1066786" y="1379949"/>
            <a:ext cx="10287013" cy="43159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4"/>
              </a:spcBef>
            </a:pPr>
            <a:r>
              <a:rPr sz="2800" spc="-114" dirty="0">
                <a:latin typeface="Tahoma"/>
                <a:cs typeface="Tahoma"/>
              </a:rPr>
              <a:t>Standard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145" dirty="0">
                <a:latin typeface="Tahoma"/>
                <a:cs typeface="Tahoma"/>
              </a:rPr>
              <a:t>approach:</a:t>
            </a:r>
            <a:endParaRPr sz="2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Tahoma"/>
              <a:cs typeface="Tahoma"/>
            </a:endParaRPr>
          </a:p>
          <a:p>
            <a:pPr marL="393065" indent="-195580">
              <a:lnSpc>
                <a:spcPct val="100000"/>
              </a:lnSpc>
              <a:buFont typeface="Lucida Sans Unicode"/>
              <a:buChar char="•"/>
              <a:tabLst>
                <a:tab pos="393700" algn="l"/>
              </a:tabLst>
            </a:pPr>
            <a:r>
              <a:rPr sz="2800" spc="-135" dirty="0">
                <a:latin typeface="Tahoma"/>
                <a:cs typeface="Tahoma"/>
              </a:rPr>
              <a:t>Use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b="0" spc="195" dirty="0">
                <a:latin typeface="Bookman Old Style"/>
                <a:cs typeface="Bookman Old Style"/>
              </a:rPr>
              <a:t>Cutoff-Test</a:t>
            </a:r>
            <a:r>
              <a:rPr sz="2800" b="0" spc="15" dirty="0">
                <a:latin typeface="Bookman Old Style"/>
                <a:cs typeface="Bookman Old Style"/>
              </a:rPr>
              <a:t> </a:t>
            </a:r>
            <a:r>
              <a:rPr sz="2800" spc="-125" dirty="0">
                <a:latin typeface="Tahoma"/>
                <a:cs typeface="Tahoma"/>
              </a:rPr>
              <a:t>instead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5" dirty="0">
                <a:latin typeface="Tahoma"/>
                <a:cs typeface="Tahoma"/>
              </a:rPr>
              <a:t>of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b="0" spc="114" dirty="0">
                <a:latin typeface="Bookman Old Style"/>
                <a:cs typeface="Bookman Old Style"/>
              </a:rPr>
              <a:t>Terminal-Test</a:t>
            </a:r>
            <a:endParaRPr sz="2800" dirty="0">
              <a:latin typeface="Bookman Old Style"/>
              <a:cs typeface="Bookman Old Style"/>
            </a:endParaRPr>
          </a:p>
          <a:p>
            <a:pPr marL="1124585">
              <a:lnSpc>
                <a:spcPct val="100000"/>
              </a:lnSpc>
              <a:spcBef>
                <a:spcPts val="25"/>
              </a:spcBef>
            </a:pPr>
            <a:r>
              <a:rPr sz="2800" spc="-125" dirty="0">
                <a:latin typeface="Tahoma"/>
                <a:cs typeface="Tahoma"/>
              </a:rPr>
              <a:t>e.g.,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30" dirty="0">
                <a:latin typeface="Tahoma"/>
                <a:cs typeface="Tahoma"/>
              </a:rPr>
              <a:t>depth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limit</a:t>
            </a:r>
            <a:r>
              <a:rPr sz="2800" spc="20" dirty="0">
                <a:latin typeface="Tahoma"/>
                <a:cs typeface="Tahoma"/>
              </a:rPr>
              <a:t> </a:t>
            </a:r>
            <a:endParaRPr lang="en-US" sz="2800" dirty="0">
              <a:latin typeface="Tahoma"/>
              <a:cs typeface="Tahoma"/>
            </a:endParaRPr>
          </a:p>
          <a:p>
            <a:pPr marL="393065" indent="-195580">
              <a:lnSpc>
                <a:spcPct val="100000"/>
              </a:lnSpc>
              <a:spcBef>
                <a:spcPts val="825"/>
              </a:spcBef>
              <a:buFont typeface="Lucida Sans Unicode"/>
              <a:buChar char="•"/>
              <a:tabLst>
                <a:tab pos="393700" algn="l"/>
              </a:tabLst>
            </a:pPr>
            <a:r>
              <a:rPr lang="en-US" sz="2800" spc="-135" dirty="0">
                <a:latin typeface="Tahoma"/>
                <a:cs typeface="Tahoma"/>
              </a:rPr>
              <a:t>Use</a:t>
            </a:r>
            <a:r>
              <a:rPr lang="en-US" sz="2800" spc="-20" dirty="0">
                <a:latin typeface="Tahoma"/>
                <a:cs typeface="Tahoma"/>
              </a:rPr>
              <a:t> </a:t>
            </a:r>
            <a:r>
              <a:rPr lang="en-US" sz="2800" b="0" spc="150" dirty="0">
                <a:latin typeface="Bookman Old Style"/>
                <a:cs typeface="Bookman Old Style"/>
              </a:rPr>
              <a:t>Eval</a:t>
            </a:r>
            <a:r>
              <a:rPr lang="en-US" sz="2800" b="0" spc="-35" dirty="0">
                <a:latin typeface="Bookman Old Style"/>
                <a:cs typeface="Bookman Old Style"/>
              </a:rPr>
              <a:t> </a:t>
            </a:r>
            <a:r>
              <a:rPr lang="en-US" sz="2800" spc="-125" dirty="0">
                <a:latin typeface="Tahoma"/>
                <a:cs typeface="Tahoma"/>
              </a:rPr>
              <a:t>instead</a:t>
            </a:r>
            <a:r>
              <a:rPr lang="en-US" sz="2800" spc="25" dirty="0">
                <a:latin typeface="Tahoma"/>
                <a:cs typeface="Tahoma"/>
              </a:rPr>
              <a:t> </a:t>
            </a:r>
            <a:r>
              <a:rPr lang="en-US" sz="2800" spc="-105" dirty="0">
                <a:latin typeface="Tahoma"/>
                <a:cs typeface="Tahoma"/>
              </a:rPr>
              <a:t>of</a:t>
            </a:r>
            <a:r>
              <a:rPr lang="en-US" sz="2800" dirty="0">
                <a:latin typeface="Tahoma"/>
                <a:cs typeface="Tahoma"/>
              </a:rPr>
              <a:t> </a:t>
            </a:r>
            <a:r>
              <a:rPr lang="en-US" sz="2800" b="0" spc="220" dirty="0">
                <a:latin typeface="Bookman Old Style"/>
                <a:cs typeface="Bookman Old Style"/>
              </a:rPr>
              <a:t>Utility</a:t>
            </a:r>
            <a:endParaRPr lang="en-US" sz="2800" dirty="0">
              <a:latin typeface="Bookman Old Style"/>
              <a:cs typeface="Bookman Old Style"/>
            </a:endParaRPr>
          </a:p>
          <a:p>
            <a:pPr marL="1124585">
              <a:lnSpc>
                <a:spcPct val="100000"/>
              </a:lnSpc>
              <a:spcBef>
                <a:spcPts val="40"/>
              </a:spcBef>
            </a:pPr>
            <a:r>
              <a:rPr sz="2800" spc="-105" dirty="0">
                <a:latin typeface="Tahoma"/>
                <a:cs typeface="Tahoma"/>
              </a:rPr>
              <a:t>i.e.,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10" dirty="0">
                <a:solidFill>
                  <a:srgbClr val="00007E"/>
                </a:solidFill>
                <a:latin typeface="Tahoma"/>
                <a:cs typeface="Tahoma"/>
              </a:rPr>
              <a:t>evaluation</a:t>
            </a:r>
            <a:r>
              <a:rPr sz="2800" spc="-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800" spc="-100" dirty="0">
                <a:solidFill>
                  <a:srgbClr val="00007E"/>
                </a:solidFill>
                <a:latin typeface="Tahoma"/>
                <a:cs typeface="Tahoma"/>
              </a:rPr>
              <a:t>function</a:t>
            </a:r>
            <a:r>
              <a:rPr sz="2800" spc="5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800" spc="-75" dirty="0">
                <a:latin typeface="Tahoma"/>
                <a:cs typeface="Tahoma"/>
              </a:rPr>
              <a:t>that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spc="-120" dirty="0">
                <a:latin typeface="Tahoma"/>
                <a:cs typeface="Tahoma"/>
              </a:rPr>
              <a:t>estimates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95" dirty="0">
                <a:latin typeface="Tahoma"/>
                <a:cs typeface="Tahoma"/>
              </a:rPr>
              <a:t>desirability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spc="-105" dirty="0">
                <a:latin typeface="Tahoma"/>
                <a:cs typeface="Tahoma"/>
              </a:rPr>
              <a:t>of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90" dirty="0">
                <a:latin typeface="Tahoma"/>
                <a:cs typeface="Tahoma"/>
              </a:rPr>
              <a:t>position</a:t>
            </a:r>
            <a:endParaRPr sz="2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</a:pPr>
            <a:r>
              <a:rPr sz="2800" spc="-140" dirty="0">
                <a:latin typeface="Tahoma"/>
                <a:cs typeface="Tahoma"/>
              </a:rPr>
              <a:t>Suppose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235" dirty="0">
                <a:latin typeface="Tahoma"/>
                <a:cs typeface="Tahoma"/>
              </a:rPr>
              <a:t>we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65" dirty="0">
                <a:latin typeface="Tahoma"/>
                <a:cs typeface="Tahoma"/>
              </a:rPr>
              <a:t>have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990099"/>
                </a:solidFill>
                <a:latin typeface="Garamond"/>
                <a:cs typeface="Garamond"/>
              </a:rPr>
              <a:t>100</a:t>
            </a:r>
            <a:r>
              <a:rPr sz="2800" spc="13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800" spc="-145" dirty="0">
                <a:latin typeface="Tahoma"/>
                <a:cs typeface="Tahoma"/>
              </a:rPr>
              <a:t>seconds,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45" dirty="0">
                <a:latin typeface="Tahoma"/>
                <a:cs typeface="Tahoma"/>
              </a:rPr>
              <a:t>explore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990099"/>
                </a:solidFill>
                <a:latin typeface="Garamond"/>
                <a:cs typeface="Garamond"/>
              </a:rPr>
              <a:t>10</a:t>
            </a:r>
            <a:r>
              <a:rPr sz="2800" spc="-7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4</a:t>
            </a:r>
            <a:r>
              <a:rPr sz="2800" spc="22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ahoma"/>
                <a:cs typeface="Tahoma"/>
              </a:rPr>
              <a:t>nodes/second</a:t>
            </a:r>
            <a:endParaRPr sz="2800" dirty="0">
              <a:latin typeface="Tahoma"/>
              <a:cs typeface="Tahoma"/>
            </a:endParaRPr>
          </a:p>
          <a:p>
            <a:pPr marL="807720">
              <a:lnSpc>
                <a:spcPct val="100000"/>
              </a:lnSpc>
              <a:spcBef>
                <a:spcPts val="40"/>
              </a:spcBef>
            </a:pPr>
            <a:r>
              <a:rPr sz="2800" spc="140" dirty="0">
                <a:latin typeface="Lucida Sans Unicode"/>
                <a:cs typeface="Lucida Sans Unicode"/>
              </a:rPr>
              <a:t>⇒</a:t>
            </a:r>
            <a:r>
              <a:rPr sz="2800" spc="-5" dirty="0"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800" spc="-15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800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6  </a:t>
            </a:r>
            <a:r>
              <a:rPr sz="2800" spc="-150" dirty="0">
                <a:latin typeface="Tahoma"/>
                <a:cs typeface="Tahoma"/>
              </a:rPr>
              <a:t>n</a:t>
            </a:r>
            <a:r>
              <a:rPr sz="2800" spc="-100" dirty="0">
                <a:latin typeface="Tahoma"/>
                <a:cs typeface="Tahoma"/>
              </a:rPr>
              <a:t>o</a:t>
            </a:r>
            <a:r>
              <a:rPr sz="2800" spc="-190" dirty="0">
                <a:latin typeface="Tahoma"/>
                <a:cs typeface="Tahoma"/>
              </a:rPr>
              <a:t>de</a:t>
            </a:r>
            <a:r>
              <a:rPr sz="2800" spc="-155" dirty="0">
                <a:latin typeface="Tahoma"/>
                <a:cs typeface="Tahoma"/>
              </a:rPr>
              <a:t>s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95" dirty="0">
                <a:latin typeface="Tahoma"/>
                <a:cs typeface="Tahoma"/>
              </a:rPr>
              <a:t>p</a:t>
            </a:r>
            <a:r>
              <a:rPr sz="2800" spc="-150" dirty="0">
                <a:latin typeface="Tahoma"/>
                <a:cs typeface="Tahoma"/>
              </a:rPr>
              <a:t>er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80" dirty="0">
                <a:latin typeface="Tahoma"/>
                <a:cs typeface="Tahoma"/>
              </a:rPr>
              <a:t>mov</a:t>
            </a:r>
            <a:r>
              <a:rPr sz="2800" spc="-150" dirty="0">
                <a:latin typeface="Tahoma"/>
                <a:cs typeface="Tahoma"/>
              </a:rPr>
              <a:t>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≈</a:t>
            </a:r>
            <a:r>
              <a:rPr sz="2800" spc="-5" dirty="0"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990099"/>
                </a:solidFill>
                <a:latin typeface="Garamond"/>
                <a:cs typeface="Garamond"/>
              </a:rPr>
              <a:t>3</a:t>
            </a:r>
            <a:r>
              <a:rPr sz="2800" spc="-10" dirty="0">
                <a:solidFill>
                  <a:srgbClr val="990099"/>
                </a:solidFill>
                <a:latin typeface="Garamond"/>
                <a:cs typeface="Garamond"/>
              </a:rPr>
              <a:t>5</a:t>
            </a:r>
            <a:r>
              <a:rPr sz="2800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8</a:t>
            </a:r>
            <a:r>
              <a:rPr sz="2800" i="1" spc="-52" baseline="29761" dirty="0">
                <a:solidFill>
                  <a:srgbClr val="990099"/>
                </a:solidFill>
                <a:latin typeface="Trebuchet MS"/>
                <a:cs typeface="Trebuchet MS"/>
              </a:rPr>
              <a:t>/</a:t>
            </a:r>
            <a:r>
              <a:rPr sz="2800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endParaRPr sz="2800" baseline="29761" dirty="0">
              <a:latin typeface="Times New Roman"/>
              <a:cs typeface="Times New Roman"/>
            </a:endParaRPr>
          </a:p>
          <a:p>
            <a:pPr marL="807720">
              <a:lnSpc>
                <a:spcPct val="100000"/>
              </a:lnSpc>
              <a:spcBef>
                <a:spcPts val="20"/>
              </a:spcBef>
            </a:pPr>
            <a:r>
              <a:rPr sz="2800" spc="140" dirty="0">
                <a:latin typeface="Lucida Sans Unicode"/>
                <a:cs typeface="Lucida Sans Unicode"/>
              </a:rPr>
              <a:t>⇒</a:t>
            </a:r>
            <a:r>
              <a:rPr sz="2800" spc="-10" dirty="0">
                <a:latin typeface="Lucida Sans Unicode"/>
                <a:cs typeface="Lucida Sans Unicode"/>
              </a:rPr>
              <a:t> </a:t>
            </a:r>
            <a:r>
              <a:rPr sz="2800" b="0" i="1" spc="-95" dirty="0">
                <a:latin typeface="Bookman Old Style"/>
                <a:cs typeface="Bookman Old Style"/>
              </a:rPr>
              <a:t>α</a:t>
            </a:r>
            <a:r>
              <a:rPr sz="2800" spc="-95" dirty="0">
                <a:latin typeface="Tahoma"/>
                <a:cs typeface="Tahoma"/>
              </a:rPr>
              <a:t>–</a:t>
            </a:r>
            <a:r>
              <a:rPr sz="2800" b="0" i="1" spc="-95" dirty="0">
                <a:latin typeface="Bookman Old Style"/>
                <a:cs typeface="Bookman Old Style"/>
              </a:rPr>
              <a:t>β</a:t>
            </a:r>
            <a:r>
              <a:rPr sz="2800" b="0" i="1" spc="145" dirty="0">
                <a:latin typeface="Bookman Old Style"/>
                <a:cs typeface="Bookman Old Style"/>
              </a:rPr>
              <a:t> </a:t>
            </a:r>
            <a:r>
              <a:rPr sz="2800" spc="-155" dirty="0">
                <a:latin typeface="Tahoma"/>
                <a:cs typeface="Tahoma"/>
              </a:rPr>
              <a:t>reaches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30" dirty="0">
                <a:latin typeface="Tahoma"/>
                <a:cs typeface="Tahoma"/>
              </a:rPr>
              <a:t>depth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50" dirty="0">
                <a:latin typeface="Tahoma"/>
                <a:cs typeface="Tahoma"/>
              </a:rPr>
              <a:t>8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140" dirty="0">
                <a:latin typeface="Lucida Sans Unicode"/>
                <a:cs typeface="Lucida Sans Unicode"/>
              </a:rPr>
              <a:t>⇒</a:t>
            </a:r>
            <a:r>
              <a:rPr sz="2800" spc="5" dirty="0">
                <a:latin typeface="Lucida Sans Unicode"/>
                <a:cs typeface="Lucida Sans Unicode"/>
              </a:rPr>
              <a:t> </a:t>
            </a:r>
            <a:r>
              <a:rPr sz="2800" spc="-110" dirty="0">
                <a:latin typeface="Tahoma"/>
                <a:cs typeface="Tahoma"/>
              </a:rPr>
              <a:t>pretty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25" dirty="0">
                <a:latin typeface="Tahoma"/>
                <a:cs typeface="Tahoma"/>
              </a:rPr>
              <a:t>good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60" dirty="0">
                <a:latin typeface="Tahoma"/>
                <a:cs typeface="Tahoma"/>
              </a:rPr>
              <a:t>chess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45" dirty="0">
                <a:latin typeface="Tahoma"/>
                <a:cs typeface="Tahoma"/>
              </a:rPr>
              <a:t>program</a:t>
            </a:r>
            <a:endParaRPr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64686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A139-B5D1-4A1B-9F52-C933EB5C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functions</a:t>
            </a:r>
            <a:endParaRPr lang="en-GB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43172B5-CA2D-498C-AD38-3267E8ABEB3C}"/>
              </a:ext>
            </a:extLst>
          </p:cNvPr>
          <p:cNvSpPr txBox="1">
            <a:spLocks/>
          </p:cNvSpPr>
          <p:nvPr/>
        </p:nvSpPr>
        <p:spPr>
          <a:xfrm>
            <a:off x="10961652" y="6457982"/>
            <a:ext cx="750735" cy="131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0"/>
              </a:lnSpc>
            </a:pPr>
            <a:r>
              <a:rPr lang="en-GB" sz="1200" spc="15" dirty="0"/>
              <a:t>Chapter</a:t>
            </a:r>
            <a:r>
              <a:rPr lang="en-GB" sz="1200" spc="20" dirty="0"/>
              <a:t> 6</a:t>
            </a:r>
          </a:p>
        </p:txBody>
      </p:sp>
      <p:grpSp>
        <p:nvGrpSpPr>
          <p:cNvPr id="5" name="object 3" descr="chess example evaluation function">
            <a:extLst>
              <a:ext uri="{FF2B5EF4-FFF2-40B4-BE49-F238E27FC236}">
                <a16:creationId xmlns:a16="http://schemas.microsoft.com/office/drawing/2014/main" id="{D00BA7F4-9998-4EE6-ACA8-AB06EF506CE3}"/>
              </a:ext>
            </a:extLst>
          </p:cNvPr>
          <p:cNvGrpSpPr/>
          <p:nvPr/>
        </p:nvGrpSpPr>
        <p:grpSpPr>
          <a:xfrm>
            <a:off x="1374061" y="1448001"/>
            <a:ext cx="2689860" cy="2689860"/>
            <a:chOff x="1374061" y="1448001"/>
            <a:chExt cx="2689860" cy="2689860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A48E24D4-0760-4719-90B1-6E3C61DA3033}"/>
                </a:ext>
              </a:extLst>
            </p:cNvPr>
            <p:cNvSpPr/>
            <p:nvPr/>
          </p:nvSpPr>
          <p:spPr>
            <a:xfrm>
              <a:off x="1384172" y="1458112"/>
              <a:ext cx="2669540" cy="2669540"/>
            </a:xfrm>
            <a:custGeom>
              <a:avLst/>
              <a:gdLst/>
              <a:ahLst/>
              <a:cxnLst/>
              <a:rect l="l" t="t" r="r" b="b"/>
              <a:pathLst>
                <a:path w="2669540" h="2669540">
                  <a:moveTo>
                    <a:pt x="2669349" y="2669349"/>
                  </a:moveTo>
                  <a:lnTo>
                    <a:pt x="2669349" y="0"/>
                  </a:lnTo>
                  <a:lnTo>
                    <a:pt x="0" y="0"/>
                  </a:lnTo>
                  <a:lnTo>
                    <a:pt x="0" y="2669349"/>
                  </a:lnTo>
                  <a:lnTo>
                    <a:pt x="2669349" y="2669349"/>
                  </a:lnTo>
                  <a:close/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3485C15D-38D9-4F25-98EB-9EEDFEF78D19}"/>
                </a:ext>
              </a:extLst>
            </p:cNvPr>
            <p:cNvSpPr/>
            <p:nvPr/>
          </p:nvSpPr>
          <p:spPr>
            <a:xfrm>
              <a:off x="1424622" y="1498548"/>
              <a:ext cx="2588895" cy="2588895"/>
            </a:xfrm>
            <a:custGeom>
              <a:avLst/>
              <a:gdLst/>
              <a:ahLst/>
              <a:cxnLst/>
              <a:rect l="l" t="t" r="r" b="b"/>
              <a:pathLst>
                <a:path w="2588895" h="2588895">
                  <a:moveTo>
                    <a:pt x="323557" y="2264905"/>
                  </a:moveTo>
                  <a:lnTo>
                    <a:pt x="0" y="2264905"/>
                  </a:lnTo>
                  <a:lnTo>
                    <a:pt x="0" y="2588463"/>
                  </a:lnTo>
                  <a:lnTo>
                    <a:pt x="323557" y="2588463"/>
                  </a:lnTo>
                  <a:lnTo>
                    <a:pt x="323557" y="2264905"/>
                  </a:lnTo>
                  <a:close/>
                </a:path>
                <a:path w="2588895" h="2588895">
                  <a:moveTo>
                    <a:pt x="323557" y="1617789"/>
                  </a:moveTo>
                  <a:lnTo>
                    <a:pt x="0" y="1617789"/>
                  </a:lnTo>
                  <a:lnTo>
                    <a:pt x="0" y="1941347"/>
                  </a:lnTo>
                  <a:lnTo>
                    <a:pt x="323557" y="1941347"/>
                  </a:lnTo>
                  <a:lnTo>
                    <a:pt x="323557" y="1617789"/>
                  </a:lnTo>
                  <a:close/>
                </a:path>
                <a:path w="2588895" h="2588895">
                  <a:moveTo>
                    <a:pt x="323557" y="323557"/>
                  </a:moveTo>
                  <a:lnTo>
                    <a:pt x="0" y="323557"/>
                  </a:lnTo>
                  <a:lnTo>
                    <a:pt x="0" y="647115"/>
                  </a:lnTo>
                  <a:lnTo>
                    <a:pt x="323557" y="647115"/>
                  </a:lnTo>
                  <a:lnTo>
                    <a:pt x="323557" y="323557"/>
                  </a:lnTo>
                  <a:close/>
                </a:path>
                <a:path w="2588895" h="2588895">
                  <a:moveTo>
                    <a:pt x="647115" y="1941347"/>
                  </a:moveTo>
                  <a:lnTo>
                    <a:pt x="323557" y="1941347"/>
                  </a:lnTo>
                  <a:lnTo>
                    <a:pt x="323557" y="2264905"/>
                  </a:lnTo>
                  <a:lnTo>
                    <a:pt x="647115" y="2264905"/>
                  </a:lnTo>
                  <a:lnTo>
                    <a:pt x="647115" y="1941347"/>
                  </a:lnTo>
                  <a:close/>
                </a:path>
                <a:path w="2588895" h="2588895">
                  <a:moveTo>
                    <a:pt x="647115" y="1294231"/>
                  </a:moveTo>
                  <a:lnTo>
                    <a:pt x="323557" y="1294231"/>
                  </a:lnTo>
                  <a:lnTo>
                    <a:pt x="323557" y="1617789"/>
                  </a:lnTo>
                  <a:lnTo>
                    <a:pt x="647115" y="1617789"/>
                  </a:lnTo>
                  <a:lnTo>
                    <a:pt x="647115" y="1294231"/>
                  </a:lnTo>
                  <a:close/>
                </a:path>
                <a:path w="2588895" h="2588895">
                  <a:moveTo>
                    <a:pt x="647115" y="0"/>
                  </a:moveTo>
                  <a:lnTo>
                    <a:pt x="323557" y="0"/>
                  </a:lnTo>
                  <a:lnTo>
                    <a:pt x="323557" y="323557"/>
                  </a:lnTo>
                  <a:lnTo>
                    <a:pt x="647115" y="323557"/>
                  </a:lnTo>
                  <a:lnTo>
                    <a:pt x="647115" y="0"/>
                  </a:lnTo>
                  <a:close/>
                </a:path>
                <a:path w="2588895" h="2588895">
                  <a:moveTo>
                    <a:pt x="970673" y="2264905"/>
                  </a:moveTo>
                  <a:lnTo>
                    <a:pt x="647115" y="2264905"/>
                  </a:lnTo>
                  <a:lnTo>
                    <a:pt x="647115" y="2588463"/>
                  </a:lnTo>
                  <a:lnTo>
                    <a:pt x="970673" y="2588463"/>
                  </a:lnTo>
                  <a:lnTo>
                    <a:pt x="970673" y="2264905"/>
                  </a:lnTo>
                  <a:close/>
                </a:path>
                <a:path w="2588895" h="2588895">
                  <a:moveTo>
                    <a:pt x="970673" y="1617789"/>
                  </a:moveTo>
                  <a:lnTo>
                    <a:pt x="647115" y="1617789"/>
                  </a:lnTo>
                  <a:lnTo>
                    <a:pt x="647115" y="1941347"/>
                  </a:lnTo>
                  <a:lnTo>
                    <a:pt x="970673" y="1941347"/>
                  </a:lnTo>
                  <a:lnTo>
                    <a:pt x="970673" y="1617789"/>
                  </a:lnTo>
                  <a:close/>
                </a:path>
                <a:path w="2588895" h="2588895">
                  <a:moveTo>
                    <a:pt x="970673" y="323557"/>
                  </a:moveTo>
                  <a:lnTo>
                    <a:pt x="647115" y="323557"/>
                  </a:lnTo>
                  <a:lnTo>
                    <a:pt x="647115" y="647115"/>
                  </a:lnTo>
                  <a:lnTo>
                    <a:pt x="970673" y="647115"/>
                  </a:lnTo>
                  <a:lnTo>
                    <a:pt x="970673" y="323557"/>
                  </a:lnTo>
                  <a:close/>
                </a:path>
                <a:path w="2588895" h="2588895">
                  <a:moveTo>
                    <a:pt x="1294231" y="1941347"/>
                  </a:moveTo>
                  <a:lnTo>
                    <a:pt x="970673" y="1941347"/>
                  </a:lnTo>
                  <a:lnTo>
                    <a:pt x="970673" y="2264905"/>
                  </a:lnTo>
                  <a:lnTo>
                    <a:pt x="1294231" y="2264905"/>
                  </a:lnTo>
                  <a:lnTo>
                    <a:pt x="1294231" y="1941347"/>
                  </a:lnTo>
                  <a:close/>
                </a:path>
                <a:path w="2588895" h="2588895">
                  <a:moveTo>
                    <a:pt x="1294231" y="1294231"/>
                  </a:moveTo>
                  <a:lnTo>
                    <a:pt x="970673" y="1294231"/>
                  </a:lnTo>
                  <a:lnTo>
                    <a:pt x="970673" y="1617789"/>
                  </a:lnTo>
                  <a:lnTo>
                    <a:pt x="1294231" y="1617789"/>
                  </a:lnTo>
                  <a:lnTo>
                    <a:pt x="1294231" y="1294231"/>
                  </a:lnTo>
                  <a:close/>
                </a:path>
                <a:path w="2588895" h="2588895">
                  <a:moveTo>
                    <a:pt x="1294231" y="0"/>
                  </a:moveTo>
                  <a:lnTo>
                    <a:pt x="970673" y="0"/>
                  </a:lnTo>
                  <a:lnTo>
                    <a:pt x="970673" y="323557"/>
                  </a:lnTo>
                  <a:lnTo>
                    <a:pt x="1294231" y="323557"/>
                  </a:lnTo>
                  <a:lnTo>
                    <a:pt x="1294231" y="0"/>
                  </a:lnTo>
                  <a:close/>
                </a:path>
                <a:path w="2588895" h="2588895">
                  <a:moveTo>
                    <a:pt x="1617789" y="2264905"/>
                  </a:moveTo>
                  <a:lnTo>
                    <a:pt x="1294231" y="2264905"/>
                  </a:lnTo>
                  <a:lnTo>
                    <a:pt x="1294231" y="2588463"/>
                  </a:lnTo>
                  <a:lnTo>
                    <a:pt x="1617789" y="2588463"/>
                  </a:lnTo>
                  <a:lnTo>
                    <a:pt x="1617789" y="2264905"/>
                  </a:lnTo>
                  <a:close/>
                </a:path>
                <a:path w="2588895" h="2588895">
                  <a:moveTo>
                    <a:pt x="1617789" y="1617789"/>
                  </a:moveTo>
                  <a:lnTo>
                    <a:pt x="1294231" y="1617789"/>
                  </a:lnTo>
                  <a:lnTo>
                    <a:pt x="1294231" y="1941347"/>
                  </a:lnTo>
                  <a:lnTo>
                    <a:pt x="1617789" y="1941347"/>
                  </a:lnTo>
                  <a:lnTo>
                    <a:pt x="1617789" y="1617789"/>
                  </a:lnTo>
                  <a:close/>
                </a:path>
                <a:path w="2588895" h="2588895">
                  <a:moveTo>
                    <a:pt x="1617789" y="323557"/>
                  </a:moveTo>
                  <a:lnTo>
                    <a:pt x="1294231" y="323557"/>
                  </a:lnTo>
                  <a:lnTo>
                    <a:pt x="1294231" y="647115"/>
                  </a:lnTo>
                  <a:lnTo>
                    <a:pt x="1617789" y="647115"/>
                  </a:lnTo>
                  <a:lnTo>
                    <a:pt x="1617789" y="323557"/>
                  </a:lnTo>
                  <a:close/>
                </a:path>
                <a:path w="2588895" h="2588895">
                  <a:moveTo>
                    <a:pt x="1941347" y="1941347"/>
                  </a:moveTo>
                  <a:lnTo>
                    <a:pt x="1617789" y="1941347"/>
                  </a:lnTo>
                  <a:lnTo>
                    <a:pt x="1617789" y="2264905"/>
                  </a:lnTo>
                  <a:lnTo>
                    <a:pt x="1941347" y="2264905"/>
                  </a:lnTo>
                  <a:lnTo>
                    <a:pt x="1941347" y="1941347"/>
                  </a:lnTo>
                  <a:close/>
                </a:path>
                <a:path w="2588895" h="2588895">
                  <a:moveTo>
                    <a:pt x="1941347" y="1294231"/>
                  </a:moveTo>
                  <a:lnTo>
                    <a:pt x="1617789" y="1294231"/>
                  </a:lnTo>
                  <a:lnTo>
                    <a:pt x="1617789" y="1617789"/>
                  </a:lnTo>
                  <a:lnTo>
                    <a:pt x="1941347" y="1617789"/>
                  </a:lnTo>
                  <a:lnTo>
                    <a:pt x="1941347" y="1294231"/>
                  </a:lnTo>
                  <a:close/>
                </a:path>
                <a:path w="2588895" h="2588895">
                  <a:moveTo>
                    <a:pt x="1941347" y="0"/>
                  </a:moveTo>
                  <a:lnTo>
                    <a:pt x="1617789" y="0"/>
                  </a:lnTo>
                  <a:lnTo>
                    <a:pt x="1617789" y="323557"/>
                  </a:lnTo>
                  <a:lnTo>
                    <a:pt x="1941347" y="323557"/>
                  </a:lnTo>
                  <a:lnTo>
                    <a:pt x="1941347" y="0"/>
                  </a:lnTo>
                  <a:close/>
                </a:path>
                <a:path w="2588895" h="2588895">
                  <a:moveTo>
                    <a:pt x="2264905" y="2264905"/>
                  </a:moveTo>
                  <a:lnTo>
                    <a:pt x="1941347" y="2264905"/>
                  </a:lnTo>
                  <a:lnTo>
                    <a:pt x="1941347" y="2588463"/>
                  </a:lnTo>
                  <a:lnTo>
                    <a:pt x="2264905" y="2588463"/>
                  </a:lnTo>
                  <a:lnTo>
                    <a:pt x="2264905" y="2264905"/>
                  </a:lnTo>
                  <a:close/>
                </a:path>
                <a:path w="2588895" h="2588895">
                  <a:moveTo>
                    <a:pt x="2264905" y="1617789"/>
                  </a:moveTo>
                  <a:lnTo>
                    <a:pt x="1941347" y="1617789"/>
                  </a:lnTo>
                  <a:lnTo>
                    <a:pt x="1941347" y="1941347"/>
                  </a:lnTo>
                  <a:lnTo>
                    <a:pt x="2264905" y="1941347"/>
                  </a:lnTo>
                  <a:lnTo>
                    <a:pt x="2264905" y="1617789"/>
                  </a:lnTo>
                  <a:close/>
                </a:path>
                <a:path w="2588895" h="2588895">
                  <a:moveTo>
                    <a:pt x="2264905" y="323557"/>
                  </a:moveTo>
                  <a:lnTo>
                    <a:pt x="1941347" y="323557"/>
                  </a:lnTo>
                  <a:lnTo>
                    <a:pt x="1941347" y="647115"/>
                  </a:lnTo>
                  <a:lnTo>
                    <a:pt x="2264905" y="647115"/>
                  </a:lnTo>
                  <a:lnTo>
                    <a:pt x="2264905" y="323557"/>
                  </a:lnTo>
                  <a:close/>
                </a:path>
                <a:path w="2588895" h="2588895">
                  <a:moveTo>
                    <a:pt x="2588463" y="1941347"/>
                  </a:moveTo>
                  <a:lnTo>
                    <a:pt x="2264905" y="1941347"/>
                  </a:lnTo>
                  <a:lnTo>
                    <a:pt x="2264905" y="2264905"/>
                  </a:lnTo>
                  <a:lnTo>
                    <a:pt x="2588463" y="2264905"/>
                  </a:lnTo>
                  <a:lnTo>
                    <a:pt x="2588463" y="1941347"/>
                  </a:lnTo>
                  <a:close/>
                </a:path>
                <a:path w="2588895" h="2588895">
                  <a:moveTo>
                    <a:pt x="2588463" y="1294231"/>
                  </a:moveTo>
                  <a:lnTo>
                    <a:pt x="2264905" y="1294231"/>
                  </a:lnTo>
                  <a:lnTo>
                    <a:pt x="2264905" y="1617789"/>
                  </a:lnTo>
                  <a:lnTo>
                    <a:pt x="2588463" y="1617789"/>
                  </a:lnTo>
                  <a:lnTo>
                    <a:pt x="2588463" y="1294231"/>
                  </a:lnTo>
                  <a:close/>
                </a:path>
                <a:path w="2588895" h="2588895">
                  <a:moveTo>
                    <a:pt x="2588463" y="647115"/>
                  </a:moveTo>
                  <a:lnTo>
                    <a:pt x="2264905" y="647115"/>
                  </a:lnTo>
                  <a:lnTo>
                    <a:pt x="2264905" y="970673"/>
                  </a:lnTo>
                  <a:lnTo>
                    <a:pt x="1941347" y="970673"/>
                  </a:lnTo>
                  <a:lnTo>
                    <a:pt x="1941347" y="647115"/>
                  </a:lnTo>
                  <a:lnTo>
                    <a:pt x="1617789" y="647115"/>
                  </a:lnTo>
                  <a:lnTo>
                    <a:pt x="1617789" y="970673"/>
                  </a:lnTo>
                  <a:lnTo>
                    <a:pt x="1294231" y="970673"/>
                  </a:lnTo>
                  <a:lnTo>
                    <a:pt x="1294231" y="647115"/>
                  </a:lnTo>
                  <a:lnTo>
                    <a:pt x="970673" y="647115"/>
                  </a:lnTo>
                  <a:lnTo>
                    <a:pt x="970673" y="970673"/>
                  </a:lnTo>
                  <a:lnTo>
                    <a:pt x="647115" y="970673"/>
                  </a:lnTo>
                  <a:lnTo>
                    <a:pt x="647115" y="647115"/>
                  </a:lnTo>
                  <a:lnTo>
                    <a:pt x="323557" y="647115"/>
                  </a:lnTo>
                  <a:lnTo>
                    <a:pt x="323557" y="970673"/>
                  </a:lnTo>
                  <a:lnTo>
                    <a:pt x="0" y="970673"/>
                  </a:lnTo>
                  <a:lnTo>
                    <a:pt x="0" y="1294231"/>
                  </a:lnTo>
                  <a:lnTo>
                    <a:pt x="323557" y="1294231"/>
                  </a:lnTo>
                  <a:lnTo>
                    <a:pt x="323557" y="970686"/>
                  </a:lnTo>
                  <a:lnTo>
                    <a:pt x="647115" y="970686"/>
                  </a:lnTo>
                  <a:lnTo>
                    <a:pt x="647115" y="1294231"/>
                  </a:lnTo>
                  <a:lnTo>
                    <a:pt x="970673" y="1294231"/>
                  </a:lnTo>
                  <a:lnTo>
                    <a:pt x="970673" y="970686"/>
                  </a:lnTo>
                  <a:lnTo>
                    <a:pt x="1294231" y="970686"/>
                  </a:lnTo>
                  <a:lnTo>
                    <a:pt x="1294231" y="1294231"/>
                  </a:lnTo>
                  <a:lnTo>
                    <a:pt x="1617789" y="1294231"/>
                  </a:lnTo>
                  <a:lnTo>
                    <a:pt x="1617789" y="970686"/>
                  </a:lnTo>
                  <a:lnTo>
                    <a:pt x="1941347" y="970686"/>
                  </a:lnTo>
                  <a:lnTo>
                    <a:pt x="1941347" y="1294231"/>
                  </a:lnTo>
                  <a:lnTo>
                    <a:pt x="2264905" y="1294231"/>
                  </a:lnTo>
                  <a:lnTo>
                    <a:pt x="2264905" y="970686"/>
                  </a:lnTo>
                  <a:lnTo>
                    <a:pt x="2588463" y="970686"/>
                  </a:lnTo>
                  <a:lnTo>
                    <a:pt x="2588463" y="647115"/>
                  </a:lnTo>
                  <a:close/>
                </a:path>
                <a:path w="2588895" h="2588895">
                  <a:moveTo>
                    <a:pt x="2588463" y="0"/>
                  </a:moveTo>
                  <a:lnTo>
                    <a:pt x="2264892" y="0"/>
                  </a:lnTo>
                  <a:lnTo>
                    <a:pt x="2264905" y="323557"/>
                  </a:lnTo>
                  <a:lnTo>
                    <a:pt x="2588463" y="323557"/>
                  </a:lnTo>
                  <a:lnTo>
                    <a:pt x="258846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3B3DC4E8-97B9-4FC5-B694-4C048145A17F}"/>
                </a:ext>
              </a:extLst>
            </p:cNvPr>
            <p:cNvSpPr/>
            <p:nvPr/>
          </p:nvSpPr>
          <p:spPr>
            <a:xfrm>
              <a:off x="1424622" y="1498548"/>
              <a:ext cx="2588895" cy="2588895"/>
            </a:xfrm>
            <a:custGeom>
              <a:avLst/>
              <a:gdLst/>
              <a:ahLst/>
              <a:cxnLst/>
              <a:rect l="l" t="t" r="r" b="b"/>
              <a:pathLst>
                <a:path w="2588895" h="2588895">
                  <a:moveTo>
                    <a:pt x="323557" y="1941347"/>
                  </a:moveTo>
                  <a:lnTo>
                    <a:pt x="0" y="1941347"/>
                  </a:lnTo>
                  <a:lnTo>
                    <a:pt x="0" y="2264905"/>
                  </a:lnTo>
                  <a:lnTo>
                    <a:pt x="323557" y="2264905"/>
                  </a:lnTo>
                  <a:lnTo>
                    <a:pt x="323557" y="1941347"/>
                  </a:lnTo>
                  <a:close/>
                </a:path>
                <a:path w="2588895" h="2588895">
                  <a:moveTo>
                    <a:pt x="323557" y="1294231"/>
                  </a:moveTo>
                  <a:lnTo>
                    <a:pt x="0" y="1294231"/>
                  </a:lnTo>
                  <a:lnTo>
                    <a:pt x="0" y="1617789"/>
                  </a:lnTo>
                  <a:lnTo>
                    <a:pt x="323557" y="1617789"/>
                  </a:lnTo>
                  <a:lnTo>
                    <a:pt x="323557" y="1294231"/>
                  </a:lnTo>
                  <a:close/>
                </a:path>
                <a:path w="2588895" h="2588895">
                  <a:moveTo>
                    <a:pt x="323557" y="0"/>
                  </a:moveTo>
                  <a:lnTo>
                    <a:pt x="0" y="0"/>
                  </a:lnTo>
                  <a:lnTo>
                    <a:pt x="0" y="323557"/>
                  </a:lnTo>
                  <a:lnTo>
                    <a:pt x="323557" y="323557"/>
                  </a:lnTo>
                  <a:lnTo>
                    <a:pt x="323557" y="0"/>
                  </a:lnTo>
                  <a:close/>
                </a:path>
                <a:path w="2588895" h="2588895">
                  <a:moveTo>
                    <a:pt x="647115" y="2264905"/>
                  </a:moveTo>
                  <a:lnTo>
                    <a:pt x="323557" y="2264905"/>
                  </a:lnTo>
                  <a:lnTo>
                    <a:pt x="323557" y="2588463"/>
                  </a:lnTo>
                  <a:lnTo>
                    <a:pt x="647115" y="2588463"/>
                  </a:lnTo>
                  <a:lnTo>
                    <a:pt x="647115" y="2264905"/>
                  </a:lnTo>
                  <a:close/>
                </a:path>
                <a:path w="2588895" h="2588895">
                  <a:moveTo>
                    <a:pt x="647115" y="1617789"/>
                  </a:moveTo>
                  <a:lnTo>
                    <a:pt x="323557" y="1617789"/>
                  </a:lnTo>
                  <a:lnTo>
                    <a:pt x="323557" y="1941347"/>
                  </a:lnTo>
                  <a:lnTo>
                    <a:pt x="647115" y="1941347"/>
                  </a:lnTo>
                  <a:lnTo>
                    <a:pt x="647115" y="1617789"/>
                  </a:lnTo>
                  <a:close/>
                </a:path>
                <a:path w="2588895" h="2588895">
                  <a:moveTo>
                    <a:pt x="647115" y="323557"/>
                  </a:moveTo>
                  <a:lnTo>
                    <a:pt x="323557" y="323557"/>
                  </a:lnTo>
                  <a:lnTo>
                    <a:pt x="323557" y="647115"/>
                  </a:lnTo>
                  <a:lnTo>
                    <a:pt x="647115" y="647115"/>
                  </a:lnTo>
                  <a:lnTo>
                    <a:pt x="647115" y="323557"/>
                  </a:lnTo>
                  <a:close/>
                </a:path>
                <a:path w="2588895" h="2588895">
                  <a:moveTo>
                    <a:pt x="970673" y="1941347"/>
                  </a:moveTo>
                  <a:lnTo>
                    <a:pt x="647115" y="1941347"/>
                  </a:lnTo>
                  <a:lnTo>
                    <a:pt x="647115" y="2264905"/>
                  </a:lnTo>
                  <a:lnTo>
                    <a:pt x="970673" y="2264905"/>
                  </a:lnTo>
                  <a:lnTo>
                    <a:pt x="970673" y="1941347"/>
                  </a:lnTo>
                  <a:close/>
                </a:path>
                <a:path w="2588895" h="2588895">
                  <a:moveTo>
                    <a:pt x="970673" y="1294231"/>
                  </a:moveTo>
                  <a:lnTo>
                    <a:pt x="647115" y="1294231"/>
                  </a:lnTo>
                  <a:lnTo>
                    <a:pt x="647115" y="1617789"/>
                  </a:lnTo>
                  <a:lnTo>
                    <a:pt x="970673" y="1617789"/>
                  </a:lnTo>
                  <a:lnTo>
                    <a:pt x="970673" y="1294231"/>
                  </a:lnTo>
                  <a:close/>
                </a:path>
                <a:path w="2588895" h="2588895">
                  <a:moveTo>
                    <a:pt x="970673" y="0"/>
                  </a:moveTo>
                  <a:lnTo>
                    <a:pt x="647115" y="0"/>
                  </a:lnTo>
                  <a:lnTo>
                    <a:pt x="647115" y="323557"/>
                  </a:lnTo>
                  <a:lnTo>
                    <a:pt x="970673" y="323557"/>
                  </a:lnTo>
                  <a:lnTo>
                    <a:pt x="970673" y="0"/>
                  </a:lnTo>
                  <a:close/>
                </a:path>
                <a:path w="2588895" h="2588895">
                  <a:moveTo>
                    <a:pt x="1294231" y="2264905"/>
                  </a:moveTo>
                  <a:lnTo>
                    <a:pt x="970673" y="2264905"/>
                  </a:lnTo>
                  <a:lnTo>
                    <a:pt x="970673" y="2588463"/>
                  </a:lnTo>
                  <a:lnTo>
                    <a:pt x="1294231" y="2588463"/>
                  </a:lnTo>
                  <a:lnTo>
                    <a:pt x="1294231" y="2264905"/>
                  </a:lnTo>
                  <a:close/>
                </a:path>
                <a:path w="2588895" h="2588895">
                  <a:moveTo>
                    <a:pt x="1294231" y="1617789"/>
                  </a:moveTo>
                  <a:lnTo>
                    <a:pt x="970673" y="1617789"/>
                  </a:lnTo>
                  <a:lnTo>
                    <a:pt x="970673" y="1941347"/>
                  </a:lnTo>
                  <a:lnTo>
                    <a:pt x="1294231" y="1941347"/>
                  </a:lnTo>
                  <a:lnTo>
                    <a:pt x="1294231" y="1617789"/>
                  </a:lnTo>
                  <a:close/>
                </a:path>
                <a:path w="2588895" h="2588895">
                  <a:moveTo>
                    <a:pt x="1294231" y="323557"/>
                  </a:moveTo>
                  <a:lnTo>
                    <a:pt x="970673" y="323557"/>
                  </a:lnTo>
                  <a:lnTo>
                    <a:pt x="970673" y="647115"/>
                  </a:lnTo>
                  <a:lnTo>
                    <a:pt x="1294231" y="647115"/>
                  </a:lnTo>
                  <a:lnTo>
                    <a:pt x="1294231" y="323557"/>
                  </a:lnTo>
                  <a:close/>
                </a:path>
                <a:path w="2588895" h="2588895">
                  <a:moveTo>
                    <a:pt x="1617789" y="1941347"/>
                  </a:moveTo>
                  <a:lnTo>
                    <a:pt x="1294231" y="1941347"/>
                  </a:lnTo>
                  <a:lnTo>
                    <a:pt x="1294231" y="2264905"/>
                  </a:lnTo>
                  <a:lnTo>
                    <a:pt x="1617789" y="2264905"/>
                  </a:lnTo>
                  <a:lnTo>
                    <a:pt x="1617789" y="1941347"/>
                  </a:lnTo>
                  <a:close/>
                </a:path>
                <a:path w="2588895" h="2588895">
                  <a:moveTo>
                    <a:pt x="1617789" y="1294231"/>
                  </a:moveTo>
                  <a:lnTo>
                    <a:pt x="1294231" y="1294231"/>
                  </a:lnTo>
                  <a:lnTo>
                    <a:pt x="1294231" y="1617789"/>
                  </a:lnTo>
                  <a:lnTo>
                    <a:pt x="1617789" y="1617789"/>
                  </a:lnTo>
                  <a:lnTo>
                    <a:pt x="1617789" y="1294231"/>
                  </a:lnTo>
                  <a:close/>
                </a:path>
                <a:path w="2588895" h="2588895">
                  <a:moveTo>
                    <a:pt x="1617789" y="0"/>
                  </a:moveTo>
                  <a:lnTo>
                    <a:pt x="1294231" y="0"/>
                  </a:lnTo>
                  <a:lnTo>
                    <a:pt x="1294231" y="323557"/>
                  </a:lnTo>
                  <a:lnTo>
                    <a:pt x="1617789" y="323557"/>
                  </a:lnTo>
                  <a:lnTo>
                    <a:pt x="1617789" y="0"/>
                  </a:lnTo>
                  <a:close/>
                </a:path>
                <a:path w="2588895" h="2588895">
                  <a:moveTo>
                    <a:pt x="1941347" y="2264905"/>
                  </a:moveTo>
                  <a:lnTo>
                    <a:pt x="1617789" y="2264905"/>
                  </a:lnTo>
                  <a:lnTo>
                    <a:pt x="1617789" y="2588463"/>
                  </a:lnTo>
                  <a:lnTo>
                    <a:pt x="1941347" y="2588463"/>
                  </a:lnTo>
                  <a:lnTo>
                    <a:pt x="1941347" y="2264905"/>
                  </a:lnTo>
                  <a:close/>
                </a:path>
                <a:path w="2588895" h="2588895">
                  <a:moveTo>
                    <a:pt x="1941347" y="1617789"/>
                  </a:moveTo>
                  <a:lnTo>
                    <a:pt x="1617789" y="1617789"/>
                  </a:lnTo>
                  <a:lnTo>
                    <a:pt x="1617789" y="1941347"/>
                  </a:lnTo>
                  <a:lnTo>
                    <a:pt x="1941347" y="1941347"/>
                  </a:lnTo>
                  <a:lnTo>
                    <a:pt x="1941347" y="1617789"/>
                  </a:lnTo>
                  <a:close/>
                </a:path>
                <a:path w="2588895" h="2588895">
                  <a:moveTo>
                    <a:pt x="1941347" y="323557"/>
                  </a:moveTo>
                  <a:lnTo>
                    <a:pt x="1617789" y="323557"/>
                  </a:lnTo>
                  <a:lnTo>
                    <a:pt x="1617789" y="647115"/>
                  </a:lnTo>
                  <a:lnTo>
                    <a:pt x="1941347" y="647115"/>
                  </a:lnTo>
                  <a:lnTo>
                    <a:pt x="1941347" y="323557"/>
                  </a:lnTo>
                  <a:close/>
                </a:path>
                <a:path w="2588895" h="2588895">
                  <a:moveTo>
                    <a:pt x="2264905" y="1941347"/>
                  </a:moveTo>
                  <a:lnTo>
                    <a:pt x="1941347" y="1941347"/>
                  </a:lnTo>
                  <a:lnTo>
                    <a:pt x="1941347" y="2264905"/>
                  </a:lnTo>
                  <a:lnTo>
                    <a:pt x="2264905" y="2264905"/>
                  </a:lnTo>
                  <a:lnTo>
                    <a:pt x="2264905" y="1941347"/>
                  </a:lnTo>
                  <a:close/>
                </a:path>
                <a:path w="2588895" h="2588895">
                  <a:moveTo>
                    <a:pt x="2264905" y="1294231"/>
                  </a:moveTo>
                  <a:lnTo>
                    <a:pt x="1941347" y="1294231"/>
                  </a:lnTo>
                  <a:lnTo>
                    <a:pt x="1941347" y="1617789"/>
                  </a:lnTo>
                  <a:lnTo>
                    <a:pt x="2264905" y="1617789"/>
                  </a:lnTo>
                  <a:lnTo>
                    <a:pt x="2264905" y="1294231"/>
                  </a:lnTo>
                  <a:close/>
                </a:path>
                <a:path w="2588895" h="2588895">
                  <a:moveTo>
                    <a:pt x="2264905" y="0"/>
                  </a:moveTo>
                  <a:lnTo>
                    <a:pt x="1941347" y="0"/>
                  </a:lnTo>
                  <a:lnTo>
                    <a:pt x="1941347" y="323557"/>
                  </a:lnTo>
                  <a:lnTo>
                    <a:pt x="2264905" y="323557"/>
                  </a:lnTo>
                  <a:lnTo>
                    <a:pt x="2264905" y="0"/>
                  </a:lnTo>
                  <a:close/>
                </a:path>
                <a:path w="2588895" h="2588895">
                  <a:moveTo>
                    <a:pt x="2588463" y="2264905"/>
                  </a:moveTo>
                  <a:lnTo>
                    <a:pt x="2264905" y="2264905"/>
                  </a:lnTo>
                  <a:lnTo>
                    <a:pt x="2264905" y="2588463"/>
                  </a:lnTo>
                  <a:lnTo>
                    <a:pt x="2588463" y="2588463"/>
                  </a:lnTo>
                  <a:lnTo>
                    <a:pt x="2588463" y="2264905"/>
                  </a:lnTo>
                  <a:close/>
                </a:path>
                <a:path w="2588895" h="2588895">
                  <a:moveTo>
                    <a:pt x="2588463" y="1617789"/>
                  </a:moveTo>
                  <a:lnTo>
                    <a:pt x="2264905" y="1617789"/>
                  </a:lnTo>
                  <a:lnTo>
                    <a:pt x="2264905" y="1941347"/>
                  </a:lnTo>
                  <a:lnTo>
                    <a:pt x="2588463" y="1941347"/>
                  </a:lnTo>
                  <a:lnTo>
                    <a:pt x="2588463" y="1617789"/>
                  </a:lnTo>
                  <a:close/>
                </a:path>
                <a:path w="2588895" h="2588895">
                  <a:moveTo>
                    <a:pt x="2588463" y="970673"/>
                  </a:moveTo>
                  <a:lnTo>
                    <a:pt x="2264905" y="970673"/>
                  </a:lnTo>
                  <a:lnTo>
                    <a:pt x="2264905" y="647115"/>
                  </a:lnTo>
                  <a:lnTo>
                    <a:pt x="1941347" y="647115"/>
                  </a:lnTo>
                  <a:lnTo>
                    <a:pt x="1941347" y="970673"/>
                  </a:lnTo>
                  <a:lnTo>
                    <a:pt x="1617789" y="970673"/>
                  </a:lnTo>
                  <a:lnTo>
                    <a:pt x="1617789" y="647115"/>
                  </a:lnTo>
                  <a:lnTo>
                    <a:pt x="1294231" y="647115"/>
                  </a:lnTo>
                  <a:lnTo>
                    <a:pt x="1294231" y="970673"/>
                  </a:lnTo>
                  <a:lnTo>
                    <a:pt x="970673" y="970673"/>
                  </a:lnTo>
                  <a:lnTo>
                    <a:pt x="970673" y="647115"/>
                  </a:lnTo>
                  <a:lnTo>
                    <a:pt x="647115" y="647115"/>
                  </a:lnTo>
                  <a:lnTo>
                    <a:pt x="647115" y="970673"/>
                  </a:lnTo>
                  <a:lnTo>
                    <a:pt x="323557" y="970673"/>
                  </a:lnTo>
                  <a:lnTo>
                    <a:pt x="323557" y="647115"/>
                  </a:lnTo>
                  <a:lnTo>
                    <a:pt x="0" y="647115"/>
                  </a:lnTo>
                  <a:lnTo>
                    <a:pt x="0" y="970686"/>
                  </a:lnTo>
                  <a:lnTo>
                    <a:pt x="323557" y="970686"/>
                  </a:lnTo>
                  <a:lnTo>
                    <a:pt x="323557" y="1294231"/>
                  </a:lnTo>
                  <a:lnTo>
                    <a:pt x="647115" y="1294231"/>
                  </a:lnTo>
                  <a:lnTo>
                    <a:pt x="647115" y="970686"/>
                  </a:lnTo>
                  <a:lnTo>
                    <a:pt x="970673" y="970686"/>
                  </a:lnTo>
                  <a:lnTo>
                    <a:pt x="970673" y="1294231"/>
                  </a:lnTo>
                  <a:lnTo>
                    <a:pt x="1294231" y="1294231"/>
                  </a:lnTo>
                  <a:lnTo>
                    <a:pt x="1294231" y="970686"/>
                  </a:lnTo>
                  <a:lnTo>
                    <a:pt x="1617789" y="970686"/>
                  </a:lnTo>
                  <a:lnTo>
                    <a:pt x="1617789" y="1294231"/>
                  </a:lnTo>
                  <a:lnTo>
                    <a:pt x="1941347" y="1294231"/>
                  </a:lnTo>
                  <a:lnTo>
                    <a:pt x="1941347" y="970686"/>
                  </a:lnTo>
                  <a:lnTo>
                    <a:pt x="2264905" y="970686"/>
                  </a:lnTo>
                  <a:lnTo>
                    <a:pt x="2264905" y="1294231"/>
                  </a:lnTo>
                  <a:lnTo>
                    <a:pt x="2588463" y="1294231"/>
                  </a:lnTo>
                  <a:lnTo>
                    <a:pt x="2588463" y="970673"/>
                  </a:lnTo>
                  <a:close/>
                </a:path>
                <a:path w="2588895" h="2588895">
                  <a:moveTo>
                    <a:pt x="2588463" y="323557"/>
                  </a:moveTo>
                  <a:lnTo>
                    <a:pt x="2264905" y="323557"/>
                  </a:lnTo>
                  <a:lnTo>
                    <a:pt x="2264905" y="647115"/>
                  </a:lnTo>
                  <a:lnTo>
                    <a:pt x="2588463" y="647115"/>
                  </a:lnTo>
                  <a:lnTo>
                    <a:pt x="2588463" y="323557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4568D327-5643-4CE0-B5A8-3CB1CF4C391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5546" y="2262339"/>
              <a:ext cx="128168" cy="160007"/>
            </a:xfrm>
            <a:prstGeom prst="rect">
              <a:avLst/>
            </a:prstGeom>
          </p:spPr>
        </p:pic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5F4FA12-2C09-4B69-9D7F-B2F9B6A679F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9335" y="2262339"/>
              <a:ext cx="128155" cy="160007"/>
            </a:xfrm>
            <a:prstGeom prst="rect">
              <a:avLst/>
            </a:prstGeom>
          </p:spPr>
        </p:pic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CDBF4958-1313-485B-BA23-CBBADFD12B2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2893" y="1938781"/>
              <a:ext cx="128155" cy="160007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8BAEE79E-6C46-4D71-BA65-99061FBD2F6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6451" y="2262339"/>
              <a:ext cx="128155" cy="160007"/>
            </a:xfrm>
            <a:prstGeom prst="rect">
              <a:avLst/>
            </a:prstGeom>
          </p:spPr>
        </p:pic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8F858CB4-F526-4191-81C7-CBC5F470CBD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9900" y="2575788"/>
              <a:ext cx="128155" cy="160007"/>
            </a:xfrm>
            <a:prstGeom prst="rect">
              <a:avLst/>
            </a:prstGeom>
          </p:spPr>
        </p:pic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3EC3A630-09DA-42BD-ACE5-0D18D7B27E6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3580" y="1938781"/>
              <a:ext cx="128155" cy="160007"/>
            </a:xfrm>
            <a:prstGeom prst="rect">
              <a:avLst/>
            </a:prstGeom>
          </p:spPr>
        </p:pic>
        <p:pic>
          <p:nvPicPr>
            <p:cNvPr id="15" name="object 13">
              <a:extLst>
                <a:ext uri="{FF2B5EF4-FFF2-40B4-BE49-F238E27FC236}">
                  <a16:creationId xmlns:a16="http://schemas.microsoft.com/office/drawing/2014/main" id="{7DFB8CDD-88ED-4BC1-89B0-5927A7BF37F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7028" y="1938781"/>
              <a:ext cx="128155" cy="160007"/>
            </a:xfrm>
            <a:prstGeom prst="rect">
              <a:avLst/>
            </a:prstGeom>
          </p:spPr>
        </p:pic>
        <p:pic>
          <p:nvPicPr>
            <p:cNvPr id="16" name="object 14">
              <a:extLst>
                <a:ext uri="{FF2B5EF4-FFF2-40B4-BE49-F238E27FC236}">
                  <a16:creationId xmlns:a16="http://schemas.microsoft.com/office/drawing/2014/main" id="{70DC28E1-A51F-4333-A8CF-0EA364B415E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90695" y="1928672"/>
              <a:ext cx="128155" cy="160007"/>
            </a:xfrm>
            <a:prstGeom prst="rect">
              <a:avLst/>
            </a:prstGeom>
          </p:spPr>
        </p:pic>
        <p:pic>
          <p:nvPicPr>
            <p:cNvPr id="17" name="object 15">
              <a:extLst>
                <a:ext uri="{FF2B5EF4-FFF2-40B4-BE49-F238E27FC236}">
                  <a16:creationId xmlns:a16="http://schemas.microsoft.com/office/drawing/2014/main" id="{34ABC713-7BEE-4BED-BED0-1FA12F8E346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5435" y="3546460"/>
              <a:ext cx="148390" cy="180242"/>
            </a:xfrm>
            <a:prstGeom prst="rect">
              <a:avLst/>
            </a:prstGeom>
          </p:spPr>
        </p:pic>
        <p:pic>
          <p:nvPicPr>
            <p:cNvPr id="18" name="object 16">
              <a:extLst>
                <a:ext uri="{FF2B5EF4-FFF2-40B4-BE49-F238E27FC236}">
                  <a16:creationId xmlns:a16="http://schemas.microsoft.com/office/drawing/2014/main" id="{19CE834F-3110-412E-933E-44F33048EDD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29115" y="3546460"/>
              <a:ext cx="148378" cy="180242"/>
            </a:xfrm>
            <a:prstGeom prst="rect">
              <a:avLst/>
            </a:prstGeom>
          </p:spPr>
        </p:pic>
        <p:pic>
          <p:nvPicPr>
            <p:cNvPr id="19" name="object 17">
              <a:extLst>
                <a:ext uri="{FF2B5EF4-FFF2-40B4-BE49-F238E27FC236}">
                  <a16:creationId xmlns:a16="http://schemas.microsoft.com/office/drawing/2014/main" id="{B54D3D6B-3BD0-470A-BC3D-933700B7A0FD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42564" y="2899344"/>
              <a:ext cx="148378" cy="180229"/>
            </a:xfrm>
            <a:prstGeom prst="rect">
              <a:avLst/>
            </a:prstGeom>
          </p:spPr>
        </p:pic>
        <p:pic>
          <p:nvPicPr>
            <p:cNvPr id="20" name="object 18">
              <a:extLst>
                <a:ext uri="{FF2B5EF4-FFF2-40B4-BE49-F238E27FC236}">
                  <a16:creationId xmlns:a16="http://schemas.microsoft.com/office/drawing/2014/main" id="{2D1FA3A7-8420-4D94-B19C-E52836FEC922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6340" y="2575786"/>
              <a:ext cx="148378" cy="180229"/>
            </a:xfrm>
            <a:prstGeom prst="rect">
              <a:avLst/>
            </a:prstGeom>
          </p:spPr>
        </p:pic>
        <p:pic>
          <p:nvPicPr>
            <p:cNvPr id="21" name="object 19">
              <a:extLst>
                <a:ext uri="{FF2B5EF4-FFF2-40B4-BE49-F238E27FC236}">
                  <a16:creationId xmlns:a16="http://schemas.microsoft.com/office/drawing/2014/main" id="{16F245DE-F775-409F-A5B3-3442FBD25834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99789" y="2899344"/>
              <a:ext cx="148378" cy="180229"/>
            </a:xfrm>
            <a:prstGeom prst="rect">
              <a:avLst/>
            </a:prstGeom>
          </p:spPr>
        </p:pic>
        <p:pic>
          <p:nvPicPr>
            <p:cNvPr id="22" name="object 20">
              <a:extLst>
                <a:ext uri="{FF2B5EF4-FFF2-40B4-BE49-F238E27FC236}">
                  <a16:creationId xmlns:a16="http://schemas.microsoft.com/office/drawing/2014/main" id="{76721CF3-B5D9-44EB-9FEC-7EFB6DE19F12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13250" y="3546460"/>
              <a:ext cx="148378" cy="180242"/>
            </a:xfrm>
            <a:prstGeom prst="rect">
              <a:avLst/>
            </a:prstGeom>
          </p:spPr>
        </p:pic>
        <p:pic>
          <p:nvPicPr>
            <p:cNvPr id="23" name="object 21">
              <a:extLst>
                <a:ext uri="{FF2B5EF4-FFF2-40B4-BE49-F238E27FC236}">
                  <a16:creationId xmlns:a16="http://schemas.microsoft.com/office/drawing/2014/main" id="{E506DE96-02BB-4A59-97A9-39C689F04D11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46917" y="3536351"/>
              <a:ext cx="148378" cy="180229"/>
            </a:xfrm>
            <a:prstGeom prst="rect">
              <a:avLst/>
            </a:prstGeom>
          </p:spPr>
        </p:pic>
        <p:pic>
          <p:nvPicPr>
            <p:cNvPr id="24" name="object 22">
              <a:extLst>
                <a:ext uri="{FF2B5EF4-FFF2-40B4-BE49-F238E27FC236}">
                  <a16:creationId xmlns:a16="http://schemas.microsoft.com/office/drawing/2014/main" id="{7A2AF896-27BD-4B54-B623-33C745447138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79873" y="3538840"/>
              <a:ext cx="148390" cy="180229"/>
            </a:xfrm>
            <a:prstGeom prst="rect">
              <a:avLst/>
            </a:prstGeom>
          </p:spPr>
        </p:pic>
        <p:pic>
          <p:nvPicPr>
            <p:cNvPr id="25" name="object 23">
              <a:extLst>
                <a:ext uri="{FF2B5EF4-FFF2-40B4-BE49-F238E27FC236}">
                  <a16:creationId xmlns:a16="http://schemas.microsoft.com/office/drawing/2014/main" id="{A72A1E1B-E9D9-4554-9357-AC83C3B21E1D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255" y="3818113"/>
              <a:ext cx="188141" cy="225301"/>
            </a:xfrm>
            <a:prstGeom prst="rect">
              <a:avLst/>
            </a:prstGeom>
          </p:spPr>
        </p:pic>
        <p:pic>
          <p:nvPicPr>
            <p:cNvPr id="26" name="object 24">
              <a:extLst>
                <a:ext uri="{FF2B5EF4-FFF2-40B4-BE49-F238E27FC236}">
                  <a16:creationId xmlns:a16="http://schemas.microsoft.com/office/drawing/2014/main" id="{7D590928-4943-4C66-AC1D-5CA693213821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08208" y="3828222"/>
              <a:ext cx="188141" cy="225314"/>
            </a:xfrm>
            <a:prstGeom prst="rect">
              <a:avLst/>
            </a:prstGeom>
          </p:spPr>
        </p:pic>
        <p:pic>
          <p:nvPicPr>
            <p:cNvPr id="27" name="object 25">
              <a:extLst>
                <a:ext uri="{FF2B5EF4-FFF2-40B4-BE49-F238E27FC236}">
                  <a16:creationId xmlns:a16="http://schemas.microsoft.com/office/drawing/2014/main" id="{62EA1F66-B41B-478C-85C9-495EC7682BBB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85366" y="1563319"/>
              <a:ext cx="167919" cy="205079"/>
            </a:xfrm>
            <a:prstGeom prst="rect">
              <a:avLst/>
            </a:prstGeom>
          </p:spPr>
        </p:pic>
        <p:pic>
          <p:nvPicPr>
            <p:cNvPr id="28" name="object 26">
              <a:extLst>
                <a:ext uri="{FF2B5EF4-FFF2-40B4-BE49-F238E27FC236}">
                  <a16:creationId xmlns:a16="http://schemas.microsoft.com/office/drawing/2014/main" id="{59D492A9-281B-4F2B-AEB5-F8388891BD76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60380" y="1573428"/>
              <a:ext cx="167919" cy="205079"/>
            </a:xfrm>
            <a:prstGeom prst="rect">
              <a:avLst/>
            </a:prstGeom>
          </p:spPr>
        </p:pic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88289903-DDC5-4786-AC4C-431594395098}"/>
                </a:ext>
              </a:extLst>
            </p:cNvPr>
            <p:cNvSpPr/>
            <p:nvPr/>
          </p:nvSpPr>
          <p:spPr>
            <a:xfrm>
              <a:off x="2758655" y="1535048"/>
              <a:ext cx="222885" cy="262890"/>
            </a:xfrm>
            <a:custGeom>
              <a:avLst/>
              <a:gdLst/>
              <a:ahLst/>
              <a:cxnLst/>
              <a:rect l="l" t="t" r="r" b="b"/>
              <a:pathLst>
                <a:path w="222885" h="262889">
                  <a:moveTo>
                    <a:pt x="0" y="111213"/>
                  </a:moveTo>
                  <a:lnTo>
                    <a:pt x="0" y="141554"/>
                  </a:lnTo>
                  <a:lnTo>
                    <a:pt x="10109" y="192112"/>
                  </a:lnTo>
                  <a:lnTo>
                    <a:pt x="70777" y="202222"/>
                  </a:lnTo>
                  <a:lnTo>
                    <a:pt x="10109" y="222440"/>
                  </a:lnTo>
                  <a:lnTo>
                    <a:pt x="10109" y="262890"/>
                  </a:lnTo>
                  <a:lnTo>
                    <a:pt x="212331" y="262890"/>
                  </a:lnTo>
                  <a:lnTo>
                    <a:pt x="212331" y="222440"/>
                  </a:lnTo>
                  <a:lnTo>
                    <a:pt x="151663" y="202222"/>
                  </a:lnTo>
                  <a:lnTo>
                    <a:pt x="212331" y="192112"/>
                  </a:lnTo>
                  <a:lnTo>
                    <a:pt x="222440" y="141554"/>
                  </a:lnTo>
                  <a:lnTo>
                    <a:pt x="222440" y="111213"/>
                  </a:lnTo>
                  <a:lnTo>
                    <a:pt x="192112" y="70777"/>
                  </a:lnTo>
                  <a:lnTo>
                    <a:pt x="151663" y="60667"/>
                  </a:lnTo>
                  <a:lnTo>
                    <a:pt x="121323" y="80886"/>
                  </a:lnTo>
                  <a:lnTo>
                    <a:pt x="121323" y="40436"/>
                  </a:lnTo>
                  <a:lnTo>
                    <a:pt x="141554" y="40436"/>
                  </a:lnTo>
                  <a:lnTo>
                    <a:pt x="141554" y="20218"/>
                  </a:lnTo>
                  <a:lnTo>
                    <a:pt x="121323" y="20218"/>
                  </a:lnTo>
                  <a:lnTo>
                    <a:pt x="121323" y="0"/>
                  </a:lnTo>
                  <a:lnTo>
                    <a:pt x="101104" y="0"/>
                  </a:lnTo>
                  <a:lnTo>
                    <a:pt x="101104" y="20218"/>
                  </a:lnTo>
                  <a:lnTo>
                    <a:pt x="80886" y="20218"/>
                  </a:lnTo>
                  <a:lnTo>
                    <a:pt x="80886" y="40436"/>
                  </a:lnTo>
                  <a:lnTo>
                    <a:pt x="101104" y="40436"/>
                  </a:lnTo>
                  <a:lnTo>
                    <a:pt x="101104" y="80886"/>
                  </a:lnTo>
                  <a:lnTo>
                    <a:pt x="70777" y="60667"/>
                  </a:lnTo>
                  <a:lnTo>
                    <a:pt x="30327" y="70777"/>
                  </a:lnTo>
                  <a:lnTo>
                    <a:pt x="0" y="1112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ED166495-2F8E-4C14-8F66-C0A2155747AD}"/>
                </a:ext>
              </a:extLst>
            </p:cNvPr>
            <p:cNvSpPr/>
            <p:nvPr/>
          </p:nvSpPr>
          <p:spPr>
            <a:xfrm>
              <a:off x="2758655" y="1535048"/>
              <a:ext cx="222885" cy="262890"/>
            </a:xfrm>
            <a:custGeom>
              <a:avLst/>
              <a:gdLst/>
              <a:ahLst/>
              <a:cxnLst/>
              <a:rect l="l" t="t" r="r" b="b"/>
              <a:pathLst>
                <a:path w="222885" h="262889">
                  <a:moveTo>
                    <a:pt x="10109" y="262890"/>
                  </a:moveTo>
                  <a:lnTo>
                    <a:pt x="212331" y="262890"/>
                  </a:lnTo>
                  <a:lnTo>
                    <a:pt x="212331" y="222440"/>
                  </a:lnTo>
                  <a:lnTo>
                    <a:pt x="151663" y="202222"/>
                  </a:lnTo>
                  <a:lnTo>
                    <a:pt x="212331" y="192112"/>
                  </a:lnTo>
                  <a:lnTo>
                    <a:pt x="222440" y="141554"/>
                  </a:lnTo>
                  <a:lnTo>
                    <a:pt x="222440" y="111213"/>
                  </a:lnTo>
                  <a:lnTo>
                    <a:pt x="192112" y="70777"/>
                  </a:lnTo>
                  <a:lnTo>
                    <a:pt x="151663" y="60667"/>
                  </a:lnTo>
                  <a:lnTo>
                    <a:pt x="121323" y="80886"/>
                  </a:lnTo>
                  <a:lnTo>
                    <a:pt x="121323" y="40436"/>
                  </a:lnTo>
                  <a:lnTo>
                    <a:pt x="141554" y="40436"/>
                  </a:lnTo>
                  <a:lnTo>
                    <a:pt x="141554" y="20218"/>
                  </a:lnTo>
                  <a:lnTo>
                    <a:pt x="121323" y="20218"/>
                  </a:lnTo>
                  <a:lnTo>
                    <a:pt x="121323" y="0"/>
                  </a:lnTo>
                  <a:lnTo>
                    <a:pt x="101104" y="0"/>
                  </a:lnTo>
                  <a:lnTo>
                    <a:pt x="101104" y="20218"/>
                  </a:lnTo>
                  <a:lnTo>
                    <a:pt x="80886" y="20218"/>
                  </a:lnTo>
                  <a:lnTo>
                    <a:pt x="80886" y="40436"/>
                  </a:lnTo>
                  <a:lnTo>
                    <a:pt x="101104" y="40436"/>
                  </a:lnTo>
                  <a:lnTo>
                    <a:pt x="101104" y="80886"/>
                  </a:lnTo>
                  <a:lnTo>
                    <a:pt x="70777" y="60667"/>
                  </a:lnTo>
                  <a:lnTo>
                    <a:pt x="30327" y="70777"/>
                  </a:lnTo>
                  <a:lnTo>
                    <a:pt x="0" y="111213"/>
                  </a:lnTo>
                  <a:lnTo>
                    <a:pt x="0" y="141554"/>
                  </a:lnTo>
                  <a:lnTo>
                    <a:pt x="10109" y="192112"/>
                  </a:lnTo>
                  <a:lnTo>
                    <a:pt x="70777" y="202222"/>
                  </a:lnTo>
                  <a:lnTo>
                    <a:pt x="10109" y="222440"/>
                  </a:lnTo>
                  <a:lnTo>
                    <a:pt x="10109" y="262890"/>
                  </a:lnTo>
                  <a:close/>
                </a:path>
                <a:path w="222885" h="262889">
                  <a:moveTo>
                    <a:pt x="10109" y="262890"/>
                  </a:moveTo>
                  <a:lnTo>
                    <a:pt x="212331" y="262890"/>
                  </a:lnTo>
                </a:path>
                <a:path w="222885" h="262889">
                  <a:moveTo>
                    <a:pt x="10109" y="262890"/>
                  </a:moveTo>
                  <a:lnTo>
                    <a:pt x="10109" y="222440"/>
                  </a:lnTo>
                </a:path>
                <a:path w="222885" h="262889">
                  <a:moveTo>
                    <a:pt x="10109" y="222440"/>
                  </a:moveTo>
                  <a:lnTo>
                    <a:pt x="212331" y="222440"/>
                  </a:lnTo>
                </a:path>
                <a:path w="222885" h="262889">
                  <a:moveTo>
                    <a:pt x="212331" y="222440"/>
                  </a:moveTo>
                  <a:lnTo>
                    <a:pt x="212331" y="262890"/>
                  </a:lnTo>
                </a:path>
                <a:path w="222885" h="262889">
                  <a:moveTo>
                    <a:pt x="10109" y="242658"/>
                  </a:moveTo>
                  <a:lnTo>
                    <a:pt x="212331" y="242658"/>
                  </a:lnTo>
                </a:path>
                <a:path w="222885" h="262889">
                  <a:moveTo>
                    <a:pt x="10109" y="222440"/>
                  </a:moveTo>
                  <a:lnTo>
                    <a:pt x="70777" y="202222"/>
                  </a:lnTo>
                </a:path>
                <a:path w="222885" h="262889">
                  <a:moveTo>
                    <a:pt x="70777" y="202222"/>
                  </a:moveTo>
                  <a:lnTo>
                    <a:pt x="151663" y="202222"/>
                  </a:lnTo>
                </a:path>
                <a:path w="222885" h="262889">
                  <a:moveTo>
                    <a:pt x="151663" y="202222"/>
                  </a:moveTo>
                  <a:lnTo>
                    <a:pt x="212331" y="2224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A27DF303-F7F4-4182-B370-498A01A51F77}"/>
                </a:ext>
              </a:extLst>
            </p:cNvPr>
            <p:cNvSpPr/>
            <p:nvPr/>
          </p:nvSpPr>
          <p:spPr>
            <a:xfrm>
              <a:off x="3405771" y="3799954"/>
              <a:ext cx="222885" cy="262890"/>
            </a:xfrm>
            <a:custGeom>
              <a:avLst/>
              <a:gdLst/>
              <a:ahLst/>
              <a:cxnLst/>
              <a:rect l="l" t="t" r="r" b="b"/>
              <a:pathLst>
                <a:path w="222885" h="262889">
                  <a:moveTo>
                    <a:pt x="0" y="111226"/>
                  </a:moveTo>
                  <a:lnTo>
                    <a:pt x="0" y="141554"/>
                  </a:lnTo>
                  <a:lnTo>
                    <a:pt x="10109" y="192112"/>
                  </a:lnTo>
                  <a:lnTo>
                    <a:pt x="70777" y="202222"/>
                  </a:lnTo>
                  <a:lnTo>
                    <a:pt x="10109" y="222440"/>
                  </a:lnTo>
                  <a:lnTo>
                    <a:pt x="10109" y="262890"/>
                  </a:lnTo>
                  <a:lnTo>
                    <a:pt x="212331" y="262890"/>
                  </a:lnTo>
                  <a:lnTo>
                    <a:pt x="212331" y="222440"/>
                  </a:lnTo>
                  <a:lnTo>
                    <a:pt x="151663" y="202222"/>
                  </a:lnTo>
                  <a:lnTo>
                    <a:pt x="212331" y="192112"/>
                  </a:lnTo>
                  <a:lnTo>
                    <a:pt x="222440" y="141554"/>
                  </a:lnTo>
                  <a:lnTo>
                    <a:pt x="222440" y="111226"/>
                  </a:lnTo>
                  <a:lnTo>
                    <a:pt x="192112" y="70777"/>
                  </a:lnTo>
                  <a:lnTo>
                    <a:pt x="151663" y="60667"/>
                  </a:lnTo>
                  <a:lnTo>
                    <a:pt x="121323" y="80886"/>
                  </a:lnTo>
                  <a:lnTo>
                    <a:pt x="121323" y="40449"/>
                  </a:lnTo>
                  <a:lnTo>
                    <a:pt x="141554" y="40449"/>
                  </a:lnTo>
                  <a:lnTo>
                    <a:pt x="141554" y="20218"/>
                  </a:lnTo>
                  <a:lnTo>
                    <a:pt x="121323" y="20218"/>
                  </a:lnTo>
                  <a:lnTo>
                    <a:pt x="121323" y="0"/>
                  </a:lnTo>
                  <a:lnTo>
                    <a:pt x="101104" y="0"/>
                  </a:lnTo>
                  <a:lnTo>
                    <a:pt x="101104" y="20218"/>
                  </a:lnTo>
                  <a:lnTo>
                    <a:pt x="80886" y="20218"/>
                  </a:lnTo>
                  <a:lnTo>
                    <a:pt x="80886" y="40449"/>
                  </a:lnTo>
                  <a:lnTo>
                    <a:pt x="101104" y="40449"/>
                  </a:lnTo>
                  <a:lnTo>
                    <a:pt x="101104" y="80886"/>
                  </a:lnTo>
                  <a:lnTo>
                    <a:pt x="70777" y="60667"/>
                  </a:lnTo>
                  <a:lnTo>
                    <a:pt x="30327" y="70777"/>
                  </a:lnTo>
                  <a:lnTo>
                    <a:pt x="0" y="1112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30BC00A2-444C-4BB6-8099-FD4C5A6A36D5}"/>
                </a:ext>
              </a:extLst>
            </p:cNvPr>
            <p:cNvSpPr/>
            <p:nvPr/>
          </p:nvSpPr>
          <p:spPr>
            <a:xfrm>
              <a:off x="3405771" y="3799954"/>
              <a:ext cx="222885" cy="262890"/>
            </a:xfrm>
            <a:custGeom>
              <a:avLst/>
              <a:gdLst/>
              <a:ahLst/>
              <a:cxnLst/>
              <a:rect l="l" t="t" r="r" b="b"/>
              <a:pathLst>
                <a:path w="222885" h="262889">
                  <a:moveTo>
                    <a:pt x="10109" y="262890"/>
                  </a:moveTo>
                  <a:lnTo>
                    <a:pt x="212331" y="262890"/>
                  </a:lnTo>
                  <a:lnTo>
                    <a:pt x="212331" y="222440"/>
                  </a:lnTo>
                  <a:lnTo>
                    <a:pt x="151663" y="202222"/>
                  </a:lnTo>
                  <a:lnTo>
                    <a:pt x="212331" y="192112"/>
                  </a:lnTo>
                  <a:lnTo>
                    <a:pt x="222440" y="141554"/>
                  </a:lnTo>
                  <a:lnTo>
                    <a:pt x="222440" y="111226"/>
                  </a:lnTo>
                  <a:lnTo>
                    <a:pt x="192112" y="70777"/>
                  </a:lnTo>
                  <a:lnTo>
                    <a:pt x="151663" y="60667"/>
                  </a:lnTo>
                  <a:lnTo>
                    <a:pt x="121323" y="80886"/>
                  </a:lnTo>
                  <a:lnTo>
                    <a:pt x="121323" y="40449"/>
                  </a:lnTo>
                  <a:lnTo>
                    <a:pt x="141554" y="40449"/>
                  </a:lnTo>
                  <a:lnTo>
                    <a:pt x="141554" y="20218"/>
                  </a:lnTo>
                  <a:lnTo>
                    <a:pt x="121323" y="20218"/>
                  </a:lnTo>
                  <a:lnTo>
                    <a:pt x="121323" y="0"/>
                  </a:lnTo>
                  <a:lnTo>
                    <a:pt x="101104" y="0"/>
                  </a:lnTo>
                  <a:lnTo>
                    <a:pt x="101104" y="20218"/>
                  </a:lnTo>
                  <a:lnTo>
                    <a:pt x="80886" y="20218"/>
                  </a:lnTo>
                  <a:lnTo>
                    <a:pt x="80886" y="40449"/>
                  </a:lnTo>
                  <a:lnTo>
                    <a:pt x="101104" y="40449"/>
                  </a:lnTo>
                  <a:lnTo>
                    <a:pt x="101104" y="80886"/>
                  </a:lnTo>
                  <a:lnTo>
                    <a:pt x="70777" y="60667"/>
                  </a:lnTo>
                  <a:lnTo>
                    <a:pt x="30327" y="70777"/>
                  </a:lnTo>
                  <a:lnTo>
                    <a:pt x="0" y="111226"/>
                  </a:lnTo>
                  <a:lnTo>
                    <a:pt x="0" y="141554"/>
                  </a:lnTo>
                  <a:lnTo>
                    <a:pt x="10109" y="192112"/>
                  </a:lnTo>
                  <a:lnTo>
                    <a:pt x="70777" y="202222"/>
                  </a:lnTo>
                  <a:lnTo>
                    <a:pt x="10109" y="222440"/>
                  </a:lnTo>
                  <a:lnTo>
                    <a:pt x="10109" y="262890"/>
                  </a:lnTo>
                  <a:close/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1">
              <a:extLst>
                <a:ext uri="{FF2B5EF4-FFF2-40B4-BE49-F238E27FC236}">
                  <a16:creationId xmlns:a16="http://schemas.microsoft.com/office/drawing/2014/main" id="{7375005D-DDB6-44FD-8182-CDE30B65BDB5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05769" y="3992065"/>
              <a:ext cx="222444" cy="80890"/>
            </a:xfrm>
            <a:prstGeom prst="rect">
              <a:avLst/>
            </a:prstGeom>
          </p:spPr>
        </p:pic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FF725DD9-9DC7-4711-AD5B-F5E74FA67846}"/>
                </a:ext>
              </a:extLst>
            </p:cNvPr>
            <p:cNvSpPr/>
            <p:nvPr/>
          </p:nvSpPr>
          <p:spPr>
            <a:xfrm>
              <a:off x="2424975" y="1524939"/>
              <a:ext cx="253365" cy="283210"/>
            </a:xfrm>
            <a:custGeom>
              <a:avLst/>
              <a:gdLst/>
              <a:ahLst/>
              <a:cxnLst/>
              <a:rect l="l" t="t" r="r" b="b"/>
              <a:pathLst>
                <a:path w="253364" h="283210">
                  <a:moveTo>
                    <a:pt x="0" y="70777"/>
                  </a:moveTo>
                  <a:lnTo>
                    <a:pt x="0" y="90995"/>
                  </a:lnTo>
                  <a:lnTo>
                    <a:pt x="10121" y="90995"/>
                  </a:lnTo>
                  <a:lnTo>
                    <a:pt x="70777" y="222440"/>
                  </a:lnTo>
                  <a:lnTo>
                    <a:pt x="30340" y="242658"/>
                  </a:lnTo>
                  <a:lnTo>
                    <a:pt x="30340" y="283108"/>
                  </a:lnTo>
                  <a:lnTo>
                    <a:pt x="222453" y="283108"/>
                  </a:lnTo>
                  <a:lnTo>
                    <a:pt x="222453" y="242658"/>
                  </a:lnTo>
                  <a:lnTo>
                    <a:pt x="182003" y="222440"/>
                  </a:lnTo>
                  <a:lnTo>
                    <a:pt x="242671" y="90995"/>
                  </a:lnTo>
                  <a:lnTo>
                    <a:pt x="252780" y="90995"/>
                  </a:lnTo>
                  <a:lnTo>
                    <a:pt x="252780" y="70777"/>
                  </a:lnTo>
                  <a:lnTo>
                    <a:pt x="232562" y="70777"/>
                  </a:lnTo>
                  <a:lnTo>
                    <a:pt x="232562" y="80886"/>
                  </a:lnTo>
                  <a:lnTo>
                    <a:pt x="171894" y="181991"/>
                  </a:lnTo>
                  <a:lnTo>
                    <a:pt x="192112" y="50546"/>
                  </a:lnTo>
                  <a:lnTo>
                    <a:pt x="202234" y="50546"/>
                  </a:lnTo>
                  <a:lnTo>
                    <a:pt x="202234" y="30327"/>
                  </a:lnTo>
                  <a:lnTo>
                    <a:pt x="182003" y="30327"/>
                  </a:lnTo>
                  <a:lnTo>
                    <a:pt x="182003" y="40436"/>
                  </a:lnTo>
                  <a:lnTo>
                    <a:pt x="141566" y="171881"/>
                  </a:lnTo>
                  <a:lnTo>
                    <a:pt x="131445" y="20218"/>
                  </a:lnTo>
                  <a:lnTo>
                    <a:pt x="141566" y="10109"/>
                  </a:lnTo>
                  <a:lnTo>
                    <a:pt x="131445" y="0"/>
                  </a:lnTo>
                  <a:lnTo>
                    <a:pt x="121335" y="0"/>
                  </a:lnTo>
                  <a:lnTo>
                    <a:pt x="111226" y="10109"/>
                  </a:lnTo>
                  <a:lnTo>
                    <a:pt x="121335" y="20218"/>
                  </a:lnTo>
                  <a:lnTo>
                    <a:pt x="111226" y="171881"/>
                  </a:lnTo>
                  <a:lnTo>
                    <a:pt x="70777" y="40436"/>
                  </a:lnTo>
                  <a:lnTo>
                    <a:pt x="70777" y="30327"/>
                  </a:lnTo>
                  <a:lnTo>
                    <a:pt x="50558" y="30327"/>
                  </a:lnTo>
                  <a:lnTo>
                    <a:pt x="50558" y="50546"/>
                  </a:lnTo>
                  <a:lnTo>
                    <a:pt x="60667" y="50546"/>
                  </a:lnTo>
                  <a:lnTo>
                    <a:pt x="80899" y="181991"/>
                  </a:lnTo>
                  <a:lnTo>
                    <a:pt x="20231" y="80886"/>
                  </a:lnTo>
                  <a:lnTo>
                    <a:pt x="20231" y="70777"/>
                  </a:lnTo>
                  <a:lnTo>
                    <a:pt x="0" y="70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EBC91EC7-233A-4E56-AA8E-A5C755E18E24}"/>
                </a:ext>
              </a:extLst>
            </p:cNvPr>
            <p:cNvSpPr/>
            <p:nvPr/>
          </p:nvSpPr>
          <p:spPr>
            <a:xfrm>
              <a:off x="2424975" y="1524939"/>
              <a:ext cx="253365" cy="283210"/>
            </a:xfrm>
            <a:custGeom>
              <a:avLst/>
              <a:gdLst/>
              <a:ahLst/>
              <a:cxnLst/>
              <a:rect l="l" t="t" r="r" b="b"/>
              <a:pathLst>
                <a:path w="253364" h="283210">
                  <a:moveTo>
                    <a:pt x="30340" y="283108"/>
                  </a:moveTo>
                  <a:lnTo>
                    <a:pt x="222453" y="283108"/>
                  </a:lnTo>
                  <a:lnTo>
                    <a:pt x="222453" y="242658"/>
                  </a:lnTo>
                  <a:lnTo>
                    <a:pt x="182003" y="222440"/>
                  </a:lnTo>
                  <a:lnTo>
                    <a:pt x="242671" y="90995"/>
                  </a:lnTo>
                  <a:lnTo>
                    <a:pt x="252780" y="90995"/>
                  </a:lnTo>
                  <a:lnTo>
                    <a:pt x="252780" y="70777"/>
                  </a:lnTo>
                  <a:lnTo>
                    <a:pt x="232562" y="70777"/>
                  </a:lnTo>
                  <a:lnTo>
                    <a:pt x="232562" y="80886"/>
                  </a:lnTo>
                  <a:lnTo>
                    <a:pt x="171894" y="181991"/>
                  </a:lnTo>
                  <a:lnTo>
                    <a:pt x="192112" y="50546"/>
                  </a:lnTo>
                  <a:lnTo>
                    <a:pt x="202234" y="50546"/>
                  </a:lnTo>
                  <a:lnTo>
                    <a:pt x="202234" y="30327"/>
                  </a:lnTo>
                  <a:lnTo>
                    <a:pt x="182003" y="30327"/>
                  </a:lnTo>
                  <a:lnTo>
                    <a:pt x="182003" y="40436"/>
                  </a:lnTo>
                  <a:lnTo>
                    <a:pt x="141566" y="171881"/>
                  </a:lnTo>
                  <a:lnTo>
                    <a:pt x="131445" y="20218"/>
                  </a:lnTo>
                  <a:lnTo>
                    <a:pt x="141566" y="10109"/>
                  </a:lnTo>
                  <a:lnTo>
                    <a:pt x="131445" y="0"/>
                  </a:lnTo>
                  <a:lnTo>
                    <a:pt x="121335" y="0"/>
                  </a:lnTo>
                  <a:lnTo>
                    <a:pt x="111226" y="10109"/>
                  </a:lnTo>
                  <a:lnTo>
                    <a:pt x="121335" y="20218"/>
                  </a:lnTo>
                  <a:lnTo>
                    <a:pt x="111226" y="171881"/>
                  </a:lnTo>
                  <a:lnTo>
                    <a:pt x="70777" y="40436"/>
                  </a:lnTo>
                  <a:lnTo>
                    <a:pt x="70777" y="30327"/>
                  </a:lnTo>
                  <a:lnTo>
                    <a:pt x="50558" y="30327"/>
                  </a:lnTo>
                  <a:lnTo>
                    <a:pt x="50558" y="50546"/>
                  </a:lnTo>
                  <a:lnTo>
                    <a:pt x="60667" y="50546"/>
                  </a:lnTo>
                  <a:lnTo>
                    <a:pt x="80899" y="181991"/>
                  </a:lnTo>
                  <a:lnTo>
                    <a:pt x="20231" y="80886"/>
                  </a:lnTo>
                  <a:lnTo>
                    <a:pt x="20231" y="70777"/>
                  </a:lnTo>
                  <a:lnTo>
                    <a:pt x="0" y="70777"/>
                  </a:lnTo>
                  <a:lnTo>
                    <a:pt x="0" y="90995"/>
                  </a:lnTo>
                  <a:lnTo>
                    <a:pt x="10121" y="90995"/>
                  </a:lnTo>
                  <a:lnTo>
                    <a:pt x="70777" y="222440"/>
                  </a:lnTo>
                  <a:lnTo>
                    <a:pt x="30340" y="242658"/>
                  </a:lnTo>
                  <a:lnTo>
                    <a:pt x="30340" y="283108"/>
                  </a:lnTo>
                  <a:close/>
                </a:path>
                <a:path w="253364" h="283210">
                  <a:moveTo>
                    <a:pt x="70777" y="222440"/>
                  </a:moveTo>
                  <a:lnTo>
                    <a:pt x="182003" y="222440"/>
                  </a:lnTo>
                </a:path>
                <a:path w="253364" h="283210">
                  <a:moveTo>
                    <a:pt x="30340" y="242658"/>
                  </a:moveTo>
                  <a:lnTo>
                    <a:pt x="222453" y="242658"/>
                  </a:lnTo>
                </a:path>
                <a:path w="253364" h="283210">
                  <a:moveTo>
                    <a:pt x="30340" y="262890"/>
                  </a:moveTo>
                  <a:lnTo>
                    <a:pt x="222453" y="262890"/>
                  </a:lnTo>
                </a:path>
                <a:path w="253364" h="283210">
                  <a:moveTo>
                    <a:pt x="10121" y="90995"/>
                  </a:moveTo>
                  <a:lnTo>
                    <a:pt x="20231" y="80886"/>
                  </a:lnTo>
                </a:path>
                <a:path w="253364" h="283210">
                  <a:moveTo>
                    <a:pt x="60667" y="50558"/>
                  </a:moveTo>
                  <a:lnTo>
                    <a:pt x="70777" y="40449"/>
                  </a:lnTo>
                </a:path>
                <a:path w="253364" h="283210">
                  <a:moveTo>
                    <a:pt x="121335" y="20218"/>
                  </a:moveTo>
                  <a:lnTo>
                    <a:pt x="131445" y="20218"/>
                  </a:lnTo>
                </a:path>
                <a:path w="253364" h="283210">
                  <a:moveTo>
                    <a:pt x="182003" y="40449"/>
                  </a:moveTo>
                  <a:lnTo>
                    <a:pt x="192112" y="50558"/>
                  </a:lnTo>
                </a:path>
                <a:path w="253364" h="283210">
                  <a:moveTo>
                    <a:pt x="232562" y="80886"/>
                  </a:moveTo>
                  <a:lnTo>
                    <a:pt x="242671" y="909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4EEAC3B9-B08B-4816-ACFB-C04CE15FAC5B}"/>
                </a:ext>
              </a:extLst>
            </p:cNvPr>
            <p:cNvSpPr/>
            <p:nvPr/>
          </p:nvSpPr>
          <p:spPr>
            <a:xfrm>
              <a:off x="2424975" y="3789845"/>
              <a:ext cx="253365" cy="283210"/>
            </a:xfrm>
            <a:custGeom>
              <a:avLst/>
              <a:gdLst/>
              <a:ahLst/>
              <a:cxnLst/>
              <a:rect l="l" t="t" r="r" b="b"/>
              <a:pathLst>
                <a:path w="253364" h="283210">
                  <a:moveTo>
                    <a:pt x="0" y="70777"/>
                  </a:moveTo>
                  <a:lnTo>
                    <a:pt x="0" y="90995"/>
                  </a:lnTo>
                  <a:lnTo>
                    <a:pt x="10121" y="90995"/>
                  </a:lnTo>
                  <a:lnTo>
                    <a:pt x="70777" y="222440"/>
                  </a:lnTo>
                  <a:lnTo>
                    <a:pt x="30340" y="242671"/>
                  </a:lnTo>
                  <a:lnTo>
                    <a:pt x="30340" y="283108"/>
                  </a:lnTo>
                  <a:lnTo>
                    <a:pt x="222453" y="283108"/>
                  </a:lnTo>
                  <a:lnTo>
                    <a:pt x="222453" y="242671"/>
                  </a:lnTo>
                  <a:lnTo>
                    <a:pt x="182003" y="222440"/>
                  </a:lnTo>
                  <a:lnTo>
                    <a:pt x="242671" y="90995"/>
                  </a:lnTo>
                  <a:lnTo>
                    <a:pt x="252780" y="90995"/>
                  </a:lnTo>
                  <a:lnTo>
                    <a:pt x="252780" y="70777"/>
                  </a:lnTo>
                  <a:lnTo>
                    <a:pt x="232562" y="70777"/>
                  </a:lnTo>
                  <a:lnTo>
                    <a:pt x="232562" y="80886"/>
                  </a:lnTo>
                  <a:lnTo>
                    <a:pt x="171894" y="182003"/>
                  </a:lnTo>
                  <a:lnTo>
                    <a:pt x="192112" y="50558"/>
                  </a:lnTo>
                  <a:lnTo>
                    <a:pt x="202234" y="50558"/>
                  </a:lnTo>
                  <a:lnTo>
                    <a:pt x="202234" y="30327"/>
                  </a:lnTo>
                  <a:lnTo>
                    <a:pt x="182003" y="30327"/>
                  </a:lnTo>
                  <a:lnTo>
                    <a:pt x="182003" y="40436"/>
                  </a:lnTo>
                  <a:lnTo>
                    <a:pt x="141566" y="171881"/>
                  </a:lnTo>
                  <a:lnTo>
                    <a:pt x="131445" y="20218"/>
                  </a:lnTo>
                  <a:lnTo>
                    <a:pt x="141566" y="10109"/>
                  </a:lnTo>
                  <a:lnTo>
                    <a:pt x="131445" y="0"/>
                  </a:lnTo>
                  <a:lnTo>
                    <a:pt x="121335" y="0"/>
                  </a:lnTo>
                  <a:lnTo>
                    <a:pt x="111226" y="10109"/>
                  </a:lnTo>
                  <a:lnTo>
                    <a:pt x="121335" y="20218"/>
                  </a:lnTo>
                  <a:lnTo>
                    <a:pt x="111226" y="171881"/>
                  </a:lnTo>
                  <a:lnTo>
                    <a:pt x="70777" y="40436"/>
                  </a:lnTo>
                  <a:lnTo>
                    <a:pt x="70777" y="30327"/>
                  </a:lnTo>
                  <a:lnTo>
                    <a:pt x="50558" y="30327"/>
                  </a:lnTo>
                  <a:lnTo>
                    <a:pt x="50558" y="50558"/>
                  </a:lnTo>
                  <a:lnTo>
                    <a:pt x="60667" y="50558"/>
                  </a:lnTo>
                  <a:lnTo>
                    <a:pt x="80899" y="182003"/>
                  </a:lnTo>
                  <a:lnTo>
                    <a:pt x="20231" y="80886"/>
                  </a:lnTo>
                  <a:lnTo>
                    <a:pt x="20231" y="70777"/>
                  </a:lnTo>
                  <a:lnTo>
                    <a:pt x="0" y="707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9B0AEE16-E5B2-4886-86C0-33EF79AFF87A}"/>
                </a:ext>
              </a:extLst>
            </p:cNvPr>
            <p:cNvSpPr/>
            <p:nvPr/>
          </p:nvSpPr>
          <p:spPr>
            <a:xfrm>
              <a:off x="2424975" y="3789845"/>
              <a:ext cx="253365" cy="283210"/>
            </a:xfrm>
            <a:custGeom>
              <a:avLst/>
              <a:gdLst/>
              <a:ahLst/>
              <a:cxnLst/>
              <a:rect l="l" t="t" r="r" b="b"/>
              <a:pathLst>
                <a:path w="253364" h="283210">
                  <a:moveTo>
                    <a:pt x="30340" y="283108"/>
                  </a:moveTo>
                  <a:lnTo>
                    <a:pt x="222453" y="283108"/>
                  </a:lnTo>
                  <a:lnTo>
                    <a:pt x="222453" y="242671"/>
                  </a:lnTo>
                  <a:lnTo>
                    <a:pt x="182003" y="222440"/>
                  </a:lnTo>
                  <a:lnTo>
                    <a:pt x="242671" y="90995"/>
                  </a:lnTo>
                  <a:lnTo>
                    <a:pt x="252780" y="90995"/>
                  </a:lnTo>
                  <a:lnTo>
                    <a:pt x="252780" y="70777"/>
                  </a:lnTo>
                  <a:lnTo>
                    <a:pt x="232562" y="70777"/>
                  </a:lnTo>
                  <a:lnTo>
                    <a:pt x="232562" y="80886"/>
                  </a:lnTo>
                  <a:lnTo>
                    <a:pt x="171894" y="182003"/>
                  </a:lnTo>
                  <a:lnTo>
                    <a:pt x="192112" y="50558"/>
                  </a:lnTo>
                  <a:lnTo>
                    <a:pt x="202234" y="50558"/>
                  </a:lnTo>
                  <a:lnTo>
                    <a:pt x="202234" y="30327"/>
                  </a:lnTo>
                  <a:lnTo>
                    <a:pt x="182003" y="30327"/>
                  </a:lnTo>
                  <a:lnTo>
                    <a:pt x="182003" y="40436"/>
                  </a:lnTo>
                  <a:lnTo>
                    <a:pt x="141566" y="171881"/>
                  </a:lnTo>
                  <a:lnTo>
                    <a:pt x="131445" y="20218"/>
                  </a:lnTo>
                  <a:lnTo>
                    <a:pt x="141566" y="10109"/>
                  </a:lnTo>
                  <a:lnTo>
                    <a:pt x="131445" y="0"/>
                  </a:lnTo>
                  <a:lnTo>
                    <a:pt x="121335" y="0"/>
                  </a:lnTo>
                  <a:lnTo>
                    <a:pt x="111226" y="10109"/>
                  </a:lnTo>
                  <a:lnTo>
                    <a:pt x="121335" y="20218"/>
                  </a:lnTo>
                  <a:lnTo>
                    <a:pt x="111226" y="171881"/>
                  </a:lnTo>
                  <a:lnTo>
                    <a:pt x="70777" y="40436"/>
                  </a:lnTo>
                  <a:lnTo>
                    <a:pt x="70777" y="30327"/>
                  </a:lnTo>
                  <a:lnTo>
                    <a:pt x="50558" y="30327"/>
                  </a:lnTo>
                  <a:lnTo>
                    <a:pt x="50558" y="50558"/>
                  </a:lnTo>
                  <a:lnTo>
                    <a:pt x="60667" y="50558"/>
                  </a:lnTo>
                  <a:lnTo>
                    <a:pt x="80899" y="182003"/>
                  </a:lnTo>
                  <a:lnTo>
                    <a:pt x="20231" y="80886"/>
                  </a:lnTo>
                  <a:lnTo>
                    <a:pt x="20231" y="70777"/>
                  </a:lnTo>
                  <a:lnTo>
                    <a:pt x="0" y="70777"/>
                  </a:lnTo>
                  <a:lnTo>
                    <a:pt x="0" y="90995"/>
                  </a:lnTo>
                  <a:lnTo>
                    <a:pt x="10121" y="90995"/>
                  </a:lnTo>
                  <a:lnTo>
                    <a:pt x="70777" y="222440"/>
                  </a:lnTo>
                  <a:lnTo>
                    <a:pt x="30340" y="242671"/>
                  </a:lnTo>
                  <a:lnTo>
                    <a:pt x="30340" y="283108"/>
                  </a:lnTo>
                  <a:close/>
                </a:path>
                <a:path w="253364" h="283210">
                  <a:moveTo>
                    <a:pt x="70777" y="222440"/>
                  </a:moveTo>
                  <a:lnTo>
                    <a:pt x="182003" y="222440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79F050E6-C7EB-4C84-8E06-F2E815B68A0F}"/>
                </a:ext>
              </a:extLst>
            </p:cNvPr>
            <p:cNvSpPr/>
            <p:nvPr/>
          </p:nvSpPr>
          <p:spPr>
            <a:xfrm>
              <a:off x="2455316" y="4022407"/>
              <a:ext cx="192405" cy="40640"/>
            </a:xfrm>
            <a:custGeom>
              <a:avLst/>
              <a:gdLst/>
              <a:ahLst/>
              <a:cxnLst/>
              <a:rect l="l" t="t" r="r" b="b"/>
              <a:pathLst>
                <a:path w="192405" h="40639">
                  <a:moveTo>
                    <a:pt x="192112" y="0"/>
                  </a:moveTo>
                  <a:lnTo>
                    <a:pt x="0" y="0"/>
                  </a:lnTo>
                  <a:lnTo>
                    <a:pt x="0" y="20218"/>
                  </a:lnTo>
                  <a:lnTo>
                    <a:pt x="0" y="40449"/>
                  </a:lnTo>
                  <a:lnTo>
                    <a:pt x="192112" y="40449"/>
                  </a:lnTo>
                  <a:lnTo>
                    <a:pt x="192112" y="20231"/>
                  </a:lnTo>
                  <a:lnTo>
                    <a:pt x="19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42B55E44-0257-4593-A91D-46904AEF6D67}"/>
                </a:ext>
              </a:extLst>
            </p:cNvPr>
            <p:cNvSpPr/>
            <p:nvPr/>
          </p:nvSpPr>
          <p:spPr>
            <a:xfrm>
              <a:off x="2435097" y="3810063"/>
              <a:ext cx="233045" cy="71120"/>
            </a:xfrm>
            <a:custGeom>
              <a:avLst/>
              <a:gdLst/>
              <a:ahLst/>
              <a:cxnLst/>
              <a:rect l="l" t="t" r="r" b="b"/>
              <a:pathLst>
                <a:path w="233044" h="71120">
                  <a:moveTo>
                    <a:pt x="0" y="70789"/>
                  </a:moveTo>
                  <a:lnTo>
                    <a:pt x="10109" y="60667"/>
                  </a:lnTo>
                </a:path>
                <a:path w="233044" h="71120">
                  <a:moveTo>
                    <a:pt x="50546" y="30340"/>
                  </a:moveTo>
                  <a:lnTo>
                    <a:pt x="60655" y="20231"/>
                  </a:lnTo>
                </a:path>
                <a:path w="233044" h="71120">
                  <a:moveTo>
                    <a:pt x="111213" y="0"/>
                  </a:moveTo>
                  <a:lnTo>
                    <a:pt x="121323" y="0"/>
                  </a:lnTo>
                </a:path>
                <a:path w="233044" h="71120">
                  <a:moveTo>
                    <a:pt x="171881" y="20231"/>
                  </a:moveTo>
                  <a:lnTo>
                    <a:pt x="181991" y="30340"/>
                  </a:lnTo>
                </a:path>
                <a:path w="233044" h="71120">
                  <a:moveTo>
                    <a:pt x="222440" y="60667"/>
                  </a:moveTo>
                  <a:lnTo>
                    <a:pt x="232549" y="70789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38">
              <a:extLst>
                <a:ext uri="{FF2B5EF4-FFF2-40B4-BE49-F238E27FC236}">
                  <a16:creationId xmlns:a16="http://schemas.microsoft.com/office/drawing/2014/main" id="{F7CC544E-9CCD-4828-8065-58123D97F90F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41878" y="3162945"/>
              <a:ext cx="192104" cy="252784"/>
            </a:xfrm>
            <a:prstGeom prst="rect">
              <a:avLst/>
            </a:prstGeom>
          </p:spPr>
        </p:pic>
        <p:pic>
          <p:nvPicPr>
            <p:cNvPr id="41" name="object 39">
              <a:extLst>
                <a:ext uri="{FF2B5EF4-FFF2-40B4-BE49-F238E27FC236}">
                  <a16:creationId xmlns:a16="http://schemas.microsoft.com/office/drawing/2014/main" id="{163D42DB-BAF2-4940-A8EF-DD0D03338D69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151989" y="2202383"/>
              <a:ext cx="171881" cy="232562"/>
            </a:xfrm>
            <a:prstGeom prst="rect">
              <a:avLst/>
            </a:prstGeom>
          </p:spPr>
        </p:pic>
        <p:pic>
          <p:nvPicPr>
            <p:cNvPr id="42" name="object 40">
              <a:extLst>
                <a:ext uri="{FF2B5EF4-FFF2-40B4-BE49-F238E27FC236}">
                  <a16:creationId xmlns:a16="http://schemas.microsoft.com/office/drawing/2014/main" id="{056A320B-6574-4C59-A10D-1A511E3C9BD1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88983" y="1878825"/>
              <a:ext cx="171894" cy="232562"/>
            </a:xfrm>
            <a:prstGeom prst="rect">
              <a:avLst/>
            </a:prstGeom>
          </p:spPr>
        </p:pic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B631A466-EC73-4DFC-A70A-B2F18F612941}"/>
                </a:ext>
              </a:extLst>
            </p:cNvPr>
            <p:cNvSpPr/>
            <p:nvPr/>
          </p:nvSpPr>
          <p:spPr>
            <a:xfrm>
              <a:off x="2162098" y="3810063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32562"/>
                  </a:moveTo>
                  <a:lnTo>
                    <a:pt x="0" y="262890"/>
                  </a:lnTo>
                  <a:lnTo>
                    <a:pt x="161772" y="262890"/>
                  </a:lnTo>
                  <a:lnTo>
                    <a:pt x="161772" y="232562"/>
                  </a:lnTo>
                  <a:lnTo>
                    <a:pt x="111213" y="212331"/>
                  </a:lnTo>
                  <a:lnTo>
                    <a:pt x="101104" y="171894"/>
                  </a:lnTo>
                  <a:lnTo>
                    <a:pt x="101104" y="151663"/>
                  </a:lnTo>
                  <a:lnTo>
                    <a:pt x="131445" y="151663"/>
                  </a:lnTo>
                  <a:lnTo>
                    <a:pt x="101104" y="141554"/>
                  </a:lnTo>
                  <a:lnTo>
                    <a:pt x="131445" y="101117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0995" y="91008"/>
                  </a:lnTo>
                  <a:lnTo>
                    <a:pt x="90995" y="80886"/>
                  </a:lnTo>
                  <a:lnTo>
                    <a:pt x="111213" y="30340"/>
                  </a:lnTo>
                  <a:lnTo>
                    <a:pt x="90995" y="20218"/>
                  </a:lnTo>
                  <a:lnTo>
                    <a:pt x="101104" y="10109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18"/>
                  </a:lnTo>
                  <a:lnTo>
                    <a:pt x="60667" y="20218"/>
                  </a:lnTo>
                  <a:lnTo>
                    <a:pt x="30327" y="40449"/>
                  </a:lnTo>
                  <a:lnTo>
                    <a:pt x="20218" y="60667"/>
                  </a:lnTo>
                  <a:lnTo>
                    <a:pt x="20218" y="70777"/>
                  </a:lnTo>
                  <a:lnTo>
                    <a:pt x="30327" y="101117"/>
                  </a:lnTo>
                  <a:lnTo>
                    <a:pt x="60667" y="141554"/>
                  </a:lnTo>
                  <a:lnTo>
                    <a:pt x="30327" y="151663"/>
                  </a:lnTo>
                  <a:lnTo>
                    <a:pt x="60667" y="151663"/>
                  </a:lnTo>
                  <a:lnTo>
                    <a:pt x="60667" y="171894"/>
                  </a:lnTo>
                  <a:lnTo>
                    <a:pt x="50558" y="212331"/>
                  </a:lnTo>
                  <a:lnTo>
                    <a:pt x="0" y="2325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0731206A-1278-4645-B0A7-78C07841B02D}"/>
                </a:ext>
              </a:extLst>
            </p:cNvPr>
            <p:cNvSpPr/>
            <p:nvPr/>
          </p:nvSpPr>
          <p:spPr>
            <a:xfrm>
              <a:off x="2162098" y="3810063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62890"/>
                  </a:moveTo>
                  <a:lnTo>
                    <a:pt x="161772" y="262890"/>
                  </a:lnTo>
                  <a:lnTo>
                    <a:pt x="161772" y="232562"/>
                  </a:lnTo>
                  <a:lnTo>
                    <a:pt x="111213" y="212331"/>
                  </a:lnTo>
                  <a:lnTo>
                    <a:pt x="101104" y="171894"/>
                  </a:lnTo>
                  <a:lnTo>
                    <a:pt x="101104" y="151663"/>
                  </a:lnTo>
                  <a:lnTo>
                    <a:pt x="131445" y="151663"/>
                  </a:lnTo>
                  <a:lnTo>
                    <a:pt x="101104" y="141554"/>
                  </a:lnTo>
                  <a:lnTo>
                    <a:pt x="131445" y="101117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0995" y="91008"/>
                  </a:lnTo>
                  <a:lnTo>
                    <a:pt x="90995" y="80886"/>
                  </a:lnTo>
                  <a:lnTo>
                    <a:pt x="111213" y="30340"/>
                  </a:lnTo>
                  <a:lnTo>
                    <a:pt x="90995" y="20218"/>
                  </a:lnTo>
                  <a:lnTo>
                    <a:pt x="101104" y="10109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18"/>
                  </a:lnTo>
                  <a:lnTo>
                    <a:pt x="60667" y="20218"/>
                  </a:lnTo>
                  <a:lnTo>
                    <a:pt x="30327" y="40449"/>
                  </a:lnTo>
                  <a:lnTo>
                    <a:pt x="20218" y="60667"/>
                  </a:lnTo>
                  <a:lnTo>
                    <a:pt x="20218" y="70777"/>
                  </a:lnTo>
                  <a:lnTo>
                    <a:pt x="30327" y="101117"/>
                  </a:lnTo>
                  <a:lnTo>
                    <a:pt x="60667" y="141554"/>
                  </a:lnTo>
                  <a:lnTo>
                    <a:pt x="30327" y="151663"/>
                  </a:lnTo>
                  <a:lnTo>
                    <a:pt x="60667" y="151663"/>
                  </a:lnTo>
                  <a:lnTo>
                    <a:pt x="60667" y="171894"/>
                  </a:lnTo>
                  <a:lnTo>
                    <a:pt x="50558" y="212331"/>
                  </a:lnTo>
                  <a:lnTo>
                    <a:pt x="0" y="232562"/>
                  </a:lnTo>
                  <a:lnTo>
                    <a:pt x="0" y="262890"/>
                  </a:lnTo>
                  <a:close/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B2502288-E505-4443-B656-8829FDCEE3A4}"/>
                </a:ext>
              </a:extLst>
            </p:cNvPr>
            <p:cNvSpPr/>
            <p:nvPr/>
          </p:nvSpPr>
          <p:spPr>
            <a:xfrm>
              <a:off x="2162098" y="4032516"/>
              <a:ext cx="161925" cy="30480"/>
            </a:xfrm>
            <a:custGeom>
              <a:avLst/>
              <a:gdLst/>
              <a:ahLst/>
              <a:cxnLst/>
              <a:rect l="l" t="t" r="r" b="b"/>
              <a:pathLst>
                <a:path w="161925" h="30479">
                  <a:moveTo>
                    <a:pt x="161772" y="0"/>
                  </a:moveTo>
                  <a:lnTo>
                    <a:pt x="0" y="0"/>
                  </a:lnTo>
                  <a:lnTo>
                    <a:pt x="0" y="10109"/>
                  </a:lnTo>
                  <a:lnTo>
                    <a:pt x="0" y="20231"/>
                  </a:lnTo>
                  <a:lnTo>
                    <a:pt x="0" y="30340"/>
                  </a:lnTo>
                  <a:lnTo>
                    <a:pt x="161772" y="30340"/>
                  </a:lnTo>
                  <a:lnTo>
                    <a:pt x="161772" y="20231"/>
                  </a:lnTo>
                  <a:lnTo>
                    <a:pt x="161772" y="10109"/>
                  </a:lnTo>
                  <a:lnTo>
                    <a:pt x="1617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4">
              <a:extLst>
                <a:ext uri="{FF2B5EF4-FFF2-40B4-BE49-F238E27FC236}">
                  <a16:creationId xmlns:a16="http://schemas.microsoft.com/office/drawing/2014/main" id="{B7B57865-05DD-41A8-BEE4-E2174EB66EF4}"/>
                </a:ext>
              </a:extLst>
            </p:cNvPr>
            <p:cNvSpPr/>
            <p:nvPr/>
          </p:nvSpPr>
          <p:spPr>
            <a:xfrm>
              <a:off x="2212657" y="4022394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60">
                  <a:moveTo>
                    <a:pt x="0" y="0"/>
                  </a:moveTo>
                  <a:lnTo>
                    <a:pt x="60655" y="0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5">
              <a:extLst>
                <a:ext uri="{FF2B5EF4-FFF2-40B4-BE49-F238E27FC236}">
                  <a16:creationId xmlns:a16="http://schemas.microsoft.com/office/drawing/2014/main" id="{51524F4D-8AEE-4315-983B-D8046FE92EA1}"/>
                </a:ext>
              </a:extLst>
            </p:cNvPr>
            <p:cNvSpPr/>
            <p:nvPr/>
          </p:nvSpPr>
          <p:spPr>
            <a:xfrm>
              <a:off x="2222766" y="3941508"/>
              <a:ext cx="40640" cy="30480"/>
            </a:xfrm>
            <a:custGeom>
              <a:avLst/>
              <a:gdLst/>
              <a:ahLst/>
              <a:cxnLst/>
              <a:rect l="l" t="t" r="r" b="b"/>
              <a:pathLst>
                <a:path w="40639" h="30479">
                  <a:moveTo>
                    <a:pt x="40436" y="0"/>
                  </a:moveTo>
                  <a:lnTo>
                    <a:pt x="0" y="0"/>
                  </a:lnTo>
                  <a:lnTo>
                    <a:pt x="0" y="10109"/>
                  </a:lnTo>
                  <a:lnTo>
                    <a:pt x="0" y="20231"/>
                  </a:lnTo>
                  <a:lnTo>
                    <a:pt x="0" y="30340"/>
                  </a:lnTo>
                  <a:lnTo>
                    <a:pt x="40436" y="30340"/>
                  </a:lnTo>
                  <a:lnTo>
                    <a:pt x="40436" y="20231"/>
                  </a:lnTo>
                  <a:lnTo>
                    <a:pt x="40436" y="10109"/>
                  </a:lnTo>
                  <a:lnTo>
                    <a:pt x="40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CAD2ADE9-69D7-4171-85BC-4211566FF030}"/>
                </a:ext>
              </a:extLst>
            </p:cNvPr>
            <p:cNvSpPr/>
            <p:nvPr/>
          </p:nvSpPr>
          <p:spPr>
            <a:xfrm>
              <a:off x="2232875" y="383028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0" y="0"/>
                  </a:moveTo>
                  <a:lnTo>
                    <a:pt x="20218" y="0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75615B04-D23D-412E-A8A0-72C67284E41A}"/>
                </a:ext>
              </a:extLst>
            </p:cNvPr>
            <p:cNvSpPr/>
            <p:nvPr/>
          </p:nvSpPr>
          <p:spPr>
            <a:xfrm>
              <a:off x="3122663" y="3152838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32562"/>
                  </a:moveTo>
                  <a:lnTo>
                    <a:pt x="0" y="262890"/>
                  </a:lnTo>
                  <a:lnTo>
                    <a:pt x="161772" y="262890"/>
                  </a:lnTo>
                  <a:lnTo>
                    <a:pt x="161772" y="232562"/>
                  </a:lnTo>
                  <a:lnTo>
                    <a:pt x="111213" y="212331"/>
                  </a:lnTo>
                  <a:lnTo>
                    <a:pt x="101104" y="171894"/>
                  </a:lnTo>
                  <a:lnTo>
                    <a:pt x="101104" y="151663"/>
                  </a:lnTo>
                  <a:lnTo>
                    <a:pt x="131445" y="151663"/>
                  </a:lnTo>
                  <a:lnTo>
                    <a:pt x="101104" y="141554"/>
                  </a:lnTo>
                  <a:lnTo>
                    <a:pt x="131445" y="101104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0995" y="90995"/>
                  </a:lnTo>
                  <a:lnTo>
                    <a:pt x="90995" y="80886"/>
                  </a:lnTo>
                  <a:lnTo>
                    <a:pt x="111213" y="30327"/>
                  </a:lnTo>
                  <a:lnTo>
                    <a:pt x="90995" y="20218"/>
                  </a:lnTo>
                  <a:lnTo>
                    <a:pt x="101104" y="10109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18"/>
                  </a:lnTo>
                  <a:lnTo>
                    <a:pt x="60667" y="20218"/>
                  </a:lnTo>
                  <a:lnTo>
                    <a:pt x="30327" y="40449"/>
                  </a:lnTo>
                  <a:lnTo>
                    <a:pt x="20218" y="60667"/>
                  </a:lnTo>
                  <a:lnTo>
                    <a:pt x="20218" y="70777"/>
                  </a:lnTo>
                  <a:lnTo>
                    <a:pt x="30327" y="101104"/>
                  </a:lnTo>
                  <a:lnTo>
                    <a:pt x="60667" y="141554"/>
                  </a:lnTo>
                  <a:lnTo>
                    <a:pt x="30327" y="151663"/>
                  </a:lnTo>
                  <a:lnTo>
                    <a:pt x="60667" y="151663"/>
                  </a:lnTo>
                  <a:lnTo>
                    <a:pt x="60667" y="171894"/>
                  </a:lnTo>
                  <a:lnTo>
                    <a:pt x="50558" y="212331"/>
                  </a:lnTo>
                  <a:lnTo>
                    <a:pt x="0" y="2325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7FFFCD9E-260D-44D5-9BE6-C3C2099C2BFB}"/>
                </a:ext>
              </a:extLst>
            </p:cNvPr>
            <p:cNvSpPr/>
            <p:nvPr/>
          </p:nvSpPr>
          <p:spPr>
            <a:xfrm>
              <a:off x="3122663" y="3152838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62890"/>
                  </a:moveTo>
                  <a:lnTo>
                    <a:pt x="161772" y="262890"/>
                  </a:lnTo>
                  <a:lnTo>
                    <a:pt x="161772" y="232562"/>
                  </a:lnTo>
                  <a:lnTo>
                    <a:pt x="111213" y="212331"/>
                  </a:lnTo>
                  <a:lnTo>
                    <a:pt x="101104" y="171894"/>
                  </a:lnTo>
                  <a:lnTo>
                    <a:pt x="101104" y="151663"/>
                  </a:lnTo>
                  <a:lnTo>
                    <a:pt x="131445" y="151663"/>
                  </a:lnTo>
                  <a:lnTo>
                    <a:pt x="101104" y="141554"/>
                  </a:lnTo>
                  <a:lnTo>
                    <a:pt x="131445" y="101104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0995" y="90995"/>
                  </a:lnTo>
                  <a:lnTo>
                    <a:pt x="90995" y="80886"/>
                  </a:lnTo>
                  <a:lnTo>
                    <a:pt x="111213" y="30327"/>
                  </a:lnTo>
                  <a:lnTo>
                    <a:pt x="90995" y="20218"/>
                  </a:lnTo>
                  <a:lnTo>
                    <a:pt x="101104" y="10109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18"/>
                  </a:lnTo>
                  <a:lnTo>
                    <a:pt x="60667" y="20218"/>
                  </a:lnTo>
                  <a:lnTo>
                    <a:pt x="30327" y="40449"/>
                  </a:lnTo>
                  <a:lnTo>
                    <a:pt x="20218" y="60667"/>
                  </a:lnTo>
                  <a:lnTo>
                    <a:pt x="20218" y="70777"/>
                  </a:lnTo>
                  <a:lnTo>
                    <a:pt x="30327" y="101104"/>
                  </a:lnTo>
                  <a:lnTo>
                    <a:pt x="60667" y="141554"/>
                  </a:lnTo>
                  <a:lnTo>
                    <a:pt x="30327" y="151663"/>
                  </a:lnTo>
                  <a:lnTo>
                    <a:pt x="60667" y="151663"/>
                  </a:lnTo>
                  <a:lnTo>
                    <a:pt x="60667" y="171894"/>
                  </a:lnTo>
                  <a:lnTo>
                    <a:pt x="50558" y="212331"/>
                  </a:lnTo>
                  <a:lnTo>
                    <a:pt x="0" y="232562"/>
                  </a:lnTo>
                  <a:lnTo>
                    <a:pt x="0" y="262890"/>
                  </a:lnTo>
                  <a:close/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A446B015-2BD6-48A0-A736-8ABD6236C9E1}"/>
                </a:ext>
              </a:extLst>
            </p:cNvPr>
            <p:cNvSpPr/>
            <p:nvPr/>
          </p:nvSpPr>
          <p:spPr>
            <a:xfrm>
              <a:off x="3122663" y="3375291"/>
              <a:ext cx="161925" cy="30480"/>
            </a:xfrm>
            <a:custGeom>
              <a:avLst/>
              <a:gdLst/>
              <a:ahLst/>
              <a:cxnLst/>
              <a:rect l="l" t="t" r="r" b="b"/>
              <a:pathLst>
                <a:path w="161925" h="30479">
                  <a:moveTo>
                    <a:pt x="161772" y="0"/>
                  </a:moveTo>
                  <a:lnTo>
                    <a:pt x="0" y="0"/>
                  </a:lnTo>
                  <a:lnTo>
                    <a:pt x="0" y="10109"/>
                  </a:lnTo>
                  <a:lnTo>
                    <a:pt x="0" y="20231"/>
                  </a:lnTo>
                  <a:lnTo>
                    <a:pt x="0" y="30340"/>
                  </a:lnTo>
                  <a:lnTo>
                    <a:pt x="161772" y="30340"/>
                  </a:lnTo>
                  <a:lnTo>
                    <a:pt x="161772" y="20231"/>
                  </a:lnTo>
                  <a:lnTo>
                    <a:pt x="161772" y="10109"/>
                  </a:lnTo>
                  <a:lnTo>
                    <a:pt x="1617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0">
              <a:extLst>
                <a:ext uri="{FF2B5EF4-FFF2-40B4-BE49-F238E27FC236}">
                  <a16:creationId xmlns:a16="http://schemas.microsoft.com/office/drawing/2014/main" id="{BD469171-AFD5-4813-940C-9AF9A41C066A}"/>
                </a:ext>
              </a:extLst>
            </p:cNvPr>
            <p:cNvSpPr/>
            <p:nvPr/>
          </p:nvSpPr>
          <p:spPr>
            <a:xfrm>
              <a:off x="3173221" y="3365169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60">
                  <a:moveTo>
                    <a:pt x="0" y="0"/>
                  </a:moveTo>
                  <a:lnTo>
                    <a:pt x="60655" y="0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1">
              <a:extLst>
                <a:ext uri="{FF2B5EF4-FFF2-40B4-BE49-F238E27FC236}">
                  <a16:creationId xmlns:a16="http://schemas.microsoft.com/office/drawing/2014/main" id="{A8DB1D5C-161F-49A5-8923-2B2E539BBB2F}"/>
                </a:ext>
              </a:extLst>
            </p:cNvPr>
            <p:cNvSpPr/>
            <p:nvPr/>
          </p:nvSpPr>
          <p:spPr>
            <a:xfrm>
              <a:off x="3183331" y="3284283"/>
              <a:ext cx="40640" cy="30480"/>
            </a:xfrm>
            <a:custGeom>
              <a:avLst/>
              <a:gdLst/>
              <a:ahLst/>
              <a:cxnLst/>
              <a:rect l="l" t="t" r="r" b="b"/>
              <a:pathLst>
                <a:path w="40639" h="30479">
                  <a:moveTo>
                    <a:pt x="40436" y="0"/>
                  </a:moveTo>
                  <a:lnTo>
                    <a:pt x="0" y="0"/>
                  </a:lnTo>
                  <a:lnTo>
                    <a:pt x="0" y="10109"/>
                  </a:lnTo>
                  <a:lnTo>
                    <a:pt x="0" y="20231"/>
                  </a:lnTo>
                  <a:lnTo>
                    <a:pt x="0" y="30340"/>
                  </a:lnTo>
                  <a:lnTo>
                    <a:pt x="40436" y="30340"/>
                  </a:lnTo>
                  <a:lnTo>
                    <a:pt x="40436" y="20231"/>
                  </a:lnTo>
                  <a:lnTo>
                    <a:pt x="40436" y="10109"/>
                  </a:lnTo>
                  <a:lnTo>
                    <a:pt x="40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2">
              <a:extLst>
                <a:ext uri="{FF2B5EF4-FFF2-40B4-BE49-F238E27FC236}">
                  <a16:creationId xmlns:a16="http://schemas.microsoft.com/office/drawing/2014/main" id="{46475DF4-2AE5-4E66-9CDB-167F0F86E259}"/>
                </a:ext>
              </a:extLst>
            </p:cNvPr>
            <p:cNvSpPr/>
            <p:nvPr/>
          </p:nvSpPr>
          <p:spPr>
            <a:xfrm>
              <a:off x="3193440" y="317305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0" y="0"/>
                  </a:moveTo>
                  <a:lnTo>
                    <a:pt x="20218" y="0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3">
              <a:extLst>
                <a:ext uri="{FF2B5EF4-FFF2-40B4-BE49-F238E27FC236}">
                  <a16:creationId xmlns:a16="http://schemas.microsoft.com/office/drawing/2014/main" id="{743889CC-7AC4-4AE6-936E-F02B3F0AE580}"/>
                </a:ext>
              </a:extLst>
            </p:cNvPr>
            <p:cNvSpPr/>
            <p:nvPr/>
          </p:nvSpPr>
          <p:spPr>
            <a:xfrm>
              <a:off x="3122663" y="1545158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32562"/>
                  </a:moveTo>
                  <a:lnTo>
                    <a:pt x="0" y="262890"/>
                  </a:lnTo>
                  <a:lnTo>
                    <a:pt x="161772" y="262890"/>
                  </a:lnTo>
                  <a:lnTo>
                    <a:pt x="161772" y="232562"/>
                  </a:lnTo>
                  <a:lnTo>
                    <a:pt x="111213" y="212331"/>
                  </a:lnTo>
                  <a:lnTo>
                    <a:pt x="101104" y="171894"/>
                  </a:lnTo>
                  <a:lnTo>
                    <a:pt x="101104" y="151663"/>
                  </a:lnTo>
                  <a:lnTo>
                    <a:pt x="131445" y="151663"/>
                  </a:lnTo>
                  <a:lnTo>
                    <a:pt x="101104" y="141554"/>
                  </a:lnTo>
                  <a:lnTo>
                    <a:pt x="131445" y="101104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0995" y="90995"/>
                  </a:lnTo>
                  <a:lnTo>
                    <a:pt x="90995" y="80886"/>
                  </a:lnTo>
                  <a:lnTo>
                    <a:pt x="111213" y="30327"/>
                  </a:lnTo>
                  <a:lnTo>
                    <a:pt x="90995" y="20218"/>
                  </a:lnTo>
                  <a:lnTo>
                    <a:pt x="101104" y="10109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18"/>
                  </a:lnTo>
                  <a:lnTo>
                    <a:pt x="60667" y="20218"/>
                  </a:lnTo>
                  <a:lnTo>
                    <a:pt x="30327" y="40449"/>
                  </a:lnTo>
                  <a:lnTo>
                    <a:pt x="20218" y="60667"/>
                  </a:lnTo>
                  <a:lnTo>
                    <a:pt x="20218" y="70777"/>
                  </a:lnTo>
                  <a:lnTo>
                    <a:pt x="30327" y="101104"/>
                  </a:lnTo>
                  <a:lnTo>
                    <a:pt x="60667" y="141554"/>
                  </a:lnTo>
                  <a:lnTo>
                    <a:pt x="30327" y="151663"/>
                  </a:lnTo>
                  <a:lnTo>
                    <a:pt x="60667" y="151663"/>
                  </a:lnTo>
                  <a:lnTo>
                    <a:pt x="60667" y="171894"/>
                  </a:lnTo>
                  <a:lnTo>
                    <a:pt x="50558" y="212331"/>
                  </a:lnTo>
                  <a:lnTo>
                    <a:pt x="0" y="232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4">
              <a:extLst>
                <a:ext uri="{FF2B5EF4-FFF2-40B4-BE49-F238E27FC236}">
                  <a16:creationId xmlns:a16="http://schemas.microsoft.com/office/drawing/2014/main" id="{215BA81D-39E4-4E58-A17C-2991A04CC960}"/>
                </a:ext>
              </a:extLst>
            </p:cNvPr>
            <p:cNvSpPr/>
            <p:nvPr/>
          </p:nvSpPr>
          <p:spPr>
            <a:xfrm>
              <a:off x="3122663" y="1545158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62890"/>
                  </a:moveTo>
                  <a:lnTo>
                    <a:pt x="161772" y="262890"/>
                  </a:lnTo>
                  <a:lnTo>
                    <a:pt x="161772" y="232562"/>
                  </a:lnTo>
                  <a:lnTo>
                    <a:pt x="111213" y="212331"/>
                  </a:lnTo>
                  <a:lnTo>
                    <a:pt x="101104" y="171894"/>
                  </a:lnTo>
                  <a:lnTo>
                    <a:pt x="101104" y="151663"/>
                  </a:lnTo>
                  <a:lnTo>
                    <a:pt x="131445" y="151663"/>
                  </a:lnTo>
                  <a:lnTo>
                    <a:pt x="101104" y="141554"/>
                  </a:lnTo>
                  <a:lnTo>
                    <a:pt x="131445" y="101104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0995" y="90995"/>
                  </a:lnTo>
                  <a:lnTo>
                    <a:pt x="90995" y="80886"/>
                  </a:lnTo>
                  <a:lnTo>
                    <a:pt x="111213" y="30327"/>
                  </a:lnTo>
                  <a:lnTo>
                    <a:pt x="90995" y="20218"/>
                  </a:lnTo>
                  <a:lnTo>
                    <a:pt x="101104" y="10109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18"/>
                  </a:lnTo>
                  <a:lnTo>
                    <a:pt x="60667" y="20218"/>
                  </a:lnTo>
                  <a:lnTo>
                    <a:pt x="30327" y="40449"/>
                  </a:lnTo>
                  <a:lnTo>
                    <a:pt x="20218" y="60667"/>
                  </a:lnTo>
                  <a:lnTo>
                    <a:pt x="20218" y="70777"/>
                  </a:lnTo>
                  <a:lnTo>
                    <a:pt x="30327" y="101104"/>
                  </a:lnTo>
                  <a:lnTo>
                    <a:pt x="60667" y="141554"/>
                  </a:lnTo>
                  <a:lnTo>
                    <a:pt x="30327" y="151663"/>
                  </a:lnTo>
                  <a:lnTo>
                    <a:pt x="60667" y="151663"/>
                  </a:lnTo>
                  <a:lnTo>
                    <a:pt x="60667" y="171894"/>
                  </a:lnTo>
                  <a:lnTo>
                    <a:pt x="50558" y="212331"/>
                  </a:lnTo>
                  <a:lnTo>
                    <a:pt x="0" y="232562"/>
                  </a:lnTo>
                  <a:lnTo>
                    <a:pt x="0" y="262890"/>
                  </a:lnTo>
                  <a:close/>
                </a:path>
                <a:path w="161925" h="262889">
                  <a:moveTo>
                    <a:pt x="0" y="232549"/>
                  </a:moveTo>
                  <a:lnTo>
                    <a:pt x="161772" y="232549"/>
                  </a:lnTo>
                </a:path>
                <a:path w="161925" h="262889">
                  <a:moveTo>
                    <a:pt x="0" y="242671"/>
                  </a:moveTo>
                  <a:lnTo>
                    <a:pt x="161772" y="242671"/>
                  </a:lnTo>
                </a:path>
                <a:path w="161925" h="262889">
                  <a:moveTo>
                    <a:pt x="50558" y="212331"/>
                  </a:moveTo>
                  <a:lnTo>
                    <a:pt x="111213" y="212331"/>
                  </a:lnTo>
                </a:path>
                <a:path w="161925" h="262889">
                  <a:moveTo>
                    <a:pt x="60667" y="141554"/>
                  </a:moveTo>
                  <a:lnTo>
                    <a:pt x="101104" y="141554"/>
                  </a:lnTo>
                </a:path>
                <a:path w="161925" h="262889">
                  <a:moveTo>
                    <a:pt x="60667" y="151663"/>
                  </a:moveTo>
                  <a:lnTo>
                    <a:pt x="101104" y="151663"/>
                  </a:lnTo>
                </a:path>
                <a:path w="161925" h="262889">
                  <a:moveTo>
                    <a:pt x="70777" y="20218"/>
                  </a:moveTo>
                  <a:lnTo>
                    <a:pt x="90995" y="2021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7" name="object 55">
            <a:extLst>
              <a:ext uri="{FF2B5EF4-FFF2-40B4-BE49-F238E27FC236}">
                <a16:creationId xmlns:a16="http://schemas.microsoft.com/office/drawing/2014/main" id="{1CE7DA5C-79E3-4FAB-8E80-110783A5D637}"/>
              </a:ext>
            </a:extLst>
          </p:cNvPr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145531" y="3484217"/>
            <a:ext cx="192104" cy="252784"/>
          </a:xfrm>
          <a:prstGeom prst="rect">
            <a:avLst/>
          </a:prstGeom>
        </p:spPr>
      </p:pic>
      <p:grpSp>
        <p:nvGrpSpPr>
          <p:cNvPr id="58" name="object 56">
            <a:extLst>
              <a:ext uri="{FF2B5EF4-FFF2-40B4-BE49-F238E27FC236}">
                <a16:creationId xmlns:a16="http://schemas.microsoft.com/office/drawing/2014/main" id="{78D3AD24-A8E4-4B86-8159-D604844C9C44}"/>
              </a:ext>
            </a:extLst>
          </p:cNvPr>
          <p:cNvGrpSpPr/>
          <p:nvPr/>
        </p:nvGrpSpPr>
        <p:grpSpPr>
          <a:xfrm>
            <a:off x="4141609" y="1909813"/>
            <a:ext cx="161925" cy="262890"/>
            <a:chOff x="4141609" y="1909813"/>
            <a:chExt cx="161925" cy="262890"/>
          </a:xfrm>
        </p:grpSpPr>
        <p:sp>
          <p:nvSpPr>
            <p:cNvPr id="59" name="object 57">
              <a:extLst>
                <a:ext uri="{FF2B5EF4-FFF2-40B4-BE49-F238E27FC236}">
                  <a16:creationId xmlns:a16="http://schemas.microsoft.com/office/drawing/2014/main" id="{5CA01E83-F8B6-4E5F-93B9-F73A34273240}"/>
                </a:ext>
              </a:extLst>
            </p:cNvPr>
            <p:cNvSpPr/>
            <p:nvPr/>
          </p:nvSpPr>
          <p:spPr>
            <a:xfrm>
              <a:off x="4141609" y="1909813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32549"/>
                  </a:moveTo>
                  <a:lnTo>
                    <a:pt x="0" y="262890"/>
                  </a:lnTo>
                  <a:lnTo>
                    <a:pt x="161772" y="262890"/>
                  </a:lnTo>
                  <a:lnTo>
                    <a:pt x="161772" y="232549"/>
                  </a:lnTo>
                  <a:lnTo>
                    <a:pt x="111213" y="212331"/>
                  </a:lnTo>
                  <a:lnTo>
                    <a:pt x="101104" y="171881"/>
                  </a:lnTo>
                  <a:lnTo>
                    <a:pt x="101104" y="151663"/>
                  </a:lnTo>
                  <a:lnTo>
                    <a:pt x="131445" y="151663"/>
                  </a:lnTo>
                  <a:lnTo>
                    <a:pt x="101104" y="141554"/>
                  </a:lnTo>
                  <a:lnTo>
                    <a:pt x="131445" y="101104"/>
                  </a:lnTo>
                  <a:lnTo>
                    <a:pt x="141554" y="70777"/>
                  </a:lnTo>
                  <a:lnTo>
                    <a:pt x="141554" y="60655"/>
                  </a:lnTo>
                  <a:lnTo>
                    <a:pt x="131445" y="40436"/>
                  </a:lnTo>
                  <a:lnTo>
                    <a:pt x="90995" y="90995"/>
                  </a:lnTo>
                  <a:lnTo>
                    <a:pt x="90995" y="80886"/>
                  </a:lnTo>
                  <a:lnTo>
                    <a:pt x="111213" y="30327"/>
                  </a:lnTo>
                  <a:lnTo>
                    <a:pt x="90995" y="20218"/>
                  </a:lnTo>
                  <a:lnTo>
                    <a:pt x="101104" y="10109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18"/>
                  </a:lnTo>
                  <a:lnTo>
                    <a:pt x="60667" y="20218"/>
                  </a:lnTo>
                  <a:lnTo>
                    <a:pt x="30327" y="40436"/>
                  </a:lnTo>
                  <a:lnTo>
                    <a:pt x="20218" y="60655"/>
                  </a:lnTo>
                  <a:lnTo>
                    <a:pt x="20218" y="70777"/>
                  </a:lnTo>
                  <a:lnTo>
                    <a:pt x="30327" y="101104"/>
                  </a:lnTo>
                  <a:lnTo>
                    <a:pt x="60667" y="141554"/>
                  </a:lnTo>
                  <a:lnTo>
                    <a:pt x="30327" y="151663"/>
                  </a:lnTo>
                  <a:lnTo>
                    <a:pt x="60667" y="151663"/>
                  </a:lnTo>
                  <a:lnTo>
                    <a:pt x="60667" y="171881"/>
                  </a:lnTo>
                  <a:lnTo>
                    <a:pt x="50546" y="212331"/>
                  </a:lnTo>
                  <a:lnTo>
                    <a:pt x="0" y="23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8">
              <a:extLst>
                <a:ext uri="{FF2B5EF4-FFF2-40B4-BE49-F238E27FC236}">
                  <a16:creationId xmlns:a16="http://schemas.microsoft.com/office/drawing/2014/main" id="{524C6840-4BC5-48C2-8E90-5D9D207F239F}"/>
                </a:ext>
              </a:extLst>
            </p:cNvPr>
            <p:cNvSpPr/>
            <p:nvPr/>
          </p:nvSpPr>
          <p:spPr>
            <a:xfrm>
              <a:off x="4141609" y="1909813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62890"/>
                  </a:moveTo>
                  <a:lnTo>
                    <a:pt x="161772" y="262890"/>
                  </a:lnTo>
                  <a:lnTo>
                    <a:pt x="161772" y="232549"/>
                  </a:lnTo>
                  <a:lnTo>
                    <a:pt x="111213" y="212331"/>
                  </a:lnTo>
                  <a:lnTo>
                    <a:pt x="101104" y="171881"/>
                  </a:lnTo>
                  <a:lnTo>
                    <a:pt x="101104" y="151663"/>
                  </a:lnTo>
                  <a:lnTo>
                    <a:pt x="131445" y="151663"/>
                  </a:lnTo>
                  <a:lnTo>
                    <a:pt x="101104" y="141554"/>
                  </a:lnTo>
                  <a:lnTo>
                    <a:pt x="131445" y="101104"/>
                  </a:lnTo>
                  <a:lnTo>
                    <a:pt x="141554" y="70777"/>
                  </a:lnTo>
                  <a:lnTo>
                    <a:pt x="141554" y="60655"/>
                  </a:lnTo>
                  <a:lnTo>
                    <a:pt x="131445" y="40436"/>
                  </a:lnTo>
                  <a:lnTo>
                    <a:pt x="90995" y="90995"/>
                  </a:lnTo>
                  <a:lnTo>
                    <a:pt x="90995" y="80886"/>
                  </a:lnTo>
                  <a:lnTo>
                    <a:pt x="111213" y="30327"/>
                  </a:lnTo>
                  <a:lnTo>
                    <a:pt x="90995" y="20218"/>
                  </a:lnTo>
                  <a:lnTo>
                    <a:pt x="101104" y="10109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18"/>
                  </a:lnTo>
                  <a:lnTo>
                    <a:pt x="60667" y="20218"/>
                  </a:lnTo>
                  <a:lnTo>
                    <a:pt x="30327" y="40436"/>
                  </a:lnTo>
                  <a:lnTo>
                    <a:pt x="20218" y="60655"/>
                  </a:lnTo>
                  <a:lnTo>
                    <a:pt x="20218" y="70777"/>
                  </a:lnTo>
                  <a:lnTo>
                    <a:pt x="30327" y="101104"/>
                  </a:lnTo>
                  <a:lnTo>
                    <a:pt x="60667" y="141554"/>
                  </a:lnTo>
                  <a:lnTo>
                    <a:pt x="30327" y="151663"/>
                  </a:lnTo>
                  <a:lnTo>
                    <a:pt x="60667" y="151663"/>
                  </a:lnTo>
                  <a:lnTo>
                    <a:pt x="60667" y="171881"/>
                  </a:lnTo>
                  <a:lnTo>
                    <a:pt x="50546" y="212331"/>
                  </a:lnTo>
                  <a:lnTo>
                    <a:pt x="0" y="232549"/>
                  </a:lnTo>
                  <a:lnTo>
                    <a:pt x="0" y="262890"/>
                  </a:lnTo>
                  <a:close/>
                </a:path>
                <a:path w="161925" h="262889">
                  <a:moveTo>
                    <a:pt x="0" y="232549"/>
                  </a:moveTo>
                  <a:lnTo>
                    <a:pt x="161772" y="232549"/>
                  </a:lnTo>
                </a:path>
                <a:path w="161925" h="262889">
                  <a:moveTo>
                    <a:pt x="0" y="242658"/>
                  </a:moveTo>
                  <a:lnTo>
                    <a:pt x="161772" y="242658"/>
                  </a:lnTo>
                </a:path>
                <a:path w="161925" h="262889">
                  <a:moveTo>
                    <a:pt x="50546" y="212331"/>
                  </a:moveTo>
                  <a:lnTo>
                    <a:pt x="111213" y="212331"/>
                  </a:lnTo>
                </a:path>
                <a:path w="161925" h="262889">
                  <a:moveTo>
                    <a:pt x="60667" y="141554"/>
                  </a:moveTo>
                  <a:lnTo>
                    <a:pt x="101104" y="141554"/>
                  </a:lnTo>
                </a:path>
                <a:path w="161925" h="262889">
                  <a:moveTo>
                    <a:pt x="60667" y="151663"/>
                  </a:moveTo>
                  <a:lnTo>
                    <a:pt x="101104" y="151663"/>
                  </a:lnTo>
                </a:path>
                <a:path w="161925" h="262889">
                  <a:moveTo>
                    <a:pt x="70777" y="20218"/>
                  </a:moveTo>
                  <a:lnTo>
                    <a:pt x="90995" y="2021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59">
            <a:extLst>
              <a:ext uri="{FF2B5EF4-FFF2-40B4-BE49-F238E27FC236}">
                <a16:creationId xmlns:a16="http://schemas.microsoft.com/office/drawing/2014/main" id="{8A822F5F-0D22-443E-8634-9E1B1F6B08F8}"/>
              </a:ext>
            </a:extLst>
          </p:cNvPr>
          <p:cNvGrpSpPr/>
          <p:nvPr/>
        </p:nvGrpSpPr>
        <p:grpSpPr>
          <a:xfrm>
            <a:off x="5661365" y="1448001"/>
            <a:ext cx="2894330" cy="2689860"/>
            <a:chOff x="5661365" y="1448001"/>
            <a:chExt cx="2894330" cy="2689860"/>
          </a:xfrm>
        </p:grpSpPr>
        <p:sp>
          <p:nvSpPr>
            <p:cNvPr id="62" name="object 60">
              <a:extLst>
                <a:ext uri="{FF2B5EF4-FFF2-40B4-BE49-F238E27FC236}">
                  <a16:creationId xmlns:a16="http://schemas.microsoft.com/office/drawing/2014/main" id="{97121E28-0DC2-4F02-AF46-92AF6E455E94}"/>
                </a:ext>
              </a:extLst>
            </p:cNvPr>
            <p:cNvSpPr/>
            <p:nvPr/>
          </p:nvSpPr>
          <p:spPr>
            <a:xfrm>
              <a:off x="5671476" y="1458112"/>
              <a:ext cx="2669540" cy="2669540"/>
            </a:xfrm>
            <a:custGeom>
              <a:avLst/>
              <a:gdLst/>
              <a:ahLst/>
              <a:cxnLst/>
              <a:rect l="l" t="t" r="r" b="b"/>
              <a:pathLst>
                <a:path w="2669540" h="2669540">
                  <a:moveTo>
                    <a:pt x="2669349" y="2669349"/>
                  </a:moveTo>
                  <a:lnTo>
                    <a:pt x="2669349" y="0"/>
                  </a:lnTo>
                  <a:lnTo>
                    <a:pt x="0" y="0"/>
                  </a:lnTo>
                  <a:lnTo>
                    <a:pt x="0" y="2669349"/>
                  </a:lnTo>
                  <a:lnTo>
                    <a:pt x="2669349" y="2669349"/>
                  </a:lnTo>
                  <a:close/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1">
              <a:extLst>
                <a:ext uri="{FF2B5EF4-FFF2-40B4-BE49-F238E27FC236}">
                  <a16:creationId xmlns:a16="http://schemas.microsoft.com/office/drawing/2014/main" id="{12017230-5014-43A8-AD33-432A7E0B74FC}"/>
                </a:ext>
              </a:extLst>
            </p:cNvPr>
            <p:cNvSpPr/>
            <p:nvPr/>
          </p:nvSpPr>
          <p:spPr>
            <a:xfrm>
              <a:off x="5711913" y="1498548"/>
              <a:ext cx="2588895" cy="2588895"/>
            </a:xfrm>
            <a:custGeom>
              <a:avLst/>
              <a:gdLst/>
              <a:ahLst/>
              <a:cxnLst/>
              <a:rect l="l" t="t" r="r" b="b"/>
              <a:pathLst>
                <a:path w="2588895" h="2588895">
                  <a:moveTo>
                    <a:pt x="323557" y="2264905"/>
                  </a:moveTo>
                  <a:lnTo>
                    <a:pt x="0" y="2264905"/>
                  </a:lnTo>
                  <a:lnTo>
                    <a:pt x="0" y="2588463"/>
                  </a:lnTo>
                  <a:lnTo>
                    <a:pt x="323557" y="2588463"/>
                  </a:lnTo>
                  <a:lnTo>
                    <a:pt x="323557" y="2264905"/>
                  </a:lnTo>
                  <a:close/>
                </a:path>
                <a:path w="2588895" h="2588895">
                  <a:moveTo>
                    <a:pt x="323557" y="1617789"/>
                  </a:moveTo>
                  <a:lnTo>
                    <a:pt x="0" y="1617789"/>
                  </a:lnTo>
                  <a:lnTo>
                    <a:pt x="0" y="1941347"/>
                  </a:lnTo>
                  <a:lnTo>
                    <a:pt x="323557" y="1941347"/>
                  </a:lnTo>
                  <a:lnTo>
                    <a:pt x="323557" y="1617789"/>
                  </a:lnTo>
                  <a:close/>
                </a:path>
                <a:path w="2588895" h="2588895">
                  <a:moveTo>
                    <a:pt x="323557" y="970673"/>
                  </a:moveTo>
                  <a:lnTo>
                    <a:pt x="0" y="970673"/>
                  </a:lnTo>
                  <a:lnTo>
                    <a:pt x="0" y="1294231"/>
                  </a:lnTo>
                  <a:lnTo>
                    <a:pt x="323557" y="1294231"/>
                  </a:lnTo>
                  <a:lnTo>
                    <a:pt x="323557" y="970673"/>
                  </a:lnTo>
                  <a:close/>
                </a:path>
                <a:path w="2588895" h="2588895">
                  <a:moveTo>
                    <a:pt x="323557" y="323557"/>
                  </a:moveTo>
                  <a:lnTo>
                    <a:pt x="0" y="323557"/>
                  </a:lnTo>
                  <a:lnTo>
                    <a:pt x="0" y="647115"/>
                  </a:lnTo>
                  <a:lnTo>
                    <a:pt x="323557" y="647115"/>
                  </a:lnTo>
                  <a:lnTo>
                    <a:pt x="323557" y="323557"/>
                  </a:lnTo>
                  <a:close/>
                </a:path>
                <a:path w="2588895" h="2588895">
                  <a:moveTo>
                    <a:pt x="647115" y="1941347"/>
                  </a:moveTo>
                  <a:lnTo>
                    <a:pt x="323557" y="1941347"/>
                  </a:lnTo>
                  <a:lnTo>
                    <a:pt x="323557" y="2264905"/>
                  </a:lnTo>
                  <a:lnTo>
                    <a:pt x="647115" y="2264905"/>
                  </a:lnTo>
                  <a:lnTo>
                    <a:pt x="647115" y="1941347"/>
                  </a:lnTo>
                  <a:close/>
                </a:path>
                <a:path w="2588895" h="2588895">
                  <a:moveTo>
                    <a:pt x="647115" y="1294231"/>
                  </a:moveTo>
                  <a:lnTo>
                    <a:pt x="323557" y="1294231"/>
                  </a:lnTo>
                  <a:lnTo>
                    <a:pt x="323557" y="1617789"/>
                  </a:lnTo>
                  <a:lnTo>
                    <a:pt x="647115" y="1617789"/>
                  </a:lnTo>
                  <a:lnTo>
                    <a:pt x="647115" y="1294231"/>
                  </a:lnTo>
                  <a:close/>
                </a:path>
                <a:path w="2588895" h="2588895">
                  <a:moveTo>
                    <a:pt x="647115" y="647115"/>
                  </a:moveTo>
                  <a:lnTo>
                    <a:pt x="323557" y="647115"/>
                  </a:lnTo>
                  <a:lnTo>
                    <a:pt x="323557" y="970673"/>
                  </a:lnTo>
                  <a:lnTo>
                    <a:pt x="647115" y="970673"/>
                  </a:lnTo>
                  <a:lnTo>
                    <a:pt x="647115" y="647115"/>
                  </a:lnTo>
                  <a:close/>
                </a:path>
                <a:path w="2588895" h="2588895">
                  <a:moveTo>
                    <a:pt x="647115" y="0"/>
                  </a:moveTo>
                  <a:lnTo>
                    <a:pt x="323557" y="0"/>
                  </a:lnTo>
                  <a:lnTo>
                    <a:pt x="323557" y="323557"/>
                  </a:lnTo>
                  <a:lnTo>
                    <a:pt x="647115" y="323557"/>
                  </a:lnTo>
                  <a:lnTo>
                    <a:pt x="647115" y="0"/>
                  </a:lnTo>
                  <a:close/>
                </a:path>
                <a:path w="2588895" h="2588895">
                  <a:moveTo>
                    <a:pt x="970673" y="2264905"/>
                  </a:moveTo>
                  <a:lnTo>
                    <a:pt x="647115" y="2264905"/>
                  </a:lnTo>
                  <a:lnTo>
                    <a:pt x="647115" y="2588463"/>
                  </a:lnTo>
                  <a:lnTo>
                    <a:pt x="970673" y="2588463"/>
                  </a:lnTo>
                  <a:lnTo>
                    <a:pt x="970673" y="2264905"/>
                  </a:lnTo>
                  <a:close/>
                </a:path>
                <a:path w="2588895" h="2588895">
                  <a:moveTo>
                    <a:pt x="970673" y="1617789"/>
                  </a:moveTo>
                  <a:lnTo>
                    <a:pt x="647115" y="1617789"/>
                  </a:lnTo>
                  <a:lnTo>
                    <a:pt x="647115" y="1941347"/>
                  </a:lnTo>
                  <a:lnTo>
                    <a:pt x="970673" y="1941347"/>
                  </a:lnTo>
                  <a:lnTo>
                    <a:pt x="970673" y="1617789"/>
                  </a:lnTo>
                  <a:close/>
                </a:path>
                <a:path w="2588895" h="2588895">
                  <a:moveTo>
                    <a:pt x="970673" y="970673"/>
                  </a:moveTo>
                  <a:lnTo>
                    <a:pt x="647115" y="970673"/>
                  </a:lnTo>
                  <a:lnTo>
                    <a:pt x="647115" y="1294231"/>
                  </a:lnTo>
                  <a:lnTo>
                    <a:pt x="970673" y="1294231"/>
                  </a:lnTo>
                  <a:lnTo>
                    <a:pt x="970673" y="970673"/>
                  </a:lnTo>
                  <a:close/>
                </a:path>
                <a:path w="2588895" h="2588895">
                  <a:moveTo>
                    <a:pt x="970673" y="323557"/>
                  </a:moveTo>
                  <a:lnTo>
                    <a:pt x="647115" y="323557"/>
                  </a:lnTo>
                  <a:lnTo>
                    <a:pt x="647115" y="647115"/>
                  </a:lnTo>
                  <a:lnTo>
                    <a:pt x="970673" y="647115"/>
                  </a:lnTo>
                  <a:lnTo>
                    <a:pt x="970673" y="323557"/>
                  </a:lnTo>
                  <a:close/>
                </a:path>
                <a:path w="2588895" h="2588895">
                  <a:moveTo>
                    <a:pt x="1294231" y="1941347"/>
                  </a:moveTo>
                  <a:lnTo>
                    <a:pt x="970673" y="1941347"/>
                  </a:lnTo>
                  <a:lnTo>
                    <a:pt x="970673" y="2264905"/>
                  </a:lnTo>
                  <a:lnTo>
                    <a:pt x="1294231" y="2264905"/>
                  </a:lnTo>
                  <a:lnTo>
                    <a:pt x="1294231" y="1941347"/>
                  </a:lnTo>
                  <a:close/>
                </a:path>
                <a:path w="2588895" h="2588895">
                  <a:moveTo>
                    <a:pt x="1294231" y="1294231"/>
                  </a:moveTo>
                  <a:lnTo>
                    <a:pt x="970673" y="1294231"/>
                  </a:lnTo>
                  <a:lnTo>
                    <a:pt x="970673" y="1617789"/>
                  </a:lnTo>
                  <a:lnTo>
                    <a:pt x="1294231" y="1617789"/>
                  </a:lnTo>
                  <a:lnTo>
                    <a:pt x="1294231" y="1294231"/>
                  </a:lnTo>
                  <a:close/>
                </a:path>
                <a:path w="2588895" h="2588895">
                  <a:moveTo>
                    <a:pt x="1294231" y="647115"/>
                  </a:moveTo>
                  <a:lnTo>
                    <a:pt x="970673" y="647115"/>
                  </a:lnTo>
                  <a:lnTo>
                    <a:pt x="970673" y="970673"/>
                  </a:lnTo>
                  <a:lnTo>
                    <a:pt x="1294231" y="970673"/>
                  </a:lnTo>
                  <a:lnTo>
                    <a:pt x="1294231" y="647115"/>
                  </a:lnTo>
                  <a:close/>
                </a:path>
                <a:path w="2588895" h="2588895">
                  <a:moveTo>
                    <a:pt x="1294231" y="0"/>
                  </a:moveTo>
                  <a:lnTo>
                    <a:pt x="970673" y="0"/>
                  </a:lnTo>
                  <a:lnTo>
                    <a:pt x="970673" y="323557"/>
                  </a:lnTo>
                  <a:lnTo>
                    <a:pt x="1294231" y="323557"/>
                  </a:lnTo>
                  <a:lnTo>
                    <a:pt x="1294231" y="0"/>
                  </a:lnTo>
                  <a:close/>
                </a:path>
                <a:path w="2588895" h="2588895">
                  <a:moveTo>
                    <a:pt x="1617789" y="2264905"/>
                  </a:moveTo>
                  <a:lnTo>
                    <a:pt x="1294231" y="2264905"/>
                  </a:lnTo>
                  <a:lnTo>
                    <a:pt x="1294231" y="2588463"/>
                  </a:lnTo>
                  <a:lnTo>
                    <a:pt x="1617789" y="2588463"/>
                  </a:lnTo>
                  <a:lnTo>
                    <a:pt x="1617789" y="2264905"/>
                  </a:lnTo>
                  <a:close/>
                </a:path>
                <a:path w="2588895" h="2588895">
                  <a:moveTo>
                    <a:pt x="1617789" y="1617789"/>
                  </a:moveTo>
                  <a:lnTo>
                    <a:pt x="1294231" y="1617789"/>
                  </a:lnTo>
                  <a:lnTo>
                    <a:pt x="1294231" y="1941347"/>
                  </a:lnTo>
                  <a:lnTo>
                    <a:pt x="1617789" y="1941347"/>
                  </a:lnTo>
                  <a:lnTo>
                    <a:pt x="1617789" y="1617789"/>
                  </a:lnTo>
                  <a:close/>
                </a:path>
                <a:path w="2588895" h="2588895">
                  <a:moveTo>
                    <a:pt x="1617789" y="970673"/>
                  </a:moveTo>
                  <a:lnTo>
                    <a:pt x="1294231" y="970673"/>
                  </a:lnTo>
                  <a:lnTo>
                    <a:pt x="1294231" y="1294231"/>
                  </a:lnTo>
                  <a:lnTo>
                    <a:pt x="1617789" y="1294231"/>
                  </a:lnTo>
                  <a:lnTo>
                    <a:pt x="1617789" y="970673"/>
                  </a:lnTo>
                  <a:close/>
                </a:path>
                <a:path w="2588895" h="2588895">
                  <a:moveTo>
                    <a:pt x="1617789" y="323557"/>
                  </a:moveTo>
                  <a:lnTo>
                    <a:pt x="1294231" y="323557"/>
                  </a:lnTo>
                  <a:lnTo>
                    <a:pt x="1294231" y="647115"/>
                  </a:lnTo>
                  <a:lnTo>
                    <a:pt x="1617789" y="647115"/>
                  </a:lnTo>
                  <a:lnTo>
                    <a:pt x="1617789" y="323557"/>
                  </a:lnTo>
                  <a:close/>
                </a:path>
                <a:path w="2588895" h="2588895">
                  <a:moveTo>
                    <a:pt x="1941347" y="1941347"/>
                  </a:moveTo>
                  <a:lnTo>
                    <a:pt x="1617789" y="1941347"/>
                  </a:lnTo>
                  <a:lnTo>
                    <a:pt x="1617789" y="2264905"/>
                  </a:lnTo>
                  <a:lnTo>
                    <a:pt x="1941347" y="2264905"/>
                  </a:lnTo>
                  <a:lnTo>
                    <a:pt x="1941347" y="1941347"/>
                  </a:lnTo>
                  <a:close/>
                </a:path>
                <a:path w="2588895" h="2588895">
                  <a:moveTo>
                    <a:pt x="1941347" y="1294231"/>
                  </a:moveTo>
                  <a:lnTo>
                    <a:pt x="1617789" y="1294231"/>
                  </a:lnTo>
                  <a:lnTo>
                    <a:pt x="1617789" y="1617789"/>
                  </a:lnTo>
                  <a:lnTo>
                    <a:pt x="1941347" y="1617789"/>
                  </a:lnTo>
                  <a:lnTo>
                    <a:pt x="1941347" y="1294231"/>
                  </a:lnTo>
                  <a:close/>
                </a:path>
                <a:path w="2588895" h="2588895">
                  <a:moveTo>
                    <a:pt x="1941347" y="647115"/>
                  </a:moveTo>
                  <a:lnTo>
                    <a:pt x="1617789" y="647115"/>
                  </a:lnTo>
                  <a:lnTo>
                    <a:pt x="1617789" y="970673"/>
                  </a:lnTo>
                  <a:lnTo>
                    <a:pt x="1941347" y="970673"/>
                  </a:lnTo>
                  <a:lnTo>
                    <a:pt x="1941347" y="647115"/>
                  </a:lnTo>
                  <a:close/>
                </a:path>
                <a:path w="2588895" h="2588895">
                  <a:moveTo>
                    <a:pt x="1941347" y="0"/>
                  </a:moveTo>
                  <a:lnTo>
                    <a:pt x="1617789" y="0"/>
                  </a:lnTo>
                  <a:lnTo>
                    <a:pt x="1617789" y="323557"/>
                  </a:lnTo>
                  <a:lnTo>
                    <a:pt x="1941347" y="323557"/>
                  </a:lnTo>
                  <a:lnTo>
                    <a:pt x="1941347" y="0"/>
                  </a:lnTo>
                  <a:close/>
                </a:path>
                <a:path w="2588895" h="2588895">
                  <a:moveTo>
                    <a:pt x="2264905" y="2264905"/>
                  </a:moveTo>
                  <a:lnTo>
                    <a:pt x="1941347" y="2264905"/>
                  </a:lnTo>
                  <a:lnTo>
                    <a:pt x="1941347" y="2588463"/>
                  </a:lnTo>
                  <a:lnTo>
                    <a:pt x="2264905" y="2588463"/>
                  </a:lnTo>
                  <a:lnTo>
                    <a:pt x="2264905" y="2264905"/>
                  </a:lnTo>
                  <a:close/>
                </a:path>
                <a:path w="2588895" h="2588895">
                  <a:moveTo>
                    <a:pt x="2264905" y="1617789"/>
                  </a:moveTo>
                  <a:lnTo>
                    <a:pt x="1941347" y="1617789"/>
                  </a:lnTo>
                  <a:lnTo>
                    <a:pt x="1941347" y="1941347"/>
                  </a:lnTo>
                  <a:lnTo>
                    <a:pt x="2264905" y="1941347"/>
                  </a:lnTo>
                  <a:lnTo>
                    <a:pt x="2264905" y="1617789"/>
                  </a:lnTo>
                  <a:close/>
                </a:path>
                <a:path w="2588895" h="2588895">
                  <a:moveTo>
                    <a:pt x="2264905" y="970673"/>
                  </a:moveTo>
                  <a:lnTo>
                    <a:pt x="1941347" y="970673"/>
                  </a:lnTo>
                  <a:lnTo>
                    <a:pt x="1941347" y="1294231"/>
                  </a:lnTo>
                  <a:lnTo>
                    <a:pt x="2264905" y="1294231"/>
                  </a:lnTo>
                  <a:lnTo>
                    <a:pt x="2264905" y="970673"/>
                  </a:lnTo>
                  <a:close/>
                </a:path>
                <a:path w="2588895" h="2588895">
                  <a:moveTo>
                    <a:pt x="2264905" y="323557"/>
                  </a:moveTo>
                  <a:lnTo>
                    <a:pt x="1941347" y="323557"/>
                  </a:lnTo>
                  <a:lnTo>
                    <a:pt x="1941347" y="647115"/>
                  </a:lnTo>
                  <a:lnTo>
                    <a:pt x="2264905" y="647115"/>
                  </a:lnTo>
                  <a:lnTo>
                    <a:pt x="2264905" y="323557"/>
                  </a:lnTo>
                  <a:close/>
                </a:path>
                <a:path w="2588895" h="2588895">
                  <a:moveTo>
                    <a:pt x="2588463" y="1941347"/>
                  </a:moveTo>
                  <a:lnTo>
                    <a:pt x="2264905" y="1941347"/>
                  </a:lnTo>
                  <a:lnTo>
                    <a:pt x="2264905" y="2264905"/>
                  </a:lnTo>
                  <a:lnTo>
                    <a:pt x="2588463" y="2264905"/>
                  </a:lnTo>
                  <a:lnTo>
                    <a:pt x="2588463" y="1941347"/>
                  </a:lnTo>
                  <a:close/>
                </a:path>
                <a:path w="2588895" h="2588895">
                  <a:moveTo>
                    <a:pt x="2588463" y="1294231"/>
                  </a:moveTo>
                  <a:lnTo>
                    <a:pt x="2264905" y="1294231"/>
                  </a:lnTo>
                  <a:lnTo>
                    <a:pt x="2264905" y="1617789"/>
                  </a:lnTo>
                  <a:lnTo>
                    <a:pt x="2588463" y="1617789"/>
                  </a:lnTo>
                  <a:lnTo>
                    <a:pt x="2588463" y="1294231"/>
                  </a:lnTo>
                  <a:close/>
                </a:path>
                <a:path w="2588895" h="2588895">
                  <a:moveTo>
                    <a:pt x="2588463" y="647115"/>
                  </a:moveTo>
                  <a:lnTo>
                    <a:pt x="2264905" y="647115"/>
                  </a:lnTo>
                  <a:lnTo>
                    <a:pt x="2264905" y="970673"/>
                  </a:lnTo>
                  <a:lnTo>
                    <a:pt x="2588463" y="970673"/>
                  </a:lnTo>
                  <a:lnTo>
                    <a:pt x="2588463" y="647115"/>
                  </a:lnTo>
                  <a:close/>
                </a:path>
                <a:path w="2588895" h="2588895">
                  <a:moveTo>
                    <a:pt x="2588463" y="0"/>
                  </a:moveTo>
                  <a:lnTo>
                    <a:pt x="2264905" y="0"/>
                  </a:lnTo>
                  <a:lnTo>
                    <a:pt x="2264905" y="323557"/>
                  </a:lnTo>
                  <a:lnTo>
                    <a:pt x="2588463" y="323557"/>
                  </a:lnTo>
                  <a:lnTo>
                    <a:pt x="258846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2">
              <a:extLst>
                <a:ext uri="{FF2B5EF4-FFF2-40B4-BE49-F238E27FC236}">
                  <a16:creationId xmlns:a16="http://schemas.microsoft.com/office/drawing/2014/main" id="{AE5DF00A-AF5B-4B80-A6BC-8A06067C2DA3}"/>
                </a:ext>
              </a:extLst>
            </p:cNvPr>
            <p:cNvSpPr/>
            <p:nvPr/>
          </p:nvSpPr>
          <p:spPr>
            <a:xfrm>
              <a:off x="5711913" y="1498548"/>
              <a:ext cx="2588895" cy="2588895"/>
            </a:xfrm>
            <a:custGeom>
              <a:avLst/>
              <a:gdLst/>
              <a:ahLst/>
              <a:cxnLst/>
              <a:rect l="l" t="t" r="r" b="b"/>
              <a:pathLst>
                <a:path w="2588895" h="2588895">
                  <a:moveTo>
                    <a:pt x="323557" y="1941347"/>
                  </a:moveTo>
                  <a:lnTo>
                    <a:pt x="0" y="1941347"/>
                  </a:lnTo>
                  <a:lnTo>
                    <a:pt x="0" y="2264905"/>
                  </a:lnTo>
                  <a:lnTo>
                    <a:pt x="323557" y="2264905"/>
                  </a:lnTo>
                  <a:lnTo>
                    <a:pt x="323557" y="1941347"/>
                  </a:lnTo>
                  <a:close/>
                </a:path>
                <a:path w="2588895" h="2588895">
                  <a:moveTo>
                    <a:pt x="323557" y="1294231"/>
                  </a:moveTo>
                  <a:lnTo>
                    <a:pt x="0" y="1294231"/>
                  </a:lnTo>
                  <a:lnTo>
                    <a:pt x="0" y="1617789"/>
                  </a:lnTo>
                  <a:lnTo>
                    <a:pt x="323557" y="1617789"/>
                  </a:lnTo>
                  <a:lnTo>
                    <a:pt x="323557" y="1294231"/>
                  </a:lnTo>
                  <a:close/>
                </a:path>
                <a:path w="2588895" h="2588895">
                  <a:moveTo>
                    <a:pt x="323557" y="647115"/>
                  </a:moveTo>
                  <a:lnTo>
                    <a:pt x="0" y="647115"/>
                  </a:lnTo>
                  <a:lnTo>
                    <a:pt x="0" y="970673"/>
                  </a:lnTo>
                  <a:lnTo>
                    <a:pt x="323557" y="970673"/>
                  </a:lnTo>
                  <a:lnTo>
                    <a:pt x="323557" y="647115"/>
                  </a:lnTo>
                  <a:close/>
                </a:path>
                <a:path w="2588895" h="2588895">
                  <a:moveTo>
                    <a:pt x="323557" y="0"/>
                  </a:moveTo>
                  <a:lnTo>
                    <a:pt x="0" y="0"/>
                  </a:lnTo>
                  <a:lnTo>
                    <a:pt x="0" y="323557"/>
                  </a:lnTo>
                  <a:lnTo>
                    <a:pt x="323557" y="323557"/>
                  </a:lnTo>
                  <a:lnTo>
                    <a:pt x="323557" y="0"/>
                  </a:lnTo>
                  <a:close/>
                </a:path>
                <a:path w="2588895" h="2588895">
                  <a:moveTo>
                    <a:pt x="647115" y="2264905"/>
                  </a:moveTo>
                  <a:lnTo>
                    <a:pt x="323557" y="2264905"/>
                  </a:lnTo>
                  <a:lnTo>
                    <a:pt x="323557" y="2588463"/>
                  </a:lnTo>
                  <a:lnTo>
                    <a:pt x="647115" y="2588463"/>
                  </a:lnTo>
                  <a:lnTo>
                    <a:pt x="647115" y="2264905"/>
                  </a:lnTo>
                  <a:close/>
                </a:path>
                <a:path w="2588895" h="2588895">
                  <a:moveTo>
                    <a:pt x="647115" y="1617789"/>
                  </a:moveTo>
                  <a:lnTo>
                    <a:pt x="323557" y="1617789"/>
                  </a:lnTo>
                  <a:lnTo>
                    <a:pt x="323557" y="1941347"/>
                  </a:lnTo>
                  <a:lnTo>
                    <a:pt x="647115" y="1941347"/>
                  </a:lnTo>
                  <a:lnTo>
                    <a:pt x="647115" y="1617789"/>
                  </a:lnTo>
                  <a:close/>
                </a:path>
                <a:path w="2588895" h="2588895">
                  <a:moveTo>
                    <a:pt x="647115" y="970673"/>
                  </a:moveTo>
                  <a:lnTo>
                    <a:pt x="323557" y="970673"/>
                  </a:lnTo>
                  <a:lnTo>
                    <a:pt x="323557" y="1294231"/>
                  </a:lnTo>
                  <a:lnTo>
                    <a:pt x="647115" y="1294231"/>
                  </a:lnTo>
                  <a:lnTo>
                    <a:pt x="647115" y="970673"/>
                  </a:lnTo>
                  <a:close/>
                </a:path>
                <a:path w="2588895" h="2588895">
                  <a:moveTo>
                    <a:pt x="647115" y="323557"/>
                  </a:moveTo>
                  <a:lnTo>
                    <a:pt x="323557" y="323557"/>
                  </a:lnTo>
                  <a:lnTo>
                    <a:pt x="323557" y="647115"/>
                  </a:lnTo>
                  <a:lnTo>
                    <a:pt x="647115" y="647115"/>
                  </a:lnTo>
                  <a:lnTo>
                    <a:pt x="647115" y="323557"/>
                  </a:lnTo>
                  <a:close/>
                </a:path>
                <a:path w="2588895" h="2588895">
                  <a:moveTo>
                    <a:pt x="970673" y="1941347"/>
                  </a:moveTo>
                  <a:lnTo>
                    <a:pt x="647115" y="1941347"/>
                  </a:lnTo>
                  <a:lnTo>
                    <a:pt x="647115" y="2264905"/>
                  </a:lnTo>
                  <a:lnTo>
                    <a:pt x="970673" y="2264905"/>
                  </a:lnTo>
                  <a:lnTo>
                    <a:pt x="970673" y="1941347"/>
                  </a:lnTo>
                  <a:close/>
                </a:path>
                <a:path w="2588895" h="2588895">
                  <a:moveTo>
                    <a:pt x="970673" y="1294231"/>
                  </a:moveTo>
                  <a:lnTo>
                    <a:pt x="647115" y="1294231"/>
                  </a:lnTo>
                  <a:lnTo>
                    <a:pt x="647115" y="1617789"/>
                  </a:lnTo>
                  <a:lnTo>
                    <a:pt x="970673" y="1617789"/>
                  </a:lnTo>
                  <a:lnTo>
                    <a:pt x="970673" y="1294231"/>
                  </a:lnTo>
                  <a:close/>
                </a:path>
                <a:path w="2588895" h="2588895">
                  <a:moveTo>
                    <a:pt x="970673" y="647115"/>
                  </a:moveTo>
                  <a:lnTo>
                    <a:pt x="647115" y="647115"/>
                  </a:lnTo>
                  <a:lnTo>
                    <a:pt x="647115" y="970673"/>
                  </a:lnTo>
                  <a:lnTo>
                    <a:pt x="970673" y="970673"/>
                  </a:lnTo>
                  <a:lnTo>
                    <a:pt x="970673" y="647115"/>
                  </a:lnTo>
                  <a:close/>
                </a:path>
                <a:path w="2588895" h="2588895">
                  <a:moveTo>
                    <a:pt x="970673" y="0"/>
                  </a:moveTo>
                  <a:lnTo>
                    <a:pt x="647115" y="0"/>
                  </a:lnTo>
                  <a:lnTo>
                    <a:pt x="647115" y="323557"/>
                  </a:lnTo>
                  <a:lnTo>
                    <a:pt x="970673" y="323557"/>
                  </a:lnTo>
                  <a:lnTo>
                    <a:pt x="970673" y="0"/>
                  </a:lnTo>
                  <a:close/>
                </a:path>
                <a:path w="2588895" h="2588895">
                  <a:moveTo>
                    <a:pt x="1294231" y="2264905"/>
                  </a:moveTo>
                  <a:lnTo>
                    <a:pt x="970673" y="2264905"/>
                  </a:lnTo>
                  <a:lnTo>
                    <a:pt x="970673" y="2588463"/>
                  </a:lnTo>
                  <a:lnTo>
                    <a:pt x="1294231" y="2588463"/>
                  </a:lnTo>
                  <a:lnTo>
                    <a:pt x="1294231" y="2264905"/>
                  </a:lnTo>
                  <a:close/>
                </a:path>
                <a:path w="2588895" h="2588895">
                  <a:moveTo>
                    <a:pt x="1294231" y="1617789"/>
                  </a:moveTo>
                  <a:lnTo>
                    <a:pt x="970673" y="1617789"/>
                  </a:lnTo>
                  <a:lnTo>
                    <a:pt x="970673" y="1941347"/>
                  </a:lnTo>
                  <a:lnTo>
                    <a:pt x="1294231" y="1941347"/>
                  </a:lnTo>
                  <a:lnTo>
                    <a:pt x="1294231" y="1617789"/>
                  </a:lnTo>
                  <a:close/>
                </a:path>
                <a:path w="2588895" h="2588895">
                  <a:moveTo>
                    <a:pt x="1294231" y="970673"/>
                  </a:moveTo>
                  <a:lnTo>
                    <a:pt x="970673" y="970673"/>
                  </a:lnTo>
                  <a:lnTo>
                    <a:pt x="970673" y="1294231"/>
                  </a:lnTo>
                  <a:lnTo>
                    <a:pt x="1294231" y="1294231"/>
                  </a:lnTo>
                  <a:lnTo>
                    <a:pt x="1294231" y="970673"/>
                  </a:lnTo>
                  <a:close/>
                </a:path>
                <a:path w="2588895" h="2588895">
                  <a:moveTo>
                    <a:pt x="1294231" y="323557"/>
                  </a:moveTo>
                  <a:lnTo>
                    <a:pt x="970673" y="323557"/>
                  </a:lnTo>
                  <a:lnTo>
                    <a:pt x="970673" y="647115"/>
                  </a:lnTo>
                  <a:lnTo>
                    <a:pt x="1294231" y="647115"/>
                  </a:lnTo>
                  <a:lnTo>
                    <a:pt x="1294231" y="323557"/>
                  </a:lnTo>
                  <a:close/>
                </a:path>
                <a:path w="2588895" h="2588895">
                  <a:moveTo>
                    <a:pt x="1617789" y="1941347"/>
                  </a:moveTo>
                  <a:lnTo>
                    <a:pt x="1294231" y="1941347"/>
                  </a:lnTo>
                  <a:lnTo>
                    <a:pt x="1294231" y="2264905"/>
                  </a:lnTo>
                  <a:lnTo>
                    <a:pt x="1617789" y="2264905"/>
                  </a:lnTo>
                  <a:lnTo>
                    <a:pt x="1617789" y="1941347"/>
                  </a:lnTo>
                  <a:close/>
                </a:path>
                <a:path w="2588895" h="2588895">
                  <a:moveTo>
                    <a:pt x="1617789" y="1294231"/>
                  </a:moveTo>
                  <a:lnTo>
                    <a:pt x="1294231" y="1294231"/>
                  </a:lnTo>
                  <a:lnTo>
                    <a:pt x="1294231" y="1617789"/>
                  </a:lnTo>
                  <a:lnTo>
                    <a:pt x="1617789" y="1617789"/>
                  </a:lnTo>
                  <a:lnTo>
                    <a:pt x="1617789" y="1294231"/>
                  </a:lnTo>
                  <a:close/>
                </a:path>
                <a:path w="2588895" h="2588895">
                  <a:moveTo>
                    <a:pt x="1617789" y="647115"/>
                  </a:moveTo>
                  <a:lnTo>
                    <a:pt x="1294231" y="647115"/>
                  </a:lnTo>
                  <a:lnTo>
                    <a:pt x="1294231" y="970673"/>
                  </a:lnTo>
                  <a:lnTo>
                    <a:pt x="1617789" y="970673"/>
                  </a:lnTo>
                  <a:lnTo>
                    <a:pt x="1617789" y="647115"/>
                  </a:lnTo>
                  <a:close/>
                </a:path>
                <a:path w="2588895" h="2588895">
                  <a:moveTo>
                    <a:pt x="1617789" y="0"/>
                  </a:moveTo>
                  <a:lnTo>
                    <a:pt x="1294231" y="0"/>
                  </a:lnTo>
                  <a:lnTo>
                    <a:pt x="1294231" y="323557"/>
                  </a:lnTo>
                  <a:lnTo>
                    <a:pt x="1617789" y="323557"/>
                  </a:lnTo>
                  <a:lnTo>
                    <a:pt x="1617789" y="0"/>
                  </a:lnTo>
                  <a:close/>
                </a:path>
                <a:path w="2588895" h="2588895">
                  <a:moveTo>
                    <a:pt x="1941347" y="2264905"/>
                  </a:moveTo>
                  <a:lnTo>
                    <a:pt x="1617789" y="2264905"/>
                  </a:lnTo>
                  <a:lnTo>
                    <a:pt x="1617789" y="2588463"/>
                  </a:lnTo>
                  <a:lnTo>
                    <a:pt x="1941347" y="2588463"/>
                  </a:lnTo>
                  <a:lnTo>
                    <a:pt x="1941347" y="2264905"/>
                  </a:lnTo>
                  <a:close/>
                </a:path>
                <a:path w="2588895" h="2588895">
                  <a:moveTo>
                    <a:pt x="1941347" y="1617789"/>
                  </a:moveTo>
                  <a:lnTo>
                    <a:pt x="1617789" y="1617789"/>
                  </a:lnTo>
                  <a:lnTo>
                    <a:pt x="1617789" y="1941347"/>
                  </a:lnTo>
                  <a:lnTo>
                    <a:pt x="1941347" y="1941347"/>
                  </a:lnTo>
                  <a:lnTo>
                    <a:pt x="1941347" y="1617789"/>
                  </a:lnTo>
                  <a:close/>
                </a:path>
                <a:path w="2588895" h="2588895">
                  <a:moveTo>
                    <a:pt x="1941347" y="970673"/>
                  </a:moveTo>
                  <a:lnTo>
                    <a:pt x="1617789" y="970673"/>
                  </a:lnTo>
                  <a:lnTo>
                    <a:pt x="1617789" y="1294231"/>
                  </a:lnTo>
                  <a:lnTo>
                    <a:pt x="1941347" y="1294231"/>
                  </a:lnTo>
                  <a:lnTo>
                    <a:pt x="1941347" y="970673"/>
                  </a:lnTo>
                  <a:close/>
                </a:path>
                <a:path w="2588895" h="2588895">
                  <a:moveTo>
                    <a:pt x="1941347" y="323557"/>
                  </a:moveTo>
                  <a:lnTo>
                    <a:pt x="1617789" y="323557"/>
                  </a:lnTo>
                  <a:lnTo>
                    <a:pt x="1617789" y="647115"/>
                  </a:lnTo>
                  <a:lnTo>
                    <a:pt x="1941347" y="647115"/>
                  </a:lnTo>
                  <a:lnTo>
                    <a:pt x="1941347" y="323557"/>
                  </a:lnTo>
                  <a:close/>
                </a:path>
                <a:path w="2588895" h="2588895">
                  <a:moveTo>
                    <a:pt x="2264905" y="1941347"/>
                  </a:moveTo>
                  <a:lnTo>
                    <a:pt x="1941347" y="1941347"/>
                  </a:lnTo>
                  <a:lnTo>
                    <a:pt x="1941347" y="2264905"/>
                  </a:lnTo>
                  <a:lnTo>
                    <a:pt x="2264905" y="2264905"/>
                  </a:lnTo>
                  <a:lnTo>
                    <a:pt x="2264905" y="1941347"/>
                  </a:lnTo>
                  <a:close/>
                </a:path>
                <a:path w="2588895" h="2588895">
                  <a:moveTo>
                    <a:pt x="2264905" y="1294231"/>
                  </a:moveTo>
                  <a:lnTo>
                    <a:pt x="1941347" y="1294231"/>
                  </a:lnTo>
                  <a:lnTo>
                    <a:pt x="1941347" y="1617789"/>
                  </a:lnTo>
                  <a:lnTo>
                    <a:pt x="2264905" y="1617789"/>
                  </a:lnTo>
                  <a:lnTo>
                    <a:pt x="2264905" y="1294231"/>
                  </a:lnTo>
                  <a:close/>
                </a:path>
                <a:path w="2588895" h="2588895">
                  <a:moveTo>
                    <a:pt x="2264905" y="647115"/>
                  </a:moveTo>
                  <a:lnTo>
                    <a:pt x="1941347" y="647115"/>
                  </a:lnTo>
                  <a:lnTo>
                    <a:pt x="1941347" y="970673"/>
                  </a:lnTo>
                  <a:lnTo>
                    <a:pt x="2264905" y="970673"/>
                  </a:lnTo>
                  <a:lnTo>
                    <a:pt x="2264905" y="647115"/>
                  </a:lnTo>
                  <a:close/>
                </a:path>
                <a:path w="2588895" h="2588895">
                  <a:moveTo>
                    <a:pt x="2264905" y="0"/>
                  </a:moveTo>
                  <a:lnTo>
                    <a:pt x="1941347" y="0"/>
                  </a:lnTo>
                  <a:lnTo>
                    <a:pt x="1941347" y="323557"/>
                  </a:lnTo>
                  <a:lnTo>
                    <a:pt x="2264905" y="323557"/>
                  </a:lnTo>
                  <a:lnTo>
                    <a:pt x="2264905" y="0"/>
                  </a:lnTo>
                  <a:close/>
                </a:path>
                <a:path w="2588895" h="2588895">
                  <a:moveTo>
                    <a:pt x="2588463" y="2264905"/>
                  </a:moveTo>
                  <a:lnTo>
                    <a:pt x="2264905" y="2264905"/>
                  </a:lnTo>
                  <a:lnTo>
                    <a:pt x="2264905" y="2588463"/>
                  </a:lnTo>
                  <a:lnTo>
                    <a:pt x="2588463" y="2588463"/>
                  </a:lnTo>
                  <a:lnTo>
                    <a:pt x="2588463" y="2264905"/>
                  </a:lnTo>
                  <a:close/>
                </a:path>
                <a:path w="2588895" h="2588895">
                  <a:moveTo>
                    <a:pt x="2588463" y="1617789"/>
                  </a:moveTo>
                  <a:lnTo>
                    <a:pt x="2264905" y="1617789"/>
                  </a:lnTo>
                  <a:lnTo>
                    <a:pt x="2264905" y="1941347"/>
                  </a:lnTo>
                  <a:lnTo>
                    <a:pt x="2588463" y="1941347"/>
                  </a:lnTo>
                  <a:lnTo>
                    <a:pt x="2588463" y="1617789"/>
                  </a:lnTo>
                  <a:close/>
                </a:path>
                <a:path w="2588895" h="2588895">
                  <a:moveTo>
                    <a:pt x="2588463" y="970673"/>
                  </a:moveTo>
                  <a:lnTo>
                    <a:pt x="2264905" y="970673"/>
                  </a:lnTo>
                  <a:lnTo>
                    <a:pt x="2264905" y="1294231"/>
                  </a:lnTo>
                  <a:lnTo>
                    <a:pt x="2588463" y="1294231"/>
                  </a:lnTo>
                  <a:lnTo>
                    <a:pt x="2588463" y="970673"/>
                  </a:lnTo>
                  <a:close/>
                </a:path>
                <a:path w="2588895" h="2588895">
                  <a:moveTo>
                    <a:pt x="2588463" y="323557"/>
                  </a:moveTo>
                  <a:lnTo>
                    <a:pt x="2264905" y="323557"/>
                  </a:lnTo>
                  <a:lnTo>
                    <a:pt x="2264905" y="647115"/>
                  </a:lnTo>
                  <a:lnTo>
                    <a:pt x="2588463" y="647115"/>
                  </a:lnTo>
                  <a:lnTo>
                    <a:pt x="2588463" y="323557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3">
              <a:extLst>
                <a:ext uri="{FF2B5EF4-FFF2-40B4-BE49-F238E27FC236}">
                  <a16:creationId xmlns:a16="http://schemas.microsoft.com/office/drawing/2014/main" id="{5C4932FF-7DBA-4B45-B301-8284FB1C4FF5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805957" y="1932622"/>
              <a:ext cx="128155" cy="160007"/>
            </a:xfrm>
            <a:prstGeom prst="rect">
              <a:avLst/>
            </a:prstGeom>
          </p:spPr>
        </p:pic>
        <p:pic>
          <p:nvPicPr>
            <p:cNvPr id="66" name="object 64">
              <a:extLst>
                <a:ext uri="{FF2B5EF4-FFF2-40B4-BE49-F238E27FC236}">
                  <a16:creationId xmlns:a16="http://schemas.microsoft.com/office/drawing/2014/main" id="{1E1EB371-3EF3-475A-BFC0-AC57382AA987}"/>
                </a:ext>
              </a:extLst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49720" y="1932622"/>
              <a:ext cx="128168" cy="160007"/>
            </a:xfrm>
            <a:prstGeom prst="rect">
              <a:avLst/>
            </a:prstGeom>
          </p:spPr>
        </p:pic>
        <p:pic>
          <p:nvPicPr>
            <p:cNvPr id="67" name="object 65">
              <a:extLst>
                <a:ext uri="{FF2B5EF4-FFF2-40B4-BE49-F238E27FC236}">
                  <a16:creationId xmlns:a16="http://schemas.microsoft.com/office/drawing/2014/main" id="{F5BA0422-FE39-4964-8408-A5D8B0423847}"/>
                </a:ext>
              </a:extLst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473278" y="1932622"/>
              <a:ext cx="128168" cy="160007"/>
            </a:xfrm>
            <a:prstGeom prst="rect">
              <a:avLst/>
            </a:prstGeom>
          </p:spPr>
        </p:pic>
        <p:pic>
          <p:nvPicPr>
            <p:cNvPr id="68" name="object 66">
              <a:extLst>
                <a:ext uri="{FF2B5EF4-FFF2-40B4-BE49-F238E27FC236}">
                  <a16:creationId xmlns:a16="http://schemas.microsoft.com/office/drawing/2014/main" id="{D029B74C-28E8-4A86-A0E9-1F525FC0DD9D}"/>
                </a:ext>
              </a:extLst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796836" y="2256180"/>
              <a:ext cx="128168" cy="160007"/>
            </a:xfrm>
            <a:prstGeom prst="rect">
              <a:avLst/>
            </a:prstGeom>
          </p:spPr>
        </p:pic>
        <p:pic>
          <p:nvPicPr>
            <p:cNvPr id="69" name="object 67">
              <a:extLst>
                <a:ext uri="{FF2B5EF4-FFF2-40B4-BE49-F238E27FC236}">
                  <a16:creationId xmlns:a16="http://schemas.microsoft.com/office/drawing/2014/main" id="{88DC0635-295E-401F-BE7F-4D81FECBAC59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110285" y="2569616"/>
              <a:ext cx="128155" cy="160020"/>
            </a:xfrm>
            <a:prstGeom prst="rect">
              <a:avLst/>
            </a:prstGeom>
          </p:spPr>
        </p:pic>
        <p:pic>
          <p:nvPicPr>
            <p:cNvPr id="70" name="object 68">
              <a:extLst>
                <a:ext uri="{FF2B5EF4-FFF2-40B4-BE49-F238E27FC236}">
                  <a16:creationId xmlns:a16="http://schemas.microsoft.com/office/drawing/2014/main" id="{A7D70FF3-D8DC-4A72-A123-A9FF039FD36F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443952" y="1932622"/>
              <a:ext cx="128168" cy="160007"/>
            </a:xfrm>
            <a:prstGeom prst="rect">
              <a:avLst/>
            </a:prstGeom>
          </p:spPr>
        </p:pic>
        <p:pic>
          <p:nvPicPr>
            <p:cNvPr id="71" name="object 69">
              <a:extLst>
                <a:ext uri="{FF2B5EF4-FFF2-40B4-BE49-F238E27FC236}">
                  <a16:creationId xmlns:a16="http://schemas.microsoft.com/office/drawing/2014/main" id="{06DCEF1E-3BC0-4902-AA6A-614B816858AC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757401" y="1932622"/>
              <a:ext cx="128168" cy="160007"/>
            </a:xfrm>
            <a:prstGeom prst="rect">
              <a:avLst/>
            </a:prstGeom>
          </p:spPr>
        </p:pic>
        <p:pic>
          <p:nvPicPr>
            <p:cNvPr id="72" name="object 70">
              <a:extLst>
                <a:ext uri="{FF2B5EF4-FFF2-40B4-BE49-F238E27FC236}">
                  <a16:creationId xmlns:a16="http://schemas.microsoft.com/office/drawing/2014/main" id="{C522F2E0-6C90-47F8-9112-F2D4AF15019C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091068" y="1922500"/>
              <a:ext cx="128168" cy="160020"/>
            </a:xfrm>
            <a:prstGeom prst="rect">
              <a:avLst/>
            </a:prstGeom>
          </p:spPr>
        </p:pic>
        <p:pic>
          <p:nvPicPr>
            <p:cNvPr id="73" name="object 71">
              <a:extLst>
                <a:ext uri="{FF2B5EF4-FFF2-40B4-BE49-F238E27FC236}">
                  <a16:creationId xmlns:a16="http://schemas.microsoft.com/office/drawing/2014/main" id="{86457715-FE54-4771-8C7D-759A32B55984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795845" y="3540300"/>
              <a:ext cx="148378" cy="180229"/>
            </a:xfrm>
            <a:prstGeom prst="rect">
              <a:avLst/>
            </a:prstGeom>
          </p:spPr>
        </p:pic>
        <p:pic>
          <p:nvPicPr>
            <p:cNvPr id="74" name="object 72">
              <a:extLst>
                <a:ext uri="{FF2B5EF4-FFF2-40B4-BE49-F238E27FC236}">
                  <a16:creationId xmlns:a16="http://schemas.microsoft.com/office/drawing/2014/main" id="{6A837425-7A67-42BE-8B09-453D744542F8}"/>
                </a:ext>
              </a:extLst>
            </p:cNvPr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29500" y="3540300"/>
              <a:ext cx="148378" cy="180229"/>
            </a:xfrm>
            <a:prstGeom prst="rect">
              <a:avLst/>
            </a:prstGeom>
          </p:spPr>
        </p:pic>
        <p:pic>
          <p:nvPicPr>
            <p:cNvPr id="75" name="object 73">
              <a:extLst>
                <a:ext uri="{FF2B5EF4-FFF2-40B4-BE49-F238E27FC236}">
                  <a16:creationId xmlns:a16="http://schemas.microsoft.com/office/drawing/2014/main" id="{6026D8AD-0F58-49B9-B916-2A98D20BF5D7}"/>
                </a:ext>
              </a:extLst>
            </p:cNvPr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442949" y="3540300"/>
              <a:ext cx="148378" cy="180229"/>
            </a:xfrm>
            <a:prstGeom prst="rect">
              <a:avLst/>
            </a:prstGeom>
          </p:spPr>
        </p:pic>
        <p:pic>
          <p:nvPicPr>
            <p:cNvPr id="76" name="object 74">
              <a:extLst>
                <a:ext uri="{FF2B5EF4-FFF2-40B4-BE49-F238E27FC236}">
                  <a16:creationId xmlns:a16="http://schemas.microsoft.com/office/drawing/2014/main" id="{DB3DBA40-50CA-4579-B4A2-6007283D2C79}"/>
                </a:ext>
              </a:extLst>
            </p:cNvPr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100174" y="2893184"/>
              <a:ext cx="148378" cy="180229"/>
            </a:xfrm>
            <a:prstGeom prst="rect">
              <a:avLst/>
            </a:prstGeom>
          </p:spPr>
        </p:pic>
        <p:pic>
          <p:nvPicPr>
            <p:cNvPr id="77" name="object 75">
              <a:extLst>
                <a:ext uri="{FF2B5EF4-FFF2-40B4-BE49-F238E27FC236}">
                  <a16:creationId xmlns:a16="http://schemas.microsoft.com/office/drawing/2014/main" id="{E7AEED46-1D12-49D7-8BB1-040858704E83}"/>
                </a:ext>
              </a:extLst>
            </p:cNvPr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413622" y="3540300"/>
              <a:ext cx="148378" cy="180229"/>
            </a:xfrm>
            <a:prstGeom prst="rect">
              <a:avLst/>
            </a:prstGeom>
          </p:spPr>
        </p:pic>
        <p:pic>
          <p:nvPicPr>
            <p:cNvPr id="78" name="object 76">
              <a:extLst>
                <a:ext uri="{FF2B5EF4-FFF2-40B4-BE49-F238E27FC236}">
                  <a16:creationId xmlns:a16="http://schemas.microsoft.com/office/drawing/2014/main" id="{40C2FAFD-69B7-49BC-BAC8-6B97478BE6A3}"/>
                </a:ext>
              </a:extLst>
            </p:cNvPr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080258" y="3532668"/>
              <a:ext cx="148378" cy="180242"/>
            </a:xfrm>
            <a:prstGeom prst="rect">
              <a:avLst/>
            </a:prstGeom>
          </p:spPr>
        </p:pic>
        <p:pic>
          <p:nvPicPr>
            <p:cNvPr id="79" name="object 77">
              <a:extLst>
                <a:ext uri="{FF2B5EF4-FFF2-40B4-BE49-F238E27FC236}">
                  <a16:creationId xmlns:a16="http://schemas.microsoft.com/office/drawing/2014/main" id="{FB282B08-EB1B-4364-A02C-6C5DE5E630EF}"/>
                </a:ext>
              </a:extLst>
            </p:cNvPr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775627" y="3811953"/>
              <a:ext cx="188141" cy="225301"/>
            </a:xfrm>
            <a:prstGeom prst="rect">
              <a:avLst/>
            </a:prstGeom>
          </p:spPr>
        </p:pic>
        <p:pic>
          <p:nvPicPr>
            <p:cNvPr id="80" name="object 78">
              <a:extLst>
                <a:ext uri="{FF2B5EF4-FFF2-40B4-BE49-F238E27FC236}">
                  <a16:creationId xmlns:a16="http://schemas.microsoft.com/office/drawing/2014/main" id="{2029678D-0959-4141-B88D-22C09DA6915A}"/>
                </a:ext>
              </a:extLst>
            </p:cNvPr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055696" y="3822063"/>
              <a:ext cx="188141" cy="225301"/>
            </a:xfrm>
            <a:prstGeom prst="rect">
              <a:avLst/>
            </a:prstGeom>
          </p:spPr>
        </p:pic>
        <p:pic>
          <p:nvPicPr>
            <p:cNvPr id="81" name="object 79">
              <a:extLst>
                <a:ext uri="{FF2B5EF4-FFF2-40B4-BE49-F238E27FC236}">
                  <a16:creationId xmlns:a16="http://schemas.microsoft.com/office/drawing/2014/main" id="{A135B5F2-E149-4BEE-8FFD-70F81380F10D}"/>
                </a:ext>
              </a:extLst>
            </p:cNvPr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797816" y="1581302"/>
              <a:ext cx="167919" cy="205079"/>
            </a:xfrm>
            <a:prstGeom prst="rect">
              <a:avLst/>
            </a:prstGeom>
          </p:spPr>
        </p:pic>
        <p:pic>
          <p:nvPicPr>
            <p:cNvPr id="82" name="object 80">
              <a:extLst>
                <a:ext uri="{FF2B5EF4-FFF2-40B4-BE49-F238E27FC236}">
                  <a16:creationId xmlns:a16="http://schemas.microsoft.com/office/drawing/2014/main" id="{E0FDE798-D553-44F3-AB3B-9C40DC610788}"/>
                </a:ext>
              </a:extLst>
            </p:cNvPr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060753" y="1581302"/>
              <a:ext cx="167919" cy="205079"/>
            </a:xfrm>
            <a:prstGeom prst="rect">
              <a:avLst/>
            </a:prstGeom>
          </p:spPr>
        </p:pic>
        <p:sp>
          <p:nvSpPr>
            <p:cNvPr id="83" name="object 81">
              <a:extLst>
                <a:ext uri="{FF2B5EF4-FFF2-40B4-BE49-F238E27FC236}">
                  <a16:creationId xmlns:a16="http://schemas.microsoft.com/office/drawing/2014/main" id="{39AE205F-3135-4E9E-B983-7EF5537C1731}"/>
                </a:ext>
              </a:extLst>
            </p:cNvPr>
            <p:cNvSpPr/>
            <p:nvPr/>
          </p:nvSpPr>
          <p:spPr>
            <a:xfrm>
              <a:off x="7059028" y="1523479"/>
              <a:ext cx="222885" cy="262890"/>
            </a:xfrm>
            <a:custGeom>
              <a:avLst/>
              <a:gdLst/>
              <a:ahLst/>
              <a:cxnLst/>
              <a:rect l="l" t="t" r="r" b="b"/>
              <a:pathLst>
                <a:path w="222884" h="262889">
                  <a:moveTo>
                    <a:pt x="0" y="111226"/>
                  </a:moveTo>
                  <a:lnTo>
                    <a:pt x="0" y="141554"/>
                  </a:lnTo>
                  <a:lnTo>
                    <a:pt x="10109" y="192112"/>
                  </a:lnTo>
                  <a:lnTo>
                    <a:pt x="70777" y="202222"/>
                  </a:lnTo>
                  <a:lnTo>
                    <a:pt x="10109" y="222440"/>
                  </a:lnTo>
                  <a:lnTo>
                    <a:pt x="10109" y="262890"/>
                  </a:lnTo>
                  <a:lnTo>
                    <a:pt x="212331" y="262890"/>
                  </a:lnTo>
                  <a:lnTo>
                    <a:pt x="212331" y="222440"/>
                  </a:lnTo>
                  <a:lnTo>
                    <a:pt x="151663" y="202222"/>
                  </a:lnTo>
                  <a:lnTo>
                    <a:pt x="212331" y="192112"/>
                  </a:lnTo>
                  <a:lnTo>
                    <a:pt x="222440" y="141554"/>
                  </a:lnTo>
                  <a:lnTo>
                    <a:pt x="222440" y="111226"/>
                  </a:lnTo>
                  <a:lnTo>
                    <a:pt x="192112" y="70777"/>
                  </a:lnTo>
                  <a:lnTo>
                    <a:pt x="151663" y="60667"/>
                  </a:lnTo>
                  <a:lnTo>
                    <a:pt x="121335" y="80886"/>
                  </a:lnTo>
                  <a:lnTo>
                    <a:pt x="121335" y="40449"/>
                  </a:lnTo>
                  <a:lnTo>
                    <a:pt x="141554" y="40449"/>
                  </a:lnTo>
                  <a:lnTo>
                    <a:pt x="141554" y="20218"/>
                  </a:lnTo>
                  <a:lnTo>
                    <a:pt x="121335" y="20218"/>
                  </a:lnTo>
                  <a:lnTo>
                    <a:pt x="121335" y="0"/>
                  </a:lnTo>
                  <a:lnTo>
                    <a:pt x="101104" y="0"/>
                  </a:lnTo>
                  <a:lnTo>
                    <a:pt x="101104" y="20218"/>
                  </a:lnTo>
                  <a:lnTo>
                    <a:pt x="80886" y="20218"/>
                  </a:lnTo>
                  <a:lnTo>
                    <a:pt x="80886" y="40449"/>
                  </a:lnTo>
                  <a:lnTo>
                    <a:pt x="101104" y="40449"/>
                  </a:lnTo>
                  <a:lnTo>
                    <a:pt x="101104" y="80886"/>
                  </a:lnTo>
                  <a:lnTo>
                    <a:pt x="70777" y="60667"/>
                  </a:lnTo>
                  <a:lnTo>
                    <a:pt x="30327" y="70777"/>
                  </a:lnTo>
                  <a:lnTo>
                    <a:pt x="0" y="111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2">
              <a:extLst>
                <a:ext uri="{FF2B5EF4-FFF2-40B4-BE49-F238E27FC236}">
                  <a16:creationId xmlns:a16="http://schemas.microsoft.com/office/drawing/2014/main" id="{6224F214-3655-492E-9D2D-718C9A4A6F1F}"/>
                </a:ext>
              </a:extLst>
            </p:cNvPr>
            <p:cNvSpPr/>
            <p:nvPr/>
          </p:nvSpPr>
          <p:spPr>
            <a:xfrm>
              <a:off x="7059028" y="1523479"/>
              <a:ext cx="222885" cy="262890"/>
            </a:xfrm>
            <a:custGeom>
              <a:avLst/>
              <a:gdLst/>
              <a:ahLst/>
              <a:cxnLst/>
              <a:rect l="l" t="t" r="r" b="b"/>
              <a:pathLst>
                <a:path w="222884" h="262889">
                  <a:moveTo>
                    <a:pt x="10109" y="262890"/>
                  </a:moveTo>
                  <a:lnTo>
                    <a:pt x="212331" y="262890"/>
                  </a:lnTo>
                  <a:lnTo>
                    <a:pt x="212331" y="222440"/>
                  </a:lnTo>
                  <a:lnTo>
                    <a:pt x="151663" y="202222"/>
                  </a:lnTo>
                  <a:lnTo>
                    <a:pt x="212331" y="192112"/>
                  </a:lnTo>
                  <a:lnTo>
                    <a:pt x="222440" y="141554"/>
                  </a:lnTo>
                  <a:lnTo>
                    <a:pt x="222440" y="111226"/>
                  </a:lnTo>
                  <a:lnTo>
                    <a:pt x="192112" y="70777"/>
                  </a:lnTo>
                  <a:lnTo>
                    <a:pt x="151663" y="60667"/>
                  </a:lnTo>
                  <a:lnTo>
                    <a:pt x="121335" y="80886"/>
                  </a:lnTo>
                  <a:lnTo>
                    <a:pt x="121335" y="40449"/>
                  </a:lnTo>
                  <a:lnTo>
                    <a:pt x="141554" y="40449"/>
                  </a:lnTo>
                  <a:lnTo>
                    <a:pt x="141554" y="20218"/>
                  </a:lnTo>
                  <a:lnTo>
                    <a:pt x="121335" y="20218"/>
                  </a:lnTo>
                  <a:lnTo>
                    <a:pt x="121335" y="0"/>
                  </a:lnTo>
                  <a:lnTo>
                    <a:pt x="101104" y="0"/>
                  </a:lnTo>
                  <a:lnTo>
                    <a:pt x="101104" y="20218"/>
                  </a:lnTo>
                  <a:lnTo>
                    <a:pt x="80886" y="20218"/>
                  </a:lnTo>
                  <a:lnTo>
                    <a:pt x="80886" y="40449"/>
                  </a:lnTo>
                  <a:lnTo>
                    <a:pt x="101104" y="40449"/>
                  </a:lnTo>
                  <a:lnTo>
                    <a:pt x="101104" y="80886"/>
                  </a:lnTo>
                  <a:lnTo>
                    <a:pt x="70777" y="60667"/>
                  </a:lnTo>
                  <a:lnTo>
                    <a:pt x="30327" y="70777"/>
                  </a:lnTo>
                  <a:lnTo>
                    <a:pt x="0" y="111226"/>
                  </a:lnTo>
                  <a:lnTo>
                    <a:pt x="0" y="141554"/>
                  </a:lnTo>
                  <a:lnTo>
                    <a:pt x="10109" y="192112"/>
                  </a:lnTo>
                  <a:lnTo>
                    <a:pt x="70777" y="202222"/>
                  </a:lnTo>
                  <a:lnTo>
                    <a:pt x="10109" y="222440"/>
                  </a:lnTo>
                  <a:lnTo>
                    <a:pt x="10109" y="262890"/>
                  </a:lnTo>
                  <a:close/>
                </a:path>
                <a:path w="222884" h="262889">
                  <a:moveTo>
                    <a:pt x="10109" y="262890"/>
                  </a:moveTo>
                  <a:lnTo>
                    <a:pt x="212331" y="262890"/>
                  </a:lnTo>
                </a:path>
                <a:path w="222884" h="262889">
                  <a:moveTo>
                    <a:pt x="10109" y="262890"/>
                  </a:moveTo>
                  <a:lnTo>
                    <a:pt x="10109" y="222440"/>
                  </a:lnTo>
                </a:path>
                <a:path w="222884" h="262889">
                  <a:moveTo>
                    <a:pt x="10109" y="222440"/>
                  </a:moveTo>
                  <a:lnTo>
                    <a:pt x="212331" y="222440"/>
                  </a:lnTo>
                </a:path>
                <a:path w="222884" h="262889">
                  <a:moveTo>
                    <a:pt x="212331" y="222440"/>
                  </a:moveTo>
                  <a:lnTo>
                    <a:pt x="212331" y="262890"/>
                  </a:lnTo>
                </a:path>
                <a:path w="222884" h="262889">
                  <a:moveTo>
                    <a:pt x="10109" y="242671"/>
                  </a:moveTo>
                  <a:lnTo>
                    <a:pt x="212331" y="242671"/>
                  </a:lnTo>
                </a:path>
                <a:path w="222884" h="262889">
                  <a:moveTo>
                    <a:pt x="10109" y="222440"/>
                  </a:moveTo>
                  <a:lnTo>
                    <a:pt x="70777" y="202222"/>
                  </a:lnTo>
                </a:path>
                <a:path w="222884" h="262889">
                  <a:moveTo>
                    <a:pt x="70777" y="202222"/>
                  </a:moveTo>
                  <a:lnTo>
                    <a:pt x="151663" y="202222"/>
                  </a:lnTo>
                </a:path>
                <a:path w="222884" h="262889">
                  <a:moveTo>
                    <a:pt x="151663" y="202222"/>
                  </a:moveTo>
                  <a:lnTo>
                    <a:pt x="212331" y="2224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3">
              <a:extLst>
                <a:ext uri="{FF2B5EF4-FFF2-40B4-BE49-F238E27FC236}">
                  <a16:creationId xmlns:a16="http://schemas.microsoft.com/office/drawing/2014/main" id="{9F8AF3B7-22BE-40F2-859C-34220BB0930F}"/>
                </a:ext>
              </a:extLst>
            </p:cNvPr>
            <p:cNvSpPr/>
            <p:nvPr/>
          </p:nvSpPr>
          <p:spPr>
            <a:xfrm>
              <a:off x="7059028" y="3793781"/>
              <a:ext cx="222885" cy="262890"/>
            </a:xfrm>
            <a:custGeom>
              <a:avLst/>
              <a:gdLst/>
              <a:ahLst/>
              <a:cxnLst/>
              <a:rect l="l" t="t" r="r" b="b"/>
              <a:pathLst>
                <a:path w="222884" h="262889">
                  <a:moveTo>
                    <a:pt x="0" y="111226"/>
                  </a:moveTo>
                  <a:lnTo>
                    <a:pt x="0" y="141554"/>
                  </a:lnTo>
                  <a:lnTo>
                    <a:pt x="10109" y="192112"/>
                  </a:lnTo>
                  <a:lnTo>
                    <a:pt x="70777" y="202222"/>
                  </a:lnTo>
                  <a:lnTo>
                    <a:pt x="10109" y="222453"/>
                  </a:lnTo>
                  <a:lnTo>
                    <a:pt x="10109" y="262890"/>
                  </a:lnTo>
                  <a:lnTo>
                    <a:pt x="212331" y="262890"/>
                  </a:lnTo>
                  <a:lnTo>
                    <a:pt x="212331" y="222453"/>
                  </a:lnTo>
                  <a:lnTo>
                    <a:pt x="151663" y="202222"/>
                  </a:lnTo>
                  <a:lnTo>
                    <a:pt x="212331" y="192112"/>
                  </a:lnTo>
                  <a:lnTo>
                    <a:pt x="222440" y="141554"/>
                  </a:lnTo>
                  <a:lnTo>
                    <a:pt x="222440" y="111226"/>
                  </a:lnTo>
                  <a:lnTo>
                    <a:pt x="192112" y="70777"/>
                  </a:lnTo>
                  <a:lnTo>
                    <a:pt x="151663" y="60667"/>
                  </a:lnTo>
                  <a:lnTo>
                    <a:pt x="121335" y="80899"/>
                  </a:lnTo>
                  <a:lnTo>
                    <a:pt x="121335" y="40449"/>
                  </a:lnTo>
                  <a:lnTo>
                    <a:pt x="141554" y="40449"/>
                  </a:lnTo>
                  <a:lnTo>
                    <a:pt x="141554" y="20231"/>
                  </a:lnTo>
                  <a:lnTo>
                    <a:pt x="121335" y="20231"/>
                  </a:lnTo>
                  <a:lnTo>
                    <a:pt x="121335" y="0"/>
                  </a:lnTo>
                  <a:lnTo>
                    <a:pt x="101104" y="0"/>
                  </a:lnTo>
                  <a:lnTo>
                    <a:pt x="101104" y="20231"/>
                  </a:lnTo>
                  <a:lnTo>
                    <a:pt x="80886" y="20231"/>
                  </a:lnTo>
                  <a:lnTo>
                    <a:pt x="80886" y="40449"/>
                  </a:lnTo>
                  <a:lnTo>
                    <a:pt x="101104" y="40449"/>
                  </a:lnTo>
                  <a:lnTo>
                    <a:pt x="101104" y="80899"/>
                  </a:lnTo>
                  <a:lnTo>
                    <a:pt x="70777" y="60667"/>
                  </a:lnTo>
                  <a:lnTo>
                    <a:pt x="30327" y="70777"/>
                  </a:lnTo>
                  <a:lnTo>
                    <a:pt x="0" y="1112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4">
              <a:extLst>
                <a:ext uri="{FF2B5EF4-FFF2-40B4-BE49-F238E27FC236}">
                  <a16:creationId xmlns:a16="http://schemas.microsoft.com/office/drawing/2014/main" id="{2DD87420-FD06-434A-8DDA-AFF3A4398035}"/>
                </a:ext>
              </a:extLst>
            </p:cNvPr>
            <p:cNvSpPr/>
            <p:nvPr/>
          </p:nvSpPr>
          <p:spPr>
            <a:xfrm>
              <a:off x="7059028" y="3793781"/>
              <a:ext cx="222885" cy="262890"/>
            </a:xfrm>
            <a:custGeom>
              <a:avLst/>
              <a:gdLst/>
              <a:ahLst/>
              <a:cxnLst/>
              <a:rect l="l" t="t" r="r" b="b"/>
              <a:pathLst>
                <a:path w="222884" h="262889">
                  <a:moveTo>
                    <a:pt x="10109" y="262890"/>
                  </a:moveTo>
                  <a:lnTo>
                    <a:pt x="212331" y="262890"/>
                  </a:lnTo>
                  <a:lnTo>
                    <a:pt x="212331" y="222453"/>
                  </a:lnTo>
                  <a:lnTo>
                    <a:pt x="151663" y="202222"/>
                  </a:lnTo>
                  <a:lnTo>
                    <a:pt x="212331" y="192112"/>
                  </a:lnTo>
                  <a:lnTo>
                    <a:pt x="222440" y="141554"/>
                  </a:lnTo>
                  <a:lnTo>
                    <a:pt x="222440" y="111226"/>
                  </a:lnTo>
                  <a:lnTo>
                    <a:pt x="192112" y="70777"/>
                  </a:lnTo>
                  <a:lnTo>
                    <a:pt x="151663" y="60667"/>
                  </a:lnTo>
                  <a:lnTo>
                    <a:pt x="121335" y="80899"/>
                  </a:lnTo>
                  <a:lnTo>
                    <a:pt x="121335" y="40449"/>
                  </a:lnTo>
                  <a:lnTo>
                    <a:pt x="141554" y="40449"/>
                  </a:lnTo>
                  <a:lnTo>
                    <a:pt x="141554" y="20231"/>
                  </a:lnTo>
                  <a:lnTo>
                    <a:pt x="121335" y="20231"/>
                  </a:lnTo>
                  <a:lnTo>
                    <a:pt x="121335" y="0"/>
                  </a:lnTo>
                  <a:lnTo>
                    <a:pt x="101104" y="0"/>
                  </a:lnTo>
                  <a:lnTo>
                    <a:pt x="101104" y="20231"/>
                  </a:lnTo>
                  <a:lnTo>
                    <a:pt x="80886" y="20231"/>
                  </a:lnTo>
                  <a:lnTo>
                    <a:pt x="80886" y="40449"/>
                  </a:lnTo>
                  <a:lnTo>
                    <a:pt x="101104" y="40449"/>
                  </a:lnTo>
                  <a:lnTo>
                    <a:pt x="101104" y="80899"/>
                  </a:lnTo>
                  <a:lnTo>
                    <a:pt x="70777" y="60667"/>
                  </a:lnTo>
                  <a:lnTo>
                    <a:pt x="30327" y="70777"/>
                  </a:lnTo>
                  <a:lnTo>
                    <a:pt x="0" y="111226"/>
                  </a:lnTo>
                  <a:lnTo>
                    <a:pt x="0" y="141554"/>
                  </a:lnTo>
                  <a:lnTo>
                    <a:pt x="10109" y="192112"/>
                  </a:lnTo>
                  <a:lnTo>
                    <a:pt x="70777" y="202222"/>
                  </a:lnTo>
                  <a:lnTo>
                    <a:pt x="10109" y="222453"/>
                  </a:lnTo>
                  <a:lnTo>
                    <a:pt x="10109" y="262890"/>
                  </a:lnTo>
                  <a:close/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5">
              <a:extLst>
                <a:ext uri="{FF2B5EF4-FFF2-40B4-BE49-F238E27FC236}">
                  <a16:creationId xmlns:a16="http://schemas.microsoft.com/office/drawing/2014/main" id="{0132CAF4-ED3F-47F4-AF32-B71288CBD665}"/>
                </a:ext>
              </a:extLst>
            </p:cNvPr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059026" y="3985892"/>
              <a:ext cx="222444" cy="80890"/>
            </a:xfrm>
            <a:prstGeom prst="rect">
              <a:avLst/>
            </a:prstGeom>
          </p:spPr>
        </p:pic>
        <p:sp>
          <p:nvSpPr>
            <p:cNvPr id="88" name="object 86">
              <a:extLst>
                <a:ext uri="{FF2B5EF4-FFF2-40B4-BE49-F238E27FC236}">
                  <a16:creationId xmlns:a16="http://schemas.microsoft.com/office/drawing/2014/main" id="{185E4D16-E66F-4106-A98B-15030D40D728}"/>
                </a:ext>
              </a:extLst>
            </p:cNvPr>
            <p:cNvSpPr/>
            <p:nvPr/>
          </p:nvSpPr>
          <p:spPr>
            <a:xfrm>
              <a:off x="7696034" y="3460114"/>
              <a:ext cx="253365" cy="283210"/>
            </a:xfrm>
            <a:custGeom>
              <a:avLst/>
              <a:gdLst/>
              <a:ahLst/>
              <a:cxnLst/>
              <a:rect l="l" t="t" r="r" b="b"/>
              <a:pathLst>
                <a:path w="253365" h="283210">
                  <a:moveTo>
                    <a:pt x="0" y="70777"/>
                  </a:moveTo>
                  <a:lnTo>
                    <a:pt x="0" y="91008"/>
                  </a:lnTo>
                  <a:lnTo>
                    <a:pt x="10109" y="91008"/>
                  </a:lnTo>
                  <a:lnTo>
                    <a:pt x="70777" y="222453"/>
                  </a:lnTo>
                  <a:lnTo>
                    <a:pt x="30327" y="242671"/>
                  </a:lnTo>
                  <a:lnTo>
                    <a:pt x="30327" y="283108"/>
                  </a:lnTo>
                  <a:lnTo>
                    <a:pt x="222440" y="283108"/>
                  </a:lnTo>
                  <a:lnTo>
                    <a:pt x="222440" y="242671"/>
                  </a:lnTo>
                  <a:lnTo>
                    <a:pt x="181991" y="222453"/>
                  </a:lnTo>
                  <a:lnTo>
                    <a:pt x="242658" y="91008"/>
                  </a:lnTo>
                  <a:lnTo>
                    <a:pt x="252780" y="91008"/>
                  </a:lnTo>
                  <a:lnTo>
                    <a:pt x="252780" y="70777"/>
                  </a:lnTo>
                  <a:lnTo>
                    <a:pt x="232549" y="70777"/>
                  </a:lnTo>
                  <a:lnTo>
                    <a:pt x="232549" y="80886"/>
                  </a:lnTo>
                  <a:lnTo>
                    <a:pt x="171881" y="182003"/>
                  </a:lnTo>
                  <a:lnTo>
                    <a:pt x="192112" y="50558"/>
                  </a:lnTo>
                  <a:lnTo>
                    <a:pt x="202222" y="50558"/>
                  </a:lnTo>
                  <a:lnTo>
                    <a:pt x="202222" y="30340"/>
                  </a:lnTo>
                  <a:lnTo>
                    <a:pt x="181991" y="30340"/>
                  </a:lnTo>
                  <a:lnTo>
                    <a:pt x="181991" y="40449"/>
                  </a:lnTo>
                  <a:lnTo>
                    <a:pt x="141554" y="171894"/>
                  </a:lnTo>
                  <a:lnTo>
                    <a:pt x="131445" y="20218"/>
                  </a:lnTo>
                  <a:lnTo>
                    <a:pt x="141554" y="10109"/>
                  </a:lnTo>
                  <a:lnTo>
                    <a:pt x="131445" y="0"/>
                  </a:lnTo>
                  <a:lnTo>
                    <a:pt x="121323" y="0"/>
                  </a:lnTo>
                  <a:lnTo>
                    <a:pt x="111213" y="10109"/>
                  </a:lnTo>
                  <a:lnTo>
                    <a:pt x="121323" y="20218"/>
                  </a:lnTo>
                  <a:lnTo>
                    <a:pt x="111213" y="171894"/>
                  </a:lnTo>
                  <a:lnTo>
                    <a:pt x="70777" y="40449"/>
                  </a:lnTo>
                  <a:lnTo>
                    <a:pt x="70777" y="30340"/>
                  </a:lnTo>
                  <a:lnTo>
                    <a:pt x="50546" y="30340"/>
                  </a:lnTo>
                  <a:lnTo>
                    <a:pt x="50546" y="50558"/>
                  </a:lnTo>
                  <a:lnTo>
                    <a:pt x="60667" y="50558"/>
                  </a:lnTo>
                  <a:lnTo>
                    <a:pt x="80886" y="182003"/>
                  </a:lnTo>
                  <a:lnTo>
                    <a:pt x="20218" y="80886"/>
                  </a:lnTo>
                  <a:lnTo>
                    <a:pt x="20218" y="70777"/>
                  </a:lnTo>
                  <a:lnTo>
                    <a:pt x="0" y="70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7">
              <a:extLst>
                <a:ext uri="{FF2B5EF4-FFF2-40B4-BE49-F238E27FC236}">
                  <a16:creationId xmlns:a16="http://schemas.microsoft.com/office/drawing/2014/main" id="{7C42CA8C-0D2A-4139-B2B9-EB80E702F3FE}"/>
                </a:ext>
              </a:extLst>
            </p:cNvPr>
            <p:cNvSpPr/>
            <p:nvPr/>
          </p:nvSpPr>
          <p:spPr>
            <a:xfrm>
              <a:off x="7696034" y="3460114"/>
              <a:ext cx="253365" cy="283210"/>
            </a:xfrm>
            <a:custGeom>
              <a:avLst/>
              <a:gdLst/>
              <a:ahLst/>
              <a:cxnLst/>
              <a:rect l="l" t="t" r="r" b="b"/>
              <a:pathLst>
                <a:path w="253365" h="283210">
                  <a:moveTo>
                    <a:pt x="30327" y="283108"/>
                  </a:moveTo>
                  <a:lnTo>
                    <a:pt x="222440" y="283108"/>
                  </a:lnTo>
                  <a:lnTo>
                    <a:pt x="222440" y="242671"/>
                  </a:lnTo>
                  <a:lnTo>
                    <a:pt x="181991" y="222453"/>
                  </a:lnTo>
                  <a:lnTo>
                    <a:pt x="242658" y="91008"/>
                  </a:lnTo>
                  <a:lnTo>
                    <a:pt x="252780" y="91008"/>
                  </a:lnTo>
                  <a:lnTo>
                    <a:pt x="252780" y="70777"/>
                  </a:lnTo>
                  <a:lnTo>
                    <a:pt x="232549" y="70777"/>
                  </a:lnTo>
                  <a:lnTo>
                    <a:pt x="232549" y="80886"/>
                  </a:lnTo>
                  <a:lnTo>
                    <a:pt x="171881" y="182003"/>
                  </a:lnTo>
                  <a:lnTo>
                    <a:pt x="192112" y="50558"/>
                  </a:lnTo>
                  <a:lnTo>
                    <a:pt x="202222" y="50558"/>
                  </a:lnTo>
                  <a:lnTo>
                    <a:pt x="202222" y="30340"/>
                  </a:lnTo>
                  <a:lnTo>
                    <a:pt x="181991" y="30340"/>
                  </a:lnTo>
                  <a:lnTo>
                    <a:pt x="181991" y="40449"/>
                  </a:lnTo>
                  <a:lnTo>
                    <a:pt x="141554" y="171894"/>
                  </a:lnTo>
                  <a:lnTo>
                    <a:pt x="131445" y="20218"/>
                  </a:lnTo>
                  <a:lnTo>
                    <a:pt x="141554" y="10109"/>
                  </a:lnTo>
                  <a:lnTo>
                    <a:pt x="131445" y="0"/>
                  </a:lnTo>
                  <a:lnTo>
                    <a:pt x="121323" y="0"/>
                  </a:lnTo>
                  <a:lnTo>
                    <a:pt x="111213" y="10109"/>
                  </a:lnTo>
                  <a:lnTo>
                    <a:pt x="121323" y="20218"/>
                  </a:lnTo>
                  <a:lnTo>
                    <a:pt x="111213" y="171894"/>
                  </a:lnTo>
                  <a:lnTo>
                    <a:pt x="70777" y="40449"/>
                  </a:lnTo>
                  <a:lnTo>
                    <a:pt x="70777" y="30340"/>
                  </a:lnTo>
                  <a:lnTo>
                    <a:pt x="50546" y="30340"/>
                  </a:lnTo>
                  <a:lnTo>
                    <a:pt x="50546" y="50558"/>
                  </a:lnTo>
                  <a:lnTo>
                    <a:pt x="60667" y="50558"/>
                  </a:lnTo>
                  <a:lnTo>
                    <a:pt x="80886" y="182003"/>
                  </a:lnTo>
                  <a:lnTo>
                    <a:pt x="20218" y="80886"/>
                  </a:lnTo>
                  <a:lnTo>
                    <a:pt x="20218" y="70777"/>
                  </a:lnTo>
                  <a:lnTo>
                    <a:pt x="0" y="70777"/>
                  </a:lnTo>
                  <a:lnTo>
                    <a:pt x="0" y="91008"/>
                  </a:lnTo>
                  <a:lnTo>
                    <a:pt x="10109" y="91008"/>
                  </a:lnTo>
                  <a:lnTo>
                    <a:pt x="70777" y="222453"/>
                  </a:lnTo>
                  <a:lnTo>
                    <a:pt x="30327" y="242671"/>
                  </a:lnTo>
                  <a:lnTo>
                    <a:pt x="30327" y="283108"/>
                  </a:lnTo>
                  <a:close/>
                </a:path>
                <a:path w="253365" h="283210">
                  <a:moveTo>
                    <a:pt x="70777" y="222453"/>
                  </a:moveTo>
                  <a:lnTo>
                    <a:pt x="181991" y="222453"/>
                  </a:lnTo>
                </a:path>
                <a:path w="253365" h="283210">
                  <a:moveTo>
                    <a:pt x="30327" y="242671"/>
                  </a:moveTo>
                  <a:lnTo>
                    <a:pt x="222440" y="242671"/>
                  </a:lnTo>
                </a:path>
                <a:path w="253365" h="283210">
                  <a:moveTo>
                    <a:pt x="30327" y="262890"/>
                  </a:moveTo>
                  <a:lnTo>
                    <a:pt x="222440" y="262890"/>
                  </a:lnTo>
                </a:path>
                <a:path w="253365" h="283210">
                  <a:moveTo>
                    <a:pt x="10109" y="91008"/>
                  </a:moveTo>
                  <a:lnTo>
                    <a:pt x="20218" y="80899"/>
                  </a:lnTo>
                </a:path>
                <a:path w="253365" h="283210">
                  <a:moveTo>
                    <a:pt x="60667" y="50558"/>
                  </a:moveTo>
                  <a:lnTo>
                    <a:pt x="70777" y="40449"/>
                  </a:lnTo>
                </a:path>
                <a:path w="253365" h="283210">
                  <a:moveTo>
                    <a:pt x="121323" y="20231"/>
                  </a:moveTo>
                  <a:lnTo>
                    <a:pt x="131445" y="20231"/>
                  </a:lnTo>
                </a:path>
                <a:path w="253365" h="283210">
                  <a:moveTo>
                    <a:pt x="181991" y="40449"/>
                  </a:moveTo>
                  <a:lnTo>
                    <a:pt x="192112" y="50558"/>
                  </a:lnTo>
                </a:path>
                <a:path w="253365" h="283210">
                  <a:moveTo>
                    <a:pt x="232549" y="80899"/>
                  </a:moveTo>
                  <a:lnTo>
                    <a:pt x="242658" y="910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8">
              <a:extLst>
                <a:ext uri="{FF2B5EF4-FFF2-40B4-BE49-F238E27FC236}">
                  <a16:creationId xmlns:a16="http://schemas.microsoft.com/office/drawing/2014/main" id="{E6F8F07B-5AB6-4138-A7C1-377E8D89B7FA}"/>
                </a:ext>
              </a:extLst>
            </p:cNvPr>
            <p:cNvSpPr/>
            <p:nvPr/>
          </p:nvSpPr>
          <p:spPr>
            <a:xfrm>
              <a:off x="6725348" y="3783672"/>
              <a:ext cx="253365" cy="283210"/>
            </a:xfrm>
            <a:custGeom>
              <a:avLst/>
              <a:gdLst/>
              <a:ahLst/>
              <a:cxnLst/>
              <a:rect l="l" t="t" r="r" b="b"/>
              <a:pathLst>
                <a:path w="253365" h="283210">
                  <a:moveTo>
                    <a:pt x="0" y="70777"/>
                  </a:moveTo>
                  <a:lnTo>
                    <a:pt x="0" y="91008"/>
                  </a:lnTo>
                  <a:lnTo>
                    <a:pt x="10121" y="91008"/>
                  </a:lnTo>
                  <a:lnTo>
                    <a:pt x="70789" y="222453"/>
                  </a:lnTo>
                  <a:lnTo>
                    <a:pt x="30340" y="242671"/>
                  </a:lnTo>
                  <a:lnTo>
                    <a:pt x="30340" y="283121"/>
                  </a:lnTo>
                  <a:lnTo>
                    <a:pt x="222453" y="283121"/>
                  </a:lnTo>
                  <a:lnTo>
                    <a:pt x="222453" y="242671"/>
                  </a:lnTo>
                  <a:lnTo>
                    <a:pt x="182003" y="222453"/>
                  </a:lnTo>
                  <a:lnTo>
                    <a:pt x="242671" y="91008"/>
                  </a:lnTo>
                  <a:lnTo>
                    <a:pt x="252780" y="91008"/>
                  </a:lnTo>
                  <a:lnTo>
                    <a:pt x="252780" y="70777"/>
                  </a:lnTo>
                  <a:lnTo>
                    <a:pt x="232562" y="70777"/>
                  </a:lnTo>
                  <a:lnTo>
                    <a:pt x="232562" y="80886"/>
                  </a:lnTo>
                  <a:lnTo>
                    <a:pt x="171894" y="182003"/>
                  </a:lnTo>
                  <a:lnTo>
                    <a:pt x="192112" y="50558"/>
                  </a:lnTo>
                  <a:lnTo>
                    <a:pt x="202234" y="50558"/>
                  </a:lnTo>
                  <a:lnTo>
                    <a:pt x="202234" y="30340"/>
                  </a:lnTo>
                  <a:lnTo>
                    <a:pt x="182003" y="30340"/>
                  </a:lnTo>
                  <a:lnTo>
                    <a:pt x="182003" y="40449"/>
                  </a:lnTo>
                  <a:lnTo>
                    <a:pt x="141566" y="171894"/>
                  </a:lnTo>
                  <a:lnTo>
                    <a:pt x="131457" y="20218"/>
                  </a:lnTo>
                  <a:lnTo>
                    <a:pt x="141566" y="10109"/>
                  </a:lnTo>
                  <a:lnTo>
                    <a:pt x="131457" y="0"/>
                  </a:lnTo>
                  <a:lnTo>
                    <a:pt x="121335" y="0"/>
                  </a:lnTo>
                  <a:lnTo>
                    <a:pt x="111226" y="10109"/>
                  </a:lnTo>
                  <a:lnTo>
                    <a:pt x="121335" y="20218"/>
                  </a:lnTo>
                  <a:lnTo>
                    <a:pt x="111226" y="171894"/>
                  </a:lnTo>
                  <a:lnTo>
                    <a:pt x="70789" y="40449"/>
                  </a:lnTo>
                  <a:lnTo>
                    <a:pt x="70789" y="30340"/>
                  </a:lnTo>
                  <a:lnTo>
                    <a:pt x="50558" y="30340"/>
                  </a:lnTo>
                  <a:lnTo>
                    <a:pt x="50558" y="50558"/>
                  </a:lnTo>
                  <a:lnTo>
                    <a:pt x="60667" y="50558"/>
                  </a:lnTo>
                  <a:lnTo>
                    <a:pt x="80899" y="182003"/>
                  </a:lnTo>
                  <a:lnTo>
                    <a:pt x="20231" y="80886"/>
                  </a:lnTo>
                  <a:lnTo>
                    <a:pt x="20231" y="70777"/>
                  </a:lnTo>
                  <a:lnTo>
                    <a:pt x="0" y="707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9">
              <a:extLst>
                <a:ext uri="{FF2B5EF4-FFF2-40B4-BE49-F238E27FC236}">
                  <a16:creationId xmlns:a16="http://schemas.microsoft.com/office/drawing/2014/main" id="{86193422-8316-47B9-B89C-A9C88C44C183}"/>
                </a:ext>
              </a:extLst>
            </p:cNvPr>
            <p:cNvSpPr/>
            <p:nvPr/>
          </p:nvSpPr>
          <p:spPr>
            <a:xfrm>
              <a:off x="6725348" y="3783672"/>
              <a:ext cx="253365" cy="283210"/>
            </a:xfrm>
            <a:custGeom>
              <a:avLst/>
              <a:gdLst/>
              <a:ahLst/>
              <a:cxnLst/>
              <a:rect l="l" t="t" r="r" b="b"/>
              <a:pathLst>
                <a:path w="253365" h="283210">
                  <a:moveTo>
                    <a:pt x="30340" y="283121"/>
                  </a:moveTo>
                  <a:lnTo>
                    <a:pt x="222453" y="283121"/>
                  </a:lnTo>
                  <a:lnTo>
                    <a:pt x="222453" y="242671"/>
                  </a:lnTo>
                  <a:lnTo>
                    <a:pt x="182003" y="222453"/>
                  </a:lnTo>
                  <a:lnTo>
                    <a:pt x="242671" y="91008"/>
                  </a:lnTo>
                  <a:lnTo>
                    <a:pt x="252780" y="91008"/>
                  </a:lnTo>
                  <a:lnTo>
                    <a:pt x="252780" y="70777"/>
                  </a:lnTo>
                  <a:lnTo>
                    <a:pt x="232562" y="70777"/>
                  </a:lnTo>
                  <a:lnTo>
                    <a:pt x="232562" y="80886"/>
                  </a:lnTo>
                  <a:lnTo>
                    <a:pt x="171894" y="182003"/>
                  </a:lnTo>
                  <a:lnTo>
                    <a:pt x="192112" y="50558"/>
                  </a:lnTo>
                  <a:lnTo>
                    <a:pt x="202234" y="50558"/>
                  </a:lnTo>
                  <a:lnTo>
                    <a:pt x="202234" y="30340"/>
                  </a:lnTo>
                  <a:lnTo>
                    <a:pt x="182003" y="30340"/>
                  </a:lnTo>
                  <a:lnTo>
                    <a:pt x="182003" y="40449"/>
                  </a:lnTo>
                  <a:lnTo>
                    <a:pt x="141566" y="171894"/>
                  </a:lnTo>
                  <a:lnTo>
                    <a:pt x="131457" y="20218"/>
                  </a:lnTo>
                  <a:lnTo>
                    <a:pt x="141566" y="10109"/>
                  </a:lnTo>
                  <a:lnTo>
                    <a:pt x="131457" y="0"/>
                  </a:lnTo>
                  <a:lnTo>
                    <a:pt x="121335" y="0"/>
                  </a:lnTo>
                  <a:lnTo>
                    <a:pt x="111226" y="10109"/>
                  </a:lnTo>
                  <a:lnTo>
                    <a:pt x="121335" y="20218"/>
                  </a:lnTo>
                  <a:lnTo>
                    <a:pt x="111226" y="171894"/>
                  </a:lnTo>
                  <a:lnTo>
                    <a:pt x="70789" y="40449"/>
                  </a:lnTo>
                  <a:lnTo>
                    <a:pt x="70789" y="30340"/>
                  </a:lnTo>
                  <a:lnTo>
                    <a:pt x="50558" y="30340"/>
                  </a:lnTo>
                  <a:lnTo>
                    <a:pt x="50558" y="50558"/>
                  </a:lnTo>
                  <a:lnTo>
                    <a:pt x="60667" y="50558"/>
                  </a:lnTo>
                  <a:lnTo>
                    <a:pt x="80899" y="182003"/>
                  </a:lnTo>
                  <a:lnTo>
                    <a:pt x="20231" y="80886"/>
                  </a:lnTo>
                  <a:lnTo>
                    <a:pt x="20231" y="70777"/>
                  </a:lnTo>
                  <a:lnTo>
                    <a:pt x="0" y="70777"/>
                  </a:lnTo>
                  <a:lnTo>
                    <a:pt x="0" y="91008"/>
                  </a:lnTo>
                  <a:lnTo>
                    <a:pt x="10121" y="91008"/>
                  </a:lnTo>
                  <a:lnTo>
                    <a:pt x="70789" y="222453"/>
                  </a:lnTo>
                  <a:lnTo>
                    <a:pt x="30340" y="242671"/>
                  </a:lnTo>
                  <a:lnTo>
                    <a:pt x="30340" y="283121"/>
                  </a:lnTo>
                  <a:close/>
                </a:path>
                <a:path w="253365" h="283210">
                  <a:moveTo>
                    <a:pt x="70789" y="222453"/>
                  </a:moveTo>
                  <a:lnTo>
                    <a:pt x="182003" y="222453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0">
              <a:extLst>
                <a:ext uri="{FF2B5EF4-FFF2-40B4-BE49-F238E27FC236}">
                  <a16:creationId xmlns:a16="http://schemas.microsoft.com/office/drawing/2014/main" id="{00E3C732-B95E-48E8-A1A0-D1AF88B902F2}"/>
                </a:ext>
              </a:extLst>
            </p:cNvPr>
            <p:cNvSpPr/>
            <p:nvPr/>
          </p:nvSpPr>
          <p:spPr>
            <a:xfrm>
              <a:off x="6755688" y="4016235"/>
              <a:ext cx="192405" cy="40640"/>
            </a:xfrm>
            <a:custGeom>
              <a:avLst/>
              <a:gdLst/>
              <a:ahLst/>
              <a:cxnLst/>
              <a:rect l="l" t="t" r="r" b="b"/>
              <a:pathLst>
                <a:path w="192404" h="40639">
                  <a:moveTo>
                    <a:pt x="192112" y="0"/>
                  </a:moveTo>
                  <a:lnTo>
                    <a:pt x="0" y="0"/>
                  </a:lnTo>
                  <a:lnTo>
                    <a:pt x="0" y="20218"/>
                  </a:lnTo>
                  <a:lnTo>
                    <a:pt x="0" y="40449"/>
                  </a:lnTo>
                  <a:lnTo>
                    <a:pt x="192112" y="40449"/>
                  </a:lnTo>
                  <a:lnTo>
                    <a:pt x="192112" y="20231"/>
                  </a:lnTo>
                  <a:lnTo>
                    <a:pt x="192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1">
              <a:extLst>
                <a:ext uri="{FF2B5EF4-FFF2-40B4-BE49-F238E27FC236}">
                  <a16:creationId xmlns:a16="http://schemas.microsoft.com/office/drawing/2014/main" id="{2F69781F-C499-4DCB-BF7C-2C44F5DB3C43}"/>
                </a:ext>
              </a:extLst>
            </p:cNvPr>
            <p:cNvSpPr/>
            <p:nvPr/>
          </p:nvSpPr>
          <p:spPr>
            <a:xfrm>
              <a:off x="6735470" y="3803903"/>
              <a:ext cx="233045" cy="71120"/>
            </a:xfrm>
            <a:custGeom>
              <a:avLst/>
              <a:gdLst/>
              <a:ahLst/>
              <a:cxnLst/>
              <a:rect l="l" t="t" r="r" b="b"/>
              <a:pathLst>
                <a:path w="233045" h="71120">
                  <a:moveTo>
                    <a:pt x="0" y="70777"/>
                  </a:moveTo>
                  <a:lnTo>
                    <a:pt x="10109" y="60667"/>
                  </a:lnTo>
                </a:path>
                <a:path w="233045" h="71120">
                  <a:moveTo>
                    <a:pt x="50546" y="30327"/>
                  </a:moveTo>
                  <a:lnTo>
                    <a:pt x="60667" y="20218"/>
                  </a:lnTo>
                </a:path>
                <a:path w="233045" h="71120">
                  <a:moveTo>
                    <a:pt x="111213" y="0"/>
                  </a:moveTo>
                  <a:lnTo>
                    <a:pt x="121335" y="0"/>
                  </a:lnTo>
                </a:path>
                <a:path w="233045" h="71120">
                  <a:moveTo>
                    <a:pt x="171881" y="20218"/>
                  </a:moveTo>
                  <a:lnTo>
                    <a:pt x="181991" y="30327"/>
                  </a:lnTo>
                </a:path>
                <a:path w="233045" h="71120">
                  <a:moveTo>
                    <a:pt x="222440" y="60667"/>
                  </a:moveTo>
                  <a:lnTo>
                    <a:pt x="232549" y="70777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2">
              <a:extLst>
                <a:ext uri="{FF2B5EF4-FFF2-40B4-BE49-F238E27FC236}">
                  <a16:creationId xmlns:a16="http://schemas.microsoft.com/office/drawing/2014/main" id="{6496E812-2C60-4793-88AA-08BF59F51623}"/>
                </a:ext>
              </a:extLst>
            </p:cNvPr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442250" y="3156786"/>
              <a:ext cx="192116" cy="252772"/>
            </a:xfrm>
            <a:prstGeom prst="rect">
              <a:avLst/>
            </a:prstGeom>
          </p:spPr>
        </p:pic>
        <p:pic>
          <p:nvPicPr>
            <p:cNvPr id="95" name="object 93">
              <a:extLst>
                <a:ext uri="{FF2B5EF4-FFF2-40B4-BE49-F238E27FC236}">
                  <a16:creationId xmlns:a16="http://schemas.microsoft.com/office/drawing/2014/main" id="{9D9DF848-CDED-497A-A895-6785C330877C}"/>
                </a:ext>
              </a:extLst>
            </p:cNvPr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775919" y="2843339"/>
              <a:ext cx="171894" cy="232549"/>
            </a:xfrm>
            <a:prstGeom prst="rect">
              <a:avLst/>
            </a:prstGeom>
          </p:spPr>
        </p:pic>
        <p:pic>
          <p:nvPicPr>
            <p:cNvPr id="96" name="object 94">
              <a:extLst>
                <a:ext uri="{FF2B5EF4-FFF2-40B4-BE49-F238E27FC236}">
                  <a16:creationId xmlns:a16="http://schemas.microsoft.com/office/drawing/2014/main" id="{24C4A905-3B83-4742-94D5-B035AC243B20}"/>
                </a:ext>
              </a:extLst>
            </p:cNvPr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736484" y="1553806"/>
              <a:ext cx="171881" cy="232562"/>
            </a:xfrm>
            <a:prstGeom prst="rect">
              <a:avLst/>
            </a:prstGeom>
          </p:spPr>
        </p:pic>
        <p:sp>
          <p:nvSpPr>
            <p:cNvPr id="97" name="object 95">
              <a:extLst>
                <a:ext uri="{FF2B5EF4-FFF2-40B4-BE49-F238E27FC236}">
                  <a16:creationId xmlns:a16="http://schemas.microsoft.com/office/drawing/2014/main" id="{5CF7C63E-B7CE-4717-B51B-6DF0D5C57D40}"/>
                </a:ext>
              </a:extLst>
            </p:cNvPr>
            <p:cNvSpPr/>
            <p:nvPr/>
          </p:nvSpPr>
          <p:spPr>
            <a:xfrm>
              <a:off x="6452361" y="2823108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32562"/>
                  </a:moveTo>
                  <a:lnTo>
                    <a:pt x="0" y="262890"/>
                  </a:lnTo>
                  <a:lnTo>
                    <a:pt x="161785" y="262890"/>
                  </a:lnTo>
                  <a:lnTo>
                    <a:pt x="161785" y="232562"/>
                  </a:lnTo>
                  <a:lnTo>
                    <a:pt x="111226" y="212344"/>
                  </a:lnTo>
                  <a:lnTo>
                    <a:pt x="101117" y="171894"/>
                  </a:lnTo>
                  <a:lnTo>
                    <a:pt x="101117" y="151676"/>
                  </a:lnTo>
                  <a:lnTo>
                    <a:pt x="131445" y="151676"/>
                  </a:lnTo>
                  <a:lnTo>
                    <a:pt x="101117" y="141554"/>
                  </a:lnTo>
                  <a:lnTo>
                    <a:pt x="131445" y="101117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1008" y="91008"/>
                  </a:lnTo>
                  <a:lnTo>
                    <a:pt x="91008" y="80886"/>
                  </a:lnTo>
                  <a:lnTo>
                    <a:pt x="111226" y="30340"/>
                  </a:lnTo>
                  <a:lnTo>
                    <a:pt x="91008" y="20231"/>
                  </a:lnTo>
                  <a:lnTo>
                    <a:pt x="101117" y="10109"/>
                  </a:lnTo>
                  <a:lnTo>
                    <a:pt x="91008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31"/>
                  </a:lnTo>
                  <a:lnTo>
                    <a:pt x="60667" y="20231"/>
                  </a:lnTo>
                  <a:lnTo>
                    <a:pt x="30340" y="40449"/>
                  </a:lnTo>
                  <a:lnTo>
                    <a:pt x="20231" y="60667"/>
                  </a:lnTo>
                  <a:lnTo>
                    <a:pt x="20231" y="70777"/>
                  </a:lnTo>
                  <a:lnTo>
                    <a:pt x="30340" y="101117"/>
                  </a:lnTo>
                  <a:lnTo>
                    <a:pt x="60667" y="141554"/>
                  </a:lnTo>
                  <a:lnTo>
                    <a:pt x="30340" y="151676"/>
                  </a:lnTo>
                  <a:lnTo>
                    <a:pt x="60667" y="151676"/>
                  </a:lnTo>
                  <a:lnTo>
                    <a:pt x="60667" y="171894"/>
                  </a:lnTo>
                  <a:lnTo>
                    <a:pt x="50558" y="212344"/>
                  </a:lnTo>
                  <a:lnTo>
                    <a:pt x="0" y="2325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6">
              <a:extLst>
                <a:ext uri="{FF2B5EF4-FFF2-40B4-BE49-F238E27FC236}">
                  <a16:creationId xmlns:a16="http://schemas.microsoft.com/office/drawing/2014/main" id="{27F1D255-D5EB-4EFE-A6C4-D8F77AA809AA}"/>
                </a:ext>
              </a:extLst>
            </p:cNvPr>
            <p:cNvSpPr/>
            <p:nvPr/>
          </p:nvSpPr>
          <p:spPr>
            <a:xfrm>
              <a:off x="6452361" y="2823108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62890"/>
                  </a:moveTo>
                  <a:lnTo>
                    <a:pt x="161785" y="262890"/>
                  </a:lnTo>
                  <a:lnTo>
                    <a:pt x="161785" y="232562"/>
                  </a:lnTo>
                  <a:lnTo>
                    <a:pt x="111226" y="212344"/>
                  </a:lnTo>
                  <a:lnTo>
                    <a:pt x="101117" y="171894"/>
                  </a:lnTo>
                  <a:lnTo>
                    <a:pt x="101117" y="151676"/>
                  </a:lnTo>
                  <a:lnTo>
                    <a:pt x="131445" y="151676"/>
                  </a:lnTo>
                  <a:lnTo>
                    <a:pt x="101117" y="141554"/>
                  </a:lnTo>
                  <a:lnTo>
                    <a:pt x="131445" y="101117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1008" y="91008"/>
                  </a:lnTo>
                  <a:lnTo>
                    <a:pt x="91008" y="80886"/>
                  </a:lnTo>
                  <a:lnTo>
                    <a:pt x="111226" y="30340"/>
                  </a:lnTo>
                  <a:lnTo>
                    <a:pt x="91008" y="20231"/>
                  </a:lnTo>
                  <a:lnTo>
                    <a:pt x="101117" y="10109"/>
                  </a:lnTo>
                  <a:lnTo>
                    <a:pt x="91008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31"/>
                  </a:lnTo>
                  <a:lnTo>
                    <a:pt x="60667" y="20231"/>
                  </a:lnTo>
                  <a:lnTo>
                    <a:pt x="30340" y="40449"/>
                  </a:lnTo>
                  <a:lnTo>
                    <a:pt x="20231" y="60667"/>
                  </a:lnTo>
                  <a:lnTo>
                    <a:pt x="20231" y="70777"/>
                  </a:lnTo>
                  <a:lnTo>
                    <a:pt x="30340" y="101117"/>
                  </a:lnTo>
                  <a:lnTo>
                    <a:pt x="60667" y="141554"/>
                  </a:lnTo>
                  <a:lnTo>
                    <a:pt x="30340" y="151676"/>
                  </a:lnTo>
                  <a:lnTo>
                    <a:pt x="60667" y="151676"/>
                  </a:lnTo>
                  <a:lnTo>
                    <a:pt x="60667" y="171894"/>
                  </a:lnTo>
                  <a:lnTo>
                    <a:pt x="50558" y="212344"/>
                  </a:lnTo>
                  <a:lnTo>
                    <a:pt x="0" y="232562"/>
                  </a:lnTo>
                  <a:lnTo>
                    <a:pt x="0" y="262890"/>
                  </a:lnTo>
                  <a:close/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7">
              <a:extLst>
                <a:ext uri="{FF2B5EF4-FFF2-40B4-BE49-F238E27FC236}">
                  <a16:creationId xmlns:a16="http://schemas.microsoft.com/office/drawing/2014/main" id="{B5EB764C-A8E2-4A47-ADC0-83677F45006A}"/>
                </a:ext>
              </a:extLst>
            </p:cNvPr>
            <p:cNvSpPr/>
            <p:nvPr/>
          </p:nvSpPr>
          <p:spPr>
            <a:xfrm>
              <a:off x="6452362" y="3045561"/>
              <a:ext cx="161925" cy="30480"/>
            </a:xfrm>
            <a:custGeom>
              <a:avLst/>
              <a:gdLst/>
              <a:ahLst/>
              <a:cxnLst/>
              <a:rect l="l" t="t" r="r" b="b"/>
              <a:pathLst>
                <a:path w="161925" h="30480">
                  <a:moveTo>
                    <a:pt x="161785" y="0"/>
                  </a:moveTo>
                  <a:lnTo>
                    <a:pt x="0" y="0"/>
                  </a:lnTo>
                  <a:lnTo>
                    <a:pt x="0" y="10109"/>
                  </a:lnTo>
                  <a:lnTo>
                    <a:pt x="0" y="20231"/>
                  </a:lnTo>
                  <a:lnTo>
                    <a:pt x="0" y="30340"/>
                  </a:lnTo>
                  <a:lnTo>
                    <a:pt x="161785" y="30340"/>
                  </a:lnTo>
                  <a:lnTo>
                    <a:pt x="161785" y="20231"/>
                  </a:lnTo>
                  <a:lnTo>
                    <a:pt x="161785" y="10109"/>
                  </a:lnTo>
                  <a:lnTo>
                    <a:pt x="1617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8">
              <a:extLst>
                <a:ext uri="{FF2B5EF4-FFF2-40B4-BE49-F238E27FC236}">
                  <a16:creationId xmlns:a16="http://schemas.microsoft.com/office/drawing/2014/main" id="{FEE60ADB-8CA9-4E95-AE21-FEEA9D9F3068}"/>
                </a:ext>
              </a:extLst>
            </p:cNvPr>
            <p:cNvSpPr/>
            <p:nvPr/>
          </p:nvSpPr>
          <p:spPr>
            <a:xfrm>
              <a:off x="6502920" y="3035452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0" y="0"/>
                  </a:moveTo>
                  <a:lnTo>
                    <a:pt x="60667" y="0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9">
              <a:extLst>
                <a:ext uri="{FF2B5EF4-FFF2-40B4-BE49-F238E27FC236}">
                  <a16:creationId xmlns:a16="http://schemas.microsoft.com/office/drawing/2014/main" id="{6B9C24E1-19D9-4A64-A461-4F11F3C063FB}"/>
                </a:ext>
              </a:extLst>
            </p:cNvPr>
            <p:cNvSpPr/>
            <p:nvPr/>
          </p:nvSpPr>
          <p:spPr>
            <a:xfrm>
              <a:off x="6513030" y="2954553"/>
              <a:ext cx="40640" cy="30480"/>
            </a:xfrm>
            <a:custGeom>
              <a:avLst/>
              <a:gdLst/>
              <a:ahLst/>
              <a:cxnLst/>
              <a:rect l="l" t="t" r="r" b="b"/>
              <a:pathLst>
                <a:path w="40640" h="30480">
                  <a:moveTo>
                    <a:pt x="40449" y="0"/>
                  </a:moveTo>
                  <a:lnTo>
                    <a:pt x="0" y="0"/>
                  </a:lnTo>
                  <a:lnTo>
                    <a:pt x="0" y="10121"/>
                  </a:lnTo>
                  <a:lnTo>
                    <a:pt x="0" y="20231"/>
                  </a:lnTo>
                  <a:lnTo>
                    <a:pt x="0" y="30353"/>
                  </a:lnTo>
                  <a:lnTo>
                    <a:pt x="40449" y="30353"/>
                  </a:lnTo>
                  <a:lnTo>
                    <a:pt x="40449" y="20231"/>
                  </a:lnTo>
                  <a:lnTo>
                    <a:pt x="40449" y="10121"/>
                  </a:lnTo>
                  <a:lnTo>
                    <a:pt x="404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0">
              <a:extLst>
                <a:ext uri="{FF2B5EF4-FFF2-40B4-BE49-F238E27FC236}">
                  <a16:creationId xmlns:a16="http://schemas.microsoft.com/office/drawing/2014/main" id="{CE8F5A05-7846-4D74-977A-4CE13CBB48C2}"/>
                </a:ext>
              </a:extLst>
            </p:cNvPr>
            <p:cNvSpPr/>
            <p:nvPr/>
          </p:nvSpPr>
          <p:spPr>
            <a:xfrm>
              <a:off x="6523138" y="284333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>
                  <a:moveTo>
                    <a:pt x="0" y="0"/>
                  </a:moveTo>
                  <a:lnTo>
                    <a:pt x="20231" y="0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1">
              <a:extLst>
                <a:ext uri="{FF2B5EF4-FFF2-40B4-BE49-F238E27FC236}">
                  <a16:creationId xmlns:a16="http://schemas.microsoft.com/office/drawing/2014/main" id="{0E7BE888-CEFB-49EA-A2FB-E1DB6A15B584}"/>
                </a:ext>
              </a:extLst>
            </p:cNvPr>
            <p:cNvSpPr/>
            <p:nvPr/>
          </p:nvSpPr>
          <p:spPr>
            <a:xfrm>
              <a:off x="6452361" y="1523479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32562"/>
                  </a:moveTo>
                  <a:lnTo>
                    <a:pt x="0" y="262890"/>
                  </a:lnTo>
                  <a:lnTo>
                    <a:pt x="161785" y="262890"/>
                  </a:lnTo>
                  <a:lnTo>
                    <a:pt x="161785" y="232562"/>
                  </a:lnTo>
                  <a:lnTo>
                    <a:pt x="111226" y="212331"/>
                  </a:lnTo>
                  <a:lnTo>
                    <a:pt x="101117" y="171894"/>
                  </a:lnTo>
                  <a:lnTo>
                    <a:pt x="101117" y="151663"/>
                  </a:lnTo>
                  <a:lnTo>
                    <a:pt x="131445" y="151663"/>
                  </a:lnTo>
                  <a:lnTo>
                    <a:pt x="101117" y="141554"/>
                  </a:lnTo>
                  <a:lnTo>
                    <a:pt x="131445" y="101104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1008" y="90995"/>
                  </a:lnTo>
                  <a:lnTo>
                    <a:pt x="91008" y="80886"/>
                  </a:lnTo>
                  <a:lnTo>
                    <a:pt x="111226" y="30327"/>
                  </a:lnTo>
                  <a:lnTo>
                    <a:pt x="91008" y="20218"/>
                  </a:lnTo>
                  <a:lnTo>
                    <a:pt x="101117" y="10109"/>
                  </a:lnTo>
                  <a:lnTo>
                    <a:pt x="91008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18"/>
                  </a:lnTo>
                  <a:lnTo>
                    <a:pt x="60667" y="20218"/>
                  </a:lnTo>
                  <a:lnTo>
                    <a:pt x="30340" y="40449"/>
                  </a:lnTo>
                  <a:lnTo>
                    <a:pt x="20231" y="60667"/>
                  </a:lnTo>
                  <a:lnTo>
                    <a:pt x="20231" y="70777"/>
                  </a:lnTo>
                  <a:lnTo>
                    <a:pt x="30340" y="101104"/>
                  </a:lnTo>
                  <a:lnTo>
                    <a:pt x="60667" y="141554"/>
                  </a:lnTo>
                  <a:lnTo>
                    <a:pt x="30340" y="151663"/>
                  </a:lnTo>
                  <a:lnTo>
                    <a:pt x="60667" y="151663"/>
                  </a:lnTo>
                  <a:lnTo>
                    <a:pt x="60667" y="171894"/>
                  </a:lnTo>
                  <a:lnTo>
                    <a:pt x="50558" y="212331"/>
                  </a:lnTo>
                  <a:lnTo>
                    <a:pt x="0" y="232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2">
              <a:extLst>
                <a:ext uri="{FF2B5EF4-FFF2-40B4-BE49-F238E27FC236}">
                  <a16:creationId xmlns:a16="http://schemas.microsoft.com/office/drawing/2014/main" id="{DEFDE210-2CA9-4966-B93C-921FB9A281C3}"/>
                </a:ext>
              </a:extLst>
            </p:cNvPr>
            <p:cNvSpPr/>
            <p:nvPr/>
          </p:nvSpPr>
          <p:spPr>
            <a:xfrm>
              <a:off x="6452361" y="1523479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62890"/>
                  </a:moveTo>
                  <a:lnTo>
                    <a:pt x="161785" y="262890"/>
                  </a:lnTo>
                  <a:lnTo>
                    <a:pt x="161785" y="232562"/>
                  </a:lnTo>
                  <a:lnTo>
                    <a:pt x="111226" y="212331"/>
                  </a:lnTo>
                  <a:lnTo>
                    <a:pt x="101117" y="171894"/>
                  </a:lnTo>
                  <a:lnTo>
                    <a:pt x="101117" y="151663"/>
                  </a:lnTo>
                  <a:lnTo>
                    <a:pt x="131445" y="151663"/>
                  </a:lnTo>
                  <a:lnTo>
                    <a:pt x="101117" y="141554"/>
                  </a:lnTo>
                  <a:lnTo>
                    <a:pt x="131445" y="101104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1008" y="90995"/>
                  </a:lnTo>
                  <a:lnTo>
                    <a:pt x="91008" y="80886"/>
                  </a:lnTo>
                  <a:lnTo>
                    <a:pt x="111226" y="30327"/>
                  </a:lnTo>
                  <a:lnTo>
                    <a:pt x="91008" y="20218"/>
                  </a:lnTo>
                  <a:lnTo>
                    <a:pt x="101117" y="10109"/>
                  </a:lnTo>
                  <a:lnTo>
                    <a:pt x="91008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18"/>
                  </a:lnTo>
                  <a:lnTo>
                    <a:pt x="60667" y="20218"/>
                  </a:lnTo>
                  <a:lnTo>
                    <a:pt x="30340" y="40449"/>
                  </a:lnTo>
                  <a:lnTo>
                    <a:pt x="20231" y="60667"/>
                  </a:lnTo>
                  <a:lnTo>
                    <a:pt x="20231" y="70777"/>
                  </a:lnTo>
                  <a:lnTo>
                    <a:pt x="30340" y="101104"/>
                  </a:lnTo>
                  <a:lnTo>
                    <a:pt x="60667" y="141554"/>
                  </a:lnTo>
                  <a:lnTo>
                    <a:pt x="30340" y="151663"/>
                  </a:lnTo>
                  <a:lnTo>
                    <a:pt x="60667" y="151663"/>
                  </a:lnTo>
                  <a:lnTo>
                    <a:pt x="60667" y="171894"/>
                  </a:lnTo>
                  <a:lnTo>
                    <a:pt x="50558" y="212331"/>
                  </a:lnTo>
                  <a:lnTo>
                    <a:pt x="0" y="232562"/>
                  </a:lnTo>
                  <a:lnTo>
                    <a:pt x="0" y="262890"/>
                  </a:lnTo>
                  <a:close/>
                </a:path>
                <a:path w="161925" h="262889">
                  <a:moveTo>
                    <a:pt x="0" y="232562"/>
                  </a:moveTo>
                  <a:lnTo>
                    <a:pt x="161785" y="232562"/>
                  </a:lnTo>
                </a:path>
                <a:path w="161925" h="262889">
                  <a:moveTo>
                    <a:pt x="0" y="242671"/>
                  </a:moveTo>
                  <a:lnTo>
                    <a:pt x="161785" y="242671"/>
                  </a:lnTo>
                </a:path>
                <a:path w="161925" h="262889">
                  <a:moveTo>
                    <a:pt x="50558" y="212331"/>
                  </a:moveTo>
                  <a:lnTo>
                    <a:pt x="111226" y="212331"/>
                  </a:lnTo>
                </a:path>
                <a:path w="161925" h="262889">
                  <a:moveTo>
                    <a:pt x="60667" y="141554"/>
                  </a:moveTo>
                  <a:lnTo>
                    <a:pt x="101117" y="141554"/>
                  </a:lnTo>
                </a:path>
                <a:path w="161925" h="262889">
                  <a:moveTo>
                    <a:pt x="60667" y="151663"/>
                  </a:moveTo>
                  <a:lnTo>
                    <a:pt x="101117" y="151663"/>
                  </a:lnTo>
                </a:path>
                <a:path w="161925" h="262889">
                  <a:moveTo>
                    <a:pt x="70777" y="20218"/>
                  </a:moveTo>
                  <a:lnTo>
                    <a:pt x="91008" y="2021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3">
              <a:extLst>
                <a:ext uri="{FF2B5EF4-FFF2-40B4-BE49-F238E27FC236}">
                  <a16:creationId xmlns:a16="http://schemas.microsoft.com/office/drawing/2014/main" id="{B8B49946-5005-4484-92E7-28C92AE92C33}"/>
                </a:ext>
              </a:extLst>
            </p:cNvPr>
            <p:cNvSpPr/>
            <p:nvPr/>
          </p:nvSpPr>
          <p:spPr>
            <a:xfrm>
              <a:off x="8393709" y="1862543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32562"/>
                  </a:moveTo>
                  <a:lnTo>
                    <a:pt x="0" y="262890"/>
                  </a:lnTo>
                  <a:lnTo>
                    <a:pt x="161772" y="262890"/>
                  </a:lnTo>
                  <a:lnTo>
                    <a:pt x="161772" y="232562"/>
                  </a:lnTo>
                  <a:lnTo>
                    <a:pt x="111226" y="212344"/>
                  </a:lnTo>
                  <a:lnTo>
                    <a:pt x="101104" y="171894"/>
                  </a:lnTo>
                  <a:lnTo>
                    <a:pt x="101104" y="151676"/>
                  </a:lnTo>
                  <a:lnTo>
                    <a:pt x="131445" y="151676"/>
                  </a:lnTo>
                  <a:lnTo>
                    <a:pt x="101104" y="141554"/>
                  </a:lnTo>
                  <a:lnTo>
                    <a:pt x="131445" y="101117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0995" y="91008"/>
                  </a:lnTo>
                  <a:lnTo>
                    <a:pt x="90995" y="80899"/>
                  </a:lnTo>
                  <a:lnTo>
                    <a:pt x="111226" y="30340"/>
                  </a:lnTo>
                  <a:lnTo>
                    <a:pt x="90995" y="20231"/>
                  </a:lnTo>
                  <a:lnTo>
                    <a:pt x="101104" y="10109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31"/>
                  </a:lnTo>
                  <a:lnTo>
                    <a:pt x="60667" y="20231"/>
                  </a:lnTo>
                  <a:lnTo>
                    <a:pt x="30327" y="40449"/>
                  </a:lnTo>
                  <a:lnTo>
                    <a:pt x="20218" y="60667"/>
                  </a:lnTo>
                  <a:lnTo>
                    <a:pt x="20218" y="70777"/>
                  </a:lnTo>
                  <a:lnTo>
                    <a:pt x="30327" y="101117"/>
                  </a:lnTo>
                  <a:lnTo>
                    <a:pt x="60667" y="141554"/>
                  </a:lnTo>
                  <a:lnTo>
                    <a:pt x="30327" y="151676"/>
                  </a:lnTo>
                  <a:lnTo>
                    <a:pt x="60667" y="151676"/>
                  </a:lnTo>
                  <a:lnTo>
                    <a:pt x="60667" y="171894"/>
                  </a:lnTo>
                  <a:lnTo>
                    <a:pt x="50558" y="212344"/>
                  </a:lnTo>
                  <a:lnTo>
                    <a:pt x="0" y="232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4">
              <a:extLst>
                <a:ext uri="{FF2B5EF4-FFF2-40B4-BE49-F238E27FC236}">
                  <a16:creationId xmlns:a16="http://schemas.microsoft.com/office/drawing/2014/main" id="{399B2E0F-6E87-40A3-906A-66B06AED63FD}"/>
                </a:ext>
              </a:extLst>
            </p:cNvPr>
            <p:cNvSpPr/>
            <p:nvPr/>
          </p:nvSpPr>
          <p:spPr>
            <a:xfrm>
              <a:off x="8393709" y="1862543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62890"/>
                  </a:moveTo>
                  <a:lnTo>
                    <a:pt x="161772" y="262890"/>
                  </a:lnTo>
                  <a:lnTo>
                    <a:pt x="161772" y="232562"/>
                  </a:lnTo>
                  <a:lnTo>
                    <a:pt x="111226" y="212344"/>
                  </a:lnTo>
                  <a:lnTo>
                    <a:pt x="101104" y="171894"/>
                  </a:lnTo>
                  <a:lnTo>
                    <a:pt x="101104" y="151676"/>
                  </a:lnTo>
                  <a:lnTo>
                    <a:pt x="131445" y="151676"/>
                  </a:lnTo>
                  <a:lnTo>
                    <a:pt x="101104" y="141554"/>
                  </a:lnTo>
                  <a:lnTo>
                    <a:pt x="131445" y="101117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0995" y="91008"/>
                  </a:lnTo>
                  <a:lnTo>
                    <a:pt x="90995" y="80899"/>
                  </a:lnTo>
                  <a:lnTo>
                    <a:pt x="111226" y="30340"/>
                  </a:lnTo>
                  <a:lnTo>
                    <a:pt x="90995" y="20231"/>
                  </a:lnTo>
                  <a:lnTo>
                    <a:pt x="101104" y="10109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09"/>
                  </a:lnTo>
                  <a:lnTo>
                    <a:pt x="70777" y="20231"/>
                  </a:lnTo>
                  <a:lnTo>
                    <a:pt x="60667" y="20231"/>
                  </a:lnTo>
                  <a:lnTo>
                    <a:pt x="30327" y="40449"/>
                  </a:lnTo>
                  <a:lnTo>
                    <a:pt x="20218" y="60667"/>
                  </a:lnTo>
                  <a:lnTo>
                    <a:pt x="20218" y="70777"/>
                  </a:lnTo>
                  <a:lnTo>
                    <a:pt x="30327" y="101117"/>
                  </a:lnTo>
                  <a:lnTo>
                    <a:pt x="60667" y="141554"/>
                  </a:lnTo>
                  <a:lnTo>
                    <a:pt x="30327" y="151676"/>
                  </a:lnTo>
                  <a:lnTo>
                    <a:pt x="60667" y="151676"/>
                  </a:lnTo>
                  <a:lnTo>
                    <a:pt x="60667" y="171894"/>
                  </a:lnTo>
                  <a:lnTo>
                    <a:pt x="50558" y="212344"/>
                  </a:lnTo>
                  <a:lnTo>
                    <a:pt x="0" y="232562"/>
                  </a:lnTo>
                  <a:lnTo>
                    <a:pt x="0" y="262890"/>
                  </a:lnTo>
                  <a:close/>
                </a:path>
                <a:path w="161925" h="262889">
                  <a:moveTo>
                    <a:pt x="0" y="232562"/>
                  </a:moveTo>
                  <a:lnTo>
                    <a:pt x="161772" y="232562"/>
                  </a:lnTo>
                </a:path>
                <a:path w="161925" h="262889">
                  <a:moveTo>
                    <a:pt x="0" y="242671"/>
                  </a:moveTo>
                  <a:lnTo>
                    <a:pt x="161772" y="242671"/>
                  </a:lnTo>
                </a:path>
                <a:path w="161925" h="262889">
                  <a:moveTo>
                    <a:pt x="50558" y="212344"/>
                  </a:moveTo>
                  <a:lnTo>
                    <a:pt x="111226" y="212344"/>
                  </a:lnTo>
                </a:path>
                <a:path w="161925" h="262889">
                  <a:moveTo>
                    <a:pt x="60667" y="141554"/>
                  </a:moveTo>
                  <a:lnTo>
                    <a:pt x="101104" y="141554"/>
                  </a:lnTo>
                </a:path>
                <a:path w="161925" h="262889">
                  <a:moveTo>
                    <a:pt x="60667" y="151676"/>
                  </a:moveTo>
                  <a:lnTo>
                    <a:pt x="101104" y="151676"/>
                  </a:lnTo>
                </a:path>
                <a:path w="161925" h="262889">
                  <a:moveTo>
                    <a:pt x="70777" y="20231"/>
                  </a:moveTo>
                  <a:lnTo>
                    <a:pt x="90995" y="202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7" name="object 105">
            <a:extLst>
              <a:ext uri="{FF2B5EF4-FFF2-40B4-BE49-F238E27FC236}">
                <a16:creationId xmlns:a16="http://schemas.microsoft.com/office/drawing/2014/main" id="{380DCB21-32EC-4AA9-A37D-9A7AB1CDC5A6}"/>
              </a:ext>
            </a:extLst>
          </p:cNvPr>
          <p:cNvGrpSpPr/>
          <p:nvPr/>
        </p:nvGrpSpPr>
        <p:grpSpPr>
          <a:xfrm>
            <a:off x="8455073" y="3267288"/>
            <a:ext cx="272415" cy="739140"/>
            <a:chOff x="8455073" y="3267288"/>
            <a:chExt cx="272415" cy="739140"/>
          </a:xfrm>
        </p:grpSpPr>
        <p:sp>
          <p:nvSpPr>
            <p:cNvPr id="108" name="object 106">
              <a:extLst>
                <a:ext uri="{FF2B5EF4-FFF2-40B4-BE49-F238E27FC236}">
                  <a16:creationId xmlns:a16="http://schemas.microsoft.com/office/drawing/2014/main" id="{239C4A77-1C70-4C86-9D31-F153C2EABA69}"/>
                </a:ext>
              </a:extLst>
            </p:cNvPr>
            <p:cNvSpPr/>
            <p:nvPr/>
          </p:nvSpPr>
          <p:spPr>
            <a:xfrm>
              <a:off x="8545372" y="3439896"/>
              <a:ext cx="172085" cy="233045"/>
            </a:xfrm>
            <a:custGeom>
              <a:avLst/>
              <a:gdLst/>
              <a:ahLst/>
              <a:cxnLst/>
              <a:rect l="l" t="t" r="r" b="b"/>
              <a:pathLst>
                <a:path w="172084" h="233045">
                  <a:moveTo>
                    <a:pt x="0" y="232549"/>
                  </a:moveTo>
                  <a:lnTo>
                    <a:pt x="161785" y="232549"/>
                  </a:lnTo>
                  <a:lnTo>
                    <a:pt x="161785" y="202222"/>
                  </a:lnTo>
                  <a:lnTo>
                    <a:pt x="111226" y="182003"/>
                  </a:lnTo>
                  <a:lnTo>
                    <a:pt x="111226" y="171881"/>
                  </a:lnTo>
                  <a:lnTo>
                    <a:pt x="151663" y="171881"/>
                  </a:lnTo>
                  <a:lnTo>
                    <a:pt x="141554" y="141554"/>
                  </a:lnTo>
                  <a:lnTo>
                    <a:pt x="121335" y="111226"/>
                  </a:lnTo>
                  <a:lnTo>
                    <a:pt x="101117" y="90995"/>
                  </a:lnTo>
                  <a:lnTo>
                    <a:pt x="141554" y="90995"/>
                  </a:lnTo>
                  <a:lnTo>
                    <a:pt x="171894" y="80886"/>
                  </a:lnTo>
                  <a:lnTo>
                    <a:pt x="171894" y="50558"/>
                  </a:lnTo>
                  <a:lnTo>
                    <a:pt x="151663" y="40436"/>
                  </a:lnTo>
                  <a:lnTo>
                    <a:pt x="121335" y="30327"/>
                  </a:lnTo>
                  <a:lnTo>
                    <a:pt x="91008" y="20218"/>
                  </a:lnTo>
                  <a:lnTo>
                    <a:pt x="91008" y="0"/>
                  </a:lnTo>
                  <a:lnTo>
                    <a:pt x="70777" y="20218"/>
                  </a:lnTo>
                  <a:lnTo>
                    <a:pt x="50558" y="30327"/>
                  </a:lnTo>
                  <a:lnTo>
                    <a:pt x="20218" y="70777"/>
                  </a:lnTo>
                  <a:lnTo>
                    <a:pt x="10109" y="111226"/>
                  </a:lnTo>
                  <a:lnTo>
                    <a:pt x="10109" y="171881"/>
                  </a:lnTo>
                  <a:lnTo>
                    <a:pt x="50558" y="171881"/>
                  </a:lnTo>
                  <a:lnTo>
                    <a:pt x="50558" y="182003"/>
                  </a:lnTo>
                  <a:lnTo>
                    <a:pt x="0" y="202222"/>
                  </a:lnTo>
                  <a:lnTo>
                    <a:pt x="0" y="232549"/>
                  </a:lnTo>
                  <a:close/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7">
              <a:extLst>
                <a:ext uri="{FF2B5EF4-FFF2-40B4-BE49-F238E27FC236}">
                  <a16:creationId xmlns:a16="http://schemas.microsoft.com/office/drawing/2014/main" id="{9E62F918-FEC3-41DC-83D6-67165D256441}"/>
                </a:ext>
              </a:extLst>
            </p:cNvPr>
            <p:cNvSpPr/>
            <p:nvPr/>
          </p:nvSpPr>
          <p:spPr>
            <a:xfrm>
              <a:off x="8545373" y="3632009"/>
              <a:ext cx="161925" cy="30480"/>
            </a:xfrm>
            <a:custGeom>
              <a:avLst/>
              <a:gdLst/>
              <a:ahLst/>
              <a:cxnLst/>
              <a:rect l="l" t="t" r="r" b="b"/>
              <a:pathLst>
                <a:path w="161925" h="30479">
                  <a:moveTo>
                    <a:pt x="161785" y="0"/>
                  </a:moveTo>
                  <a:lnTo>
                    <a:pt x="0" y="0"/>
                  </a:lnTo>
                  <a:lnTo>
                    <a:pt x="0" y="10109"/>
                  </a:lnTo>
                  <a:lnTo>
                    <a:pt x="0" y="20231"/>
                  </a:lnTo>
                  <a:lnTo>
                    <a:pt x="0" y="30340"/>
                  </a:lnTo>
                  <a:lnTo>
                    <a:pt x="161785" y="30340"/>
                  </a:lnTo>
                  <a:lnTo>
                    <a:pt x="161785" y="20231"/>
                  </a:lnTo>
                  <a:lnTo>
                    <a:pt x="161785" y="10109"/>
                  </a:lnTo>
                  <a:lnTo>
                    <a:pt x="1617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8">
              <a:extLst>
                <a:ext uri="{FF2B5EF4-FFF2-40B4-BE49-F238E27FC236}">
                  <a16:creationId xmlns:a16="http://schemas.microsoft.com/office/drawing/2014/main" id="{27CA3B1F-2149-41C0-8CD7-FCAB25F08E88}"/>
                </a:ext>
              </a:extLst>
            </p:cNvPr>
            <p:cNvSpPr/>
            <p:nvPr/>
          </p:nvSpPr>
          <p:spPr>
            <a:xfrm>
              <a:off x="8465185" y="3277400"/>
              <a:ext cx="191770" cy="344805"/>
            </a:xfrm>
            <a:custGeom>
              <a:avLst/>
              <a:gdLst/>
              <a:ahLst/>
              <a:cxnLst/>
              <a:rect l="l" t="t" r="r" b="b"/>
              <a:pathLst>
                <a:path w="191770" h="344804">
                  <a:moveTo>
                    <a:pt x="130746" y="344500"/>
                  </a:moveTo>
                  <a:lnTo>
                    <a:pt x="191414" y="344500"/>
                  </a:lnTo>
                </a:path>
                <a:path w="191770" h="344804">
                  <a:moveTo>
                    <a:pt x="0" y="150152"/>
                  </a:moveTo>
                  <a:lnTo>
                    <a:pt x="1524" y="135750"/>
                  </a:lnTo>
                  <a:lnTo>
                    <a:pt x="41706" y="121335"/>
                  </a:lnTo>
                  <a:lnTo>
                    <a:pt x="47015" y="96316"/>
                  </a:lnTo>
                  <a:lnTo>
                    <a:pt x="47015" y="72809"/>
                  </a:lnTo>
                  <a:lnTo>
                    <a:pt x="17449" y="71285"/>
                  </a:lnTo>
                  <a:lnTo>
                    <a:pt x="47777" y="59918"/>
                  </a:lnTo>
                  <a:lnTo>
                    <a:pt x="34124" y="53086"/>
                  </a:lnTo>
                  <a:lnTo>
                    <a:pt x="23507" y="31102"/>
                  </a:lnTo>
                  <a:lnTo>
                    <a:pt x="34124" y="7594"/>
                  </a:lnTo>
                  <a:lnTo>
                    <a:pt x="68249" y="0"/>
                  </a:lnTo>
                  <a:lnTo>
                    <a:pt x="101625" y="6070"/>
                  </a:lnTo>
                  <a:lnTo>
                    <a:pt x="112991" y="31102"/>
                  </a:lnTo>
                  <a:lnTo>
                    <a:pt x="104648" y="51574"/>
                  </a:lnTo>
                  <a:lnTo>
                    <a:pt x="85699" y="59156"/>
                  </a:lnTo>
                  <a:lnTo>
                    <a:pt x="113753" y="69773"/>
                  </a:lnTo>
                  <a:lnTo>
                    <a:pt x="86448" y="72047"/>
                  </a:lnTo>
                  <a:lnTo>
                    <a:pt x="86448" y="97078"/>
                  </a:lnTo>
                  <a:lnTo>
                    <a:pt x="92519" y="121335"/>
                  </a:lnTo>
                  <a:lnTo>
                    <a:pt x="127406" y="137261"/>
                  </a:lnTo>
                  <a:lnTo>
                    <a:pt x="128168" y="160020"/>
                  </a:lnTo>
                  <a:lnTo>
                    <a:pt x="0" y="160020"/>
                  </a:lnTo>
                  <a:lnTo>
                    <a:pt x="0" y="150152"/>
                  </a:lnTo>
                  <a:close/>
                </a:path>
                <a:path w="191770" h="344804">
                  <a:moveTo>
                    <a:pt x="48539" y="60667"/>
                  </a:moveTo>
                  <a:lnTo>
                    <a:pt x="85699" y="59918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9">
              <a:extLst>
                <a:ext uri="{FF2B5EF4-FFF2-40B4-BE49-F238E27FC236}">
                  <a16:creationId xmlns:a16="http://schemas.microsoft.com/office/drawing/2014/main" id="{B01C0BE2-DF51-47F0-A6AD-F515116E2109}"/>
                </a:ext>
              </a:extLst>
            </p:cNvPr>
            <p:cNvSpPr/>
            <p:nvPr/>
          </p:nvSpPr>
          <p:spPr>
            <a:xfrm>
              <a:off x="8512962" y="3341609"/>
              <a:ext cx="38735" cy="20320"/>
            </a:xfrm>
            <a:custGeom>
              <a:avLst/>
              <a:gdLst/>
              <a:ahLst/>
              <a:cxnLst/>
              <a:rect l="l" t="t" r="r" b="b"/>
              <a:pathLst>
                <a:path w="38734" h="20320">
                  <a:moveTo>
                    <a:pt x="38671" y="20222"/>
                  </a:moveTo>
                  <a:lnTo>
                    <a:pt x="38671" y="0"/>
                  </a:lnTo>
                  <a:lnTo>
                    <a:pt x="0" y="0"/>
                  </a:lnTo>
                  <a:lnTo>
                    <a:pt x="0" y="20222"/>
                  </a:lnTo>
                  <a:lnTo>
                    <a:pt x="38671" y="202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0">
              <a:extLst>
                <a:ext uri="{FF2B5EF4-FFF2-40B4-BE49-F238E27FC236}">
                  <a16:creationId xmlns:a16="http://schemas.microsoft.com/office/drawing/2014/main" id="{9BFFA857-D1F9-40CB-B30A-319FCDEA3461}"/>
                </a:ext>
              </a:extLst>
            </p:cNvPr>
            <p:cNvSpPr/>
            <p:nvPr/>
          </p:nvSpPr>
          <p:spPr>
            <a:xfrm>
              <a:off x="8506891" y="339949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>
                  <a:moveTo>
                    <a:pt x="0" y="0"/>
                  </a:moveTo>
                  <a:lnTo>
                    <a:pt x="50812" y="0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1">
              <a:extLst>
                <a:ext uri="{FF2B5EF4-FFF2-40B4-BE49-F238E27FC236}">
                  <a16:creationId xmlns:a16="http://schemas.microsoft.com/office/drawing/2014/main" id="{A4F75728-3398-4DA4-8FFF-4AE23D854E40}"/>
                </a:ext>
              </a:extLst>
            </p:cNvPr>
            <p:cNvSpPr/>
            <p:nvPr/>
          </p:nvSpPr>
          <p:spPr>
            <a:xfrm>
              <a:off x="8466709" y="3404552"/>
              <a:ext cx="126364" cy="33655"/>
            </a:xfrm>
            <a:custGeom>
              <a:avLst/>
              <a:gdLst/>
              <a:ahLst/>
              <a:cxnLst/>
              <a:rect l="l" t="t" r="r" b="b"/>
              <a:pathLst>
                <a:path w="126365" h="33654">
                  <a:moveTo>
                    <a:pt x="125882" y="12890"/>
                  </a:moveTo>
                  <a:lnTo>
                    <a:pt x="124358" y="12890"/>
                  </a:lnTo>
                  <a:lnTo>
                    <a:pt x="124358" y="0"/>
                  </a:lnTo>
                  <a:lnTo>
                    <a:pt x="1511" y="0"/>
                  </a:lnTo>
                  <a:lnTo>
                    <a:pt x="1511" y="12890"/>
                  </a:lnTo>
                  <a:lnTo>
                    <a:pt x="0" y="12890"/>
                  </a:lnTo>
                  <a:lnTo>
                    <a:pt x="0" y="33121"/>
                  </a:lnTo>
                  <a:lnTo>
                    <a:pt x="125882" y="33121"/>
                  </a:lnTo>
                  <a:lnTo>
                    <a:pt x="125882" y="128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2">
              <a:extLst>
                <a:ext uri="{FF2B5EF4-FFF2-40B4-BE49-F238E27FC236}">
                  <a16:creationId xmlns:a16="http://schemas.microsoft.com/office/drawing/2014/main" id="{9DDAA3C1-A869-449B-8FF3-21722D82AD69}"/>
                </a:ext>
              </a:extLst>
            </p:cNvPr>
            <p:cNvSpPr/>
            <p:nvPr/>
          </p:nvSpPr>
          <p:spPr>
            <a:xfrm>
              <a:off x="8475294" y="3681856"/>
              <a:ext cx="128270" cy="160020"/>
            </a:xfrm>
            <a:custGeom>
              <a:avLst/>
              <a:gdLst/>
              <a:ahLst/>
              <a:cxnLst/>
              <a:rect l="l" t="t" r="r" b="b"/>
              <a:pathLst>
                <a:path w="128270" h="160020">
                  <a:moveTo>
                    <a:pt x="0" y="150152"/>
                  </a:moveTo>
                  <a:lnTo>
                    <a:pt x="1524" y="135737"/>
                  </a:lnTo>
                  <a:lnTo>
                    <a:pt x="41719" y="121335"/>
                  </a:lnTo>
                  <a:lnTo>
                    <a:pt x="47028" y="96304"/>
                  </a:lnTo>
                  <a:lnTo>
                    <a:pt x="47028" y="72796"/>
                  </a:lnTo>
                  <a:lnTo>
                    <a:pt x="17449" y="71285"/>
                  </a:lnTo>
                  <a:lnTo>
                    <a:pt x="47777" y="59905"/>
                  </a:lnTo>
                  <a:lnTo>
                    <a:pt x="34124" y="53086"/>
                  </a:lnTo>
                  <a:lnTo>
                    <a:pt x="23507" y="31089"/>
                  </a:lnTo>
                  <a:lnTo>
                    <a:pt x="34124" y="7581"/>
                  </a:lnTo>
                  <a:lnTo>
                    <a:pt x="68249" y="0"/>
                  </a:lnTo>
                  <a:lnTo>
                    <a:pt x="101625" y="6057"/>
                  </a:lnTo>
                  <a:lnTo>
                    <a:pt x="112991" y="31089"/>
                  </a:lnTo>
                  <a:lnTo>
                    <a:pt x="104660" y="51562"/>
                  </a:lnTo>
                  <a:lnTo>
                    <a:pt x="85699" y="59143"/>
                  </a:lnTo>
                  <a:lnTo>
                    <a:pt x="113753" y="69761"/>
                  </a:lnTo>
                  <a:lnTo>
                    <a:pt x="86461" y="72034"/>
                  </a:lnTo>
                  <a:lnTo>
                    <a:pt x="86461" y="97066"/>
                  </a:lnTo>
                  <a:lnTo>
                    <a:pt x="92519" y="121335"/>
                  </a:lnTo>
                  <a:lnTo>
                    <a:pt x="127406" y="137261"/>
                  </a:lnTo>
                  <a:lnTo>
                    <a:pt x="128168" y="160007"/>
                  </a:lnTo>
                  <a:lnTo>
                    <a:pt x="0" y="160007"/>
                  </a:lnTo>
                  <a:lnTo>
                    <a:pt x="0" y="150152"/>
                  </a:lnTo>
                  <a:close/>
                </a:path>
                <a:path w="128270" h="160020">
                  <a:moveTo>
                    <a:pt x="48539" y="60667"/>
                  </a:moveTo>
                  <a:lnTo>
                    <a:pt x="85699" y="59905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3">
              <a:extLst>
                <a:ext uri="{FF2B5EF4-FFF2-40B4-BE49-F238E27FC236}">
                  <a16:creationId xmlns:a16="http://schemas.microsoft.com/office/drawing/2014/main" id="{1925D9A8-D24D-473B-B703-FD8BF880DB3B}"/>
                </a:ext>
              </a:extLst>
            </p:cNvPr>
            <p:cNvSpPr/>
            <p:nvPr/>
          </p:nvSpPr>
          <p:spPr>
            <a:xfrm>
              <a:off x="8523071" y="3746053"/>
              <a:ext cx="38735" cy="20320"/>
            </a:xfrm>
            <a:custGeom>
              <a:avLst/>
              <a:gdLst/>
              <a:ahLst/>
              <a:cxnLst/>
              <a:rect l="l" t="t" r="r" b="b"/>
              <a:pathLst>
                <a:path w="38734" h="20320">
                  <a:moveTo>
                    <a:pt x="38684" y="20222"/>
                  </a:moveTo>
                  <a:lnTo>
                    <a:pt x="38684" y="0"/>
                  </a:lnTo>
                  <a:lnTo>
                    <a:pt x="0" y="0"/>
                  </a:lnTo>
                  <a:lnTo>
                    <a:pt x="0" y="20222"/>
                  </a:lnTo>
                  <a:lnTo>
                    <a:pt x="38684" y="202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4">
              <a:extLst>
                <a:ext uri="{FF2B5EF4-FFF2-40B4-BE49-F238E27FC236}">
                  <a16:creationId xmlns:a16="http://schemas.microsoft.com/office/drawing/2014/main" id="{0A9318F8-C048-4529-B5F0-7797CAE81CD7}"/>
                </a:ext>
              </a:extLst>
            </p:cNvPr>
            <p:cNvSpPr/>
            <p:nvPr/>
          </p:nvSpPr>
          <p:spPr>
            <a:xfrm>
              <a:off x="8517013" y="3803942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800" y="0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5">
              <a:extLst>
                <a:ext uri="{FF2B5EF4-FFF2-40B4-BE49-F238E27FC236}">
                  <a16:creationId xmlns:a16="http://schemas.microsoft.com/office/drawing/2014/main" id="{F99B66AD-799D-45ED-81B3-9CFEE8E70D70}"/>
                </a:ext>
              </a:extLst>
            </p:cNvPr>
            <p:cNvSpPr/>
            <p:nvPr/>
          </p:nvSpPr>
          <p:spPr>
            <a:xfrm>
              <a:off x="8476818" y="3809009"/>
              <a:ext cx="126364" cy="33655"/>
            </a:xfrm>
            <a:custGeom>
              <a:avLst/>
              <a:gdLst/>
              <a:ahLst/>
              <a:cxnLst/>
              <a:rect l="l" t="t" r="r" b="b"/>
              <a:pathLst>
                <a:path w="126365" h="33654">
                  <a:moveTo>
                    <a:pt x="125882" y="12890"/>
                  </a:moveTo>
                  <a:lnTo>
                    <a:pt x="124371" y="12890"/>
                  </a:lnTo>
                  <a:lnTo>
                    <a:pt x="124371" y="0"/>
                  </a:lnTo>
                  <a:lnTo>
                    <a:pt x="1511" y="0"/>
                  </a:lnTo>
                  <a:lnTo>
                    <a:pt x="1511" y="12890"/>
                  </a:lnTo>
                  <a:lnTo>
                    <a:pt x="0" y="12890"/>
                  </a:lnTo>
                  <a:lnTo>
                    <a:pt x="0" y="33121"/>
                  </a:lnTo>
                  <a:lnTo>
                    <a:pt x="125882" y="33121"/>
                  </a:lnTo>
                  <a:lnTo>
                    <a:pt x="125882" y="128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6">
              <a:extLst>
                <a:ext uri="{FF2B5EF4-FFF2-40B4-BE49-F238E27FC236}">
                  <a16:creationId xmlns:a16="http://schemas.microsoft.com/office/drawing/2014/main" id="{7C6CB0DF-805A-40D0-BC8F-DE6691EE93CC}"/>
                </a:ext>
              </a:extLst>
            </p:cNvPr>
            <p:cNvSpPr/>
            <p:nvPr/>
          </p:nvSpPr>
          <p:spPr>
            <a:xfrm>
              <a:off x="8535263" y="3733114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32562"/>
                  </a:moveTo>
                  <a:lnTo>
                    <a:pt x="0" y="262890"/>
                  </a:lnTo>
                  <a:lnTo>
                    <a:pt x="161785" y="262890"/>
                  </a:lnTo>
                  <a:lnTo>
                    <a:pt x="161785" y="232562"/>
                  </a:lnTo>
                  <a:lnTo>
                    <a:pt x="111226" y="212344"/>
                  </a:lnTo>
                  <a:lnTo>
                    <a:pt x="101117" y="171894"/>
                  </a:lnTo>
                  <a:lnTo>
                    <a:pt x="101117" y="151676"/>
                  </a:lnTo>
                  <a:lnTo>
                    <a:pt x="131445" y="151676"/>
                  </a:lnTo>
                  <a:lnTo>
                    <a:pt x="101117" y="141566"/>
                  </a:lnTo>
                  <a:lnTo>
                    <a:pt x="131445" y="101117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0995" y="91008"/>
                  </a:lnTo>
                  <a:lnTo>
                    <a:pt x="90995" y="80899"/>
                  </a:lnTo>
                  <a:lnTo>
                    <a:pt x="111226" y="30340"/>
                  </a:lnTo>
                  <a:lnTo>
                    <a:pt x="90995" y="20231"/>
                  </a:lnTo>
                  <a:lnTo>
                    <a:pt x="101117" y="10121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21"/>
                  </a:lnTo>
                  <a:lnTo>
                    <a:pt x="70777" y="20231"/>
                  </a:lnTo>
                  <a:lnTo>
                    <a:pt x="60667" y="20231"/>
                  </a:lnTo>
                  <a:lnTo>
                    <a:pt x="30327" y="40449"/>
                  </a:lnTo>
                  <a:lnTo>
                    <a:pt x="20218" y="60667"/>
                  </a:lnTo>
                  <a:lnTo>
                    <a:pt x="20218" y="70777"/>
                  </a:lnTo>
                  <a:lnTo>
                    <a:pt x="30327" y="101117"/>
                  </a:lnTo>
                  <a:lnTo>
                    <a:pt x="60667" y="141566"/>
                  </a:lnTo>
                  <a:lnTo>
                    <a:pt x="30327" y="151676"/>
                  </a:lnTo>
                  <a:lnTo>
                    <a:pt x="60667" y="151676"/>
                  </a:lnTo>
                  <a:lnTo>
                    <a:pt x="60667" y="171894"/>
                  </a:lnTo>
                  <a:lnTo>
                    <a:pt x="50558" y="212344"/>
                  </a:lnTo>
                  <a:lnTo>
                    <a:pt x="0" y="2325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7">
              <a:extLst>
                <a:ext uri="{FF2B5EF4-FFF2-40B4-BE49-F238E27FC236}">
                  <a16:creationId xmlns:a16="http://schemas.microsoft.com/office/drawing/2014/main" id="{CE6AF59D-01A4-42A3-AD90-E866BFCCC668}"/>
                </a:ext>
              </a:extLst>
            </p:cNvPr>
            <p:cNvSpPr/>
            <p:nvPr/>
          </p:nvSpPr>
          <p:spPr>
            <a:xfrm>
              <a:off x="8535263" y="3733114"/>
              <a:ext cx="161925" cy="262890"/>
            </a:xfrm>
            <a:custGeom>
              <a:avLst/>
              <a:gdLst/>
              <a:ahLst/>
              <a:cxnLst/>
              <a:rect l="l" t="t" r="r" b="b"/>
              <a:pathLst>
                <a:path w="161925" h="262889">
                  <a:moveTo>
                    <a:pt x="0" y="262890"/>
                  </a:moveTo>
                  <a:lnTo>
                    <a:pt x="161785" y="262890"/>
                  </a:lnTo>
                  <a:lnTo>
                    <a:pt x="161785" y="232562"/>
                  </a:lnTo>
                  <a:lnTo>
                    <a:pt x="111226" y="212344"/>
                  </a:lnTo>
                  <a:lnTo>
                    <a:pt x="101117" y="171894"/>
                  </a:lnTo>
                  <a:lnTo>
                    <a:pt x="101117" y="151676"/>
                  </a:lnTo>
                  <a:lnTo>
                    <a:pt x="131445" y="151676"/>
                  </a:lnTo>
                  <a:lnTo>
                    <a:pt x="101117" y="141566"/>
                  </a:lnTo>
                  <a:lnTo>
                    <a:pt x="131445" y="101117"/>
                  </a:lnTo>
                  <a:lnTo>
                    <a:pt x="141554" y="70777"/>
                  </a:lnTo>
                  <a:lnTo>
                    <a:pt x="141554" y="60667"/>
                  </a:lnTo>
                  <a:lnTo>
                    <a:pt x="131445" y="40449"/>
                  </a:lnTo>
                  <a:lnTo>
                    <a:pt x="90995" y="91008"/>
                  </a:lnTo>
                  <a:lnTo>
                    <a:pt x="90995" y="80899"/>
                  </a:lnTo>
                  <a:lnTo>
                    <a:pt x="111226" y="30340"/>
                  </a:lnTo>
                  <a:lnTo>
                    <a:pt x="90995" y="20231"/>
                  </a:lnTo>
                  <a:lnTo>
                    <a:pt x="101117" y="10121"/>
                  </a:lnTo>
                  <a:lnTo>
                    <a:pt x="90995" y="0"/>
                  </a:lnTo>
                  <a:lnTo>
                    <a:pt x="70777" y="0"/>
                  </a:lnTo>
                  <a:lnTo>
                    <a:pt x="60667" y="10121"/>
                  </a:lnTo>
                  <a:lnTo>
                    <a:pt x="70777" y="20231"/>
                  </a:lnTo>
                  <a:lnTo>
                    <a:pt x="60667" y="20231"/>
                  </a:lnTo>
                  <a:lnTo>
                    <a:pt x="30327" y="40449"/>
                  </a:lnTo>
                  <a:lnTo>
                    <a:pt x="20218" y="60667"/>
                  </a:lnTo>
                  <a:lnTo>
                    <a:pt x="20218" y="70777"/>
                  </a:lnTo>
                  <a:lnTo>
                    <a:pt x="30327" y="101117"/>
                  </a:lnTo>
                  <a:lnTo>
                    <a:pt x="60667" y="141566"/>
                  </a:lnTo>
                  <a:lnTo>
                    <a:pt x="30327" y="151676"/>
                  </a:lnTo>
                  <a:lnTo>
                    <a:pt x="60667" y="151676"/>
                  </a:lnTo>
                  <a:lnTo>
                    <a:pt x="60667" y="171894"/>
                  </a:lnTo>
                  <a:lnTo>
                    <a:pt x="50558" y="212344"/>
                  </a:lnTo>
                  <a:lnTo>
                    <a:pt x="0" y="232562"/>
                  </a:lnTo>
                  <a:lnTo>
                    <a:pt x="0" y="262890"/>
                  </a:lnTo>
                  <a:close/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8">
              <a:extLst>
                <a:ext uri="{FF2B5EF4-FFF2-40B4-BE49-F238E27FC236}">
                  <a16:creationId xmlns:a16="http://schemas.microsoft.com/office/drawing/2014/main" id="{19327CEC-EB5F-489E-BDD9-8F1591B427C8}"/>
                </a:ext>
              </a:extLst>
            </p:cNvPr>
            <p:cNvSpPr/>
            <p:nvPr/>
          </p:nvSpPr>
          <p:spPr>
            <a:xfrm>
              <a:off x="8535264" y="3955567"/>
              <a:ext cx="161925" cy="30480"/>
            </a:xfrm>
            <a:custGeom>
              <a:avLst/>
              <a:gdLst/>
              <a:ahLst/>
              <a:cxnLst/>
              <a:rect l="l" t="t" r="r" b="b"/>
              <a:pathLst>
                <a:path w="161925" h="30479">
                  <a:moveTo>
                    <a:pt x="161785" y="0"/>
                  </a:moveTo>
                  <a:lnTo>
                    <a:pt x="0" y="0"/>
                  </a:lnTo>
                  <a:lnTo>
                    <a:pt x="0" y="10109"/>
                  </a:lnTo>
                  <a:lnTo>
                    <a:pt x="0" y="20231"/>
                  </a:lnTo>
                  <a:lnTo>
                    <a:pt x="0" y="30340"/>
                  </a:lnTo>
                  <a:lnTo>
                    <a:pt x="161785" y="30340"/>
                  </a:lnTo>
                  <a:lnTo>
                    <a:pt x="161785" y="20231"/>
                  </a:lnTo>
                  <a:lnTo>
                    <a:pt x="161785" y="10109"/>
                  </a:lnTo>
                  <a:lnTo>
                    <a:pt x="1617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19">
              <a:extLst>
                <a:ext uri="{FF2B5EF4-FFF2-40B4-BE49-F238E27FC236}">
                  <a16:creationId xmlns:a16="http://schemas.microsoft.com/office/drawing/2014/main" id="{9F93CE41-253F-469F-ABC7-B37CCC5FDB37}"/>
                </a:ext>
              </a:extLst>
            </p:cNvPr>
            <p:cNvSpPr/>
            <p:nvPr/>
          </p:nvSpPr>
          <p:spPr>
            <a:xfrm>
              <a:off x="8585822" y="3945458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0" y="0"/>
                  </a:moveTo>
                  <a:lnTo>
                    <a:pt x="60667" y="0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0">
              <a:extLst>
                <a:ext uri="{FF2B5EF4-FFF2-40B4-BE49-F238E27FC236}">
                  <a16:creationId xmlns:a16="http://schemas.microsoft.com/office/drawing/2014/main" id="{AF48B112-7CFB-4234-9976-77492D12B51C}"/>
                </a:ext>
              </a:extLst>
            </p:cNvPr>
            <p:cNvSpPr/>
            <p:nvPr/>
          </p:nvSpPr>
          <p:spPr>
            <a:xfrm>
              <a:off x="8595931" y="3864571"/>
              <a:ext cx="40640" cy="30480"/>
            </a:xfrm>
            <a:custGeom>
              <a:avLst/>
              <a:gdLst/>
              <a:ahLst/>
              <a:cxnLst/>
              <a:rect l="l" t="t" r="r" b="b"/>
              <a:pathLst>
                <a:path w="40640" h="30479">
                  <a:moveTo>
                    <a:pt x="40449" y="0"/>
                  </a:moveTo>
                  <a:lnTo>
                    <a:pt x="0" y="0"/>
                  </a:lnTo>
                  <a:lnTo>
                    <a:pt x="0" y="10109"/>
                  </a:lnTo>
                  <a:lnTo>
                    <a:pt x="0" y="20231"/>
                  </a:lnTo>
                  <a:lnTo>
                    <a:pt x="0" y="30340"/>
                  </a:lnTo>
                  <a:lnTo>
                    <a:pt x="40449" y="30340"/>
                  </a:lnTo>
                  <a:lnTo>
                    <a:pt x="40449" y="20231"/>
                  </a:lnTo>
                  <a:lnTo>
                    <a:pt x="40449" y="10109"/>
                  </a:lnTo>
                  <a:lnTo>
                    <a:pt x="404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1">
              <a:extLst>
                <a:ext uri="{FF2B5EF4-FFF2-40B4-BE49-F238E27FC236}">
                  <a16:creationId xmlns:a16="http://schemas.microsoft.com/office/drawing/2014/main" id="{48ABA7FC-FE1A-45C5-AA72-896435C255AF}"/>
                </a:ext>
              </a:extLst>
            </p:cNvPr>
            <p:cNvSpPr/>
            <p:nvPr/>
          </p:nvSpPr>
          <p:spPr>
            <a:xfrm>
              <a:off x="8606040" y="375334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>
                  <a:moveTo>
                    <a:pt x="0" y="0"/>
                  </a:moveTo>
                  <a:lnTo>
                    <a:pt x="20218" y="0"/>
                  </a:lnTo>
                </a:path>
              </a:pathLst>
            </a:custGeom>
            <a:ln w="20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2">
            <a:extLst>
              <a:ext uri="{FF2B5EF4-FFF2-40B4-BE49-F238E27FC236}">
                <a16:creationId xmlns:a16="http://schemas.microsoft.com/office/drawing/2014/main" id="{60AA14BD-4864-43AA-A9E7-9DD418B92088}"/>
              </a:ext>
            </a:extLst>
          </p:cNvPr>
          <p:cNvSpPr txBox="1"/>
          <p:nvPr/>
        </p:nvSpPr>
        <p:spPr>
          <a:xfrm>
            <a:off x="1721624" y="4269234"/>
            <a:ext cx="1907539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b="1" dirty="0">
                <a:latin typeface="Arial"/>
                <a:cs typeface="Arial"/>
              </a:rPr>
              <a:t>Black</a:t>
            </a:r>
            <a:r>
              <a:rPr sz="1550" b="1" spc="-35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to</a:t>
            </a:r>
            <a:r>
              <a:rPr sz="1550" b="1" spc="-3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move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550" b="1" dirty="0">
                <a:latin typeface="Arial"/>
                <a:cs typeface="Arial"/>
              </a:rPr>
              <a:t>White</a:t>
            </a:r>
            <a:r>
              <a:rPr sz="1550" b="1" spc="-45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slightly</a:t>
            </a:r>
            <a:r>
              <a:rPr sz="1550" b="1" spc="-45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better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5" name="object 123">
            <a:extLst>
              <a:ext uri="{FF2B5EF4-FFF2-40B4-BE49-F238E27FC236}">
                <a16:creationId xmlns:a16="http://schemas.microsoft.com/office/drawing/2014/main" id="{DB3AE6EA-2902-49F9-B7C1-36F969B09F80}"/>
              </a:ext>
            </a:extLst>
          </p:cNvPr>
          <p:cNvSpPr txBox="1"/>
          <p:nvPr/>
        </p:nvSpPr>
        <p:spPr>
          <a:xfrm>
            <a:off x="6127434" y="4269234"/>
            <a:ext cx="1371600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b="1" dirty="0">
                <a:latin typeface="Arial"/>
                <a:cs typeface="Arial"/>
              </a:rPr>
              <a:t>White</a:t>
            </a:r>
            <a:r>
              <a:rPr sz="1550" b="1" spc="-5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to</a:t>
            </a:r>
            <a:r>
              <a:rPr sz="1550" b="1" spc="-5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move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550" b="1" dirty="0">
                <a:latin typeface="Arial"/>
                <a:cs typeface="Arial"/>
              </a:rPr>
              <a:t>Black</a:t>
            </a:r>
            <a:r>
              <a:rPr sz="1550" b="1" spc="-10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winning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6" name="object 124">
            <a:extLst>
              <a:ext uri="{FF2B5EF4-FFF2-40B4-BE49-F238E27FC236}">
                <a16:creationId xmlns:a16="http://schemas.microsoft.com/office/drawing/2014/main" id="{1A386C0E-0CCA-4939-81C9-37354C21FFA1}"/>
              </a:ext>
            </a:extLst>
          </p:cNvPr>
          <p:cNvSpPr txBox="1"/>
          <p:nvPr/>
        </p:nvSpPr>
        <p:spPr>
          <a:xfrm>
            <a:off x="1130300" y="5103080"/>
            <a:ext cx="6108140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0" dirty="0">
                <a:latin typeface="Tahoma"/>
                <a:cs typeface="Tahoma"/>
              </a:rPr>
              <a:t>For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chess,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typically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14" dirty="0">
                <a:solidFill>
                  <a:srgbClr val="004B00"/>
                </a:solidFill>
                <a:latin typeface="Tahoma"/>
                <a:cs typeface="Tahoma"/>
              </a:rPr>
              <a:t>linear</a:t>
            </a:r>
            <a:r>
              <a:rPr sz="2050" spc="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weighted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sum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0" dirty="0">
                <a:solidFill>
                  <a:srgbClr val="00007E"/>
                </a:solidFill>
                <a:latin typeface="Tahoma"/>
                <a:cs typeface="Tahoma"/>
              </a:rPr>
              <a:t>features</a:t>
            </a:r>
            <a:r>
              <a:rPr lang="en-GB" sz="2050" spc="-140" dirty="0">
                <a:solidFill>
                  <a:srgbClr val="00007E"/>
                </a:solidFill>
                <a:latin typeface="Tahoma"/>
                <a:cs typeface="Tahoma"/>
              </a:rPr>
              <a:t>: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127" name="object 125">
            <a:extLst>
              <a:ext uri="{FF2B5EF4-FFF2-40B4-BE49-F238E27FC236}">
                <a16:creationId xmlns:a16="http://schemas.microsoft.com/office/drawing/2014/main" id="{06112BAD-11FF-4BD5-871F-5221C57B9C90}"/>
              </a:ext>
            </a:extLst>
          </p:cNvPr>
          <p:cNvSpPr txBox="1"/>
          <p:nvPr/>
        </p:nvSpPr>
        <p:spPr>
          <a:xfrm>
            <a:off x="1104900" y="5613620"/>
            <a:ext cx="6615430" cy="1166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14"/>
              </a:spcBef>
            </a:pP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35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100" spc="6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050" b="0" i="1" spc="29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spc="75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35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100" spc="75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050" b="0" i="1" spc="29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spc="6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35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100" i="1" spc="157" baseline="-11904" dirty="0">
                <a:solidFill>
                  <a:srgbClr val="990099"/>
                </a:solidFill>
                <a:latin typeface="Trebuchet MS"/>
                <a:cs typeface="Trebuchet MS"/>
              </a:rPr>
              <a:t>n</a:t>
            </a:r>
            <a:r>
              <a:rPr sz="2050" b="0" i="1" spc="29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i="1" spc="179" baseline="-11904" dirty="0">
                <a:solidFill>
                  <a:srgbClr val="990099"/>
                </a:solidFill>
                <a:latin typeface="Trebuchet MS"/>
                <a:cs typeface="Trebuchet MS"/>
              </a:rPr>
              <a:t>n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 dirty="0">
              <a:latin typeface="Garamond"/>
              <a:cs typeface="Garamond"/>
            </a:endParaRP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spc="-125" dirty="0">
                <a:latin typeface="Tahoma"/>
                <a:cs typeface="Tahoma"/>
              </a:rPr>
              <a:t>e.g.,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100" spc="-262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100" spc="-142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9</a:t>
            </a:r>
            <a:r>
              <a:rPr sz="2050" spc="11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endParaRPr sz="205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b="0" i="1" spc="9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spc="135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050" spc="9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9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9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(number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white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queens)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–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(number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black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queens),</a:t>
            </a:r>
            <a:endParaRPr sz="20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17947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A139-B5D1-4A1B-9F52-C933EB5C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games in practice</a:t>
            </a:r>
            <a:endParaRPr lang="en-GB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43172B5-CA2D-498C-AD38-3267E8ABEB3C}"/>
              </a:ext>
            </a:extLst>
          </p:cNvPr>
          <p:cNvSpPr txBox="1">
            <a:spLocks/>
          </p:cNvSpPr>
          <p:nvPr/>
        </p:nvSpPr>
        <p:spPr>
          <a:xfrm>
            <a:off x="10961652" y="6457982"/>
            <a:ext cx="750735" cy="131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0"/>
              </a:lnSpc>
            </a:pPr>
            <a:r>
              <a:rPr lang="en-GB" sz="1200" spc="15" dirty="0"/>
              <a:t>Chapter</a:t>
            </a:r>
            <a:r>
              <a:rPr lang="en-GB" sz="1200" spc="20" dirty="0"/>
              <a:t> 6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DC348A9-1C89-4CE5-BA52-5087D8B37CFD}"/>
              </a:ext>
            </a:extLst>
          </p:cNvPr>
          <p:cNvSpPr txBox="1"/>
          <p:nvPr/>
        </p:nvSpPr>
        <p:spPr>
          <a:xfrm>
            <a:off x="1130276" y="1396713"/>
            <a:ext cx="7793990" cy="5023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1099"/>
              </a:lnSpc>
              <a:spcBef>
                <a:spcPts val="90"/>
              </a:spcBef>
            </a:pPr>
            <a:r>
              <a:rPr sz="2050" spc="-140" dirty="0">
                <a:latin typeface="Tahoma"/>
                <a:cs typeface="Tahoma"/>
              </a:rPr>
              <a:t>Checkers:</a:t>
            </a:r>
            <a:r>
              <a:rPr sz="2050" spc="-13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Chinook </a:t>
            </a:r>
            <a:r>
              <a:rPr sz="2050" spc="-170" dirty="0">
                <a:latin typeface="Tahoma"/>
                <a:cs typeface="Tahoma"/>
              </a:rPr>
              <a:t>ended </a:t>
            </a:r>
            <a:r>
              <a:rPr sz="2050" spc="-140" dirty="0">
                <a:latin typeface="Tahoma"/>
                <a:cs typeface="Tahoma"/>
              </a:rPr>
              <a:t>40-year-reign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160" dirty="0">
                <a:latin typeface="Tahoma"/>
                <a:cs typeface="Tahoma"/>
              </a:rPr>
              <a:t>human </a:t>
            </a:r>
            <a:r>
              <a:rPr sz="2050" spc="-135" dirty="0">
                <a:latin typeface="Tahoma"/>
                <a:cs typeface="Tahoma"/>
              </a:rPr>
              <a:t>world </a:t>
            </a:r>
            <a:r>
              <a:rPr sz="2050" spc="-125" dirty="0">
                <a:latin typeface="Tahoma"/>
                <a:cs typeface="Tahoma"/>
              </a:rPr>
              <a:t>champion </a:t>
            </a:r>
            <a:r>
              <a:rPr sz="2050" spc="-80" dirty="0">
                <a:latin typeface="Tahoma"/>
                <a:cs typeface="Tahoma"/>
              </a:rPr>
              <a:t>Marion 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Tinsley </a:t>
            </a:r>
            <a:r>
              <a:rPr sz="2050" spc="-85" dirty="0">
                <a:latin typeface="Tahoma"/>
                <a:cs typeface="Tahoma"/>
              </a:rPr>
              <a:t>in </a:t>
            </a:r>
            <a:r>
              <a:rPr sz="2050" spc="-135" dirty="0">
                <a:latin typeface="Tahoma"/>
                <a:cs typeface="Tahoma"/>
              </a:rPr>
              <a:t>1994.</a:t>
            </a:r>
            <a:r>
              <a:rPr sz="2050" spc="-13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Used </a:t>
            </a:r>
            <a:r>
              <a:rPr sz="2050" spc="-145" dirty="0">
                <a:latin typeface="Tahoma"/>
                <a:cs typeface="Tahoma"/>
              </a:rPr>
              <a:t>an </a:t>
            </a:r>
            <a:r>
              <a:rPr sz="2050" spc="-175" dirty="0">
                <a:latin typeface="Tahoma"/>
                <a:cs typeface="Tahoma"/>
              </a:rPr>
              <a:t>endgame </a:t>
            </a:r>
            <a:r>
              <a:rPr sz="2050" spc="-140" dirty="0">
                <a:latin typeface="Tahoma"/>
                <a:cs typeface="Tahoma"/>
              </a:rPr>
              <a:t>database </a:t>
            </a:r>
            <a:r>
              <a:rPr sz="2050" spc="-120" dirty="0">
                <a:latin typeface="Tahoma"/>
                <a:cs typeface="Tahoma"/>
              </a:rPr>
              <a:t>defining </a:t>
            </a:r>
            <a:r>
              <a:rPr sz="2050" spc="-105" dirty="0">
                <a:latin typeface="Tahoma"/>
                <a:cs typeface="Tahoma"/>
              </a:rPr>
              <a:t>perfect </a:t>
            </a:r>
            <a:r>
              <a:rPr sz="2050" spc="-120" dirty="0">
                <a:latin typeface="Tahoma"/>
                <a:cs typeface="Tahoma"/>
              </a:rPr>
              <a:t>play </a:t>
            </a:r>
            <a:r>
              <a:rPr sz="2050" spc="-114" dirty="0">
                <a:latin typeface="Tahoma"/>
                <a:cs typeface="Tahoma"/>
              </a:rPr>
              <a:t>for </a:t>
            </a:r>
            <a:r>
              <a:rPr sz="2050" spc="-55" dirty="0">
                <a:latin typeface="Tahoma"/>
                <a:cs typeface="Tahoma"/>
              </a:rPr>
              <a:t>all 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positions </a:t>
            </a:r>
            <a:r>
              <a:rPr sz="2050" spc="-110" dirty="0">
                <a:latin typeface="Tahoma"/>
                <a:cs typeface="Tahoma"/>
              </a:rPr>
              <a:t>involving </a:t>
            </a:r>
            <a:r>
              <a:rPr sz="2050" spc="-150" dirty="0">
                <a:latin typeface="Tahoma"/>
                <a:cs typeface="Tahoma"/>
              </a:rPr>
              <a:t>8 </a:t>
            </a:r>
            <a:r>
              <a:rPr sz="2050" spc="-135" dirty="0">
                <a:latin typeface="Tahoma"/>
                <a:cs typeface="Tahoma"/>
              </a:rPr>
              <a:t>or </a:t>
            </a:r>
            <a:r>
              <a:rPr sz="2050" spc="-170" dirty="0">
                <a:latin typeface="Tahoma"/>
                <a:cs typeface="Tahoma"/>
              </a:rPr>
              <a:t>fewer </a:t>
            </a:r>
            <a:r>
              <a:rPr sz="2050" spc="-145" dirty="0">
                <a:latin typeface="Tahoma"/>
                <a:cs typeface="Tahoma"/>
              </a:rPr>
              <a:t>pieces on </a:t>
            </a:r>
            <a:r>
              <a:rPr sz="2050" spc="-125" dirty="0">
                <a:latin typeface="Tahoma"/>
                <a:cs typeface="Tahoma"/>
              </a:rPr>
              <a:t>the board, </a:t>
            </a:r>
            <a:r>
              <a:rPr sz="2050" spc="-145" dirty="0">
                <a:latin typeface="Tahoma"/>
                <a:cs typeface="Tahoma"/>
              </a:rPr>
              <a:t>a </a:t>
            </a:r>
            <a:r>
              <a:rPr sz="2050" spc="-60" dirty="0">
                <a:latin typeface="Tahoma"/>
                <a:cs typeface="Tahoma"/>
              </a:rPr>
              <a:t>total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135" dirty="0">
                <a:latin typeface="Tahoma"/>
                <a:cs typeface="Tahoma"/>
              </a:rPr>
              <a:t>443,748,401,247 </a:t>
            </a:r>
            <a:r>
              <a:rPr sz="2050" spc="-63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positions.</a:t>
            </a:r>
            <a:endParaRPr sz="2050" dirty="0">
              <a:latin typeface="Tahoma"/>
              <a:cs typeface="Tahoma"/>
            </a:endParaRPr>
          </a:p>
          <a:p>
            <a:pPr marL="12700" marR="5715" algn="just">
              <a:lnSpc>
                <a:spcPct val="101099"/>
              </a:lnSpc>
              <a:spcBef>
                <a:spcPts val="1545"/>
              </a:spcBef>
            </a:pPr>
            <a:r>
              <a:rPr sz="2050" spc="-155" dirty="0">
                <a:latin typeface="Tahoma"/>
                <a:cs typeface="Tahoma"/>
              </a:rPr>
              <a:t>Chess:</a:t>
            </a:r>
            <a:r>
              <a:rPr sz="2050" spc="-15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Deep </a:t>
            </a:r>
            <a:r>
              <a:rPr sz="2050" spc="-75" dirty="0">
                <a:latin typeface="Tahoma"/>
                <a:cs typeface="Tahoma"/>
              </a:rPr>
              <a:t>Blue </a:t>
            </a:r>
            <a:r>
              <a:rPr sz="2050" spc="-145" dirty="0">
                <a:latin typeface="Tahoma"/>
                <a:cs typeface="Tahoma"/>
              </a:rPr>
              <a:t>defeated </a:t>
            </a:r>
            <a:r>
              <a:rPr sz="2050" spc="-160" dirty="0">
                <a:latin typeface="Tahoma"/>
                <a:cs typeface="Tahoma"/>
              </a:rPr>
              <a:t>human </a:t>
            </a:r>
            <a:r>
              <a:rPr sz="2050" spc="-135" dirty="0">
                <a:latin typeface="Tahoma"/>
                <a:cs typeface="Tahoma"/>
              </a:rPr>
              <a:t>world </a:t>
            </a:r>
            <a:r>
              <a:rPr sz="2050" spc="-125" dirty="0">
                <a:latin typeface="Tahoma"/>
                <a:cs typeface="Tahoma"/>
              </a:rPr>
              <a:t>champion </a:t>
            </a:r>
            <a:r>
              <a:rPr sz="2050" spc="-120" dirty="0">
                <a:latin typeface="Tahoma"/>
                <a:cs typeface="Tahoma"/>
              </a:rPr>
              <a:t>Gary </a:t>
            </a:r>
            <a:r>
              <a:rPr sz="2050" spc="-110" dirty="0">
                <a:latin typeface="Tahoma"/>
                <a:cs typeface="Tahoma"/>
              </a:rPr>
              <a:t>Kasparov </a:t>
            </a:r>
            <a:r>
              <a:rPr sz="2050" spc="-85" dirty="0">
                <a:latin typeface="Tahoma"/>
                <a:cs typeface="Tahoma"/>
              </a:rPr>
              <a:t>in </a:t>
            </a:r>
            <a:r>
              <a:rPr sz="2050" spc="-145" dirty="0">
                <a:latin typeface="Tahoma"/>
                <a:cs typeface="Tahoma"/>
              </a:rPr>
              <a:t>a </a:t>
            </a:r>
            <a:r>
              <a:rPr sz="2050" spc="-100" dirty="0">
                <a:latin typeface="Tahoma"/>
                <a:cs typeface="Tahoma"/>
              </a:rPr>
              <a:t>six- 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game </a:t>
            </a:r>
            <a:r>
              <a:rPr sz="2050" spc="-114" dirty="0">
                <a:latin typeface="Tahoma"/>
                <a:cs typeface="Tahoma"/>
              </a:rPr>
              <a:t>match </a:t>
            </a:r>
            <a:r>
              <a:rPr sz="2050" spc="-85" dirty="0">
                <a:latin typeface="Tahoma"/>
                <a:cs typeface="Tahoma"/>
              </a:rPr>
              <a:t>in </a:t>
            </a:r>
            <a:r>
              <a:rPr sz="2050" spc="-135" dirty="0">
                <a:latin typeface="Tahoma"/>
                <a:cs typeface="Tahoma"/>
              </a:rPr>
              <a:t>1997. </a:t>
            </a:r>
            <a:r>
              <a:rPr sz="2050" spc="-140" dirty="0">
                <a:latin typeface="Tahoma"/>
                <a:cs typeface="Tahoma"/>
              </a:rPr>
              <a:t>Deep </a:t>
            </a:r>
            <a:r>
              <a:rPr sz="2050" spc="-75" dirty="0">
                <a:latin typeface="Tahoma"/>
                <a:cs typeface="Tahoma"/>
              </a:rPr>
              <a:t>Blue </a:t>
            </a:r>
            <a:r>
              <a:rPr sz="2050" spc="-165" dirty="0">
                <a:latin typeface="Tahoma"/>
                <a:cs typeface="Tahoma"/>
              </a:rPr>
              <a:t>searches </a:t>
            </a:r>
            <a:r>
              <a:rPr sz="2050" spc="-150" dirty="0">
                <a:latin typeface="Tahoma"/>
                <a:cs typeface="Tahoma"/>
              </a:rPr>
              <a:t>200 </a:t>
            </a:r>
            <a:r>
              <a:rPr sz="2050" spc="-80" dirty="0">
                <a:latin typeface="Tahoma"/>
                <a:cs typeface="Tahoma"/>
              </a:rPr>
              <a:t>million </a:t>
            </a:r>
            <a:r>
              <a:rPr sz="2050" spc="-100" dirty="0">
                <a:latin typeface="Tahoma"/>
                <a:cs typeface="Tahoma"/>
              </a:rPr>
              <a:t>positions </a:t>
            </a:r>
            <a:r>
              <a:rPr sz="2050" spc="-130" dirty="0">
                <a:latin typeface="Tahoma"/>
                <a:cs typeface="Tahoma"/>
              </a:rPr>
              <a:t>per </a:t>
            </a:r>
            <a:r>
              <a:rPr sz="2050" spc="-140" dirty="0">
                <a:latin typeface="Tahoma"/>
                <a:cs typeface="Tahoma"/>
              </a:rPr>
              <a:t>second, </a:t>
            </a:r>
            <a:r>
              <a:rPr sz="2050" spc="-135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uses </a:t>
            </a:r>
            <a:r>
              <a:rPr sz="2050" spc="-145" dirty="0">
                <a:latin typeface="Tahoma"/>
                <a:cs typeface="Tahoma"/>
              </a:rPr>
              <a:t>very </a:t>
            </a:r>
            <a:r>
              <a:rPr sz="2050" spc="-105" dirty="0">
                <a:latin typeface="Tahoma"/>
                <a:cs typeface="Tahoma"/>
              </a:rPr>
              <a:t>sophisticated evaluation, </a:t>
            </a:r>
            <a:r>
              <a:rPr sz="2050" spc="-145" dirty="0">
                <a:latin typeface="Tahoma"/>
                <a:cs typeface="Tahoma"/>
              </a:rPr>
              <a:t>and </a:t>
            </a:r>
            <a:r>
              <a:rPr sz="2050" spc="-130" dirty="0">
                <a:latin typeface="Tahoma"/>
                <a:cs typeface="Tahoma"/>
              </a:rPr>
              <a:t>undisclosed </a:t>
            </a:r>
            <a:r>
              <a:rPr sz="2050" spc="-140" dirty="0">
                <a:latin typeface="Tahoma"/>
                <a:cs typeface="Tahoma"/>
              </a:rPr>
              <a:t>methods </a:t>
            </a:r>
            <a:r>
              <a:rPr sz="2050" spc="-114" dirty="0">
                <a:latin typeface="Tahoma"/>
                <a:cs typeface="Tahoma"/>
              </a:rPr>
              <a:t>for </a:t>
            </a:r>
            <a:r>
              <a:rPr sz="2050" spc="-125" dirty="0">
                <a:latin typeface="Tahoma"/>
                <a:cs typeface="Tahoma"/>
              </a:rPr>
              <a:t>extending 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some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line</a:t>
            </a:r>
            <a:r>
              <a:rPr sz="2050" spc="-125" dirty="0">
                <a:latin typeface="Tahoma"/>
                <a:cs typeface="Tahoma"/>
              </a:rPr>
              <a:t>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se</a:t>
            </a:r>
            <a:r>
              <a:rPr sz="2050" spc="-240" dirty="0">
                <a:latin typeface="Tahoma"/>
                <a:cs typeface="Tahoma"/>
              </a:rPr>
              <a:t>a</a:t>
            </a:r>
            <a:r>
              <a:rPr sz="2050" spc="-100" dirty="0">
                <a:latin typeface="Tahoma"/>
                <a:cs typeface="Tahoma"/>
              </a:rPr>
              <a:t>rc</a:t>
            </a:r>
            <a:r>
              <a:rPr sz="2050" spc="-125" dirty="0">
                <a:latin typeface="Tahoma"/>
                <a:cs typeface="Tahoma"/>
              </a:rPr>
              <a:t>h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u</a:t>
            </a:r>
            <a:r>
              <a:rPr sz="2050" spc="-140" dirty="0">
                <a:latin typeface="Tahoma"/>
                <a:cs typeface="Tahoma"/>
              </a:rPr>
              <a:t>p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</a:t>
            </a:r>
            <a:r>
              <a:rPr sz="2050" spc="-80" dirty="0">
                <a:latin typeface="Tahoma"/>
                <a:cs typeface="Tahoma"/>
              </a:rPr>
              <a:t>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40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pl</a:t>
            </a:r>
            <a:r>
              <a:rPr sz="2050" spc="-295" dirty="0">
                <a:latin typeface="Tahoma"/>
                <a:cs typeface="Tahoma"/>
              </a:rPr>
              <a:t>y</a:t>
            </a:r>
            <a:r>
              <a:rPr sz="2050" spc="-85" dirty="0">
                <a:latin typeface="Tahoma"/>
                <a:cs typeface="Tahoma"/>
              </a:rPr>
              <a:t>.</a:t>
            </a:r>
            <a:endParaRPr sz="2050" dirty="0">
              <a:latin typeface="Tahoma"/>
              <a:cs typeface="Tahoma"/>
            </a:endParaRPr>
          </a:p>
          <a:p>
            <a:pPr marL="12700" marR="5080" indent="-635" algn="just">
              <a:lnSpc>
                <a:spcPct val="101499"/>
              </a:lnSpc>
              <a:spcBef>
                <a:spcPts val="1520"/>
              </a:spcBef>
            </a:pPr>
            <a:r>
              <a:rPr sz="2050" spc="-95" dirty="0">
                <a:latin typeface="Tahoma"/>
                <a:cs typeface="Tahoma"/>
              </a:rPr>
              <a:t>Othello:</a:t>
            </a:r>
            <a:r>
              <a:rPr sz="2050" spc="45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human </a:t>
            </a:r>
            <a:r>
              <a:rPr sz="2050" spc="-130" dirty="0">
                <a:latin typeface="Tahoma"/>
                <a:cs typeface="Tahoma"/>
              </a:rPr>
              <a:t>champions </a:t>
            </a:r>
            <a:r>
              <a:rPr sz="2050" spc="-155" dirty="0">
                <a:latin typeface="Tahoma"/>
                <a:cs typeface="Tahoma"/>
              </a:rPr>
              <a:t>refuse </a:t>
            </a:r>
            <a:r>
              <a:rPr sz="2050" spc="-70" dirty="0">
                <a:latin typeface="Tahoma"/>
                <a:cs typeface="Tahoma"/>
              </a:rPr>
              <a:t>to </a:t>
            </a:r>
            <a:r>
              <a:rPr sz="2050" spc="-135" dirty="0">
                <a:latin typeface="Tahoma"/>
                <a:cs typeface="Tahoma"/>
              </a:rPr>
              <a:t>compete </a:t>
            </a:r>
            <a:r>
              <a:rPr sz="2050" spc="-110" dirty="0">
                <a:latin typeface="Tahoma"/>
                <a:cs typeface="Tahoma"/>
              </a:rPr>
              <a:t>against </a:t>
            </a:r>
            <a:r>
              <a:rPr sz="2050" spc="-125" dirty="0">
                <a:latin typeface="Tahoma"/>
                <a:cs typeface="Tahoma"/>
              </a:rPr>
              <a:t>computers, </a:t>
            </a:r>
            <a:r>
              <a:rPr sz="2050" spc="-170" dirty="0">
                <a:latin typeface="Tahoma"/>
                <a:cs typeface="Tahoma"/>
              </a:rPr>
              <a:t>who are </a:t>
            </a:r>
            <a:r>
              <a:rPr sz="2050" spc="-16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too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good.</a:t>
            </a:r>
            <a:endParaRPr sz="2050" dirty="0">
              <a:latin typeface="Tahoma"/>
              <a:cs typeface="Tahoma"/>
            </a:endParaRPr>
          </a:p>
          <a:p>
            <a:pPr marL="12700" marR="6985" algn="just">
              <a:lnSpc>
                <a:spcPct val="101200"/>
              </a:lnSpc>
              <a:spcBef>
                <a:spcPts val="1530"/>
              </a:spcBef>
            </a:pPr>
            <a:r>
              <a:rPr sz="2050" spc="-135" dirty="0">
                <a:latin typeface="Tahoma"/>
                <a:cs typeface="Tahoma"/>
              </a:rPr>
              <a:t>Go:</a:t>
            </a:r>
            <a:r>
              <a:rPr sz="2050" spc="-13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human </a:t>
            </a:r>
            <a:r>
              <a:rPr sz="2050" spc="-130" dirty="0">
                <a:latin typeface="Tahoma"/>
                <a:cs typeface="Tahoma"/>
              </a:rPr>
              <a:t>champions </a:t>
            </a:r>
            <a:r>
              <a:rPr sz="2050" spc="-155" dirty="0">
                <a:latin typeface="Tahoma"/>
                <a:cs typeface="Tahoma"/>
              </a:rPr>
              <a:t>refuse</a:t>
            </a:r>
            <a:r>
              <a:rPr lang="en-US" sz="2050" spc="-155" dirty="0">
                <a:latin typeface="Tahoma"/>
                <a:cs typeface="Tahoma"/>
              </a:rPr>
              <a:t>d</a:t>
            </a:r>
            <a:r>
              <a:rPr sz="2050" spc="-15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 </a:t>
            </a:r>
            <a:r>
              <a:rPr sz="2050" spc="-135" dirty="0">
                <a:latin typeface="Tahoma"/>
                <a:cs typeface="Tahoma"/>
              </a:rPr>
              <a:t>compete </a:t>
            </a:r>
            <a:r>
              <a:rPr sz="2050" spc="-110" dirty="0">
                <a:latin typeface="Tahoma"/>
                <a:cs typeface="Tahoma"/>
              </a:rPr>
              <a:t>against </a:t>
            </a:r>
            <a:r>
              <a:rPr sz="2050" spc="-125" dirty="0">
                <a:latin typeface="Tahoma"/>
                <a:cs typeface="Tahoma"/>
              </a:rPr>
              <a:t>computers</a:t>
            </a:r>
            <a:r>
              <a:rPr lang="en-US" sz="2050" spc="-125" dirty="0">
                <a:latin typeface="Tahoma"/>
                <a:cs typeface="Tahoma"/>
              </a:rPr>
              <a:t> </a:t>
            </a:r>
            <a:r>
              <a:rPr lang="en-US" sz="2050" spc="-125" dirty="0">
                <a:solidFill>
                  <a:srgbClr val="FF0000"/>
                </a:solidFill>
                <a:latin typeface="Tahoma"/>
                <a:cs typeface="Tahoma"/>
              </a:rPr>
              <a:t>before 2017</a:t>
            </a:r>
            <a:r>
              <a:rPr sz="2050" spc="-125" dirty="0">
                <a:latin typeface="Tahoma"/>
                <a:cs typeface="Tahoma"/>
              </a:rPr>
              <a:t>, </a:t>
            </a:r>
            <a:r>
              <a:rPr lang="en-US" sz="2050" spc="-170" dirty="0">
                <a:latin typeface="Tahoma"/>
                <a:cs typeface="Tahoma"/>
              </a:rPr>
              <a:t>because they</a:t>
            </a:r>
            <a:r>
              <a:rPr sz="2050" spc="-170" dirty="0">
                <a:latin typeface="Tahoma"/>
                <a:cs typeface="Tahoma"/>
              </a:rPr>
              <a:t> </a:t>
            </a:r>
            <a:r>
              <a:rPr lang="en-US" sz="2050" spc="-165" dirty="0">
                <a:latin typeface="Tahoma"/>
                <a:cs typeface="Tahoma"/>
              </a:rPr>
              <a:t>we</a:t>
            </a:r>
            <a:r>
              <a:rPr sz="2050" spc="-165" dirty="0">
                <a:latin typeface="Tahoma"/>
                <a:cs typeface="Tahoma"/>
              </a:rPr>
              <a:t>re </a:t>
            </a:r>
            <a:r>
              <a:rPr sz="2050" spc="-80" dirty="0">
                <a:latin typeface="Tahoma"/>
                <a:cs typeface="Tahoma"/>
              </a:rPr>
              <a:t>too 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bad</a:t>
            </a:r>
            <a:r>
              <a:rPr lang="en-US" sz="2050" spc="-130" dirty="0">
                <a:latin typeface="Tahoma"/>
                <a:cs typeface="Tahoma"/>
              </a:rPr>
              <a:t>!!</a:t>
            </a:r>
            <a:r>
              <a:rPr sz="2050" spc="-125" dirty="0">
                <a:latin typeface="Tahoma"/>
                <a:cs typeface="Tahoma"/>
              </a:rPr>
              <a:t> </a:t>
            </a:r>
            <a:r>
              <a:rPr sz="2050" spc="-190" dirty="0">
                <a:latin typeface="Tahoma"/>
                <a:cs typeface="Tahoma"/>
              </a:rPr>
              <a:t>In </a:t>
            </a:r>
            <a:r>
              <a:rPr sz="2050" spc="-130" dirty="0">
                <a:latin typeface="Tahoma"/>
                <a:cs typeface="Tahoma"/>
              </a:rPr>
              <a:t>go, </a:t>
            </a:r>
            <a:r>
              <a:rPr sz="2050" b="0" i="1" spc="-375" dirty="0">
                <a:latin typeface="Bookman Old Style"/>
                <a:cs typeface="Bookman Old Style"/>
              </a:rPr>
              <a:t>b</a:t>
            </a:r>
            <a:r>
              <a:rPr sz="2050" b="0" i="1" spc="-370" dirty="0">
                <a:latin typeface="Bookman Old Style"/>
                <a:cs typeface="Bookman Old Style"/>
              </a:rPr>
              <a:t> </a:t>
            </a:r>
            <a:r>
              <a:rPr sz="2050" b="0" i="1" spc="340" dirty="0">
                <a:latin typeface="Bookman Old Style"/>
                <a:cs typeface="Bookman Old Style"/>
              </a:rPr>
              <a:t>&gt; </a:t>
            </a:r>
            <a:r>
              <a:rPr sz="2050" spc="-35" dirty="0">
                <a:latin typeface="Garamond"/>
                <a:cs typeface="Garamond"/>
              </a:rPr>
              <a:t>300</a:t>
            </a:r>
            <a:r>
              <a:rPr sz="2050" spc="-35" dirty="0">
                <a:latin typeface="Tahoma"/>
                <a:cs typeface="Tahoma"/>
              </a:rPr>
              <a:t>, </a:t>
            </a:r>
            <a:r>
              <a:rPr sz="2050" spc="-160" dirty="0">
                <a:latin typeface="Tahoma"/>
                <a:cs typeface="Tahoma"/>
              </a:rPr>
              <a:t>so </a:t>
            </a:r>
            <a:r>
              <a:rPr sz="2050" spc="-125" dirty="0">
                <a:latin typeface="Tahoma"/>
                <a:cs typeface="Tahoma"/>
              </a:rPr>
              <a:t>most </a:t>
            </a:r>
            <a:r>
              <a:rPr sz="2050" spc="-150" dirty="0">
                <a:latin typeface="Tahoma"/>
                <a:cs typeface="Tahoma"/>
              </a:rPr>
              <a:t>programs </a:t>
            </a:r>
            <a:r>
              <a:rPr sz="2050" spc="-180" dirty="0">
                <a:latin typeface="Tahoma"/>
                <a:cs typeface="Tahoma"/>
              </a:rPr>
              <a:t>use</a:t>
            </a:r>
            <a:r>
              <a:rPr lang="en-US" sz="2050" spc="-180" dirty="0">
                <a:latin typeface="Tahoma"/>
                <a:cs typeface="Tahoma"/>
              </a:rPr>
              <a:t>d</a:t>
            </a:r>
            <a:r>
              <a:rPr sz="2050" spc="-18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pattern </a:t>
            </a:r>
            <a:r>
              <a:rPr sz="2050" spc="-155" dirty="0">
                <a:latin typeface="Tahoma"/>
                <a:cs typeface="Tahoma"/>
              </a:rPr>
              <a:t>knowledge </a:t>
            </a:r>
            <a:r>
              <a:rPr sz="2050" spc="-175" dirty="0">
                <a:latin typeface="Tahoma"/>
                <a:cs typeface="Tahoma"/>
              </a:rPr>
              <a:t>bases </a:t>
            </a:r>
            <a:r>
              <a:rPr sz="2050" spc="-75" dirty="0">
                <a:latin typeface="Tahoma"/>
                <a:cs typeface="Tahoma"/>
              </a:rPr>
              <a:t>to 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suggest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plausible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moves</a:t>
            </a:r>
            <a:r>
              <a:rPr lang="en-US" sz="2050" spc="-160" dirty="0">
                <a:latin typeface="Tahoma"/>
                <a:cs typeface="Tahoma"/>
              </a:rPr>
              <a:t> </a:t>
            </a:r>
            <a:r>
              <a:rPr lang="en-US" sz="2050" spc="-160" dirty="0">
                <a:solidFill>
                  <a:srgbClr val="FF0000"/>
                </a:solidFill>
                <a:latin typeface="Tahoma"/>
                <a:cs typeface="Tahoma"/>
              </a:rPr>
              <a:t>before deep learning changed the game</a:t>
            </a:r>
            <a:r>
              <a:rPr sz="2050" spc="-160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endParaRPr sz="2050" dirty="0">
              <a:solidFill>
                <a:srgbClr val="FF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65915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A139-B5D1-4A1B-9F52-C933EB5C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90" dirty="0"/>
              <a:t>Nondeterministic</a:t>
            </a:r>
            <a:r>
              <a:rPr lang="en-GB" spc="245" dirty="0"/>
              <a:t> </a:t>
            </a:r>
            <a:r>
              <a:rPr lang="en-GB" spc="60" dirty="0"/>
              <a:t>games:	</a:t>
            </a:r>
            <a:r>
              <a:rPr lang="en-GB" spc="95" dirty="0"/>
              <a:t>backgammon</a:t>
            </a:r>
            <a:endParaRPr lang="en-GB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43172B5-CA2D-498C-AD38-3267E8ABEB3C}"/>
              </a:ext>
            </a:extLst>
          </p:cNvPr>
          <p:cNvSpPr txBox="1">
            <a:spLocks/>
          </p:cNvSpPr>
          <p:nvPr/>
        </p:nvSpPr>
        <p:spPr>
          <a:xfrm>
            <a:off x="10961652" y="6457982"/>
            <a:ext cx="750735" cy="131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0"/>
              </a:lnSpc>
            </a:pPr>
            <a:r>
              <a:rPr lang="en-GB" sz="1200" spc="15" dirty="0"/>
              <a:t>Chapter</a:t>
            </a:r>
            <a:r>
              <a:rPr lang="en-GB" sz="1200" spc="20" dirty="0"/>
              <a:t> 6</a:t>
            </a:r>
          </a:p>
        </p:txBody>
      </p:sp>
      <p:grpSp>
        <p:nvGrpSpPr>
          <p:cNvPr id="5" name="Group 4" descr="backgammon picture">
            <a:extLst>
              <a:ext uri="{FF2B5EF4-FFF2-40B4-BE49-F238E27FC236}">
                <a16:creationId xmlns:a16="http://schemas.microsoft.com/office/drawing/2014/main" id="{191E817F-E66D-4CE2-9C3F-2E4CD32862A5}"/>
              </a:ext>
            </a:extLst>
          </p:cNvPr>
          <p:cNvGrpSpPr/>
          <p:nvPr/>
        </p:nvGrpSpPr>
        <p:grpSpPr>
          <a:xfrm>
            <a:off x="2538765" y="1563136"/>
            <a:ext cx="4982634" cy="5058532"/>
            <a:chOff x="2538765" y="1563136"/>
            <a:chExt cx="4982634" cy="5058532"/>
          </a:xfrm>
        </p:grpSpPr>
        <p:grpSp>
          <p:nvGrpSpPr>
            <p:cNvPr id="6" name="object 3">
              <a:extLst>
                <a:ext uri="{FF2B5EF4-FFF2-40B4-BE49-F238E27FC236}">
                  <a16:creationId xmlns:a16="http://schemas.microsoft.com/office/drawing/2014/main" id="{DF770418-36AA-48BF-A0C7-FF25CF178F16}"/>
                </a:ext>
              </a:extLst>
            </p:cNvPr>
            <p:cNvGrpSpPr/>
            <p:nvPr/>
          </p:nvGrpSpPr>
          <p:grpSpPr>
            <a:xfrm>
              <a:off x="2930984" y="1889902"/>
              <a:ext cx="4590415" cy="4430395"/>
              <a:chOff x="2930984" y="1889902"/>
              <a:chExt cx="4590415" cy="4430395"/>
            </a:xfrm>
          </p:grpSpPr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FCA2403-4144-4A0A-8066-9712259EF403}"/>
                  </a:ext>
                </a:extLst>
              </p:cNvPr>
              <p:cNvSpPr/>
              <p:nvPr/>
            </p:nvSpPr>
            <p:spPr>
              <a:xfrm>
                <a:off x="2981007" y="1949945"/>
                <a:ext cx="4490720" cy="4330065"/>
              </a:xfrm>
              <a:custGeom>
                <a:avLst/>
                <a:gdLst/>
                <a:ahLst/>
                <a:cxnLst/>
                <a:rect l="l" t="t" r="r" b="b"/>
                <a:pathLst>
                  <a:path w="4490720" h="4330065">
                    <a:moveTo>
                      <a:pt x="0" y="0"/>
                    </a:moveTo>
                    <a:lnTo>
                      <a:pt x="0" y="4329938"/>
                    </a:lnTo>
                    <a:lnTo>
                      <a:pt x="4490300" y="4329938"/>
                    </a:lnTo>
                    <a:lnTo>
                      <a:pt x="44903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5">
                <a:extLst>
                  <a:ext uri="{FF2B5EF4-FFF2-40B4-BE49-F238E27FC236}">
                    <a16:creationId xmlns:a16="http://schemas.microsoft.com/office/drawing/2014/main" id="{16916459-16C3-4F45-973E-60F0925E4698}"/>
                  </a:ext>
                </a:extLst>
              </p:cNvPr>
              <p:cNvSpPr/>
              <p:nvPr/>
            </p:nvSpPr>
            <p:spPr>
              <a:xfrm>
                <a:off x="2981007" y="1949945"/>
                <a:ext cx="4490720" cy="4330065"/>
              </a:xfrm>
              <a:custGeom>
                <a:avLst/>
                <a:gdLst/>
                <a:ahLst/>
                <a:cxnLst/>
                <a:rect l="l" t="t" r="r" b="b"/>
                <a:pathLst>
                  <a:path w="4490720" h="4330065">
                    <a:moveTo>
                      <a:pt x="4490300" y="4329938"/>
                    </a:moveTo>
                    <a:lnTo>
                      <a:pt x="4490300" y="0"/>
                    </a:lnTo>
                    <a:lnTo>
                      <a:pt x="0" y="0"/>
                    </a:lnTo>
                    <a:lnTo>
                      <a:pt x="0" y="4329938"/>
                    </a:lnTo>
                    <a:lnTo>
                      <a:pt x="4490300" y="4329938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12C7B684-A4B0-4A58-9DCC-95FCC2781639}"/>
                  </a:ext>
                </a:extLst>
              </p:cNvPr>
              <p:cNvSpPr/>
              <p:nvPr/>
            </p:nvSpPr>
            <p:spPr>
              <a:xfrm>
                <a:off x="5748578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0" y="0"/>
                    </a:moveTo>
                    <a:lnTo>
                      <a:pt x="165430" y="1903437"/>
                    </a:lnTo>
                    <a:lnTo>
                      <a:pt x="33558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7">
                <a:extLst>
                  <a:ext uri="{FF2B5EF4-FFF2-40B4-BE49-F238E27FC236}">
                    <a16:creationId xmlns:a16="http://schemas.microsoft.com/office/drawing/2014/main" id="{602AB896-67B8-41A5-A3E8-0B5294975A0D}"/>
                  </a:ext>
                </a:extLst>
              </p:cNvPr>
              <p:cNvSpPr/>
              <p:nvPr/>
            </p:nvSpPr>
            <p:spPr>
              <a:xfrm>
                <a:off x="5748578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335584" y="0"/>
                    </a:moveTo>
                    <a:lnTo>
                      <a:pt x="165430" y="1903437"/>
                    </a:lnTo>
                    <a:lnTo>
                      <a:pt x="0" y="0"/>
                    </a:lnTo>
                    <a:lnTo>
                      <a:pt x="335584" y="0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8">
                <a:extLst>
                  <a:ext uri="{FF2B5EF4-FFF2-40B4-BE49-F238E27FC236}">
                    <a16:creationId xmlns:a16="http://schemas.microsoft.com/office/drawing/2014/main" id="{F999AD31-E058-4133-ABE5-650378E7926E}"/>
                  </a:ext>
                </a:extLst>
              </p:cNvPr>
              <p:cNvSpPr/>
              <p:nvPr/>
            </p:nvSpPr>
            <p:spPr>
              <a:xfrm>
                <a:off x="5403544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0" y="0"/>
                    </a:moveTo>
                    <a:lnTo>
                      <a:pt x="165430" y="1903437"/>
                    </a:lnTo>
                    <a:lnTo>
                      <a:pt x="33558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9">
                <a:extLst>
                  <a:ext uri="{FF2B5EF4-FFF2-40B4-BE49-F238E27FC236}">
                    <a16:creationId xmlns:a16="http://schemas.microsoft.com/office/drawing/2014/main" id="{375562B9-FF5F-4481-AA68-79A2C782FEE3}"/>
                  </a:ext>
                </a:extLst>
              </p:cNvPr>
              <p:cNvSpPr/>
              <p:nvPr/>
            </p:nvSpPr>
            <p:spPr>
              <a:xfrm>
                <a:off x="5403544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335584" y="0"/>
                    </a:moveTo>
                    <a:lnTo>
                      <a:pt x="165430" y="1903437"/>
                    </a:lnTo>
                    <a:lnTo>
                      <a:pt x="0" y="0"/>
                    </a:lnTo>
                    <a:lnTo>
                      <a:pt x="335584" y="0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0">
                <a:extLst>
                  <a:ext uri="{FF2B5EF4-FFF2-40B4-BE49-F238E27FC236}">
                    <a16:creationId xmlns:a16="http://schemas.microsoft.com/office/drawing/2014/main" id="{4438007D-73CE-4133-897B-0895BFE7C3D5}"/>
                  </a:ext>
                </a:extLst>
              </p:cNvPr>
              <p:cNvSpPr/>
              <p:nvPr/>
            </p:nvSpPr>
            <p:spPr>
              <a:xfrm>
                <a:off x="6438658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5" h="1903729">
                    <a:moveTo>
                      <a:pt x="0" y="0"/>
                    </a:moveTo>
                    <a:lnTo>
                      <a:pt x="165430" y="1903437"/>
                    </a:lnTo>
                    <a:lnTo>
                      <a:pt x="33558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">
                <a:extLst>
                  <a:ext uri="{FF2B5EF4-FFF2-40B4-BE49-F238E27FC236}">
                    <a16:creationId xmlns:a16="http://schemas.microsoft.com/office/drawing/2014/main" id="{DCDAC010-DDA7-481A-943C-18D5C175F6B2}"/>
                  </a:ext>
                </a:extLst>
              </p:cNvPr>
              <p:cNvSpPr/>
              <p:nvPr/>
            </p:nvSpPr>
            <p:spPr>
              <a:xfrm>
                <a:off x="6438658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5" h="1903729">
                    <a:moveTo>
                      <a:pt x="335584" y="0"/>
                    </a:moveTo>
                    <a:lnTo>
                      <a:pt x="165430" y="1903437"/>
                    </a:lnTo>
                    <a:lnTo>
                      <a:pt x="0" y="0"/>
                    </a:lnTo>
                    <a:lnTo>
                      <a:pt x="335584" y="0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2">
                <a:extLst>
                  <a:ext uri="{FF2B5EF4-FFF2-40B4-BE49-F238E27FC236}">
                    <a16:creationId xmlns:a16="http://schemas.microsoft.com/office/drawing/2014/main" id="{71F6749D-09F0-4DC9-BBF8-8B765EDBABBF}"/>
                  </a:ext>
                </a:extLst>
              </p:cNvPr>
              <p:cNvSpPr/>
              <p:nvPr/>
            </p:nvSpPr>
            <p:spPr>
              <a:xfrm>
                <a:off x="6093612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0" y="0"/>
                    </a:moveTo>
                    <a:lnTo>
                      <a:pt x="165430" y="1903437"/>
                    </a:lnTo>
                    <a:lnTo>
                      <a:pt x="33558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3">
                <a:extLst>
                  <a:ext uri="{FF2B5EF4-FFF2-40B4-BE49-F238E27FC236}">
                    <a16:creationId xmlns:a16="http://schemas.microsoft.com/office/drawing/2014/main" id="{72657E62-65C4-42A7-9170-D4787B9BEB8C}"/>
                  </a:ext>
                </a:extLst>
              </p:cNvPr>
              <p:cNvSpPr/>
              <p:nvPr/>
            </p:nvSpPr>
            <p:spPr>
              <a:xfrm>
                <a:off x="6093612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335584" y="0"/>
                    </a:moveTo>
                    <a:lnTo>
                      <a:pt x="165430" y="1903437"/>
                    </a:lnTo>
                    <a:lnTo>
                      <a:pt x="0" y="0"/>
                    </a:lnTo>
                    <a:lnTo>
                      <a:pt x="335584" y="0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4">
                <a:extLst>
                  <a:ext uri="{FF2B5EF4-FFF2-40B4-BE49-F238E27FC236}">
                    <a16:creationId xmlns:a16="http://schemas.microsoft.com/office/drawing/2014/main" id="{6121DCB9-C183-4F26-91F4-A8D6CC902CD9}"/>
                  </a:ext>
                </a:extLst>
              </p:cNvPr>
              <p:cNvSpPr/>
              <p:nvPr/>
            </p:nvSpPr>
            <p:spPr>
              <a:xfrm>
                <a:off x="7128725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5" h="1903729">
                    <a:moveTo>
                      <a:pt x="0" y="0"/>
                    </a:moveTo>
                    <a:lnTo>
                      <a:pt x="165430" y="1903437"/>
                    </a:lnTo>
                    <a:lnTo>
                      <a:pt x="33558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15">
                <a:extLst>
                  <a:ext uri="{FF2B5EF4-FFF2-40B4-BE49-F238E27FC236}">
                    <a16:creationId xmlns:a16="http://schemas.microsoft.com/office/drawing/2014/main" id="{E5767803-2953-441B-9FFF-D436AF0819F6}"/>
                  </a:ext>
                </a:extLst>
              </p:cNvPr>
              <p:cNvSpPr/>
              <p:nvPr/>
            </p:nvSpPr>
            <p:spPr>
              <a:xfrm>
                <a:off x="7128725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5" h="1903729">
                    <a:moveTo>
                      <a:pt x="335584" y="0"/>
                    </a:moveTo>
                    <a:lnTo>
                      <a:pt x="165430" y="1903437"/>
                    </a:lnTo>
                    <a:lnTo>
                      <a:pt x="0" y="0"/>
                    </a:lnTo>
                    <a:lnTo>
                      <a:pt x="335584" y="0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16">
                <a:extLst>
                  <a:ext uri="{FF2B5EF4-FFF2-40B4-BE49-F238E27FC236}">
                    <a16:creationId xmlns:a16="http://schemas.microsoft.com/office/drawing/2014/main" id="{1DCCFE7F-7981-4588-B271-C484866E8025}"/>
                  </a:ext>
                </a:extLst>
              </p:cNvPr>
              <p:cNvSpPr/>
              <p:nvPr/>
            </p:nvSpPr>
            <p:spPr>
              <a:xfrm>
                <a:off x="6783692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5" h="1903729">
                    <a:moveTo>
                      <a:pt x="0" y="0"/>
                    </a:moveTo>
                    <a:lnTo>
                      <a:pt x="165430" y="1903437"/>
                    </a:lnTo>
                    <a:lnTo>
                      <a:pt x="33558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17">
                <a:extLst>
                  <a:ext uri="{FF2B5EF4-FFF2-40B4-BE49-F238E27FC236}">
                    <a16:creationId xmlns:a16="http://schemas.microsoft.com/office/drawing/2014/main" id="{3565FB92-F2D5-45BD-97F0-AB5EBAC96C0E}"/>
                  </a:ext>
                </a:extLst>
              </p:cNvPr>
              <p:cNvSpPr/>
              <p:nvPr/>
            </p:nvSpPr>
            <p:spPr>
              <a:xfrm>
                <a:off x="6783692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5" h="1903729">
                    <a:moveTo>
                      <a:pt x="335584" y="0"/>
                    </a:moveTo>
                    <a:lnTo>
                      <a:pt x="165430" y="1903437"/>
                    </a:lnTo>
                    <a:lnTo>
                      <a:pt x="0" y="0"/>
                    </a:lnTo>
                    <a:lnTo>
                      <a:pt x="335584" y="0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18">
                <a:extLst>
                  <a:ext uri="{FF2B5EF4-FFF2-40B4-BE49-F238E27FC236}">
                    <a16:creationId xmlns:a16="http://schemas.microsoft.com/office/drawing/2014/main" id="{105981AD-104D-4BDD-AC74-8B6259CB460A}"/>
                  </a:ext>
                </a:extLst>
              </p:cNvPr>
              <p:cNvSpPr/>
              <p:nvPr/>
            </p:nvSpPr>
            <p:spPr>
              <a:xfrm>
                <a:off x="3323018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0" y="0"/>
                    </a:moveTo>
                    <a:lnTo>
                      <a:pt x="165430" y="1903437"/>
                    </a:lnTo>
                    <a:lnTo>
                      <a:pt x="33558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19">
                <a:extLst>
                  <a:ext uri="{FF2B5EF4-FFF2-40B4-BE49-F238E27FC236}">
                    <a16:creationId xmlns:a16="http://schemas.microsoft.com/office/drawing/2014/main" id="{90E64D13-8DD7-4F5F-BEBB-61501A522B12}"/>
                  </a:ext>
                </a:extLst>
              </p:cNvPr>
              <p:cNvSpPr/>
              <p:nvPr/>
            </p:nvSpPr>
            <p:spPr>
              <a:xfrm>
                <a:off x="3323018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335584" y="0"/>
                    </a:moveTo>
                    <a:lnTo>
                      <a:pt x="165430" y="1903437"/>
                    </a:lnTo>
                    <a:lnTo>
                      <a:pt x="0" y="0"/>
                    </a:lnTo>
                    <a:lnTo>
                      <a:pt x="335584" y="0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0">
                <a:extLst>
                  <a:ext uri="{FF2B5EF4-FFF2-40B4-BE49-F238E27FC236}">
                    <a16:creationId xmlns:a16="http://schemas.microsoft.com/office/drawing/2014/main" id="{EA2FEF49-098A-43C0-8E30-F0495EA7D031}"/>
                  </a:ext>
                </a:extLst>
              </p:cNvPr>
              <p:cNvSpPr/>
              <p:nvPr/>
            </p:nvSpPr>
            <p:spPr>
              <a:xfrm>
                <a:off x="2977984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0" y="0"/>
                    </a:moveTo>
                    <a:lnTo>
                      <a:pt x="165417" y="1903437"/>
                    </a:lnTo>
                    <a:lnTo>
                      <a:pt x="33558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1">
                <a:extLst>
                  <a:ext uri="{FF2B5EF4-FFF2-40B4-BE49-F238E27FC236}">
                    <a16:creationId xmlns:a16="http://schemas.microsoft.com/office/drawing/2014/main" id="{B161A228-B54C-437A-8FAC-47DAA7277330}"/>
                  </a:ext>
                </a:extLst>
              </p:cNvPr>
              <p:cNvSpPr/>
              <p:nvPr/>
            </p:nvSpPr>
            <p:spPr>
              <a:xfrm>
                <a:off x="2977984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335584" y="0"/>
                    </a:moveTo>
                    <a:lnTo>
                      <a:pt x="165417" y="1903437"/>
                    </a:lnTo>
                    <a:lnTo>
                      <a:pt x="0" y="0"/>
                    </a:lnTo>
                    <a:lnTo>
                      <a:pt x="335584" y="0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2">
                <a:extLst>
                  <a:ext uri="{FF2B5EF4-FFF2-40B4-BE49-F238E27FC236}">
                    <a16:creationId xmlns:a16="http://schemas.microsoft.com/office/drawing/2014/main" id="{FA63A648-2541-4B66-ABC3-8A3EA26E318C}"/>
                  </a:ext>
                </a:extLst>
              </p:cNvPr>
              <p:cNvSpPr/>
              <p:nvPr/>
            </p:nvSpPr>
            <p:spPr>
              <a:xfrm>
                <a:off x="4013085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0" y="0"/>
                    </a:moveTo>
                    <a:lnTo>
                      <a:pt x="165430" y="1903437"/>
                    </a:lnTo>
                    <a:lnTo>
                      <a:pt x="33558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3">
                <a:extLst>
                  <a:ext uri="{FF2B5EF4-FFF2-40B4-BE49-F238E27FC236}">
                    <a16:creationId xmlns:a16="http://schemas.microsoft.com/office/drawing/2014/main" id="{2801ED52-A3B0-4CE7-91F0-ED30BE86B74B}"/>
                  </a:ext>
                </a:extLst>
              </p:cNvPr>
              <p:cNvSpPr/>
              <p:nvPr/>
            </p:nvSpPr>
            <p:spPr>
              <a:xfrm>
                <a:off x="4013085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335584" y="0"/>
                    </a:moveTo>
                    <a:lnTo>
                      <a:pt x="165430" y="1903437"/>
                    </a:lnTo>
                    <a:lnTo>
                      <a:pt x="0" y="0"/>
                    </a:lnTo>
                    <a:lnTo>
                      <a:pt x="335584" y="0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4">
                <a:extLst>
                  <a:ext uri="{FF2B5EF4-FFF2-40B4-BE49-F238E27FC236}">
                    <a16:creationId xmlns:a16="http://schemas.microsoft.com/office/drawing/2014/main" id="{8CE56508-9E27-48B5-82DD-EBE8E38F0BE8}"/>
                  </a:ext>
                </a:extLst>
              </p:cNvPr>
              <p:cNvSpPr/>
              <p:nvPr/>
            </p:nvSpPr>
            <p:spPr>
              <a:xfrm>
                <a:off x="3668051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0" y="0"/>
                    </a:moveTo>
                    <a:lnTo>
                      <a:pt x="165430" y="1903437"/>
                    </a:lnTo>
                    <a:lnTo>
                      <a:pt x="33558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25">
                <a:extLst>
                  <a:ext uri="{FF2B5EF4-FFF2-40B4-BE49-F238E27FC236}">
                    <a16:creationId xmlns:a16="http://schemas.microsoft.com/office/drawing/2014/main" id="{16051659-2063-4FC4-902E-4AEA78573C80}"/>
                  </a:ext>
                </a:extLst>
              </p:cNvPr>
              <p:cNvSpPr/>
              <p:nvPr/>
            </p:nvSpPr>
            <p:spPr>
              <a:xfrm>
                <a:off x="3668051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335584" y="0"/>
                    </a:moveTo>
                    <a:lnTo>
                      <a:pt x="165430" y="1903437"/>
                    </a:lnTo>
                    <a:lnTo>
                      <a:pt x="0" y="0"/>
                    </a:lnTo>
                    <a:lnTo>
                      <a:pt x="335584" y="0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26">
                <a:extLst>
                  <a:ext uri="{FF2B5EF4-FFF2-40B4-BE49-F238E27FC236}">
                    <a16:creationId xmlns:a16="http://schemas.microsoft.com/office/drawing/2014/main" id="{6FF09A3E-48B9-4255-A619-9CA41F154B09}"/>
                  </a:ext>
                </a:extLst>
              </p:cNvPr>
              <p:cNvSpPr/>
              <p:nvPr/>
            </p:nvSpPr>
            <p:spPr>
              <a:xfrm>
                <a:off x="4703165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0" y="0"/>
                    </a:moveTo>
                    <a:lnTo>
                      <a:pt x="165430" y="1903437"/>
                    </a:lnTo>
                    <a:lnTo>
                      <a:pt x="33558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27">
                <a:extLst>
                  <a:ext uri="{FF2B5EF4-FFF2-40B4-BE49-F238E27FC236}">
                    <a16:creationId xmlns:a16="http://schemas.microsoft.com/office/drawing/2014/main" id="{AE81F8F1-338D-4BFE-84F2-CC391282736A}"/>
                  </a:ext>
                </a:extLst>
              </p:cNvPr>
              <p:cNvSpPr/>
              <p:nvPr/>
            </p:nvSpPr>
            <p:spPr>
              <a:xfrm>
                <a:off x="4703165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335584" y="0"/>
                    </a:moveTo>
                    <a:lnTo>
                      <a:pt x="165430" y="1903437"/>
                    </a:lnTo>
                    <a:lnTo>
                      <a:pt x="0" y="0"/>
                    </a:lnTo>
                    <a:lnTo>
                      <a:pt x="335584" y="0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28">
                <a:extLst>
                  <a:ext uri="{FF2B5EF4-FFF2-40B4-BE49-F238E27FC236}">
                    <a16:creationId xmlns:a16="http://schemas.microsoft.com/office/drawing/2014/main" id="{CB5E904B-8DE7-4F6F-A107-1B1F2F4A0980}"/>
                  </a:ext>
                </a:extLst>
              </p:cNvPr>
              <p:cNvSpPr/>
              <p:nvPr/>
            </p:nvSpPr>
            <p:spPr>
              <a:xfrm>
                <a:off x="4358119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0" y="0"/>
                    </a:moveTo>
                    <a:lnTo>
                      <a:pt x="165430" y="1903437"/>
                    </a:lnTo>
                    <a:lnTo>
                      <a:pt x="33558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29">
                <a:extLst>
                  <a:ext uri="{FF2B5EF4-FFF2-40B4-BE49-F238E27FC236}">
                    <a16:creationId xmlns:a16="http://schemas.microsoft.com/office/drawing/2014/main" id="{70A8BC1A-A682-4FE0-B66A-FC25AA2F4D00}"/>
                  </a:ext>
                </a:extLst>
              </p:cNvPr>
              <p:cNvSpPr/>
              <p:nvPr/>
            </p:nvSpPr>
            <p:spPr>
              <a:xfrm>
                <a:off x="4358119" y="1950453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335584" y="0"/>
                    </a:moveTo>
                    <a:lnTo>
                      <a:pt x="165430" y="1903437"/>
                    </a:lnTo>
                    <a:lnTo>
                      <a:pt x="0" y="0"/>
                    </a:lnTo>
                    <a:lnTo>
                      <a:pt x="335584" y="0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30">
                <a:extLst>
                  <a:ext uri="{FF2B5EF4-FFF2-40B4-BE49-F238E27FC236}">
                    <a16:creationId xmlns:a16="http://schemas.microsoft.com/office/drawing/2014/main" id="{3A99938E-2D4D-47E1-A1F4-3A8C11D49C81}"/>
                  </a:ext>
                </a:extLst>
              </p:cNvPr>
              <p:cNvSpPr/>
              <p:nvPr/>
            </p:nvSpPr>
            <p:spPr>
              <a:xfrm>
                <a:off x="3323005" y="4375950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0" y="1903425"/>
                    </a:moveTo>
                    <a:lnTo>
                      <a:pt x="335584" y="1903425"/>
                    </a:lnTo>
                    <a:lnTo>
                      <a:pt x="165430" y="0"/>
                    </a:lnTo>
                    <a:lnTo>
                      <a:pt x="0" y="19034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1">
                <a:extLst>
                  <a:ext uri="{FF2B5EF4-FFF2-40B4-BE49-F238E27FC236}">
                    <a16:creationId xmlns:a16="http://schemas.microsoft.com/office/drawing/2014/main" id="{DD622E41-C811-45B7-B974-003097B50757}"/>
                  </a:ext>
                </a:extLst>
              </p:cNvPr>
              <p:cNvSpPr/>
              <p:nvPr/>
            </p:nvSpPr>
            <p:spPr>
              <a:xfrm>
                <a:off x="3323005" y="4375950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335584" y="1903425"/>
                    </a:moveTo>
                    <a:lnTo>
                      <a:pt x="165430" y="0"/>
                    </a:lnTo>
                    <a:lnTo>
                      <a:pt x="0" y="1903425"/>
                    </a:lnTo>
                    <a:lnTo>
                      <a:pt x="335584" y="1903425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32">
                <a:extLst>
                  <a:ext uri="{FF2B5EF4-FFF2-40B4-BE49-F238E27FC236}">
                    <a16:creationId xmlns:a16="http://schemas.microsoft.com/office/drawing/2014/main" id="{DAAF73BA-DA55-4EBA-8840-1E2ADF6385A7}"/>
                  </a:ext>
                </a:extLst>
              </p:cNvPr>
              <p:cNvSpPr/>
              <p:nvPr/>
            </p:nvSpPr>
            <p:spPr>
              <a:xfrm>
                <a:off x="2977972" y="4375950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0" y="1903425"/>
                    </a:moveTo>
                    <a:lnTo>
                      <a:pt x="335584" y="1903425"/>
                    </a:lnTo>
                    <a:lnTo>
                      <a:pt x="165430" y="0"/>
                    </a:lnTo>
                    <a:lnTo>
                      <a:pt x="0" y="19034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3">
                <a:extLst>
                  <a:ext uri="{FF2B5EF4-FFF2-40B4-BE49-F238E27FC236}">
                    <a16:creationId xmlns:a16="http://schemas.microsoft.com/office/drawing/2014/main" id="{8D142FD6-81C7-4A76-BF0F-0440D15F94E5}"/>
                  </a:ext>
                </a:extLst>
              </p:cNvPr>
              <p:cNvSpPr/>
              <p:nvPr/>
            </p:nvSpPr>
            <p:spPr>
              <a:xfrm>
                <a:off x="2977972" y="4375950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335584" y="1903425"/>
                    </a:moveTo>
                    <a:lnTo>
                      <a:pt x="165430" y="0"/>
                    </a:lnTo>
                    <a:lnTo>
                      <a:pt x="0" y="1903425"/>
                    </a:lnTo>
                    <a:lnTo>
                      <a:pt x="335584" y="1903425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34">
                <a:extLst>
                  <a:ext uri="{FF2B5EF4-FFF2-40B4-BE49-F238E27FC236}">
                    <a16:creationId xmlns:a16="http://schemas.microsoft.com/office/drawing/2014/main" id="{1EC35AC2-B05F-433A-AF81-1550F52720FB}"/>
                  </a:ext>
                </a:extLst>
              </p:cNvPr>
              <p:cNvSpPr/>
              <p:nvPr/>
            </p:nvSpPr>
            <p:spPr>
              <a:xfrm>
                <a:off x="4013072" y="4375950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0" y="1903425"/>
                    </a:moveTo>
                    <a:lnTo>
                      <a:pt x="335584" y="1903425"/>
                    </a:lnTo>
                    <a:lnTo>
                      <a:pt x="165430" y="0"/>
                    </a:lnTo>
                    <a:lnTo>
                      <a:pt x="0" y="19034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35">
                <a:extLst>
                  <a:ext uri="{FF2B5EF4-FFF2-40B4-BE49-F238E27FC236}">
                    <a16:creationId xmlns:a16="http://schemas.microsoft.com/office/drawing/2014/main" id="{1BF322C5-7A08-4276-953A-E2BD867356EF}"/>
                  </a:ext>
                </a:extLst>
              </p:cNvPr>
              <p:cNvSpPr/>
              <p:nvPr/>
            </p:nvSpPr>
            <p:spPr>
              <a:xfrm>
                <a:off x="4013072" y="4375950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335584" y="1903425"/>
                    </a:moveTo>
                    <a:lnTo>
                      <a:pt x="165430" y="0"/>
                    </a:lnTo>
                    <a:lnTo>
                      <a:pt x="0" y="1903425"/>
                    </a:lnTo>
                    <a:lnTo>
                      <a:pt x="335584" y="1903425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36">
                <a:extLst>
                  <a:ext uri="{FF2B5EF4-FFF2-40B4-BE49-F238E27FC236}">
                    <a16:creationId xmlns:a16="http://schemas.microsoft.com/office/drawing/2014/main" id="{D7589AA3-EB61-4D8F-B0F7-BEF85E7F4680}"/>
                  </a:ext>
                </a:extLst>
              </p:cNvPr>
              <p:cNvSpPr/>
              <p:nvPr/>
            </p:nvSpPr>
            <p:spPr>
              <a:xfrm>
                <a:off x="3668039" y="4375950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0" y="1903425"/>
                    </a:moveTo>
                    <a:lnTo>
                      <a:pt x="335584" y="1903425"/>
                    </a:lnTo>
                    <a:lnTo>
                      <a:pt x="165430" y="0"/>
                    </a:lnTo>
                    <a:lnTo>
                      <a:pt x="0" y="19034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37">
                <a:extLst>
                  <a:ext uri="{FF2B5EF4-FFF2-40B4-BE49-F238E27FC236}">
                    <a16:creationId xmlns:a16="http://schemas.microsoft.com/office/drawing/2014/main" id="{6AD7181F-E1AA-4078-BFF9-4B1EBDC330CB}"/>
                  </a:ext>
                </a:extLst>
              </p:cNvPr>
              <p:cNvSpPr/>
              <p:nvPr/>
            </p:nvSpPr>
            <p:spPr>
              <a:xfrm>
                <a:off x="3668039" y="4375950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335584" y="1903425"/>
                    </a:moveTo>
                    <a:lnTo>
                      <a:pt x="165430" y="0"/>
                    </a:lnTo>
                    <a:lnTo>
                      <a:pt x="0" y="1903425"/>
                    </a:lnTo>
                    <a:lnTo>
                      <a:pt x="335584" y="1903425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38">
                <a:extLst>
                  <a:ext uri="{FF2B5EF4-FFF2-40B4-BE49-F238E27FC236}">
                    <a16:creationId xmlns:a16="http://schemas.microsoft.com/office/drawing/2014/main" id="{949DFA04-B5B8-4C19-8B2E-4D471D1ABA41}"/>
                  </a:ext>
                </a:extLst>
              </p:cNvPr>
              <p:cNvSpPr/>
              <p:nvPr/>
            </p:nvSpPr>
            <p:spPr>
              <a:xfrm>
                <a:off x="4703152" y="4375950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0" y="1903425"/>
                    </a:moveTo>
                    <a:lnTo>
                      <a:pt x="335584" y="1903425"/>
                    </a:lnTo>
                    <a:lnTo>
                      <a:pt x="165430" y="0"/>
                    </a:lnTo>
                    <a:lnTo>
                      <a:pt x="0" y="19034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39">
                <a:extLst>
                  <a:ext uri="{FF2B5EF4-FFF2-40B4-BE49-F238E27FC236}">
                    <a16:creationId xmlns:a16="http://schemas.microsoft.com/office/drawing/2014/main" id="{E970C13C-5FFE-4E32-8495-875D36142310}"/>
                  </a:ext>
                </a:extLst>
              </p:cNvPr>
              <p:cNvSpPr/>
              <p:nvPr/>
            </p:nvSpPr>
            <p:spPr>
              <a:xfrm>
                <a:off x="4703152" y="4375950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335584" y="1903425"/>
                    </a:moveTo>
                    <a:lnTo>
                      <a:pt x="165430" y="0"/>
                    </a:lnTo>
                    <a:lnTo>
                      <a:pt x="0" y="1903425"/>
                    </a:lnTo>
                    <a:lnTo>
                      <a:pt x="335584" y="1903425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40">
                <a:extLst>
                  <a:ext uri="{FF2B5EF4-FFF2-40B4-BE49-F238E27FC236}">
                    <a16:creationId xmlns:a16="http://schemas.microsoft.com/office/drawing/2014/main" id="{FB17F99F-E0F2-4F27-A952-47C50DF4C648}"/>
                  </a:ext>
                </a:extLst>
              </p:cNvPr>
              <p:cNvSpPr/>
              <p:nvPr/>
            </p:nvSpPr>
            <p:spPr>
              <a:xfrm>
                <a:off x="4358119" y="4375950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0" y="1903425"/>
                    </a:moveTo>
                    <a:lnTo>
                      <a:pt x="335584" y="1903425"/>
                    </a:lnTo>
                    <a:lnTo>
                      <a:pt x="165430" y="0"/>
                    </a:lnTo>
                    <a:lnTo>
                      <a:pt x="0" y="19034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1">
                <a:extLst>
                  <a:ext uri="{FF2B5EF4-FFF2-40B4-BE49-F238E27FC236}">
                    <a16:creationId xmlns:a16="http://schemas.microsoft.com/office/drawing/2014/main" id="{550D33B5-4700-4148-8CD7-C6CCFF545ED0}"/>
                  </a:ext>
                </a:extLst>
              </p:cNvPr>
              <p:cNvSpPr/>
              <p:nvPr/>
            </p:nvSpPr>
            <p:spPr>
              <a:xfrm>
                <a:off x="4358119" y="4375950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335584" y="1903425"/>
                    </a:moveTo>
                    <a:lnTo>
                      <a:pt x="165430" y="0"/>
                    </a:lnTo>
                    <a:lnTo>
                      <a:pt x="0" y="1903425"/>
                    </a:lnTo>
                    <a:lnTo>
                      <a:pt x="335584" y="1903425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2">
                <a:extLst>
                  <a:ext uri="{FF2B5EF4-FFF2-40B4-BE49-F238E27FC236}">
                    <a16:creationId xmlns:a16="http://schemas.microsoft.com/office/drawing/2014/main" id="{A1EF865F-1393-455C-A6B1-49AC74A54F76}"/>
                  </a:ext>
                </a:extLst>
              </p:cNvPr>
              <p:cNvSpPr/>
              <p:nvPr/>
            </p:nvSpPr>
            <p:spPr>
              <a:xfrm>
                <a:off x="5748578" y="4375988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0" y="1903425"/>
                    </a:moveTo>
                    <a:lnTo>
                      <a:pt x="335584" y="1903425"/>
                    </a:lnTo>
                    <a:lnTo>
                      <a:pt x="165430" y="0"/>
                    </a:lnTo>
                    <a:lnTo>
                      <a:pt x="0" y="19034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43">
                <a:extLst>
                  <a:ext uri="{FF2B5EF4-FFF2-40B4-BE49-F238E27FC236}">
                    <a16:creationId xmlns:a16="http://schemas.microsoft.com/office/drawing/2014/main" id="{090FCC68-AD2B-4EEA-BE14-A45114072731}"/>
                  </a:ext>
                </a:extLst>
              </p:cNvPr>
              <p:cNvSpPr/>
              <p:nvPr/>
            </p:nvSpPr>
            <p:spPr>
              <a:xfrm>
                <a:off x="5748578" y="4375988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335584" y="1903425"/>
                    </a:moveTo>
                    <a:lnTo>
                      <a:pt x="165430" y="0"/>
                    </a:lnTo>
                    <a:lnTo>
                      <a:pt x="0" y="1903425"/>
                    </a:lnTo>
                    <a:lnTo>
                      <a:pt x="335584" y="1903425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4">
                <a:extLst>
                  <a:ext uri="{FF2B5EF4-FFF2-40B4-BE49-F238E27FC236}">
                    <a16:creationId xmlns:a16="http://schemas.microsoft.com/office/drawing/2014/main" id="{704BC20A-B1BE-421E-85D7-958D3DD63C18}"/>
                  </a:ext>
                </a:extLst>
              </p:cNvPr>
              <p:cNvSpPr/>
              <p:nvPr/>
            </p:nvSpPr>
            <p:spPr>
              <a:xfrm>
                <a:off x="5403544" y="4375988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0" y="1903425"/>
                    </a:moveTo>
                    <a:lnTo>
                      <a:pt x="335584" y="1903425"/>
                    </a:lnTo>
                    <a:lnTo>
                      <a:pt x="165430" y="0"/>
                    </a:lnTo>
                    <a:lnTo>
                      <a:pt x="0" y="19034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45">
                <a:extLst>
                  <a:ext uri="{FF2B5EF4-FFF2-40B4-BE49-F238E27FC236}">
                    <a16:creationId xmlns:a16="http://schemas.microsoft.com/office/drawing/2014/main" id="{CD4A981C-1C62-4176-86CB-7D12F28D8F3A}"/>
                  </a:ext>
                </a:extLst>
              </p:cNvPr>
              <p:cNvSpPr/>
              <p:nvPr/>
            </p:nvSpPr>
            <p:spPr>
              <a:xfrm>
                <a:off x="5403544" y="4375988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335584" y="1903425"/>
                    </a:moveTo>
                    <a:lnTo>
                      <a:pt x="165430" y="0"/>
                    </a:lnTo>
                    <a:lnTo>
                      <a:pt x="0" y="1903425"/>
                    </a:lnTo>
                    <a:lnTo>
                      <a:pt x="335584" y="1903425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46">
                <a:extLst>
                  <a:ext uri="{FF2B5EF4-FFF2-40B4-BE49-F238E27FC236}">
                    <a16:creationId xmlns:a16="http://schemas.microsoft.com/office/drawing/2014/main" id="{AA445FBA-73E0-409F-B8EB-1A8A7D448E0B}"/>
                  </a:ext>
                </a:extLst>
              </p:cNvPr>
              <p:cNvSpPr/>
              <p:nvPr/>
            </p:nvSpPr>
            <p:spPr>
              <a:xfrm>
                <a:off x="6438645" y="4375975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5" h="1903729">
                    <a:moveTo>
                      <a:pt x="0" y="1903437"/>
                    </a:moveTo>
                    <a:lnTo>
                      <a:pt x="335584" y="1903437"/>
                    </a:lnTo>
                    <a:lnTo>
                      <a:pt x="165430" y="0"/>
                    </a:lnTo>
                    <a:lnTo>
                      <a:pt x="0" y="190343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47">
                <a:extLst>
                  <a:ext uri="{FF2B5EF4-FFF2-40B4-BE49-F238E27FC236}">
                    <a16:creationId xmlns:a16="http://schemas.microsoft.com/office/drawing/2014/main" id="{D9ACAECE-69CC-451A-9EA9-BA1BBED2035A}"/>
                  </a:ext>
                </a:extLst>
              </p:cNvPr>
              <p:cNvSpPr/>
              <p:nvPr/>
            </p:nvSpPr>
            <p:spPr>
              <a:xfrm>
                <a:off x="6438645" y="4375975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5" h="1903729">
                    <a:moveTo>
                      <a:pt x="335584" y="1903437"/>
                    </a:moveTo>
                    <a:lnTo>
                      <a:pt x="165430" y="0"/>
                    </a:lnTo>
                    <a:lnTo>
                      <a:pt x="0" y="1903437"/>
                    </a:lnTo>
                    <a:lnTo>
                      <a:pt x="335584" y="1903437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48">
                <a:extLst>
                  <a:ext uri="{FF2B5EF4-FFF2-40B4-BE49-F238E27FC236}">
                    <a16:creationId xmlns:a16="http://schemas.microsoft.com/office/drawing/2014/main" id="{AE8D7F80-08E5-443A-9C8D-F6F5E630FCBA}"/>
                  </a:ext>
                </a:extLst>
              </p:cNvPr>
              <p:cNvSpPr/>
              <p:nvPr/>
            </p:nvSpPr>
            <p:spPr>
              <a:xfrm>
                <a:off x="6093612" y="4375975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0" y="1903437"/>
                    </a:moveTo>
                    <a:lnTo>
                      <a:pt x="335584" y="1903437"/>
                    </a:lnTo>
                    <a:lnTo>
                      <a:pt x="165430" y="0"/>
                    </a:lnTo>
                    <a:lnTo>
                      <a:pt x="0" y="190343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49">
                <a:extLst>
                  <a:ext uri="{FF2B5EF4-FFF2-40B4-BE49-F238E27FC236}">
                    <a16:creationId xmlns:a16="http://schemas.microsoft.com/office/drawing/2014/main" id="{AA23C694-27F1-4E9F-A5D6-8A79001F2272}"/>
                  </a:ext>
                </a:extLst>
              </p:cNvPr>
              <p:cNvSpPr/>
              <p:nvPr/>
            </p:nvSpPr>
            <p:spPr>
              <a:xfrm>
                <a:off x="6093612" y="4375975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4" h="1903729">
                    <a:moveTo>
                      <a:pt x="335584" y="1903437"/>
                    </a:moveTo>
                    <a:lnTo>
                      <a:pt x="165430" y="0"/>
                    </a:lnTo>
                    <a:lnTo>
                      <a:pt x="0" y="1903437"/>
                    </a:lnTo>
                    <a:lnTo>
                      <a:pt x="335584" y="1903437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50">
                <a:extLst>
                  <a:ext uri="{FF2B5EF4-FFF2-40B4-BE49-F238E27FC236}">
                    <a16:creationId xmlns:a16="http://schemas.microsoft.com/office/drawing/2014/main" id="{5CC47A80-653D-4FAD-8578-7037E3B43241}"/>
                  </a:ext>
                </a:extLst>
              </p:cNvPr>
              <p:cNvSpPr/>
              <p:nvPr/>
            </p:nvSpPr>
            <p:spPr>
              <a:xfrm>
                <a:off x="7128725" y="4375975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5" h="1903729">
                    <a:moveTo>
                      <a:pt x="0" y="1903437"/>
                    </a:moveTo>
                    <a:lnTo>
                      <a:pt x="335584" y="1903437"/>
                    </a:lnTo>
                    <a:lnTo>
                      <a:pt x="165430" y="0"/>
                    </a:lnTo>
                    <a:lnTo>
                      <a:pt x="0" y="190343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51">
                <a:extLst>
                  <a:ext uri="{FF2B5EF4-FFF2-40B4-BE49-F238E27FC236}">
                    <a16:creationId xmlns:a16="http://schemas.microsoft.com/office/drawing/2014/main" id="{FA615478-9811-4BD3-9AE4-E5F3A08185BC}"/>
                  </a:ext>
                </a:extLst>
              </p:cNvPr>
              <p:cNvSpPr/>
              <p:nvPr/>
            </p:nvSpPr>
            <p:spPr>
              <a:xfrm>
                <a:off x="7128725" y="4375975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5" h="1903729">
                    <a:moveTo>
                      <a:pt x="335584" y="1903437"/>
                    </a:moveTo>
                    <a:lnTo>
                      <a:pt x="165430" y="0"/>
                    </a:lnTo>
                    <a:lnTo>
                      <a:pt x="0" y="1903437"/>
                    </a:lnTo>
                    <a:lnTo>
                      <a:pt x="335584" y="1903437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52">
                <a:extLst>
                  <a:ext uri="{FF2B5EF4-FFF2-40B4-BE49-F238E27FC236}">
                    <a16:creationId xmlns:a16="http://schemas.microsoft.com/office/drawing/2014/main" id="{1DF7724D-4612-4CED-BFF1-C8EA3CA860DB}"/>
                  </a:ext>
                </a:extLst>
              </p:cNvPr>
              <p:cNvSpPr/>
              <p:nvPr/>
            </p:nvSpPr>
            <p:spPr>
              <a:xfrm>
                <a:off x="6783692" y="4375975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5" h="1903729">
                    <a:moveTo>
                      <a:pt x="0" y="1903437"/>
                    </a:moveTo>
                    <a:lnTo>
                      <a:pt x="335584" y="1903437"/>
                    </a:lnTo>
                    <a:lnTo>
                      <a:pt x="165430" y="0"/>
                    </a:lnTo>
                    <a:lnTo>
                      <a:pt x="0" y="190343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53">
                <a:extLst>
                  <a:ext uri="{FF2B5EF4-FFF2-40B4-BE49-F238E27FC236}">
                    <a16:creationId xmlns:a16="http://schemas.microsoft.com/office/drawing/2014/main" id="{F30EF4FF-16FF-4187-BC33-06783F2C3260}"/>
                  </a:ext>
                </a:extLst>
              </p:cNvPr>
              <p:cNvSpPr/>
              <p:nvPr/>
            </p:nvSpPr>
            <p:spPr>
              <a:xfrm>
                <a:off x="6783692" y="4375975"/>
                <a:ext cx="335915" cy="1903730"/>
              </a:xfrm>
              <a:custGeom>
                <a:avLst/>
                <a:gdLst/>
                <a:ahLst/>
                <a:cxnLst/>
                <a:rect l="l" t="t" r="r" b="b"/>
                <a:pathLst>
                  <a:path w="335915" h="1903729">
                    <a:moveTo>
                      <a:pt x="335584" y="1903437"/>
                    </a:moveTo>
                    <a:lnTo>
                      <a:pt x="165430" y="0"/>
                    </a:lnTo>
                    <a:lnTo>
                      <a:pt x="0" y="1903437"/>
                    </a:lnTo>
                    <a:lnTo>
                      <a:pt x="335584" y="1903437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4">
                <a:extLst>
                  <a:ext uri="{FF2B5EF4-FFF2-40B4-BE49-F238E27FC236}">
                    <a16:creationId xmlns:a16="http://schemas.microsoft.com/office/drawing/2014/main" id="{6490F52E-2E8E-4C73-BB18-3C3A8C7B8731}"/>
                  </a:ext>
                </a:extLst>
              </p:cNvPr>
              <p:cNvSpPr/>
              <p:nvPr/>
            </p:nvSpPr>
            <p:spPr>
              <a:xfrm>
                <a:off x="5045735" y="1949945"/>
                <a:ext cx="361315" cy="4330065"/>
              </a:xfrm>
              <a:custGeom>
                <a:avLst/>
                <a:gdLst/>
                <a:ahLst/>
                <a:cxnLst/>
                <a:rect l="l" t="t" r="r" b="b"/>
                <a:pathLst>
                  <a:path w="361314" h="4330065">
                    <a:moveTo>
                      <a:pt x="0" y="0"/>
                    </a:moveTo>
                    <a:lnTo>
                      <a:pt x="0" y="4329938"/>
                    </a:lnTo>
                  </a:path>
                  <a:path w="361314" h="4330065">
                    <a:moveTo>
                      <a:pt x="360832" y="0"/>
                    </a:moveTo>
                    <a:lnTo>
                      <a:pt x="360832" y="4329938"/>
                    </a:lnTo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55">
                <a:extLst>
                  <a:ext uri="{FF2B5EF4-FFF2-40B4-BE49-F238E27FC236}">
                    <a16:creationId xmlns:a16="http://schemas.microsoft.com/office/drawing/2014/main" id="{C2339C6C-AC6A-42B4-93B9-408ECAA4A812}"/>
                  </a:ext>
                </a:extLst>
              </p:cNvPr>
              <p:cNvSpPr/>
              <p:nvPr/>
            </p:nvSpPr>
            <p:spPr>
              <a:xfrm>
                <a:off x="2935896" y="1894814"/>
                <a:ext cx="4580890" cy="4420235"/>
              </a:xfrm>
              <a:custGeom>
                <a:avLst/>
                <a:gdLst/>
                <a:ahLst/>
                <a:cxnLst/>
                <a:rect l="l" t="t" r="r" b="b"/>
                <a:pathLst>
                  <a:path w="4580890" h="4420235">
                    <a:moveTo>
                      <a:pt x="4580509" y="4420146"/>
                    </a:moveTo>
                    <a:lnTo>
                      <a:pt x="4580509" y="0"/>
                    </a:lnTo>
                    <a:lnTo>
                      <a:pt x="0" y="0"/>
                    </a:lnTo>
                    <a:lnTo>
                      <a:pt x="0" y="4420146"/>
                    </a:lnTo>
                    <a:lnTo>
                      <a:pt x="4580509" y="4420146"/>
                    </a:lnTo>
                    <a:close/>
                  </a:path>
                </a:pathLst>
              </a:custGeom>
              <a:ln w="98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56">
                <a:extLst>
                  <a:ext uri="{FF2B5EF4-FFF2-40B4-BE49-F238E27FC236}">
                    <a16:creationId xmlns:a16="http://schemas.microsoft.com/office/drawing/2014/main" id="{0F198A20-E315-42B9-969F-BD2F6E4572BA}"/>
                  </a:ext>
                </a:extLst>
              </p:cNvPr>
              <p:cNvSpPr/>
              <p:nvPr/>
            </p:nvSpPr>
            <p:spPr>
              <a:xfrm>
                <a:off x="4048725" y="3961090"/>
                <a:ext cx="265430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w="265429" h="267970">
                    <a:moveTo>
                      <a:pt x="0" y="0"/>
                    </a:moveTo>
                    <a:lnTo>
                      <a:pt x="0" y="267729"/>
                    </a:lnTo>
                    <a:lnTo>
                      <a:pt x="265273" y="267729"/>
                    </a:lnTo>
                    <a:lnTo>
                      <a:pt x="26527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57">
                <a:extLst>
                  <a:ext uri="{FF2B5EF4-FFF2-40B4-BE49-F238E27FC236}">
                    <a16:creationId xmlns:a16="http://schemas.microsoft.com/office/drawing/2014/main" id="{5ACEC6D5-C7C0-4E54-B249-2AF4C0B4FB4E}"/>
                  </a:ext>
                </a:extLst>
              </p:cNvPr>
              <p:cNvSpPr/>
              <p:nvPr/>
            </p:nvSpPr>
            <p:spPr>
              <a:xfrm>
                <a:off x="4048725" y="3961090"/>
                <a:ext cx="265430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w="265429" h="267970">
                    <a:moveTo>
                      <a:pt x="265273" y="267729"/>
                    </a:moveTo>
                    <a:lnTo>
                      <a:pt x="265273" y="0"/>
                    </a:lnTo>
                    <a:lnTo>
                      <a:pt x="0" y="0"/>
                    </a:lnTo>
                    <a:lnTo>
                      <a:pt x="0" y="267729"/>
                    </a:lnTo>
                    <a:lnTo>
                      <a:pt x="265273" y="267729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3" name="object 58">
                <a:extLst>
                  <a:ext uri="{FF2B5EF4-FFF2-40B4-BE49-F238E27FC236}">
                    <a16:creationId xmlns:a16="http://schemas.microsoft.com/office/drawing/2014/main" id="{8E91E705-F968-4FE2-9937-4A1720B17F30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95843" y="4009267"/>
                <a:ext cx="171579" cy="180838"/>
              </a:xfrm>
              <a:prstGeom prst="rect">
                <a:avLst/>
              </a:prstGeom>
            </p:spPr>
          </p:pic>
          <p:sp>
            <p:nvSpPr>
              <p:cNvPr id="64" name="object 59">
                <a:extLst>
                  <a:ext uri="{FF2B5EF4-FFF2-40B4-BE49-F238E27FC236}">
                    <a16:creationId xmlns:a16="http://schemas.microsoft.com/office/drawing/2014/main" id="{12F9142A-1064-4AB3-9AE1-3129C894F0E0}"/>
                  </a:ext>
                </a:extLst>
              </p:cNvPr>
              <p:cNvSpPr/>
              <p:nvPr/>
            </p:nvSpPr>
            <p:spPr>
              <a:xfrm>
                <a:off x="3713117" y="3962309"/>
                <a:ext cx="270510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w="270510" h="267970">
                    <a:moveTo>
                      <a:pt x="0" y="0"/>
                    </a:moveTo>
                    <a:lnTo>
                      <a:pt x="0" y="267729"/>
                    </a:lnTo>
                    <a:lnTo>
                      <a:pt x="270186" y="267729"/>
                    </a:lnTo>
                    <a:lnTo>
                      <a:pt x="2701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0">
                <a:extLst>
                  <a:ext uri="{FF2B5EF4-FFF2-40B4-BE49-F238E27FC236}">
                    <a16:creationId xmlns:a16="http://schemas.microsoft.com/office/drawing/2014/main" id="{5316C79B-5C6D-49AE-B1CE-77087F9D3F77}"/>
                  </a:ext>
                </a:extLst>
              </p:cNvPr>
              <p:cNvSpPr/>
              <p:nvPr/>
            </p:nvSpPr>
            <p:spPr>
              <a:xfrm>
                <a:off x="3713117" y="3962309"/>
                <a:ext cx="270510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w="270510" h="267970">
                    <a:moveTo>
                      <a:pt x="270186" y="267729"/>
                    </a:moveTo>
                    <a:lnTo>
                      <a:pt x="270186" y="0"/>
                    </a:lnTo>
                    <a:lnTo>
                      <a:pt x="0" y="0"/>
                    </a:lnTo>
                    <a:lnTo>
                      <a:pt x="0" y="267729"/>
                    </a:lnTo>
                    <a:lnTo>
                      <a:pt x="270186" y="267729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61">
                <a:extLst>
                  <a:ext uri="{FF2B5EF4-FFF2-40B4-BE49-F238E27FC236}">
                    <a16:creationId xmlns:a16="http://schemas.microsoft.com/office/drawing/2014/main" id="{824D5E2E-50EB-40E9-96D5-96702C5D65C2}"/>
                  </a:ext>
                </a:extLst>
              </p:cNvPr>
              <p:cNvSpPr/>
              <p:nvPr/>
            </p:nvSpPr>
            <p:spPr>
              <a:xfrm>
                <a:off x="3909313" y="4019092"/>
                <a:ext cx="3365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3654" h="33654">
                    <a:moveTo>
                      <a:pt x="0" y="7480"/>
                    </a:moveTo>
                    <a:lnTo>
                      <a:pt x="0" y="25920"/>
                    </a:lnTo>
                    <a:lnTo>
                      <a:pt x="7480" y="33401"/>
                    </a:lnTo>
                    <a:lnTo>
                      <a:pt x="25933" y="33401"/>
                    </a:lnTo>
                    <a:lnTo>
                      <a:pt x="33401" y="25920"/>
                    </a:lnTo>
                    <a:lnTo>
                      <a:pt x="33401" y="16700"/>
                    </a:lnTo>
                    <a:lnTo>
                      <a:pt x="33401" y="7480"/>
                    </a:lnTo>
                    <a:lnTo>
                      <a:pt x="25933" y="0"/>
                    </a:lnTo>
                    <a:lnTo>
                      <a:pt x="7480" y="0"/>
                    </a:lnTo>
                    <a:lnTo>
                      <a:pt x="0" y="74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2">
                <a:extLst>
                  <a:ext uri="{FF2B5EF4-FFF2-40B4-BE49-F238E27FC236}">
                    <a16:creationId xmlns:a16="http://schemas.microsoft.com/office/drawing/2014/main" id="{53E63BFB-3EED-4940-B581-5889136E88E5}"/>
                  </a:ext>
                </a:extLst>
              </p:cNvPr>
              <p:cNvSpPr/>
              <p:nvPr/>
            </p:nvSpPr>
            <p:spPr>
              <a:xfrm>
                <a:off x="3909313" y="4019092"/>
                <a:ext cx="3365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3654" h="33654">
                    <a:moveTo>
                      <a:pt x="33401" y="16700"/>
                    </a:moveTo>
                    <a:lnTo>
                      <a:pt x="33401" y="7480"/>
                    </a:lnTo>
                    <a:lnTo>
                      <a:pt x="25933" y="0"/>
                    </a:lnTo>
                    <a:lnTo>
                      <a:pt x="16700" y="0"/>
                    </a:lnTo>
                    <a:lnTo>
                      <a:pt x="7480" y="0"/>
                    </a:lnTo>
                    <a:lnTo>
                      <a:pt x="0" y="7480"/>
                    </a:lnTo>
                    <a:lnTo>
                      <a:pt x="0" y="16700"/>
                    </a:lnTo>
                    <a:lnTo>
                      <a:pt x="0" y="25920"/>
                    </a:lnTo>
                    <a:lnTo>
                      <a:pt x="7480" y="33401"/>
                    </a:lnTo>
                    <a:lnTo>
                      <a:pt x="16700" y="33401"/>
                    </a:lnTo>
                    <a:lnTo>
                      <a:pt x="25933" y="33401"/>
                    </a:lnTo>
                    <a:lnTo>
                      <a:pt x="33401" y="25920"/>
                    </a:lnTo>
                    <a:lnTo>
                      <a:pt x="33401" y="16700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object 63">
                <a:extLst>
                  <a:ext uri="{FF2B5EF4-FFF2-40B4-BE49-F238E27FC236}">
                    <a16:creationId xmlns:a16="http://schemas.microsoft.com/office/drawing/2014/main" id="{66E517DE-C4F9-4A61-A431-67D90E9FA46C}"/>
                  </a:ext>
                </a:extLst>
              </p:cNvPr>
              <p:cNvSpPr/>
              <p:nvPr/>
            </p:nvSpPr>
            <p:spPr>
              <a:xfrm>
                <a:off x="3830700" y="4019092"/>
                <a:ext cx="3365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3654" h="33654">
                    <a:moveTo>
                      <a:pt x="0" y="7480"/>
                    </a:moveTo>
                    <a:lnTo>
                      <a:pt x="0" y="25920"/>
                    </a:lnTo>
                    <a:lnTo>
                      <a:pt x="7480" y="33401"/>
                    </a:lnTo>
                    <a:lnTo>
                      <a:pt x="25933" y="33401"/>
                    </a:lnTo>
                    <a:lnTo>
                      <a:pt x="33413" y="25920"/>
                    </a:lnTo>
                    <a:lnTo>
                      <a:pt x="33413" y="16700"/>
                    </a:lnTo>
                    <a:lnTo>
                      <a:pt x="33413" y="7480"/>
                    </a:lnTo>
                    <a:lnTo>
                      <a:pt x="25933" y="0"/>
                    </a:lnTo>
                    <a:lnTo>
                      <a:pt x="7480" y="0"/>
                    </a:lnTo>
                    <a:lnTo>
                      <a:pt x="0" y="74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64">
                <a:extLst>
                  <a:ext uri="{FF2B5EF4-FFF2-40B4-BE49-F238E27FC236}">
                    <a16:creationId xmlns:a16="http://schemas.microsoft.com/office/drawing/2014/main" id="{CB338430-B096-4687-8856-9B392F829C45}"/>
                  </a:ext>
                </a:extLst>
              </p:cNvPr>
              <p:cNvSpPr/>
              <p:nvPr/>
            </p:nvSpPr>
            <p:spPr>
              <a:xfrm>
                <a:off x="3830700" y="4019092"/>
                <a:ext cx="3365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3654" h="33654">
                    <a:moveTo>
                      <a:pt x="33413" y="16700"/>
                    </a:moveTo>
                    <a:lnTo>
                      <a:pt x="33413" y="7480"/>
                    </a:lnTo>
                    <a:lnTo>
                      <a:pt x="25933" y="0"/>
                    </a:lnTo>
                    <a:lnTo>
                      <a:pt x="16713" y="0"/>
                    </a:lnTo>
                    <a:lnTo>
                      <a:pt x="7480" y="0"/>
                    </a:lnTo>
                    <a:lnTo>
                      <a:pt x="0" y="7480"/>
                    </a:lnTo>
                    <a:lnTo>
                      <a:pt x="0" y="16700"/>
                    </a:lnTo>
                    <a:lnTo>
                      <a:pt x="0" y="25920"/>
                    </a:lnTo>
                    <a:lnTo>
                      <a:pt x="7480" y="33401"/>
                    </a:lnTo>
                    <a:lnTo>
                      <a:pt x="16713" y="33401"/>
                    </a:lnTo>
                    <a:lnTo>
                      <a:pt x="25933" y="33401"/>
                    </a:lnTo>
                    <a:lnTo>
                      <a:pt x="33413" y="25920"/>
                    </a:lnTo>
                    <a:lnTo>
                      <a:pt x="33413" y="16700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65">
                <a:extLst>
                  <a:ext uri="{FF2B5EF4-FFF2-40B4-BE49-F238E27FC236}">
                    <a16:creationId xmlns:a16="http://schemas.microsoft.com/office/drawing/2014/main" id="{C57BD559-726D-4D63-8389-3140F9739115}"/>
                  </a:ext>
                </a:extLst>
              </p:cNvPr>
              <p:cNvSpPr/>
              <p:nvPr/>
            </p:nvSpPr>
            <p:spPr>
              <a:xfrm>
                <a:off x="3753700" y="4019092"/>
                <a:ext cx="3365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3654" h="33654">
                    <a:moveTo>
                      <a:pt x="0" y="7480"/>
                    </a:moveTo>
                    <a:lnTo>
                      <a:pt x="0" y="25920"/>
                    </a:lnTo>
                    <a:lnTo>
                      <a:pt x="7480" y="33401"/>
                    </a:lnTo>
                    <a:lnTo>
                      <a:pt x="25920" y="33401"/>
                    </a:lnTo>
                    <a:lnTo>
                      <a:pt x="33401" y="25920"/>
                    </a:lnTo>
                    <a:lnTo>
                      <a:pt x="33401" y="16700"/>
                    </a:lnTo>
                    <a:lnTo>
                      <a:pt x="33401" y="7480"/>
                    </a:lnTo>
                    <a:lnTo>
                      <a:pt x="25920" y="0"/>
                    </a:lnTo>
                    <a:lnTo>
                      <a:pt x="7480" y="0"/>
                    </a:lnTo>
                    <a:lnTo>
                      <a:pt x="0" y="74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1" name="object 66">
                <a:extLst>
                  <a:ext uri="{FF2B5EF4-FFF2-40B4-BE49-F238E27FC236}">
                    <a16:creationId xmlns:a16="http://schemas.microsoft.com/office/drawing/2014/main" id="{5144221B-06CB-471C-B175-9A7CF065AA29}"/>
                  </a:ext>
                </a:extLst>
              </p:cNvPr>
              <p:cNvSpPr/>
              <p:nvPr/>
            </p:nvSpPr>
            <p:spPr>
              <a:xfrm>
                <a:off x="3753700" y="4019092"/>
                <a:ext cx="3365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3654" h="33654">
                    <a:moveTo>
                      <a:pt x="33401" y="16700"/>
                    </a:moveTo>
                    <a:lnTo>
                      <a:pt x="33401" y="7480"/>
                    </a:lnTo>
                    <a:lnTo>
                      <a:pt x="25920" y="0"/>
                    </a:lnTo>
                    <a:lnTo>
                      <a:pt x="16700" y="0"/>
                    </a:lnTo>
                    <a:lnTo>
                      <a:pt x="7480" y="0"/>
                    </a:lnTo>
                    <a:lnTo>
                      <a:pt x="0" y="7480"/>
                    </a:lnTo>
                    <a:lnTo>
                      <a:pt x="0" y="16700"/>
                    </a:lnTo>
                    <a:lnTo>
                      <a:pt x="0" y="25920"/>
                    </a:lnTo>
                    <a:lnTo>
                      <a:pt x="7480" y="33401"/>
                    </a:lnTo>
                    <a:lnTo>
                      <a:pt x="16700" y="33401"/>
                    </a:lnTo>
                    <a:lnTo>
                      <a:pt x="25920" y="33401"/>
                    </a:lnTo>
                    <a:lnTo>
                      <a:pt x="33401" y="25920"/>
                    </a:lnTo>
                    <a:lnTo>
                      <a:pt x="33401" y="16700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object 67">
                <a:extLst>
                  <a:ext uri="{FF2B5EF4-FFF2-40B4-BE49-F238E27FC236}">
                    <a16:creationId xmlns:a16="http://schemas.microsoft.com/office/drawing/2014/main" id="{6B645362-CF83-4270-8394-243CA26A2E18}"/>
                  </a:ext>
                </a:extLst>
              </p:cNvPr>
              <p:cNvSpPr/>
              <p:nvPr/>
            </p:nvSpPr>
            <p:spPr>
              <a:xfrm>
                <a:off x="3909313" y="4146880"/>
                <a:ext cx="3365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3654" h="33654">
                    <a:moveTo>
                      <a:pt x="0" y="7480"/>
                    </a:moveTo>
                    <a:lnTo>
                      <a:pt x="0" y="25933"/>
                    </a:lnTo>
                    <a:lnTo>
                      <a:pt x="7480" y="33401"/>
                    </a:lnTo>
                    <a:lnTo>
                      <a:pt x="25933" y="33401"/>
                    </a:lnTo>
                    <a:lnTo>
                      <a:pt x="33401" y="25933"/>
                    </a:lnTo>
                    <a:lnTo>
                      <a:pt x="33401" y="16700"/>
                    </a:lnTo>
                    <a:lnTo>
                      <a:pt x="33401" y="7480"/>
                    </a:lnTo>
                    <a:lnTo>
                      <a:pt x="25933" y="0"/>
                    </a:lnTo>
                    <a:lnTo>
                      <a:pt x="7480" y="0"/>
                    </a:lnTo>
                    <a:lnTo>
                      <a:pt x="0" y="74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object 68">
                <a:extLst>
                  <a:ext uri="{FF2B5EF4-FFF2-40B4-BE49-F238E27FC236}">
                    <a16:creationId xmlns:a16="http://schemas.microsoft.com/office/drawing/2014/main" id="{E0EE9744-B2D9-498E-BF15-8BC8E49D6347}"/>
                  </a:ext>
                </a:extLst>
              </p:cNvPr>
              <p:cNvSpPr/>
              <p:nvPr/>
            </p:nvSpPr>
            <p:spPr>
              <a:xfrm>
                <a:off x="3909313" y="4146880"/>
                <a:ext cx="3365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3654" h="33654">
                    <a:moveTo>
                      <a:pt x="33401" y="16700"/>
                    </a:moveTo>
                    <a:lnTo>
                      <a:pt x="33401" y="7480"/>
                    </a:lnTo>
                    <a:lnTo>
                      <a:pt x="25933" y="0"/>
                    </a:lnTo>
                    <a:lnTo>
                      <a:pt x="16700" y="0"/>
                    </a:lnTo>
                    <a:lnTo>
                      <a:pt x="7480" y="0"/>
                    </a:lnTo>
                    <a:lnTo>
                      <a:pt x="0" y="7480"/>
                    </a:lnTo>
                    <a:lnTo>
                      <a:pt x="0" y="16700"/>
                    </a:lnTo>
                    <a:lnTo>
                      <a:pt x="0" y="25933"/>
                    </a:lnTo>
                    <a:lnTo>
                      <a:pt x="7480" y="33401"/>
                    </a:lnTo>
                    <a:lnTo>
                      <a:pt x="16700" y="33401"/>
                    </a:lnTo>
                    <a:lnTo>
                      <a:pt x="25933" y="33401"/>
                    </a:lnTo>
                    <a:lnTo>
                      <a:pt x="33401" y="25933"/>
                    </a:lnTo>
                    <a:lnTo>
                      <a:pt x="33401" y="16700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69">
                <a:extLst>
                  <a:ext uri="{FF2B5EF4-FFF2-40B4-BE49-F238E27FC236}">
                    <a16:creationId xmlns:a16="http://schemas.microsoft.com/office/drawing/2014/main" id="{262AFBE7-252A-442B-8DD4-238D99F9A387}"/>
                  </a:ext>
                </a:extLst>
              </p:cNvPr>
              <p:cNvSpPr/>
              <p:nvPr/>
            </p:nvSpPr>
            <p:spPr>
              <a:xfrm>
                <a:off x="3830700" y="4146880"/>
                <a:ext cx="3365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3654" h="33654">
                    <a:moveTo>
                      <a:pt x="0" y="7480"/>
                    </a:moveTo>
                    <a:lnTo>
                      <a:pt x="0" y="25933"/>
                    </a:lnTo>
                    <a:lnTo>
                      <a:pt x="7480" y="33401"/>
                    </a:lnTo>
                    <a:lnTo>
                      <a:pt x="25933" y="33401"/>
                    </a:lnTo>
                    <a:lnTo>
                      <a:pt x="33413" y="25933"/>
                    </a:lnTo>
                    <a:lnTo>
                      <a:pt x="33413" y="16700"/>
                    </a:lnTo>
                    <a:lnTo>
                      <a:pt x="33413" y="7480"/>
                    </a:lnTo>
                    <a:lnTo>
                      <a:pt x="25933" y="0"/>
                    </a:lnTo>
                    <a:lnTo>
                      <a:pt x="7480" y="0"/>
                    </a:lnTo>
                    <a:lnTo>
                      <a:pt x="0" y="74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5" name="object 70">
                <a:extLst>
                  <a:ext uri="{FF2B5EF4-FFF2-40B4-BE49-F238E27FC236}">
                    <a16:creationId xmlns:a16="http://schemas.microsoft.com/office/drawing/2014/main" id="{810FAD85-15F5-4867-8BB8-AAFC081FA1AE}"/>
                  </a:ext>
                </a:extLst>
              </p:cNvPr>
              <p:cNvSpPr/>
              <p:nvPr/>
            </p:nvSpPr>
            <p:spPr>
              <a:xfrm>
                <a:off x="3830700" y="4146880"/>
                <a:ext cx="3365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3654" h="33654">
                    <a:moveTo>
                      <a:pt x="33413" y="16700"/>
                    </a:moveTo>
                    <a:lnTo>
                      <a:pt x="33413" y="7480"/>
                    </a:lnTo>
                    <a:lnTo>
                      <a:pt x="25933" y="0"/>
                    </a:lnTo>
                    <a:lnTo>
                      <a:pt x="16713" y="0"/>
                    </a:lnTo>
                    <a:lnTo>
                      <a:pt x="7480" y="0"/>
                    </a:lnTo>
                    <a:lnTo>
                      <a:pt x="0" y="7480"/>
                    </a:lnTo>
                    <a:lnTo>
                      <a:pt x="0" y="16700"/>
                    </a:lnTo>
                    <a:lnTo>
                      <a:pt x="0" y="25933"/>
                    </a:lnTo>
                    <a:lnTo>
                      <a:pt x="7480" y="33401"/>
                    </a:lnTo>
                    <a:lnTo>
                      <a:pt x="16713" y="33401"/>
                    </a:lnTo>
                    <a:lnTo>
                      <a:pt x="25933" y="33401"/>
                    </a:lnTo>
                    <a:lnTo>
                      <a:pt x="33413" y="25933"/>
                    </a:lnTo>
                    <a:lnTo>
                      <a:pt x="33413" y="16700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6" name="object 71">
                <a:extLst>
                  <a:ext uri="{FF2B5EF4-FFF2-40B4-BE49-F238E27FC236}">
                    <a16:creationId xmlns:a16="http://schemas.microsoft.com/office/drawing/2014/main" id="{493BB041-A466-4742-B1F5-1E4A4D330417}"/>
                  </a:ext>
                </a:extLst>
              </p:cNvPr>
              <p:cNvSpPr/>
              <p:nvPr/>
            </p:nvSpPr>
            <p:spPr>
              <a:xfrm>
                <a:off x="3753700" y="4146880"/>
                <a:ext cx="3365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3654" h="33654">
                    <a:moveTo>
                      <a:pt x="0" y="7480"/>
                    </a:moveTo>
                    <a:lnTo>
                      <a:pt x="0" y="25933"/>
                    </a:lnTo>
                    <a:lnTo>
                      <a:pt x="7480" y="33401"/>
                    </a:lnTo>
                    <a:lnTo>
                      <a:pt x="25920" y="33401"/>
                    </a:lnTo>
                    <a:lnTo>
                      <a:pt x="33401" y="25933"/>
                    </a:lnTo>
                    <a:lnTo>
                      <a:pt x="33401" y="16700"/>
                    </a:lnTo>
                    <a:lnTo>
                      <a:pt x="33401" y="7480"/>
                    </a:lnTo>
                    <a:lnTo>
                      <a:pt x="25920" y="0"/>
                    </a:lnTo>
                    <a:lnTo>
                      <a:pt x="7480" y="0"/>
                    </a:lnTo>
                    <a:lnTo>
                      <a:pt x="0" y="74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7" name="object 72">
                <a:extLst>
                  <a:ext uri="{FF2B5EF4-FFF2-40B4-BE49-F238E27FC236}">
                    <a16:creationId xmlns:a16="http://schemas.microsoft.com/office/drawing/2014/main" id="{84C99CE7-9154-476B-8BA1-8EA8F3532C6F}"/>
                  </a:ext>
                </a:extLst>
              </p:cNvPr>
              <p:cNvSpPr/>
              <p:nvPr/>
            </p:nvSpPr>
            <p:spPr>
              <a:xfrm>
                <a:off x="3753700" y="4146880"/>
                <a:ext cx="33655" cy="33655"/>
              </a:xfrm>
              <a:custGeom>
                <a:avLst/>
                <a:gdLst/>
                <a:ahLst/>
                <a:cxnLst/>
                <a:rect l="l" t="t" r="r" b="b"/>
                <a:pathLst>
                  <a:path w="33654" h="33654">
                    <a:moveTo>
                      <a:pt x="33401" y="16700"/>
                    </a:moveTo>
                    <a:lnTo>
                      <a:pt x="33401" y="7480"/>
                    </a:lnTo>
                    <a:lnTo>
                      <a:pt x="25920" y="0"/>
                    </a:lnTo>
                    <a:lnTo>
                      <a:pt x="16700" y="0"/>
                    </a:lnTo>
                    <a:lnTo>
                      <a:pt x="7480" y="0"/>
                    </a:lnTo>
                    <a:lnTo>
                      <a:pt x="0" y="7480"/>
                    </a:lnTo>
                    <a:lnTo>
                      <a:pt x="0" y="16700"/>
                    </a:lnTo>
                    <a:lnTo>
                      <a:pt x="0" y="25933"/>
                    </a:lnTo>
                    <a:lnTo>
                      <a:pt x="7480" y="33401"/>
                    </a:lnTo>
                    <a:lnTo>
                      <a:pt x="16700" y="33401"/>
                    </a:lnTo>
                    <a:lnTo>
                      <a:pt x="25920" y="33401"/>
                    </a:lnTo>
                    <a:lnTo>
                      <a:pt x="33401" y="25933"/>
                    </a:lnTo>
                    <a:lnTo>
                      <a:pt x="33401" y="16700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8" name="object 73">
                <a:extLst>
                  <a:ext uri="{FF2B5EF4-FFF2-40B4-BE49-F238E27FC236}">
                    <a16:creationId xmlns:a16="http://schemas.microsoft.com/office/drawing/2014/main" id="{51BF7146-8374-4830-8107-AB8F9E59C448}"/>
                  </a:ext>
                </a:extLst>
              </p:cNvPr>
              <p:cNvSpPr/>
              <p:nvPr/>
            </p:nvSpPr>
            <p:spPr>
              <a:xfrm>
                <a:off x="4357522" y="230195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0" y="167017"/>
                    </a:move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20" y="285127"/>
                    </a:lnTo>
                    <a:lnTo>
                      <a:pt x="82724" y="311244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4"/>
                    </a:lnTo>
                    <a:lnTo>
                      <a:pt x="285129" y="285127"/>
                    </a:lnTo>
                    <a:lnTo>
                      <a:pt x="311245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lnTo>
                      <a:pt x="328081" y="122618"/>
                    </a:lnTo>
                    <a:lnTo>
                      <a:pt x="311245" y="82721"/>
                    </a:lnTo>
                    <a:lnTo>
                      <a:pt x="285129" y="48918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9" name="object 74">
                <a:extLst>
                  <a:ext uri="{FF2B5EF4-FFF2-40B4-BE49-F238E27FC236}">
                    <a16:creationId xmlns:a16="http://schemas.microsoft.com/office/drawing/2014/main" id="{136A7BD4-F831-4BBC-AC33-50568F6A0604}"/>
                  </a:ext>
                </a:extLst>
              </p:cNvPr>
              <p:cNvSpPr/>
              <p:nvPr/>
            </p:nvSpPr>
            <p:spPr>
              <a:xfrm>
                <a:off x="4357522" y="230195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334048" y="167017"/>
                    </a:moveTo>
                    <a:lnTo>
                      <a:pt x="328081" y="122618"/>
                    </a:lnTo>
                    <a:lnTo>
                      <a:pt x="311245" y="82721"/>
                    </a:lnTo>
                    <a:lnTo>
                      <a:pt x="285129" y="48918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20" y="285127"/>
                    </a:lnTo>
                    <a:lnTo>
                      <a:pt x="82724" y="311244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4"/>
                    </a:lnTo>
                    <a:lnTo>
                      <a:pt x="285129" y="285127"/>
                    </a:lnTo>
                    <a:lnTo>
                      <a:pt x="311245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0" name="object 75">
                <a:extLst>
                  <a:ext uri="{FF2B5EF4-FFF2-40B4-BE49-F238E27FC236}">
                    <a16:creationId xmlns:a16="http://schemas.microsoft.com/office/drawing/2014/main" id="{406F20D4-CF39-475B-8268-56970DF9D27B}"/>
                  </a:ext>
                </a:extLst>
              </p:cNvPr>
              <p:cNvSpPr/>
              <p:nvPr/>
            </p:nvSpPr>
            <p:spPr>
              <a:xfrm>
                <a:off x="4357522" y="1958073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0" y="167030"/>
                    </a:moveTo>
                    <a:lnTo>
                      <a:pt x="5966" y="211429"/>
                    </a:lnTo>
                    <a:lnTo>
                      <a:pt x="22803" y="251326"/>
                    </a:lnTo>
                    <a:lnTo>
                      <a:pt x="48920" y="285129"/>
                    </a:lnTo>
                    <a:lnTo>
                      <a:pt x="82724" y="311245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5"/>
                    </a:lnTo>
                    <a:lnTo>
                      <a:pt x="285129" y="285129"/>
                    </a:lnTo>
                    <a:lnTo>
                      <a:pt x="311245" y="251326"/>
                    </a:lnTo>
                    <a:lnTo>
                      <a:pt x="328081" y="211429"/>
                    </a:lnTo>
                    <a:lnTo>
                      <a:pt x="334048" y="167030"/>
                    </a:lnTo>
                    <a:lnTo>
                      <a:pt x="328081" y="122625"/>
                    </a:lnTo>
                    <a:lnTo>
                      <a:pt x="311245" y="82724"/>
                    </a:lnTo>
                    <a:lnTo>
                      <a:pt x="285129" y="48920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20"/>
                    </a:lnTo>
                    <a:lnTo>
                      <a:pt x="22803" y="82724"/>
                    </a:lnTo>
                    <a:lnTo>
                      <a:pt x="5966" y="122625"/>
                    </a:lnTo>
                    <a:lnTo>
                      <a:pt x="0" y="16703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76">
                <a:extLst>
                  <a:ext uri="{FF2B5EF4-FFF2-40B4-BE49-F238E27FC236}">
                    <a16:creationId xmlns:a16="http://schemas.microsoft.com/office/drawing/2014/main" id="{2C4BAD42-1D66-4880-B8B0-362E7AA421C9}"/>
                  </a:ext>
                </a:extLst>
              </p:cNvPr>
              <p:cNvSpPr/>
              <p:nvPr/>
            </p:nvSpPr>
            <p:spPr>
              <a:xfrm>
                <a:off x="4357522" y="1958073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334048" y="167030"/>
                    </a:moveTo>
                    <a:lnTo>
                      <a:pt x="328081" y="122625"/>
                    </a:lnTo>
                    <a:lnTo>
                      <a:pt x="311245" y="82724"/>
                    </a:lnTo>
                    <a:lnTo>
                      <a:pt x="285129" y="48920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20"/>
                    </a:lnTo>
                    <a:lnTo>
                      <a:pt x="22803" y="82724"/>
                    </a:lnTo>
                    <a:lnTo>
                      <a:pt x="5966" y="122625"/>
                    </a:lnTo>
                    <a:lnTo>
                      <a:pt x="0" y="167030"/>
                    </a:lnTo>
                    <a:lnTo>
                      <a:pt x="5966" y="211429"/>
                    </a:lnTo>
                    <a:lnTo>
                      <a:pt x="22803" y="251326"/>
                    </a:lnTo>
                    <a:lnTo>
                      <a:pt x="48920" y="285129"/>
                    </a:lnTo>
                    <a:lnTo>
                      <a:pt x="82724" y="311245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5"/>
                    </a:lnTo>
                    <a:lnTo>
                      <a:pt x="285129" y="285129"/>
                    </a:lnTo>
                    <a:lnTo>
                      <a:pt x="311245" y="251326"/>
                    </a:lnTo>
                    <a:lnTo>
                      <a:pt x="328081" y="211429"/>
                    </a:lnTo>
                    <a:lnTo>
                      <a:pt x="334048" y="167030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object 77">
                <a:extLst>
                  <a:ext uri="{FF2B5EF4-FFF2-40B4-BE49-F238E27FC236}">
                    <a16:creationId xmlns:a16="http://schemas.microsoft.com/office/drawing/2014/main" id="{2FC9A53B-E5B2-45A2-9DB5-CA4746AFDC0B}"/>
                  </a:ext>
                </a:extLst>
              </p:cNvPr>
              <p:cNvSpPr/>
              <p:nvPr/>
            </p:nvSpPr>
            <p:spPr>
              <a:xfrm>
                <a:off x="3665931" y="2635999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0" y="167017"/>
                    </a:move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20" y="285127"/>
                    </a:lnTo>
                    <a:lnTo>
                      <a:pt x="82724" y="311244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4"/>
                    </a:lnTo>
                    <a:lnTo>
                      <a:pt x="285129" y="285127"/>
                    </a:lnTo>
                    <a:lnTo>
                      <a:pt x="311245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lnTo>
                      <a:pt x="328081" y="122618"/>
                    </a:lnTo>
                    <a:lnTo>
                      <a:pt x="311245" y="82721"/>
                    </a:lnTo>
                    <a:lnTo>
                      <a:pt x="285129" y="48918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78">
                <a:extLst>
                  <a:ext uri="{FF2B5EF4-FFF2-40B4-BE49-F238E27FC236}">
                    <a16:creationId xmlns:a16="http://schemas.microsoft.com/office/drawing/2014/main" id="{66E90FEF-ED9D-43FD-AD5F-B54CB0850ACF}"/>
                  </a:ext>
                </a:extLst>
              </p:cNvPr>
              <p:cNvSpPr/>
              <p:nvPr/>
            </p:nvSpPr>
            <p:spPr>
              <a:xfrm>
                <a:off x="3665931" y="2635999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334048" y="167017"/>
                    </a:moveTo>
                    <a:lnTo>
                      <a:pt x="328081" y="122618"/>
                    </a:lnTo>
                    <a:lnTo>
                      <a:pt x="311245" y="82721"/>
                    </a:lnTo>
                    <a:lnTo>
                      <a:pt x="285129" y="48918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20" y="285127"/>
                    </a:lnTo>
                    <a:lnTo>
                      <a:pt x="82724" y="311244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4"/>
                    </a:lnTo>
                    <a:lnTo>
                      <a:pt x="285129" y="285127"/>
                    </a:lnTo>
                    <a:lnTo>
                      <a:pt x="311245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4" name="object 79">
                <a:extLst>
                  <a:ext uri="{FF2B5EF4-FFF2-40B4-BE49-F238E27FC236}">
                    <a16:creationId xmlns:a16="http://schemas.microsoft.com/office/drawing/2014/main" id="{6B59AE11-8FDF-4B83-B4C9-7261C7E2F4B3}"/>
                  </a:ext>
                </a:extLst>
              </p:cNvPr>
              <p:cNvSpPr/>
              <p:nvPr/>
            </p:nvSpPr>
            <p:spPr>
              <a:xfrm>
                <a:off x="3665931" y="230195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0" y="167017"/>
                    </a:move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20" y="285127"/>
                    </a:lnTo>
                    <a:lnTo>
                      <a:pt x="82724" y="311244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4"/>
                    </a:lnTo>
                    <a:lnTo>
                      <a:pt x="285129" y="285127"/>
                    </a:lnTo>
                    <a:lnTo>
                      <a:pt x="311245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lnTo>
                      <a:pt x="328081" y="122618"/>
                    </a:lnTo>
                    <a:lnTo>
                      <a:pt x="311245" y="82721"/>
                    </a:lnTo>
                    <a:lnTo>
                      <a:pt x="285129" y="48918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0">
                <a:extLst>
                  <a:ext uri="{FF2B5EF4-FFF2-40B4-BE49-F238E27FC236}">
                    <a16:creationId xmlns:a16="http://schemas.microsoft.com/office/drawing/2014/main" id="{78CD41E5-6A87-4C4D-A4A7-1161C5BA0684}"/>
                  </a:ext>
                </a:extLst>
              </p:cNvPr>
              <p:cNvSpPr/>
              <p:nvPr/>
            </p:nvSpPr>
            <p:spPr>
              <a:xfrm>
                <a:off x="3665931" y="230195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334048" y="167017"/>
                    </a:moveTo>
                    <a:lnTo>
                      <a:pt x="328081" y="122618"/>
                    </a:lnTo>
                    <a:lnTo>
                      <a:pt x="311245" y="82721"/>
                    </a:lnTo>
                    <a:lnTo>
                      <a:pt x="285129" y="48918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20" y="285127"/>
                    </a:lnTo>
                    <a:lnTo>
                      <a:pt x="82724" y="311244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4"/>
                    </a:lnTo>
                    <a:lnTo>
                      <a:pt x="285129" y="285127"/>
                    </a:lnTo>
                    <a:lnTo>
                      <a:pt x="311245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81">
                <a:extLst>
                  <a:ext uri="{FF2B5EF4-FFF2-40B4-BE49-F238E27FC236}">
                    <a16:creationId xmlns:a16="http://schemas.microsoft.com/office/drawing/2014/main" id="{DCA43F6D-81A2-4628-9861-7D937C82687B}"/>
                  </a:ext>
                </a:extLst>
              </p:cNvPr>
              <p:cNvSpPr/>
              <p:nvPr/>
            </p:nvSpPr>
            <p:spPr>
              <a:xfrm>
                <a:off x="3665931" y="1958073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0" y="167030"/>
                    </a:moveTo>
                    <a:lnTo>
                      <a:pt x="5966" y="211429"/>
                    </a:lnTo>
                    <a:lnTo>
                      <a:pt x="22803" y="251326"/>
                    </a:lnTo>
                    <a:lnTo>
                      <a:pt x="48920" y="285129"/>
                    </a:lnTo>
                    <a:lnTo>
                      <a:pt x="82724" y="311245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5"/>
                    </a:lnTo>
                    <a:lnTo>
                      <a:pt x="285129" y="285129"/>
                    </a:lnTo>
                    <a:lnTo>
                      <a:pt x="311245" y="251326"/>
                    </a:lnTo>
                    <a:lnTo>
                      <a:pt x="328081" y="211429"/>
                    </a:lnTo>
                    <a:lnTo>
                      <a:pt x="334048" y="167030"/>
                    </a:lnTo>
                    <a:lnTo>
                      <a:pt x="328081" y="122625"/>
                    </a:lnTo>
                    <a:lnTo>
                      <a:pt x="311245" y="82724"/>
                    </a:lnTo>
                    <a:lnTo>
                      <a:pt x="285129" y="48920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20"/>
                    </a:lnTo>
                    <a:lnTo>
                      <a:pt x="22803" y="82724"/>
                    </a:lnTo>
                    <a:lnTo>
                      <a:pt x="5966" y="122625"/>
                    </a:lnTo>
                    <a:lnTo>
                      <a:pt x="0" y="16703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82">
                <a:extLst>
                  <a:ext uri="{FF2B5EF4-FFF2-40B4-BE49-F238E27FC236}">
                    <a16:creationId xmlns:a16="http://schemas.microsoft.com/office/drawing/2014/main" id="{CE013DB6-4E64-41C9-AA33-26E8729688A7}"/>
                  </a:ext>
                </a:extLst>
              </p:cNvPr>
              <p:cNvSpPr/>
              <p:nvPr/>
            </p:nvSpPr>
            <p:spPr>
              <a:xfrm>
                <a:off x="3665931" y="1958073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334048" y="167030"/>
                    </a:moveTo>
                    <a:lnTo>
                      <a:pt x="328081" y="122625"/>
                    </a:lnTo>
                    <a:lnTo>
                      <a:pt x="311245" y="82724"/>
                    </a:lnTo>
                    <a:lnTo>
                      <a:pt x="285129" y="48920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20"/>
                    </a:lnTo>
                    <a:lnTo>
                      <a:pt x="22803" y="82724"/>
                    </a:lnTo>
                    <a:lnTo>
                      <a:pt x="5966" y="122625"/>
                    </a:lnTo>
                    <a:lnTo>
                      <a:pt x="0" y="167030"/>
                    </a:lnTo>
                    <a:lnTo>
                      <a:pt x="5966" y="211429"/>
                    </a:lnTo>
                    <a:lnTo>
                      <a:pt x="22803" y="251326"/>
                    </a:lnTo>
                    <a:lnTo>
                      <a:pt x="48920" y="285129"/>
                    </a:lnTo>
                    <a:lnTo>
                      <a:pt x="82724" y="311245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5"/>
                    </a:lnTo>
                    <a:lnTo>
                      <a:pt x="285129" y="285129"/>
                    </a:lnTo>
                    <a:lnTo>
                      <a:pt x="311245" y="251326"/>
                    </a:lnTo>
                    <a:lnTo>
                      <a:pt x="328081" y="211429"/>
                    </a:lnTo>
                    <a:lnTo>
                      <a:pt x="334048" y="167030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" name="object 83">
                <a:extLst>
                  <a:ext uri="{FF2B5EF4-FFF2-40B4-BE49-F238E27FC236}">
                    <a16:creationId xmlns:a16="http://schemas.microsoft.com/office/drawing/2014/main" id="{FED0298A-A942-4C05-9B67-DE4858CABE27}"/>
                  </a:ext>
                </a:extLst>
              </p:cNvPr>
              <p:cNvSpPr/>
              <p:nvPr/>
            </p:nvSpPr>
            <p:spPr>
              <a:xfrm>
                <a:off x="6432283" y="1958085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0" y="167017"/>
                    </a:moveTo>
                    <a:lnTo>
                      <a:pt x="5966" y="211418"/>
                    </a:lnTo>
                    <a:lnTo>
                      <a:pt x="22803" y="251317"/>
                    </a:lnTo>
                    <a:lnTo>
                      <a:pt x="48920" y="285122"/>
                    </a:lnTo>
                    <a:lnTo>
                      <a:pt x="82724" y="311241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1"/>
                    </a:lnTo>
                    <a:lnTo>
                      <a:pt x="285129" y="285122"/>
                    </a:lnTo>
                    <a:lnTo>
                      <a:pt x="311245" y="251317"/>
                    </a:lnTo>
                    <a:lnTo>
                      <a:pt x="328081" y="211418"/>
                    </a:lnTo>
                    <a:lnTo>
                      <a:pt x="334048" y="167017"/>
                    </a:lnTo>
                    <a:lnTo>
                      <a:pt x="328081" y="122618"/>
                    </a:lnTo>
                    <a:lnTo>
                      <a:pt x="311245" y="82721"/>
                    </a:lnTo>
                    <a:lnTo>
                      <a:pt x="285129" y="48918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84">
                <a:extLst>
                  <a:ext uri="{FF2B5EF4-FFF2-40B4-BE49-F238E27FC236}">
                    <a16:creationId xmlns:a16="http://schemas.microsoft.com/office/drawing/2014/main" id="{D2262E19-D7F8-4406-B22B-B36952D44DB5}"/>
                  </a:ext>
                </a:extLst>
              </p:cNvPr>
              <p:cNvSpPr/>
              <p:nvPr/>
            </p:nvSpPr>
            <p:spPr>
              <a:xfrm>
                <a:off x="6432283" y="1958085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334048" y="167017"/>
                    </a:moveTo>
                    <a:lnTo>
                      <a:pt x="328081" y="122618"/>
                    </a:lnTo>
                    <a:lnTo>
                      <a:pt x="311245" y="82721"/>
                    </a:lnTo>
                    <a:lnTo>
                      <a:pt x="285129" y="48918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lnTo>
                      <a:pt x="5966" y="211418"/>
                    </a:lnTo>
                    <a:lnTo>
                      <a:pt x="22803" y="251317"/>
                    </a:lnTo>
                    <a:lnTo>
                      <a:pt x="48920" y="285122"/>
                    </a:lnTo>
                    <a:lnTo>
                      <a:pt x="82724" y="311241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1"/>
                    </a:lnTo>
                    <a:lnTo>
                      <a:pt x="285129" y="285122"/>
                    </a:lnTo>
                    <a:lnTo>
                      <a:pt x="311245" y="251317"/>
                    </a:lnTo>
                    <a:lnTo>
                      <a:pt x="328081" y="211418"/>
                    </a:lnTo>
                    <a:lnTo>
                      <a:pt x="334048" y="167017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85">
                <a:extLst>
                  <a:ext uri="{FF2B5EF4-FFF2-40B4-BE49-F238E27FC236}">
                    <a16:creationId xmlns:a16="http://schemas.microsoft.com/office/drawing/2014/main" id="{073247F4-3CBF-4712-A0EA-5E8730DF2ECD}"/>
                  </a:ext>
                </a:extLst>
              </p:cNvPr>
              <p:cNvSpPr/>
              <p:nvPr/>
            </p:nvSpPr>
            <p:spPr>
              <a:xfrm>
                <a:off x="6091504" y="230195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0" y="167017"/>
                    </a:move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20" y="285127"/>
                    </a:lnTo>
                    <a:lnTo>
                      <a:pt x="82724" y="311244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4"/>
                    </a:lnTo>
                    <a:lnTo>
                      <a:pt x="285129" y="285127"/>
                    </a:lnTo>
                    <a:lnTo>
                      <a:pt x="311245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lnTo>
                      <a:pt x="328081" y="122618"/>
                    </a:lnTo>
                    <a:lnTo>
                      <a:pt x="311245" y="82721"/>
                    </a:lnTo>
                    <a:lnTo>
                      <a:pt x="285129" y="48918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86">
                <a:extLst>
                  <a:ext uri="{FF2B5EF4-FFF2-40B4-BE49-F238E27FC236}">
                    <a16:creationId xmlns:a16="http://schemas.microsoft.com/office/drawing/2014/main" id="{9E2E45FF-FA56-4B6C-9725-E9F5479C7594}"/>
                  </a:ext>
                </a:extLst>
              </p:cNvPr>
              <p:cNvSpPr/>
              <p:nvPr/>
            </p:nvSpPr>
            <p:spPr>
              <a:xfrm>
                <a:off x="6091504" y="230195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334048" y="167017"/>
                    </a:moveTo>
                    <a:lnTo>
                      <a:pt x="328081" y="122618"/>
                    </a:lnTo>
                    <a:lnTo>
                      <a:pt x="311245" y="82721"/>
                    </a:lnTo>
                    <a:lnTo>
                      <a:pt x="285129" y="48918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20" y="285127"/>
                    </a:lnTo>
                    <a:lnTo>
                      <a:pt x="82724" y="311244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4"/>
                    </a:lnTo>
                    <a:lnTo>
                      <a:pt x="285129" y="285127"/>
                    </a:lnTo>
                    <a:lnTo>
                      <a:pt x="311245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object 87">
                <a:extLst>
                  <a:ext uri="{FF2B5EF4-FFF2-40B4-BE49-F238E27FC236}">
                    <a16:creationId xmlns:a16="http://schemas.microsoft.com/office/drawing/2014/main" id="{F6BC19F4-E7AF-4BBD-B0F8-5BA5AE912DB3}"/>
                  </a:ext>
                </a:extLst>
              </p:cNvPr>
              <p:cNvSpPr/>
              <p:nvPr/>
            </p:nvSpPr>
            <p:spPr>
              <a:xfrm>
                <a:off x="6091504" y="1958073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0" y="167030"/>
                    </a:moveTo>
                    <a:lnTo>
                      <a:pt x="5966" y="211429"/>
                    </a:lnTo>
                    <a:lnTo>
                      <a:pt x="22803" y="251326"/>
                    </a:lnTo>
                    <a:lnTo>
                      <a:pt x="48920" y="285129"/>
                    </a:lnTo>
                    <a:lnTo>
                      <a:pt x="82724" y="311245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5"/>
                    </a:lnTo>
                    <a:lnTo>
                      <a:pt x="285129" y="285129"/>
                    </a:lnTo>
                    <a:lnTo>
                      <a:pt x="311245" y="251326"/>
                    </a:lnTo>
                    <a:lnTo>
                      <a:pt x="328081" y="211429"/>
                    </a:lnTo>
                    <a:lnTo>
                      <a:pt x="334048" y="167030"/>
                    </a:lnTo>
                    <a:lnTo>
                      <a:pt x="328081" y="122625"/>
                    </a:lnTo>
                    <a:lnTo>
                      <a:pt x="311245" y="82724"/>
                    </a:lnTo>
                    <a:lnTo>
                      <a:pt x="285129" y="48920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20"/>
                    </a:lnTo>
                    <a:lnTo>
                      <a:pt x="22803" y="82724"/>
                    </a:lnTo>
                    <a:lnTo>
                      <a:pt x="5966" y="122625"/>
                    </a:lnTo>
                    <a:lnTo>
                      <a:pt x="0" y="167030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88">
                <a:extLst>
                  <a:ext uri="{FF2B5EF4-FFF2-40B4-BE49-F238E27FC236}">
                    <a16:creationId xmlns:a16="http://schemas.microsoft.com/office/drawing/2014/main" id="{6408B859-245E-41AE-900A-242163CB17FD}"/>
                  </a:ext>
                </a:extLst>
              </p:cNvPr>
              <p:cNvSpPr/>
              <p:nvPr/>
            </p:nvSpPr>
            <p:spPr>
              <a:xfrm>
                <a:off x="6091504" y="1958073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334048" y="167030"/>
                    </a:moveTo>
                    <a:lnTo>
                      <a:pt x="328081" y="122625"/>
                    </a:lnTo>
                    <a:lnTo>
                      <a:pt x="311245" y="82724"/>
                    </a:lnTo>
                    <a:lnTo>
                      <a:pt x="285129" y="48920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20"/>
                    </a:lnTo>
                    <a:lnTo>
                      <a:pt x="22803" y="82724"/>
                    </a:lnTo>
                    <a:lnTo>
                      <a:pt x="5966" y="122625"/>
                    </a:lnTo>
                    <a:lnTo>
                      <a:pt x="0" y="167030"/>
                    </a:lnTo>
                    <a:lnTo>
                      <a:pt x="5966" y="211429"/>
                    </a:lnTo>
                    <a:lnTo>
                      <a:pt x="22803" y="251326"/>
                    </a:lnTo>
                    <a:lnTo>
                      <a:pt x="48920" y="285129"/>
                    </a:lnTo>
                    <a:lnTo>
                      <a:pt x="82724" y="311245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5"/>
                    </a:lnTo>
                    <a:lnTo>
                      <a:pt x="285129" y="285129"/>
                    </a:lnTo>
                    <a:lnTo>
                      <a:pt x="311245" y="251326"/>
                    </a:lnTo>
                    <a:lnTo>
                      <a:pt x="328081" y="211429"/>
                    </a:lnTo>
                    <a:lnTo>
                      <a:pt x="334048" y="167030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" name="object 89">
                <a:extLst>
                  <a:ext uri="{FF2B5EF4-FFF2-40B4-BE49-F238E27FC236}">
                    <a16:creationId xmlns:a16="http://schemas.microsoft.com/office/drawing/2014/main" id="{9099A9DA-8DB7-44AD-92EA-1DF23FA371D9}"/>
                  </a:ext>
                </a:extLst>
              </p:cNvPr>
              <p:cNvSpPr/>
              <p:nvPr/>
            </p:nvSpPr>
            <p:spPr>
              <a:xfrm>
                <a:off x="5750724" y="230195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0" y="167017"/>
                    </a:move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18" y="285127"/>
                    </a:lnTo>
                    <a:lnTo>
                      <a:pt x="82721" y="311244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22" y="328081"/>
                    </a:lnTo>
                    <a:lnTo>
                      <a:pt x="251323" y="311244"/>
                    </a:lnTo>
                    <a:lnTo>
                      <a:pt x="285127" y="285127"/>
                    </a:lnTo>
                    <a:lnTo>
                      <a:pt x="311244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lnTo>
                      <a:pt x="328081" y="122618"/>
                    </a:lnTo>
                    <a:lnTo>
                      <a:pt x="311244" y="82721"/>
                    </a:lnTo>
                    <a:lnTo>
                      <a:pt x="285127" y="48918"/>
                    </a:lnTo>
                    <a:lnTo>
                      <a:pt x="251323" y="22803"/>
                    </a:lnTo>
                    <a:lnTo>
                      <a:pt x="211422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90">
                <a:extLst>
                  <a:ext uri="{FF2B5EF4-FFF2-40B4-BE49-F238E27FC236}">
                    <a16:creationId xmlns:a16="http://schemas.microsoft.com/office/drawing/2014/main" id="{8372FD8C-B3BE-450C-AD37-DBE3C82279FF}"/>
                  </a:ext>
                </a:extLst>
              </p:cNvPr>
              <p:cNvSpPr/>
              <p:nvPr/>
            </p:nvSpPr>
            <p:spPr>
              <a:xfrm>
                <a:off x="5750724" y="230195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334048" y="167017"/>
                    </a:moveTo>
                    <a:lnTo>
                      <a:pt x="328081" y="122618"/>
                    </a:lnTo>
                    <a:lnTo>
                      <a:pt x="311244" y="82721"/>
                    </a:lnTo>
                    <a:lnTo>
                      <a:pt x="285127" y="48918"/>
                    </a:lnTo>
                    <a:lnTo>
                      <a:pt x="251323" y="22803"/>
                    </a:lnTo>
                    <a:lnTo>
                      <a:pt x="211422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18" y="285127"/>
                    </a:lnTo>
                    <a:lnTo>
                      <a:pt x="82721" y="311244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22" y="328081"/>
                    </a:lnTo>
                    <a:lnTo>
                      <a:pt x="251323" y="311244"/>
                    </a:lnTo>
                    <a:lnTo>
                      <a:pt x="285127" y="285127"/>
                    </a:lnTo>
                    <a:lnTo>
                      <a:pt x="311244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object 91">
                <a:extLst>
                  <a:ext uri="{FF2B5EF4-FFF2-40B4-BE49-F238E27FC236}">
                    <a16:creationId xmlns:a16="http://schemas.microsoft.com/office/drawing/2014/main" id="{C4879560-B5B1-422C-98E1-75DEEB8F505B}"/>
                  </a:ext>
                </a:extLst>
              </p:cNvPr>
              <p:cNvSpPr/>
              <p:nvPr/>
            </p:nvSpPr>
            <p:spPr>
              <a:xfrm>
                <a:off x="5750724" y="1958073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0" y="167030"/>
                    </a:moveTo>
                    <a:lnTo>
                      <a:pt x="5966" y="211429"/>
                    </a:lnTo>
                    <a:lnTo>
                      <a:pt x="22803" y="251326"/>
                    </a:lnTo>
                    <a:lnTo>
                      <a:pt x="48918" y="285129"/>
                    </a:lnTo>
                    <a:lnTo>
                      <a:pt x="82721" y="311245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22" y="328081"/>
                    </a:lnTo>
                    <a:lnTo>
                      <a:pt x="251323" y="311245"/>
                    </a:lnTo>
                    <a:lnTo>
                      <a:pt x="285127" y="285129"/>
                    </a:lnTo>
                    <a:lnTo>
                      <a:pt x="311244" y="251326"/>
                    </a:lnTo>
                    <a:lnTo>
                      <a:pt x="328081" y="211429"/>
                    </a:lnTo>
                    <a:lnTo>
                      <a:pt x="334048" y="167030"/>
                    </a:lnTo>
                    <a:lnTo>
                      <a:pt x="328081" y="122625"/>
                    </a:lnTo>
                    <a:lnTo>
                      <a:pt x="311244" y="82724"/>
                    </a:lnTo>
                    <a:lnTo>
                      <a:pt x="285127" y="48920"/>
                    </a:lnTo>
                    <a:lnTo>
                      <a:pt x="251323" y="22803"/>
                    </a:lnTo>
                    <a:lnTo>
                      <a:pt x="211422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20"/>
                    </a:lnTo>
                    <a:lnTo>
                      <a:pt x="22803" y="82724"/>
                    </a:lnTo>
                    <a:lnTo>
                      <a:pt x="5966" y="122625"/>
                    </a:lnTo>
                    <a:lnTo>
                      <a:pt x="0" y="167030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92">
                <a:extLst>
                  <a:ext uri="{FF2B5EF4-FFF2-40B4-BE49-F238E27FC236}">
                    <a16:creationId xmlns:a16="http://schemas.microsoft.com/office/drawing/2014/main" id="{3CD7EAE3-5D6A-42F0-A331-D8F2FE8D9E43}"/>
                  </a:ext>
                </a:extLst>
              </p:cNvPr>
              <p:cNvSpPr/>
              <p:nvPr/>
            </p:nvSpPr>
            <p:spPr>
              <a:xfrm>
                <a:off x="5750724" y="1958073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334048" y="167030"/>
                    </a:moveTo>
                    <a:lnTo>
                      <a:pt x="328081" y="122625"/>
                    </a:lnTo>
                    <a:lnTo>
                      <a:pt x="311244" y="82724"/>
                    </a:lnTo>
                    <a:lnTo>
                      <a:pt x="285127" y="48920"/>
                    </a:lnTo>
                    <a:lnTo>
                      <a:pt x="251323" y="22803"/>
                    </a:lnTo>
                    <a:lnTo>
                      <a:pt x="211422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20"/>
                    </a:lnTo>
                    <a:lnTo>
                      <a:pt x="22803" y="82724"/>
                    </a:lnTo>
                    <a:lnTo>
                      <a:pt x="5966" y="122625"/>
                    </a:lnTo>
                    <a:lnTo>
                      <a:pt x="0" y="167030"/>
                    </a:lnTo>
                    <a:lnTo>
                      <a:pt x="5966" y="211429"/>
                    </a:lnTo>
                    <a:lnTo>
                      <a:pt x="22803" y="251326"/>
                    </a:lnTo>
                    <a:lnTo>
                      <a:pt x="48918" y="285129"/>
                    </a:lnTo>
                    <a:lnTo>
                      <a:pt x="82721" y="311245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22" y="328081"/>
                    </a:lnTo>
                    <a:lnTo>
                      <a:pt x="251323" y="311245"/>
                    </a:lnTo>
                    <a:lnTo>
                      <a:pt x="285127" y="285129"/>
                    </a:lnTo>
                    <a:lnTo>
                      <a:pt x="311244" y="251326"/>
                    </a:lnTo>
                    <a:lnTo>
                      <a:pt x="328081" y="211429"/>
                    </a:lnTo>
                    <a:lnTo>
                      <a:pt x="334048" y="167030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" name="object 93">
                <a:extLst>
                  <a:ext uri="{FF2B5EF4-FFF2-40B4-BE49-F238E27FC236}">
                    <a16:creationId xmlns:a16="http://schemas.microsoft.com/office/drawing/2014/main" id="{DFB40076-210A-46F7-A78A-4F790D4AF44E}"/>
                  </a:ext>
                </a:extLst>
              </p:cNvPr>
              <p:cNvSpPr/>
              <p:nvPr/>
            </p:nvSpPr>
            <p:spPr>
              <a:xfrm>
                <a:off x="5399912" y="2635999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0" y="167017"/>
                    </a:move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20" y="285127"/>
                    </a:lnTo>
                    <a:lnTo>
                      <a:pt x="82724" y="311244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4"/>
                    </a:lnTo>
                    <a:lnTo>
                      <a:pt x="285129" y="285127"/>
                    </a:lnTo>
                    <a:lnTo>
                      <a:pt x="311245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lnTo>
                      <a:pt x="328081" y="122618"/>
                    </a:lnTo>
                    <a:lnTo>
                      <a:pt x="311245" y="82721"/>
                    </a:lnTo>
                    <a:lnTo>
                      <a:pt x="285129" y="48918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object 94">
                <a:extLst>
                  <a:ext uri="{FF2B5EF4-FFF2-40B4-BE49-F238E27FC236}">
                    <a16:creationId xmlns:a16="http://schemas.microsoft.com/office/drawing/2014/main" id="{BC9C5AD1-AC82-4CB5-BD43-4F8F17778C5A}"/>
                  </a:ext>
                </a:extLst>
              </p:cNvPr>
              <p:cNvSpPr/>
              <p:nvPr/>
            </p:nvSpPr>
            <p:spPr>
              <a:xfrm>
                <a:off x="5399912" y="2635999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334048" y="167017"/>
                    </a:moveTo>
                    <a:lnTo>
                      <a:pt x="328081" y="122618"/>
                    </a:lnTo>
                    <a:lnTo>
                      <a:pt x="311245" y="82721"/>
                    </a:lnTo>
                    <a:lnTo>
                      <a:pt x="285129" y="48918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20" y="285127"/>
                    </a:lnTo>
                    <a:lnTo>
                      <a:pt x="82724" y="311244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4"/>
                    </a:lnTo>
                    <a:lnTo>
                      <a:pt x="285129" y="285127"/>
                    </a:lnTo>
                    <a:lnTo>
                      <a:pt x="311245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" name="object 95">
                <a:extLst>
                  <a:ext uri="{FF2B5EF4-FFF2-40B4-BE49-F238E27FC236}">
                    <a16:creationId xmlns:a16="http://schemas.microsoft.com/office/drawing/2014/main" id="{8E61B12F-D243-42CC-A2F0-F3D650E05A3D}"/>
                  </a:ext>
                </a:extLst>
              </p:cNvPr>
              <p:cNvSpPr/>
              <p:nvPr/>
            </p:nvSpPr>
            <p:spPr>
              <a:xfrm>
                <a:off x="5399912" y="230195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0" y="167017"/>
                    </a:move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20" y="285127"/>
                    </a:lnTo>
                    <a:lnTo>
                      <a:pt x="82724" y="311244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4"/>
                    </a:lnTo>
                    <a:lnTo>
                      <a:pt x="285129" y="285127"/>
                    </a:lnTo>
                    <a:lnTo>
                      <a:pt x="311245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lnTo>
                      <a:pt x="328081" y="122618"/>
                    </a:lnTo>
                    <a:lnTo>
                      <a:pt x="311245" y="82721"/>
                    </a:lnTo>
                    <a:lnTo>
                      <a:pt x="285129" y="48918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object 96">
                <a:extLst>
                  <a:ext uri="{FF2B5EF4-FFF2-40B4-BE49-F238E27FC236}">
                    <a16:creationId xmlns:a16="http://schemas.microsoft.com/office/drawing/2014/main" id="{7C9B63D7-B359-4C35-B99B-428777CF5BDB}"/>
                  </a:ext>
                </a:extLst>
              </p:cNvPr>
              <p:cNvSpPr/>
              <p:nvPr/>
            </p:nvSpPr>
            <p:spPr>
              <a:xfrm>
                <a:off x="5399912" y="230195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334048" y="167017"/>
                    </a:moveTo>
                    <a:lnTo>
                      <a:pt x="328081" y="122618"/>
                    </a:lnTo>
                    <a:lnTo>
                      <a:pt x="311245" y="82721"/>
                    </a:lnTo>
                    <a:lnTo>
                      <a:pt x="285129" y="48918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20" y="285127"/>
                    </a:lnTo>
                    <a:lnTo>
                      <a:pt x="82724" y="311244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4"/>
                    </a:lnTo>
                    <a:lnTo>
                      <a:pt x="285129" y="285127"/>
                    </a:lnTo>
                    <a:lnTo>
                      <a:pt x="311245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" name="object 97">
                <a:extLst>
                  <a:ext uri="{FF2B5EF4-FFF2-40B4-BE49-F238E27FC236}">
                    <a16:creationId xmlns:a16="http://schemas.microsoft.com/office/drawing/2014/main" id="{3F735828-DC77-4F51-87CF-B0FCD80436A3}"/>
                  </a:ext>
                </a:extLst>
              </p:cNvPr>
              <p:cNvSpPr/>
              <p:nvPr/>
            </p:nvSpPr>
            <p:spPr>
              <a:xfrm>
                <a:off x="5399912" y="1958073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0" y="167030"/>
                    </a:moveTo>
                    <a:lnTo>
                      <a:pt x="5966" y="211429"/>
                    </a:lnTo>
                    <a:lnTo>
                      <a:pt x="22803" y="251326"/>
                    </a:lnTo>
                    <a:lnTo>
                      <a:pt x="48920" y="285129"/>
                    </a:lnTo>
                    <a:lnTo>
                      <a:pt x="82724" y="311245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5"/>
                    </a:lnTo>
                    <a:lnTo>
                      <a:pt x="285129" y="285129"/>
                    </a:lnTo>
                    <a:lnTo>
                      <a:pt x="311245" y="251326"/>
                    </a:lnTo>
                    <a:lnTo>
                      <a:pt x="328081" y="211429"/>
                    </a:lnTo>
                    <a:lnTo>
                      <a:pt x="334048" y="167030"/>
                    </a:lnTo>
                    <a:lnTo>
                      <a:pt x="328081" y="122625"/>
                    </a:lnTo>
                    <a:lnTo>
                      <a:pt x="311245" y="82724"/>
                    </a:lnTo>
                    <a:lnTo>
                      <a:pt x="285129" y="48920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20"/>
                    </a:lnTo>
                    <a:lnTo>
                      <a:pt x="22803" y="82724"/>
                    </a:lnTo>
                    <a:lnTo>
                      <a:pt x="5966" y="122625"/>
                    </a:lnTo>
                    <a:lnTo>
                      <a:pt x="0" y="167030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" name="object 98">
                <a:extLst>
                  <a:ext uri="{FF2B5EF4-FFF2-40B4-BE49-F238E27FC236}">
                    <a16:creationId xmlns:a16="http://schemas.microsoft.com/office/drawing/2014/main" id="{C4F39FE7-A47A-4F53-AACA-3D37C2BB026A}"/>
                  </a:ext>
                </a:extLst>
              </p:cNvPr>
              <p:cNvSpPr/>
              <p:nvPr/>
            </p:nvSpPr>
            <p:spPr>
              <a:xfrm>
                <a:off x="5399912" y="1958073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334048" y="167030"/>
                    </a:moveTo>
                    <a:lnTo>
                      <a:pt x="328081" y="122625"/>
                    </a:lnTo>
                    <a:lnTo>
                      <a:pt x="311245" y="82724"/>
                    </a:lnTo>
                    <a:lnTo>
                      <a:pt x="285129" y="48920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20"/>
                    </a:lnTo>
                    <a:lnTo>
                      <a:pt x="22803" y="82724"/>
                    </a:lnTo>
                    <a:lnTo>
                      <a:pt x="5966" y="122625"/>
                    </a:lnTo>
                    <a:lnTo>
                      <a:pt x="0" y="167030"/>
                    </a:lnTo>
                    <a:lnTo>
                      <a:pt x="5966" y="211429"/>
                    </a:lnTo>
                    <a:lnTo>
                      <a:pt x="22803" y="251326"/>
                    </a:lnTo>
                    <a:lnTo>
                      <a:pt x="48920" y="285129"/>
                    </a:lnTo>
                    <a:lnTo>
                      <a:pt x="82724" y="311245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5"/>
                    </a:lnTo>
                    <a:lnTo>
                      <a:pt x="285129" y="285129"/>
                    </a:lnTo>
                    <a:lnTo>
                      <a:pt x="311245" y="251326"/>
                    </a:lnTo>
                    <a:lnTo>
                      <a:pt x="328081" y="211429"/>
                    </a:lnTo>
                    <a:lnTo>
                      <a:pt x="334048" y="167030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" name="object 99">
                <a:extLst>
                  <a:ext uri="{FF2B5EF4-FFF2-40B4-BE49-F238E27FC236}">
                    <a16:creationId xmlns:a16="http://schemas.microsoft.com/office/drawing/2014/main" id="{1C75A743-138F-40E9-8CD4-F64BD6842FD8}"/>
                  </a:ext>
                </a:extLst>
              </p:cNvPr>
              <p:cNvSpPr/>
              <p:nvPr/>
            </p:nvSpPr>
            <p:spPr>
              <a:xfrm>
                <a:off x="4006722" y="230195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0" y="167017"/>
                    </a:move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18" y="285127"/>
                    </a:lnTo>
                    <a:lnTo>
                      <a:pt x="82721" y="311244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18" y="328081"/>
                    </a:lnTo>
                    <a:lnTo>
                      <a:pt x="251317" y="311244"/>
                    </a:lnTo>
                    <a:lnTo>
                      <a:pt x="285122" y="285127"/>
                    </a:lnTo>
                    <a:lnTo>
                      <a:pt x="311241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lnTo>
                      <a:pt x="328081" y="122618"/>
                    </a:lnTo>
                    <a:lnTo>
                      <a:pt x="311241" y="82721"/>
                    </a:lnTo>
                    <a:lnTo>
                      <a:pt x="285122" y="48918"/>
                    </a:lnTo>
                    <a:lnTo>
                      <a:pt x="251317" y="22803"/>
                    </a:lnTo>
                    <a:lnTo>
                      <a:pt x="211418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0">
                <a:extLst>
                  <a:ext uri="{FF2B5EF4-FFF2-40B4-BE49-F238E27FC236}">
                    <a16:creationId xmlns:a16="http://schemas.microsoft.com/office/drawing/2014/main" id="{44C0424C-64F8-49F7-AC82-84E834A89D6C}"/>
                  </a:ext>
                </a:extLst>
              </p:cNvPr>
              <p:cNvSpPr/>
              <p:nvPr/>
            </p:nvSpPr>
            <p:spPr>
              <a:xfrm>
                <a:off x="4006722" y="230195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334048" y="167017"/>
                    </a:moveTo>
                    <a:lnTo>
                      <a:pt x="328081" y="122618"/>
                    </a:lnTo>
                    <a:lnTo>
                      <a:pt x="311241" y="82721"/>
                    </a:lnTo>
                    <a:lnTo>
                      <a:pt x="285122" y="48918"/>
                    </a:lnTo>
                    <a:lnTo>
                      <a:pt x="251317" y="22803"/>
                    </a:lnTo>
                    <a:lnTo>
                      <a:pt x="211418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18" y="285127"/>
                    </a:lnTo>
                    <a:lnTo>
                      <a:pt x="82721" y="311244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18" y="328081"/>
                    </a:lnTo>
                    <a:lnTo>
                      <a:pt x="251317" y="311244"/>
                    </a:lnTo>
                    <a:lnTo>
                      <a:pt x="285122" y="285127"/>
                    </a:lnTo>
                    <a:lnTo>
                      <a:pt x="311241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6" name="object 101">
                <a:extLst>
                  <a:ext uri="{FF2B5EF4-FFF2-40B4-BE49-F238E27FC236}">
                    <a16:creationId xmlns:a16="http://schemas.microsoft.com/office/drawing/2014/main" id="{27202FAB-9703-48ED-A74A-1CB954597A05}"/>
                  </a:ext>
                </a:extLst>
              </p:cNvPr>
              <p:cNvSpPr/>
              <p:nvPr/>
            </p:nvSpPr>
            <p:spPr>
              <a:xfrm>
                <a:off x="4006722" y="1958073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0" y="167030"/>
                    </a:moveTo>
                    <a:lnTo>
                      <a:pt x="5966" y="211429"/>
                    </a:lnTo>
                    <a:lnTo>
                      <a:pt x="22803" y="251326"/>
                    </a:lnTo>
                    <a:lnTo>
                      <a:pt x="48918" y="285129"/>
                    </a:lnTo>
                    <a:lnTo>
                      <a:pt x="82721" y="311245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18" y="328081"/>
                    </a:lnTo>
                    <a:lnTo>
                      <a:pt x="251317" y="311245"/>
                    </a:lnTo>
                    <a:lnTo>
                      <a:pt x="285122" y="285129"/>
                    </a:lnTo>
                    <a:lnTo>
                      <a:pt x="311241" y="251326"/>
                    </a:lnTo>
                    <a:lnTo>
                      <a:pt x="328081" y="211429"/>
                    </a:lnTo>
                    <a:lnTo>
                      <a:pt x="334048" y="167030"/>
                    </a:lnTo>
                    <a:lnTo>
                      <a:pt x="328081" y="122625"/>
                    </a:lnTo>
                    <a:lnTo>
                      <a:pt x="311241" y="82724"/>
                    </a:lnTo>
                    <a:lnTo>
                      <a:pt x="285122" y="48920"/>
                    </a:lnTo>
                    <a:lnTo>
                      <a:pt x="251317" y="22803"/>
                    </a:lnTo>
                    <a:lnTo>
                      <a:pt x="211418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20"/>
                    </a:lnTo>
                    <a:lnTo>
                      <a:pt x="22803" y="82724"/>
                    </a:lnTo>
                    <a:lnTo>
                      <a:pt x="5966" y="122625"/>
                    </a:lnTo>
                    <a:lnTo>
                      <a:pt x="0" y="167030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7" name="object 102">
                <a:extLst>
                  <a:ext uri="{FF2B5EF4-FFF2-40B4-BE49-F238E27FC236}">
                    <a16:creationId xmlns:a16="http://schemas.microsoft.com/office/drawing/2014/main" id="{546F255D-F6A5-4942-A0A5-DE092213E702}"/>
                  </a:ext>
                </a:extLst>
              </p:cNvPr>
              <p:cNvSpPr/>
              <p:nvPr/>
            </p:nvSpPr>
            <p:spPr>
              <a:xfrm>
                <a:off x="4006722" y="1958073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334048" y="167030"/>
                    </a:moveTo>
                    <a:lnTo>
                      <a:pt x="328081" y="122625"/>
                    </a:lnTo>
                    <a:lnTo>
                      <a:pt x="311241" y="82724"/>
                    </a:lnTo>
                    <a:lnTo>
                      <a:pt x="285122" y="48920"/>
                    </a:lnTo>
                    <a:lnTo>
                      <a:pt x="251317" y="22803"/>
                    </a:lnTo>
                    <a:lnTo>
                      <a:pt x="211418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20"/>
                    </a:lnTo>
                    <a:lnTo>
                      <a:pt x="22803" y="82724"/>
                    </a:lnTo>
                    <a:lnTo>
                      <a:pt x="5966" y="122625"/>
                    </a:lnTo>
                    <a:lnTo>
                      <a:pt x="0" y="167030"/>
                    </a:lnTo>
                    <a:lnTo>
                      <a:pt x="5966" y="211429"/>
                    </a:lnTo>
                    <a:lnTo>
                      <a:pt x="22803" y="251326"/>
                    </a:lnTo>
                    <a:lnTo>
                      <a:pt x="48918" y="285129"/>
                    </a:lnTo>
                    <a:lnTo>
                      <a:pt x="82721" y="311245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18" y="328081"/>
                    </a:lnTo>
                    <a:lnTo>
                      <a:pt x="251317" y="311245"/>
                    </a:lnTo>
                    <a:lnTo>
                      <a:pt x="285122" y="285129"/>
                    </a:lnTo>
                    <a:lnTo>
                      <a:pt x="311241" y="251326"/>
                    </a:lnTo>
                    <a:lnTo>
                      <a:pt x="328081" y="211429"/>
                    </a:lnTo>
                    <a:lnTo>
                      <a:pt x="334048" y="167030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8" name="object 103">
                <a:extLst>
                  <a:ext uri="{FF2B5EF4-FFF2-40B4-BE49-F238E27FC236}">
                    <a16:creationId xmlns:a16="http://schemas.microsoft.com/office/drawing/2014/main" id="{F5102499-E0C0-42F7-B493-38921A34F79B}"/>
                  </a:ext>
                </a:extLst>
              </p:cNvPr>
              <p:cNvSpPr/>
              <p:nvPr/>
            </p:nvSpPr>
            <p:spPr>
              <a:xfrm>
                <a:off x="2974339" y="1958073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0" y="167030"/>
                    </a:moveTo>
                    <a:lnTo>
                      <a:pt x="5967" y="211429"/>
                    </a:lnTo>
                    <a:lnTo>
                      <a:pt x="22806" y="251326"/>
                    </a:lnTo>
                    <a:lnTo>
                      <a:pt x="48925" y="285129"/>
                    </a:lnTo>
                    <a:lnTo>
                      <a:pt x="82730" y="311245"/>
                    </a:lnTo>
                    <a:lnTo>
                      <a:pt x="122629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5"/>
                    </a:lnTo>
                    <a:lnTo>
                      <a:pt x="285129" y="285129"/>
                    </a:lnTo>
                    <a:lnTo>
                      <a:pt x="311245" y="251326"/>
                    </a:lnTo>
                    <a:lnTo>
                      <a:pt x="328081" y="211429"/>
                    </a:lnTo>
                    <a:lnTo>
                      <a:pt x="334048" y="167030"/>
                    </a:lnTo>
                    <a:lnTo>
                      <a:pt x="328081" y="122625"/>
                    </a:lnTo>
                    <a:lnTo>
                      <a:pt x="311245" y="82724"/>
                    </a:lnTo>
                    <a:lnTo>
                      <a:pt x="285129" y="48920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9" y="5966"/>
                    </a:lnTo>
                    <a:lnTo>
                      <a:pt x="82730" y="22803"/>
                    </a:lnTo>
                    <a:lnTo>
                      <a:pt x="48925" y="48920"/>
                    </a:lnTo>
                    <a:lnTo>
                      <a:pt x="22806" y="82724"/>
                    </a:lnTo>
                    <a:lnTo>
                      <a:pt x="5967" y="122625"/>
                    </a:lnTo>
                    <a:lnTo>
                      <a:pt x="0" y="167030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104">
                <a:extLst>
                  <a:ext uri="{FF2B5EF4-FFF2-40B4-BE49-F238E27FC236}">
                    <a16:creationId xmlns:a16="http://schemas.microsoft.com/office/drawing/2014/main" id="{86CF3D01-B9DF-4CAC-BCE8-8C68FFC60C99}"/>
                  </a:ext>
                </a:extLst>
              </p:cNvPr>
              <p:cNvSpPr/>
              <p:nvPr/>
            </p:nvSpPr>
            <p:spPr>
              <a:xfrm>
                <a:off x="2974339" y="1958073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334048" y="167030"/>
                    </a:moveTo>
                    <a:lnTo>
                      <a:pt x="328081" y="122625"/>
                    </a:lnTo>
                    <a:lnTo>
                      <a:pt x="311245" y="82724"/>
                    </a:lnTo>
                    <a:lnTo>
                      <a:pt x="285129" y="48920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9" y="5966"/>
                    </a:lnTo>
                    <a:lnTo>
                      <a:pt x="82730" y="22803"/>
                    </a:lnTo>
                    <a:lnTo>
                      <a:pt x="48925" y="48920"/>
                    </a:lnTo>
                    <a:lnTo>
                      <a:pt x="22806" y="82724"/>
                    </a:lnTo>
                    <a:lnTo>
                      <a:pt x="5967" y="122625"/>
                    </a:lnTo>
                    <a:lnTo>
                      <a:pt x="0" y="167030"/>
                    </a:lnTo>
                    <a:lnTo>
                      <a:pt x="5967" y="211429"/>
                    </a:lnTo>
                    <a:lnTo>
                      <a:pt x="22806" y="251326"/>
                    </a:lnTo>
                    <a:lnTo>
                      <a:pt x="48925" y="285129"/>
                    </a:lnTo>
                    <a:lnTo>
                      <a:pt x="82730" y="311245"/>
                    </a:lnTo>
                    <a:lnTo>
                      <a:pt x="122629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5"/>
                    </a:lnTo>
                    <a:lnTo>
                      <a:pt x="285129" y="285129"/>
                    </a:lnTo>
                    <a:lnTo>
                      <a:pt x="311245" y="251326"/>
                    </a:lnTo>
                    <a:lnTo>
                      <a:pt x="328081" y="211429"/>
                    </a:lnTo>
                    <a:lnTo>
                      <a:pt x="334048" y="167030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" name="object 105">
                <a:extLst>
                  <a:ext uri="{FF2B5EF4-FFF2-40B4-BE49-F238E27FC236}">
                    <a16:creationId xmlns:a16="http://schemas.microsoft.com/office/drawing/2014/main" id="{8E47FD6C-9C60-44AB-A840-CE84707FA284}"/>
                  </a:ext>
                </a:extLst>
              </p:cNvPr>
              <p:cNvSpPr/>
              <p:nvPr/>
            </p:nvSpPr>
            <p:spPr>
              <a:xfrm>
                <a:off x="2974339" y="230195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0" y="167017"/>
                    </a:moveTo>
                    <a:lnTo>
                      <a:pt x="5967" y="211422"/>
                    </a:lnTo>
                    <a:lnTo>
                      <a:pt x="22806" y="251323"/>
                    </a:lnTo>
                    <a:lnTo>
                      <a:pt x="48925" y="285127"/>
                    </a:lnTo>
                    <a:lnTo>
                      <a:pt x="82730" y="311244"/>
                    </a:lnTo>
                    <a:lnTo>
                      <a:pt x="122629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4"/>
                    </a:lnTo>
                    <a:lnTo>
                      <a:pt x="285129" y="285127"/>
                    </a:lnTo>
                    <a:lnTo>
                      <a:pt x="311245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lnTo>
                      <a:pt x="328081" y="122618"/>
                    </a:lnTo>
                    <a:lnTo>
                      <a:pt x="311245" y="82721"/>
                    </a:lnTo>
                    <a:lnTo>
                      <a:pt x="285129" y="48918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9" y="5966"/>
                    </a:lnTo>
                    <a:lnTo>
                      <a:pt x="82730" y="22803"/>
                    </a:lnTo>
                    <a:lnTo>
                      <a:pt x="48925" y="48918"/>
                    </a:lnTo>
                    <a:lnTo>
                      <a:pt x="22806" y="82721"/>
                    </a:lnTo>
                    <a:lnTo>
                      <a:pt x="5967" y="122618"/>
                    </a:lnTo>
                    <a:lnTo>
                      <a:pt x="0" y="167017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1" name="object 106">
                <a:extLst>
                  <a:ext uri="{FF2B5EF4-FFF2-40B4-BE49-F238E27FC236}">
                    <a16:creationId xmlns:a16="http://schemas.microsoft.com/office/drawing/2014/main" id="{51B086C7-2BE2-4E49-A71D-B823A876023B}"/>
                  </a:ext>
                </a:extLst>
              </p:cNvPr>
              <p:cNvSpPr/>
              <p:nvPr/>
            </p:nvSpPr>
            <p:spPr>
              <a:xfrm>
                <a:off x="2974339" y="230195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334048" y="167017"/>
                    </a:moveTo>
                    <a:lnTo>
                      <a:pt x="328081" y="122618"/>
                    </a:lnTo>
                    <a:lnTo>
                      <a:pt x="311245" y="82721"/>
                    </a:lnTo>
                    <a:lnTo>
                      <a:pt x="285129" y="48918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9" y="5966"/>
                    </a:lnTo>
                    <a:lnTo>
                      <a:pt x="82730" y="22803"/>
                    </a:lnTo>
                    <a:lnTo>
                      <a:pt x="48925" y="48918"/>
                    </a:lnTo>
                    <a:lnTo>
                      <a:pt x="22806" y="82721"/>
                    </a:lnTo>
                    <a:lnTo>
                      <a:pt x="5967" y="122618"/>
                    </a:lnTo>
                    <a:lnTo>
                      <a:pt x="0" y="167017"/>
                    </a:lnTo>
                    <a:lnTo>
                      <a:pt x="5967" y="211422"/>
                    </a:lnTo>
                    <a:lnTo>
                      <a:pt x="22806" y="251323"/>
                    </a:lnTo>
                    <a:lnTo>
                      <a:pt x="48925" y="285127"/>
                    </a:lnTo>
                    <a:lnTo>
                      <a:pt x="82730" y="311244"/>
                    </a:lnTo>
                    <a:lnTo>
                      <a:pt x="122629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4"/>
                    </a:lnTo>
                    <a:lnTo>
                      <a:pt x="285129" y="285127"/>
                    </a:lnTo>
                    <a:lnTo>
                      <a:pt x="311245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2" name="object 107">
                <a:extLst>
                  <a:ext uri="{FF2B5EF4-FFF2-40B4-BE49-F238E27FC236}">
                    <a16:creationId xmlns:a16="http://schemas.microsoft.com/office/drawing/2014/main" id="{6E635072-77F2-4FE2-94B6-7F4201044AB9}"/>
                  </a:ext>
                </a:extLst>
              </p:cNvPr>
              <p:cNvSpPr/>
              <p:nvPr/>
            </p:nvSpPr>
            <p:spPr>
              <a:xfrm>
                <a:off x="4708334" y="2635999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0" y="167017"/>
                    </a:move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18" y="285127"/>
                    </a:lnTo>
                    <a:lnTo>
                      <a:pt x="82721" y="311244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18" y="328081"/>
                    </a:lnTo>
                    <a:lnTo>
                      <a:pt x="251317" y="311244"/>
                    </a:lnTo>
                    <a:lnTo>
                      <a:pt x="285122" y="285127"/>
                    </a:lnTo>
                    <a:lnTo>
                      <a:pt x="311241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lnTo>
                      <a:pt x="328081" y="122618"/>
                    </a:lnTo>
                    <a:lnTo>
                      <a:pt x="311241" y="82721"/>
                    </a:lnTo>
                    <a:lnTo>
                      <a:pt x="285122" y="48918"/>
                    </a:lnTo>
                    <a:lnTo>
                      <a:pt x="251317" y="22803"/>
                    </a:lnTo>
                    <a:lnTo>
                      <a:pt x="211418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3" name="object 108">
                <a:extLst>
                  <a:ext uri="{FF2B5EF4-FFF2-40B4-BE49-F238E27FC236}">
                    <a16:creationId xmlns:a16="http://schemas.microsoft.com/office/drawing/2014/main" id="{C20B628E-C638-4BBD-9F12-CD8A011FEB5C}"/>
                  </a:ext>
                </a:extLst>
              </p:cNvPr>
              <p:cNvSpPr/>
              <p:nvPr/>
            </p:nvSpPr>
            <p:spPr>
              <a:xfrm>
                <a:off x="4708334" y="2635999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334048" y="167017"/>
                    </a:moveTo>
                    <a:lnTo>
                      <a:pt x="328081" y="122618"/>
                    </a:lnTo>
                    <a:lnTo>
                      <a:pt x="311241" y="82721"/>
                    </a:lnTo>
                    <a:lnTo>
                      <a:pt x="285122" y="48918"/>
                    </a:lnTo>
                    <a:lnTo>
                      <a:pt x="251317" y="22803"/>
                    </a:lnTo>
                    <a:lnTo>
                      <a:pt x="211418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18" y="285127"/>
                    </a:lnTo>
                    <a:lnTo>
                      <a:pt x="82721" y="311244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18" y="328081"/>
                    </a:lnTo>
                    <a:lnTo>
                      <a:pt x="251317" y="311244"/>
                    </a:lnTo>
                    <a:lnTo>
                      <a:pt x="285122" y="285127"/>
                    </a:lnTo>
                    <a:lnTo>
                      <a:pt x="311241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4" name="object 109">
                <a:extLst>
                  <a:ext uri="{FF2B5EF4-FFF2-40B4-BE49-F238E27FC236}">
                    <a16:creationId xmlns:a16="http://schemas.microsoft.com/office/drawing/2014/main" id="{46C249AF-E19A-4A07-80CC-65EB37A63B12}"/>
                  </a:ext>
                </a:extLst>
              </p:cNvPr>
              <p:cNvSpPr/>
              <p:nvPr/>
            </p:nvSpPr>
            <p:spPr>
              <a:xfrm>
                <a:off x="4708334" y="230195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0" y="167017"/>
                    </a:move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18" y="285127"/>
                    </a:lnTo>
                    <a:lnTo>
                      <a:pt x="82721" y="311244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18" y="328081"/>
                    </a:lnTo>
                    <a:lnTo>
                      <a:pt x="251317" y="311244"/>
                    </a:lnTo>
                    <a:lnTo>
                      <a:pt x="285122" y="285127"/>
                    </a:lnTo>
                    <a:lnTo>
                      <a:pt x="311241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lnTo>
                      <a:pt x="328081" y="122618"/>
                    </a:lnTo>
                    <a:lnTo>
                      <a:pt x="311241" y="82721"/>
                    </a:lnTo>
                    <a:lnTo>
                      <a:pt x="285122" y="48918"/>
                    </a:lnTo>
                    <a:lnTo>
                      <a:pt x="251317" y="22803"/>
                    </a:lnTo>
                    <a:lnTo>
                      <a:pt x="211418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5" name="object 110">
                <a:extLst>
                  <a:ext uri="{FF2B5EF4-FFF2-40B4-BE49-F238E27FC236}">
                    <a16:creationId xmlns:a16="http://schemas.microsoft.com/office/drawing/2014/main" id="{AA23AEBF-5A10-482D-8B16-C35F26A5409E}"/>
                  </a:ext>
                </a:extLst>
              </p:cNvPr>
              <p:cNvSpPr/>
              <p:nvPr/>
            </p:nvSpPr>
            <p:spPr>
              <a:xfrm>
                <a:off x="4708334" y="230195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334048" y="167017"/>
                    </a:moveTo>
                    <a:lnTo>
                      <a:pt x="328081" y="122618"/>
                    </a:lnTo>
                    <a:lnTo>
                      <a:pt x="311241" y="82721"/>
                    </a:lnTo>
                    <a:lnTo>
                      <a:pt x="285122" y="48918"/>
                    </a:lnTo>
                    <a:lnTo>
                      <a:pt x="251317" y="22803"/>
                    </a:lnTo>
                    <a:lnTo>
                      <a:pt x="211418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18" y="285127"/>
                    </a:lnTo>
                    <a:lnTo>
                      <a:pt x="82721" y="311244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18" y="328081"/>
                    </a:lnTo>
                    <a:lnTo>
                      <a:pt x="251317" y="311244"/>
                    </a:lnTo>
                    <a:lnTo>
                      <a:pt x="285122" y="285127"/>
                    </a:lnTo>
                    <a:lnTo>
                      <a:pt x="311241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6" name="object 111">
                <a:extLst>
                  <a:ext uri="{FF2B5EF4-FFF2-40B4-BE49-F238E27FC236}">
                    <a16:creationId xmlns:a16="http://schemas.microsoft.com/office/drawing/2014/main" id="{43482C99-6675-4AF5-9D1D-195337516274}"/>
                  </a:ext>
                </a:extLst>
              </p:cNvPr>
              <p:cNvSpPr/>
              <p:nvPr/>
            </p:nvSpPr>
            <p:spPr>
              <a:xfrm>
                <a:off x="4708334" y="1958073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0" y="167030"/>
                    </a:moveTo>
                    <a:lnTo>
                      <a:pt x="5966" y="211429"/>
                    </a:lnTo>
                    <a:lnTo>
                      <a:pt x="22803" y="251326"/>
                    </a:lnTo>
                    <a:lnTo>
                      <a:pt x="48918" y="285129"/>
                    </a:lnTo>
                    <a:lnTo>
                      <a:pt x="82721" y="311245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18" y="328081"/>
                    </a:lnTo>
                    <a:lnTo>
                      <a:pt x="251317" y="311245"/>
                    </a:lnTo>
                    <a:lnTo>
                      <a:pt x="285122" y="285129"/>
                    </a:lnTo>
                    <a:lnTo>
                      <a:pt x="311241" y="251326"/>
                    </a:lnTo>
                    <a:lnTo>
                      <a:pt x="328081" y="211429"/>
                    </a:lnTo>
                    <a:lnTo>
                      <a:pt x="334048" y="167030"/>
                    </a:lnTo>
                    <a:lnTo>
                      <a:pt x="328081" y="122625"/>
                    </a:lnTo>
                    <a:lnTo>
                      <a:pt x="311241" y="82724"/>
                    </a:lnTo>
                    <a:lnTo>
                      <a:pt x="285122" y="48920"/>
                    </a:lnTo>
                    <a:lnTo>
                      <a:pt x="251317" y="22803"/>
                    </a:lnTo>
                    <a:lnTo>
                      <a:pt x="211418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20"/>
                    </a:lnTo>
                    <a:lnTo>
                      <a:pt x="22803" y="82724"/>
                    </a:lnTo>
                    <a:lnTo>
                      <a:pt x="5966" y="122625"/>
                    </a:lnTo>
                    <a:lnTo>
                      <a:pt x="0" y="167030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7" name="object 112">
                <a:extLst>
                  <a:ext uri="{FF2B5EF4-FFF2-40B4-BE49-F238E27FC236}">
                    <a16:creationId xmlns:a16="http://schemas.microsoft.com/office/drawing/2014/main" id="{86A21E2B-3D32-4F3A-89D0-953F7A63CA8E}"/>
                  </a:ext>
                </a:extLst>
              </p:cNvPr>
              <p:cNvSpPr/>
              <p:nvPr/>
            </p:nvSpPr>
            <p:spPr>
              <a:xfrm>
                <a:off x="4708334" y="1958073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4">
                    <a:moveTo>
                      <a:pt x="334048" y="167030"/>
                    </a:moveTo>
                    <a:lnTo>
                      <a:pt x="328081" y="122625"/>
                    </a:lnTo>
                    <a:lnTo>
                      <a:pt x="311241" y="82724"/>
                    </a:lnTo>
                    <a:lnTo>
                      <a:pt x="285122" y="48920"/>
                    </a:lnTo>
                    <a:lnTo>
                      <a:pt x="251317" y="22803"/>
                    </a:lnTo>
                    <a:lnTo>
                      <a:pt x="211418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20"/>
                    </a:lnTo>
                    <a:lnTo>
                      <a:pt x="22803" y="82724"/>
                    </a:lnTo>
                    <a:lnTo>
                      <a:pt x="5966" y="122625"/>
                    </a:lnTo>
                    <a:lnTo>
                      <a:pt x="0" y="167030"/>
                    </a:lnTo>
                    <a:lnTo>
                      <a:pt x="5966" y="211429"/>
                    </a:lnTo>
                    <a:lnTo>
                      <a:pt x="22803" y="251326"/>
                    </a:lnTo>
                    <a:lnTo>
                      <a:pt x="48918" y="285129"/>
                    </a:lnTo>
                    <a:lnTo>
                      <a:pt x="82721" y="311245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18" y="328081"/>
                    </a:lnTo>
                    <a:lnTo>
                      <a:pt x="251317" y="311245"/>
                    </a:lnTo>
                    <a:lnTo>
                      <a:pt x="285122" y="285129"/>
                    </a:lnTo>
                    <a:lnTo>
                      <a:pt x="311241" y="251326"/>
                    </a:lnTo>
                    <a:lnTo>
                      <a:pt x="328081" y="211429"/>
                    </a:lnTo>
                    <a:lnTo>
                      <a:pt x="334048" y="167030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8" name="object 113">
                <a:extLst>
                  <a:ext uri="{FF2B5EF4-FFF2-40B4-BE49-F238E27FC236}">
                    <a16:creationId xmlns:a16="http://schemas.microsoft.com/office/drawing/2014/main" id="{AA5F060C-C490-4D15-A3F5-EFE3FDBE12AA}"/>
                  </a:ext>
                </a:extLst>
              </p:cNvPr>
              <p:cNvSpPr/>
              <p:nvPr/>
            </p:nvSpPr>
            <p:spPr>
              <a:xfrm>
                <a:off x="4708334" y="5600572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5">
                    <a:moveTo>
                      <a:pt x="0" y="167017"/>
                    </a:move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18" y="285127"/>
                    </a:lnTo>
                    <a:lnTo>
                      <a:pt x="82721" y="311244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18" y="328081"/>
                    </a:lnTo>
                    <a:lnTo>
                      <a:pt x="251317" y="311244"/>
                    </a:lnTo>
                    <a:lnTo>
                      <a:pt x="285122" y="285127"/>
                    </a:lnTo>
                    <a:lnTo>
                      <a:pt x="311241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lnTo>
                      <a:pt x="328081" y="122618"/>
                    </a:lnTo>
                    <a:lnTo>
                      <a:pt x="311241" y="82721"/>
                    </a:lnTo>
                    <a:lnTo>
                      <a:pt x="285122" y="48918"/>
                    </a:lnTo>
                    <a:lnTo>
                      <a:pt x="251317" y="22803"/>
                    </a:lnTo>
                    <a:lnTo>
                      <a:pt x="211418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" name="object 114">
                <a:extLst>
                  <a:ext uri="{FF2B5EF4-FFF2-40B4-BE49-F238E27FC236}">
                    <a16:creationId xmlns:a16="http://schemas.microsoft.com/office/drawing/2014/main" id="{E9A97376-C935-4395-B874-3BFA2211D7FB}"/>
                  </a:ext>
                </a:extLst>
              </p:cNvPr>
              <p:cNvSpPr/>
              <p:nvPr/>
            </p:nvSpPr>
            <p:spPr>
              <a:xfrm>
                <a:off x="4708334" y="5600572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5">
                    <a:moveTo>
                      <a:pt x="334048" y="167017"/>
                    </a:moveTo>
                    <a:lnTo>
                      <a:pt x="328081" y="122618"/>
                    </a:lnTo>
                    <a:lnTo>
                      <a:pt x="311241" y="82721"/>
                    </a:lnTo>
                    <a:lnTo>
                      <a:pt x="285122" y="48918"/>
                    </a:lnTo>
                    <a:lnTo>
                      <a:pt x="251317" y="22803"/>
                    </a:lnTo>
                    <a:lnTo>
                      <a:pt x="211418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18" y="285127"/>
                    </a:lnTo>
                    <a:lnTo>
                      <a:pt x="82721" y="311244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18" y="328081"/>
                    </a:lnTo>
                    <a:lnTo>
                      <a:pt x="251317" y="311244"/>
                    </a:lnTo>
                    <a:lnTo>
                      <a:pt x="285122" y="285127"/>
                    </a:lnTo>
                    <a:lnTo>
                      <a:pt x="311241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0" name="object 115">
                <a:extLst>
                  <a:ext uri="{FF2B5EF4-FFF2-40B4-BE49-F238E27FC236}">
                    <a16:creationId xmlns:a16="http://schemas.microsoft.com/office/drawing/2014/main" id="{CE12642A-B00B-4AB8-A39C-0D83D0C3E3C1}"/>
                  </a:ext>
                </a:extLst>
              </p:cNvPr>
              <p:cNvSpPr/>
              <p:nvPr/>
            </p:nvSpPr>
            <p:spPr>
              <a:xfrm>
                <a:off x="4708334" y="593462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5">
                    <a:moveTo>
                      <a:pt x="0" y="167017"/>
                    </a:move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18" y="285127"/>
                    </a:lnTo>
                    <a:lnTo>
                      <a:pt x="82721" y="311244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18" y="328081"/>
                    </a:lnTo>
                    <a:lnTo>
                      <a:pt x="251317" y="311244"/>
                    </a:lnTo>
                    <a:lnTo>
                      <a:pt x="285122" y="285127"/>
                    </a:lnTo>
                    <a:lnTo>
                      <a:pt x="311241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lnTo>
                      <a:pt x="328081" y="122618"/>
                    </a:lnTo>
                    <a:lnTo>
                      <a:pt x="311241" y="82721"/>
                    </a:lnTo>
                    <a:lnTo>
                      <a:pt x="285122" y="48918"/>
                    </a:lnTo>
                    <a:lnTo>
                      <a:pt x="251317" y="22803"/>
                    </a:lnTo>
                    <a:lnTo>
                      <a:pt x="211418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1" name="object 116">
                <a:extLst>
                  <a:ext uri="{FF2B5EF4-FFF2-40B4-BE49-F238E27FC236}">
                    <a16:creationId xmlns:a16="http://schemas.microsoft.com/office/drawing/2014/main" id="{BA08B306-0FDC-4D7D-924B-CA712F0162DD}"/>
                  </a:ext>
                </a:extLst>
              </p:cNvPr>
              <p:cNvSpPr/>
              <p:nvPr/>
            </p:nvSpPr>
            <p:spPr>
              <a:xfrm>
                <a:off x="4708334" y="593462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5">
                    <a:moveTo>
                      <a:pt x="334048" y="167017"/>
                    </a:moveTo>
                    <a:lnTo>
                      <a:pt x="328081" y="122618"/>
                    </a:lnTo>
                    <a:lnTo>
                      <a:pt x="311241" y="82721"/>
                    </a:lnTo>
                    <a:lnTo>
                      <a:pt x="285122" y="48918"/>
                    </a:lnTo>
                    <a:lnTo>
                      <a:pt x="251317" y="22803"/>
                    </a:lnTo>
                    <a:lnTo>
                      <a:pt x="211418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18" y="285127"/>
                    </a:lnTo>
                    <a:lnTo>
                      <a:pt x="82721" y="311244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18" y="328081"/>
                    </a:lnTo>
                    <a:lnTo>
                      <a:pt x="251317" y="311244"/>
                    </a:lnTo>
                    <a:lnTo>
                      <a:pt x="285122" y="285127"/>
                    </a:lnTo>
                    <a:lnTo>
                      <a:pt x="311241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2" name="object 117">
                <a:extLst>
                  <a:ext uri="{FF2B5EF4-FFF2-40B4-BE49-F238E27FC236}">
                    <a16:creationId xmlns:a16="http://schemas.microsoft.com/office/drawing/2014/main" id="{8D3666BF-21CA-4CBF-B6E5-B2D9B41D714E}"/>
                  </a:ext>
                </a:extLst>
              </p:cNvPr>
              <p:cNvSpPr/>
              <p:nvPr/>
            </p:nvSpPr>
            <p:spPr>
              <a:xfrm>
                <a:off x="4006722" y="5600572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5">
                    <a:moveTo>
                      <a:pt x="0" y="167017"/>
                    </a:move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18" y="285127"/>
                    </a:lnTo>
                    <a:lnTo>
                      <a:pt x="82721" y="311244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18" y="328081"/>
                    </a:lnTo>
                    <a:lnTo>
                      <a:pt x="251317" y="311244"/>
                    </a:lnTo>
                    <a:lnTo>
                      <a:pt x="285122" y="285127"/>
                    </a:lnTo>
                    <a:lnTo>
                      <a:pt x="311241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lnTo>
                      <a:pt x="328081" y="122618"/>
                    </a:lnTo>
                    <a:lnTo>
                      <a:pt x="311241" y="82721"/>
                    </a:lnTo>
                    <a:lnTo>
                      <a:pt x="285122" y="48918"/>
                    </a:lnTo>
                    <a:lnTo>
                      <a:pt x="251317" y="22803"/>
                    </a:lnTo>
                    <a:lnTo>
                      <a:pt x="211418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3" name="object 118">
                <a:extLst>
                  <a:ext uri="{FF2B5EF4-FFF2-40B4-BE49-F238E27FC236}">
                    <a16:creationId xmlns:a16="http://schemas.microsoft.com/office/drawing/2014/main" id="{F242D044-7905-4DAE-B798-486B68176549}"/>
                  </a:ext>
                </a:extLst>
              </p:cNvPr>
              <p:cNvSpPr/>
              <p:nvPr/>
            </p:nvSpPr>
            <p:spPr>
              <a:xfrm>
                <a:off x="4006722" y="5600572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5">
                    <a:moveTo>
                      <a:pt x="334048" y="167017"/>
                    </a:moveTo>
                    <a:lnTo>
                      <a:pt x="328081" y="122618"/>
                    </a:lnTo>
                    <a:lnTo>
                      <a:pt x="311241" y="82721"/>
                    </a:lnTo>
                    <a:lnTo>
                      <a:pt x="285122" y="48918"/>
                    </a:lnTo>
                    <a:lnTo>
                      <a:pt x="251317" y="22803"/>
                    </a:lnTo>
                    <a:lnTo>
                      <a:pt x="211418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18" y="285127"/>
                    </a:lnTo>
                    <a:lnTo>
                      <a:pt x="82721" y="311244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18" y="328081"/>
                    </a:lnTo>
                    <a:lnTo>
                      <a:pt x="251317" y="311244"/>
                    </a:lnTo>
                    <a:lnTo>
                      <a:pt x="285122" y="285127"/>
                    </a:lnTo>
                    <a:lnTo>
                      <a:pt x="311241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4" name="object 119">
                <a:extLst>
                  <a:ext uri="{FF2B5EF4-FFF2-40B4-BE49-F238E27FC236}">
                    <a16:creationId xmlns:a16="http://schemas.microsoft.com/office/drawing/2014/main" id="{797FC491-FE21-47CF-9D4F-89D7628906C7}"/>
                  </a:ext>
                </a:extLst>
              </p:cNvPr>
              <p:cNvSpPr/>
              <p:nvPr/>
            </p:nvSpPr>
            <p:spPr>
              <a:xfrm>
                <a:off x="4006722" y="593462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5">
                    <a:moveTo>
                      <a:pt x="0" y="167017"/>
                    </a:move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18" y="285127"/>
                    </a:lnTo>
                    <a:lnTo>
                      <a:pt x="82721" y="311244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18" y="328081"/>
                    </a:lnTo>
                    <a:lnTo>
                      <a:pt x="251317" y="311244"/>
                    </a:lnTo>
                    <a:lnTo>
                      <a:pt x="285122" y="285127"/>
                    </a:lnTo>
                    <a:lnTo>
                      <a:pt x="311241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lnTo>
                      <a:pt x="328081" y="122618"/>
                    </a:lnTo>
                    <a:lnTo>
                      <a:pt x="311241" y="82721"/>
                    </a:lnTo>
                    <a:lnTo>
                      <a:pt x="285122" y="48918"/>
                    </a:lnTo>
                    <a:lnTo>
                      <a:pt x="251317" y="22803"/>
                    </a:lnTo>
                    <a:lnTo>
                      <a:pt x="211418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5" name="object 120">
                <a:extLst>
                  <a:ext uri="{FF2B5EF4-FFF2-40B4-BE49-F238E27FC236}">
                    <a16:creationId xmlns:a16="http://schemas.microsoft.com/office/drawing/2014/main" id="{B8B4F2EC-A26B-4110-A695-91B38DE668D1}"/>
                  </a:ext>
                </a:extLst>
              </p:cNvPr>
              <p:cNvSpPr/>
              <p:nvPr/>
            </p:nvSpPr>
            <p:spPr>
              <a:xfrm>
                <a:off x="4006722" y="593462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5">
                    <a:moveTo>
                      <a:pt x="334048" y="167017"/>
                    </a:moveTo>
                    <a:lnTo>
                      <a:pt x="328081" y="122618"/>
                    </a:lnTo>
                    <a:lnTo>
                      <a:pt x="311241" y="82721"/>
                    </a:lnTo>
                    <a:lnTo>
                      <a:pt x="285122" y="48918"/>
                    </a:lnTo>
                    <a:lnTo>
                      <a:pt x="251317" y="22803"/>
                    </a:lnTo>
                    <a:lnTo>
                      <a:pt x="211418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18" y="285127"/>
                    </a:lnTo>
                    <a:lnTo>
                      <a:pt x="82721" y="311244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18" y="328081"/>
                    </a:lnTo>
                    <a:lnTo>
                      <a:pt x="251317" y="311244"/>
                    </a:lnTo>
                    <a:lnTo>
                      <a:pt x="285122" y="285127"/>
                    </a:lnTo>
                    <a:lnTo>
                      <a:pt x="311241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6" name="object 121">
                <a:extLst>
                  <a:ext uri="{FF2B5EF4-FFF2-40B4-BE49-F238E27FC236}">
                    <a16:creationId xmlns:a16="http://schemas.microsoft.com/office/drawing/2014/main" id="{5EA5B463-6B5E-41AB-BA83-C864CFC142ED}"/>
                  </a:ext>
                </a:extLst>
              </p:cNvPr>
              <p:cNvSpPr/>
              <p:nvPr/>
            </p:nvSpPr>
            <p:spPr>
              <a:xfrm>
                <a:off x="3665931" y="5600572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5">
                    <a:moveTo>
                      <a:pt x="0" y="167017"/>
                    </a:move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20" y="285127"/>
                    </a:lnTo>
                    <a:lnTo>
                      <a:pt x="82724" y="311244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4"/>
                    </a:lnTo>
                    <a:lnTo>
                      <a:pt x="285129" y="285127"/>
                    </a:lnTo>
                    <a:lnTo>
                      <a:pt x="311245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lnTo>
                      <a:pt x="328081" y="122618"/>
                    </a:lnTo>
                    <a:lnTo>
                      <a:pt x="311245" y="82721"/>
                    </a:lnTo>
                    <a:lnTo>
                      <a:pt x="285129" y="48918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7" name="object 122">
                <a:extLst>
                  <a:ext uri="{FF2B5EF4-FFF2-40B4-BE49-F238E27FC236}">
                    <a16:creationId xmlns:a16="http://schemas.microsoft.com/office/drawing/2014/main" id="{22A4CDC3-CC2B-48A5-B51F-F66D0D4A03A0}"/>
                  </a:ext>
                </a:extLst>
              </p:cNvPr>
              <p:cNvSpPr/>
              <p:nvPr/>
            </p:nvSpPr>
            <p:spPr>
              <a:xfrm>
                <a:off x="3665931" y="5600572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5">
                    <a:moveTo>
                      <a:pt x="334048" y="167017"/>
                    </a:moveTo>
                    <a:lnTo>
                      <a:pt x="328081" y="122618"/>
                    </a:lnTo>
                    <a:lnTo>
                      <a:pt x="311245" y="82721"/>
                    </a:lnTo>
                    <a:lnTo>
                      <a:pt x="285129" y="48918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20" y="285127"/>
                    </a:lnTo>
                    <a:lnTo>
                      <a:pt x="82724" y="311244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4"/>
                    </a:lnTo>
                    <a:lnTo>
                      <a:pt x="285129" y="285127"/>
                    </a:lnTo>
                    <a:lnTo>
                      <a:pt x="311245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8" name="object 123">
                <a:extLst>
                  <a:ext uri="{FF2B5EF4-FFF2-40B4-BE49-F238E27FC236}">
                    <a16:creationId xmlns:a16="http://schemas.microsoft.com/office/drawing/2014/main" id="{9556380A-E82E-4CC0-BE41-0F3C8EC2D78F}"/>
                  </a:ext>
                </a:extLst>
              </p:cNvPr>
              <p:cNvSpPr/>
              <p:nvPr/>
            </p:nvSpPr>
            <p:spPr>
              <a:xfrm>
                <a:off x="3665931" y="593462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5">
                    <a:moveTo>
                      <a:pt x="0" y="167017"/>
                    </a:move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20" y="285127"/>
                    </a:lnTo>
                    <a:lnTo>
                      <a:pt x="82724" y="311244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4"/>
                    </a:lnTo>
                    <a:lnTo>
                      <a:pt x="285129" y="285127"/>
                    </a:lnTo>
                    <a:lnTo>
                      <a:pt x="311245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lnTo>
                      <a:pt x="328081" y="122618"/>
                    </a:lnTo>
                    <a:lnTo>
                      <a:pt x="311245" y="82721"/>
                    </a:lnTo>
                    <a:lnTo>
                      <a:pt x="285129" y="48918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9" name="object 124">
                <a:extLst>
                  <a:ext uri="{FF2B5EF4-FFF2-40B4-BE49-F238E27FC236}">
                    <a16:creationId xmlns:a16="http://schemas.microsoft.com/office/drawing/2014/main" id="{7BBC5692-FAF1-46C2-A0B8-C017B813B8F3}"/>
                  </a:ext>
                </a:extLst>
              </p:cNvPr>
              <p:cNvSpPr/>
              <p:nvPr/>
            </p:nvSpPr>
            <p:spPr>
              <a:xfrm>
                <a:off x="3665931" y="593462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5">
                    <a:moveTo>
                      <a:pt x="334048" y="167017"/>
                    </a:moveTo>
                    <a:lnTo>
                      <a:pt x="328081" y="122618"/>
                    </a:lnTo>
                    <a:lnTo>
                      <a:pt x="311245" y="82721"/>
                    </a:lnTo>
                    <a:lnTo>
                      <a:pt x="285129" y="48918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5" y="5966"/>
                    </a:lnTo>
                    <a:lnTo>
                      <a:pt x="82724" y="22803"/>
                    </a:lnTo>
                    <a:lnTo>
                      <a:pt x="48920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20" y="285127"/>
                    </a:lnTo>
                    <a:lnTo>
                      <a:pt x="82724" y="311244"/>
                    </a:lnTo>
                    <a:lnTo>
                      <a:pt x="122625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4"/>
                    </a:lnTo>
                    <a:lnTo>
                      <a:pt x="285129" y="285127"/>
                    </a:lnTo>
                    <a:lnTo>
                      <a:pt x="311245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0" name="object 125">
                <a:extLst>
                  <a:ext uri="{FF2B5EF4-FFF2-40B4-BE49-F238E27FC236}">
                    <a16:creationId xmlns:a16="http://schemas.microsoft.com/office/drawing/2014/main" id="{5F9B4294-72C3-40B2-A076-F078A0BB4569}"/>
                  </a:ext>
                </a:extLst>
              </p:cNvPr>
              <p:cNvSpPr/>
              <p:nvPr/>
            </p:nvSpPr>
            <p:spPr>
              <a:xfrm>
                <a:off x="3325151" y="5256695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5">
                    <a:moveTo>
                      <a:pt x="0" y="167030"/>
                    </a:moveTo>
                    <a:lnTo>
                      <a:pt x="5966" y="211429"/>
                    </a:lnTo>
                    <a:lnTo>
                      <a:pt x="22803" y="251326"/>
                    </a:lnTo>
                    <a:lnTo>
                      <a:pt x="48918" y="285129"/>
                    </a:lnTo>
                    <a:lnTo>
                      <a:pt x="82721" y="311245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22" y="328081"/>
                    </a:lnTo>
                    <a:lnTo>
                      <a:pt x="251323" y="311245"/>
                    </a:lnTo>
                    <a:lnTo>
                      <a:pt x="285127" y="285129"/>
                    </a:lnTo>
                    <a:lnTo>
                      <a:pt x="311244" y="251326"/>
                    </a:lnTo>
                    <a:lnTo>
                      <a:pt x="328081" y="211429"/>
                    </a:lnTo>
                    <a:lnTo>
                      <a:pt x="334048" y="167030"/>
                    </a:lnTo>
                    <a:lnTo>
                      <a:pt x="328081" y="122625"/>
                    </a:lnTo>
                    <a:lnTo>
                      <a:pt x="311244" y="82724"/>
                    </a:lnTo>
                    <a:lnTo>
                      <a:pt x="285127" y="48920"/>
                    </a:lnTo>
                    <a:lnTo>
                      <a:pt x="251323" y="22803"/>
                    </a:lnTo>
                    <a:lnTo>
                      <a:pt x="211422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20"/>
                    </a:lnTo>
                    <a:lnTo>
                      <a:pt x="22803" y="82724"/>
                    </a:lnTo>
                    <a:lnTo>
                      <a:pt x="5966" y="122625"/>
                    </a:lnTo>
                    <a:lnTo>
                      <a:pt x="0" y="16703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1" name="object 126">
                <a:extLst>
                  <a:ext uri="{FF2B5EF4-FFF2-40B4-BE49-F238E27FC236}">
                    <a16:creationId xmlns:a16="http://schemas.microsoft.com/office/drawing/2014/main" id="{AEC5E607-961A-445F-A1D8-274B50F40118}"/>
                  </a:ext>
                </a:extLst>
              </p:cNvPr>
              <p:cNvSpPr/>
              <p:nvPr/>
            </p:nvSpPr>
            <p:spPr>
              <a:xfrm>
                <a:off x="3325151" y="5256695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5">
                    <a:moveTo>
                      <a:pt x="334048" y="167030"/>
                    </a:moveTo>
                    <a:lnTo>
                      <a:pt x="328081" y="122625"/>
                    </a:lnTo>
                    <a:lnTo>
                      <a:pt x="311244" y="82724"/>
                    </a:lnTo>
                    <a:lnTo>
                      <a:pt x="285127" y="48920"/>
                    </a:lnTo>
                    <a:lnTo>
                      <a:pt x="251323" y="22803"/>
                    </a:lnTo>
                    <a:lnTo>
                      <a:pt x="211422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20"/>
                    </a:lnTo>
                    <a:lnTo>
                      <a:pt x="22803" y="82724"/>
                    </a:lnTo>
                    <a:lnTo>
                      <a:pt x="5966" y="122625"/>
                    </a:lnTo>
                    <a:lnTo>
                      <a:pt x="0" y="167030"/>
                    </a:lnTo>
                    <a:lnTo>
                      <a:pt x="5966" y="211429"/>
                    </a:lnTo>
                    <a:lnTo>
                      <a:pt x="22803" y="251326"/>
                    </a:lnTo>
                    <a:lnTo>
                      <a:pt x="48918" y="285129"/>
                    </a:lnTo>
                    <a:lnTo>
                      <a:pt x="82721" y="311245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22" y="328081"/>
                    </a:lnTo>
                    <a:lnTo>
                      <a:pt x="251323" y="311245"/>
                    </a:lnTo>
                    <a:lnTo>
                      <a:pt x="285127" y="285129"/>
                    </a:lnTo>
                    <a:lnTo>
                      <a:pt x="311244" y="251326"/>
                    </a:lnTo>
                    <a:lnTo>
                      <a:pt x="328081" y="211429"/>
                    </a:lnTo>
                    <a:lnTo>
                      <a:pt x="334048" y="167030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2" name="object 127">
                <a:extLst>
                  <a:ext uri="{FF2B5EF4-FFF2-40B4-BE49-F238E27FC236}">
                    <a16:creationId xmlns:a16="http://schemas.microsoft.com/office/drawing/2014/main" id="{F27924D5-626F-44EF-A9DB-1A538BAB9CD3}"/>
                  </a:ext>
                </a:extLst>
              </p:cNvPr>
              <p:cNvSpPr/>
              <p:nvPr/>
            </p:nvSpPr>
            <p:spPr>
              <a:xfrm>
                <a:off x="3325151" y="5600572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5">
                    <a:moveTo>
                      <a:pt x="0" y="167017"/>
                    </a:move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18" y="285127"/>
                    </a:lnTo>
                    <a:lnTo>
                      <a:pt x="82721" y="311244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22" y="328081"/>
                    </a:lnTo>
                    <a:lnTo>
                      <a:pt x="251323" y="311244"/>
                    </a:lnTo>
                    <a:lnTo>
                      <a:pt x="285127" y="285127"/>
                    </a:lnTo>
                    <a:lnTo>
                      <a:pt x="311244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lnTo>
                      <a:pt x="328081" y="122618"/>
                    </a:lnTo>
                    <a:lnTo>
                      <a:pt x="311244" y="82721"/>
                    </a:lnTo>
                    <a:lnTo>
                      <a:pt x="285127" y="48918"/>
                    </a:lnTo>
                    <a:lnTo>
                      <a:pt x="251323" y="22803"/>
                    </a:lnTo>
                    <a:lnTo>
                      <a:pt x="211422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3" name="object 128">
                <a:extLst>
                  <a:ext uri="{FF2B5EF4-FFF2-40B4-BE49-F238E27FC236}">
                    <a16:creationId xmlns:a16="http://schemas.microsoft.com/office/drawing/2014/main" id="{C58E42E5-522C-44D5-93A0-96C53C031405}"/>
                  </a:ext>
                </a:extLst>
              </p:cNvPr>
              <p:cNvSpPr/>
              <p:nvPr/>
            </p:nvSpPr>
            <p:spPr>
              <a:xfrm>
                <a:off x="3325151" y="5600572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5">
                    <a:moveTo>
                      <a:pt x="334048" y="167017"/>
                    </a:moveTo>
                    <a:lnTo>
                      <a:pt x="328081" y="122618"/>
                    </a:lnTo>
                    <a:lnTo>
                      <a:pt x="311244" y="82721"/>
                    </a:lnTo>
                    <a:lnTo>
                      <a:pt x="285127" y="48918"/>
                    </a:lnTo>
                    <a:lnTo>
                      <a:pt x="251323" y="22803"/>
                    </a:lnTo>
                    <a:lnTo>
                      <a:pt x="211422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18" y="285127"/>
                    </a:lnTo>
                    <a:lnTo>
                      <a:pt x="82721" y="311244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22" y="328081"/>
                    </a:lnTo>
                    <a:lnTo>
                      <a:pt x="251323" y="311244"/>
                    </a:lnTo>
                    <a:lnTo>
                      <a:pt x="285127" y="285127"/>
                    </a:lnTo>
                    <a:lnTo>
                      <a:pt x="311244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4" name="object 129">
                <a:extLst>
                  <a:ext uri="{FF2B5EF4-FFF2-40B4-BE49-F238E27FC236}">
                    <a16:creationId xmlns:a16="http://schemas.microsoft.com/office/drawing/2014/main" id="{66DF069A-F269-4CF8-A94F-DADE503908F7}"/>
                  </a:ext>
                </a:extLst>
              </p:cNvPr>
              <p:cNvSpPr/>
              <p:nvPr/>
            </p:nvSpPr>
            <p:spPr>
              <a:xfrm>
                <a:off x="3325151" y="593462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5">
                    <a:moveTo>
                      <a:pt x="0" y="167017"/>
                    </a:move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18" y="285127"/>
                    </a:lnTo>
                    <a:lnTo>
                      <a:pt x="82721" y="311244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22" y="328081"/>
                    </a:lnTo>
                    <a:lnTo>
                      <a:pt x="251323" y="311244"/>
                    </a:lnTo>
                    <a:lnTo>
                      <a:pt x="285127" y="285127"/>
                    </a:lnTo>
                    <a:lnTo>
                      <a:pt x="311244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lnTo>
                      <a:pt x="328081" y="122618"/>
                    </a:lnTo>
                    <a:lnTo>
                      <a:pt x="311244" y="82721"/>
                    </a:lnTo>
                    <a:lnTo>
                      <a:pt x="285127" y="48918"/>
                    </a:lnTo>
                    <a:lnTo>
                      <a:pt x="251323" y="22803"/>
                    </a:lnTo>
                    <a:lnTo>
                      <a:pt x="211422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5" name="object 130">
                <a:extLst>
                  <a:ext uri="{FF2B5EF4-FFF2-40B4-BE49-F238E27FC236}">
                    <a16:creationId xmlns:a16="http://schemas.microsoft.com/office/drawing/2014/main" id="{54DB1442-4EAC-45E6-94C8-A9D578845C56}"/>
                  </a:ext>
                </a:extLst>
              </p:cNvPr>
              <p:cNvSpPr/>
              <p:nvPr/>
            </p:nvSpPr>
            <p:spPr>
              <a:xfrm>
                <a:off x="3325151" y="593462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5">
                    <a:moveTo>
                      <a:pt x="334048" y="167017"/>
                    </a:moveTo>
                    <a:lnTo>
                      <a:pt x="328081" y="122618"/>
                    </a:lnTo>
                    <a:lnTo>
                      <a:pt x="311244" y="82721"/>
                    </a:lnTo>
                    <a:lnTo>
                      <a:pt x="285127" y="48918"/>
                    </a:lnTo>
                    <a:lnTo>
                      <a:pt x="251323" y="22803"/>
                    </a:lnTo>
                    <a:lnTo>
                      <a:pt x="211422" y="5966"/>
                    </a:lnTo>
                    <a:lnTo>
                      <a:pt x="167017" y="0"/>
                    </a:lnTo>
                    <a:lnTo>
                      <a:pt x="122618" y="5966"/>
                    </a:lnTo>
                    <a:lnTo>
                      <a:pt x="82721" y="22803"/>
                    </a:lnTo>
                    <a:lnTo>
                      <a:pt x="48918" y="48918"/>
                    </a:lnTo>
                    <a:lnTo>
                      <a:pt x="22803" y="82721"/>
                    </a:lnTo>
                    <a:lnTo>
                      <a:pt x="5966" y="122618"/>
                    </a:lnTo>
                    <a:lnTo>
                      <a:pt x="0" y="167017"/>
                    </a:lnTo>
                    <a:lnTo>
                      <a:pt x="5966" y="211422"/>
                    </a:lnTo>
                    <a:lnTo>
                      <a:pt x="22803" y="251323"/>
                    </a:lnTo>
                    <a:lnTo>
                      <a:pt x="48918" y="285127"/>
                    </a:lnTo>
                    <a:lnTo>
                      <a:pt x="82721" y="311244"/>
                    </a:lnTo>
                    <a:lnTo>
                      <a:pt x="122618" y="328081"/>
                    </a:lnTo>
                    <a:lnTo>
                      <a:pt x="167017" y="334048"/>
                    </a:lnTo>
                    <a:lnTo>
                      <a:pt x="211422" y="328081"/>
                    </a:lnTo>
                    <a:lnTo>
                      <a:pt x="251323" y="311244"/>
                    </a:lnTo>
                    <a:lnTo>
                      <a:pt x="285127" y="285127"/>
                    </a:lnTo>
                    <a:lnTo>
                      <a:pt x="311244" y="251323"/>
                    </a:lnTo>
                    <a:lnTo>
                      <a:pt x="328081" y="211422"/>
                    </a:lnTo>
                    <a:lnTo>
                      <a:pt x="334048" y="167017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6" name="object 131">
                <a:extLst>
                  <a:ext uri="{FF2B5EF4-FFF2-40B4-BE49-F238E27FC236}">
                    <a16:creationId xmlns:a16="http://schemas.microsoft.com/office/drawing/2014/main" id="{5CA5E471-8CBA-4F97-9769-6FB45DE11D09}"/>
                  </a:ext>
                </a:extLst>
              </p:cNvPr>
              <p:cNvSpPr/>
              <p:nvPr/>
            </p:nvSpPr>
            <p:spPr>
              <a:xfrm>
                <a:off x="2974339" y="593462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5">
                    <a:moveTo>
                      <a:pt x="0" y="167017"/>
                    </a:moveTo>
                    <a:lnTo>
                      <a:pt x="5967" y="211418"/>
                    </a:lnTo>
                    <a:lnTo>
                      <a:pt x="22806" y="251317"/>
                    </a:lnTo>
                    <a:lnTo>
                      <a:pt x="48925" y="285122"/>
                    </a:lnTo>
                    <a:lnTo>
                      <a:pt x="82730" y="311241"/>
                    </a:lnTo>
                    <a:lnTo>
                      <a:pt x="122629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1"/>
                    </a:lnTo>
                    <a:lnTo>
                      <a:pt x="285129" y="285122"/>
                    </a:lnTo>
                    <a:lnTo>
                      <a:pt x="311245" y="251317"/>
                    </a:lnTo>
                    <a:lnTo>
                      <a:pt x="328081" y="211418"/>
                    </a:lnTo>
                    <a:lnTo>
                      <a:pt x="334048" y="167017"/>
                    </a:lnTo>
                    <a:lnTo>
                      <a:pt x="328081" y="122618"/>
                    </a:lnTo>
                    <a:lnTo>
                      <a:pt x="311245" y="82721"/>
                    </a:lnTo>
                    <a:lnTo>
                      <a:pt x="285129" y="48918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9" y="5966"/>
                    </a:lnTo>
                    <a:lnTo>
                      <a:pt x="82730" y="22803"/>
                    </a:lnTo>
                    <a:lnTo>
                      <a:pt x="48925" y="48918"/>
                    </a:lnTo>
                    <a:lnTo>
                      <a:pt x="22806" y="82721"/>
                    </a:lnTo>
                    <a:lnTo>
                      <a:pt x="5967" y="122618"/>
                    </a:lnTo>
                    <a:lnTo>
                      <a:pt x="0" y="16701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7" name="object 132">
                <a:extLst>
                  <a:ext uri="{FF2B5EF4-FFF2-40B4-BE49-F238E27FC236}">
                    <a16:creationId xmlns:a16="http://schemas.microsoft.com/office/drawing/2014/main" id="{7B953B2F-D190-4CF1-B0BF-813220B89316}"/>
                  </a:ext>
                </a:extLst>
              </p:cNvPr>
              <p:cNvSpPr/>
              <p:nvPr/>
            </p:nvSpPr>
            <p:spPr>
              <a:xfrm>
                <a:off x="2974339" y="5934621"/>
                <a:ext cx="334645" cy="334645"/>
              </a:xfrm>
              <a:custGeom>
                <a:avLst/>
                <a:gdLst/>
                <a:ahLst/>
                <a:cxnLst/>
                <a:rect l="l" t="t" r="r" b="b"/>
                <a:pathLst>
                  <a:path w="334645" h="334645">
                    <a:moveTo>
                      <a:pt x="334048" y="167017"/>
                    </a:moveTo>
                    <a:lnTo>
                      <a:pt x="328081" y="122618"/>
                    </a:lnTo>
                    <a:lnTo>
                      <a:pt x="311245" y="82721"/>
                    </a:lnTo>
                    <a:lnTo>
                      <a:pt x="285129" y="48918"/>
                    </a:lnTo>
                    <a:lnTo>
                      <a:pt x="251326" y="22803"/>
                    </a:lnTo>
                    <a:lnTo>
                      <a:pt x="211429" y="5966"/>
                    </a:lnTo>
                    <a:lnTo>
                      <a:pt x="167030" y="0"/>
                    </a:lnTo>
                    <a:lnTo>
                      <a:pt x="122629" y="5966"/>
                    </a:lnTo>
                    <a:lnTo>
                      <a:pt x="82730" y="22803"/>
                    </a:lnTo>
                    <a:lnTo>
                      <a:pt x="48925" y="48918"/>
                    </a:lnTo>
                    <a:lnTo>
                      <a:pt x="22806" y="82721"/>
                    </a:lnTo>
                    <a:lnTo>
                      <a:pt x="5967" y="122618"/>
                    </a:lnTo>
                    <a:lnTo>
                      <a:pt x="0" y="167017"/>
                    </a:lnTo>
                    <a:lnTo>
                      <a:pt x="5967" y="211418"/>
                    </a:lnTo>
                    <a:lnTo>
                      <a:pt x="22806" y="251317"/>
                    </a:lnTo>
                    <a:lnTo>
                      <a:pt x="48925" y="285122"/>
                    </a:lnTo>
                    <a:lnTo>
                      <a:pt x="82730" y="311241"/>
                    </a:lnTo>
                    <a:lnTo>
                      <a:pt x="122629" y="328081"/>
                    </a:lnTo>
                    <a:lnTo>
                      <a:pt x="167030" y="334048"/>
                    </a:lnTo>
                    <a:lnTo>
                      <a:pt x="211429" y="328081"/>
                    </a:lnTo>
                    <a:lnTo>
                      <a:pt x="251326" y="311241"/>
                    </a:lnTo>
                    <a:lnTo>
                      <a:pt x="285129" y="285122"/>
                    </a:lnTo>
                    <a:lnTo>
                      <a:pt x="311245" y="251317"/>
                    </a:lnTo>
                    <a:lnTo>
                      <a:pt x="328081" y="211418"/>
                    </a:lnTo>
                    <a:lnTo>
                      <a:pt x="334048" y="167017"/>
                    </a:lnTo>
                    <a:close/>
                  </a:path>
                </a:pathLst>
              </a:custGeom>
              <a:ln w="1964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" name="object 133">
              <a:extLst>
                <a:ext uri="{FF2B5EF4-FFF2-40B4-BE49-F238E27FC236}">
                  <a16:creationId xmlns:a16="http://schemas.microsoft.com/office/drawing/2014/main" id="{3DCA246A-2AF5-4D6C-A7A1-C04DA69700E4}"/>
                </a:ext>
              </a:extLst>
            </p:cNvPr>
            <p:cNvSpPr txBox="1"/>
            <p:nvPr/>
          </p:nvSpPr>
          <p:spPr>
            <a:xfrm>
              <a:off x="2612936" y="1563136"/>
              <a:ext cx="4820285" cy="29527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  <a:tabLst>
                  <a:tab pos="481965" algn="l"/>
                  <a:tab pos="822960" algn="l"/>
                  <a:tab pos="1163320" algn="l"/>
                  <a:tab pos="1494790" algn="l"/>
                  <a:tab pos="1854835" algn="l"/>
                  <a:tab pos="2216150" algn="l"/>
                  <a:tab pos="2907665" algn="l"/>
                  <a:tab pos="3248025" algn="l"/>
                  <a:tab pos="3599179" algn="l"/>
                  <a:tab pos="3885565" algn="l"/>
                </a:tabLst>
              </a:pPr>
              <a:r>
                <a:rPr sz="1750" b="1" spc="5" dirty="0">
                  <a:latin typeface="Arial"/>
                  <a:cs typeface="Arial"/>
                </a:rPr>
                <a:t>0	1	2	3	4	</a:t>
              </a:r>
              <a:r>
                <a:rPr sz="2625" b="1" spc="7" baseline="3174" dirty="0">
                  <a:latin typeface="Arial"/>
                  <a:cs typeface="Arial"/>
                </a:rPr>
                <a:t>5	</a:t>
              </a:r>
              <a:r>
                <a:rPr sz="1750" b="1" spc="5" dirty="0">
                  <a:latin typeface="Arial"/>
                  <a:cs typeface="Arial"/>
                </a:rPr>
                <a:t>6	7	8	9	10</a:t>
              </a:r>
              <a:r>
                <a:rPr sz="1750" b="1" spc="40" dirty="0">
                  <a:latin typeface="Arial"/>
                  <a:cs typeface="Arial"/>
                </a:rPr>
                <a:t> </a:t>
              </a:r>
              <a:r>
                <a:rPr sz="1750" b="1" spc="5" dirty="0">
                  <a:latin typeface="Arial"/>
                  <a:cs typeface="Arial"/>
                </a:rPr>
                <a:t>11</a:t>
              </a:r>
              <a:r>
                <a:rPr sz="1750" b="1" spc="270" dirty="0">
                  <a:latin typeface="Arial"/>
                  <a:cs typeface="Arial"/>
                </a:rPr>
                <a:t> </a:t>
              </a:r>
              <a:r>
                <a:rPr sz="1750" b="1" spc="5" dirty="0">
                  <a:latin typeface="Arial"/>
                  <a:cs typeface="Arial"/>
                </a:rPr>
                <a:t>12</a:t>
              </a:r>
              <a:endParaRPr sz="1750">
                <a:latin typeface="Arial"/>
                <a:cs typeface="Arial"/>
              </a:endParaRPr>
            </a:p>
          </p:txBody>
        </p:sp>
        <p:sp>
          <p:nvSpPr>
            <p:cNvPr id="8" name="object 134">
              <a:extLst>
                <a:ext uri="{FF2B5EF4-FFF2-40B4-BE49-F238E27FC236}">
                  <a16:creationId xmlns:a16="http://schemas.microsoft.com/office/drawing/2014/main" id="{2C797ADF-1970-4912-8931-0AC1E0A3860F}"/>
                </a:ext>
              </a:extLst>
            </p:cNvPr>
            <p:cNvSpPr txBox="1"/>
            <p:nvPr/>
          </p:nvSpPr>
          <p:spPr>
            <a:xfrm>
              <a:off x="2538765" y="6326393"/>
              <a:ext cx="4894580" cy="29527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  <a:tabLst>
                  <a:tab pos="487045" algn="l"/>
                  <a:tab pos="2897505" algn="l"/>
                </a:tabLst>
              </a:pPr>
              <a:r>
                <a:rPr sz="1750" b="1" spc="5" dirty="0">
                  <a:latin typeface="Arial"/>
                  <a:cs typeface="Arial"/>
                </a:rPr>
                <a:t>25	24</a:t>
              </a:r>
              <a:r>
                <a:rPr sz="1750" b="1" spc="275" dirty="0">
                  <a:latin typeface="Arial"/>
                  <a:cs typeface="Arial"/>
                </a:rPr>
                <a:t> </a:t>
              </a:r>
              <a:r>
                <a:rPr sz="1750" b="1" spc="5" dirty="0">
                  <a:latin typeface="Arial"/>
                  <a:cs typeface="Arial"/>
                </a:rPr>
                <a:t>23</a:t>
              </a:r>
              <a:r>
                <a:rPr sz="1750" b="1" spc="235" dirty="0">
                  <a:latin typeface="Arial"/>
                  <a:cs typeface="Arial"/>
                </a:rPr>
                <a:t> </a:t>
              </a:r>
              <a:r>
                <a:rPr sz="1750" b="1" spc="5" dirty="0">
                  <a:latin typeface="Arial"/>
                  <a:cs typeface="Arial"/>
                </a:rPr>
                <a:t>22</a:t>
              </a:r>
              <a:r>
                <a:rPr sz="1750" b="1" spc="320" dirty="0">
                  <a:latin typeface="Arial"/>
                  <a:cs typeface="Arial"/>
                </a:rPr>
                <a:t> </a:t>
              </a:r>
              <a:r>
                <a:rPr sz="1750" b="1" spc="5" dirty="0">
                  <a:latin typeface="Arial"/>
                  <a:cs typeface="Arial"/>
                </a:rPr>
                <a:t>21</a:t>
              </a:r>
              <a:r>
                <a:rPr sz="1750" b="1" spc="235" dirty="0">
                  <a:latin typeface="Arial"/>
                  <a:cs typeface="Arial"/>
                </a:rPr>
                <a:t> </a:t>
              </a:r>
              <a:r>
                <a:rPr sz="1750" b="1" spc="5" dirty="0">
                  <a:latin typeface="Arial"/>
                  <a:cs typeface="Arial"/>
                </a:rPr>
                <a:t>20</a:t>
              </a:r>
              <a:r>
                <a:rPr sz="1750" b="1" spc="320" dirty="0">
                  <a:latin typeface="Arial"/>
                  <a:cs typeface="Arial"/>
                </a:rPr>
                <a:t> </a:t>
              </a:r>
              <a:r>
                <a:rPr sz="1750" b="1" spc="5" dirty="0">
                  <a:latin typeface="Arial"/>
                  <a:cs typeface="Arial"/>
                </a:rPr>
                <a:t>19	18</a:t>
              </a:r>
              <a:r>
                <a:rPr sz="1750" b="1" spc="295" dirty="0">
                  <a:latin typeface="Arial"/>
                  <a:cs typeface="Arial"/>
                </a:rPr>
                <a:t> </a:t>
              </a:r>
              <a:r>
                <a:rPr sz="1750" b="1" spc="5" dirty="0">
                  <a:latin typeface="Arial"/>
                  <a:cs typeface="Arial"/>
                </a:rPr>
                <a:t>17</a:t>
              </a:r>
              <a:r>
                <a:rPr sz="1750" b="1" spc="225" dirty="0">
                  <a:latin typeface="Arial"/>
                  <a:cs typeface="Arial"/>
                </a:rPr>
                <a:t> </a:t>
              </a:r>
              <a:r>
                <a:rPr sz="1750" b="1" spc="5" dirty="0">
                  <a:latin typeface="Arial"/>
                  <a:cs typeface="Arial"/>
                </a:rPr>
                <a:t>16</a:t>
              </a:r>
              <a:r>
                <a:rPr sz="1750" b="1" spc="295" dirty="0">
                  <a:latin typeface="Arial"/>
                  <a:cs typeface="Arial"/>
                </a:rPr>
                <a:t> </a:t>
              </a:r>
              <a:r>
                <a:rPr sz="1750" b="1" spc="5" dirty="0">
                  <a:latin typeface="Arial"/>
                  <a:cs typeface="Arial"/>
                </a:rPr>
                <a:t>15</a:t>
              </a:r>
              <a:r>
                <a:rPr sz="1750" b="1" spc="225" dirty="0">
                  <a:latin typeface="Arial"/>
                  <a:cs typeface="Arial"/>
                </a:rPr>
                <a:t> </a:t>
              </a:r>
              <a:r>
                <a:rPr sz="1750" b="1" spc="5" dirty="0">
                  <a:latin typeface="Arial"/>
                  <a:cs typeface="Arial"/>
                </a:rPr>
                <a:t>14</a:t>
              </a:r>
              <a:r>
                <a:rPr sz="1750" b="1" spc="295" dirty="0">
                  <a:latin typeface="Arial"/>
                  <a:cs typeface="Arial"/>
                </a:rPr>
                <a:t> </a:t>
              </a:r>
              <a:r>
                <a:rPr sz="1750" b="1" spc="5" dirty="0">
                  <a:latin typeface="Arial"/>
                  <a:cs typeface="Arial"/>
                </a:rPr>
                <a:t>13</a:t>
              </a:r>
              <a:endParaRPr sz="175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776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A139-B5D1-4A1B-9F52-C933EB5C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Nondeterministic games in general</a:t>
            </a:r>
            <a:endParaRPr lang="en-GB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43172B5-CA2D-498C-AD38-3267E8ABEB3C}"/>
              </a:ext>
            </a:extLst>
          </p:cNvPr>
          <p:cNvSpPr txBox="1">
            <a:spLocks/>
          </p:cNvSpPr>
          <p:nvPr/>
        </p:nvSpPr>
        <p:spPr>
          <a:xfrm>
            <a:off x="10961652" y="6457982"/>
            <a:ext cx="750735" cy="131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0"/>
              </a:lnSpc>
            </a:pPr>
            <a:r>
              <a:rPr lang="en-GB" sz="1200" spc="15" dirty="0"/>
              <a:t>Chapter</a:t>
            </a:r>
            <a:r>
              <a:rPr lang="en-GB" sz="1200" spc="20" dirty="0"/>
              <a:t> 6</a:t>
            </a:r>
          </a:p>
        </p:txBody>
      </p:sp>
      <p:grpSp>
        <p:nvGrpSpPr>
          <p:cNvPr id="5" name="Group 4" descr="nondetarministic games tree">
            <a:extLst>
              <a:ext uri="{FF2B5EF4-FFF2-40B4-BE49-F238E27FC236}">
                <a16:creationId xmlns:a16="http://schemas.microsoft.com/office/drawing/2014/main" id="{3F7113FD-A615-4747-8369-FF4F7C397207}"/>
              </a:ext>
            </a:extLst>
          </p:cNvPr>
          <p:cNvGrpSpPr/>
          <p:nvPr/>
        </p:nvGrpSpPr>
        <p:grpSpPr>
          <a:xfrm>
            <a:off x="2519959" y="2518823"/>
            <a:ext cx="5038750" cy="3762125"/>
            <a:chOff x="2519959" y="2518823"/>
            <a:chExt cx="5038750" cy="3762125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3EB2A0FF-C334-4E1D-9BF8-C9DE1367E580}"/>
                </a:ext>
              </a:extLst>
            </p:cNvPr>
            <p:cNvSpPr txBox="1"/>
            <p:nvPr/>
          </p:nvSpPr>
          <p:spPr>
            <a:xfrm>
              <a:off x="2519959" y="5025968"/>
              <a:ext cx="448945" cy="287020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700" spc="5" dirty="0">
                  <a:latin typeface="Times New Roman"/>
                  <a:cs typeface="Times New Roman"/>
                </a:rPr>
                <a:t>MIN</a:t>
              </a:r>
              <a:endParaRPr sz="1700">
                <a:latin typeface="Times New Roman"/>
                <a:cs typeface="Times New Roman"/>
              </a:endParaRPr>
            </a:p>
          </p:txBody>
        </p:sp>
        <p:grpSp>
          <p:nvGrpSpPr>
            <p:cNvPr id="7" name="object 5">
              <a:extLst>
                <a:ext uri="{FF2B5EF4-FFF2-40B4-BE49-F238E27FC236}">
                  <a16:creationId xmlns:a16="http://schemas.microsoft.com/office/drawing/2014/main" id="{3B854101-3F68-4EF9-B19A-2F3E264A2786}"/>
                </a:ext>
              </a:extLst>
            </p:cNvPr>
            <p:cNvGrpSpPr/>
            <p:nvPr/>
          </p:nvGrpSpPr>
          <p:grpSpPr>
            <a:xfrm>
              <a:off x="3765417" y="2518823"/>
              <a:ext cx="3658870" cy="3541395"/>
              <a:chOff x="3765417" y="2518823"/>
              <a:chExt cx="3658870" cy="3541395"/>
            </a:xfrm>
          </p:grpSpPr>
          <p:sp>
            <p:nvSpPr>
              <p:cNvPr id="20" name="object 6">
                <a:extLst>
                  <a:ext uri="{FF2B5EF4-FFF2-40B4-BE49-F238E27FC236}">
                    <a16:creationId xmlns:a16="http://schemas.microsoft.com/office/drawing/2014/main" id="{1A339E1E-86CA-44D8-9BBA-9A121E7FA120}"/>
                  </a:ext>
                </a:extLst>
              </p:cNvPr>
              <p:cNvSpPr/>
              <p:nvPr/>
            </p:nvSpPr>
            <p:spPr>
              <a:xfrm>
                <a:off x="6145656" y="4101363"/>
                <a:ext cx="1269365" cy="1949450"/>
              </a:xfrm>
              <a:custGeom>
                <a:avLst/>
                <a:gdLst/>
                <a:ahLst/>
                <a:cxnLst/>
                <a:rect l="l" t="t" r="r" b="b"/>
                <a:pathLst>
                  <a:path w="1269365" h="1949450">
                    <a:moveTo>
                      <a:pt x="466610" y="0"/>
                    </a:moveTo>
                    <a:lnTo>
                      <a:pt x="0" y="971740"/>
                    </a:lnTo>
                  </a:path>
                  <a:path w="1269365" h="1949450">
                    <a:moveTo>
                      <a:pt x="425843" y="6794"/>
                    </a:moveTo>
                    <a:lnTo>
                      <a:pt x="1014768" y="962672"/>
                    </a:lnTo>
                  </a:path>
                  <a:path w="1269365" h="1949450">
                    <a:moveTo>
                      <a:pt x="1003922" y="1259789"/>
                    </a:moveTo>
                    <a:lnTo>
                      <a:pt x="737793" y="1949323"/>
                    </a:lnTo>
                  </a:path>
                  <a:path w="1269365" h="1949450">
                    <a:moveTo>
                      <a:pt x="1003198" y="1259789"/>
                    </a:moveTo>
                    <a:lnTo>
                      <a:pt x="1269339" y="1949323"/>
                    </a:lnTo>
                  </a:path>
                </a:pathLst>
              </a:custGeom>
              <a:ln w="181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7">
                <a:extLst>
                  <a:ext uri="{FF2B5EF4-FFF2-40B4-BE49-F238E27FC236}">
                    <a16:creationId xmlns:a16="http://schemas.microsoft.com/office/drawing/2014/main" id="{BA62A005-85F6-4007-A34C-684F82A4704D}"/>
                  </a:ext>
                </a:extLst>
              </p:cNvPr>
              <p:cNvSpPr/>
              <p:nvPr/>
            </p:nvSpPr>
            <p:spPr>
              <a:xfrm>
                <a:off x="6989127" y="5056276"/>
                <a:ext cx="321945" cy="308610"/>
              </a:xfrm>
              <a:custGeom>
                <a:avLst/>
                <a:gdLst/>
                <a:ahLst/>
                <a:cxnLst/>
                <a:rect l="l" t="t" r="r" b="b"/>
                <a:pathLst>
                  <a:path w="321945" h="308610">
                    <a:moveTo>
                      <a:pt x="0" y="0"/>
                    </a:moveTo>
                    <a:lnTo>
                      <a:pt x="160820" y="308051"/>
                    </a:lnTo>
                    <a:lnTo>
                      <a:pt x="32164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8">
                <a:extLst>
                  <a:ext uri="{FF2B5EF4-FFF2-40B4-BE49-F238E27FC236}">
                    <a16:creationId xmlns:a16="http://schemas.microsoft.com/office/drawing/2014/main" id="{23604E43-6BA8-4171-BC48-BEA039BDF3F2}"/>
                  </a:ext>
                </a:extLst>
              </p:cNvPr>
              <p:cNvSpPr/>
              <p:nvPr/>
            </p:nvSpPr>
            <p:spPr>
              <a:xfrm>
                <a:off x="5885433" y="5056276"/>
                <a:ext cx="1425575" cy="994410"/>
              </a:xfrm>
              <a:custGeom>
                <a:avLst/>
                <a:gdLst/>
                <a:ahLst/>
                <a:cxnLst/>
                <a:rect l="l" t="t" r="r" b="b"/>
                <a:pathLst>
                  <a:path w="1425575" h="994410">
                    <a:moveTo>
                      <a:pt x="1425333" y="0"/>
                    </a:moveTo>
                    <a:lnTo>
                      <a:pt x="1264513" y="308051"/>
                    </a:lnTo>
                    <a:lnTo>
                      <a:pt x="1103693" y="0"/>
                    </a:lnTo>
                    <a:lnTo>
                      <a:pt x="1425333" y="0"/>
                    </a:lnTo>
                    <a:close/>
                  </a:path>
                  <a:path w="1425575" h="994410">
                    <a:moveTo>
                      <a:pt x="266141" y="304876"/>
                    </a:moveTo>
                    <a:lnTo>
                      <a:pt x="0" y="994410"/>
                    </a:lnTo>
                  </a:path>
                  <a:path w="1425575" h="994410">
                    <a:moveTo>
                      <a:pt x="265417" y="304876"/>
                    </a:moveTo>
                    <a:lnTo>
                      <a:pt x="531545" y="994410"/>
                    </a:lnTo>
                  </a:path>
                </a:pathLst>
              </a:custGeom>
              <a:ln w="181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9">
                <a:extLst>
                  <a:ext uri="{FF2B5EF4-FFF2-40B4-BE49-F238E27FC236}">
                    <a16:creationId xmlns:a16="http://schemas.microsoft.com/office/drawing/2014/main" id="{B40E19C8-F9A4-4AFA-A292-B3B474B4D0A2}"/>
                  </a:ext>
                </a:extLst>
              </p:cNvPr>
              <p:cNvSpPr/>
              <p:nvPr/>
            </p:nvSpPr>
            <p:spPr>
              <a:xfrm>
                <a:off x="5991110" y="5056276"/>
                <a:ext cx="321945" cy="308610"/>
              </a:xfrm>
              <a:custGeom>
                <a:avLst/>
                <a:gdLst/>
                <a:ahLst/>
                <a:cxnLst/>
                <a:rect l="l" t="t" r="r" b="b"/>
                <a:pathLst>
                  <a:path w="321945" h="308610">
                    <a:moveTo>
                      <a:pt x="0" y="0"/>
                    </a:moveTo>
                    <a:lnTo>
                      <a:pt x="160832" y="308051"/>
                    </a:lnTo>
                    <a:lnTo>
                      <a:pt x="3216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10">
                <a:extLst>
                  <a:ext uri="{FF2B5EF4-FFF2-40B4-BE49-F238E27FC236}">
                    <a16:creationId xmlns:a16="http://schemas.microsoft.com/office/drawing/2014/main" id="{99F587FE-F5E8-493C-8432-E5B3622A0B3E}"/>
                  </a:ext>
                </a:extLst>
              </p:cNvPr>
              <p:cNvSpPr/>
              <p:nvPr/>
            </p:nvSpPr>
            <p:spPr>
              <a:xfrm>
                <a:off x="3774490" y="4078719"/>
                <a:ext cx="2538730" cy="1953895"/>
              </a:xfrm>
              <a:custGeom>
                <a:avLst/>
                <a:gdLst/>
                <a:ahLst/>
                <a:cxnLst/>
                <a:rect l="l" t="t" r="r" b="b"/>
                <a:pathLst>
                  <a:path w="2538729" h="1953895">
                    <a:moveTo>
                      <a:pt x="2538272" y="977557"/>
                    </a:moveTo>
                    <a:lnTo>
                      <a:pt x="2377452" y="1285608"/>
                    </a:lnTo>
                    <a:lnTo>
                      <a:pt x="2216619" y="977557"/>
                    </a:lnTo>
                    <a:lnTo>
                      <a:pt x="2538272" y="977557"/>
                    </a:lnTo>
                    <a:close/>
                  </a:path>
                  <a:path w="2538729" h="1953895">
                    <a:moveTo>
                      <a:pt x="849007" y="9055"/>
                    </a:moveTo>
                    <a:lnTo>
                      <a:pt x="251015" y="953604"/>
                    </a:lnTo>
                  </a:path>
                  <a:path w="2538729" h="1953895">
                    <a:moveTo>
                      <a:pt x="803706" y="0"/>
                    </a:moveTo>
                    <a:lnTo>
                      <a:pt x="1256728" y="953604"/>
                    </a:lnTo>
                  </a:path>
                  <a:path w="2538729" h="1953895">
                    <a:moveTo>
                      <a:pt x="266141" y="1264285"/>
                    </a:moveTo>
                    <a:lnTo>
                      <a:pt x="0" y="1953818"/>
                    </a:lnTo>
                  </a:path>
                  <a:path w="2538729" h="1953895">
                    <a:moveTo>
                      <a:pt x="265417" y="1264285"/>
                    </a:moveTo>
                    <a:lnTo>
                      <a:pt x="531558" y="1953818"/>
                    </a:lnTo>
                  </a:path>
                </a:pathLst>
              </a:custGeom>
              <a:ln w="181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11">
                <a:extLst>
                  <a:ext uri="{FF2B5EF4-FFF2-40B4-BE49-F238E27FC236}">
                    <a16:creationId xmlns:a16="http://schemas.microsoft.com/office/drawing/2014/main" id="{150A7DDA-8B0E-48B0-9FDA-8CCFD12C0BD3}"/>
                  </a:ext>
                </a:extLst>
              </p:cNvPr>
              <p:cNvSpPr/>
              <p:nvPr/>
            </p:nvSpPr>
            <p:spPr>
              <a:xfrm>
                <a:off x="3880180" y="5038127"/>
                <a:ext cx="321945" cy="308610"/>
              </a:xfrm>
              <a:custGeom>
                <a:avLst/>
                <a:gdLst/>
                <a:ahLst/>
                <a:cxnLst/>
                <a:rect l="l" t="t" r="r" b="b"/>
                <a:pathLst>
                  <a:path w="321945" h="308610">
                    <a:moveTo>
                      <a:pt x="0" y="0"/>
                    </a:moveTo>
                    <a:lnTo>
                      <a:pt x="160820" y="308051"/>
                    </a:lnTo>
                    <a:lnTo>
                      <a:pt x="32164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12">
                <a:extLst>
                  <a:ext uri="{FF2B5EF4-FFF2-40B4-BE49-F238E27FC236}">
                    <a16:creationId xmlns:a16="http://schemas.microsoft.com/office/drawing/2014/main" id="{4B36D6C0-BD91-4D2B-A0F9-A10D5E5CE6F1}"/>
                  </a:ext>
                </a:extLst>
              </p:cNvPr>
              <p:cNvSpPr/>
              <p:nvPr/>
            </p:nvSpPr>
            <p:spPr>
              <a:xfrm>
                <a:off x="3880180" y="5038127"/>
                <a:ext cx="1404620" cy="988694"/>
              </a:xfrm>
              <a:custGeom>
                <a:avLst/>
                <a:gdLst/>
                <a:ahLst/>
                <a:cxnLst/>
                <a:rect l="l" t="t" r="r" b="b"/>
                <a:pathLst>
                  <a:path w="1404620" h="988695">
                    <a:moveTo>
                      <a:pt x="321640" y="0"/>
                    </a:moveTo>
                    <a:lnTo>
                      <a:pt x="160820" y="308051"/>
                    </a:lnTo>
                    <a:lnTo>
                      <a:pt x="0" y="0"/>
                    </a:lnTo>
                    <a:lnTo>
                      <a:pt x="321640" y="0"/>
                    </a:lnTo>
                    <a:close/>
                  </a:path>
                  <a:path w="1404620" h="988695">
                    <a:moveTo>
                      <a:pt x="1138809" y="298538"/>
                    </a:moveTo>
                    <a:lnTo>
                      <a:pt x="872667" y="988072"/>
                    </a:lnTo>
                  </a:path>
                  <a:path w="1404620" h="988695">
                    <a:moveTo>
                      <a:pt x="1138085" y="298538"/>
                    </a:moveTo>
                    <a:lnTo>
                      <a:pt x="1404226" y="988072"/>
                    </a:lnTo>
                  </a:path>
                </a:pathLst>
              </a:custGeom>
              <a:ln w="181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13">
                <a:extLst>
                  <a:ext uri="{FF2B5EF4-FFF2-40B4-BE49-F238E27FC236}">
                    <a16:creationId xmlns:a16="http://schemas.microsoft.com/office/drawing/2014/main" id="{34CC7008-CD93-41DA-B457-E718BF659B1D}"/>
                  </a:ext>
                </a:extLst>
              </p:cNvPr>
              <p:cNvSpPr/>
              <p:nvPr/>
            </p:nvSpPr>
            <p:spPr>
              <a:xfrm>
                <a:off x="4858524" y="5031790"/>
                <a:ext cx="321945" cy="308610"/>
              </a:xfrm>
              <a:custGeom>
                <a:avLst/>
                <a:gdLst/>
                <a:ahLst/>
                <a:cxnLst/>
                <a:rect l="l" t="t" r="r" b="b"/>
                <a:pathLst>
                  <a:path w="321945" h="308610">
                    <a:moveTo>
                      <a:pt x="0" y="0"/>
                    </a:moveTo>
                    <a:lnTo>
                      <a:pt x="160832" y="308063"/>
                    </a:lnTo>
                    <a:lnTo>
                      <a:pt x="3216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14">
                <a:extLst>
                  <a:ext uri="{FF2B5EF4-FFF2-40B4-BE49-F238E27FC236}">
                    <a16:creationId xmlns:a16="http://schemas.microsoft.com/office/drawing/2014/main" id="{7B1A1D10-B764-4008-ABB2-2351A8BDC3DF}"/>
                  </a:ext>
                </a:extLst>
              </p:cNvPr>
              <p:cNvSpPr/>
              <p:nvPr/>
            </p:nvSpPr>
            <p:spPr>
              <a:xfrm>
                <a:off x="4621250" y="2835173"/>
                <a:ext cx="1975485" cy="2505075"/>
              </a:xfrm>
              <a:custGeom>
                <a:avLst/>
                <a:gdLst/>
                <a:ahLst/>
                <a:cxnLst/>
                <a:rect l="l" t="t" r="r" b="b"/>
                <a:pathLst>
                  <a:path w="1975484" h="2505075">
                    <a:moveTo>
                      <a:pt x="558927" y="2196617"/>
                    </a:moveTo>
                    <a:lnTo>
                      <a:pt x="398106" y="2504681"/>
                    </a:lnTo>
                    <a:lnTo>
                      <a:pt x="237274" y="2196617"/>
                    </a:lnTo>
                    <a:lnTo>
                      <a:pt x="558927" y="2196617"/>
                    </a:lnTo>
                    <a:close/>
                  </a:path>
                  <a:path w="1975484" h="2505075">
                    <a:moveTo>
                      <a:pt x="974001" y="12"/>
                    </a:moveTo>
                    <a:lnTo>
                      <a:pt x="1975167" y="994384"/>
                    </a:lnTo>
                  </a:path>
                  <a:path w="1975484" h="2505075">
                    <a:moveTo>
                      <a:pt x="974001" y="0"/>
                    </a:moveTo>
                    <a:lnTo>
                      <a:pt x="0" y="926426"/>
                    </a:lnTo>
                  </a:path>
                </a:pathLst>
              </a:custGeom>
              <a:ln w="181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15">
                <a:extLst>
                  <a:ext uri="{FF2B5EF4-FFF2-40B4-BE49-F238E27FC236}">
                    <a16:creationId xmlns:a16="http://schemas.microsoft.com/office/drawing/2014/main" id="{0560C4AB-CCE0-4EB9-9581-AD391CB9DED1}"/>
                  </a:ext>
                </a:extLst>
              </p:cNvPr>
              <p:cNvSpPr/>
              <p:nvPr/>
            </p:nvSpPr>
            <p:spPr>
              <a:xfrm>
                <a:off x="4591583" y="3576675"/>
                <a:ext cx="220345" cy="213360"/>
              </a:xfrm>
              <a:custGeom>
                <a:avLst/>
                <a:gdLst/>
                <a:ahLst/>
                <a:cxnLst/>
                <a:rect l="l" t="t" r="r" b="b"/>
                <a:pathLst>
                  <a:path w="220345" h="213360">
                    <a:moveTo>
                      <a:pt x="0" y="213144"/>
                    </a:moveTo>
                    <a:lnTo>
                      <a:pt x="219964" y="82219"/>
                    </a:lnTo>
                    <a:lnTo>
                      <a:pt x="141770" y="0"/>
                    </a:lnTo>
                    <a:lnTo>
                      <a:pt x="0" y="2131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16">
                <a:extLst>
                  <a:ext uri="{FF2B5EF4-FFF2-40B4-BE49-F238E27FC236}">
                    <a16:creationId xmlns:a16="http://schemas.microsoft.com/office/drawing/2014/main" id="{EFAFB9A0-AEAD-48B3-ABB0-7E769B47BB3F}"/>
                  </a:ext>
                </a:extLst>
              </p:cNvPr>
              <p:cNvSpPr/>
              <p:nvPr/>
            </p:nvSpPr>
            <p:spPr>
              <a:xfrm>
                <a:off x="4621250" y="3591166"/>
                <a:ext cx="17589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5895" h="170814">
                    <a:moveTo>
                      <a:pt x="175895" y="65735"/>
                    </a:moveTo>
                    <a:lnTo>
                      <a:pt x="0" y="170434"/>
                    </a:lnTo>
                    <a:lnTo>
                      <a:pt x="113360" y="0"/>
                    </a:lnTo>
                  </a:path>
                </a:pathLst>
              </a:custGeom>
              <a:ln w="181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17">
                <a:extLst>
                  <a:ext uri="{FF2B5EF4-FFF2-40B4-BE49-F238E27FC236}">
                    <a16:creationId xmlns:a16="http://schemas.microsoft.com/office/drawing/2014/main" id="{70B82CB7-D2AA-4D23-9FB8-A038E0E04857}"/>
                  </a:ext>
                </a:extLst>
              </p:cNvPr>
              <p:cNvSpPr/>
              <p:nvPr/>
            </p:nvSpPr>
            <p:spPr>
              <a:xfrm>
                <a:off x="5438457" y="2527896"/>
                <a:ext cx="321945" cy="308610"/>
              </a:xfrm>
              <a:custGeom>
                <a:avLst/>
                <a:gdLst/>
                <a:ahLst/>
                <a:cxnLst/>
                <a:rect l="l" t="t" r="r" b="b"/>
                <a:pathLst>
                  <a:path w="321945" h="308610">
                    <a:moveTo>
                      <a:pt x="0" y="308063"/>
                    </a:moveTo>
                    <a:lnTo>
                      <a:pt x="321652" y="308063"/>
                    </a:lnTo>
                    <a:lnTo>
                      <a:pt x="160832" y="0"/>
                    </a:lnTo>
                    <a:lnTo>
                      <a:pt x="0" y="308063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18">
                <a:extLst>
                  <a:ext uri="{FF2B5EF4-FFF2-40B4-BE49-F238E27FC236}">
                    <a16:creationId xmlns:a16="http://schemas.microsoft.com/office/drawing/2014/main" id="{607CAFF2-25A8-4579-9DE1-3945BBF0DA80}"/>
                  </a:ext>
                </a:extLst>
              </p:cNvPr>
              <p:cNvSpPr/>
              <p:nvPr/>
            </p:nvSpPr>
            <p:spPr>
              <a:xfrm>
                <a:off x="5438457" y="2527896"/>
                <a:ext cx="321945" cy="308610"/>
              </a:xfrm>
              <a:custGeom>
                <a:avLst/>
                <a:gdLst/>
                <a:ahLst/>
                <a:cxnLst/>
                <a:rect l="l" t="t" r="r" b="b"/>
                <a:pathLst>
                  <a:path w="321945" h="308610">
                    <a:moveTo>
                      <a:pt x="321652" y="308063"/>
                    </a:moveTo>
                    <a:lnTo>
                      <a:pt x="160832" y="0"/>
                    </a:lnTo>
                    <a:lnTo>
                      <a:pt x="0" y="308063"/>
                    </a:lnTo>
                    <a:lnTo>
                      <a:pt x="321652" y="308063"/>
                    </a:lnTo>
                    <a:close/>
                  </a:path>
                </a:pathLst>
              </a:custGeom>
              <a:ln w="181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19">
                <a:extLst>
                  <a:ext uri="{FF2B5EF4-FFF2-40B4-BE49-F238E27FC236}">
                    <a16:creationId xmlns:a16="http://schemas.microsoft.com/office/drawing/2014/main" id="{182CBD5A-E8D6-464C-9A98-82EE54D0EFCF}"/>
                  </a:ext>
                </a:extLst>
              </p:cNvPr>
              <p:cNvSpPr/>
              <p:nvPr/>
            </p:nvSpPr>
            <p:spPr>
              <a:xfrm>
                <a:off x="4419815" y="3797884"/>
                <a:ext cx="363220" cy="327025"/>
              </a:xfrm>
              <a:custGeom>
                <a:avLst/>
                <a:gdLst/>
                <a:ahLst/>
                <a:cxnLst/>
                <a:rect l="l" t="t" r="r" b="b"/>
                <a:pathLst>
                  <a:path w="363220" h="327025">
                    <a:moveTo>
                      <a:pt x="0" y="163309"/>
                    </a:moveTo>
                    <a:lnTo>
                      <a:pt x="6481" y="206724"/>
                    </a:lnTo>
                    <a:lnTo>
                      <a:pt x="24774" y="245735"/>
                    </a:lnTo>
                    <a:lnTo>
                      <a:pt x="53147" y="278787"/>
                    </a:lnTo>
                    <a:lnTo>
                      <a:pt x="89872" y="304322"/>
                    </a:lnTo>
                    <a:lnTo>
                      <a:pt x="133219" y="320785"/>
                    </a:lnTo>
                    <a:lnTo>
                      <a:pt x="181457" y="326618"/>
                    </a:lnTo>
                    <a:lnTo>
                      <a:pt x="229696" y="320785"/>
                    </a:lnTo>
                    <a:lnTo>
                      <a:pt x="273042" y="304322"/>
                    </a:lnTo>
                    <a:lnTo>
                      <a:pt x="309767" y="278787"/>
                    </a:lnTo>
                    <a:lnTo>
                      <a:pt x="338140" y="245735"/>
                    </a:lnTo>
                    <a:lnTo>
                      <a:pt x="356433" y="206724"/>
                    </a:lnTo>
                    <a:lnTo>
                      <a:pt x="362915" y="163309"/>
                    </a:lnTo>
                    <a:lnTo>
                      <a:pt x="356433" y="119894"/>
                    </a:lnTo>
                    <a:lnTo>
                      <a:pt x="338140" y="80883"/>
                    </a:lnTo>
                    <a:lnTo>
                      <a:pt x="309767" y="47831"/>
                    </a:lnTo>
                    <a:lnTo>
                      <a:pt x="273042" y="22296"/>
                    </a:lnTo>
                    <a:lnTo>
                      <a:pt x="229696" y="5833"/>
                    </a:lnTo>
                    <a:lnTo>
                      <a:pt x="181457" y="0"/>
                    </a:lnTo>
                    <a:lnTo>
                      <a:pt x="133219" y="5833"/>
                    </a:lnTo>
                    <a:lnTo>
                      <a:pt x="89872" y="22296"/>
                    </a:lnTo>
                    <a:lnTo>
                      <a:pt x="53147" y="47831"/>
                    </a:lnTo>
                    <a:lnTo>
                      <a:pt x="24774" y="80883"/>
                    </a:lnTo>
                    <a:lnTo>
                      <a:pt x="6481" y="119894"/>
                    </a:lnTo>
                    <a:lnTo>
                      <a:pt x="0" y="163309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20">
                <a:extLst>
                  <a:ext uri="{FF2B5EF4-FFF2-40B4-BE49-F238E27FC236}">
                    <a16:creationId xmlns:a16="http://schemas.microsoft.com/office/drawing/2014/main" id="{28C6C4D2-EE0F-4782-8EDF-67195F32D53F}"/>
                  </a:ext>
                </a:extLst>
              </p:cNvPr>
              <p:cNvSpPr/>
              <p:nvPr/>
            </p:nvSpPr>
            <p:spPr>
              <a:xfrm>
                <a:off x="4419815" y="3797884"/>
                <a:ext cx="363220" cy="327025"/>
              </a:xfrm>
              <a:custGeom>
                <a:avLst/>
                <a:gdLst/>
                <a:ahLst/>
                <a:cxnLst/>
                <a:rect l="l" t="t" r="r" b="b"/>
                <a:pathLst>
                  <a:path w="363220" h="327025">
                    <a:moveTo>
                      <a:pt x="362915" y="163309"/>
                    </a:moveTo>
                    <a:lnTo>
                      <a:pt x="356433" y="119894"/>
                    </a:lnTo>
                    <a:lnTo>
                      <a:pt x="338140" y="80883"/>
                    </a:lnTo>
                    <a:lnTo>
                      <a:pt x="309767" y="47831"/>
                    </a:lnTo>
                    <a:lnTo>
                      <a:pt x="273042" y="22296"/>
                    </a:lnTo>
                    <a:lnTo>
                      <a:pt x="229696" y="5833"/>
                    </a:lnTo>
                    <a:lnTo>
                      <a:pt x="181457" y="0"/>
                    </a:lnTo>
                    <a:lnTo>
                      <a:pt x="133219" y="5833"/>
                    </a:lnTo>
                    <a:lnTo>
                      <a:pt x="89872" y="22296"/>
                    </a:lnTo>
                    <a:lnTo>
                      <a:pt x="53147" y="47831"/>
                    </a:lnTo>
                    <a:lnTo>
                      <a:pt x="24774" y="80883"/>
                    </a:lnTo>
                    <a:lnTo>
                      <a:pt x="6481" y="119894"/>
                    </a:lnTo>
                    <a:lnTo>
                      <a:pt x="0" y="163309"/>
                    </a:lnTo>
                    <a:lnTo>
                      <a:pt x="6481" y="206724"/>
                    </a:lnTo>
                    <a:lnTo>
                      <a:pt x="24774" y="245735"/>
                    </a:lnTo>
                    <a:lnTo>
                      <a:pt x="53147" y="278787"/>
                    </a:lnTo>
                    <a:lnTo>
                      <a:pt x="89872" y="304322"/>
                    </a:lnTo>
                    <a:lnTo>
                      <a:pt x="133219" y="320785"/>
                    </a:lnTo>
                    <a:lnTo>
                      <a:pt x="181457" y="326618"/>
                    </a:lnTo>
                    <a:lnTo>
                      <a:pt x="229696" y="320785"/>
                    </a:lnTo>
                    <a:lnTo>
                      <a:pt x="273042" y="304322"/>
                    </a:lnTo>
                    <a:lnTo>
                      <a:pt x="309767" y="278787"/>
                    </a:lnTo>
                    <a:lnTo>
                      <a:pt x="338140" y="245735"/>
                    </a:lnTo>
                    <a:lnTo>
                      <a:pt x="356433" y="206724"/>
                    </a:lnTo>
                    <a:lnTo>
                      <a:pt x="362915" y="163309"/>
                    </a:lnTo>
                  </a:path>
                </a:pathLst>
              </a:custGeom>
              <a:ln w="181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21">
                <a:extLst>
                  <a:ext uri="{FF2B5EF4-FFF2-40B4-BE49-F238E27FC236}">
                    <a16:creationId xmlns:a16="http://schemas.microsoft.com/office/drawing/2014/main" id="{269F241A-0622-4DAF-908C-17F8812BB2D4}"/>
                  </a:ext>
                </a:extLst>
              </p:cNvPr>
              <p:cNvSpPr/>
              <p:nvPr/>
            </p:nvSpPr>
            <p:spPr>
              <a:xfrm>
                <a:off x="6406768" y="3816032"/>
                <a:ext cx="363220" cy="327025"/>
              </a:xfrm>
              <a:custGeom>
                <a:avLst/>
                <a:gdLst/>
                <a:ahLst/>
                <a:cxnLst/>
                <a:rect l="l" t="t" r="r" b="b"/>
                <a:pathLst>
                  <a:path w="363220" h="327025">
                    <a:moveTo>
                      <a:pt x="0" y="163309"/>
                    </a:moveTo>
                    <a:lnTo>
                      <a:pt x="6481" y="206724"/>
                    </a:lnTo>
                    <a:lnTo>
                      <a:pt x="24774" y="245735"/>
                    </a:lnTo>
                    <a:lnTo>
                      <a:pt x="53147" y="278787"/>
                    </a:lnTo>
                    <a:lnTo>
                      <a:pt x="89872" y="304322"/>
                    </a:lnTo>
                    <a:lnTo>
                      <a:pt x="133219" y="320785"/>
                    </a:lnTo>
                    <a:lnTo>
                      <a:pt x="181457" y="326618"/>
                    </a:lnTo>
                    <a:lnTo>
                      <a:pt x="229696" y="320785"/>
                    </a:lnTo>
                    <a:lnTo>
                      <a:pt x="273042" y="304322"/>
                    </a:lnTo>
                    <a:lnTo>
                      <a:pt x="309767" y="278787"/>
                    </a:lnTo>
                    <a:lnTo>
                      <a:pt x="338140" y="245735"/>
                    </a:lnTo>
                    <a:lnTo>
                      <a:pt x="356433" y="206724"/>
                    </a:lnTo>
                    <a:lnTo>
                      <a:pt x="362915" y="163309"/>
                    </a:lnTo>
                    <a:lnTo>
                      <a:pt x="356433" y="119894"/>
                    </a:lnTo>
                    <a:lnTo>
                      <a:pt x="338140" y="80883"/>
                    </a:lnTo>
                    <a:lnTo>
                      <a:pt x="309767" y="47831"/>
                    </a:lnTo>
                    <a:lnTo>
                      <a:pt x="273042" y="22296"/>
                    </a:lnTo>
                    <a:lnTo>
                      <a:pt x="229696" y="5833"/>
                    </a:lnTo>
                    <a:lnTo>
                      <a:pt x="181457" y="0"/>
                    </a:lnTo>
                    <a:lnTo>
                      <a:pt x="133219" y="5833"/>
                    </a:lnTo>
                    <a:lnTo>
                      <a:pt x="89872" y="22296"/>
                    </a:lnTo>
                    <a:lnTo>
                      <a:pt x="53147" y="47831"/>
                    </a:lnTo>
                    <a:lnTo>
                      <a:pt x="24774" y="80883"/>
                    </a:lnTo>
                    <a:lnTo>
                      <a:pt x="6481" y="119894"/>
                    </a:lnTo>
                    <a:lnTo>
                      <a:pt x="0" y="163309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22">
                <a:extLst>
                  <a:ext uri="{FF2B5EF4-FFF2-40B4-BE49-F238E27FC236}">
                    <a16:creationId xmlns:a16="http://schemas.microsoft.com/office/drawing/2014/main" id="{A6E899DE-1888-402B-9B28-500D896AC6A4}"/>
                  </a:ext>
                </a:extLst>
              </p:cNvPr>
              <p:cNvSpPr/>
              <p:nvPr/>
            </p:nvSpPr>
            <p:spPr>
              <a:xfrm>
                <a:off x="6406768" y="3816032"/>
                <a:ext cx="363220" cy="327025"/>
              </a:xfrm>
              <a:custGeom>
                <a:avLst/>
                <a:gdLst/>
                <a:ahLst/>
                <a:cxnLst/>
                <a:rect l="l" t="t" r="r" b="b"/>
                <a:pathLst>
                  <a:path w="363220" h="327025">
                    <a:moveTo>
                      <a:pt x="0" y="163309"/>
                    </a:moveTo>
                    <a:lnTo>
                      <a:pt x="6481" y="119894"/>
                    </a:lnTo>
                    <a:lnTo>
                      <a:pt x="24774" y="80883"/>
                    </a:lnTo>
                    <a:lnTo>
                      <a:pt x="53147" y="47831"/>
                    </a:lnTo>
                    <a:lnTo>
                      <a:pt x="89872" y="22296"/>
                    </a:lnTo>
                    <a:lnTo>
                      <a:pt x="133219" y="5833"/>
                    </a:lnTo>
                    <a:lnTo>
                      <a:pt x="181457" y="0"/>
                    </a:lnTo>
                    <a:lnTo>
                      <a:pt x="229696" y="5833"/>
                    </a:lnTo>
                    <a:lnTo>
                      <a:pt x="273042" y="22296"/>
                    </a:lnTo>
                    <a:lnTo>
                      <a:pt x="309767" y="47831"/>
                    </a:lnTo>
                    <a:lnTo>
                      <a:pt x="338140" y="80883"/>
                    </a:lnTo>
                    <a:lnTo>
                      <a:pt x="356433" y="119894"/>
                    </a:lnTo>
                    <a:lnTo>
                      <a:pt x="362915" y="163309"/>
                    </a:lnTo>
                    <a:lnTo>
                      <a:pt x="356433" y="206724"/>
                    </a:lnTo>
                    <a:lnTo>
                      <a:pt x="338140" y="245735"/>
                    </a:lnTo>
                    <a:lnTo>
                      <a:pt x="309767" y="278787"/>
                    </a:lnTo>
                    <a:lnTo>
                      <a:pt x="273042" y="304322"/>
                    </a:lnTo>
                    <a:lnTo>
                      <a:pt x="229696" y="320785"/>
                    </a:lnTo>
                    <a:lnTo>
                      <a:pt x="181457" y="326618"/>
                    </a:lnTo>
                    <a:lnTo>
                      <a:pt x="133219" y="320785"/>
                    </a:lnTo>
                    <a:lnTo>
                      <a:pt x="89872" y="304322"/>
                    </a:lnTo>
                    <a:lnTo>
                      <a:pt x="53147" y="278787"/>
                    </a:lnTo>
                    <a:lnTo>
                      <a:pt x="24774" y="245735"/>
                    </a:lnTo>
                    <a:lnTo>
                      <a:pt x="6481" y="206724"/>
                    </a:lnTo>
                    <a:lnTo>
                      <a:pt x="0" y="163309"/>
                    </a:lnTo>
                  </a:path>
                </a:pathLst>
              </a:custGeom>
              <a:ln w="1814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" name="object 23">
              <a:extLst>
                <a:ext uri="{FF2B5EF4-FFF2-40B4-BE49-F238E27FC236}">
                  <a16:creationId xmlns:a16="http://schemas.microsoft.com/office/drawing/2014/main" id="{A2B9DA30-D1BE-452D-B3E1-F5C4242A4E68}"/>
                </a:ext>
              </a:extLst>
            </p:cNvPr>
            <p:cNvSpPr txBox="1"/>
            <p:nvPr/>
          </p:nvSpPr>
          <p:spPr>
            <a:xfrm>
              <a:off x="3722039" y="5950113"/>
              <a:ext cx="3836670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38480" algn="l"/>
                  <a:tab pos="992505" algn="l"/>
                  <a:tab pos="1536700" algn="l"/>
                  <a:tab pos="2099310" algn="l"/>
                  <a:tab pos="2643505" algn="l"/>
                  <a:tab pos="3096895" algn="l"/>
                  <a:tab pos="3533775" algn="l"/>
                </a:tabLst>
              </a:pPr>
              <a:r>
                <a:rPr sz="2000" b="1" dirty="0">
                  <a:latin typeface="Arial"/>
                  <a:cs typeface="Arial"/>
                </a:rPr>
                <a:t>2	4	7	4	6	0	5	−2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9" name="object 24">
              <a:extLst>
                <a:ext uri="{FF2B5EF4-FFF2-40B4-BE49-F238E27FC236}">
                  <a16:creationId xmlns:a16="http://schemas.microsoft.com/office/drawing/2014/main" id="{9C870A7E-7E92-4CDF-BACE-651990D43ECC}"/>
                </a:ext>
              </a:extLst>
            </p:cNvPr>
            <p:cNvSpPr txBox="1"/>
            <p:nvPr/>
          </p:nvSpPr>
          <p:spPr>
            <a:xfrm>
              <a:off x="2519959" y="3810298"/>
              <a:ext cx="920750" cy="287020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700" spc="10" dirty="0">
                  <a:latin typeface="Times New Roman"/>
                  <a:cs typeface="Times New Roman"/>
                </a:rPr>
                <a:t>CHANCE</a:t>
              </a:r>
              <a:endParaRPr sz="1700">
                <a:latin typeface="Times New Roman"/>
                <a:cs typeface="Times New Roman"/>
              </a:endParaRPr>
            </a:p>
          </p:txBody>
        </p:sp>
        <p:sp>
          <p:nvSpPr>
            <p:cNvPr id="10" name="object 25">
              <a:extLst>
                <a:ext uri="{FF2B5EF4-FFF2-40B4-BE49-F238E27FC236}">
                  <a16:creationId xmlns:a16="http://schemas.microsoft.com/office/drawing/2014/main" id="{316F98CC-CA7D-42A1-AA64-A1A40AA526E1}"/>
                </a:ext>
              </a:extLst>
            </p:cNvPr>
            <p:cNvSpPr txBox="1"/>
            <p:nvPr/>
          </p:nvSpPr>
          <p:spPr>
            <a:xfrm>
              <a:off x="3703134" y="4962825"/>
              <a:ext cx="16700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dirty="0">
                  <a:latin typeface="Arial"/>
                  <a:cs typeface="Arial"/>
                </a:rPr>
                <a:t>2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11" name="object 26">
              <a:extLst>
                <a:ext uri="{FF2B5EF4-FFF2-40B4-BE49-F238E27FC236}">
                  <a16:creationId xmlns:a16="http://schemas.microsoft.com/office/drawing/2014/main" id="{777E330D-FDD8-41E6-9080-0C9E78C60A96}"/>
                </a:ext>
              </a:extLst>
            </p:cNvPr>
            <p:cNvSpPr txBox="1"/>
            <p:nvPr/>
          </p:nvSpPr>
          <p:spPr>
            <a:xfrm>
              <a:off x="4693796" y="4962825"/>
              <a:ext cx="16700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dirty="0">
                  <a:latin typeface="Arial"/>
                  <a:cs typeface="Arial"/>
                </a:rPr>
                <a:t>4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12" name="object 27">
              <a:extLst>
                <a:ext uri="{FF2B5EF4-FFF2-40B4-BE49-F238E27FC236}">
                  <a16:creationId xmlns:a16="http://schemas.microsoft.com/office/drawing/2014/main" id="{4270F800-4F5C-44D9-A923-505E0A67F58A}"/>
                </a:ext>
              </a:extLst>
            </p:cNvPr>
            <p:cNvSpPr txBox="1"/>
            <p:nvPr/>
          </p:nvSpPr>
          <p:spPr>
            <a:xfrm>
              <a:off x="5803203" y="4962825"/>
              <a:ext cx="16700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dirty="0">
                  <a:latin typeface="Arial"/>
                  <a:cs typeface="Arial"/>
                </a:rPr>
                <a:t>0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13" name="object 28">
              <a:extLst>
                <a:ext uri="{FF2B5EF4-FFF2-40B4-BE49-F238E27FC236}">
                  <a16:creationId xmlns:a16="http://schemas.microsoft.com/office/drawing/2014/main" id="{A1B98659-C2AA-4D33-A016-9F00BBF20004}"/>
                </a:ext>
              </a:extLst>
            </p:cNvPr>
            <p:cNvSpPr txBox="1"/>
            <p:nvPr/>
          </p:nvSpPr>
          <p:spPr>
            <a:xfrm>
              <a:off x="6650351" y="4962825"/>
              <a:ext cx="31559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dirty="0">
                  <a:latin typeface="Arial"/>
                  <a:cs typeface="Arial"/>
                </a:rPr>
                <a:t>−2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14" name="object 29">
              <a:extLst>
                <a:ext uri="{FF2B5EF4-FFF2-40B4-BE49-F238E27FC236}">
                  <a16:creationId xmlns:a16="http://schemas.microsoft.com/office/drawing/2014/main" id="{483FF211-5152-4CDB-950E-3C5B0F494894}"/>
                </a:ext>
              </a:extLst>
            </p:cNvPr>
            <p:cNvSpPr txBox="1"/>
            <p:nvPr/>
          </p:nvSpPr>
          <p:spPr>
            <a:xfrm>
              <a:off x="3853403" y="4273291"/>
              <a:ext cx="37909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dirty="0">
                  <a:latin typeface="Arial"/>
                  <a:cs typeface="Arial"/>
                </a:rPr>
                <a:t>0.5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15" name="object 30">
              <a:extLst>
                <a:ext uri="{FF2B5EF4-FFF2-40B4-BE49-F238E27FC236}">
                  <a16:creationId xmlns:a16="http://schemas.microsoft.com/office/drawing/2014/main" id="{BA06CD7A-7606-435F-9F30-123532BBA707}"/>
                </a:ext>
              </a:extLst>
            </p:cNvPr>
            <p:cNvSpPr txBox="1"/>
            <p:nvPr/>
          </p:nvSpPr>
          <p:spPr>
            <a:xfrm>
              <a:off x="4919751" y="4280712"/>
              <a:ext cx="37909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dirty="0">
                  <a:latin typeface="Arial"/>
                  <a:cs typeface="Arial"/>
                </a:rPr>
                <a:t>0.5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16" name="object 31">
              <a:extLst>
                <a:ext uri="{FF2B5EF4-FFF2-40B4-BE49-F238E27FC236}">
                  <a16:creationId xmlns:a16="http://schemas.microsoft.com/office/drawing/2014/main" id="{964304CA-0D2A-41E8-895C-804112EB8D64}"/>
                </a:ext>
              </a:extLst>
            </p:cNvPr>
            <p:cNvSpPr txBox="1"/>
            <p:nvPr/>
          </p:nvSpPr>
          <p:spPr>
            <a:xfrm>
              <a:off x="5954997" y="4273291"/>
              <a:ext cx="37909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dirty="0">
                  <a:latin typeface="Arial"/>
                  <a:cs typeface="Arial"/>
                </a:rPr>
                <a:t>0.5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17" name="object 32">
              <a:extLst>
                <a:ext uri="{FF2B5EF4-FFF2-40B4-BE49-F238E27FC236}">
                  <a16:creationId xmlns:a16="http://schemas.microsoft.com/office/drawing/2014/main" id="{77CE0574-9F97-4E4A-98F7-99E52571FFF0}"/>
                </a:ext>
              </a:extLst>
            </p:cNvPr>
            <p:cNvSpPr txBox="1"/>
            <p:nvPr/>
          </p:nvSpPr>
          <p:spPr>
            <a:xfrm>
              <a:off x="6952066" y="4280712"/>
              <a:ext cx="37909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dirty="0">
                  <a:latin typeface="Arial"/>
                  <a:cs typeface="Arial"/>
                </a:rPr>
                <a:t>0.5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18" name="object 33">
              <a:extLst>
                <a:ext uri="{FF2B5EF4-FFF2-40B4-BE49-F238E27FC236}">
                  <a16:creationId xmlns:a16="http://schemas.microsoft.com/office/drawing/2014/main" id="{DB2EC597-AA6A-44E9-A538-7A22EAD0ECFA}"/>
                </a:ext>
              </a:extLst>
            </p:cNvPr>
            <p:cNvSpPr txBox="1"/>
            <p:nvPr/>
          </p:nvSpPr>
          <p:spPr>
            <a:xfrm>
              <a:off x="4220126" y="3681906"/>
              <a:ext cx="16700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dirty="0">
                  <a:latin typeface="Arial"/>
                  <a:cs typeface="Arial"/>
                </a:rPr>
                <a:t>3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19" name="object 34">
              <a:extLst>
                <a:ext uri="{FF2B5EF4-FFF2-40B4-BE49-F238E27FC236}">
                  <a16:creationId xmlns:a16="http://schemas.microsoft.com/office/drawing/2014/main" id="{738A1507-CA6C-4582-933F-BA72D330D2E9}"/>
                </a:ext>
              </a:extLst>
            </p:cNvPr>
            <p:cNvSpPr txBox="1"/>
            <p:nvPr/>
          </p:nvSpPr>
          <p:spPr>
            <a:xfrm>
              <a:off x="6820143" y="3718995"/>
              <a:ext cx="31559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dirty="0">
                  <a:latin typeface="Arial"/>
                  <a:cs typeface="Arial"/>
                </a:rPr>
                <a:t>−1</a:t>
              </a:r>
              <a:endParaRPr sz="2000">
                <a:latin typeface="Arial"/>
                <a:cs typeface="Arial"/>
              </a:endParaRPr>
            </a:p>
          </p:txBody>
        </p:sp>
      </p:grpSp>
      <p:sp>
        <p:nvSpPr>
          <p:cNvPr id="38" name="object 3">
            <a:extLst>
              <a:ext uri="{FF2B5EF4-FFF2-40B4-BE49-F238E27FC236}">
                <a16:creationId xmlns:a16="http://schemas.microsoft.com/office/drawing/2014/main" id="{82ABFCE6-594A-4975-A3FE-EC676AB5F292}"/>
              </a:ext>
            </a:extLst>
          </p:cNvPr>
          <p:cNvSpPr txBox="1"/>
          <p:nvPr/>
        </p:nvSpPr>
        <p:spPr>
          <a:xfrm>
            <a:off x="1130297" y="1396713"/>
            <a:ext cx="8188515" cy="1420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90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nondeterministic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games,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chance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lang="en-US" sz="2050" dirty="0">
                <a:latin typeface="Tahoma"/>
                <a:cs typeface="Tahoma"/>
              </a:rPr>
              <a:t>is </a:t>
            </a:r>
            <a:r>
              <a:rPr sz="2050" spc="-110" dirty="0">
                <a:latin typeface="Tahoma"/>
                <a:cs typeface="Tahoma"/>
              </a:rPr>
              <a:t>introduced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by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dice,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card-shuffling</a:t>
            </a: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85" dirty="0">
                <a:latin typeface="Tahoma"/>
                <a:cs typeface="Tahoma"/>
              </a:rPr>
              <a:t>Simplified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example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lang="en-GB" sz="2050" spc="-95" dirty="0">
                <a:latin typeface="Tahoma"/>
                <a:cs typeface="Tahoma"/>
              </a:rPr>
              <a:t>with equal chance of two outcomes</a:t>
            </a:r>
            <a:r>
              <a:rPr sz="2050" spc="-95" dirty="0">
                <a:latin typeface="Tahoma"/>
                <a:cs typeface="Tahoma"/>
              </a:rPr>
              <a:t>:</a:t>
            </a:r>
            <a:endParaRPr sz="20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Tahoma"/>
              <a:cs typeface="Tahoma"/>
            </a:endParaRPr>
          </a:p>
          <a:p>
            <a:pPr marL="1402080">
              <a:lnSpc>
                <a:spcPct val="100000"/>
              </a:lnSpc>
            </a:pPr>
            <a:r>
              <a:rPr sz="1700" spc="10" dirty="0">
                <a:latin typeface="Times New Roman"/>
                <a:cs typeface="Times New Roman"/>
              </a:rPr>
              <a:t>MAX</a:t>
            </a:r>
            <a:endParaRPr sz="1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3167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A139-B5D1-4A1B-9F52-C933EB5C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114" dirty="0"/>
              <a:t>Algorithm</a:t>
            </a:r>
            <a:r>
              <a:rPr lang="en-GB" spc="285" dirty="0"/>
              <a:t> </a:t>
            </a:r>
            <a:r>
              <a:rPr lang="en-GB" spc="95" dirty="0"/>
              <a:t>for</a:t>
            </a:r>
            <a:r>
              <a:rPr lang="en-GB" spc="250" dirty="0"/>
              <a:t> </a:t>
            </a:r>
            <a:r>
              <a:rPr lang="en-GB" spc="80" dirty="0"/>
              <a:t>nondeterministic</a:t>
            </a:r>
            <a:r>
              <a:rPr lang="en-GB" spc="195" dirty="0"/>
              <a:t> </a:t>
            </a:r>
            <a:r>
              <a:rPr lang="en-GB" spc="50" dirty="0"/>
              <a:t>games</a:t>
            </a:r>
            <a:endParaRPr lang="en-GB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43172B5-CA2D-498C-AD38-3267E8ABEB3C}"/>
              </a:ext>
            </a:extLst>
          </p:cNvPr>
          <p:cNvSpPr txBox="1">
            <a:spLocks/>
          </p:cNvSpPr>
          <p:nvPr/>
        </p:nvSpPr>
        <p:spPr>
          <a:xfrm>
            <a:off x="10961652" y="6457982"/>
            <a:ext cx="750735" cy="131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0"/>
              </a:lnSpc>
            </a:pPr>
            <a:r>
              <a:rPr lang="en-GB" sz="1200" spc="15" dirty="0"/>
              <a:t>Chapter</a:t>
            </a:r>
            <a:r>
              <a:rPr lang="en-GB" sz="1200" spc="20" dirty="0"/>
              <a:t> 6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8BAC851-3DB5-42A0-977E-7565CE886FD7}"/>
              </a:ext>
            </a:extLst>
          </p:cNvPr>
          <p:cNvSpPr txBox="1"/>
          <p:nvPr/>
        </p:nvSpPr>
        <p:spPr>
          <a:xfrm>
            <a:off x="838200" y="1867360"/>
            <a:ext cx="10685929" cy="41184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0" spc="5" dirty="0">
                <a:latin typeface="Bookman Old Style"/>
                <a:cs typeface="Bookman Old Style"/>
              </a:rPr>
              <a:t>Expectiminimax</a:t>
            </a:r>
            <a:r>
              <a:rPr sz="2400" b="0" spc="-60" dirty="0">
                <a:latin typeface="Bookman Old Style"/>
                <a:cs typeface="Bookman Old Style"/>
              </a:rPr>
              <a:t> </a:t>
            </a:r>
            <a:r>
              <a:rPr sz="2400" spc="-140" dirty="0">
                <a:latin typeface="Tahoma"/>
                <a:cs typeface="Tahoma"/>
              </a:rPr>
              <a:t>gives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05" dirty="0">
                <a:latin typeface="Tahoma"/>
                <a:cs typeface="Tahoma"/>
              </a:rPr>
              <a:t>perfect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20" dirty="0">
                <a:latin typeface="Tahoma"/>
                <a:cs typeface="Tahoma"/>
              </a:rPr>
              <a:t>play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400" spc="-65" dirty="0">
                <a:latin typeface="Tahoma"/>
                <a:cs typeface="Tahoma"/>
              </a:rPr>
              <a:t>Just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like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b="0" spc="-25" dirty="0">
                <a:latin typeface="Bookman Old Style"/>
                <a:cs typeface="Bookman Old Style"/>
              </a:rPr>
              <a:t>Minimax</a:t>
            </a:r>
            <a:r>
              <a:rPr sz="2400" spc="-25" dirty="0">
                <a:latin typeface="Tahoma"/>
                <a:cs typeface="Tahoma"/>
              </a:rPr>
              <a:t>,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30" dirty="0">
                <a:latin typeface="Tahoma"/>
                <a:cs typeface="Tahoma"/>
              </a:rPr>
              <a:t>except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235" dirty="0">
                <a:latin typeface="Tahoma"/>
                <a:cs typeface="Tahoma"/>
              </a:rPr>
              <a:t>we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25" dirty="0">
                <a:latin typeface="Tahoma"/>
                <a:cs typeface="Tahoma"/>
              </a:rPr>
              <a:t>must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20" dirty="0">
                <a:latin typeface="Tahoma"/>
                <a:cs typeface="Tahoma"/>
              </a:rPr>
              <a:t>also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40" dirty="0">
                <a:latin typeface="Tahoma"/>
                <a:cs typeface="Tahoma"/>
              </a:rPr>
              <a:t>handle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135" dirty="0">
                <a:latin typeface="Tahoma"/>
                <a:cs typeface="Tahoma"/>
              </a:rPr>
              <a:t>chance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165" dirty="0">
                <a:latin typeface="Tahoma"/>
                <a:cs typeface="Tahoma"/>
              </a:rPr>
              <a:t>nodes: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400" b="0" i="1" spc="-55" dirty="0">
                <a:latin typeface="Bookman Old Style"/>
                <a:cs typeface="Bookman Old Style"/>
              </a:rPr>
              <a:t>.</a:t>
            </a:r>
            <a:r>
              <a:rPr sz="2400" b="0" i="1" spc="-270" dirty="0">
                <a:latin typeface="Bookman Old Style"/>
                <a:cs typeface="Bookman Old Style"/>
              </a:rPr>
              <a:t> </a:t>
            </a:r>
            <a:r>
              <a:rPr sz="2400" b="0" i="1" spc="-55" dirty="0">
                <a:latin typeface="Bookman Old Style"/>
                <a:cs typeface="Bookman Old Style"/>
              </a:rPr>
              <a:t>.</a:t>
            </a:r>
            <a:r>
              <a:rPr sz="2400" b="0" i="1" spc="-280" dirty="0">
                <a:latin typeface="Bookman Old Style"/>
                <a:cs typeface="Bookman Old Style"/>
              </a:rPr>
              <a:t> </a:t>
            </a:r>
            <a:r>
              <a:rPr sz="2400" b="0" i="1" spc="-55" dirty="0">
                <a:latin typeface="Bookman Old Style"/>
                <a:cs typeface="Bookman Old Style"/>
              </a:rPr>
              <a:t>.</a:t>
            </a:r>
            <a:endParaRPr sz="24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35" dirty="0">
                <a:solidFill>
                  <a:srgbClr val="00007E"/>
                </a:solidFill>
                <a:latin typeface="Palatino Linotype"/>
                <a:cs typeface="Palatino Linotype"/>
              </a:rPr>
              <a:t>if</a:t>
            </a:r>
            <a:r>
              <a:rPr sz="2400" spc="120" dirty="0">
                <a:solidFill>
                  <a:srgbClr val="00007E"/>
                </a:solidFill>
                <a:latin typeface="Palatino Linotype"/>
                <a:cs typeface="Palatino Linotype"/>
              </a:rPr>
              <a:t> </a:t>
            </a:r>
            <a:r>
              <a:rPr sz="2400" i="1" spc="-15" dirty="0">
                <a:solidFill>
                  <a:srgbClr val="004B00"/>
                </a:solidFill>
                <a:latin typeface="Corbel"/>
                <a:cs typeface="Corbel"/>
              </a:rPr>
              <a:t>state</a:t>
            </a:r>
            <a:r>
              <a:rPr sz="2400" i="1" spc="220" dirty="0">
                <a:solidFill>
                  <a:srgbClr val="004B00"/>
                </a:solidFill>
                <a:latin typeface="Corbel"/>
                <a:cs typeface="Corbel"/>
              </a:rPr>
              <a:t> </a:t>
            </a:r>
            <a:r>
              <a:rPr sz="2400" spc="-95" dirty="0">
                <a:latin typeface="Tahoma"/>
                <a:cs typeface="Tahoma"/>
              </a:rPr>
              <a:t>is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45" dirty="0">
                <a:latin typeface="Tahoma"/>
                <a:cs typeface="Tahoma"/>
              </a:rPr>
              <a:t>a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b="0" spc="110" dirty="0">
                <a:latin typeface="Bookman Old Style"/>
                <a:cs typeface="Bookman Old Style"/>
              </a:rPr>
              <a:t>Max</a:t>
            </a:r>
            <a:r>
              <a:rPr sz="2400" b="0" spc="-10" dirty="0">
                <a:latin typeface="Bookman Old Style"/>
                <a:cs typeface="Bookman Old Style"/>
              </a:rPr>
              <a:t> </a:t>
            </a:r>
            <a:r>
              <a:rPr sz="2400" spc="-150" dirty="0">
                <a:latin typeface="Tahoma"/>
                <a:cs typeface="Tahoma"/>
              </a:rPr>
              <a:t>node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00007E"/>
                </a:solidFill>
                <a:latin typeface="Palatino Linotype"/>
                <a:cs typeface="Palatino Linotype"/>
              </a:rPr>
              <a:t>then</a:t>
            </a:r>
            <a:endParaRPr sz="2400" dirty="0">
              <a:latin typeface="Palatino Linotype"/>
              <a:cs typeface="Palatino Linotype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400" spc="120" dirty="0">
                <a:solidFill>
                  <a:srgbClr val="00007E"/>
                </a:solidFill>
                <a:latin typeface="Palatino Linotype"/>
                <a:cs typeface="Palatino Linotype"/>
              </a:rPr>
              <a:t>return</a:t>
            </a:r>
            <a:r>
              <a:rPr sz="2400" spc="-75" dirty="0">
                <a:solidFill>
                  <a:srgbClr val="00007E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latin typeface="Tahoma"/>
                <a:cs typeface="Tahoma"/>
              </a:rPr>
              <a:t>the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125" dirty="0">
                <a:latin typeface="Tahoma"/>
                <a:cs typeface="Tahoma"/>
              </a:rPr>
              <a:t>highest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b="0" spc="50" dirty="0">
                <a:latin typeface="Bookman Old Style"/>
                <a:cs typeface="Bookman Old Style"/>
              </a:rPr>
              <a:t>ExpectiMinimax-Value</a:t>
            </a:r>
            <a:r>
              <a:rPr sz="2400" b="0" spc="-254" dirty="0">
                <a:latin typeface="Bookman Old Style"/>
                <a:cs typeface="Bookman Old Style"/>
              </a:rPr>
              <a:t> </a:t>
            </a:r>
            <a:r>
              <a:rPr sz="2400" spc="-105" dirty="0">
                <a:latin typeface="Tahoma"/>
                <a:cs typeface="Tahoma"/>
              </a:rPr>
              <a:t>of</a:t>
            </a:r>
            <a:r>
              <a:rPr sz="2400" spc="-204" dirty="0">
                <a:latin typeface="Tahoma"/>
                <a:cs typeface="Tahoma"/>
              </a:rPr>
              <a:t> </a:t>
            </a:r>
            <a:r>
              <a:rPr sz="2400" b="0" spc="10" dirty="0">
                <a:latin typeface="Bookman Old Style"/>
                <a:cs typeface="Bookman Old Style"/>
              </a:rPr>
              <a:t>Successors</a:t>
            </a:r>
            <a:r>
              <a:rPr sz="2400" spc="10" dirty="0">
                <a:latin typeface="Tahoma"/>
                <a:cs typeface="Tahoma"/>
              </a:rPr>
              <a:t>(</a:t>
            </a:r>
            <a:r>
              <a:rPr sz="2400" i="1" spc="10" dirty="0">
                <a:solidFill>
                  <a:srgbClr val="004B00"/>
                </a:solidFill>
                <a:latin typeface="Corbel"/>
                <a:cs typeface="Corbel"/>
              </a:rPr>
              <a:t>state</a:t>
            </a:r>
            <a:r>
              <a:rPr sz="2400" spc="10" dirty="0">
                <a:latin typeface="Tahoma"/>
                <a:cs typeface="Tahoma"/>
              </a:rPr>
              <a:t>)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400" spc="35" dirty="0">
                <a:solidFill>
                  <a:srgbClr val="00007E"/>
                </a:solidFill>
                <a:latin typeface="Palatino Linotype"/>
                <a:cs typeface="Palatino Linotype"/>
              </a:rPr>
              <a:t>if</a:t>
            </a:r>
            <a:r>
              <a:rPr sz="2400" spc="120" dirty="0">
                <a:solidFill>
                  <a:srgbClr val="00007E"/>
                </a:solidFill>
                <a:latin typeface="Palatino Linotype"/>
                <a:cs typeface="Palatino Linotype"/>
              </a:rPr>
              <a:t> </a:t>
            </a:r>
            <a:r>
              <a:rPr sz="2400" i="1" spc="-15" dirty="0">
                <a:solidFill>
                  <a:srgbClr val="004B00"/>
                </a:solidFill>
                <a:latin typeface="Corbel"/>
                <a:cs typeface="Corbel"/>
              </a:rPr>
              <a:t>state</a:t>
            </a:r>
            <a:r>
              <a:rPr sz="2400" i="1" spc="220" dirty="0">
                <a:solidFill>
                  <a:srgbClr val="004B00"/>
                </a:solidFill>
                <a:latin typeface="Corbel"/>
                <a:cs typeface="Corbel"/>
              </a:rPr>
              <a:t> </a:t>
            </a:r>
            <a:r>
              <a:rPr sz="2400" spc="-95" dirty="0">
                <a:latin typeface="Tahoma"/>
                <a:cs typeface="Tahoma"/>
              </a:rPr>
              <a:t>is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45" dirty="0">
                <a:latin typeface="Tahoma"/>
                <a:cs typeface="Tahoma"/>
              </a:rPr>
              <a:t>a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b="0" spc="20" dirty="0">
                <a:latin typeface="Bookman Old Style"/>
                <a:cs typeface="Bookman Old Style"/>
              </a:rPr>
              <a:t>Min</a:t>
            </a:r>
            <a:r>
              <a:rPr sz="2400" b="0" spc="-10" dirty="0">
                <a:latin typeface="Bookman Old Style"/>
                <a:cs typeface="Bookman Old Style"/>
              </a:rPr>
              <a:t> </a:t>
            </a:r>
            <a:r>
              <a:rPr sz="2400" spc="-150" dirty="0">
                <a:latin typeface="Tahoma"/>
                <a:cs typeface="Tahoma"/>
              </a:rPr>
              <a:t>node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00007E"/>
                </a:solidFill>
                <a:latin typeface="Palatino Linotype"/>
                <a:cs typeface="Palatino Linotype"/>
              </a:rPr>
              <a:t>then</a:t>
            </a:r>
            <a:endParaRPr sz="2400" dirty="0">
              <a:latin typeface="Palatino Linotype"/>
              <a:cs typeface="Palatino Linotype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400" spc="120" dirty="0">
                <a:solidFill>
                  <a:srgbClr val="00007E"/>
                </a:solidFill>
                <a:latin typeface="Palatino Linotype"/>
                <a:cs typeface="Palatino Linotype"/>
              </a:rPr>
              <a:t>return</a:t>
            </a:r>
            <a:r>
              <a:rPr sz="2400" spc="-80" dirty="0">
                <a:solidFill>
                  <a:srgbClr val="00007E"/>
                </a:solidFill>
                <a:latin typeface="Palatino Linotype"/>
                <a:cs typeface="Palatino Linotype"/>
              </a:rPr>
              <a:t> </a:t>
            </a:r>
            <a:r>
              <a:rPr sz="2400" spc="-125" dirty="0">
                <a:latin typeface="Tahoma"/>
                <a:cs typeface="Tahoma"/>
              </a:rPr>
              <a:t>the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140" dirty="0">
                <a:latin typeface="Tahoma"/>
                <a:cs typeface="Tahoma"/>
              </a:rPr>
              <a:t>lowest</a:t>
            </a:r>
            <a:r>
              <a:rPr sz="2400" spc="-215" dirty="0">
                <a:latin typeface="Tahoma"/>
                <a:cs typeface="Tahoma"/>
              </a:rPr>
              <a:t> </a:t>
            </a:r>
            <a:r>
              <a:rPr sz="2400" b="0" spc="50" dirty="0">
                <a:latin typeface="Bookman Old Style"/>
                <a:cs typeface="Bookman Old Style"/>
              </a:rPr>
              <a:t>ExpectiMinimax-Value</a:t>
            </a:r>
            <a:r>
              <a:rPr sz="2400" b="0" spc="-265" dirty="0">
                <a:latin typeface="Bookman Old Style"/>
                <a:cs typeface="Bookman Old Style"/>
              </a:rPr>
              <a:t> </a:t>
            </a:r>
            <a:r>
              <a:rPr sz="2400" spc="-105" dirty="0">
                <a:latin typeface="Tahoma"/>
                <a:cs typeface="Tahoma"/>
              </a:rPr>
              <a:t>of</a:t>
            </a:r>
            <a:r>
              <a:rPr sz="2400" spc="-200" dirty="0">
                <a:latin typeface="Tahoma"/>
                <a:cs typeface="Tahoma"/>
              </a:rPr>
              <a:t> </a:t>
            </a:r>
            <a:r>
              <a:rPr sz="2400" b="0" spc="10" dirty="0">
                <a:latin typeface="Bookman Old Style"/>
                <a:cs typeface="Bookman Old Style"/>
              </a:rPr>
              <a:t>Successors</a:t>
            </a:r>
            <a:r>
              <a:rPr sz="2400" spc="10" dirty="0">
                <a:latin typeface="Tahoma"/>
                <a:cs typeface="Tahoma"/>
              </a:rPr>
              <a:t>(</a:t>
            </a:r>
            <a:r>
              <a:rPr sz="2400" i="1" spc="10" dirty="0">
                <a:solidFill>
                  <a:srgbClr val="004B00"/>
                </a:solidFill>
                <a:latin typeface="Corbel"/>
                <a:cs typeface="Corbel"/>
              </a:rPr>
              <a:t>state</a:t>
            </a:r>
            <a:r>
              <a:rPr sz="2400" spc="10" dirty="0">
                <a:latin typeface="Tahoma"/>
                <a:cs typeface="Tahoma"/>
              </a:rPr>
              <a:t>)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400" spc="35" dirty="0">
                <a:solidFill>
                  <a:srgbClr val="00007E"/>
                </a:solidFill>
                <a:latin typeface="Palatino Linotype"/>
                <a:cs typeface="Palatino Linotype"/>
              </a:rPr>
              <a:t>if</a:t>
            </a:r>
            <a:r>
              <a:rPr sz="2400" spc="120" dirty="0">
                <a:solidFill>
                  <a:srgbClr val="00007E"/>
                </a:solidFill>
                <a:latin typeface="Palatino Linotype"/>
                <a:cs typeface="Palatino Linotype"/>
              </a:rPr>
              <a:t> </a:t>
            </a:r>
            <a:r>
              <a:rPr sz="2400" i="1" spc="-15" dirty="0">
                <a:solidFill>
                  <a:srgbClr val="004B00"/>
                </a:solidFill>
                <a:latin typeface="Corbel"/>
                <a:cs typeface="Corbel"/>
              </a:rPr>
              <a:t>state</a:t>
            </a:r>
            <a:r>
              <a:rPr sz="2400" i="1" spc="215" dirty="0">
                <a:solidFill>
                  <a:srgbClr val="004B00"/>
                </a:solidFill>
                <a:latin typeface="Corbel"/>
                <a:cs typeface="Corbel"/>
              </a:rPr>
              <a:t> </a:t>
            </a:r>
            <a:r>
              <a:rPr sz="2400" spc="-95" dirty="0">
                <a:latin typeface="Tahoma"/>
                <a:cs typeface="Tahoma"/>
              </a:rPr>
              <a:t>is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45" dirty="0">
                <a:latin typeface="Tahoma"/>
                <a:cs typeface="Tahoma"/>
              </a:rPr>
              <a:t>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35" dirty="0">
                <a:latin typeface="Tahoma"/>
                <a:cs typeface="Tahoma"/>
              </a:rPr>
              <a:t>chance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50" dirty="0">
                <a:latin typeface="Tahoma"/>
                <a:cs typeface="Tahoma"/>
              </a:rPr>
              <a:t>node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00007E"/>
                </a:solidFill>
                <a:latin typeface="Palatino Linotype"/>
                <a:cs typeface="Palatino Linotype"/>
              </a:rPr>
              <a:t>then</a:t>
            </a:r>
            <a:endParaRPr sz="2400" dirty="0">
              <a:latin typeface="Palatino Linotype"/>
              <a:cs typeface="Palatino Linotype"/>
            </a:endParaRPr>
          </a:p>
          <a:p>
            <a:pPr marL="743585">
              <a:lnSpc>
                <a:spcPct val="100000"/>
              </a:lnSpc>
              <a:spcBef>
                <a:spcPts val="25"/>
              </a:spcBef>
            </a:pPr>
            <a:r>
              <a:rPr sz="2400" spc="120" dirty="0">
                <a:solidFill>
                  <a:srgbClr val="00007E"/>
                </a:solidFill>
                <a:latin typeface="Palatino Linotype"/>
                <a:cs typeface="Palatino Linotype"/>
              </a:rPr>
              <a:t>return</a:t>
            </a:r>
            <a:r>
              <a:rPr sz="2400" spc="-75" dirty="0">
                <a:solidFill>
                  <a:srgbClr val="00007E"/>
                </a:solidFill>
                <a:latin typeface="Palatino Linotype"/>
                <a:cs typeface="Palatino Linotype"/>
              </a:rPr>
              <a:t> </a:t>
            </a:r>
            <a:r>
              <a:rPr sz="2400" spc="-160" dirty="0">
                <a:latin typeface="Tahoma"/>
                <a:cs typeface="Tahoma"/>
              </a:rPr>
              <a:t>average</a:t>
            </a:r>
            <a:r>
              <a:rPr sz="2400" spc="-225" dirty="0">
                <a:latin typeface="Tahoma"/>
                <a:cs typeface="Tahoma"/>
              </a:rPr>
              <a:t> </a:t>
            </a:r>
            <a:r>
              <a:rPr sz="2400" spc="-105" dirty="0">
                <a:latin typeface="Tahoma"/>
                <a:cs typeface="Tahoma"/>
              </a:rPr>
              <a:t>of</a:t>
            </a:r>
            <a:r>
              <a:rPr sz="2400" spc="-204" dirty="0">
                <a:latin typeface="Tahoma"/>
                <a:cs typeface="Tahoma"/>
              </a:rPr>
              <a:t> </a:t>
            </a:r>
            <a:r>
              <a:rPr sz="2400" b="0" spc="50" dirty="0">
                <a:latin typeface="Bookman Old Style"/>
                <a:cs typeface="Bookman Old Style"/>
              </a:rPr>
              <a:t>ExpectiMinimax-Value</a:t>
            </a:r>
            <a:r>
              <a:rPr sz="2400" b="0" spc="-254" dirty="0">
                <a:latin typeface="Bookman Old Style"/>
                <a:cs typeface="Bookman Old Style"/>
              </a:rPr>
              <a:t> </a:t>
            </a:r>
            <a:r>
              <a:rPr sz="2400" spc="-105" dirty="0">
                <a:latin typeface="Tahoma"/>
                <a:cs typeface="Tahoma"/>
              </a:rPr>
              <a:t>of</a:t>
            </a:r>
            <a:r>
              <a:rPr sz="2400" spc="-204" dirty="0">
                <a:latin typeface="Tahoma"/>
                <a:cs typeface="Tahoma"/>
              </a:rPr>
              <a:t> </a:t>
            </a:r>
            <a:r>
              <a:rPr sz="2400" b="0" spc="10" dirty="0">
                <a:latin typeface="Bookman Old Style"/>
                <a:cs typeface="Bookman Old Style"/>
              </a:rPr>
              <a:t>Successors</a:t>
            </a:r>
            <a:r>
              <a:rPr sz="2400" spc="10" dirty="0">
                <a:latin typeface="Tahoma"/>
                <a:cs typeface="Tahoma"/>
              </a:rPr>
              <a:t>(</a:t>
            </a:r>
            <a:r>
              <a:rPr sz="2400" i="1" spc="10" dirty="0">
                <a:solidFill>
                  <a:srgbClr val="004B00"/>
                </a:solidFill>
                <a:latin typeface="Corbel"/>
                <a:cs typeface="Corbel"/>
              </a:rPr>
              <a:t>state</a:t>
            </a:r>
            <a:r>
              <a:rPr sz="2400" spc="10" dirty="0">
                <a:latin typeface="Tahoma"/>
                <a:cs typeface="Tahoma"/>
              </a:rPr>
              <a:t>)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400" b="0" i="1" spc="-55" dirty="0">
                <a:latin typeface="Bookman Old Style"/>
                <a:cs typeface="Bookman Old Style"/>
              </a:rPr>
              <a:t>.</a:t>
            </a:r>
            <a:r>
              <a:rPr sz="2400" b="0" i="1" spc="-270" dirty="0">
                <a:latin typeface="Bookman Old Style"/>
                <a:cs typeface="Bookman Old Style"/>
              </a:rPr>
              <a:t> </a:t>
            </a:r>
            <a:r>
              <a:rPr sz="2400" b="0" i="1" spc="-55" dirty="0">
                <a:latin typeface="Bookman Old Style"/>
                <a:cs typeface="Bookman Old Style"/>
              </a:rPr>
              <a:t>.</a:t>
            </a:r>
            <a:r>
              <a:rPr sz="2400" b="0" i="1" spc="-280" dirty="0">
                <a:latin typeface="Bookman Old Style"/>
                <a:cs typeface="Bookman Old Style"/>
              </a:rPr>
              <a:t> </a:t>
            </a:r>
            <a:r>
              <a:rPr sz="2400" b="0" i="1" spc="-55" dirty="0">
                <a:latin typeface="Bookman Old Style"/>
                <a:cs typeface="Bookman Old Style"/>
              </a:rPr>
              <a:t>.</a:t>
            </a:r>
            <a:endParaRPr sz="2400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78201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5195-33F5-4424-9D07-F1D16EAB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games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0EC5-8F1F-4FCD-9E88-12260A3A6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 and stochastic</a:t>
            </a:r>
          </a:p>
          <a:p>
            <a:r>
              <a:rPr lang="en-US" dirty="0"/>
              <a:t>One, two, or more players</a:t>
            </a:r>
          </a:p>
          <a:p>
            <a:r>
              <a:rPr lang="en-US" dirty="0"/>
              <a:t>Zero sum or cooperative? </a:t>
            </a:r>
          </a:p>
          <a:p>
            <a:r>
              <a:rPr lang="en-US" dirty="0"/>
              <a:t>Perfect information games (you can see the whole state)</a:t>
            </a:r>
          </a:p>
          <a:p>
            <a:r>
              <a:rPr lang="en-US" dirty="0"/>
              <a:t>Need an Algorithm to calculate next move at each state.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123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A139-B5D1-4A1B-9F52-C933EB5C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100" dirty="0"/>
              <a:t>Games</a:t>
            </a:r>
            <a:r>
              <a:rPr lang="en-GB" spc="240" dirty="0"/>
              <a:t> </a:t>
            </a:r>
            <a:r>
              <a:rPr lang="en-GB" spc="105" dirty="0"/>
              <a:t>of</a:t>
            </a:r>
            <a:r>
              <a:rPr lang="en-GB" spc="260" dirty="0"/>
              <a:t> </a:t>
            </a:r>
            <a:r>
              <a:rPr lang="en-GB" spc="100" dirty="0"/>
              <a:t>imperfect</a:t>
            </a:r>
            <a:r>
              <a:rPr lang="en-GB" spc="254" dirty="0"/>
              <a:t> </a:t>
            </a:r>
            <a:r>
              <a:rPr lang="en-GB" spc="75" dirty="0"/>
              <a:t>information</a:t>
            </a:r>
            <a:endParaRPr lang="en-GB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43172B5-CA2D-498C-AD38-3267E8ABEB3C}"/>
              </a:ext>
            </a:extLst>
          </p:cNvPr>
          <p:cNvSpPr txBox="1">
            <a:spLocks/>
          </p:cNvSpPr>
          <p:nvPr/>
        </p:nvSpPr>
        <p:spPr>
          <a:xfrm>
            <a:off x="10961652" y="6457982"/>
            <a:ext cx="750735" cy="131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0"/>
              </a:lnSpc>
            </a:pPr>
            <a:r>
              <a:rPr lang="en-GB" sz="1200" spc="15" dirty="0"/>
              <a:t>Chapter</a:t>
            </a:r>
            <a:r>
              <a:rPr lang="en-GB" sz="1200" spc="20" dirty="0"/>
              <a:t> 6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B12FED8-3132-4DE7-893B-1B1604D04B50}"/>
              </a:ext>
            </a:extLst>
          </p:cNvPr>
          <p:cNvSpPr txBox="1"/>
          <p:nvPr/>
        </p:nvSpPr>
        <p:spPr>
          <a:xfrm>
            <a:off x="975999" y="1481657"/>
            <a:ext cx="9064954" cy="481208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400" spc="-80" dirty="0">
                <a:latin typeface="Tahoma"/>
                <a:cs typeface="Tahoma"/>
              </a:rPr>
              <a:t>E.g.,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25" dirty="0">
                <a:latin typeface="Tahoma"/>
                <a:cs typeface="Tahoma"/>
              </a:rPr>
              <a:t>card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60" dirty="0">
                <a:latin typeface="Tahoma"/>
                <a:cs typeface="Tahoma"/>
              </a:rPr>
              <a:t>games,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80" dirty="0">
                <a:latin typeface="Tahoma"/>
                <a:cs typeface="Tahoma"/>
              </a:rPr>
              <a:t>where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110" dirty="0">
                <a:latin typeface="Tahoma"/>
                <a:cs typeface="Tahoma"/>
              </a:rPr>
              <a:t>opponent’s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initial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135" dirty="0">
                <a:latin typeface="Tahoma"/>
                <a:cs typeface="Tahoma"/>
              </a:rPr>
              <a:t>cards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65" dirty="0">
                <a:latin typeface="Tahoma"/>
                <a:cs typeface="Tahoma"/>
              </a:rPr>
              <a:t>are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5" dirty="0">
                <a:latin typeface="Tahoma"/>
                <a:cs typeface="Tahoma"/>
              </a:rPr>
              <a:t>unknown</a:t>
            </a:r>
            <a:endParaRPr sz="2400" dirty="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400" spc="-85" dirty="0">
                <a:latin typeface="Tahoma"/>
                <a:cs typeface="Tahoma"/>
              </a:rPr>
              <a:t>Typically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235" dirty="0">
                <a:latin typeface="Tahoma"/>
                <a:cs typeface="Tahoma"/>
              </a:rPr>
              <a:t>we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25" dirty="0">
                <a:latin typeface="Tahoma"/>
                <a:cs typeface="Tahoma"/>
              </a:rPr>
              <a:t>can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90" dirty="0">
                <a:latin typeface="Tahoma"/>
                <a:cs typeface="Tahoma"/>
              </a:rPr>
              <a:t>calculate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45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0" dirty="0">
                <a:latin typeface="Tahoma"/>
                <a:cs typeface="Tahoma"/>
              </a:rPr>
              <a:t>probability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14" dirty="0">
                <a:latin typeface="Tahoma"/>
                <a:cs typeface="Tahoma"/>
              </a:rPr>
              <a:t>for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50" dirty="0">
                <a:latin typeface="Tahoma"/>
                <a:cs typeface="Tahoma"/>
              </a:rPr>
              <a:t>each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20" dirty="0">
                <a:latin typeface="Tahoma"/>
                <a:cs typeface="Tahoma"/>
              </a:rPr>
              <a:t>possible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35" dirty="0">
                <a:latin typeface="Tahoma"/>
                <a:cs typeface="Tahoma"/>
              </a:rPr>
              <a:t>deal</a:t>
            </a:r>
            <a:endParaRPr sz="2400" dirty="0">
              <a:latin typeface="Tahoma"/>
              <a:cs typeface="Tahoma"/>
            </a:endParaRPr>
          </a:p>
          <a:p>
            <a:pPr marL="50800" marR="379730">
              <a:lnSpc>
                <a:spcPct val="163400"/>
              </a:lnSpc>
            </a:pPr>
            <a:r>
              <a:rPr sz="2400" spc="-170" dirty="0">
                <a:latin typeface="Tahoma"/>
                <a:cs typeface="Tahoma"/>
              </a:rPr>
              <a:t>Seems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just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like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30" dirty="0">
                <a:latin typeface="Tahoma"/>
                <a:cs typeface="Tahoma"/>
              </a:rPr>
              <a:t>having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170" dirty="0">
                <a:latin typeface="Tahoma"/>
                <a:cs typeface="Tahoma"/>
              </a:rPr>
              <a:t>one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5" dirty="0">
                <a:latin typeface="Tahoma"/>
                <a:cs typeface="Tahoma"/>
              </a:rPr>
              <a:t>big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14" dirty="0">
                <a:latin typeface="Tahoma"/>
                <a:cs typeface="Tahoma"/>
              </a:rPr>
              <a:t>dice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65" dirty="0">
                <a:latin typeface="Tahoma"/>
                <a:cs typeface="Tahoma"/>
              </a:rPr>
              <a:t>roll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65" dirty="0">
                <a:latin typeface="Tahoma"/>
                <a:cs typeface="Tahoma"/>
              </a:rPr>
              <a:t>at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25" dirty="0">
                <a:latin typeface="Tahoma"/>
                <a:cs typeface="Tahoma"/>
              </a:rPr>
              <a:t>the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120" dirty="0">
                <a:latin typeface="Tahoma"/>
                <a:cs typeface="Tahoma"/>
              </a:rPr>
              <a:t>beginning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05" dirty="0">
                <a:latin typeface="Tahoma"/>
                <a:cs typeface="Tahoma"/>
              </a:rPr>
              <a:t>of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25" dirty="0">
                <a:latin typeface="Tahoma"/>
                <a:cs typeface="Tahoma"/>
              </a:rPr>
              <a:t>the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225" dirty="0">
                <a:latin typeface="Tahoma"/>
                <a:cs typeface="Tahoma"/>
              </a:rPr>
              <a:t>game</a:t>
            </a:r>
            <a:r>
              <a:rPr sz="2400" spc="-337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400" spc="-637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400" spc="-185" dirty="0">
                <a:solidFill>
                  <a:srgbClr val="004B00"/>
                </a:solidFill>
                <a:latin typeface="Tahoma"/>
                <a:cs typeface="Tahoma"/>
              </a:rPr>
              <a:t>Idea</a:t>
            </a:r>
            <a:r>
              <a:rPr sz="2400" spc="-185" dirty="0">
                <a:latin typeface="Tahoma"/>
                <a:cs typeface="Tahoma"/>
              </a:rPr>
              <a:t>:</a:t>
            </a:r>
            <a:r>
              <a:rPr sz="2400" spc="210" dirty="0">
                <a:latin typeface="Tahoma"/>
                <a:cs typeface="Tahoma"/>
              </a:rPr>
              <a:t> </a:t>
            </a:r>
            <a:r>
              <a:rPr sz="2400" spc="-130" dirty="0">
                <a:latin typeface="Tahoma"/>
                <a:cs typeface="Tahoma"/>
              </a:rPr>
              <a:t>compute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125" dirty="0">
                <a:latin typeface="Tahoma"/>
                <a:cs typeface="Tahoma"/>
              </a:rPr>
              <a:t>the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20" dirty="0">
                <a:latin typeface="Tahoma"/>
                <a:cs typeface="Tahoma"/>
              </a:rPr>
              <a:t>minimax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40" dirty="0">
                <a:latin typeface="Tahoma"/>
                <a:cs typeface="Tahoma"/>
              </a:rPr>
              <a:t>value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105" dirty="0">
                <a:latin typeface="Tahoma"/>
                <a:cs typeface="Tahoma"/>
              </a:rPr>
              <a:t>of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50" dirty="0">
                <a:latin typeface="Tahoma"/>
                <a:cs typeface="Tahoma"/>
              </a:rPr>
              <a:t>each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85" dirty="0">
                <a:latin typeface="Tahoma"/>
                <a:cs typeface="Tahoma"/>
              </a:rPr>
              <a:t>action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85" dirty="0">
                <a:latin typeface="Tahoma"/>
                <a:cs typeface="Tahoma"/>
              </a:rPr>
              <a:t>in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150" dirty="0">
                <a:latin typeface="Tahoma"/>
                <a:cs typeface="Tahoma"/>
              </a:rPr>
              <a:t>each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25" dirty="0">
                <a:latin typeface="Tahoma"/>
                <a:cs typeface="Tahoma"/>
              </a:rPr>
              <a:t>deal,</a:t>
            </a:r>
            <a:endParaRPr sz="2400" dirty="0">
              <a:latin typeface="Tahoma"/>
              <a:cs typeface="Tahoma"/>
            </a:endParaRPr>
          </a:p>
          <a:p>
            <a:pPr marL="782320">
              <a:lnSpc>
                <a:spcPct val="100000"/>
              </a:lnSpc>
              <a:spcBef>
                <a:spcPts val="25"/>
              </a:spcBef>
            </a:pPr>
            <a:r>
              <a:rPr sz="2400" spc="-130" dirty="0">
                <a:latin typeface="Tahoma"/>
                <a:cs typeface="Tahoma"/>
              </a:rPr>
              <a:t>then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45" dirty="0">
                <a:latin typeface="Tahoma"/>
                <a:cs typeface="Tahoma"/>
              </a:rPr>
              <a:t>choose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125" dirty="0">
                <a:latin typeface="Tahoma"/>
                <a:cs typeface="Tahoma"/>
              </a:rPr>
              <a:t>the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85" dirty="0">
                <a:latin typeface="Tahoma"/>
                <a:cs typeface="Tahoma"/>
              </a:rPr>
              <a:t>action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with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125" dirty="0">
                <a:latin typeface="Tahoma"/>
                <a:cs typeface="Tahoma"/>
              </a:rPr>
              <a:t>highest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135" dirty="0">
                <a:latin typeface="Tahoma"/>
                <a:cs typeface="Tahoma"/>
              </a:rPr>
              <a:t>expected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140" dirty="0">
                <a:latin typeface="Tahoma"/>
                <a:cs typeface="Tahoma"/>
              </a:rPr>
              <a:t>value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145" dirty="0">
                <a:latin typeface="Tahoma"/>
                <a:cs typeface="Tahoma"/>
              </a:rPr>
              <a:t>over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all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85" dirty="0">
                <a:latin typeface="Tahoma"/>
                <a:cs typeface="Tahoma"/>
              </a:rPr>
              <a:t>deals</a:t>
            </a:r>
            <a:endParaRPr sz="2400" baseline="29761" dirty="0">
              <a:latin typeface="Lucida Sans Unicode"/>
              <a:cs typeface="Lucida Sans Unicode"/>
            </a:endParaRPr>
          </a:p>
          <a:p>
            <a:pPr marL="50800" marR="1149350">
              <a:lnSpc>
                <a:spcPts val="4029"/>
              </a:lnSpc>
              <a:spcBef>
                <a:spcPts val="385"/>
              </a:spcBef>
            </a:pPr>
            <a:r>
              <a:rPr lang="en-US" sz="2400" spc="-75" dirty="0">
                <a:latin typeface="Tahoma"/>
                <a:cs typeface="Tahoma"/>
              </a:rPr>
              <a:t>Point is that each game needs to have carefully considered</a:t>
            </a:r>
            <a:br>
              <a:rPr lang="en-US" sz="2400" spc="-75" dirty="0">
                <a:latin typeface="Tahoma"/>
                <a:cs typeface="Tahoma"/>
              </a:rPr>
            </a:br>
            <a:r>
              <a:rPr lang="en-US" sz="2400" spc="-75" dirty="0">
                <a:latin typeface="Tahoma"/>
                <a:cs typeface="Tahoma"/>
              </a:rPr>
              <a:t>heuristics and techniques</a:t>
            </a:r>
          </a:p>
          <a:p>
            <a:pPr marL="50800" marR="1149350">
              <a:lnSpc>
                <a:spcPts val="4029"/>
              </a:lnSpc>
              <a:spcBef>
                <a:spcPts val="385"/>
              </a:spcBef>
            </a:pPr>
            <a:r>
              <a:rPr lang="en-US" sz="2400" spc="-75" dirty="0">
                <a:latin typeface="Tahoma"/>
                <a:cs typeface="Tahoma"/>
              </a:rPr>
              <a:t>Bridge </a:t>
            </a:r>
            <a:r>
              <a:rPr sz="2400" spc="-140" dirty="0">
                <a:latin typeface="Tahoma"/>
                <a:cs typeface="Tahoma"/>
              </a:rPr>
              <a:t>program</a:t>
            </a:r>
            <a:r>
              <a:rPr lang="en-US" sz="2400" spc="-140" dirty="0">
                <a:latin typeface="Tahoma"/>
                <a:cs typeface="Tahoma"/>
              </a:rPr>
              <a:t>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40" dirty="0">
                <a:latin typeface="Tahoma"/>
                <a:cs typeface="Tahoma"/>
              </a:rPr>
              <a:t>approximate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85" dirty="0">
                <a:latin typeface="Tahoma"/>
                <a:cs typeface="Tahoma"/>
              </a:rPr>
              <a:t>this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35" dirty="0">
                <a:latin typeface="Tahoma"/>
                <a:cs typeface="Tahoma"/>
              </a:rPr>
              <a:t>idea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160" dirty="0">
                <a:latin typeface="Tahoma"/>
                <a:cs typeface="Tahoma"/>
              </a:rPr>
              <a:t>by</a:t>
            </a:r>
            <a:endParaRPr sz="2400" dirty="0">
              <a:latin typeface="Tahoma"/>
              <a:cs typeface="Tahoma"/>
            </a:endParaRPr>
          </a:p>
          <a:p>
            <a:pPr marL="717550" indent="-302260">
              <a:lnSpc>
                <a:spcPts val="2090"/>
              </a:lnSpc>
              <a:buAutoNum type="arabicParenR"/>
              <a:tabLst>
                <a:tab pos="718185" algn="l"/>
              </a:tabLst>
            </a:pPr>
            <a:r>
              <a:rPr sz="2400" spc="-130" dirty="0">
                <a:latin typeface="Tahoma"/>
                <a:cs typeface="Tahoma"/>
              </a:rPr>
              <a:t>generating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0" dirty="0">
                <a:latin typeface="Tahoma"/>
                <a:cs typeface="Tahoma"/>
              </a:rPr>
              <a:t>100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40" dirty="0">
                <a:latin typeface="Tahoma"/>
                <a:cs typeface="Tahoma"/>
              </a:rPr>
              <a:t>deals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105" dirty="0">
                <a:latin typeface="Tahoma"/>
                <a:cs typeface="Tahoma"/>
              </a:rPr>
              <a:t>consistent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with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110" dirty="0">
                <a:latin typeface="Tahoma"/>
                <a:cs typeface="Tahoma"/>
              </a:rPr>
              <a:t>bidding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05" dirty="0">
                <a:latin typeface="Tahoma"/>
                <a:cs typeface="Tahoma"/>
              </a:rPr>
              <a:t>information</a:t>
            </a:r>
            <a:endParaRPr sz="2400" dirty="0">
              <a:latin typeface="Tahoma"/>
              <a:cs typeface="Tahoma"/>
            </a:endParaRPr>
          </a:p>
          <a:p>
            <a:pPr marL="717550" indent="-302260">
              <a:lnSpc>
                <a:spcPct val="100000"/>
              </a:lnSpc>
              <a:spcBef>
                <a:spcPts val="35"/>
              </a:spcBef>
              <a:buAutoNum type="arabicParenR"/>
              <a:tabLst>
                <a:tab pos="718185" algn="l"/>
              </a:tabLst>
            </a:pPr>
            <a:r>
              <a:rPr sz="2400" spc="-95" dirty="0">
                <a:latin typeface="Tahoma"/>
                <a:cs typeface="Tahoma"/>
              </a:rPr>
              <a:t>picking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125" dirty="0">
                <a:latin typeface="Tahoma"/>
                <a:cs typeface="Tahoma"/>
              </a:rPr>
              <a:t>the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85" dirty="0">
                <a:latin typeface="Tahoma"/>
                <a:cs typeface="Tahoma"/>
              </a:rPr>
              <a:t>action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that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140" dirty="0">
                <a:latin typeface="Tahoma"/>
                <a:cs typeface="Tahoma"/>
              </a:rPr>
              <a:t>wins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125" dirty="0">
                <a:latin typeface="Tahoma"/>
                <a:cs typeface="Tahoma"/>
              </a:rPr>
              <a:t>most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tricks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spc="-145" dirty="0">
                <a:latin typeface="Tahoma"/>
                <a:cs typeface="Tahoma"/>
              </a:rPr>
              <a:t>on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60" dirty="0">
                <a:latin typeface="Tahoma"/>
                <a:cs typeface="Tahoma"/>
              </a:rPr>
              <a:t>average</a:t>
            </a:r>
            <a:endParaRPr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77309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A139-B5D1-4A1B-9F52-C933EB5C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90" dirty="0"/>
              <a:t>G</a:t>
            </a:r>
            <a:r>
              <a:rPr lang="en-GB" spc="50" dirty="0"/>
              <a:t>ames</a:t>
            </a:r>
            <a:r>
              <a:rPr lang="en-GB" spc="265" dirty="0"/>
              <a:t> </a:t>
            </a:r>
            <a:r>
              <a:rPr lang="en-GB" spc="30" dirty="0"/>
              <a:t>in</a:t>
            </a:r>
            <a:r>
              <a:rPr lang="en-GB" spc="245" dirty="0"/>
              <a:t> </a:t>
            </a:r>
            <a:r>
              <a:rPr lang="en-GB" spc="95" dirty="0"/>
              <a:t>practice</a:t>
            </a:r>
            <a:endParaRPr lang="en-GB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43172B5-CA2D-498C-AD38-3267E8ABEB3C}"/>
              </a:ext>
            </a:extLst>
          </p:cNvPr>
          <p:cNvSpPr txBox="1">
            <a:spLocks/>
          </p:cNvSpPr>
          <p:nvPr/>
        </p:nvSpPr>
        <p:spPr>
          <a:xfrm>
            <a:off x="10961652" y="6457982"/>
            <a:ext cx="750735" cy="131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0"/>
              </a:lnSpc>
            </a:pPr>
            <a:r>
              <a:rPr lang="en-GB" sz="1200" spc="15" dirty="0"/>
              <a:t>Chapter</a:t>
            </a:r>
            <a:r>
              <a:rPr lang="en-GB" sz="1200" spc="20" dirty="0"/>
              <a:t> 6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EAD8081-22B0-45E7-9F7C-5668A192D06F}"/>
              </a:ext>
            </a:extLst>
          </p:cNvPr>
          <p:cNvSpPr txBox="1"/>
          <p:nvPr/>
        </p:nvSpPr>
        <p:spPr>
          <a:xfrm>
            <a:off x="1130298" y="1397545"/>
            <a:ext cx="9831354" cy="4967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13055">
              <a:lnSpc>
                <a:spcPct val="101000"/>
              </a:lnSpc>
              <a:spcBef>
                <a:spcPts val="90"/>
              </a:spcBef>
            </a:pPr>
            <a:r>
              <a:rPr lang="en-US" sz="2800" spc="-114" dirty="0">
                <a:latin typeface="Bookman Old Style" panose="02050604050505020204" pitchFamily="18" charset="0"/>
                <a:cs typeface="Tahoma"/>
              </a:rPr>
              <a:t>Computers have reached world standards in many games</a:t>
            </a:r>
          </a:p>
          <a:p>
            <a:pPr marL="12700" marR="313055">
              <a:lnSpc>
                <a:spcPct val="101000"/>
              </a:lnSpc>
              <a:spcBef>
                <a:spcPts val="90"/>
              </a:spcBef>
            </a:pPr>
            <a:endParaRPr lang="en-US" sz="2400" spc="-114" dirty="0">
              <a:latin typeface="Tahoma"/>
              <a:cs typeface="Tahoma"/>
            </a:endParaRPr>
          </a:p>
          <a:p>
            <a:pPr marL="12700" marR="313055">
              <a:lnSpc>
                <a:spcPct val="101000"/>
              </a:lnSpc>
              <a:spcBef>
                <a:spcPts val="90"/>
              </a:spcBef>
            </a:pPr>
            <a:r>
              <a:rPr lang="en-US" sz="2400" spc="-114" dirty="0">
                <a:latin typeface="Bookman Old Style" panose="02050604050505020204" pitchFamily="18" charset="0"/>
                <a:cs typeface="Tahoma"/>
              </a:rPr>
              <a:t>QUACKLE program defeated the former world champion in Scrabble.</a:t>
            </a:r>
            <a:br>
              <a:rPr lang="en-US" sz="2400" spc="-114" dirty="0">
                <a:latin typeface="Bookman Old Style" panose="02050604050505020204" pitchFamily="18" charset="0"/>
                <a:cs typeface="Tahoma"/>
              </a:rPr>
            </a:br>
            <a:br>
              <a:rPr lang="en-US" sz="2400" spc="-114" dirty="0">
                <a:latin typeface="Bookman Old Style" panose="02050604050505020204" pitchFamily="18" charset="0"/>
                <a:cs typeface="Tahoma"/>
              </a:rPr>
            </a:br>
            <a:r>
              <a:rPr lang="en-US" sz="2400" b="0" i="0" u="none" strike="noStrike" baseline="0" dirty="0" err="1">
                <a:latin typeface="Bookman Old Style" panose="02050604050505020204" pitchFamily="18" charset="0"/>
              </a:rPr>
              <a:t>Libratus</a:t>
            </a:r>
            <a:r>
              <a:rPr lang="en-US" sz="2400" b="0" i="0" u="none" strike="noStrike" baseline="0" dirty="0">
                <a:latin typeface="Bookman Old Style" panose="02050604050505020204" pitchFamily="18" charset="0"/>
              </a:rPr>
              <a:t> took on four of the top poker players in the world in a 20-day match of no limit Texas hold ’</a:t>
            </a:r>
            <a:r>
              <a:rPr lang="en-US" sz="2400" b="0" i="0" u="none" strike="noStrike" baseline="0" dirty="0" err="1">
                <a:latin typeface="Bookman Old Style" panose="02050604050505020204" pitchFamily="18" charset="0"/>
              </a:rPr>
              <a:t>em</a:t>
            </a:r>
            <a:r>
              <a:rPr lang="en-US" sz="2400" b="0" i="0" u="none" strike="noStrike" baseline="0" dirty="0">
                <a:latin typeface="Bookman Old Style" panose="02050604050505020204" pitchFamily="18" charset="0"/>
              </a:rPr>
              <a:t> and decisively beat them all. Pluribus beat 5 simultaneous players Texas hold ‘</a:t>
            </a:r>
            <a:r>
              <a:rPr lang="en-US" sz="2400" b="0" i="0" u="none" strike="noStrike" baseline="0" dirty="0" err="1">
                <a:latin typeface="Bookman Old Style" panose="02050604050505020204" pitchFamily="18" charset="0"/>
              </a:rPr>
              <a:t>em</a:t>
            </a:r>
            <a:r>
              <a:rPr lang="en-US" sz="2400" b="0" i="0" u="none" strike="noStrike" baseline="0" dirty="0">
                <a:latin typeface="Bookman Old Style" panose="02050604050505020204" pitchFamily="18" charset="0"/>
              </a:rPr>
              <a:t>.</a:t>
            </a:r>
            <a:endParaRPr sz="3600" dirty="0">
              <a:latin typeface="Bookman Old Style" panose="02050604050505020204" pitchFamily="18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400" b="0" spc="-15" dirty="0">
                <a:latin typeface="Bookman Old Style" panose="02050604050505020204" pitchFamily="18" charset="0"/>
                <a:cs typeface="Bookman Old Style"/>
              </a:rPr>
              <a:t>TDGammon</a:t>
            </a:r>
            <a:r>
              <a:rPr sz="2400" b="0" dirty="0">
                <a:latin typeface="Bookman Old Style" panose="02050604050505020204" pitchFamily="18" charset="0"/>
                <a:cs typeface="Bookman Old Style"/>
              </a:rPr>
              <a:t> </a:t>
            </a:r>
            <a:r>
              <a:rPr sz="2400" spc="-180" dirty="0">
                <a:latin typeface="Bookman Old Style" panose="02050604050505020204" pitchFamily="18" charset="0"/>
                <a:cs typeface="Tahoma"/>
              </a:rPr>
              <a:t>uses</a:t>
            </a:r>
            <a:r>
              <a:rPr sz="2400" spc="20" dirty="0">
                <a:latin typeface="Bookman Old Style" panose="02050604050505020204" pitchFamily="18" charset="0"/>
                <a:cs typeface="Tahoma"/>
              </a:rPr>
              <a:t> </a:t>
            </a:r>
            <a:r>
              <a:rPr sz="2400" spc="-130" dirty="0">
                <a:latin typeface="Bookman Old Style" panose="02050604050505020204" pitchFamily="18" charset="0"/>
                <a:cs typeface="Tahoma"/>
              </a:rPr>
              <a:t>depth-2</a:t>
            </a:r>
            <a:r>
              <a:rPr sz="2400" spc="15" dirty="0">
                <a:latin typeface="Bookman Old Style" panose="02050604050505020204" pitchFamily="18" charset="0"/>
                <a:cs typeface="Tahoma"/>
              </a:rPr>
              <a:t> </a:t>
            </a:r>
            <a:r>
              <a:rPr sz="2400" spc="-150" dirty="0">
                <a:latin typeface="Bookman Old Style" panose="02050604050505020204" pitchFamily="18" charset="0"/>
                <a:cs typeface="Tahoma"/>
              </a:rPr>
              <a:t>search</a:t>
            </a:r>
            <a:r>
              <a:rPr sz="2400" spc="5" dirty="0">
                <a:latin typeface="Bookman Old Style" panose="02050604050505020204" pitchFamily="18" charset="0"/>
                <a:cs typeface="Tahoma"/>
              </a:rPr>
              <a:t> </a:t>
            </a:r>
            <a:r>
              <a:rPr sz="2400" spc="15" dirty="0">
                <a:latin typeface="Bookman Old Style" panose="02050604050505020204" pitchFamily="18" charset="0"/>
                <a:cs typeface="Tahoma"/>
              </a:rPr>
              <a:t>+</a:t>
            </a:r>
            <a:r>
              <a:rPr sz="2400" dirty="0">
                <a:latin typeface="Bookman Old Style" panose="02050604050505020204" pitchFamily="18" charset="0"/>
                <a:cs typeface="Tahoma"/>
              </a:rPr>
              <a:t> </a:t>
            </a:r>
            <a:r>
              <a:rPr sz="2400" spc="-145" dirty="0">
                <a:latin typeface="Bookman Old Style" panose="02050604050505020204" pitchFamily="18" charset="0"/>
                <a:cs typeface="Tahoma"/>
              </a:rPr>
              <a:t>very</a:t>
            </a:r>
            <a:r>
              <a:rPr sz="2400" spc="10" dirty="0">
                <a:latin typeface="Bookman Old Style" panose="02050604050505020204" pitchFamily="18" charset="0"/>
                <a:cs typeface="Tahoma"/>
              </a:rPr>
              <a:t> </a:t>
            </a:r>
            <a:r>
              <a:rPr sz="2400" spc="-125" dirty="0">
                <a:latin typeface="Bookman Old Style" panose="02050604050505020204" pitchFamily="18" charset="0"/>
                <a:cs typeface="Tahoma"/>
              </a:rPr>
              <a:t>good</a:t>
            </a:r>
            <a:r>
              <a:rPr sz="2400" spc="20" dirty="0">
                <a:latin typeface="Bookman Old Style" panose="02050604050505020204" pitchFamily="18" charset="0"/>
                <a:cs typeface="Tahoma"/>
              </a:rPr>
              <a:t> </a:t>
            </a:r>
            <a:r>
              <a:rPr sz="2400" b="0" spc="150" dirty="0">
                <a:latin typeface="Bookman Old Style" panose="02050604050505020204" pitchFamily="18" charset="0"/>
                <a:cs typeface="Bookman Old Style"/>
              </a:rPr>
              <a:t>Eval</a:t>
            </a:r>
            <a:r>
              <a:rPr lang="en-US" sz="2400" b="0" spc="-25" dirty="0">
                <a:latin typeface="Bookman Old Style" panose="02050604050505020204" pitchFamily="18" charset="0"/>
                <a:cs typeface="Lucida Sans Unicode"/>
              </a:rPr>
              <a:t> </a:t>
            </a:r>
            <a:r>
              <a:rPr lang="en-US" sz="2400" spc="-25" dirty="0">
                <a:latin typeface="Bookman Old Style" panose="02050604050505020204" pitchFamily="18" charset="0"/>
                <a:cs typeface="Lucida Sans Unicode"/>
              </a:rPr>
              <a:t>is w</a:t>
            </a:r>
            <a:r>
              <a:rPr sz="2400" spc="-130" dirty="0">
                <a:latin typeface="Bookman Old Style" panose="02050604050505020204" pitchFamily="18" charset="0"/>
                <a:cs typeface="Tahoma"/>
              </a:rPr>
              <a:t>orld-champion</a:t>
            </a:r>
            <a:r>
              <a:rPr sz="2400" spc="-20" dirty="0">
                <a:latin typeface="Bookman Old Style" panose="02050604050505020204" pitchFamily="18" charset="0"/>
                <a:cs typeface="Tahoma"/>
              </a:rPr>
              <a:t> </a:t>
            </a:r>
            <a:r>
              <a:rPr sz="2400" spc="-125" dirty="0">
                <a:latin typeface="Bookman Old Style" panose="02050604050505020204" pitchFamily="18" charset="0"/>
                <a:cs typeface="Tahoma"/>
              </a:rPr>
              <a:t>level</a:t>
            </a:r>
            <a:r>
              <a:rPr lang="en-GB" sz="2400" spc="-125" dirty="0">
                <a:latin typeface="Bookman Old Style" panose="02050604050505020204" pitchFamily="18" charset="0"/>
                <a:cs typeface="Tahoma"/>
              </a:rPr>
              <a:t>. Led to advances in the theory of correct backgammon play.</a:t>
            </a:r>
            <a:endParaRPr lang="en-US" sz="2400" spc="-125" dirty="0">
              <a:latin typeface="Bookman Old Style" panose="02050604050505020204" pitchFamily="18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125" dirty="0">
                <a:latin typeface="Bookman Old Style" panose="02050604050505020204" pitchFamily="18" charset="0"/>
                <a:cs typeface="Tahoma"/>
              </a:rPr>
              <a:t>Even Video Games such as </a:t>
            </a:r>
            <a:r>
              <a:rPr lang="en-US" sz="2400" spc="-125" dirty="0" err="1">
                <a:latin typeface="Bookman Old Style" panose="02050604050505020204" pitchFamily="18" charset="0"/>
                <a:cs typeface="Tahoma"/>
              </a:rPr>
              <a:t>Starcraft</a:t>
            </a:r>
            <a:r>
              <a:rPr lang="en-US" sz="2400" spc="-125" dirty="0">
                <a:latin typeface="Bookman Old Style" panose="02050604050505020204" pitchFamily="18" charset="0"/>
                <a:cs typeface="Tahoma"/>
              </a:rPr>
              <a:t> II. In 2019, </a:t>
            </a:r>
            <a:r>
              <a:rPr lang="en-US" sz="2400" spc="-125" dirty="0" err="1">
                <a:latin typeface="Bookman Old Style" panose="02050604050505020204" pitchFamily="18" charset="0"/>
                <a:cs typeface="Tahoma"/>
              </a:rPr>
              <a:t>Vinyals</a:t>
            </a:r>
            <a:r>
              <a:rPr lang="en-US" sz="2400" spc="-125" dirty="0">
                <a:latin typeface="Bookman Old Style" panose="02050604050505020204" pitchFamily="18" charset="0"/>
                <a:cs typeface="Tahoma"/>
              </a:rPr>
              <a:t> and DeepMind team </a:t>
            </a:r>
            <a:r>
              <a:rPr lang="en-US" sz="2400" spc="-125" dirty="0" err="1">
                <a:latin typeface="Bookman Old Style" panose="02050604050505020204" pitchFamily="18" charset="0"/>
                <a:cs typeface="Tahoma"/>
              </a:rPr>
              <a:t>AlphaStar</a:t>
            </a:r>
            <a:r>
              <a:rPr lang="en-US" sz="2400" spc="-125" dirty="0">
                <a:latin typeface="Bookman Old Style" panose="02050604050505020204" pitchFamily="18" charset="0"/>
                <a:cs typeface="Tahoma"/>
              </a:rPr>
              <a:t> program based on deep learning and reinforcement learning defeated expert gamers 10-1.</a:t>
            </a:r>
            <a:r>
              <a:rPr lang="en-GB" sz="2400" spc="-125" dirty="0">
                <a:latin typeface="Bookman Old Style" panose="02050604050505020204" pitchFamily="18" charset="0"/>
                <a:cs typeface="Tahoma"/>
              </a:rPr>
              <a:t> </a:t>
            </a:r>
            <a:endParaRPr lang="en-US" sz="2400" spc="-125" dirty="0">
              <a:latin typeface="Bookman Old Style" panose="02050604050505020204" pitchFamily="18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2563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A139-B5D1-4A1B-9F52-C933EB5C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43172B5-CA2D-498C-AD38-3267E8ABEB3C}"/>
              </a:ext>
            </a:extLst>
          </p:cNvPr>
          <p:cNvSpPr txBox="1">
            <a:spLocks/>
          </p:cNvSpPr>
          <p:nvPr/>
        </p:nvSpPr>
        <p:spPr>
          <a:xfrm>
            <a:off x="10961652" y="6457982"/>
            <a:ext cx="750735" cy="131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0"/>
              </a:lnSpc>
            </a:pPr>
            <a:r>
              <a:rPr lang="en-GB" sz="1200" spc="15" dirty="0"/>
              <a:t>Chapter</a:t>
            </a:r>
            <a:r>
              <a:rPr lang="en-GB" sz="1200" spc="20" dirty="0"/>
              <a:t> 6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B6DAE12-6EC0-4837-B8E4-A48AF61BF941}"/>
              </a:ext>
            </a:extLst>
          </p:cNvPr>
          <p:cNvSpPr txBox="1"/>
          <p:nvPr/>
        </p:nvSpPr>
        <p:spPr>
          <a:xfrm>
            <a:off x="1116834" y="1690688"/>
            <a:ext cx="9667707" cy="429284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spc="-160" dirty="0">
                <a:latin typeface="Tahoma"/>
                <a:cs typeface="Tahoma"/>
              </a:rPr>
              <a:t>Games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65" dirty="0">
                <a:latin typeface="Tahoma"/>
                <a:cs typeface="Tahoma"/>
              </a:rPr>
              <a:t>are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25" dirty="0">
                <a:latin typeface="Tahoma"/>
                <a:cs typeface="Tahoma"/>
              </a:rPr>
              <a:t>fun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70" dirty="0">
                <a:latin typeface="Tahoma"/>
                <a:cs typeface="Tahoma"/>
              </a:rPr>
              <a:t>to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55" dirty="0">
                <a:latin typeface="Tahoma"/>
                <a:cs typeface="Tahoma"/>
              </a:rPr>
              <a:t>work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20" dirty="0">
                <a:latin typeface="Tahoma"/>
                <a:cs typeface="Tahoma"/>
              </a:rPr>
              <a:t>on!</a:t>
            </a:r>
            <a:r>
              <a:rPr lang="en-GB" sz="2800" spc="225" dirty="0">
                <a:latin typeface="Tahoma"/>
                <a:cs typeface="Tahoma"/>
              </a:rPr>
              <a:t> </a:t>
            </a:r>
            <a:r>
              <a:rPr lang="en-GB" sz="2800" spc="-120" dirty="0">
                <a:latin typeface="Tahoma"/>
                <a:cs typeface="Tahoma"/>
              </a:rPr>
              <a:t>(and</a:t>
            </a:r>
            <a:r>
              <a:rPr lang="en-GB" sz="2800" spc="5" dirty="0">
                <a:latin typeface="Tahoma"/>
                <a:cs typeface="Tahoma"/>
              </a:rPr>
              <a:t> </a:t>
            </a:r>
            <a:r>
              <a:rPr lang="en-GB" sz="2800" spc="-145" dirty="0">
                <a:latin typeface="Tahoma"/>
                <a:cs typeface="Tahoma"/>
              </a:rPr>
              <a:t>dangerous, </a:t>
            </a:r>
            <a:r>
              <a:rPr lang="en-GB" sz="2800" spc="-145" dirty="0" err="1">
                <a:latin typeface="Tahoma"/>
                <a:cs typeface="Tahoma"/>
              </a:rPr>
              <a:t>eg</a:t>
            </a:r>
            <a:r>
              <a:rPr lang="en-GB" sz="2800" spc="-145" dirty="0">
                <a:latin typeface="Tahoma"/>
                <a:cs typeface="Tahoma"/>
              </a:rPr>
              <a:t> MAD)</a:t>
            </a:r>
            <a:endParaRPr sz="2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800" spc="-100" dirty="0">
                <a:latin typeface="Tahoma"/>
                <a:cs typeface="Tahoma"/>
              </a:rPr>
              <a:t>They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85" dirty="0">
                <a:latin typeface="Tahoma"/>
                <a:cs typeface="Tahoma"/>
              </a:rPr>
              <a:t>illustrate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spc="-140" dirty="0">
                <a:latin typeface="Tahoma"/>
                <a:cs typeface="Tahoma"/>
              </a:rPr>
              <a:t>several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95" dirty="0">
                <a:latin typeface="Tahoma"/>
                <a:cs typeface="Tahoma"/>
              </a:rPr>
              <a:t>important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90" dirty="0">
                <a:latin typeface="Tahoma"/>
                <a:cs typeface="Tahoma"/>
              </a:rPr>
              <a:t>points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5" dirty="0">
                <a:latin typeface="Tahoma"/>
                <a:cs typeface="Tahoma"/>
              </a:rPr>
              <a:t>about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85" dirty="0">
                <a:latin typeface="Tahoma"/>
                <a:cs typeface="Tahoma"/>
              </a:rPr>
              <a:t>AI</a:t>
            </a:r>
            <a:endParaRPr sz="2800" dirty="0">
              <a:latin typeface="Tahoma"/>
              <a:cs typeface="Tahoma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sz="2800" spc="-105" dirty="0">
                <a:latin typeface="Tahoma"/>
                <a:cs typeface="Tahoma"/>
              </a:rPr>
              <a:t>perfection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95" dirty="0">
                <a:latin typeface="Tahoma"/>
                <a:cs typeface="Tahoma"/>
              </a:rPr>
              <a:t>is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5" dirty="0">
                <a:latin typeface="Tahoma"/>
                <a:cs typeface="Tahoma"/>
              </a:rPr>
              <a:t>unattainable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140" dirty="0">
                <a:latin typeface="Lucida Sans Unicode"/>
                <a:cs typeface="Lucida Sans Unicode"/>
              </a:rPr>
              <a:t>⇒</a:t>
            </a:r>
            <a:r>
              <a:rPr sz="2800" dirty="0">
                <a:latin typeface="Lucida Sans Unicode"/>
                <a:cs typeface="Lucida Sans Unicode"/>
              </a:rPr>
              <a:t> </a:t>
            </a:r>
            <a:r>
              <a:rPr sz="2800" spc="-125" dirty="0">
                <a:latin typeface="Tahoma"/>
                <a:cs typeface="Tahoma"/>
              </a:rPr>
              <a:t>must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35" dirty="0">
                <a:latin typeface="Tahoma"/>
                <a:cs typeface="Tahoma"/>
              </a:rPr>
              <a:t>approximate</a:t>
            </a:r>
            <a:endParaRPr sz="2800" dirty="0">
              <a:latin typeface="Tahoma"/>
              <a:cs typeface="Tahoma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sz="2800" spc="-125" dirty="0">
                <a:latin typeface="Tahoma"/>
                <a:cs typeface="Tahoma"/>
              </a:rPr>
              <a:t>good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35" dirty="0">
                <a:latin typeface="Tahoma"/>
                <a:cs typeface="Tahoma"/>
              </a:rPr>
              <a:t>idea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70" dirty="0">
                <a:latin typeface="Tahoma"/>
                <a:cs typeface="Tahoma"/>
              </a:rPr>
              <a:t>to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80" dirty="0">
                <a:latin typeface="Tahoma"/>
                <a:cs typeface="Tahoma"/>
              </a:rPr>
              <a:t>think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05" dirty="0">
                <a:latin typeface="Tahoma"/>
                <a:cs typeface="Tahoma"/>
              </a:rPr>
              <a:t>about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25" dirty="0">
                <a:latin typeface="Tahoma"/>
                <a:cs typeface="Tahoma"/>
              </a:rPr>
              <a:t>what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70" dirty="0">
                <a:latin typeface="Tahoma"/>
                <a:cs typeface="Tahoma"/>
              </a:rPr>
              <a:t>to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80" dirty="0">
                <a:latin typeface="Tahoma"/>
                <a:cs typeface="Tahoma"/>
              </a:rPr>
              <a:t>think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05" dirty="0">
                <a:latin typeface="Tahoma"/>
                <a:cs typeface="Tahoma"/>
              </a:rPr>
              <a:t>about</a:t>
            </a:r>
            <a:endParaRPr sz="2800" dirty="0">
              <a:latin typeface="Tahoma"/>
              <a:cs typeface="Tahoma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sz="2800" spc="-105" dirty="0">
                <a:latin typeface="Tahoma"/>
                <a:cs typeface="Tahoma"/>
              </a:rPr>
              <a:t>uncertainty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10" dirty="0">
                <a:latin typeface="Tahoma"/>
                <a:cs typeface="Tahoma"/>
              </a:rPr>
              <a:t>constrains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25" dirty="0">
                <a:latin typeface="Tahoma"/>
                <a:cs typeface="Tahoma"/>
              </a:rPr>
              <a:t>the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35" dirty="0">
                <a:latin typeface="Tahoma"/>
                <a:cs typeface="Tahoma"/>
              </a:rPr>
              <a:t>assignment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105" dirty="0">
                <a:latin typeface="Tahoma"/>
                <a:cs typeface="Tahoma"/>
              </a:rPr>
              <a:t>of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45" dirty="0">
                <a:latin typeface="Tahoma"/>
                <a:cs typeface="Tahoma"/>
              </a:rPr>
              <a:t>values</a:t>
            </a:r>
            <a:r>
              <a:rPr sz="2800" spc="40" dirty="0">
                <a:latin typeface="Tahoma"/>
                <a:cs typeface="Tahoma"/>
              </a:rPr>
              <a:t> </a:t>
            </a:r>
            <a:r>
              <a:rPr sz="2800" spc="-70" dirty="0">
                <a:latin typeface="Tahoma"/>
                <a:cs typeface="Tahoma"/>
              </a:rPr>
              <a:t>to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14" dirty="0">
                <a:latin typeface="Tahoma"/>
                <a:cs typeface="Tahoma"/>
              </a:rPr>
              <a:t>states</a:t>
            </a:r>
            <a:endParaRPr sz="2800" dirty="0">
              <a:latin typeface="Tahoma"/>
              <a:cs typeface="Tahoma"/>
            </a:endParaRPr>
          </a:p>
          <a:p>
            <a:pPr marL="12700" marR="5080">
              <a:lnSpc>
                <a:spcPct val="163400"/>
              </a:lnSpc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sz="2800" spc="-90" dirty="0">
                <a:latin typeface="Tahoma"/>
                <a:cs typeface="Tahoma"/>
              </a:rPr>
              <a:t>optimal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125" dirty="0">
                <a:latin typeface="Tahoma"/>
                <a:cs typeface="Tahoma"/>
              </a:rPr>
              <a:t>decisions</a:t>
            </a:r>
            <a:r>
              <a:rPr sz="2800" spc="40" dirty="0">
                <a:latin typeface="Tahoma"/>
                <a:cs typeface="Tahoma"/>
              </a:rPr>
              <a:t> </a:t>
            </a:r>
            <a:r>
              <a:rPr sz="2800" spc="-160" dirty="0">
                <a:latin typeface="Tahoma"/>
                <a:cs typeface="Tahoma"/>
              </a:rPr>
              <a:t>depend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45" dirty="0">
                <a:latin typeface="Tahoma"/>
                <a:cs typeface="Tahoma"/>
              </a:rPr>
              <a:t>on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5" dirty="0">
                <a:latin typeface="Tahoma"/>
                <a:cs typeface="Tahoma"/>
              </a:rPr>
              <a:t>information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00" dirty="0">
                <a:latin typeface="Tahoma"/>
                <a:cs typeface="Tahoma"/>
              </a:rPr>
              <a:t>state,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95" dirty="0">
                <a:latin typeface="Tahoma"/>
                <a:cs typeface="Tahoma"/>
              </a:rPr>
              <a:t>not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14" dirty="0">
                <a:latin typeface="Tahoma"/>
                <a:cs typeface="Tahoma"/>
              </a:rPr>
              <a:t>real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0" dirty="0">
                <a:latin typeface="Tahoma"/>
                <a:cs typeface="Tahoma"/>
              </a:rPr>
              <a:t>state </a:t>
            </a:r>
            <a:r>
              <a:rPr sz="2800" spc="-625" dirty="0">
                <a:latin typeface="Tahoma"/>
                <a:cs typeface="Tahoma"/>
              </a:rPr>
              <a:t> </a:t>
            </a:r>
            <a:r>
              <a:rPr sz="2800" spc="-160" dirty="0">
                <a:latin typeface="Tahoma"/>
                <a:cs typeface="Tahoma"/>
              </a:rPr>
              <a:t>Games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95" dirty="0">
                <a:latin typeface="Tahoma"/>
                <a:cs typeface="Tahoma"/>
              </a:rPr>
              <a:t>a</a:t>
            </a:r>
            <a:r>
              <a:rPr sz="2800" spc="-125" dirty="0">
                <a:latin typeface="Tahoma"/>
                <a:cs typeface="Tahoma"/>
              </a:rPr>
              <a:t>r</a:t>
            </a:r>
            <a:r>
              <a:rPr sz="2800" spc="-175" dirty="0">
                <a:latin typeface="Tahoma"/>
                <a:cs typeface="Tahoma"/>
              </a:rPr>
              <a:t>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60" dirty="0">
                <a:latin typeface="Tahoma"/>
                <a:cs typeface="Tahoma"/>
              </a:rPr>
              <a:t>t</a:t>
            </a:r>
            <a:r>
              <a:rPr sz="2800" spc="-80" dirty="0">
                <a:latin typeface="Tahoma"/>
                <a:cs typeface="Tahoma"/>
              </a:rPr>
              <a:t>o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85" dirty="0">
                <a:latin typeface="Tahoma"/>
                <a:cs typeface="Tahoma"/>
              </a:rPr>
              <a:t>AI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60" dirty="0">
                <a:latin typeface="Tahoma"/>
                <a:cs typeface="Tahoma"/>
              </a:rPr>
              <a:t>as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35" dirty="0">
                <a:latin typeface="Tahoma"/>
                <a:cs typeface="Tahoma"/>
              </a:rPr>
              <a:t>grand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90" dirty="0">
                <a:latin typeface="Tahoma"/>
                <a:cs typeface="Tahoma"/>
              </a:rPr>
              <a:t>p</a:t>
            </a:r>
            <a:r>
              <a:rPr sz="2800" spc="-65" dirty="0">
                <a:latin typeface="Tahoma"/>
                <a:cs typeface="Tahoma"/>
              </a:rPr>
              <a:t>ri</a:t>
            </a:r>
            <a:r>
              <a:rPr sz="2800" spc="-95" dirty="0">
                <a:latin typeface="Tahoma"/>
                <a:cs typeface="Tahoma"/>
              </a:rPr>
              <a:t>x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5" dirty="0">
                <a:latin typeface="Tahoma"/>
                <a:cs typeface="Tahoma"/>
              </a:rPr>
              <a:t>racin</a:t>
            </a:r>
            <a:r>
              <a:rPr sz="2800" spc="-130" dirty="0">
                <a:latin typeface="Tahoma"/>
                <a:cs typeface="Tahoma"/>
              </a:rPr>
              <a:t>g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75" dirty="0">
                <a:latin typeface="Tahoma"/>
                <a:cs typeface="Tahoma"/>
              </a:rPr>
              <a:t>i</a:t>
            </a:r>
            <a:r>
              <a:rPr sz="2800" spc="-120" dirty="0">
                <a:latin typeface="Tahoma"/>
                <a:cs typeface="Tahoma"/>
              </a:rPr>
              <a:t>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60" dirty="0">
                <a:latin typeface="Tahoma"/>
                <a:cs typeface="Tahoma"/>
              </a:rPr>
              <a:t>t</a:t>
            </a:r>
            <a:r>
              <a:rPr sz="2800" spc="-80" dirty="0">
                <a:latin typeface="Tahoma"/>
                <a:cs typeface="Tahoma"/>
              </a:rPr>
              <a:t>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10" dirty="0">
                <a:latin typeface="Tahoma"/>
                <a:cs typeface="Tahoma"/>
              </a:rPr>
              <a:t>automobile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145" dirty="0">
                <a:latin typeface="Tahoma"/>
                <a:cs typeface="Tahoma"/>
              </a:rPr>
              <a:t>design</a:t>
            </a:r>
            <a:endParaRPr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09160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454E-C6EC-4E93-B8FF-DBD54CFB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or comments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583E4-750B-474A-90F7-B4AD4FBD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69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5C367-A18A-4311-85BF-C4BB0CED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AI Behind Deep Blue</a:t>
            </a:r>
          </a:p>
        </p:txBody>
      </p:sp>
      <p:pic>
        <p:nvPicPr>
          <p:cNvPr id="5" name="Picture 4" descr="Wikipedia picture of Kasparov vs Deep Blue&#10;">
            <a:extLst>
              <a:ext uri="{FF2B5EF4-FFF2-40B4-BE49-F238E27FC236}">
                <a16:creationId xmlns:a16="http://schemas.microsoft.com/office/drawing/2014/main" id="{07FEFB5E-821F-4F14-BFAC-FB9BD7243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816" y="643466"/>
            <a:ext cx="4795700" cy="5568739"/>
          </a:xfrm>
          <a:prstGeom prst="rect">
            <a:avLst/>
          </a:prstGeom>
        </p:spPr>
      </p:pic>
      <p:pic>
        <p:nvPicPr>
          <p:cNvPr id="7" name="Picture 6" descr="Kasparov vs Deep Blue">
            <a:extLst>
              <a:ext uri="{FF2B5EF4-FFF2-40B4-BE49-F238E27FC236}">
                <a16:creationId xmlns:a16="http://schemas.microsoft.com/office/drawing/2014/main" id="{CBFC7861-D8EE-4BC9-85B9-E63CAF3F1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17" y="4852021"/>
            <a:ext cx="4795700" cy="136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2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5FA6-3F67-4BB1-BBB8-1821B24E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vs. search problems</a:t>
            </a:r>
            <a:endParaRPr lang="en-GB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DD64978-AEC6-4435-B24B-282E2F232873}"/>
              </a:ext>
            </a:extLst>
          </p:cNvPr>
          <p:cNvSpPr txBox="1"/>
          <p:nvPr/>
        </p:nvSpPr>
        <p:spPr>
          <a:xfrm>
            <a:off x="838200" y="1558078"/>
            <a:ext cx="7011034" cy="241078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696720">
              <a:lnSpc>
                <a:spcPct val="101000"/>
              </a:lnSpc>
              <a:spcBef>
                <a:spcPts val="90"/>
              </a:spcBef>
            </a:pPr>
            <a:r>
              <a:rPr sz="2050" spc="-75" dirty="0">
                <a:latin typeface="Tahoma"/>
                <a:cs typeface="Tahoma"/>
              </a:rPr>
              <a:t>“Unpredictable”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opponent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140" dirty="0">
                <a:latin typeface="Lucida Sans Unicode"/>
                <a:cs typeface="Lucida Sans Unicode"/>
              </a:rPr>
              <a:t>⇒</a:t>
            </a:r>
            <a:r>
              <a:rPr sz="2050" dirty="0">
                <a:latin typeface="Lucida Sans Unicode"/>
                <a:cs typeface="Lucida Sans Unicode"/>
              </a:rPr>
              <a:t> </a:t>
            </a:r>
            <a:r>
              <a:rPr sz="2050" spc="-95" dirty="0">
                <a:latin typeface="Tahoma"/>
                <a:cs typeface="Tahoma"/>
              </a:rPr>
              <a:t>solution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10" dirty="0">
                <a:solidFill>
                  <a:srgbClr val="004B00"/>
                </a:solidFill>
                <a:latin typeface="Tahoma"/>
                <a:cs typeface="Tahoma"/>
              </a:rPr>
              <a:t>strategy </a:t>
            </a:r>
            <a:r>
              <a:rPr sz="2050" spc="-62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s</a:t>
            </a:r>
            <a:r>
              <a:rPr sz="2050" spc="-130" dirty="0">
                <a:latin typeface="Tahoma"/>
                <a:cs typeface="Tahoma"/>
              </a:rPr>
              <a:t>p</a:t>
            </a:r>
            <a:r>
              <a:rPr sz="2050" spc="-105" dirty="0">
                <a:latin typeface="Tahoma"/>
                <a:cs typeface="Tahoma"/>
              </a:rPr>
              <a:t>ecifying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mov</a:t>
            </a:r>
            <a:r>
              <a:rPr sz="2050" spc="-15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f</a:t>
            </a:r>
            <a:r>
              <a:rPr sz="2050" spc="-180" dirty="0">
                <a:latin typeface="Tahoma"/>
                <a:cs typeface="Tahoma"/>
              </a:rPr>
              <a:t>o</a:t>
            </a:r>
            <a:r>
              <a:rPr sz="2050" spc="-80" dirty="0">
                <a:latin typeface="Tahoma"/>
                <a:cs typeface="Tahoma"/>
              </a:rPr>
              <a:t>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every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p</a:t>
            </a:r>
            <a:r>
              <a:rPr sz="2050" spc="-125" dirty="0">
                <a:latin typeface="Tahoma"/>
                <a:cs typeface="Tahoma"/>
              </a:rPr>
              <a:t>ossible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op</a:t>
            </a:r>
            <a:r>
              <a:rPr sz="2050" spc="-105" dirty="0">
                <a:latin typeface="Tahoma"/>
                <a:cs typeface="Tahoma"/>
              </a:rPr>
              <a:t>p</a:t>
            </a:r>
            <a:r>
              <a:rPr sz="2050" spc="-130" dirty="0">
                <a:latin typeface="Tahoma"/>
                <a:cs typeface="Tahoma"/>
              </a:rPr>
              <a:t>onent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reply</a:t>
            </a:r>
            <a:endParaRPr sz="2050" dirty="0">
              <a:latin typeface="Tahoma"/>
              <a:cs typeface="Tahoma"/>
            </a:endParaRPr>
          </a:p>
          <a:p>
            <a:pPr marL="12700" marR="1378585" indent="-635">
              <a:lnSpc>
                <a:spcPct val="163400"/>
              </a:lnSpc>
            </a:pPr>
            <a:r>
              <a:rPr sz="2050" spc="-80" dirty="0">
                <a:latin typeface="Tahoma"/>
                <a:cs typeface="Tahoma"/>
              </a:rPr>
              <a:t>Time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limits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140" dirty="0">
                <a:latin typeface="Lucida Sans Unicode"/>
                <a:cs typeface="Lucida Sans Unicode"/>
              </a:rPr>
              <a:t>⇒</a:t>
            </a:r>
            <a:r>
              <a:rPr sz="2050" spc="-5" dirty="0">
                <a:latin typeface="Lucida Sans Unicode"/>
                <a:cs typeface="Lucida Sans Unicode"/>
              </a:rPr>
              <a:t> </a:t>
            </a:r>
            <a:r>
              <a:rPr sz="2050" spc="-105" dirty="0">
                <a:latin typeface="Tahoma"/>
                <a:cs typeface="Tahoma"/>
              </a:rPr>
              <a:t>unlikely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find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goal,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must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approximate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lang="en-US" sz="2050" spc="-55" dirty="0">
                <a:latin typeface="Tahoma"/>
                <a:cs typeface="Tahoma"/>
              </a:rPr>
              <a:t>History</a:t>
            </a:r>
            <a:r>
              <a:rPr sz="2050" spc="-90" dirty="0">
                <a:latin typeface="Tahoma"/>
                <a:cs typeface="Tahoma"/>
              </a:rPr>
              <a:t>:</a:t>
            </a:r>
            <a:endParaRPr sz="2050" dirty="0">
              <a:latin typeface="Tahoma"/>
              <a:cs typeface="Tahoma"/>
            </a:endParaRPr>
          </a:p>
          <a:p>
            <a:pPr marL="329565" indent="-195580">
              <a:lnSpc>
                <a:spcPct val="100000"/>
              </a:lnSpc>
              <a:buFont typeface="Lucida Sans Unicode"/>
              <a:buChar char="•"/>
              <a:tabLst>
                <a:tab pos="330200" algn="l"/>
              </a:tabLst>
            </a:pPr>
            <a:r>
              <a:rPr sz="2050" spc="-120" dirty="0">
                <a:latin typeface="Tahoma"/>
                <a:cs typeface="Tahoma"/>
              </a:rPr>
              <a:t>Computer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considers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possible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lines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play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(Babbage,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1846)</a:t>
            </a:r>
            <a:endParaRPr sz="2050" dirty="0">
              <a:latin typeface="Tahoma"/>
              <a:cs typeface="Tahoma"/>
            </a:endParaRPr>
          </a:p>
          <a:p>
            <a:pPr marL="329565" indent="-195580">
              <a:lnSpc>
                <a:spcPct val="100000"/>
              </a:lnSpc>
              <a:spcBef>
                <a:spcPts val="830"/>
              </a:spcBef>
              <a:buFont typeface="Lucida Sans Unicode"/>
              <a:buChar char="•"/>
              <a:tabLst>
                <a:tab pos="330200" algn="l"/>
              </a:tabLst>
            </a:pPr>
            <a:r>
              <a:rPr sz="2050" spc="-85" dirty="0">
                <a:latin typeface="Tahoma"/>
                <a:cs typeface="Tahoma"/>
              </a:rPr>
              <a:t>Algorithm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perfect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play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(Zermelo,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1912;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Von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Neumann,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1944)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90B234C-B022-4CF8-9979-6D2C58026868}"/>
              </a:ext>
            </a:extLst>
          </p:cNvPr>
          <p:cNvSpPr txBox="1"/>
          <p:nvPr/>
        </p:nvSpPr>
        <p:spPr>
          <a:xfrm>
            <a:off x="838200" y="4451879"/>
            <a:ext cx="7274559" cy="169608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925"/>
              </a:spcBef>
            </a:pPr>
            <a:r>
              <a:rPr sz="2050" spc="-130" dirty="0">
                <a:latin typeface="Tahoma"/>
                <a:cs typeface="Tahoma"/>
              </a:rPr>
              <a:t>Shannon,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1950)</a:t>
            </a:r>
            <a:endParaRPr sz="2050" dirty="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825"/>
              </a:spcBef>
              <a:buFont typeface="Lucida Sans Unicode"/>
              <a:buChar char="•"/>
              <a:tabLst>
                <a:tab pos="208279" algn="l"/>
              </a:tabLst>
            </a:pPr>
            <a:r>
              <a:rPr sz="2050" spc="-50" dirty="0">
                <a:latin typeface="Tahoma"/>
                <a:cs typeface="Tahoma"/>
              </a:rPr>
              <a:t>Firs</a:t>
            </a:r>
            <a:r>
              <a:rPr sz="2050" spc="-40" dirty="0">
                <a:latin typeface="Tahoma"/>
                <a:cs typeface="Tahoma"/>
              </a:rPr>
              <a:t>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chess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90" dirty="0">
                <a:latin typeface="Tahoma"/>
                <a:cs typeface="Tahoma"/>
              </a:rPr>
              <a:t>p</a:t>
            </a:r>
            <a:r>
              <a:rPr sz="2050" spc="-125" dirty="0">
                <a:latin typeface="Tahoma"/>
                <a:cs typeface="Tahoma"/>
              </a:rPr>
              <a:t>rogra</a:t>
            </a:r>
            <a:r>
              <a:rPr sz="2050" spc="-210" dirty="0">
                <a:latin typeface="Tahoma"/>
                <a:cs typeface="Tahoma"/>
              </a:rPr>
              <a:t>m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(</a:t>
            </a:r>
            <a:r>
              <a:rPr sz="2050" spc="-40" dirty="0">
                <a:latin typeface="Tahoma"/>
                <a:cs typeface="Tahoma"/>
              </a:rPr>
              <a:t>T</a:t>
            </a:r>
            <a:r>
              <a:rPr sz="2050" spc="-114" dirty="0">
                <a:latin typeface="Tahoma"/>
                <a:cs typeface="Tahoma"/>
              </a:rPr>
              <a:t>uring</a:t>
            </a:r>
            <a:r>
              <a:rPr sz="2050" spc="-75" dirty="0">
                <a:latin typeface="Tahoma"/>
                <a:cs typeface="Tahoma"/>
              </a:rPr>
              <a:t>,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1951)</a:t>
            </a:r>
            <a:endParaRPr sz="2050" dirty="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830"/>
              </a:spcBef>
              <a:buFont typeface="Lucida Sans Unicode"/>
              <a:buChar char="•"/>
              <a:tabLst>
                <a:tab pos="208279" algn="l"/>
              </a:tabLst>
            </a:pPr>
            <a:r>
              <a:rPr sz="2050" spc="-95" dirty="0">
                <a:latin typeface="Tahoma"/>
                <a:cs typeface="Tahoma"/>
              </a:rPr>
              <a:t>Machine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learning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improve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evaluation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accuracy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(Samuel,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1952–57)</a:t>
            </a:r>
            <a:endParaRPr sz="2050" dirty="0">
              <a:latin typeface="Tahoma"/>
              <a:cs typeface="Tahoma"/>
            </a:endParaRPr>
          </a:p>
          <a:p>
            <a:pPr marL="207645" indent="-195580">
              <a:lnSpc>
                <a:spcPct val="100000"/>
              </a:lnSpc>
              <a:spcBef>
                <a:spcPts val="825"/>
              </a:spcBef>
              <a:buFont typeface="Lucida Sans Unicode"/>
              <a:buChar char="•"/>
              <a:tabLst>
                <a:tab pos="208279" algn="l"/>
              </a:tabLst>
            </a:pPr>
            <a:r>
              <a:rPr sz="2050" spc="-90" dirty="0">
                <a:latin typeface="Tahoma"/>
                <a:cs typeface="Tahoma"/>
              </a:rPr>
              <a:t>Pruning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allow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deeper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search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(McCarthy,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1956)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15AAEC3-B6F7-42DF-9F3C-B25F0EE16582}"/>
              </a:ext>
            </a:extLst>
          </p:cNvPr>
          <p:cNvSpPr txBox="1">
            <a:spLocks/>
          </p:cNvSpPr>
          <p:nvPr/>
        </p:nvSpPr>
        <p:spPr>
          <a:xfrm>
            <a:off x="10329641" y="6255615"/>
            <a:ext cx="750735" cy="131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0"/>
              </a:lnSpc>
            </a:pPr>
            <a:r>
              <a:rPr lang="en-GB" sz="1200" spc="15" dirty="0"/>
              <a:t>Chapter</a:t>
            </a:r>
            <a:r>
              <a:rPr lang="en-GB" sz="1200" spc="2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37947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A806-001D-4148-A909-418B954B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games</a:t>
            </a:r>
            <a:endParaRPr lang="en-GB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E261D6E1-2933-483F-A719-A84AE3D600DE}"/>
              </a:ext>
            </a:extLst>
          </p:cNvPr>
          <p:cNvSpPr txBox="1">
            <a:spLocks/>
          </p:cNvSpPr>
          <p:nvPr/>
        </p:nvSpPr>
        <p:spPr>
          <a:xfrm>
            <a:off x="10603065" y="6374585"/>
            <a:ext cx="750735" cy="131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0"/>
              </a:lnSpc>
            </a:pPr>
            <a:r>
              <a:rPr lang="en-GB" sz="1200" spc="15" dirty="0"/>
              <a:t>Chapter</a:t>
            </a:r>
            <a:r>
              <a:rPr lang="en-GB" sz="1200" spc="20" dirty="0"/>
              <a:t> 6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E066AA7-E028-4FB4-B430-5ED9C520A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510472"/>
              </p:ext>
            </p:extLst>
          </p:nvPr>
        </p:nvGraphicFramePr>
        <p:xfrm>
          <a:off x="1144494" y="2131606"/>
          <a:ext cx="9613152" cy="30455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4384">
                  <a:extLst>
                    <a:ext uri="{9D8B030D-6E8A-4147-A177-3AD203B41FA5}">
                      <a16:colId xmlns:a16="http://schemas.microsoft.com/office/drawing/2014/main" val="4011162255"/>
                    </a:ext>
                  </a:extLst>
                </a:gridCol>
                <a:gridCol w="3204384">
                  <a:extLst>
                    <a:ext uri="{9D8B030D-6E8A-4147-A177-3AD203B41FA5}">
                      <a16:colId xmlns:a16="http://schemas.microsoft.com/office/drawing/2014/main" val="1583087539"/>
                    </a:ext>
                  </a:extLst>
                </a:gridCol>
                <a:gridCol w="3204384">
                  <a:extLst>
                    <a:ext uri="{9D8B030D-6E8A-4147-A177-3AD203B41FA5}">
                      <a16:colId xmlns:a16="http://schemas.microsoft.com/office/drawing/2014/main" val="3191151318"/>
                    </a:ext>
                  </a:extLst>
                </a:gridCol>
              </a:tblGrid>
              <a:tr h="1015170"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Deterministic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Chance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73904"/>
                  </a:ext>
                </a:extLst>
              </a:tr>
              <a:tr h="1015170">
                <a:tc>
                  <a:txBody>
                    <a:bodyPr/>
                    <a:lstStyle/>
                    <a:p>
                      <a:r>
                        <a:rPr lang="en-US" sz="2000" dirty="0"/>
                        <a:t>Perfect Information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Chess,checkers</a:t>
                      </a:r>
                      <a:r>
                        <a:rPr lang="en-US" dirty="0"/>
                        <a:t>, go, Othello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Backgammon, monopoly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83647"/>
                  </a:ext>
                </a:extLst>
              </a:tr>
              <a:tr h="1015170">
                <a:tc>
                  <a:txBody>
                    <a:bodyPr/>
                    <a:lstStyle/>
                    <a:p>
                      <a:r>
                        <a:rPr lang="en-US" sz="2000" dirty="0"/>
                        <a:t>Imperfect Information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Battleships, blind </a:t>
                      </a:r>
                      <a:r>
                        <a:rPr lang="en-US" dirty="0" err="1"/>
                        <a:t>tictactoe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Bridge, poker, scrabble, nuclear war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621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40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E524-571D-4C8E-8C98-9AF39779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player zero-sum games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22C3-B935-48CB-B40C-CDA5982B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games most commonly studied within AI</a:t>
            </a:r>
          </a:p>
          <a:p>
            <a:r>
              <a:rPr lang="en-US" dirty="0"/>
              <a:t>Deterministic</a:t>
            </a:r>
          </a:p>
          <a:p>
            <a:r>
              <a:rPr lang="en-US" dirty="0"/>
              <a:t>2 player (we call the two players Max and Min)</a:t>
            </a:r>
          </a:p>
          <a:p>
            <a:r>
              <a:rPr lang="en-US" dirty="0"/>
              <a:t>Turn taking</a:t>
            </a:r>
          </a:p>
          <a:p>
            <a:r>
              <a:rPr lang="en-US" dirty="0"/>
              <a:t>Perfect information</a:t>
            </a:r>
          </a:p>
          <a:p>
            <a:r>
              <a:rPr lang="en-US" dirty="0"/>
              <a:t>Zero-sum games </a:t>
            </a:r>
          </a:p>
          <a:p>
            <a:pPr lvl="1"/>
            <a:r>
              <a:rPr lang="en-US" dirty="0"/>
              <a:t>(means what is good for one player is bad for the other)</a:t>
            </a:r>
          </a:p>
          <a:p>
            <a:r>
              <a:rPr lang="en-US" dirty="0"/>
              <a:t>Max and Min each compete to find a sequence of actions leading to a win.</a:t>
            </a:r>
          </a:p>
          <a:p>
            <a:r>
              <a:rPr lang="en-US" dirty="0"/>
              <a:t>Such as </a:t>
            </a:r>
            <a:r>
              <a:rPr lang="en-US" dirty="0" err="1"/>
              <a:t>TicTacToe</a:t>
            </a:r>
            <a:r>
              <a:rPr lang="en-US" dirty="0"/>
              <a:t>, Chess and 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43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lowchart: Document 5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242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73A5F-4A2A-4BC0-A43C-4D074167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Game </a:t>
            </a: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tree 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2-player, deterministic, turns)</a:t>
            </a:r>
          </a:p>
        </p:txBody>
      </p:sp>
      <p:pic>
        <p:nvPicPr>
          <p:cNvPr id="54" name="Picture 53" descr="Game Tree">
            <a:extLst>
              <a:ext uri="{FF2B5EF4-FFF2-40B4-BE49-F238E27FC236}">
                <a16:creationId xmlns:a16="http://schemas.microsoft.com/office/drawing/2014/main" id="{626971FE-9F78-4CA1-AB56-EE65C15E2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00018"/>
            <a:ext cx="7921868" cy="6000815"/>
          </a:xfrm>
          <a:prstGeom prst="rect">
            <a:avLst/>
          </a:prstGeom>
        </p:spPr>
      </p:pic>
      <p:sp>
        <p:nvSpPr>
          <p:cNvPr id="70" name="object 5">
            <a:extLst>
              <a:ext uri="{FF2B5EF4-FFF2-40B4-BE49-F238E27FC236}">
                <a16:creationId xmlns:a16="http://schemas.microsoft.com/office/drawing/2014/main" id="{4E1DDE34-8B4A-48B2-9FD4-CC674C6C5217}"/>
              </a:ext>
            </a:extLst>
          </p:cNvPr>
          <p:cNvSpPr txBox="1">
            <a:spLocks/>
          </p:cNvSpPr>
          <p:nvPr/>
        </p:nvSpPr>
        <p:spPr>
          <a:xfrm>
            <a:off x="10961652" y="6457982"/>
            <a:ext cx="750735" cy="131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860"/>
              </a:lnSpc>
            </a:pPr>
            <a:r>
              <a:rPr lang="en-GB" sz="1200" spc="15" dirty="0"/>
              <a:t>Chapter</a:t>
            </a:r>
            <a:r>
              <a:rPr lang="en-GB" sz="1200" spc="2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9447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3A16-CD42-416A-9DDA-6CD27C48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33A3-90E2-406E-BE18-6EE7475B6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0" dirty="0">
                <a:latin typeface="CMR8"/>
              </a:rPr>
              <a:t>0</a:t>
            </a:r>
            <a:r>
              <a:rPr lang="en-US" sz="1800" b="0" i="0" u="none" strike="noStrike" baseline="0" dirty="0">
                <a:latin typeface="Times-Roman"/>
              </a:rPr>
              <a:t>: The </a:t>
            </a:r>
            <a:r>
              <a:rPr lang="en-US" sz="1800" b="1" i="0" u="none" strike="noStrike" baseline="0" dirty="0">
                <a:latin typeface="Times-Bold"/>
              </a:rPr>
              <a:t>initial state</a:t>
            </a:r>
            <a:r>
              <a:rPr lang="en-US" sz="1800" b="0" i="0" u="none" strike="noStrike" baseline="0" dirty="0">
                <a:latin typeface="Times-Roman"/>
              </a:rPr>
              <a:t>, which specifies how the game is set up at the start.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PLAYER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0" dirty="0">
                <a:latin typeface="CMR10"/>
              </a:rPr>
              <a:t>)</a:t>
            </a:r>
            <a:r>
              <a:rPr lang="en-US" sz="1800" b="0" i="0" u="none" strike="noStrike" baseline="0" dirty="0">
                <a:latin typeface="Times-Roman"/>
              </a:rPr>
              <a:t>: Defines which player has the move in a state.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ACTIONS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0" dirty="0">
                <a:latin typeface="CMR10"/>
              </a:rPr>
              <a:t>)</a:t>
            </a:r>
            <a:r>
              <a:rPr lang="en-US" sz="1800" b="0" i="0" u="none" strike="noStrike" baseline="0" dirty="0">
                <a:latin typeface="Times-Roman"/>
              </a:rPr>
              <a:t>: Returns the set of legal moves in a state.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RESULT(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0" dirty="0">
                <a:latin typeface="Times-Roman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a</a:t>
            </a:r>
            <a:r>
              <a:rPr lang="en-US" sz="1800" b="0" i="0" u="none" strike="noStrike" baseline="0" dirty="0">
                <a:latin typeface="Times-Roman"/>
              </a:rPr>
              <a:t>): The </a:t>
            </a:r>
            <a:r>
              <a:rPr lang="en-US" sz="1800" b="1" i="0" u="none" strike="noStrike" baseline="0" dirty="0">
                <a:latin typeface="Times-Bold"/>
              </a:rPr>
              <a:t>transition model</a:t>
            </a:r>
            <a:r>
              <a:rPr lang="en-US" sz="1800" b="0" i="0" u="none" strike="noStrike" baseline="0" dirty="0">
                <a:latin typeface="Times-Roman"/>
              </a:rPr>
              <a:t>, which defines the result of a move.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TERMINAL-TEST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0" dirty="0">
                <a:latin typeface="CMR10"/>
              </a:rPr>
              <a:t>)</a:t>
            </a:r>
            <a:r>
              <a:rPr lang="en-US" sz="1800" b="0" i="0" u="none" strike="noStrike" baseline="0" dirty="0">
                <a:latin typeface="Times-Roman"/>
              </a:rPr>
              <a:t>: A </a:t>
            </a:r>
            <a:r>
              <a:rPr lang="en-US" sz="1800" b="1" i="0" u="none" strike="noStrike" baseline="0" dirty="0">
                <a:latin typeface="Times-Bold"/>
              </a:rPr>
              <a:t>terminal test</a:t>
            </a:r>
            <a:r>
              <a:rPr lang="en-US" sz="1800" b="0" i="0" u="none" strike="noStrike" baseline="0" dirty="0">
                <a:latin typeface="Times-Roman"/>
              </a:rPr>
              <a:t>, which is true when the game is over and false otherwise. States where the game has ended are called </a:t>
            </a:r>
            <a:r>
              <a:rPr lang="en-US" sz="1800" b="1" i="0" u="none" strike="noStrike" baseline="0" dirty="0">
                <a:latin typeface="Times-Bold"/>
              </a:rPr>
              <a:t>terminal states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UTILITY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s, p</a:t>
            </a:r>
            <a:r>
              <a:rPr lang="en-US" sz="1800" b="0" i="0" u="none" strike="noStrike" baseline="0" dirty="0">
                <a:latin typeface="CMR10"/>
              </a:rPr>
              <a:t>)</a:t>
            </a:r>
            <a:r>
              <a:rPr lang="en-US" sz="1800" b="0" i="0" u="none" strike="noStrike" baseline="0" dirty="0">
                <a:latin typeface="Times-Roman"/>
              </a:rPr>
              <a:t>: A </a:t>
            </a:r>
            <a:r>
              <a:rPr lang="en-US" sz="1800" b="1" i="0" u="none" strike="noStrike" baseline="0" dirty="0">
                <a:latin typeface="Times-Bold"/>
              </a:rPr>
              <a:t>utility function </a:t>
            </a:r>
            <a:r>
              <a:rPr lang="en-US" sz="1800" b="0" i="0" u="none" strike="noStrike" baseline="0" dirty="0">
                <a:latin typeface="Times-Roman"/>
              </a:rPr>
              <a:t>(also called an objective function or payoff function), defines the final numeric value for a game that ends in terminal state </a:t>
            </a:r>
            <a:r>
              <a:rPr lang="en-US" sz="1800" b="0" i="0" u="none" strike="noStrike" baseline="0" dirty="0">
                <a:latin typeface="CMMI10"/>
              </a:rPr>
              <a:t>s </a:t>
            </a:r>
            <a:r>
              <a:rPr lang="en-US" sz="1800" b="0" i="0" u="none" strike="noStrike" baseline="0" dirty="0">
                <a:latin typeface="Times-Roman"/>
              </a:rPr>
              <a:t>for a player </a:t>
            </a:r>
            <a:r>
              <a:rPr lang="en-US" sz="1800" b="0" i="0" u="none" strike="noStrike" baseline="0" dirty="0">
                <a:latin typeface="CMMI10"/>
              </a:rPr>
              <a:t>p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ACEB7A-4BEB-4F3E-AFEE-4F441749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92650"/>
            <a:ext cx="97536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7160</TotalTime>
  <Words>2095</Words>
  <Application>Microsoft Office PowerPoint</Application>
  <PresentationFormat>Widescreen</PresentationFormat>
  <Paragraphs>316</Paragraphs>
  <Slides>33</Slides>
  <Notes>24</Notes>
  <HiddenSlides>3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51" baseType="lpstr">
      <vt:lpstr>Arial</vt:lpstr>
      <vt:lpstr>Bookman Old Style</vt:lpstr>
      <vt:lpstr>Calibri</vt:lpstr>
      <vt:lpstr>Calibri Light</vt:lpstr>
      <vt:lpstr>Century</vt:lpstr>
      <vt:lpstr>CMMI10</vt:lpstr>
      <vt:lpstr>CMR10</vt:lpstr>
      <vt:lpstr>CMR8</vt:lpstr>
      <vt:lpstr>Corbel</vt:lpstr>
      <vt:lpstr>Garamond</vt:lpstr>
      <vt:lpstr>Lucida Sans Unicode</vt:lpstr>
      <vt:lpstr>Palatino Linotype</vt:lpstr>
      <vt:lpstr>Tahoma</vt:lpstr>
      <vt:lpstr>Times New Roman</vt:lpstr>
      <vt:lpstr>Times-Bold</vt:lpstr>
      <vt:lpstr>Times-Roman</vt:lpstr>
      <vt:lpstr>Trebuchet MS</vt:lpstr>
      <vt:lpstr>Office Theme</vt:lpstr>
      <vt:lpstr>Applied AI</vt:lpstr>
      <vt:lpstr>Agenda</vt:lpstr>
      <vt:lpstr>Types of games</vt:lpstr>
      <vt:lpstr>The AI Behind Deep Blue</vt:lpstr>
      <vt:lpstr>Games vs. search problems</vt:lpstr>
      <vt:lpstr>Types of games</vt:lpstr>
      <vt:lpstr>2 player zero-sum games</vt:lpstr>
      <vt:lpstr>Game tree  (2-player, deterministic, turns)</vt:lpstr>
      <vt:lpstr>Minimax overview</vt:lpstr>
      <vt:lpstr>Minimax</vt:lpstr>
      <vt:lpstr>Quiz</vt:lpstr>
      <vt:lpstr>Quiz 2</vt:lpstr>
      <vt:lpstr>Minimax algorithm</vt:lpstr>
      <vt:lpstr>Properties of minimax</vt:lpstr>
      <vt:lpstr>α–β   pruning</vt:lpstr>
      <vt:lpstr>α–β   pruning example </vt:lpstr>
      <vt:lpstr>α–β   pruning example </vt:lpstr>
      <vt:lpstr>α–β   pruning example </vt:lpstr>
      <vt:lpstr>α–β   pruning example </vt:lpstr>
      <vt:lpstr>α–β   pruning example </vt:lpstr>
      <vt:lpstr>The α–β algorithm</vt:lpstr>
      <vt:lpstr>Quiz</vt:lpstr>
      <vt:lpstr>Properties of α–β</vt:lpstr>
      <vt:lpstr>Resource limits – Limiting depth</vt:lpstr>
      <vt:lpstr>Evaluation functions</vt:lpstr>
      <vt:lpstr>Deterministic games in practice</vt:lpstr>
      <vt:lpstr>Nondeterministic games: backgammon</vt:lpstr>
      <vt:lpstr>Nondeterministic games in general</vt:lpstr>
      <vt:lpstr>Algorithm for nondeterministic games</vt:lpstr>
      <vt:lpstr>Games of imperfect information</vt:lpstr>
      <vt:lpstr>Games in practice</vt:lpstr>
      <vt:lpstr>Summary</vt:lpstr>
      <vt:lpstr>Questions or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Artie Basukoski</dc:creator>
  <cp:lastModifiedBy>Nihal Kodikara</cp:lastModifiedBy>
  <cp:revision>9</cp:revision>
  <dcterms:created xsi:type="dcterms:W3CDTF">2021-09-23T10:03:04Z</dcterms:created>
  <dcterms:modified xsi:type="dcterms:W3CDTF">2022-10-17T16:28:26Z</dcterms:modified>
</cp:coreProperties>
</file>