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CE44-681C-88F8-9CF3-448BF8D6D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FF9FA-454C-DAE1-6F27-19B5F30F4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47F7D3-7E17-50A9-CB4C-569657CCDAA3}"/>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150404A8-937E-A2AF-9FD8-2019A3DCF9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65FFE2-E92E-A211-E2C0-5F63A4A960E0}"/>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263199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0872-5F15-49E3-744C-26B01E33F3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8A55AF-4B14-7C62-F387-FC888F563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35B6B0-9AFC-D84B-B7F2-8DAF563F66DE}"/>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EA6CED8F-B8A1-6C3F-5CB7-95F7FDC544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60AE6-984E-C913-BC18-A23C7D864E9B}"/>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125078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40AFFE-4627-95E6-376B-682804A77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837373-4288-FFC7-B205-60C0AE808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72B849-B86D-45B6-7A86-E6DAE5598869}"/>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877A2576-5D40-F4F3-DCB5-1285B2A1DD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E79143-7F91-7052-E301-DF9518FC70FA}"/>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66297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A232-E9CE-C0CF-6B94-59F526B16F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13BB9B-FBC4-3FF8-F77E-5FD74A70A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37165A-0796-6AB7-57BC-FCA1D58D172B}"/>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2207A735-E0FE-3710-C5DF-B1C354E1F9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A3A91D-7650-221E-8D12-5C550066D548}"/>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30983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7E78-36B5-4EDA-3177-712EEE1B6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B4D8C3-0634-AFC3-04F9-1DBDCF6A4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62F4B-1C44-CD9A-E227-FB33914D50D5}"/>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1771577F-A70A-B0D8-1452-82221E8C18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C05C95-7026-17BB-73CE-3FA0AE8A589E}"/>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124697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BB5D-4C92-0FA3-6259-9C5FCC751D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C9A6A3-6521-177B-8BC3-F447D0C5B3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2EF5AE-C3DB-0956-ED23-85B54979F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C4CFB2-2261-2DE6-BBCA-6DA7BE66B921}"/>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6" name="Footer Placeholder 5">
            <a:extLst>
              <a:ext uri="{FF2B5EF4-FFF2-40B4-BE49-F238E27FC236}">
                <a16:creationId xmlns:a16="http://schemas.microsoft.com/office/drawing/2014/main" id="{5ADBFB09-5237-89AD-7987-B1102F5A2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9D60A0-C148-F248-99EF-2D64C425D99D}"/>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78622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716C-2AEC-79FF-FEC7-A97990A043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767221-6EB4-67D7-8F6D-C84B3D9B1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CF020-4A83-B601-8CEB-50791D430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3DA24F-6C72-5428-1E5C-8E0639375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2D647-1A4C-0B5D-8D27-57263389F0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6FBCD4-E55A-112B-A672-C1FECEA40F2B}"/>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8" name="Footer Placeholder 7">
            <a:extLst>
              <a:ext uri="{FF2B5EF4-FFF2-40B4-BE49-F238E27FC236}">
                <a16:creationId xmlns:a16="http://schemas.microsoft.com/office/drawing/2014/main" id="{769BC94A-27D0-ECC5-B33D-D5460C8D50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10491B-87CE-B5BC-B3B2-8BE1B3829BCA}"/>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1997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C33A-4079-F55B-1DD4-2A03447EE2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5F097BC-8494-13D4-B552-D43C4B2C9D0A}"/>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4" name="Footer Placeholder 3">
            <a:extLst>
              <a:ext uri="{FF2B5EF4-FFF2-40B4-BE49-F238E27FC236}">
                <a16:creationId xmlns:a16="http://schemas.microsoft.com/office/drawing/2014/main" id="{6685E8E6-A060-CD3A-6A7F-71117AC1A5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CF1553-031D-F0CF-6D0C-988AA466A5A1}"/>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187666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EEEAF-A781-B504-0A99-C399C0758CE1}"/>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3" name="Footer Placeholder 2">
            <a:extLst>
              <a:ext uri="{FF2B5EF4-FFF2-40B4-BE49-F238E27FC236}">
                <a16:creationId xmlns:a16="http://schemas.microsoft.com/office/drawing/2014/main" id="{A8211376-CCDA-3B5A-71D5-6927063B486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CBED52-CA80-0536-A4A3-CFB383CA0DEA}"/>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92049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C5AC-62AB-C0C9-5B45-740EC7A6B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546622-23E0-8394-B0C4-8A444A84A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93A0DE-6175-E244-2A70-25C64DD82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18983-A4A0-79A8-16A3-49A0EE3B6218}"/>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6" name="Footer Placeholder 5">
            <a:extLst>
              <a:ext uri="{FF2B5EF4-FFF2-40B4-BE49-F238E27FC236}">
                <a16:creationId xmlns:a16="http://schemas.microsoft.com/office/drawing/2014/main" id="{F41DC80D-1FF9-3991-58BC-A6933AF5DB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DF56F0-5513-4A32-07D6-908E73535619}"/>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29018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2E32-1DE2-8DC4-83FA-B13575827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3C5874D-997B-817D-5C51-851BEF576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E6CE25-3F91-3FDE-11F2-0F424BBD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EAE93-5740-2A64-0378-472006CEEC54}"/>
              </a:ext>
            </a:extLst>
          </p:cNvPr>
          <p:cNvSpPr>
            <a:spLocks noGrp="1"/>
          </p:cNvSpPr>
          <p:nvPr>
            <p:ph type="dt" sz="half" idx="10"/>
          </p:nvPr>
        </p:nvSpPr>
        <p:spPr/>
        <p:txBody>
          <a:bodyPr/>
          <a:lstStyle/>
          <a:p>
            <a:fld id="{805F074F-1035-4BEC-BF72-8B73BF4E3F0F}" type="datetimeFigureOut">
              <a:rPr lang="en-GB" smtClean="0"/>
              <a:t>26/10/2022</a:t>
            </a:fld>
            <a:endParaRPr lang="en-GB"/>
          </a:p>
        </p:txBody>
      </p:sp>
      <p:sp>
        <p:nvSpPr>
          <p:cNvPr id="6" name="Footer Placeholder 5">
            <a:extLst>
              <a:ext uri="{FF2B5EF4-FFF2-40B4-BE49-F238E27FC236}">
                <a16:creationId xmlns:a16="http://schemas.microsoft.com/office/drawing/2014/main" id="{B756F952-AFDE-24DA-1C3F-EC02C71E8A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EE3F38-B9EE-0A1C-D7A9-F9C6BDCE84F1}"/>
              </a:ext>
            </a:extLst>
          </p:cNvPr>
          <p:cNvSpPr>
            <a:spLocks noGrp="1"/>
          </p:cNvSpPr>
          <p:nvPr>
            <p:ph type="sldNum" sz="quarter" idx="12"/>
          </p:nvPr>
        </p:nvSpPr>
        <p:spPr/>
        <p:txBody>
          <a:bodyPr/>
          <a:lstStyle/>
          <a:p>
            <a:fld id="{52D0A611-403A-42D6-89F4-DA1E4E8D6969}" type="slidenum">
              <a:rPr lang="en-GB" smtClean="0"/>
              <a:t>‹#›</a:t>
            </a:fld>
            <a:endParaRPr lang="en-GB"/>
          </a:p>
        </p:txBody>
      </p:sp>
    </p:spTree>
    <p:extLst>
      <p:ext uri="{BB962C8B-B14F-4D97-AF65-F5344CB8AC3E}">
        <p14:creationId xmlns:p14="http://schemas.microsoft.com/office/powerpoint/2010/main" val="371895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296B6-F45E-CA77-B594-282C2445D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7F3169-BE26-5AB3-C05C-49A366209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F75037-ADA2-71DE-C329-FEA5689A0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F074F-1035-4BEC-BF72-8B73BF4E3F0F}" type="datetimeFigureOut">
              <a:rPr lang="en-GB" smtClean="0"/>
              <a:t>26/10/2022</a:t>
            </a:fld>
            <a:endParaRPr lang="en-GB"/>
          </a:p>
        </p:txBody>
      </p:sp>
      <p:sp>
        <p:nvSpPr>
          <p:cNvPr id="5" name="Footer Placeholder 4">
            <a:extLst>
              <a:ext uri="{FF2B5EF4-FFF2-40B4-BE49-F238E27FC236}">
                <a16:creationId xmlns:a16="http://schemas.microsoft.com/office/drawing/2014/main" id="{7EBE4074-5677-39BF-8F36-51D962884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8D6EE5-F5FE-DCB6-30D4-FA4E595A0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0A611-403A-42D6-89F4-DA1E4E8D6969}" type="slidenum">
              <a:rPr lang="en-GB" smtClean="0"/>
              <a:t>‹#›</a:t>
            </a:fld>
            <a:endParaRPr lang="en-GB"/>
          </a:p>
        </p:txBody>
      </p:sp>
    </p:spTree>
    <p:extLst>
      <p:ext uri="{BB962C8B-B14F-4D97-AF65-F5344CB8AC3E}">
        <p14:creationId xmlns:p14="http://schemas.microsoft.com/office/powerpoint/2010/main" val="176796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domo.com/industries/life-sciences" TargetMode="External"/><Relationship Id="rId2" Type="http://schemas.openxmlformats.org/officeDocument/2006/relationships/hyperlink" Target="https://www.domo.com/industries/high-tech"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F80-FD24-2BC5-468A-9AF331E66F8D}"/>
              </a:ext>
            </a:extLst>
          </p:cNvPr>
          <p:cNvSpPr>
            <a:spLocks noGrp="1"/>
          </p:cNvSpPr>
          <p:nvPr>
            <p:ph type="ctrTitle"/>
          </p:nvPr>
        </p:nvSpPr>
        <p:spPr>
          <a:xfrm>
            <a:off x="1524000" y="155412"/>
            <a:ext cx="9144000" cy="979706"/>
          </a:xfrm>
        </p:spPr>
        <p:txBody>
          <a:bodyPr>
            <a:normAutofit/>
          </a:bodyPr>
          <a:lstStyle/>
          <a:p>
            <a:r>
              <a:rPr lang="en-US" sz="3200" b="1" dirty="0"/>
              <a:t>Automatic Planning (AI)</a:t>
            </a:r>
            <a:endParaRPr lang="en-GB" sz="3200" b="1" dirty="0"/>
          </a:p>
        </p:txBody>
      </p:sp>
      <p:sp>
        <p:nvSpPr>
          <p:cNvPr id="3" name="Subtitle 2">
            <a:extLst>
              <a:ext uri="{FF2B5EF4-FFF2-40B4-BE49-F238E27FC236}">
                <a16:creationId xmlns:a16="http://schemas.microsoft.com/office/drawing/2014/main" id="{1A448665-216B-4DAF-2154-E6BD3CE54444}"/>
              </a:ext>
            </a:extLst>
          </p:cNvPr>
          <p:cNvSpPr>
            <a:spLocks noGrp="1"/>
          </p:cNvSpPr>
          <p:nvPr>
            <p:ph type="subTitle" idx="1"/>
          </p:nvPr>
        </p:nvSpPr>
        <p:spPr>
          <a:xfrm>
            <a:off x="1524000" y="1860331"/>
            <a:ext cx="9144000" cy="4183117"/>
          </a:xfrm>
        </p:spPr>
        <p:txBody>
          <a:bodyPr/>
          <a:lstStyle/>
          <a:p>
            <a:pPr algn="l"/>
            <a:r>
              <a:rPr lang="en-US" b="1" dirty="0"/>
              <a:t>AI Planning</a:t>
            </a:r>
          </a:p>
          <a:p>
            <a:pPr algn="l"/>
            <a:endParaRPr lang="en-US" dirty="0"/>
          </a:p>
          <a:p>
            <a:pPr marL="342900" indent="-342900" algn="l">
              <a:buFont typeface="Arial" panose="020B0604020202020204" pitchFamily="34" charset="0"/>
              <a:buChar char="•"/>
            </a:pPr>
            <a:r>
              <a:rPr lang="en-US" dirty="0"/>
              <a:t>Explicit deliberation process that chooses and organizes action by anticipating their outcome.</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Aims at achieving some pre-stated objectives.</a:t>
            </a:r>
          </a:p>
        </p:txBody>
      </p:sp>
    </p:spTree>
    <p:extLst>
      <p:ext uri="{BB962C8B-B14F-4D97-AF65-F5344CB8AC3E}">
        <p14:creationId xmlns:p14="http://schemas.microsoft.com/office/powerpoint/2010/main" val="276369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8EB4CAB-5DDA-A7E3-5676-BBA89CA2DCF5}"/>
              </a:ext>
            </a:extLst>
          </p:cNvPr>
          <p:cNvCxnSpPr/>
          <p:nvPr/>
        </p:nvCxnSpPr>
        <p:spPr>
          <a:xfrm>
            <a:off x="1450428" y="1103586"/>
            <a:ext cx="3237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C80DB3D-AB22-883C-EF42-070A913A0205}"/>
              </a:ext>
            </a:extLst>
          </p:cNvPr>
          <p:cNvCxnSpPr/>
          <p:nvPr/>
        </p:nvCxnSpPr>
        <p:spPr>
          <a:xfrm>
            <a:off x="6096000" y="1051034"/>
            <a:ext cx="32371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13C3D8-65C4-F36E-1CB5-002FE003B27D}"/>
              </a:ext>
            </a:extLst>
          </p:cNvPr>
          <p:cNvSpPr txBox="1"/>
          <p:nvPr/>
        </p:nvSpPr>
        <p:spPr>
          <a:xfrm>
            <a:off x="1944413" y="734254"/>
            <a:ext cx="430924" cy="369332"/>
          </a:xfrm>
          <a:prstGeom prst="rect">
            <a:avLst/>
          </a:prstGeom>
          <a:noFill/>
          <a:ln>
            <a:solidFill>
              <a:schemeClr val="accent1"/>
            </a:solidFill>
          </a:ln>
        </p:spPr>
        <p:txBody>
          <a:bodyPr wrap="square" rtlCol="0">
            <a:spAutoFit/>
          </a:bodyPr>
          <a:lstStyle/>
          <a:p>
            <a:r>
              <a:rPr lang="en-US" b="1" dirty="0"/>
              <a:t>A</a:t>
            </a:r>
            <a:endParaRPr lang="en-GB" b="1" dirty="0"/>
          </a:p>
        </p:txBody>
      </p:sp>
      <p:sp>
        <p:nvSpPr>
          <p:cNvPr id="7" name="TextBox 6">
            <a:extLst>
              <a:ext uri="{FF2B5EF4-FFF2-40B4-BE49-F238E27FC236}">
                <a16:creationId xmlns:a16="http://schemas.microsoft.com/office/drawing/2014/main" id="{5EE57395-C430-6A96-4F62-7603A645FBD2}"/>
              </a:ext>
            </a:extLst>
          </p:cNvPr>
          <p:cNvSpPr txBox="1"/>
          <p:nvPr/>
        </p:nvSpPr>
        <p:spPr>
          <a:xfrm>
            <a:off x="3316013" y="728264"/>
            <a:ext cx="430924" cy="369332"/>
          </a:xfrm>
          <a:prstGeom prst="rect">
            <a:avLst/>
          </a:prstGeom>
          <a:noFill/>
          <a:ln>
            <a:solidFill>
              <a:schemeClr val="accent1"/>
            </a:solidFill>
          </a:ln>
        </p:spPr>
        <p:txBody>
          <a:bodyPr wrap="square" rtlCol="0">
            <a:spAutoFit/>
          </a:bodyPr>
          <a:lstStyle/>
          <a:p>
            <a:r>
              <a:rPr lang="en-US" b="1" dirty="0"/>
              <a:t>B</a:t>
            </a:r>
            <a:endParaRPr lang="en-GB" b="1" dirty="0"/>
          </a:p>
        </p:txBody>
      </p:sp>
      <p:sp>
        <p:nvSpPr>
          <p:cNvPr id="8" name="TextBox 7">
            <a:extLst>
              <a:ext uri="{FF2B5EF4-FFF2-40B4-BE49-F238E27FC236}">
                <a16:creationId xmlns:a16="http://schemas.microsoft.com/office/drawing/2014/main" id="{212B43E8-08A0-84FF-1BD4-52EE69689E52}"/>
              </a:ext>
            </a:extLst>
          </p:cNvPr>
          <p:cNvSpPr txBox="1"/>
          <p:nvPr/>
        </p:nvSpPr>
        <p:spPr>
          <a:xfrm>
            <a:off x="7630509" y="295134"/>
            <a:ext cx="430924" cy="369332"/>
          </a:xfrm>
          <a:prstGeom prst="rect">
            <a:avLst/>
          </a:prstGeom>
          <a:noFill/>
          <a:ln>
            <a:solidFill>
              <a:schemeClr val="accent1"/>
            </a:solidFill>
          </a:ln>
        </p:spPr>
        <p:txBody>
          <a:bodyPr wrap="square" rtlCol="0">
            <a:spAutoFit/>
          </a:bodyPr>
          <a:lstStyle/>
          <a:p>
            <a:r>
              <a:rPr lang="en-US" b="1" dirty="0"/>
              <a:t>A</a:t>
            </a:r>
            <a:endParaRPr lang="en-GB" b="1" dirty="0"/>
          </a:p>
        </p:txBody>
      </p:sp>
      <p:sp>
        <p:nvSpPr>
          <p:cNvPr id="9" name="TextBox 8">
            <a:extLst>
              <a:ext uri="{FF2B5EF4-FFF2-40B4-BE49-F238E27FC236}">
                <a16:creationId xmlns:a16="http://schemas.microsoft.com/office/drawing/2014/main" id="{004DFDC3-997B-F93D-3377-4392BF15A16D}"/>
              </a:ext>
            </a:extLst>
          </p:cNvPr>
          <p:cNvSpPr txBox="1"/>
          <p:nvPr/>
        </p:nvSpPr>
        <p:spPr>
          <a:xfrm>
            <a:off x="7630509" y="681702"/>
            <a:ext cx="430924" cy="369332"/>
          </a:xfrm>
          <a:prstGeom prst="rect">
            <a:avLst/>
          </a:prstGeom>
          <a:noFill/>
          <a:ln>
            <a:solidFill>
              <a:schemeClr val="accent1"/>
            </a:solidFill>
          </a:ln>
        </p:spPr>
        <p:txBody>
          <a:bodyPr wrap="square" rtlCol="0">
            <a:spAutoFit/>
          </a:bodyPr>
          <a:lstStyle/>
          <a:p>
            <a:r>
              <a:rPr lang="en-US" b="1" dirty="0"/>
              <a:t>B</a:t>
            </a:r>
            <a:endParaRPr lang="en-GB" b="1" dirty="0"/>
          </a:p>
        </p:txBody>
      </p:sp>
      <p:sp>
        <p:nvSpPr>
          <p:cNvPr id="11" name="TextBox 10">
            <a:extLst>
              <a:ext uri="{FF2B5EF4-FFF2-40B4-BE49-F238E27FC236}">
                <a16:creationId xmlns:a16="http://schemas.microsoft.com/office/drawing/2014/main" id="{15967275-6330-3EDA-446F-BDF3E52038A3}"/>
              </a:ext>
            </a:extLst>
          </p:cNvPr>
          <p:cNvSpPr txBox="1"/>
          <p:nvPr/>
        </p:nvSpPr>
        <p:spPr>
          <a:xfrm>
            <a:off x="1008993" y="1387366"/>
            <a:ext cx="8565931" cy="369332"/>
          </a:xfrm>
          <a:prstGeom prst="rect">
            <a:avLst/>
          </a:prstGeom>
          <a:noFill/>
        </p:spPr>
        <p:txBody>
          <a:bodyPr wrap="square" rtlCol="0">
            <a:spAutoFit/>
          </a:bodyPr>
          <a:lstStyle/>
          <a:p>
            <a:r>
              <a:rPr lang="en-US" b="1" dirty="0"/>
              <a:t>                    Initial                                                                                               Goal</a:t>
            </a:r>
            <a:endParaRPr lang="en-GB" b="1" dirty="0"/>
          </a:p>
        </p:txBody>
      </p:sp>
      <p:sp>
        <p:nvSpPr>
          <p:cNvPr id="12" name="TextBox 11">
            <a:extLst>
              <a:ext uri="{FF2B5EF4-FFF2-40B4-BE49-F238E27FC236}">
                <a16:creationId xmlns:a16="http://schemas.microsoft.com/office/drawing/2014/main" id="{4D131684-63B7-7796-6E7C-4282548E44BE}"/>
              </a:ext>
            </a:extLst>
          </p:cNvPr>
          <p:cNvSpPr txBox="1"/>
          <p:nvPr/>
        </p:nvSpPr>
        <p:spPr>
          <a:xfrm>
            <a:off x="1008994" y="1839310"/>
            <a:ext cx="9869214" cy="5087631"/>
          </a:xfrm>
          <a:prstGeom prst="rect">
            <a:avLst/>
          </a:prstGeom>
          <a:noFill/>
          <a:ln>
            <a:solidFill>
              <a:schemeClr val="accent1"/>
            </a:solidFill>
          </a:ln>
        </p:spPr>
        <p:txBody>
          <a:bodyPr wrap="square" rtlCol="0">
            <a:spAutoFit/>
          </a:bodyPr>
          <a:lstStyle/>
          <a:p>
            <a:r>
              <a:rPr lang="en-US" b="1" dirty="0"/>
              <a:t>STRIPS</a:t>
            </a:r>
            <a:r>
              <a:rPr lang="en-US" dirty="0"/>
              <a:t> Language specification</a:t>
            </a:r>
          </a:p>
          <a:p>
            <a:endParaRPr lang="en-US" dirty="0"/>
          </a:p>
          <a:p>
            <a:r>
              <a:rPr lang="en-US" dirty="0"/>
              <a:t>                                                                    </a:t>
            </a:r>
            <a:r>
              <a:rPr lang="en-US" b="1" dirty="0"/>
              <a:t>Pre </a:t>
            </a:r>
            <a:r>
              <a:rPr lang="en-US" dirty="0"/>
              <a:t>                                              </a:t>
            </a:r>
            <a:r>
              <a:rPr lang="en-US" b="1" dirty="0"/>
              <a:t>Post</a:t>
            </a:r>
          </a:p>
          <a:p>
            <a:pPr marL="342900" indent="-342900">
              <a:buAutoNum type="arabicPeriod"/>
            </a:pPr>
            <a:r>
              <a:rPr lang="en-US" dirty="0"/>
              <a:t>Pickup(x)                                       arm empty                                     holding(x)</a:t>
            </a:r>
          </a:p>
          <a:p>
            <a:r>
              <a:rPr lang="en-US" dirty="0"/>
              <a:t>                                                              on(x, table)                                   </a:t>
            </a:r>
          </a:p>
          <a:p>
            <a:r>
              <a:rPr lang="en-US" dirty="0"/>
              <a:t>                                                              clear(x)</a:t>
            </a:r>
          </a:p>
          <a:p>
            <a:endParaRPr lang="en-US" dirty="0"/>
          </a:p>
          <a:p>
            <a:pPr marL="342900" indent="-342900">
              <a:buAutoNum type="arabicPeriod" startAt="2"/>
            </a:pPr>
            <a:r>
              <a:rPr lang="en-US" dirty="0"/>
              <a:t>Putdown(x)                                     Holding(x)                                     arm empty</a:t>
            </a:r>
          </a:p>
          <a:p>
            <a:r>
              <a:rPr lang="en-US" dirty="0"/>
              <a:t>                                                                                                                       on(x, table)</a:t>
            </a:r>
          </a:p>
          <a:p>
            <a:r>
              <a:rPr lang="en-US" dirty="0"/>
              <a:t>                                                                                                                       clear(x)</a:t>
            </a:r>
          </a:p>
          <a:p>
            <a:endParaRPr lang="en-US" dirty="0"/>
          </a:p>
          <a:p>
            <a:pPr marL="342900" indent="-342900">
              <a:buAutoNum type="arabicPeriod" startAt="3"/>
            </a:pPr>
            <a:r>
              <a:rPr lang="en-US" dirty="0"/>
              <a:t>Stack(</a:t>
            </a:r>
            <a:r>
              <a:rPr lang="en-US" dirty="0" err="1"/>
              <a:t>x,y</a:t>
            </a:r>
            <a:r>
              <a:rPr lang="en-US" dirty="0"/>
              <a:t>)                                        Holding(x)                                      on(</a:t>
            </a:r>
            <a:r>
              <a:rPr lang="en-US" dirty="0" err="1"/>
              <a:t>x,y</a:t>
            </a:r>
            <a:r>
              <a:rPr lang="en-US" dirty="0"/>
              <a:t>)</a:t>
            </a:r>
          </a:p>
          <a:p>
            <a:r>
              <a:rPr lang="en-US" dirty="0"/>
              <a:t>                                                                clear(y)                                          clear(x)</a:t>
            </a:r>
          </a:p>
          <a:p>
            <a:r>
              <a:rPr lang="en-US" dirty="0"/>
              <a:t>                                                                                                                        arm empty</a:t>
            </a:r>
          </a:p>
          <a:p>
            <a:endParaRPr lang="en-US" dirty="0"/>
          </a:p>
          <a:p>
            <a:r>
              <a:rPr lang="en-US" dirty="0"/>
              <a:t>4. Unstack(</a:t>
            </a:r>
            <a:r>
              <a:rPr lang="en-US" dirty="0" err="1"/>
              <a:t>x,y</a:t>
            </a:r>
            <a:r>
              <a:rPr lang="en-US" dirty="0"/>
              <a:t>)                                     on(</a:t>
            </a:r>
            <a:r>
              <a:rPr lang="en-US" dirty="0" err="1"/>
              <a:t>x,y</a:t>
            </a:r>
            <a:r>
              <a:rPr lang="en-US" dirty="0"/>
              <a:t>)                                            Holding(x)</a:t>
            </a:r>
          </a:p>
          <a:p>
            <a:r>
              <a:rPr lang="en-US" dirty="0"/>
              <a:t>                                                              clear(x)                                            clear(y)</a:t>
            </a:r>
          </a:p>
          <a:p>
            <a:r>
              <a:rPr lang="en-US" dirty="0"/>
              <a:t>                                                              arm empty                                      </a:t>
            </a:r>
          </a:p>
        </p:txBody>
      </p:sp>
    </p:spTree>
    <p:extLst>
      <p:ext uri="{BB962C8B-B14F-4D97-AF65-F5344CB8AC3E}">
        <p14:creationId xmlns:p14="http://schemas.microsoft.com/office/powerpoint/2010/main" val="231415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CED875-81C2-4720-4135-2BFA324448F8}"/>
              </a:ext>
            </a:extLst>
          </p:cNvPr>
          <p:cNvSpPr txBox="1"/>
          <p:nvPr/>
        </p:nvSpPr>
        <p:spPr>
          <a:xfrm>
            <a:off x="1177159" y="188111"/>
            <a:ext cx="9816662" cy="1754326"/>
          </a:xfrm>
          <a:prstGeom prst="rect">
            <a:avLst/>
          </a:prstGeom>
          <a:solidFill>
            <a:schemeClr val="bg1"/>
          </a:solidFill>
          <a:ln>
            <a:solidFill>
              <a:schemeClr val="accent1"/>
            </a:solidFill>
          </a:ln>
        </p:spPr>
        <p:txBody>
          <a:bodyPr wrap="square" rtlCol="0">
            <a:spAutoFit/>
          </a:bodyPr>
          <a:lstStyle/>
          <a:p>
            <a:endParaRPr lang="en-US" dirty="0"/>
          </a:p>
          <a:p>
            <a:r>
              <a:rPr lang="en-GB" b="1" dirty="0"/>
              <a:t>Start state                                                                              Goal state</a:t>
            </a:r>
          </a:p>
          <a:p>
            <a:endParaRPr lang="en-GB" dirty="0"/>
          </a:p>
          <a:p>
            <a:r>
              <a:rPr lang="en-GB" dirty="0"/>
              <a:t>on(A, table)                                                                            on(A,B)</a:t>
            </a:r>
          </a:p>
          <a:p>
            <a:r>
              <a:rPr lang="en-GB" dirty="0"/>
              <a:t>On(B, table)                </a:t>
            </a:r>
          </a:p>
          <a:p>
            <a:r>
              <a:rPr lang="en-GB" dirty="0"/>
              <a:t>arm  empty</a:t>
            </a:r>
          </a:p>
        </p:txBody>
      </p:sp>
      <p:sp>
        <p:nvSpPr>
          <p:cNvPr id="3" name="TextBox 2">
            <a:extLst>
              <a:ext uri="{FF2B5EF4-FFF2-40B4-BE49-F238E27FC236}">
                <a16:creationId xmlns:a16="http://schemas.microsoft.com/office/drawing/2014/main" id="{C6281825-8428-719A-02CC-0A537D779830}"/>
              </a:ext>
            </a:extLst>
          </p:cNvPr>
          <p:cNvSpPr txBox="1"/>
          <p:nvPr/>
        </p:nvSpPr>
        <p:spPr>
          <a:xfrm>
            <a:off x="1292772" y="2333296"/>
            <a:ext cx="9701049" cy="5078313"/>
          </a:xfrm>
          <a:prstGeom prst="rect">
            <a:avLst/>
          </a:prstGeom>
          <a:noFill/>
        </p:spPr>
        <p:txBody>
          <a:bodyPr wrap="square" rtlCol="0">
            <a:spAutoFit/>
          </a:bodyPr>
          <a:lstStyle/>
          <a:p>
            <a:r>
              <a:rPr lang="en-US" dirty="0"/>
              <a:t>                                                            on(A,B)</a:t>
            </a:r>
          </a:p>
          <a:p>
            <a:endParaRPr lang="en-US" dirty="0"/>
          </a:p>
          <a:p>
            <a:endParaRPr lang="en-US" dirty="0"/>
          </a:p>
          <a:p>
            <a:endParaRPr lang="en-US" dirty="0"/>
          </a:p>
          <a:p>
            <a:endParaRPr lang="en-US" dirty="0"/>
          </a:p>
          <a:p>
            <a:endParaRPr lang="en-US" dirty="0"/>
          </a:p>
          <a:p>
            <a:r>
              <a:rPr lang="en-US" dirty="0"/>
              <a:t>                                                    x    holding(A)</a:t>
            </a:r>
          </a:p>
          <a:p>
            <a:r>
              <a:rPr lang="en-US" dirty="0"/>
              <a:t>                                                    /    clear(B)</a:t>
            </a:r>
          </a:p>
          <a:p>
            <a:endParaRPr lang="en-US" dirty="0"/>
          </a:p>
          <a:p>
            <a:r>
              <a:rPr lang="en-US" dirty="0"/>
              <a:t>                                                                                                         /     arm empty</a:t>
            </a:r>
          </a:p>
          <a:p>
            <a:r>
              <a:rPr lang="en-US" dirty="0"/>
              <a:t>                                                                                                          /   on(A, table)</a:t>
            </a:r>
          </a:p>
          <a:p>
            <a:r>
              <a:rPr lang="en-US" dirty="0"/>
              <a:t>                                                                                                          /   clear(A)</a:t>
            </a:r>
          </a:p>
          <a:p>
            <a:endParaRPr lang="en-US" dirty="0"/>
          </a:p>
          <a:p>
            <a:endParaRPr lang="en-US" dirty="0"/>
          </a:p>
          <a:p>
            <a:endParaRPr lang="en-US" dirty="0"/>
          </a:p>
          <a:p>
            <a:endParaRPr lang="en-US" dirty="0"/>
          </a:p>
          <a:p>
            <a:endParaRPr lang="en-US" dirty="0"/>
          </a:p>
          <a:p>
            <a:endParaRPr lang="en-GB" dirty="0"/>
          </a:p>
        </p:txBody>
      </p:sp>
      <p:cxnSp>
        <p:nvCxnSpPr>
          <p:cNvPr id="5" name="Straight Arrow Connector 4">
            <a:extLst>
              <a:ext uri="{FF2B5EF4-FFF2-40B4-BE49-F238E27FC236}">
                <a16:creationId xmlns:a16="http://schemas.microsoft.com/office/drawing/2014/main" id="{8FC2B771-8DBC-00AE-D2E1-61E5CE1836D3}"/>
              </a:ext>
            </a:extLst>
          </p:cNvPr>
          <p:cNvCxnSpPr/>
          <p:nvPr/>
        </p:nvCxnSpPr>
        <p:spPr>
          <a:xfrm>
            <a:off x="4866290" y="2701159"/>
            <a:ext cx="0" cy="3888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7CB119-CEF0-39DD-3F6B-1537F6822C84}"/>
              </a:ext>
            </a:extLst>
          </p:cNvPr>
          <p:cNvSpPr txBox="1"/>
          <p:nvPr/>
        </p:nvSpPr>
        <p:spPr>
          <a:xfrm>
            <a:off x="4009698" y="3098408"/>
            <a:ext cx="1713183" cy="369332"/>
          </a:xfrm>
          <a:prstGeom prst="rect">
            <a:avLst/>
          </a:prstGeom>
          <a:noFill/>
          <a:ln>
            <a:solidFill>
              <a:schemeClr val="accent1"/>
            </a:solidFill>
          </a:ln>
        </p:spPr>
        <p:txBody>
          <a:bodyPr wrap="square" rtlCol="0">
            <a:spAutoFit/>
          </a:bodyPr>
          <a:lstStyle/>
          <a:p>
            <a:r>
              <a:rPr lang="en-US" dirty="0"/>
              <a:t>    Stack(A,B)</a:t>
            </a:r>
            <a:endParaRPr lang="en-GB" dirty="0"/>
          </a:p>
        </p:txBody>
      </p:sp>
      <p:cxnSp>
        <p:nvCxnSpPr>
          <p:cNvPr id="8" name="Straight Arrow Connector 7">
            <a:extLst>
              <a:ext uri="{FF2B5EF4-FFF2-40B4-BE49-F238E27FC236}">
                <a16:creationId xmlns:a16="http://schemas.microsoft.com/office/drawing/2014/main" id="{56AAA7E7-F31B-1CF8-6A36-8D24DB2AB8E7}"/>
              </a:ext>
            </a:extLst>
          </p:cNvPr>
          <p:cNvCxnSpPr>
            <a:cxnSpLocks/>
          </p:cNvCxnSpPr>
          <p:nvPr/>
        </p:nvCxnSpPr>
        <p:spPr>
          <a:xfrm>
            <a:off x="4866289" y="3467740"/>
            <a:ext cx="0" cy="334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4CF8DF-81D6-FCDF-35C3-BBEDBA9335C0}"/>
              </a:ext>
            </a:extLst>
          </p:cNvPr>
          <p:cNvCxnSpPr/>
          <p:nvPr/>
        </p:nvCxnSpPr>
        <p:spPr>
          <a:xfrm>
            <a:off x="5570483" y="4151586"/>
            <a:ext cx="104052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B225EB-41CE-22B1-E0F5-B950A2287614}"/>
              </a:ext>
            </a:extLst>
          </p:cNvPr>
          <p:cNvSpPr txBox="1"/>
          <p:nvPr/>
        </p:nvSpPr>
        <p:spPr>
          <a:xfrm>
            <a:off x="6947338" y="3899338"/>
            <a:ext cx="1471448" cy="369332"/>
          </a:xfrm>
          <a:prstGeom prst="rect">
            <a:avLst/>
          </a:prstGeom>
          <a:noFill/>
          <a:ln w="25400">
            <a:solidFill>
              <a:schemeClr val="accent1"/>
            </a:solidFill>
          </a:ln>
        </p:spPr>
        <p:txBody>
          <a:bodyPr wrap="square" rtlCol="0">
            <a:spAutoFit/>
          </a:bodyPr>
          <a:lstStyle/>
          <a:p>
            <a:r>
              <a:rPr lang="en-US" dirty="0"/>
              <a:t>    Pickup(A)</a:t>
            </a:r>
            <a:endParaRPr lang="en-GB" dirty="0"/>
          </a:p>
        </p:txBody>
      </p:sp>
      <p:cxnSp>
        <p:nvCxnSpPr>
          <p:cNvPr id="17" name="Straight Arrow Connector 16">
            <a:extLst>
              <a:ext uri="{FF2B5EF4-FFF2-40B4-BE49-F238E27FC236}">
                <a16:creationId xmlns:a16="http://schemas.microsoft.com/office/drawing/2014/main" id="{A89303B1-DE06-B9FA-815B-0A65E2B241ED}"/>
              </a:ext>
            </a:extLst>
          </p:cNvPr>
          <p:cNvCxnSpPr/>
          <p:nvPr/>
        </p:nvCxnSpPr>
        <p:spPr>
          <a:xfrm>
            <a:off x="7567448" y="4268670"/>
            <a:ext cx="0" cy="31384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5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10DF9-E179-16C2-3F0D-4554E1F67D38}"/>
              </a:ext>
            </a:extLst>
          </p:cNvPr>
          <p:cNvSpPr txBox="1"/>
          <p:nvPr/>
        </p:nvSpPr>
        <p:spPr>
          <a:xfrm>
            <a:off x="756745" y="620110"/>
            <a:ext cx="10205545" cy="4893647"/>
          </a:xfrm>
          <a:prstGeom prst="rect">
            <a:avLst/>
          </a:prstGeom>
          <a:noFill/>
        </p:spPr>
        <p:txBody>
          <a:bodyPr wrap="square" rtlCol="0">
            <a:spAutoFit/>
          </a:bodyPr>
          <a:lstStyle/>
          <a:p>
            <a:r>
              <a:rPr lang="en-US" sz="2400" b="1" dirty="0"/>
              <a:t>Scientific goal of AI</a:t>
            </a:r>
          </a:p>
          <a:p>
            <a:endParaRPr lang="en-US" sz="2400" dirty="0"/>
          </a:p>
          <a:p>
            <a:pPr marL="342900" indent="-342900">
              <a:buFont typeface="Arial" panose="020B0604020202020204" pitchFamily="34" charset="0"/>
              <a:buChar char="•"/>
            </a:pPr>
            <a:r>
              <a:rPr lang="en-US" sz="2400" dirty="0"/>
              <a:t>Understand intelligence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Planning is an important component of rational (intelligent ) </a:t>
            </a:r>
            <a:r>
              <a:rPr lang="en-US" sz="2400" dirty="0" err="1"/>
              <a:t>behaviour</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r>
              <a:rPr lang="en-US" sz="2400" b="1" dirty="0"/>
              <a:t>Engineering goal of AI</a:t>
            </a:r>
          </a:p>
          <a:p>
            <a:endParaRPr lang="en-US" sz="2400" dirty="0"/>
          </a:p>
          <a:p>
            <a:pPr marL="342900" indent="-342900">
              <a:buFont typeface="Arial" panose="020B0604020202020204" pitchFamily="34" charset="0"/>
              <a:buChar char="•"/>
            </a:pPr>
            <a:r>
              <a:rPr lang="en-US" sz="2400" dirty="0"/>
              <a:t>Build planning software for choosing and organizing action for autonomous intelligent mechanisms  ( e.g. Robot).</a:t>
            </a:r>
          </a:p>
          <a:p>
            <a:pPr marL="342900" indent="-342900">
              <a:buFont typeface="Arial" panose="020B0604020202020204" pitchFamily="34" charset="0"/>
              <a:buChar char="•"/>
            </a:pPr>
            <a:endParaRPr lang="en-US" sz="2400" dirty="0"/>
          </a:p>
          <a:p>
            <a:endParaRPr lang="en-GB" sz="2400" dirty="0"/>
          </a:p>
        </p:txBody>
      </p:sp>
    </p:spTree>
    <p:extLst>
      <p:ext uri="{BB962C8B-B14F-4D97-AF65-F5344CB8AC3E}">
        <p14:creationId xmlns:p14="http://schemas.microsoft.com/office/powerpoint/2010/main" val="41767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C48E9-2B69-2C67-3E3C-2F46445477EA}"/>
              </a:ext>
            </a:extLst>
          </p:cNvPr>
          <p:cNvSpPr txBox="1"/>
          <p:nvPr/>
        </p:nvSpPr>
        <p:spPr>
          <a:xfrm>
            <a:off x="998483" y="579358"/>
            <a:ext cx="10405241" cy="6278642"/>
          </a:xfrm>
          <a:prstGeom prst="rect">
            <a:avLst/>
          </a:prstGeom>
          <a:noFill/>
          <a:ln w="25400">
            <a:solidFill>
              <a:schemeClr val="tx1"/>
            </a:solidFill>
          </a:ln>
        </p:spPr>
        <p:txBody>
          <a:bodyPr wrap="square" rtlCol="0">
            <a:spAutoFit/>
          </a:bodyPr>
          <a:lstStyle/>
          <a:p>
            <a:r>
              <a:rPr lang="en-US" sz="2400" b="1" dirty="0"/>
              <a:t>Conceptual Model of Planning</a:t>
            </a:r>
          </a:p>
          <a:p>
            <a:endParaRPr lang="en-US" dirty="0"/>
          </a:p>
          <a:p>
            <a:r>
              <a:rPr lang="en-US" dirty="0"/>
              <a:t>Theoretical device for describing the elements of a problem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sp>
        <p:nvSpPr>
          <p:cNvPr id="3" name="TextBox 2">
            <a:extLst>
              <a:ext uri="{FF2B5EF4-FFF2-40B4-BE49-F238E27FC236}">
                <a16:creationId xmlns:a16="http://schemas.microsoft.com/office/drawing/2014/main" id="{195E8F5C-5BDB-1385-E9E4-7E9C185EA263}"/>
              </a:ext>
            </a:extLst>
          </p:cNvPr>
          <p:cNvSpPr txBox="1"/>
          <p:nvPr/>
        </p:nvSpPr>
        <p:spPr>
          <a:xfrm>
            <a:off x="4141076" y="2102070"/>
            <a:ext cx="872358" cy="461665"/>
          </a:xfrm>
          <a:prstGeom prst="rect">
            <a:avLst/>
          </a:prstGeom>
          <a:noFill/>
          <a:ln w="25400">
            <a:solidFill>
              <a:schemeClr val="tx1"/>
            </a:solidFill>
          </a:ln>
        </p:spPr>
        <p:txBody>
          <a:bodyPr wrap="square" rtlCol="0">
            <a:spAutoFit/>
          </a:bodyPr>
          <a:lstStyle/>
          <a:p>
            <a:r>
              <a:rPr lang="en-US" sz="2400" dirty="0"/>
              <a:t>Plan</a:t>
            </a:r>
            <a:endParaRPr lang="en-GB" sz="2400" dirty="0"/>
          </a:p>
        </p:txBody>
      </p:sp>
      <p:cxnSp>
        <p:nvCxnSpPr>
          <p:cNvPr id="5" name="Straight Arrow Connector 4">
            <a:extLst>
              <a:ext uri="{FF2B5EF4-FFF2-40B4-BE49-F238E27FC236}">
                <a16:creationId xmlns:a16="http://schemas.microsoft.com/office/drawing/2014/main" id="{B9F7FD71-5086-53FA-9DE9-B7F1367FC3DA}"/>
              </a:ext>
            </a:extLst>
          </p:cNvPr>
          <p:cNvCxnSpPr/>
          <p:nvPr/>
        </p:nvCxnSpPr>
        <p:spPr>
          <a:xfrm flipV="1">
            <a:off x="3226676" y="2563735"/>
            <a:ext cx="1072055" cy="12094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5844026-E257-2F0D-C2BC-0177B7AC62E6}"/>
              </a:ext>
            </a:extLst>
          </p:cNvPr>
          <p:cNvCxnSpPr/>
          <p:nvPr/>
        </p:nvCxnSpPr>
        <p:spPr>
          <a:xfrm flipH="1" flipV="1">
            <a:off x="4687614" y="2563735"/>
            <a:ext cx="998483" cy="12094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7BAF031-F4AA-D470-331E-A9422AFA7A5B}"/>
              </a:ext>
            </a:extLst>
          </p:cNvPr>
          <p:cNvSpPr txBox="1"/>
          <p:nvPr/>
        </p:nvSpPr>
        <p:spPr>
          <a:xfrm>
            <a:off x="2932386" y="3773214"/>
            <a:ext cx="1072055" cy="369332"/>
          </a:xfrm>
          <a:prstGeom prst="rect">
            <a:avLst/>
          </a:prstGeom>
          <a:noFill/>
          <a:ln w="25400">
            <a:solidFill>
              <a:schemeClr val="tx1"/>
            </a:solidFill>
          </a:ln>
        </p:spPr>
        <p:txBody>
          <a:bodyPr wrap="square" rtlCol="0">
            <a:spAutoFit/>
          </a:bodyPr>
          <a:lstStyle/>
          <a:p>
            <a:r>
              <a:rPr lang="en-US" dirty="0"/>
              <a:t>Action</a:t>
            </a:r>
            <a:endParaRPr lang="en-GB" dirty="0"/>
          </a:p>
        </p:txBody>
      </p:sp>
      <p:sp>
        <p:nvSpPr>
          <p:cNvPr id="11" name="TextBox 10">
            <a:extLst>
              <a:ext uri="{FF2B5EF4-FFF2-40B4-BE49-F238E27FC236}">
                <a16:creationId xmlns:a16="http://schemas.microsoft.com/office/drawing/2014/main" id="{778B5283-BF86-9563-A69A-30BCA38883C7}"/>
              </a:ext>
            </a:extLst>
          </p:cNvPr>
          <p:cNvSpPr txBox="1"/>
          <p:nvPr/>
        </p:nvSpPr>
        <p:spPr>
          <a:xfrm>
            <a:off x="5538952" y="3773214"/>
            <a:ext cx="1219200" cy="369332"/>
          </a:xfrm>
          <a:prstGeom prst="rect">
            <a:avLst/>
          </a:prstGeom>
          <a:noFill/>
          <a:ln w="25400">
            <a:solidFill>
              <a:schemeClr val="tx1"/>
            </a:solidFill>
          </a:ln>
        </p:spPr>
        <p:txBody>
          <a:bodyPr wrap="square" rtlCol="0">
            <a:spAutoFit/>
          </a:bodyPr>
          <a:lstStyle/>
          <a:p>
            <a:r>
              <a:rPr lang="en-US" dirty="0"/>
              <a:t>Objectives</a:t>
            </a:r>
            <a:endParaRPr lang="en-GB" dirty="0"/>
          </a:p>
        </p:txBody>
      </p:sp>
      <p:sp>
        <p:nvSpPr>
          <p:cNvPr id="14" name="TextBox 13">
            <a:extLst>
              <a:ext uri="{FF2B5EF4-FFF2-40B4-BE49-F238E27FC236}">
                <a16:creationId xmlns:a16="http://schemas.microsoft.com/office/drawing/2014/main" id="{59A0382C-DD8C-B709-A497-071E1131B6B8}"/>
              </a:ext>
            </a:extLst>
          </p:cNvPr>
          <p:cNvSpPr txBox="1"/>
          <p:nvPr/>
        </p:nvSpPr>
        <p:spPr>
          <a:xfrm>
            <a:off x="1355834" y="4918841"/>
            <a:ext cx="1072055" cy="369332"/>
          </a:xfrm>
          <a:prstGeom prst="rect">
            <a:avLst/>
          </a:prstGeom>
          <a:noFill/>
          <a:ln w="25400">
            <a:solidFill>
              <a:schemeClr val="tx1"/>
            </a:solidFill>
          </a:ln>
        </p:spPr>
        <p:txBody>
          <a:bodyPr wrap="square" rtlCol="0">
            <a:spAutoFit/>
          </a:bodyPr>
          <a:lstStyle/>
          <a:p>
            <a:r>
              <a:rPr lang="en-US" dirty="0"/>
              <a:t>Actor</a:t>
            </a:r>
            <a:endParaRPr lang="en-GB" dirty="0"/>
          </a:p>
        </p:txBody>
      </p:sp>
      <p:sp>
        <p:nvSpPr>
          <p:cNvPr id="16" name="TextBox 15">
            <a:extLst>
              <a:ext uri="{FF2B5EF4-FFF2-40B4-BE49-F238E27FC236}">
                <a16:creationId xmlns:a16="http://schemas.microsoft.com/office/drawing/2014/main" id="{DA32CFB4-848E-53AF-FE8A-1E1DF72206E4}"/>
              </a:ext>
            </a:extLst>
          </p:cNvPr>
          <p:cNvSpPr txBox="1"/>
          <p:nvPr/>
        </p:nvSpPr>
        <p:spPr>
          <a:xfrm>
            <a:off x="4041227" y="4918841"/>
            <a:ext cx="1234966" cy="369332"/>
          </a:xfrm>
          <a:prstGeom prst="rect">
            <a:avLst/>
          </a:prstGeom>
          <a:noFill/>
          <a:ln w="25400">
            <a:solidFill>
              <a:schemeClr val="tx1"/>
            </a:solidFill>
          </a:ln>
        </p:spPr>
        <p:txBody>
          <a:bodyPr wrap="square" rtlCol="0">
            <a:spAutoFit/>
          </a:bodyPr>
          <a:lstStyle/>
          <a:p>
            <a:r>
              <a:rPr lang="en-US" dirty="0"/>
              <a:t> Resources</a:t>
            </a:r>
            <a:endParaRPr lang="en-GB" dirty="0"/>
          </a:p>
        </p:txBody>
      </p:sp>
      <p:sp>
        <p:nvSpPr>
          <p:cNvPr id="19" name="TextBox 18">
            <a:extLst>
              <a:ext uri="{FF2B5EF4-FFF2-40B4-BE49-F238E27FC236}">
                <a16:creationId xmlns:a16="http://schemas.microsoft.com/office/drawing/2014/main" id="{6F818E44-F0A1-D46C-B4E7-EC869A5A19E9}"/>
              </a:ext>
            </a:extLst>
          </p:cNvPr>
          <p:cNvSpPr txBox="1"/>
          <p:nvPr/>
        </p:nvSpPr>
        <p:spPr>
          <a:xfrm>
            <a:off x="2685392" y="4918841"/>
            <a:ext cx="1072055" cy="646331"/>
          </a:xfrm>
          <a:prstGeom prst="rect">
            <a:avLst/>
          </a:prstGeom>
          <a:noFill/>
          <a:ln w="25400">
            <a:solidFill>
              <a:schemeClr val="tx1"/>
            </a:solidFill>
          </a:ln>
        </p:spPr>
        <p:txBody>
          <a:bodyPr wrap="square" rtlCol="0">
            <a:spAutoFit/>
          </a:bodyPr>
          <a:lstStyle/>
          <a:p>
            <a:r>
              <a:rPr lang="en-US" dirty="0"/>
              <a:t>Time</a:t>
            </a:r>
          </a:p>
          <a:p>
            <a:r>
              <a:rPr lang="en-US" dirty="0"/>
              <a:t>Period</a:t>
            </a:r>
            <a:endParaRPr lang="en-GB" dirty="0"/>
          </a:p>
        </p:txBody>
      </p:sp>
      <p:cxnSp>
        <p:nvCxnSpPr>
          <p:cNvPr id="20" name="Straight Arrow Connector 19">
            <a:extLst>
              <a:ext uri="{FF2B5EF4-FFF2-40B4-BE49-F238E27FC236}">
                <a16:creationId xmlns:a16="http://schemas.microsoft.com/office/drawing/2014/main" id="{48527D91-2C1C-FF1B-B49D-98E2529DC756}"/>
              </a:ext>
            </a:extLst>
          </p:cNvPr>
          <p:cNvCxnSpPr>
            <a:cxnSpLocks/>
          </p:cNvCxnSpPr>
          <p:nvPr/>
        </p:nvCxnSpPr>
        <p:spPr>
          <a:xfrm flipV="1">
            <a:off x="2062655" y="4113827"/>
            <a:ext cx="961695" cy="8337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DEAA12-19F7-C0EA-8184-A709AB185786}"/>
              </a:ext>
            </a:extLst>
          </p:cNvPr>
          <p:cNvCxnSpPr>
            <a:cxnSpLocks/>
          </p:cNvCxnSpPr>
          <p:nvPr/>
        </p:nvCxnSpPr>
        <p:spPr>
          <a:xfrm flipV="1">
            <a:off x="3221419" y="4066292"/>
            <a:ext cx="246994" cy="8324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7B39D6-71EC-6CA1-7DA7-23405012D197}"/>
              </a:ext>
            </a:extLst>
          </p:cNvPr>
          <p:cNvCxnSpPr>
            <a:cxnSpLocks/>
          </p:cNvCxnSpPr>
          <p:nvPr/>
        </p:nvCxnSpPr>
        <p:spPr>
          <a:xfrm flipH="1" flipV="1">
            <a:off x="3915102" y="4113827"/>
            <a:ext cx="643758" cy="811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ED7DB87-7838-F66F-A4C3-491E0CCFA82F}"/>
              </a:ext>
            </a:extLst>
          </p:cNvPr>
          <p:cNvSpPr txBox="1"/>
          <p:nvPr/>
        </p:nvSpPr>
        <p:spPr>
          <a:xfrm>
            <a:off x="6122275" y="4947561"/>
            <a:ext cx="1392621" cy="646331"/>
          </a:xfrm>
          <a:prstGeom prst="rect">
            <a:avLst/>
          </a:prstGeom>
          <a:noFill/>
          <a:ln w="25400">
            <a:solidFill>
              <a:schemeClr val="tx1"/>
            </a:solidFill>
          </a:ln>
        </p:spPr>
        <p:txBody>
          <a:bodyPr wrap="square" rtlCol="0">
            <a:spAutoFit/>
          </a:bodyPr>
          <a:lstStyle/>
          <a:p>
            <a:r>
              <a:rPr lang="en-US" dirty="0"/>
              <a:t>Evaluation</a:t>
            </a:r>
          </a:p>
          <a:p>
            <a:r>
              <a:rPr lang="en-US" dirty="0"/>
              <a:t>Criteria</a:t>
            </a:r>
            <a:endParaRPr lang="en-GB" dirty="0"/>
          </a:p>
        </p:txBody>
      </p:sp>
      <p:cxnSp>
        <p:nvCxnSpPr>
          <p:cNvPr id="27" name="Straight Arrow Connector 26">
            <a:extLst>
              <a:ext uri="{FF2B5EF4-FFF2-40B4-BE49-F238E27FC236}">
                <a16:creationId xmlns:a16="http://schemas.microsoft.com/office/drawing/2014/main" id="{86C67C72-7482-2471-F483-9892C68BBA8F}"/>
              </a:ext>
            </a:extLst>
          </p:cNvPr>
          <p:cNvCxnSpPr>
            <a:cxnSpLocks/>
          </p:cNvCxnSpPr>
          <p:nvPr/>
        </p:nvCxnSpPr>
        <p:spPr>
          <a:xfrm flipH="1" flipV="1">
            <a:off x="6122275" y="4113827"/>
            <a:ext cx="643758" cy="8114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99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8ABFE-609E-5062-12DA-8E9BEA7B7E77}"/>
              </a:ext>
            </a:extLst>
          </p:cNvPr>
          <p:cNvSpPr txBox="1"/>
          <p:nvPr/>
        </p:nvSpPr>
        <p:spPr>
          <a:xfrm>
            <a:off x="798786" y="567559"/>
            <a:ext cx="10562897" cy="6217087"/>
          </a:xfrm>
          <a:prstGeom prst="rect">
            <a:avLst/>
          </a:prstGeom>
          <a:noFill/>
        </p:spPr>
        <p:txBody>
          <a:bodyPr wrap="square" rtlCol="0">
            <a:spAutoFit/>
          </a:bodyPr>
          <a:lstStyle/>
          <a:p>
            <a:r>
              <a:rPr lang="en-US" sz="2400" b="1" dirty="0"/>
              <a:t>Conceptual Model for Planning </a:t>
            </a:r>
          </a:p>
          <a:p>
            <a:endParaRPr lang="en-US" dirty="0"/>
          </a:p>
          <a:p>
            <a:r>
              <a:rPr lang="en-US" sz="2400" dirty="0"/>
              <a:t>State Transition Systems</a:t>
            </a:r>
          </a:p>
          <a:p>
            <a:endParaRPr lang="en-US" sz="2400" dirty="0"/>
          </a:p>
          <a:p>
            <a:r>
              <a:rPr lang="en-US" sz="2400" dirty="0"/>
              <a:t>A State transition system is a 4-Tuple</a:t>
            </a:r>
          </a:p>
          <a:p>
            <a:endParaRPr lang="en-US" sz="2400" dirty="0"/>
          </a:p>
          <a:p>
            <a:r>
              <a:rPr lang="en-US" sz="3200" dirty="0"/>
              <a:t>Ʃ  - </a:t>
            </a:r>
            <a:r>
              <a:rPr lang="en-US" sz="2400" dirty="0"/>
              <a:t>(S, A, E, </a:t>
            </a:r>
            <a:r>
              <a:rPr lang="el-GR" sz="2400" dirty="0"/>
              <a:t>ϒ</a:t>
            </a:r>
            <a:r>
              <a:rPr lang="en-US" sz="2400" dirty="0"/>
              <a:t> )</a:t>
            </a:r>
          </a:p>
          <a:p>
            <a:endParaRPr lang="en-US" sz="2400" dirty="0"/>
          </a:p>
          <a:p>
            <a:r>
              <a:rPr lang="en-US" sz="2400" dirty="0"/>
              <a:t>S = { s1,s2,…….</a:t>
            </a:r>
            <a:r>
              <a:rPr lang="en-US" sz="2400" dirty="0" err="1"/>
              <a:t>sn</a:t>
            </a:r>
            <a:r>
              <a:rPr lang="en-US" sz="2400" dirty="0"/>
              <a:t>)    -   Set of states</a:t>
            </a:r>
          </a:p>
          <a:p>
            <a:r>
              <a:rPr lang="en-US" sz="2400" dirty="0"/>
              <a:t>A = { a1,a2,….. An}   - Set of actions</a:t>
            </a:r>
          </a:p>
          <a:p>
            <a:r>
              <a:rPr lang="en-US" sz="2400" dirty="0"/>
              <a:t>E = (e1, e2,….</a:t>
            </a:r>
            <a:r>
              <a:rPr lang="en-US" sz="2400" dirty="0" err="1"/>
              <a:t>en</a:t>
            </a:r>
            <a:r>
              <a:rPr lang="en-US" sz="2400" dirty="0"/>
              <a:t>)   - Set of events  (not controlled by an agent)</a:t>
            </a:r>
          </a:p>
          <a:p>
            <a:r>
              <a:rPr lang="el-GR" sz="2400" dirty="0"/>
              <a:t>ϒ</a:t>
            </a:r>
            <a:r>
              <a:rPr lang="en-US" sz="2400" dirty="0"/>
              <a:t> =   S x(AUE)  </a:t>
            </a:r>
            <a:r>
              <a:rPr lang="en-US" sz="2400" dirty="0">
                <a:sym typeface="Wingdings" panose="05000000000000000000" pitchFamily="2" charset="2"/>
              </a:rPr>
              <a:t> 2</a:t>
            </a:r>
            <a:r>
              <a:rPr lang="en-US" sz="3600" baseline="30000" dirty="0">
                <a:sym typeface="Wingdings" panose="05000000000000000000" pitchFamily="2" charset="2"/>
              </a:rPr>
              <a:t>s</a:t>
            </a:r>
            <a:endParaRPr lang="en-US" sz="3600" baseline="30000" dirty="0"/>
          </a:p>
          <a:p>
            <a:endParaRPr lang="en-US" dirty="0"/>
          </a:p>
          <a:p>
            <a:r>
              <a:rPr lang="en-US" sz="2400" dirty="0"/>
              <a:t>If a ɛ A and </a:t>
            </a:r>
            <a:r>
              <a:rPr lang="el-GR" sz="2400" dirty="0"/>
              <a:t>ϒ</a:t>
            </a:r>
            <a:r>
              <a:rPr lang="en-US" sz="2400" dirty="0"/>
              <a:t> (</a:t>
            </a:r>
            <a:r>
              <a:rPr lang="en-US" sz="2400" dirty="0" err="1"/>
              <a:t>s,a</a:t>
            </a:r>
            <a:r>
              <a:rPr lang="en-US" sz="2400" dirty="0"/>
              <a:t>) </a:t>
            </a:r>
            <a:r>
              <a:rPr lang="en-US" sz="2400" dirty="0" err="1"/>
              <a:t>ǂ</a:t>
            </a:r>
            <a:r>
              <a:rPr lang="en-US" sz="2000" dirty="0" err="1"/>
              <a:t>Ø</a:t>
            </a:r>
            <a:r>
              <a:rPr lang="en-US" sz="2000" dirty="0"/>
              <a:t> </a:t>
            </a:r>
            <a:r>
              <a:rPr lang="en-US" sz="2400" dirty="0"/>
              <a:t>then a is applicable in s</a:t>
            </a:r>
          </a:p>
          <a:p>
            <a:endParaRPr lang="en-US" sz="2400" dirty="0"/>
          </a:p>
          <a:p>
            <a:r>
              <a:rPr lang="en-US" sz="2400" dirty="0"/>
              <a:t>Applying  a in s will take the state to s’ = </a:t>
            </a:r>
            <a:r>
              <a:rPr lang="el-GR" sz="2400" dirty="0"/>
              <a:t>ϒ</a:t>
            </a:r>
            <a:r>
              <a:rPr lang="en-US" sz="2400" dirty="0"/>
              <a:t> (</a:t>
            </a:r>
            <a:r>
              <a:rPr lang="en-US" sz="2400" dirty="0" err="1"/>
              <a:t>s,a</a:t>
            </a:r>
            <a:r>
              <a:rPr lang="en-US" sz="2400" dirty="0"/>
              <a:t>)</a:t>
            </a:r>
          </a:p>
          <a:p>
            <a:endParaRPr lang="en-GB" dirty="0"/>
          </a:p>
        </p:txBody>
      </p:sp>
    </p:spTree>
    <p:extLst>
      <p:ext uri="{BB962C8B-B14F-4D97-AF65-F5344CB8AC3E}">
        <p14:creationId xmlns:p14="http://schemas.microsoft.com/office/powerpoint/2010/main" val="244697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AB15B-E714-A796-3967-F98C4165B0CA}"/>
              </a:ext>
            </a:extLst>
          </p:cNvPr>
          <p:cNvSpPr txBox="1"/>
          <p:nvPr/>
        </p:nvSpPr>
        <p:spPr>
          <a:xfrm>
            <a:off x="903890" y="2277465"/>
            <a:ext cx="8240110" cy="3416320"/>
          </a:xfrm>
          <a:prstGeom prst="rect">
            <a:avLst/>
          </a:prstGeom>
          <a:noFill/>
        </p:spPr>
        <p:txBody>
          <a:bodyPr wrap="square">
            <a:spAutoFit/>
          </a:bodyPr>
          <a:lstStyle/>
          <a:p>
            <a:r>
              <a:rPr lang="en-US" sz="2400" dirty="0">
                <a:hlinkClick r:id="rId2"/>
              </a:rPr>
              <a:t>High tech industries</a:t>
            </a:r>
            <a:r>
              <a:rPr lang="en-US" sz="2400" dirty="0"/>
              <a:t> depend on AI planning and forecasting when developing cutting-edge technologies because human intuition is not well-suited for forecasting novel things but reliable planning is still essential to success. </a:t>
            </a:r>
          </a:p>
          <a:p>
            <a:endParaRPr lang="en-US" sz="2400" dirty="0"/>
          </a:p>
          <a:p>
            <a:r>
              <a:rPr lang="en-US" sz="2400" dirty="0">
                <a:hlinkClick r:id="rId3"/>
              </a:rPr>
              <a:t>Healthcare</a:t>
            </a:r>
            <a:r>
              <a:rPr lang="en-US" sz="2400" dirty="0"/>
              <a:t> is rapidly adopting AI planning and forecasting to overcome the biases of doctors, researchers, and support staff to better understand illness and adapt treatments using data-driven approaches, saving lives and improving quality of living. </a:t>
            </a:r>
          </a:p>
        </p:txBody>
      </p:sp>
    </p:spTree>
    <p:extLst>
      <p:ext uri="{BB962C8B-B14F-4D97-AF65-F5344CB8AC3E}">
        <p14:creationId xmlns:p14="http://schemas.microsoft.com/office/powerpoint/2010/main" val="359550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2DF6B-AF5E-34B9-E186-403375A11065}"/>
              </a:ext>
            </a:extLst>
          </p:cNvPr>
          <p:cNvSpPr txBox="1"/>
          <p:nvPr/>
        </p:nvSpPr>
        <p:spPr>
          <a:xfrm>
            <a:off x="430925" y="197346"/>
            <a:ext cx="10405241" cy="6463308"/>
          </a:xfrm>
          <a:prstGeom prst="rect">
            <a:avLst/>
          </a:prstGeom>
          <a:noFill/>
        </p:spPr>
        <p:txBody>
          <a:bodyPr wrap="square" rtlCol="0">
            <a:spAutoFit/>
          </a:bodyPr>
          <a:lstStyle/>
          <a:p>
            <a:r>
              <a:rPr lang="en-US" sz="2400" b="1" dirty="0"/>
              <a:t>Missionaries  and Cannibals Problem</a:t>
            </a:r>
          </a:p>
          <a:p>
            <a:endParaRPr lang="en-US" sz="2400" dirty="0"/>
          </a:p>
          <a:p>
            <a:r>
              <a:rPr lang="en-US" sz="2400" dirty="0"/>
              <a:t>In the missionaries and cannibals problem, three missionaries and three cannibals must cross a river using a boat which can carry at most two people, under the constraint that, for both banks, if there are missionaries present on the bank, they cannot be outnumbered by cannibals (if they were, the cannibals would eat the missionaries). The boat cannot cross the river by itself with no people on board.</a:t>
            </a:r>
          </a:p>
          <a:p>
            <a:endParaRPr lang="en-US" dirty="0"/>
          </a:p>
          <a:p>
            <a:endParaRPr lang="en-GB" dirty="0"/>
          </a:p>
          <a:p>
            <a:r>
              <a:rPr lang="en-GB" sz="2400" dirty="0"/>
              <a:t>Possible representation of states</a:t>
            </a:r>
          </a:p>
          <a:p>
            <a:endParaRPr lang="en-GB" sz="2400" dirty="0"/>
          </a:p>
          <a:p>
            <a:endParaRPr lang="en-GB" dirty="0"/>
          </a:p>
          <a:p>
            <a:endParaRPr lang="en-GB" dirty="0"/>
          </a:p>
          <a:p>
            <a:endParaRPr lang="en-GB" dirty="0"/>
          </a:p>
          <a:p>
            <a:endParaRPr lang="en-GB" dirty="0"/>
          </a:p>
          <a:p>
            <a:r>
              <a:rPr lang="en-GB" sz="2400" dirty="0"/>
              <a:t>Initial state  :  (3 , 3, 1)                                    Goal state  :  (0,0,0)</a:t>
            </a:r>
          </a:p>
          <a:p>
            <a:endParaRPr lang="en-GB" sz="2400" dirty="0"/>
          </a:p>
          <a:p>
            <a:r>
              <a:rPr lang="en-GB" sz="2400" dirty="0"/>
              <a:t>Cost function -  No of. boat  rides</a:t>
            </a:r>
          </a:p>
          <a:p>
            <a:endParaRPr lang="en-GB" dirty="0"/>
          </a:p>
        </p:txBody>
      </p:sp>
      <p:graphicFrame>
        <p:nvGraphicFramePr>
          <p:cNvPr id="4" name="Table 4">
            <a:extLst>
              <a:ext uri="{FF2B5EF4-FFF2-40B4-BE49-F238E27FC236}">
                <a16:creationId xmlns:a16="http://schemas.microsoft.com/office/drawing/2014/main" id="{4CDEA507-5143-4051-603C-703CEEC2C6AD}"/>
              </a:ext>
            </a:extLst>
          </p:cNvPr>
          <p:cNvGraphicFramePr>
            <a:graphicFrameLocks noGrp="1"/>
          </p:cNvGraphicFramePr>
          <p:nvPr>
            <p:extLst>
              <p:ext uri="{D42A27DB-BD31-4B8C-83A1-F6EECF244321}">
                <p14:modId xmlns:p14="http://schemas.microsoft.com/office/powerpoint/2010/main" val="2115013514"/>
              </p:ext>
            </p:extLst>
          </p:nvPr>
        </p:nvGraphicFramePr>
        <p:xfrm>
          <a:off x="851337" y="3935832"/>
          <a:ext cx="6316719" cy="914400"/>
        </p:xfrm>
        <a:graphic>
          <a:graphicData uri="http://schemas.openxmlformats.org/drawingml/2006/table">
            <a:tbl>
              <a:tblPr firstRow="1" bandRow="1">
                <a:tableStyleId>{5C22544A-7EE6-4342-B048-85BDC9FD1C3A}</a:tableStyleId>
              </a:tblPr>
              <a:tblGrid>
                <a:gridCol w="2427891">
                  <a:extLst>
                    <a:ext uri="{9D8B030D-6E8A-4147-A177-3AD203B41FA5}">
                      <a16:colId xmlns:a16="http://schemas.microsoft.com/office/drawing/2014/main" val="2369568331"/>
                    </a:ext>
                  </a:extLst>
                </a:gridCol>
                <a:gridCol w="2333295">
                  <a:extLst>
                    <a:ext uri="{9D8B030D-6E8A-4147-A177-3AD203B41FA5}">
                      <a16:colId xmlns:a16="http://schemas.microsoft.com/office/drawing/2014/main" val="2057750880"/>
                    </a:ext>
                  </a:extLst>
                </a:gridCol>
                <a:gridCol w="1555533">
                  <a:extLst>
                    <a:ext uri="{9D8B030D-6E8A-4147-A177-3AD203B41FA5}">
                      <a16:colId xmlns:a16="http://schemas.microsoft.com/office/drawing/2014/main" val="2085943153"/>
                    </a:ext>
                  </a:extLst>
                </a:gridCol>
              </a:tblGrid>
              <a:tr h="903889">
                <a:tc>
                  <a:txBody>
                    <a:bodyPr/>
                    <a:lstStyle/>
                    <a:p>
                      <a:r>
                        <a:rPr lang="en-US" dirty="0">
                          <a:solidFill>
                            <a:schemeClr val="tx1"/>
                          </a:solidFill>
                        </a:rPr>
                        <a:t> No. of </a:t>
                      </a:r>
                    </a:p>
                    <a:p>
                      <a:r>
                        <a:rPr lang="en-US" dirty="0">
                          <a:solidFill>
                            <a:schemeClr val="tx1"/>
                          </a:solidFill>
                        </a:rPr>
                        <a:t>Missionaries</a:t>
                      </a:r>
                    </a:p>
                    <a:p>
                      <a:r>
                        <a:rPr lang="en-US" dirty="0">
                          <a:solidFill>
                            <a:schemeClr val="tx1"/>
                          </a:solidFill>
                        </a:rPr>
                        <a:t>At the left bank</a:t>
                      </a:r>
                      <a:endParaRPr lang="en-GB" dirty="0">
                        <a:solidFill>
                          <a:schemeClr val="tx1"/>
                        </a:solidFill>
                      </a:endParaRPr>
                    </a:p>
                  </a:txBody>
                  <a:tcPr>
                    <a:solidFill>
                      <a:schemeClr val="bg2"/>
                    </a:solidFill>
                  </a:tcPr>
                </a:tc>
                <a:tc>
                  <a:txBody>
                    <a:bodyPr/>
                    <a:lstStyle/>
                    <a:p>
                      <a:r>
                        <a:rPr lang="en-US" dirty="0">
                          <a:solidFill>
                            <a:schemeClr val="tx1"/>
                          </a:solidFill>
                        </a:rPr>
                        <a:t>No . of cannibals</a:t>
                      </a:r>
                    </a:p>
                    <a:p>
                      <a:r>
                        <a:rPr lang="en-US" dirty="0">
                          <a:solidFill>
                            <a:schemeClr val="tx1"/>
                          </a:solidFill>
                        </a:rPr>
                        <a:t>At the left bank</a:t>
                      </a:r>
                      <a:endParaRPr lang="en-GB" dirty="0">
                        <a:solidFill>
                          <a:schemeClr val="tx1"/>
                        </a:solidFill>
                      </a:endParaRPr>
                    </a:p>
                  </a:txBody>
                  <a:tcPr>
                    <a:solidFill>
                      <a:schemeClr val="bg2">
                        <a:lumMod val="90000"/>
                      </a:schemeClr>
                    </a:solidFill>
                  </a:tcPr>
                </a:tc>
                <a:tc>
                  <a:txBody>
                    <a:bodyPr/>
                    <a:lstStyle/>
                    <a:p>
                      <a:r>
                        <a:rPr lang="en-US" dirty="0">
                          <a:solidFill>
                            <a:schemeClr val="tx1"/>
                          </a:solidFill>
                        </a:rPr>
                        <a:t> boat at the Left bank  </a:t>
                      </a:r>
                      <a:endParaRPr lang="en-GB" dirty="0">
                        <a:solidFill>
                          <a:schemeClr val="tx1"/>
                        </a:solidFill>
                      </a:endParaRPr>
                    </a:p>
                  </a:txBody>
                  <a:tcPr>
                    <a:solidFill>
                      <a:schemeClr val="bg1">
                        <a:lumMod val="85000"/>
                      </a:schemeClr>
                    </a:solidFill>
                  </a:tcPr>
                </a:tc>
                <a:extLst>
                  <a:ext uri="{0D108BD9-81ED-4DB2-BD59-A6C34878D82A}">
                    <a16:rowId xmlns:a16="http://schemas.microsoft.com/office/drawing/2014/main" val="1281998395"/>
                  </a:ext>
                </a:extLst>
              </a:tr>
            </a:tbl>
          </a:graphicData>
        </a:graphic>
      </p:graphicFrame>
    </p:spTree>
    <p:extLst>
      <p:ext uri="{BB962C8B-B14F-4D97-AF65-F5344CB8AC3E}">
        <p14:creationId xmlns:p14="http://schemas.microsoft.com/office/powerpoint/2010/main" val="113125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33145-1A51-E74C-83DD-6744F4CF9586}"/>
              </a:ext>
            </a:extLst>
          </p:cNvPr>
          <p:cNvPicPr>
            <a:picLocks noChangeAspect="1"/>
          </p:cNvPicPr>
          <p:nvPr/>
        </p:nvPicPr>
        <p:blipFill rotWithShape="1">
          <a:blip r:embed="rId2"/>
          <a:srcRect l="20082" t="15780" r="17585" b="19233"/>
          <a:stretch/>
        </p:blipFill>
        <p:spPr>
          <a:xfrm>
            <a:off x="1250730" y="672661"/>
            <a:ext cx="9543393" cy="5596809"/>
          </a:xfrm>
          <a:prstGeom prst="rect">
            <a:avLst/>
          </a:prstGeom>
        </p:spPr>
      </p:pic>
    </p:spTree>
    <p:extLst>
      <p:ext uri="{BB962C8B-B14F-4D97-AF65-F5344CB8AC3E}">
        <p14:creationId xmlns:p14="http://schemas.microsoft.com/office/powerpoint/2010/main" val="146855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38AD9-3BDC-29B5-B0B1-A306FD923778}"/>
              </a:ext>
            </a:extLst>
          </p:cNvPr>
          <p:cNvPicPr>
            <a:picLocks noChangeAspect="1"/>
          </p:cNvPicPr>
          <p:nvPr/>
        </p:nvPicPr>
        <p:blipFill rotWithShape="1">
          <a:blip r:embed="rId2"/>
          <a:srcRect l="15259" t="15172" r="11379" b="15250"/>
          <a:stretch/>
        </p:blipFill>
        <p:spPr>
          <a:xfrm>
            <a:off x="1040524" y="737736"/>
            <a:ext cx="10331669" cy="5511843"/>
          </a:xfrm>
          <a:prstGeom prst="rect">
            <a:avLst/>
          </a:prstGeom>
        </p:spPr>
      </p:pic>
    </p:spTree>
    <p:extLst>
      <p:ext uri="{BB962C8B-B14F-4D97-AF65-F5344CB8AC3E}">
        <p14:creationId xmlns:p14="http://schemas.microsoft.com/office/powerpoint/2010/main" val="40099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9F472-ADA9-5554-E07E-116F896FBA00}"/>
              </a:ext>
            </a:extLst>
          </p:cNvPr>
          <p:cNvPicPr>
            <a:picLocks noChangeAspect="1"/>
          </p:cNvPicPr>
          <p:nvPr/>
        </p:nvPicPr>
        <p:blipFill rotWithShape="1">
          <a:blip r:embed="rId2"/>
          <a:srcRect l="21466" t="15938" r="18535" b="18467"/>
          <a:stretch/>
        </p:blipFill>
        <p:spPr>
          <a:xfrm>
            <a:off x="1008993" y="433824"/>
            <a:ext cx="9995338" cy="6146557"/>
          </a:xfrm>
          <a:prstGeom prst="rect">
            <a:avLst/>
          </a:prstGeom>
        </p:spPr>
      </p:pic>
    </p:spTree>
    <p:extLst>
      <p:ext uri="{BB962C8B-B14F-4D97-AF65-F5344CB8AC3E}">
        <p14:creationId xmlns:p14="http://schemas.microsoft.com/office/powerpoint/2010/main" val="86789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598</Words>
  <Application>Microsoft Office PowerPoint</Application>
  <PresentationFormat>Widescreen</PresentationFormat>
  <Paragraphs>131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Automatic Planning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Planning (AI)</dc:title>
  <dc:creator>Nihal Kodikara</dc:creator>
  <cp:lastModifiedBy>Nihal Kodikara</cp:lastModifiedBy>
  <cp:revision>14</cp:revision>
  <dcterms:created xsi:type="dcterms:W3CDTF">2022-10-22T04:57:44Z</dcterms:created>
  <dcterms:modified xsi:type="dcterms:W3CDTF">2022-10-26T15:50:41Z</dcterms:modified>
</cp:coreProperties>
</file>