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6" r:id="rId2"/>
    <p:sldId id="311" r:id="rId3"/>
    <p:sldId id="339" r:id="rId4"/>
    <p:sldId id="340" r:id="rId5"/>
    <p:sldId id="34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r Bonmati Coll" userId="fe302ce7-d505-4ead-9959-7798cacb8be5" providerId="ADAL" clId="{4C7BA233-BCA2-4057-A23A-BF36CA8AD4C0}"/>
    <pc:docChg chg="custSel modSld">
      <pc:chgData name="Ester Bonmati Coll" userId="fe302ce7-d505-4ead-9959-7798cacb8be5" providerId="ADAL" clId="{4C7BA233-BCA2-4057-A23A-BF36CA8AD4C0}" dt="2022-11-14T21:16:17.262" v="45" actId="20577"/>
      <pc:docMkLst>
        <pc:docMk/>
      </pc:docMkLst>
      <pc:sldChg chg="modSp mod">
        <pc:chgData name="Ester Bonmati Coll" userId="fe302ce7-d505-4ead-9959-7798cacb8be5" providerId="ADAL" clId="{4C7BA233-BCA2-4057-A23A-BF36CA8AD4C0}" dt="2022-11-14T21:16:17.262" v="45" actId="20577"/>
        <pc:sldMkLst>
          <pc:docMk/>
          <pc:sldMk cId="324317650" sldId="376"/>
        </pc:sldMkLst>
        <pc:spChg chg="mod">
          <ac:chgData name="Ester Bonmati Coll" userId="fe302ce7-d505-4ead-9959-7798cacb8be5" providerId="ADAL" clId="{4C7BA233-BCA2-4057-A23A-BF36CA8AD4C0}" dt="2022-11-14T21:16:17.262" v="45" actId="20577"/>
          <ac:spMkLst>
            <pc:docMk/>
            <pc:sldMk cId="324317650" sldId="376"/>
            <ac:spMk id="2" creationId="{E9121045-854B-5430-0814-E9E579B344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ED291B17-9318-49DB-B28B-6E5994AE9581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8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2CED4963-E985-44C4-B8C4-FDD613B7C2F8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ED291B17-9318-49DB-B28B-6E5994AE9581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9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07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40528"/>
            <a:ext cx="11029615" cy="4634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78DD82B9-B8EE-4375-B6FF-88FA6ABB15D9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0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B2497495-0637-405E-AE64-5CC7506D51F5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1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7BFFD690-9426-415D-8B65-26881E07B2D4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6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04C4989A-474C-40DE-95B9-011C28B71673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3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5DB4ED54-5B5E-4A04-93D3-5772E3CE3818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4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4EDE50D6-574B-40AF-946F-D52A04ADE379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5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</p:spPr>
        <p:txBody>
          <a:bodyPr/>
          <a:lstStyle/>
          <a:p>
            <a:fld id="{D82884F1-FFEA-405F-9602-3DCA865EDA4E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8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7E18DB4A-8810-4A10-AD5C-D5E2C667F5B3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5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46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04678"/>
            <a:ext cx="11029616" cy="487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9903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638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7.png"/><Relationship Id="rId3" Type="http://schemas.openxmlformats.org/officeDocument/2006/relationships/image" Target="../media/image5.svg"/><Relationship Id="rId7" Type="http://schemas.openxmlformats.org/officeDocument/2006/relationships/image" Target="../media/image310.png"/><Relationship Id="rId12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1290.png"/><Relationship Id="rId5" Type="http://schemas.openxmlformats.org/officeDocument/2006/relationships/image" Target="../media/image127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128.png"/><Relationship Id="rId1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21045-854B-5430-0814-E9E579B3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3445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TUTORIAL WEEK 8: artificial Neural </a:t>
            </a:r>
            <a:r>
              <a:rPr lang="en-US" sz="4400"/>
              <a:t>networks </a:t>
            </a:r>
            <a:br>
              <a:rPr lang="en-US" sz="4400"/>
            </a:br>
            <a:r>
              <a:rPr lang="en-US" sz="4400"/>
              <a:t>- supporting </a:t>
            </a:r>
            <a:r>
              <a:rPr lang="en-US" sz="4400" dirty="0"/>
              <a:t>material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FBFE5CDC-7E2D-F4C6-ABF1-0938D5146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93FF-395E-128B-C474-85DF5488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networks: a practical example with </a:t>
            </a:r>
            <a:r>
              <a:rPr lang="en-GB" dirty="0" err="1"/>
              <a:t>tensorflow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B07FD-E30F-C5A0-B28E-C82EC2B0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Example with TensorFlow </a:t>
            </a:r>
          </a:p>
          <a:p>
            <a:r>
              <a:rPr lang="en-GB" dirty="0"/>
              <a:t>We will work with this example in the Tutorial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40702-DE87-A1BF-8768-730A8F5FAD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56757" y="1415532"/>
            <a:ext cx="3999581" cy="402693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453597A-B6A3-9A4F-8900-64CC54E70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4334472"/>
            <a:ext cx="1121174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tensorflow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tf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matplotlib.pyplot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plt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numpy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np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fashion_mnist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= 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tf.keras.datasets.fashion_mnist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train_images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 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train_labels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 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test_images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 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test_labels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 = 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fashion_mnist.load_data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class_names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= [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'T-shirt/top'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 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'Trouser'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 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'Pullover'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 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'Dress'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 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'Coat'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           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'Sandal'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 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'Shirt'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 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'Sneaker'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 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'Bag'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 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'Ankle boot'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98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6F1E-6A5B-9DBF-E53C-5D7977EA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creation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5EBB780-3E1D-DA16-BCF5-8DB509960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5" y="4204150"/>
            <a:ext cx="617156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model = 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tf.keras.Sequential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([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tf.keras.layers.Flatten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input_shape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=(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28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 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28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)),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tf.keras.layers.Dense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128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 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activation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relu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tf.keras.layers.Dense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 ])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8" name="Graphic 7" descr="Arrow Right with solid fill">
            <a:extLst>
              <a:ext uri="{FF2B5EF4-FFF2-40B4-BE49-F238E27FC236}">
                <a16:creationId xmlns:a16="http://schemas.microsoft.com/office/drawing/2014/main" id="{56BC9E6E-0C62-AD6F-A346-831CA874C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463501" y="4072779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02B62791-60AB-6270-829C-3CE852111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973960">
            <a:off x="3409124" y="5187784"/>
            <a:ext cx="914400" cy="914400"/>
          </a:xfrm>
          <a:prstGeom prst="rect">
            <a:avLst/>
          </a:prstGeom>
        </p:spPr>
      </p:pic>
      <p:pic>
        <p:nvPicPr>
          <p:cNvPr id="10" name="Graphic 9" descr="Arrow Right with solid fill">
            <a:extLst>
              <a:ext uri="{FF2B5EF4-FFF2-40B4-BE49-F238E27FC236}">
                <a16:creationId xmlns:a16="http://schemas.microsoft.com/office/drawing/2014/main" id="{23502355-806B-CC59-BC96-755DDDAE6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919252">
            <a:off x="5818273" y="4876766"/>
            <a:ext cx="914400" cy="914400"/>
          </a:xfrm>
          <a:prstGeom prst="rect">
            <a:avLst/>
          </a:prstGeom>
        </p:spPr>
      </p:pic>
      <p:grpSp>
        <p:nvGrpSpPr>
          <p:cNvPr id="12" name="Group 11" descr="Picture of a dense layer">
            <a:extLst>
              <a:ext uri="{FF2B5EF4-FFF2-40B4-BE49-F238E27FC236}">
                <a16:creationId xmlns:a16="http://schemas.microsoft.com/office/drawing/2014/main" id="{B36FA4EC-3EF3-A78C-8784-B8DA0400A25B}"/>
              </a:ext>
            </a:extLst>
          </p:cNvPr>
          <p:cNvGrpSpPr/>
          <p:nvPr/>
        </p:nvGrpSpPr>
        <p:grpSpPr>
          <a:xfrm>
            <a:off x="6477723" y="702156"/>
            <a:ext cx="5049510" cy="3364517"/>
            <a:chOff x="2630461" y="2002103"/>
            <a:chExt cx="5049510" cy="3364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E3F554E-6FFD-3A6F-0478-848D79BF2D64}"/>
                    </a:ext>
                  </a:extLst>
                </p:cNvPr>
                <p:cNvSpPr/>
                <p:nvPr/>
              </p:nvSpPr>
              <p:spPr>
                <a:xfrm>
                  <a:off x="2630461" y="2008209"/>
                  <a:ext cx="782320" cy="7823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anklin Gothic Book" panose="020B0502020104020203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B603B3C-2A19-4A77-B016-0E1005CAB9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461" y="2008209"/>
                  <a:ext cx="782320" cy="78232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CB7A930-AB40-E0CD-4E79-9EDDFA251486}"/>
                    </a:ext>
                  </a:extLst>
                </p:cNvPr>
                <p:cNvSpPr/>
                <p:nvPr/>
              </p:nvSpPr>
              <p:spPr>
                <a:xfrm>
                  <a:off x="2630461" y="4584300"/>
                  <a:ext cx="782320" cy="7823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784</m:t>
                            </m:r>
                          </m:sub>
                        </m:sSub>
                      </m:oMath>
                    </m:oMathPara>
                  </a14:m>
                  <a:endPara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anklin Gothic Book" panose="020B0502020104020203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CB7A930-AB40-E0CD-4E79-9EDDFA2514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461" y="4584300"/>
                  <a:ext cx="782320" cy="78232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5DC5CE3-B15E-7F48-6452-E92073A5FCC8}"/>
                    </a:ext>
                  </a:extLst>
                </p:cNvPr>
                <p:cNvSpPr/>
                <p:nvPr/>
              </p:nvSpPr>
              <p:spPr>
                <a:xfrm>
                  <a:off x="2630461" y="3040787"/>
                  <a:ext cx="782320" cy="7823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anklin Gothic Book" panose="020B0502020104020203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67575FD-CAD8-402A-80E2-6DA87CF0CD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461" y="3040787"/>
                  <a:ext cx="782320" cy="78232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419589B-3E71-D6EA-93EC-EB1DC77AAB92}"/>
                    </a:ext>
                  </a:extLst>
                </p:cNvPr>
                <p:cNvSpPr/>
                <p:nvPr/>
              </p:nvSpPr>
              <p:spPr>
                <a:xfrm>
                  <a:off x="4804327" y="2002103"/>
                  <a:ext cx="782320" cy="78232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GB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anklin Gothic Book" panose="020B0502020104020203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1B94AC2-71A5-4964-92E9-F52F8622D3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4327" y="2002103"/>
                  <a:ext cx="782320" cy="7823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6449002-3B6A-8496-9216-AAC35F796ADB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 flipV="1">
              <a:off x="3412781" y="2393263"/>
              <a:ext cx="1391546" cy="61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05C625B-CF52-D394-73F3-EFCC5CC0D255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 flipV="1">
              <a:off x="3412781" y="2393263"/>
              <a:ext cx="1391546" cy="10386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A66B03-EC11-968F-0354-9B0BDCD9EFD2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3412781" y="2393263"/>
              <a:ext cx="1391546" cy="25821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D522BCD6-E8E9-9815-4942-40F6DEABE3C6}"/>
                    </a:ext>
                  </a:extLst>
                </p:cNvPr>
                <p:cNvSpPr/>
                <p:nvPr/>
              </p:nvSpPr>
              <p:spPr>
                <a:xfrm>
                  <a:off x="4788622" y="3040787"/>
                  <a:ext cx="782320" cy="78232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anklin Gothic Book" panose="020B0502020104020203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FD2A76-5506-466B-BC71-E2DD8073BC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622" y="3040787"/>
                  <a:ext cx="782320" cy="78232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A9BA960-2341-B68F-44F6-45E06B10A9D9}"/>
                </a:ext>
              </a:extLst>
            </p:cNvPr>
            <p:cNvCxnSpPr>
              <a:cxnSpLocks/>
              <a:stCxn id="13" idx="6"/>
              <a:endCxn id="20" idx="1"/>
            </p:cNvCxnSpPr>
            <p:nvPr/>
          </p:nvCxnSpPr>
          <p:spPr>
            <a:xfrm>
              <a:off x="3412781" y="2399369"/>
              <a:ext cx="1490409" cy="7559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80557E8-27F1-751F-DBAC-4EA360A780BE}"/>
                </a:ext>
              </a:extLst>
            </p:cNvPr>
            <p:cNvCxnSpPr>
              <a:cxnSpLocks/>
              <a:stCxn id="15" idx="6"/>
              <a:endCxn id="20" idx="2"/>
            </p:cNvCxnSpPr>
            <p:nvPr/>
          </p:nvCxnSpPr>
          <p:spPr>
            <a:xfrm>
              <a:off x="3412781" y="3431947"/>
              <a:ext cx="137584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BE312E3-6DBA-86A4-F05E-09C309176B7F}"/>
                </a:ext>
              </a:extLst>
            </p:cNvPr>
            <p:cNvCxnSpPr>
              <a:cxnSpLocks/>
              <a:stCxn id="14" idx="6"/>
              <a:endCxn id="20" idx="3"/>
            </p:cNvCxnSpPr>
            <p:nvPr/>
          </p:nvCxnSpPr>
          <p:spPr>
            <a:xfrm flipV="1">
              <a:off x="3412781" y="3708539"/>
              <a:ext cx="1490409" cy="12669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67BC781-6951-00F2-0DFD-A513A4DDCAB2}"/>
                    </a:ext>
                  </a:extLst>
                </p:cNvPr>
                <p:cNvSpPr/>
                <p:nvPr/>
              </p:nvSpPr>
              <p:spPr>
                <a:xfrm>
                  <a:off x="4788622" y="4581167"/>
                  <a:ext cx="782320" cy="78232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128</m:t>
                            </m:r>
                          </m:sub>
                        </m:sSub>
                      </m:oMath>
                    </m:oMathPara>
                  </a14:m>
                  <a:endPara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anklin Gothic Book" panose="020B0502020104020203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67BC781-6951-00F2-0DFD-A513A4DDCA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622" y="4581167"/>
                  <a:ext cx="782320" cy="78232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B263121-1E21-684B-E1E9-D4FA9CD06C48}"/>
                    </a:ext>
                  </a:extLst>
                </p:cNvPr>
                <p:cNvSpPr/>
                <p:nvPr/>
              </p:nvSpPr>
              <p:spPr>
                <a:xfrm>
                  <a:off x="6897651" y="2369584"/>
                  <a:ext cx="782320" cy="78232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0" lang="en-GB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GB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anklin Gothic Book" panose="020B0502020104020203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A23339F-0D1C-448E-82DE-A66638FDE9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7651" y="2369584"/>
                  <a:ext cx="782320" cy="78232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5635FFAB-691D-AC63-1A47-42BD82AC16AD}"/>
                    </a:ext>
                  </a:extLst>
                </p:cNvPr>
                <p:cNvSpPr/>
                <p:nvPr/>
              </p:nvSpPr>
              <p:spPr>
                <a:xfrm>
                  <a:off x="6897651" y="4222926"/>
                  <a:ext cx="782320" cy="78232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0" lang="en-GB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GB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anklin Gothic Book" panose="020B0502020104020203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5635FFAB-691D-AC63-1A47-42BD82AC16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7651" y="4222926"/>
                  <a:ext cx="782320" cy="78232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F861F28-B59C-1AAE-EE2D-AFA7D83D450B}"/>
                </a:ext>
              </a:extLst>
            </p:cNvPr>
            <p:cNvCxnSpPr>
              <a:cxnSpLocks/>
              <a:stCxn id="14" idx="6"/>
              <a:endCxn id="24" idx="2"/>
            </p:cNvCxnSpPr>
            <p:nvPr/>
          </p:nvCxnSpPr>
          <p:spPr>
            <a:xfrm flipV="1">
              <a:off x="3412781" y="4972327"/>
              <a:ext cx="1375841" cy="31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25046BD-494E-CBE9-26C5-A586E9EE2B5B}"/>
                </a:ext>
              </a:extLst>
            </p:cNvPr>
            <p:cNvCxnSpPr>
              <a:cxnSpLocks/>
              <a:stCxn id="15" idx="6"/>
              <a:endCxn id="24" idx="2"/>
            </p:cNvCxnSpPr>
            <p:nvPr/>
          </p:nvCxnSpPr>
          <p:spPr>
            <a:xfrm>
              <a:off x="3412781" y="3431947"/>
              <a:ext cx="1375841" cy="15403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875FF69-AD70-FE5D-7581-54204C58617F}"/>
                </a:ext>
              </a:extLst>
            </p:cNvPr>
            <p:cNvCxnSpPr>
              <a:cxnSpLocks/>
              <a:stCxn id="13" idx="6"/>
              <a:endCxn id="24" idx="2"/>
            </p:cNvCxnSpPr>
            <p:nvPr/>
          </p:nvCxnSpPr>
          <p:spPr>
            <a:xfrm>
              <a:off x="3412781" y="2399369"/>
              <a:ext cx="1375841" cy="25729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35D8E1E-99D2-A73F-9897-03744CCEDAE9}"/>
                </a:ext>
              </a:extLst>
            </p:cNvPr>
            <p:cNvCxnSpPr>
              <a:cxnSpLocks/>
              <a:stCxn id="16" idx="6"/>
              <a:endCxn id="25" idx="2"/>
            </p:cNvCxnSpPr>
            <p:nvPr/>
          </p:nvCxnSpPr>
          <p:spPr>
            <a:xfrm>
              <a:off x="5586647" y="2393263"/>
              <a:ext cx="1311004" cy="3674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F2882F4-6CD9-7DA1-0ED2-4CF9459AED9A}"/>
                </a:ext>
              </a:extLst>
            </p:cNvPr>
            <p:cNvCxnSpPr>
              <a:cxnSpLocks/>
              <a:stCxn id="16" idx="6"/>
              <a:endCxn id="26" idx="2"/>
            </p:cNvCxnSpPr>
            <p:nvPr/>
          </p:nvCxnSpPr>
          <p:spPr>
            <a:xfrm>
              <a:off x="5586647" y="2393263"/>
              <a:ext cx="1311004" cy="22208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4454CF-7EFA-F55E-C9A6-201DFB4815A0}"/>
                </a:ext>
              </a:extLst>
            </p:cNvPr>
            <p:cNvCxnSpPr>
              <a:cxnSpLocks/>
              <a:stCxn id="20" idx="6"/>
              <a:endCxn id="25" idx="2"/>
            </p:cNvCxnSpPr>
            <p:nvPr/>
          </p:nvCxnSpPr>
          <p:spPr>
            <a:xfrm flipV="1">
              <a:off x="5570942" y="2760744"/>
              <a:ext cx="1326709" cy="6712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825B7C1-D27A-1D2F-72C5-656015C0D5EA}"/>
                </a:ext>
              </a:extLst>
            </p:cNvPr>
            <p:cNvCxnSpPr>
              <a:cxnSpLocks/>
              <a:stCxn id="20" idx="6"/>
              <a:endCxn id="26" idx="2"/>
            </p:cNvCxnSpPr>
            <p:nvPr/>
          </p:nvCxnSpPr>
          <p:spPr>
            <a:xfrm>
              <a:off x="5570942" y="3431947"/>
              <a:ext cx="1326709" cy="11821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3A7D641-FBF0-241D-6FE1-5189141028E7}"/>
                </a:ext>
              </a:extLst>
            </p:cNvPr>
            <p:cNvCxnSpPr>
              <a:cxnSpLocks/>
              <a:stCxn id="24" idx="7"/>
              <a:endCxn id="25" idx="2"/>
            </p:cNvCxnSpPr>
            <p:nvPr/>
          </p:nvCxnSpPr>
          <p:spPr>
            <a:xfrm flipV="1">
              <a:off x="5456374" y="2760744"/>
              <a:ext cx="1441277" cy="19349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C4DD567-69D7-579D-5A49-B763F933A07F}"/>
                </a:ext>
              </a:extLst>
            </p:cNvPr>
            <p:cNvCxnSpPr>
              <a:cxnSpLocks/>
              <a:stCxn id="24" idx="6"/>
              <a:endCxn id="26" idx="2"/>
            </p:cNvCxnSpPr>
            <p:nvPr/>
          </p:nvCxnSpPr>
          <p:spPr>
            <a:xfrm flipV="1">
              <a:off x="5570942" y="4614086"/>
              <a:ext cx="1326709" cy="3582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A650CB0-6A41-2D8B-0845-A5E7621C761E}"/>
              </a:ext>
            </a:extLst>
          </p:cNvPr>
          <p:cNvSpPr txBox="1"/>
          <p:nvPr/>
        </p:nvSpPr>
        <p:spPr>
          <a:xfrm>
            <a:off x="6535666" y="2308013"/>
            <a:ext cx="6944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…</a:t>
            </a: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 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75BD7F-D298-0E06-3D8B-E19F610AE882}"/>
              </a:ext>
            </a:extLst>
          </p:cNvPr>
          <p:cNvSpPr txBox="1"/>
          <p:nvPr/>
        </p:nvSpPr>
        <p:spPr>
          <a:xfrm>
            <a:off x="8708013" y="2262118"/>
            <a:ext cx="6944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…</a:t>
            </a: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 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7E7996-93D1-6951-82A1-02A6C3EBDD59}"/>
              </a:ext>
            </a:extLst>
          </p:cNvPr>
          <p:cNvSpPr txBox="1"/>
          <p:nvPr/>
        </p:nvSpPr>
        <p:spPr>
          <a:xfrm>
            <a:off x="10869124" y="1716501"/>
            <a:ext cx="6944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…</a:t>
            </a: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 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69218DF1-9329-5445-8638-4AD04EAFBE9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866282" y="4795092"/>
            <a:ext cx="227464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Total trainable parameters: (784*128) + 128 + (128*10) + 10 =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101,770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0BF2DD-AE10-176C-2FD6-D3F53A97C50B}"/>
              </a:ext>
            </a:extLst>
          </p:cNvPr>
          <p:cNvSpPr txBox="1"/>
          <p:nvPr/>
        </p:nvSpPr>
        <p:spPr>
          <a:xfrm>
            <a:off x="3563654" y="5984783"/>
            <a:ext cx="890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Output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EF5589-59DD-32D4-5E84-DF5980420E9E}"/>
              </a:ext>
            </a:extLst>
          </p:cNvPr>
          <p:cNvSpPr txBox="1"/>
          <p:nvPr/>
        </p:nvSpPr>
        <p:spPr>
          <a:xfrm>
            <a:off x="6369320" y="5628181"/>
            <a:ext cx="22665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Hidden layer with 128 units and a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ReLu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 activation function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4CB781-280E-203A-2D93-2975CC535398}"/>
              </a:ext>
            </a:extLst>
          </p:cNvPr>
          <p:cNvSpPr txBox="1"/>
          <p:nvPr/>
        </p:nvSpPr>
        <p:spPr>
          <a:xfrm>
            <a:off x="7323176" y="4320177"/>
            <a:ext cx="2266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Input = 28*28 = 784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9160527-F666-1EC4-D943-E422D6F8B3E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390" y="1483883"/>
            <a:ext cx="2271860" cy="2221416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F088B6-34EC-82B9-B2F3-69E472BC5F7F}"/>
              </a:ext>
            </a:extLst>
          </p:cNvPr>
          <p:cNvCxnSpPr/>
          <p:nvPr/>
        </p:nvCxnSpPr>
        <p:spPr>
          <a:xfrm>
            <a:off x="421048" y="1612658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F03B154-065B-7DFC-2262-6441AD53754C}"/>
              </a:ext>
            </a:extLst>
          </p:cNvPr>
          <p:cNvCxnSpPr/>
          <p:nvPr/>
        </p:nvCxnSpPr>
        <p:spPr>
          <a:xfrm>
            <a:off x="423304" y="1689642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B7B32F-FC4E-E3F4-CDE9-CDEC79A37437}"/>
              </a:ext>
            </a:extLst>
          </p:cNvPr>
          <p:cNvCxnSpPr/>
          <p:nvPr/>
        </p:nvCxnSpPr>
        <p:spPr>
          <a:xfrm>
            <a:off x="426734" y="1549813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17008C8-7556-31F6-2EDC-B20DB11D8A8B}"/>
              </a:ext>
            </a:extLst>
          </p:cNvPr>
          <p:cNvCxnSpPr/>
          <p:nvPr/>
        </p:nvCxnSpPr>
        <p:spPr>
          <a:xfrm>
            <a:off x="427573" y="1756967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A3E96D7-D42F-3A57-9FC5-88981DE7D5C6}"/>
              </a:ext>
            </a:extLst>
          </p:cNvPr>
          <p:cNvCxnSpPr/>
          <p:nvPr/>
        </p:nvCxnSpPr>
        <p:spPr>
          <a:xfrm>
            <a:off x="422493" y="1833638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080E19-6397-A11C-C13C-4B45DD50ACF4}"/>
              </a:ext>
            </a:extLst>
          </p:cNvPr>
          <p:cNvCxnSpPr/>
          <p:nvPr/>
        </p:nvCxnSpPr>
        <p:spPr>
          <a:xfrm>
            <a:off x="414165" y="1907535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6CBB170-ED9F-07D0-D328-8BE22E589A7F}"/>
              </a:ext>
            </a:extLst>
          </p:cNvPr>
          <p:cNvCxnSpPr/>
          <p:nvPr/>
        </p:nvCxnSpPr>
        <p:spPr>
          <a:xfrm>
            <a:off x="419245" y="1976349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0A8ADF-B19F-2403-FD74-AFA9B1184366}"/>
              </a:ext>
            </a:extLst>
          </p:cNvPr>
          <p:cNvCxnSpPr/>
          <p:nvPr/>
        </p:nvCxnSpPr>
        <p:spPr>
          <a:xfrm>
            <a:off x="415968" y="2125738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8FDD10D-BBA8-D227-4E73-FB27E77255EC}"/>
              </a:ext>
            </a:extLst>
          </p:cNvPr>
          <p:cNvCxnSpPr/>
          <p:nvPr/>
        </p:nvCxnSpPr>
        <p:spPr>
          <a:xfrm>
            <a:off x="418224" y="2202722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6A0BBA8-7D62-0D2E-DCB6-471609F1B50A}"/>
              </a:ext>
            </a:extLst>
          </p:cNvPr>
          <p:cNvCxnSpPr/>
          <p:nvPr/>
        </p:nvCxnSpPr>
        <p:spPr>
          <a:xfrm>
            <a:off x="421654" y="2062893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5C9F571-22C8-D2C2-A1BE-F8B3585CD1CD}"/>
              </a:ext>
            </a:extLst>
          </p:cNvPr>
          <p:cNvCxnSpPr/>
          <p:nvPr/>
        </p:nvCxnSpPr>
        <p:spPr>
          <a:xfrm>
            <a:off x="422493" y="2270047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78DEDA-009E-6434-0F97-18FFE16AF428}"/>
              </a:ext>
            </a:extLst>
          </p:cNvPr>
          <p:cNvCxnSpPr/>
          <p:nvPr/>
        </p:nvCxnSpPr>
        <p:spPr>
          <a:xfrm>
            <a:off x="417413" y="2346718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8ED697E-AEB0-2DCE-58FA-8B210FAFCF3E}"/>
              </a:ext>
            </a:extLst>
          </p:cNvPr>
          <p:cNvCxnSpPr/>
          <p:nvPr/>
        </p:nvCxnSpPr>
        <p:spPr>
          <a:xfrm>
            <a:off x="409085" y="2420615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A8F61C2-E736-C2CB-34A1-258960CC6495}"/>
              </a:ext>
            </a:extLst>
          </p:cNvPr>
          <p:cNvCxnSpPr/>
          <p:nvPr/>
        </p:nvCxnSpPr>
        <p:spPr>
          <a:xfrm>
            <a:off x="414165" y="2489429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F054C17-80A5-039C-7EF1-4ED7B0D9F555}"/>
              </a:ext>
            </a:extLst>
          </p:cNvPr>
          <p:cNvCxnSpPr/>
          <p:nvPr/>
        </p:nvCxnSpPr>
        <p:spPr>
          <a:xfrm>
            <a:off x="426128" y="2628658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4B64CF-31F3-3DF4-470D-CFF828CC8B1A}"/>
              </a:ext>
            </a:extLst>
          </p:cNvPr>
          <p:cNvCxnSpPr/>
          <p:nvPr/>
        </p:nvCxnSpPr>
        <p:spPr>
          <a:xfrm>
            <a:off x="428384" y="2705642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3A38B49-2ED2-9B77-869E-235FA39847AB}"/>
              </a:ext>
            </a:extLst>
          </p:cNvPr>
          <p:cNvCxnSpPr/>
          <p:nvPr/>
        </p:nvCxnSpPr>
        <p:spPr>
          <a:xfrm>
            <a:off x="431814" y="2565813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7719E1-9644-0D3B-1F4C-EDA57C17544E}"/>
              </a:ext>
            </a:extLst>
          </p:cNvPr>
          <p:cNvCxnSpPr/>
          <p:nvPr/>
        </p:nvCxnSpPr>
        <p:spPr>
          <a:xfrm>
            <a:off x="432653" y="2772967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D5AF357-C489-E8A7-41D6-5FC9BBB20559}"/>
              </a:ext>
            </a:extLst>
          </p:cNvPr>
          <p:cNvCxnSpPr/>
          <p:nvPr/>
        </p:nvCxnSpPr>
        <p:spPr>
          <a:xfrm>
            <a:off x="427573" y="2849638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E9E16D6-594D-12FB-3CB8-4247EAD0B852}"/>
              </a:ext>
            </a:extLst>
          </p:cNvPr>
          <p:cNvCxnSpPr/>
          <p:nvPr/>
        </p:nvCxnSpPr>
        <p:spPr>
          <a:xfrm>
            <a:off x="419245" y="2923535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75E94F-63A6-983C-0E6A-4306A0F3095D}"/>
              </a:ext>
            </a:extLst>
          </p:cNvPr>
          <p:cNvCxnSpPr/>
          <p:nvPr/>
        </p:nvCxnSpPr>
        <p:spPr>
          <a:xfrm>
            <a:off x="424325" y="2992349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21A66E-C622-19DB-B338-59D39A4578AC}"/>
              </a:ext>
            </a:extLst>
          </p:cNvPr>
          <p:cNvCxnSpPr/>
          <p:nvPr/>
        </p:nvCxnSpPr>
        <p:spPr>
          <a:xfrm>
            <a:off x="456608" y="3136658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140C185-835D-F3D6-65AF-2E57A0910F98}"/>
              </a:ext>
            </a:extLst>
          </p:cNvPr>
          <p:cNvCxnSpPr/>
          <p:nvPr/>
        </p:nvCxnSpPr>
        <p:spPr>
          <a:xfrm>
            <a:off x="458864" y="3213642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1191CF3-2F89-39F7-D7A8-19EB873F54D6}"/>
              </a:ext>
            </a:extLst>
          </p:cNvPr>
          <p:cNvCxnSpPr/>
          <p:nvPr/>
        </p:nvCxnSpPr>
        <p:spPr>
          <a:xfrm>
            <a:off x="462294" y="3073813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076D0F-46FA-2719-F945-FC63582ED5EE}"/>
              </a:ext>
            </a:extLst>
          </p:cNvPr>
          <p:cNvCxnSpPr/>
          <p:nvPr/>
        </p:nvCxnSpPr>
        <p:spPr>
          <a:xfrm>
            <a:off x="463133" y="3280967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24F3850-9982-C0FA-123C-B9C94AB64155}"/>
              </a:ext>
            </a:extLst>
          </p:cNvPr>
          <p:cNvCxnSpPr/>
          <p:nvPr/>
        </p:nvCxnSpPr>
        <p:spPr>
          <a:xfrm>
            <a:off x="458053" y="3357638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56B947E-24F9-4AC8-E2B0-A826D1B81000}"/>
              </a:ext>
            </a:extLst>
          </p:cNvPr>
          <p:cNvCxnSpPr/>
          <p:nvPr/>
        </p:nvCxnSpPr>
        <p:spPr>
          <a:xfrm>
            <a:off x="449725" y="3431535"/>
            <a:ext cx="308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81" descr="Line arrow: Clockwise curve with solid fill">
            <a:extLst>
              <a:ext uri="{FF2B5EF4-FFF2-40B4-BE49-F238E27FC236}">
                <a16:creationId xmlns:a16="http://schemas.microsoft.com/office/drawing/2014/main" id="{512AC653-6027-F612-80E9-41594C204F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3275738">
            <a:off x="4405256" y="2222719"/>
            <a:ext cx="1372254" cy="14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9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E3DA-7FAA-9EA5-8743-6949A382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optimiser and TRAINING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1CF2F6-7E62-50C7-6CB0-237A20D08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2154238"/>
            <a:ext cx="1024479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model.compile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optimizer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tf.keras.optimizers.Adam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learning_rate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0.00001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          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loss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tf.keras.losses.SparseCategoricalCrossentropy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from_logits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          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metrics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=[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'accuracy’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])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6ECD02-8D0D-2958-4AFB-56AC6D052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4553188"/>
            <a:ext cx="112856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epochs = 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history = 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model.fit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train_images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 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train_labels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 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validation_data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=[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test_images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 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test_labels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], 		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epochs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=epochs)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6" name="Graphic 5" descr="Arrow Right with solid fill">
            <a:extLst>
              <a:ext uri="{FF2B5EF4-FFF2-40B4-BE49-F238E27FC236}">
                <a16:creationId xmlns:a16="http://schemas.microsoft.com/office/drawing/2014/main" id="{9D57F9F2-F3DA-4A7D-7A74-17799A679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780121">
            <a:off x="6046941" y="1284647"/>
            <a:ext cx="914400" cy="914400"/>
          </a:xfrm>
          <a:prstGeom prst="rect">
            <a:avLst/>
          </a:prstGeom>
        </p:spPr>
      </p:pic>
      <p:pic>
        <p:nvPicPr>
          <p:cNvPr id="7" name="Graphic 6" descr="Arrow Right with solid fill">
            <a:extLst>
              <a:ext uri="{FF2B5EF4-FFF2-40B4-BE49-F238E27FC236}">
                <a16:creationId xmlns:a16="http://schemas.microsoft.com/office/drawing/2014/main" id="{0FE6C2AC-EE28-43D1-6E6D-7F69FEA4C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780121">
            <a:off x="8529754" y="1241356"/>
            <a:ext cx="914400" cy="914400"/>
          </a:xfrm>
          <a:prstGeom prst="rect">
            <a:avLst/>
          </a:prstGeom>
        </p:spPr>
      </p:pic>
      <p:pic>
        <p:nvPicPr>
          <p:cNvPr id="8" name="Graphic 7" descr="Arrow Right with solid fill">
            <a:extLst>
              <a:ext uri="{FF2B5EF4-FFF2-40B4-BE49-F238E27FC236}">
                <a16:creationId xmlns:a16="http://schemas.microsoft.com/office/drawing/2014/main" id="{334F01E2-3147-FC42-7E1E-F4FC72449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349509">
            <a:off x="6046940" y="2681923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7784A21B-61AA-F900-6484-47654CC29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780121">
            <a:off x="4472140" y="3905460"/>
            <a:ext cx="914400" cy="914400"/>
          </a:xfrm>
          <a:prstGeom prst="rect">
            <a:avLst/>
          </a:prstGeom>
        </p:spPr>
      </p:pic>
      <p:pic>
        <p:nvPicPr>
          <p:cNvPr id="10" name="Graphic 9" descr="Arrow Right with solid fill">
            <a:extLst>
              <a:ext uri="{FF2B5EF4-FFF2-40B4-BE49-F238E27FC236}">
                <a16:creationId xmlns:a16="http://schemas.microsoft.com/office/drawing/2014/main" id="{580F522B-B548-2351-87FE-4C2E05A8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826140">
            <a:off x="9552141" y="3821539"/>
            <a:ext cx="914400" cy="914400"/>
          </a:xfrm>
          <a:prstGeom prst="rect">
            <a:avLst/>
          </a:prstGeom>
        </p:spPr>
      </p:pic>
      <p:pic>
        <p:nvPicPr>
          <p:cNvPr id="11" name="Graphic 10" descr="Arrow Right with solid fill">
            <a:extLst>
              <a:ext uri="{FF2B5EF4-FFF2-40B4-BE49-F238E27FC236}">
                <a16:creationId xmlns:a16="http://schemas.microsoft.com/office/drawing/2014/main" id="{7DD9929E-84E8-00EA-8032-8B8DB0228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349509">
            <a:off x="3273119" y="5333911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22FF81-BEBA-5F2C-D987-C7CE2738FB9C}"/>
              </a:ext>
            </a:extLst>
          </p:cNvPr>
          <p:cNvSpPr txBox="1"/>
          <p:nvPr/>
        </p:nvSpPr>
        <p:spPr>
          <a:xfrm>
            <a:off x="6650375" y="104492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Optimiser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CD9DE-AA1E-3ECF-1656-924B6CE1B655}"/>
              </a:ext>
            </a:extLst>
          </p:cNvPr>
          <p:cNvSpPr txBox="1"/>
          <p:nvPr/>
        </p:nvSpPr>
        <p:spPr>
          <a:xfrm>
            <a:off x="9272184" y="978753"/>
            <a:ext cx="147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Learning rate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8B9EB-F6B6-9E52-2474-5D04BA392A61}"/>
              </a:ext>
            </a:extLst>
          </p:cNvPr>
          <p:cNvSpPr txBox="1"/>
          <p:nvPr/>
        </p:nvSpPr>
        <p:spPr>
          <a:xfrm>
            <a:off x="6593843" y="349854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Loss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2F94B9-292D-235B-2B93-A369DBFBB40F}"/>
              </a:ext>
            </a:extLst>
          </p:cNvPr>
          <p:cNvSpPr txBox="1"/>
          <p:nvPr/>
        </p:nvSpPr>
        <p:spPr>
          <a:xfrm>
            <a:off x="9770511" y="3476823"/>
            <a:ext cx="14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Validation 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5F0313-68BF-0697-9A1E-D46BF3EBB974}"/>
              </a:ext>
            </a:extLst>
          </p:cNvPr>
          <p:cNvSpPr txBox="1"/>
          <p:nvPr/>
        </p:nvSpPr>
        <p:spPr>
          <a:xfrm>
            <a:off x="5052095" y="3681155"/>
            <a:ext cx="130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Training 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D5CE45-A322-D03D-2264-91B7A05BA17E}"/>
              </a:ext>
            </a:extLst>
          </p:cNvPr>
          <p:cNvSpPr txBox="1"/>
          <p:nvPr/>
        </p:nvSpPr>
        <p:spPr>
          <a:xfrm>
            <a:off x="3799116" y="6206448"/>
            <a:ext cx="308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Number of epochs (iterations)</a:t>
            </a:r>
          </a:p>
        </p:txBody>
      </p:sp>
    </p:spTree>
    <p:extLst>
      <p:ext uri="{BB962C8B-B14F-4D97-AF65-F5344CB8AC3E}">
        <p14:creationId xmlns:p14="http://schemas.microsoft.com/office/powerpoint/2010/main" val="222836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5654-33D5-271A-8881-A84EC22E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&amp; Inference (Prediction)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DDFAE8-BA14-600C-A756-7EBA6922A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3429000"/>
            <a:ext cx="925734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probability_model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= 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tf.keras.Sequential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([model,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tf.keras.layers.Softmax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()])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predictions = 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probability_model.predict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test_images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B9AFF913-BB1B-DB8A-43C1-81C7A4A4D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780121">
            <a:off x="8607261" y="2473368"/>
            <a:ext cx="914400" cy="914400"/>
          </a:xfrm>
          <a:prstGeom prst="rect">
            <a:avLst/>
          </a:prstGeom>
        </p:spPr>
      </p:pic>
      <p:pic>
        <p:nvPicPr>
          <p:cNvPr id="6" name="Graphic 5" descr="Arrow Right with solid fill">
            <a:extLst>
              <a:ext uri="{FF2B5EF4-FFF2-40B4-BE49-F238E27FC236}">
                <a16:creationId xmlns:a16="http://schemas.microsoft.com/office/drawing/2014/main" id="{A9FE444E-25A5-BF20-45BC-4FE2A4FCB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624360">
            <a:off x="6481417" y="3864177"/>
            <a:ext cx="914400" cy="914400"/>
          </a:xfrm>
          <a:prstGeom prst="rect">
            <a:avLst/>
          </a:prstGeom>
        </p:spPr>
      </p:pic>
      <p:pic>
        <p:nvPicPr>
          <p:cNvPr id="7" name="Graphic 6" descr="Arrow Right with solid fill">
            <a:extLst>
              <a:ext uri="{FF2B5EF4-FFF2-40B4-BE49-F238E27FC236}">
                <a16:creationId xmlns:a16="http://schemas.microsoft.com/office/drawing/2014/main" id="{A9BBE58A-A5A6-D931-91F6-FDBACCEFC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73901" y="3960302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FCCE87-11CA-2FCA-9BAC-F8B5FB16C02E}"/>
              </a:ext>
            </a:extLst>
          </p:cNvPr>
          <p:cNvSpPr txBox="1"/>
          <p:nvPr/>
        </p:nvSpPr>
        <p:spPr>
          <a:xfrm>
            <a:off x="853440" y="4913561"/>
            <a:ext cx="450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Array of predicted values for each test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D4B4F-DB7B-EF66-D683-51EE4D890733}"/>
              </a:ext>
            </a:extLst>
          </p:cNvPr>
          <p:cNvSpPr txBox="1"/>
          <p:nvPr/>
        </p:nvSpPr>
        <p:spPr>
          <a:xfrm>
            <a:off x="7315200" y="4484917"/>
            <a:ext cx="187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Images to predict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BEACE-8BA7-90E5-3A4F-B1D04C4B0D34}"/>
              </a:ext>
            </a:extLst>
          </p:cNvPr>
          <p:cNvSpPr txBox="1"/>
          <p:nvPr/>
        </p:nvSpPr>
        <p:spPr>
          <a:xfrm>
            <a:off x="9357360" y="1983714"/>
            <a:ext cx="255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Softmax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 to normalise the logits (output) into probabilities</a:t>
            </a:r>
          </a:p>
        </p:txBody>
      </p:sp>
      <p:pic>
        <p:nvPicPr>
          <p:cNvPr id="11" name="Graphic 10" descr="Arrow Right with solid fill">
            <a:extLst>
              <a:ext uri="{FF2B5EF4-FFF2-40B4-BE49-F238E27FC236}">
                <a16:creationId xmlns:a16="http://schemas.microsoft.com/office/drawing/2014/main" id="{D93D5759-83B5-2797-8CDA-93CDEB5FC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624360">
            <a:off x="4752662" y="3864177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2E5FFA-C2BE-EECC-979C-22AD245DCA82}"/>
              </a:ext>
            </a:extLst>
          </p:cNvPr>
          <p:cNvSpPr txBox="1"/>
          <p:nvPr/>
        </p:nvSpPr>
        <p:spPr>
          <a:xfrm>
            <a:off x="5497711" y="4479295"/>
            <a:ext cx="129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Make prediction</a:t>
            </a:r>
          </a:p>
        </p:txBody>
      </p:sp>
    </p:spTree>
    <p:extLst>
      <p:ext uri="{BB962C8B-B14F-4D97-AF65-F5344CB8AC3E}">
        <p14:creationId xmlns:p14="http://schemas.microsoft.com/office/powerpoint/2010/main" val="25930680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383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Cambria Math</vt:lpstr>
      <vt:lpstr>Courier New</vt:lpstr>
      <vt:lpstr>Franklin Gothic Book</vt:lpstr>
      <vt:lpstr>Franklin Gothic Demi</vt:lpstr>
      <vt:lpstr>Wingdings 2</vt:lpstr>
      <vt:lpstr>DividendVTI</vt:lpstr>
      <vt:lpstr>TUTORIAL WEEK 8: artificial Neural networks  - supporting material</vt:lpstr>
      <vt:lpstr>Neural networks: a practical example with tensorflow</vt:lpstr>
      <vt:lpstr>Model creation</vt:lpstr>
      <vt:lpstr>Set optimiser and TRAINING</vt:lpstr>
      <vt:lpstr>Test &amp; Inference (Prediction)</vt:lpstr>
    </vt:vector>
  </TitlesOfParts>
  <Company>University of Westminster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TUTORIAL: supporting material</dc:title>
  <dc:creator>Ester Bonmati Coll</dc:creator>
  <cp:lastModifiedBy>Ester Bonmati Coll</cp:lastModifiedBy>
  <cp:revision>1</cp:revision>
  <dcterms:created xsi:type="dcterms:W3CDTF">2022-11-14T21:11:24Z</dcterms:created>
  <dcterms:modified xsi:type="dcterms:W3CDTF">2022-11-14T21:16:19Z</dcterms:modified>
</cp:coreProperties>
</file>