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431" r:id="rId4"/>
    <p:sldId id="1605" r:id="rId5"/>
    <p:sldId id="1606" r:id="rId6"/>
    <p:sldId id="1607" r:id="rId7"/>
    <p:sldId id="1604" r:id="rId8"/>
    <p:sldId id="1608" r:id="rId9"/>
    <p:sldId id="1609" r:id="rId10"/>
    <p:sldId id="267" r:id="rId11"/>
    <p:sldId id="282" r:id="rId12"/>
    <p:sldId id="1610" r:id="rId13"/>
    <p:sldId id="280" r:id="rId14"/>
    <p:sldId id="1602" r:id="rId15"/>
    <p:sldId id="1612" r:id="rId16"/>
    <p:sldId id="1613" r:id="rId17"/>
    <p:sldId id="279" r:id="rId18"/>
    <p:sldId id="1614" r:id="rId19"/>
    <p:sldId id="1601" r:id="rId20"/>
    <p:sldId id="1598" r:id="rId21"/>
    <p:sldId id="1599" r:id="rId22"/>
    <p:sldId id="283" r:id="rId23"/>
    <p:sldId id="16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2CF33-B556-4D14-AF35-9187BBD6F278}" v="105" dt="2022-12-12T14:20:31.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37" autoAdjust="0"/>
  </p:normalViewPr>
  <p:slideViewPr>
    <p:cSldViewPr snapToGrid="0">
      <p:cViewPr varScale="1">
        <p:scale>
          <a:sx n="62" d="100"/>
          <a:sy n="62"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ie Basukoski" userId="e3d18c0a-56dd-4e3c-9116-f7bf1a415a3b" providerId="ADAL" clId="{0492CF33-B556-4D14-AF35-9187BBD6F278}"/>
    <pc:docChg chg="undo redo custSel addSld delSld modSld sldOrd">
      <pc:chgData name="Artie Basukoski" userId="e3d18c0a-56dd-4e3c-9116-f7bf1a415a3b" providerId="ADAL" clId="{0492CF33-B556-4D14-AF35-9187BBD6F278}" dt="2022-12-12T14:30:25.503" v="1362" actId="20577"/>
      <pc:docMkLst>
        <pc:docMk/>
      </pc:docMkLst>
      <pc:sldChg chg="modSp mod">
        <pc:chgData name="Artie Basukoski" userId="e3d18c0a-56dd-4e3c-9116-f7bf1a415a3b" providerId="ADAL" clId="{0492CF33-B556-4D14-AF35-9187BBD6F278}" dt="2022-12-12T13:53:05.002" v="716" actId="20577"/>
        <pc:sldMkLst>
          <pc:docMk/>
          <pc:sldMk cId="1516369454" sldId="258"/>
        </pc:sldMkLst>
        <pc:spChg chg="mod">
          <ac:chgData name="Artie Basukoski" userId="e3d18c0a-56dd-4e3c-9116-f7bf1a415a3b" providerId="ADAL" clId="{0492CF33-B556-4D14-AF35-9187BBD6F278}" dt="2022-12-12T13:53:05.002" v="716" actId="20577"/>
          <ac:spMkLst>
            <pc:docMk/>
            <pc:sldMk cId="1516369454" sldId="258"/>
            <ac:spMk id="3" creationId="{70EA4DA0-B0DA-4A9D-9050-A4D077FE1E47}"/>
          </ac:spMkLst>
        </pc:spChg>
      </pc:sldChg>
      <pc:sldChg chg="modSp mod">
        <pc:chgData name="Artie Basukoski" userId="e3d18c0a-56dd-4e3c-9116-f7bf1a415a3b" providerId="ADAL" clId="{0492CF33-B556-4D14-AF35-9187BBD6F278}" dt="2022-12-12T14:30:25.503" v="1362" actId="20577"/>
        <pc:sldMkLst>
          <pc:docMk/>
          <pc:sldMk cId="957004240" sldId="267"/>
        </pc:sldMkLst>
        <pc:spChg chg="mod">
          <ac:chgData name="Artie Basukoski" userId="e3d18c0a-56dd-4e3c-9116-f7bf1a415a3b" providerId="ADAL" clId="{0492CF33-B556-4D14-AF35-9187BBD6F278}" dt="2022-12-12T14:30:25.503" v="1362" actId="20577"/>
          <ac:spMkLst>
            <pc:docMk/>
            <pc:sldMk cId="957004240" sldId="267"/>
            <ac:spMk id="2" creationId="{96009B0F-B487-4F33-8259-4D79B8160136}"/>
          </ac:spMkLst>
        </pc:spChg>
      </pc:sldChg>
      <pc:sldChg chg="add del">
        <pc:chgData name="Artie Basukoski" userId="e3d18c0a-56dd-4e3c-9116-f7bf1a415a3b" providerId="ADAL" clId="{0492CF33-B556-4D14-AF35-9187BBD6F278}" dt="2022-12-12T14:05:32.670" v="811" actId="47"/>
        <pc:sldMkLst>
          <pc:docMk/>
          <pc:sldMk cId="4174785020" sldId="1601"/>
        </pc:sldMkLst>
      </pc:sldChg>
      <pc:sldChg chg="modSp mod">
        <pc:chgData name="Artie Basukoski" userId="e3d18c0a-56dd-4e3c-9116-f7bf1a415a3b" providerId="ADAL" clId="{0492CF33-B556-4D14-AF35-9187BBD6F278}" dt="2022-12-12T13:39:51.271" v="545"/>
        <pc:sldMkLst>
          <pc:docMk/>
          <pc:sldMk cId="912551830" sldId="1602"/>
        </pc:sldMkLst>
        <pc:spChg chg="mod">
          <ac:chgData name="Artie Basukoski" userId="e3d18c0a-56dd-4e3c-9116-f7bf1a415a3b" providerId="ADAL" clId="{0492CF33-B556-4D14-AF35-9187BBD6F278}" dt="2022-12-12T13:39:51.271" v="545"/>
          <ac:spMkLst>
            <pc:docMk/>
            <pc:sldMk cId="912551830" sldId="1602"/>
            <ac:spMk id="3" creationId="{D45D0AEA-DE94-4C34-9D94-9A52570BE04D}"/>
          </ac:spMkLst>
        </pc:spChg>
      </pc:sldChg>
      <pc:sldChg chg="modSp mod">
        <pc:chgData name="Artie Basukoski" userId="e3d18c0a-56dd-4e3c-9116-f7bf1a415a3b" providerId="ADAL" clId="{0492CF33-B556-4D14-AF35-9187BBD6F278}" dt="2022-12-12T14:29:56.364" v="1340" actId="20577"/>
        <pc:sldMkLst>
          <pc:docMk/>
          <pc:sldMk cId="2149606329" sldId="1608"/>
        </pc:sldMkLst>
        <pc:spChg chg="mod">
          <ac:chgData name="Artie Basukoski" userId="e3d18c0a-56dd-4e3c-9116-f7bf1a415a3b" providerId="ADAL" clId="{0492CF33-B556-4D14-AF35-9187BBD6F278}" dt="2022-12-12T14:24:09.248" v="1035" actId="20577"/>
          <ac:spMkLst>
            <pc:docMk/>
            <pc:sldMk cId="2149606329" sldId="1608"/>
            <ac:spMk id="2" creationId="{1B97E746-B270-4F0E-BD8C-A99E87507952}"/>
          </ac:spMkLst>
        </pc:spChg>
        <pc:spChg chg="mod">
          <ac:chgData name="Artie Basukoski" userId="e3d18c0a-56dd-4e3c-9116-f7bf1a415a3b" providerId="ADAL" clId="{0492CF33-B556-4D14-AF35-9187BBD6F278}" dt="2022-12-12T14:29:56.364" v="1340" actId="20577"/>
          <ac:spMkLst>
            <pc:docMk/>
            <pc:sldMk cId="2149606329" sldId="1608"/>
            <ac:spMk id="3" creationId="{5F0CD350-83A4-493F-BCF0-CC155B843350}"/>
          </ac:spMkLst>
        </pc:spChg>
      </pc:sldChg>
      <pc:sldChg chg="modSp mod">
        <pc:chgData name="Artie Basukoski" userId="e3d18c0a-56dd-4e3c-9116-f7bf1a415a3b" providerId="ADAL" clId="{0492CF33-B556-4D14-AF35-9187BBD6F278}" dt="2022-12-12T14:27:46.819" v="1075" actId="20577"/>
        <pc:sldMkLst>
          <pc:docMk/>
          <pc:sldMk cId="3532035534" sldId="1609"/>
        </pc:sldMkLst>
        <pc:spChg chg="mod">
          <ac:chgData name="Artie Basukoski" userId="e3d18c0a-56dd-4e3c-9116-f7bf1a415a3b" providerId="ADAL" clId="{0492CF33-B556-4D14-AF35-9187BBD6F278}" dt="2022-12-12T14:24:17.101" v="1044" actId="20577"/>
          <ac:spMkLst>
            <pc:docMk/>
            <pc:sldMk cId="3532035534" sldId="1609"/>
            <ac:spMk id="2" creationId="{8215E96F-F451-48DC-8177-9572C0723979}"/>
          </ac:spMkLst>
        </pc:spChg>
        <pc:spChg chg="mod">
          <ac:chgData name="Artie Basukoski" userId="e3d18c0a-56dd-4e3c-9116-f7bf1a415a3b" providerId="ADAL" clId="{0492CF33-B556-4D14-AF35-9187BBD6F278}" dt="2022-12-12T14:27:46.819" v="1075" actId="20577"/>
          <ac:spMkLst>
            <pc:docMk/>
            <pc:sldMk cId="3532035534" sldId="1609"/>
            <ac:spMk id="3" creationId="{D05D79B6-7AA3-48DB-B54A-FBCD7C6E5771}"/>
          </ac:spMkLst>
        </pc:spChg>
      </pc:sldChg>
      <pc:sldChg chg="modSp">
        <pc:chgData name="Artie Basukoski" userId="e3d18c0a-56dd-4e3c-9116-f7bf1a415a3b" providerId="ADAL" clId="{0492CF33-B556-4D14-AF35-9187BBD6F278}" dt="2022-12-12T12:53:01.168" v="335" actId="20577"/>
        <pc:sldMkLst>
          <pc:docMk/>
          <pc:sldMk cId="529740771" sldId="1610"/>
        </pc:sldMkLst>
        <pc:graphicFrameChg chg="mod">
          <ac:chgData name="Artie Basukoski" userId="e3d18c0a-56dd-4e3c-9116-f7bf1a415a3b" providerId="ADAL" clId="{0492CF33-B556-4D14-AF35-9187BBD6F278}" dt="2022-12-12T12:53:01.168" v="335" actId="20577"/>
          <ac:graphicFrameMkLst>
            <pc:docMk/>
            <pc:sldMk cId="529740771" sldId="1610"/>
            <ac:graphicFrameMk id="14" creationId="{37C89F95-B73B-45DA-819A-F3BE9AB9DD23}"/>
          </ac:graphicFrameMkLst>
        </pc:graphicFrameChg>
      </pc:sldChg>
      <pc:sldChg chg="modSp new add del mod ord">
        <pc:chgData name="Artie Basukoski" userId="e3d18c0a-56dd-4e3c-9116-f7bf1a415a3b" providerId="ADAL" clId="{0492CF33-B556-4D14-AF35-9187BBD6F278}" dt="2022-12-12T14:21:24.942" v="954" actId="47"/>
        <pc:sldMkLst>
          <pc:docMk/>
          <pc:sldMk cId="3704611037" sldId="1611"/>
        </pc:sldMkLst>
        <pc:spChg chg="mod">
          <ac:chgData name="Artie Basukoski" userId="e3d18c0a-56dd-4e3c-9116-f7bf1a415a3b" providerId="ADAL" clId="{0492CF33-B556-4D14-AF35-9187BBD6F278}" dt="2022-12-12T13:00:31.997" v="355" actId="20577"/>
          <ac:spMkLst>
            <pc:docMk/>
            <pc:sldMk cId="3704611037" sldId="1611"/>
            <ac:spMk id="2" creationId="{24660CFE-76E2-7BD3-0874-B205F29FC73F}"/>
          </ac:spMkLst>
        </pc:spChg>
      </pc:sldChg>
      <pc:sldChg chg="modSp new del mod ord">
        <pc:chgData name="Artie Basukoski" userId="e3d18c0a-56dd-4e3c-9116-f7bf1a415a3b" providerId="ADAL" clId="{0492CF33-B556-4D14-AF35-9187BBD6F278}" dt="2022-12-12T13:13:54.757" v="377" actId="47"/>
        <pc:sldMkLst>
          <pc:docMk/>
          <pc:sldMk cId="2526888203" sldId="1612"/>
        </pc:sldMkLst>
        <pc:spChg chg="mod">
          <ac:chgData name="Artie Basukoski" userId="e3d18c0a-56dd-4e3c-9116-f7bf1a415a3b" providerId="ADAL" clId="{0492CF33-B556-4D14-AF35-9187BBD6F278}" dt="2022-12-12T13:08:13.917" v="376" actId="20577"/>
          <ac:spMkLst>
            <pc:docMk/>
            <pc:sldMk cId="2526888203" sldId="1612"/>
            <ac:spMk id="2" creationId="{874BF0DE-CEA2-8A1B-3252-9A959CF432BF}"/>
          </ac:spMkLst>
        </pc:spChg>
      </pc:sldChg>
      <pc:sldChg chg="addSp modSp new mod ord">
        <pc:chgData name="Artie Basukoski" userId="e3d18c0a-56dd-4e3c-9116-f7bf1a415a3b" providerId="ADAL" clId="{0492CF33-B556-4D14-AF35-9187BBD6F278}" dt="2022-12-12T13:48:09.770" v="646" actId="20577"/>
        <pc:sldMkLst>
          <pc:docMk/>
          <pc:sldMk cId="2685547190" sldId="1612"/>
        </pc:sldMkLst>
        <pc:spChg chg="mod">
          <ac:chgData name="Artie Basukoski" userId="e3d18c0a-56dd-4e3c-9116-f7bf1a415a3b" providerId="ADAL" clId="{0492CF33-B556-4D14-AF35-9187BBD6F278}" dt="2022-12-12T13:41:07.239" v="588" actId="20577"/>
          <ac:spMkLst>
            <pc:docMk/>
            <pc:sldMk cId="2685547190" sldId="1612"/>
            <ac:spMk id="2" creationId="{7D6E4B8A-C7AA-DEA7-6EAC-60D2911E248C}"/>
          </ac:spMkLst>
        </pc:spChg>
        <pc:spChg chg="mod">
          <ac:chgData name="Artie Basukoski" userId="e3d18c0a-56dd-4e3c-9116-f7bf1a415a3b" providerId="ADAL" clId="{0492CF33-B556-4D14-AF35-9187BBD6F278}" dt="2022-12-12T13:46:34.946" v="622" actId="27636"/>
          <ac:spMkLst>
            <pc:docMk/>
            <pc:sldMk cId="2685547190" sldId="1612"/>
            <ac:spMk id="3" creationId="{F25AFA97-E30F-C246-B7F8-4DC0AA25233C}"/>
          </ac:spMkLst>
        </pc:spChg>
        <pc:spChg chg="add mod">
          <ac:chgData name="Artie Basukoski" userId="e3d18c0a-56dd-4e3c-9116-f7bf1a415a3b" providerId="ADAL" clId="{0492CF33-B556-4D14-AF35-9187BBD6F278}" dt="2022-12-12T13:48:09.770" v="646" actId="20577"/>
          <ac:spMkLst>
            <pc:docMk/>
            <pc:sldMk cId="2685547190" sldId="1612"/>
            <ac:spMk id="5" creationId="{5BB58998-E215-1907-06E7-79C83E297D1A}"/>
          </ac:spMkLst>
        </pc:spChg>
      </pc:sldChg>
      <pc:sldChg chg="modSp new add del mod ord">
        <pc:chgData name="Artie Basukoski" userId="e3d18c0a-56dd-4e3c-9116-f7bf1a415a3b" providerId="ADAL" clId="{0492CF33-B556-4D14-AF35-9187BBD6F278}" dt="2022-12-12T14:21:21.741" v="953" actId="47"/>
        <pc:sldMkLst>
          <pc:docMk/>
          <pc:sldMk cId="518949904" sldId="1613"/>
        </pc:sldMkLst>
        <pc:spChg chg="mod">
          <ac:chgData name="Artie Basukoski" userId="e3d18c0a-56dd-4e3c-9116-f7bf1a415a3b" providerId="ADAL" clId="{0492CF33-B556-4D14-AF35-9187BBD6F278}" dt="2022-12-12T14:19:18.514" v="950" actId="20577"/>
          <ac:spMkLst>
            <pc:docMk/>
            <pc:sldMk cId="518949904" sldId="1613"/>
            <ac:spMk id="2" creationId="{F6DE0052-1FA8-6A0C-62A3-BCDEBD94EEC8}"/>
          </ac:spMkLst>
        </pc:spChg>
        <pc:spChg chg="mod">
          <ac:chgData name="Artie Basukoski" userId="e3d18c0a-56dd-4e3c-9116-f7bf1a415a3b" providerId="ADAL" clId="{0492CF33-B556-4D14-AF35-9187BBD6F278}" dt="2022-12-12T14:20:31.446" v="951"/>
          <ac:spMkLst>
            <pc:docMk/>
            <pc:sldMk cId="518949904" sldId="1613"/>
            <ac:spMk id="3" creationId="{FD965B9E-2692-6C3B-0E04-A2E04F4A1EFB}"/>
          </ac:spMkLst>
        </pc:spChg>
      </pc:sldChg>
      <pc:sldChg chg="addSp delSp modSp new mod ord">
        <pc:chgData name="Artie Basukoski" userId="e3d18c0a-56dd-4e3c-9116-f7bf1a415a3b" providerId="ADAL" clId="{0492CF33-B556-4D14-AF35-9187BBD6F278}" dt="2022-12-12T14:10:11.620" v="935" actId="14100"/>
        <pc:sldMkLst>
          <pc:docMk/>
          <pc:sldMk cId="2649873276" sldId="1614"/>
        </pc:sldMkLst>
        <pc:spChg chg="mod">
          <ac:chgData name="Artie Basukoski" userId="e3d18c0a-56dd-4e3c-9116-f7bf1a415a3b" providerId="ADAL" clId="{0492CF33-B556-4D14-AF35-9187BBD6F278}" dt="2022-12-12T14:05:26.552" v="807" actId="20577"/>
          <ac:spMkLst>
            <pc:docMk/>
            <pc:sldMk cId="2649873276" sldId="1614"/>
            <ac:spMk id="2" creationId="{45AAB364-F5A9-1824-927B-347BFC2F10EB}"/>
          </ac:spMkLst>
        </pc:spChg>
        <pc:spChg chg="del mod">
          <ac:chgData name="Artie Basukoski" userId="e3d18c0a-56dd-4e3c-9116-f7bf1a415a3b" providerId="ADAL" clId="{0492CF33-B556-4D14-AF35-9187BBD6F278}" dt="2022-12-12T14:09:58.693" v="933" actId="478"/>
          <ac:spMkLst>
            <pc:docMk/>
            <pc:sldMk cId="2649873276" sldId="1614"/>
            <ac:spMk id="3" creationId="{27EB6FF0-854D-3ABB-106A-7217A946D93E}"/>
          </ac:spMkLst>
        </pc:spChg>
        <pc:spChg chg="add del mod">
          <ac:chgData name="Artie Basukoski" userId="e3d18c0a-56dd-4e3c-9116-f7bf1a415a3b" providerId="ADAL" clId="{0492CF33-B556-4D14-AF35-9187BBD6F278}" dt="2022-12-12T14:10:03.461" v="934" actId="22"/>
          <ac:spMkLst>
            <pc:docMk/>
            <pc:sldMk cId="2649873276" sldId="1614"/>
            <ac:spMk id="5" creationId="{930F7458-B9AE-35BB-D563-B2043C1BC09A}"/>
          </ac:spMkLst>
        </pc:spChg>
        <pc:picChg chg="add mod ord">
          <ac:chgData name="Artie Basukoski" userId="e3d18c0a-56dd-4e3c-9116-f7bf1a415a3b" providerId="ADAL" clId="{0492CF33-B556-4D14-AF35-9187BBD6F278}" dt="2022-12-12T14:10:11.620" v="935" actId="14100"/>
          <ac:picMkLst>
            <pc:docMk/>
            <pc:sldMk cId="2649873276" sldId="1614"/>
            <ac:picMk id="7" creationId="{4D568A4F-0CF6-8F9A-723E-90D7A62E344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1" Type="http://schemas.openxmlformats.org/officeDocument/2006/relationships/hyperlink" Target="https://en.wikipedia.org/wiki/James_Lighthil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1" Type="http://schemas.openxmlformats.org/officeDocument/2006/relationships/hyperlink" Target="https://en.wikipedia.org/wiki/James_Lighthil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3A9B6-C25A-4521-B392-90380AF491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4623EB-0107-4F80-8521-FF8D5A8BAED9}">
      <dgm:prSet/>
      <dgm:spPr/>
      <dgm:t>
        <a:bodyPr/>
        <a:lstStyle/>
        <a:p>
          <a:r>
            <a:rPr lang="en-US" dirty="0"/>
            <a:t>Due 18th Jan 2022, 1pm. (Last permissible date for assessments)</a:t>
          </a:r>
        </a:p>
      </dgm:t>
    </dgm:pt>
    <dgm:pt modelId="{63124940-3811-48F2-BD91-78FE34FFC8CD}" type="parTrans" cxnId="{65609BC1-DC1D-454E-8308-18B376CC7367}">
      <dgm:prSet/>
      <dgm:spPr/>
      <dgm:t>
        <a:bodyPr/>
        <a:lstStyle/>
        <a:p>
          <a:endParaRPr lang="en-US"/>
        </a:p>
      </dgm:t>
    </dgm:pt>
    <dgm:pt modelId="{889F8085-CC36-421B-9AC5-914E8C3D2EB8}" type="sibTrans" cxnId="{65609BC1-DC1D-454E-8308-18B376CC7367}">
      <dgm:prSet/>
      <dgm:spPr/>
      <dgm:t>
        <a:bodyPr/>
        <a:lstStyle/>
        <a:p>
          <a:endParaRPr lang="en-US"/>
        </a:p>
      </dgm:t>
    </dgm:pt>
    <dgm:pt modelId="{B7772374-FFFC-4D09-BE2A-0812D0F6DBCB}">
      <dgm:prSet/>
      <dgm:spPr/>
      <dgm:t>
        <a:bodyPr/>
        <a:lstStyle/>
        <a:p>
          <a:r>
            <a:rPr lang="en-US"/>
            <a:t>Individual work.</a:t>
          </a:r>
        </a:p>
      </dgm:t>
    </dgm:pt>
    <dgm:pt modelId="{42A8E714-D6B0-4BA6-A7EF-EEE7391F85DE}" type="parTrans" cxnId="{9C871992-34F3-4C77-972F-C2EBE267DDC8}">
      <dgm:prSet/>
      <dgm:spPr/>
      <dgm:t>
        <a:bodyPr/>
        <a:lstStyle/>
        <a:p>
          <a:endParaRPr lang="en-US"/>
        </a:p>
      </dgm:t>
    </dgm:pt>
    <dgm:pt modelId="{31104660-F9D3-4983-805B-7B9662A93FAB}" type="sibTrans" cxnId="{9C871992-34F3-4C77-972F-C2EBE267DDC8}">
      <dgm:prSet/>
      <dgm:spPr/>
      <dgm:t>
        <a:bodyPr/>
        <a:lstStyle/>
        <a:p>
          <a:endParaRPr lang="en-US"/>
        </a:p>
      </dgm:t>
    </dgm:pt>
    <dgm:pt modelId="{6E892D62-D4FC-4085-AD81-66132A47BF2F}">
      <dgm:prSet/>
      <dgm:spPr/>
      <dgm:t>
        <a:bodyPr/>
        <a:lstStyle/>
        <a:p>
          <a:r>
            <a:rPr lang="en-US"/>
            <a:t>Domain means area of application. This must be different from FYP. Suggested areas :</a:t>
          </a:r>
        </a:p>
      </dgm:t>
    </dgm:pt>
    <dgm:pt modelId="{42642403-BFE4-4960-9419-0F1A97C07904}" type="parTrans" cxnId="{304B7DDF-50E5-41D0-B7F3-17AB6465CD6A}">
      <dgm:prSet/>
      <dgm:spPr/>
      <dgm:t>
        <a:bodyPr/>
        <a:lstStyle/>
        <a:p>
          <a:endParaRPr lang="en-US"/>
        </a:p>
      </dgm:t>
    </dgm:pt>
    <dgm:pt modelId="{E1BFA7CF-F7E6-48A5-B2E9-A5C56F08DECA}" type="sibTrans" cxnId="{304B7DDF-50E5-41D0-B7F3-17AB6465CD6A}">
      <dgm:prSet/>
      <dgm:spPr/>
      <dgm:t>
        <a:bodyPr/>
        <a:lstStyle/>
        <a:p>
          <a:endParaRPr lang="en-US"/>
        </a:p>
      </dgm:t>
    </dgm:pt>
    <dgm:pt modelId="{C7DA774D-4FBA-4E6B-8532-38A2EF4A96B7}">
      <dgm:prSet/>
      <dgm:spPr/>
      <dgm:t>
        <a:bodyPr/>
        <a:lstStyle/>
        <a:p>
          <a:r>
            <a:rPr lang="en-GB" i="1"/>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a:t>
          </a:r>
          <a:endParaRPr lang="en-US"/>
        </a:p>
      </dgm:t>
    </dgm:pt>
    <dgm:pt modelId="{CCF6437A-1E8E-46A7-89E9-3E95BA02A506}" type="parTrans" cxnId="{3420DB44-3B28-45FF-A212-E32954216503}">
      <dgm:prSet/>
      <dgm:spPr/>
      <dgm:t>
        <a:bodyPr/>
        <a:lstStyle/>
        <a:p>
          <a:endParaRPr lang="en-US"/>
        </a:p>
      </dgm:t>
    </dgm:pt>
    <dgm:pt modelId="{F5523E4C-5975-4F98-9598-3B520667AB12}" type="sibTrans" cxnId="{3420DB44-3B28-45FF-A212-E32954216503}">
      <dgm:prSet/>
      <dgm:spPr/>
      <dgm:t>
        <a:bodyPr/>
        <a:lstStyle/>
        <a:p>
          <a:endParaRPr lang="en-US"/>
        </a:p>
      </dgm:t>
    </dgm:pt>
    <dgm:pt modelId="{88D468CB-B9F0-4591-97B6-78A759C00731}">
      <dgm:prSet/>
      <dgm:spPr/>
      <dgm:t>
        <a:bodyPr/>
        <a:lstStyle/>
        <a:p>
          <a:r>
            <a:rPr lang="en-GB"/>
            <a:t>If what you are interested in is not listed then write to me and we can add it.</a:t>
          </a:r>
          <a:endParaRPr lang="en-US"/>
        </a:p>
      </dgm:t>
    </dgm:pt>
    <dgm:pt modelId="{149BC176-6833-4D8E-9153-7A9FE44650EF}" type="parTrans" cxnId="{41B7AAFD-3E1A-4A30-99EE-09288C9D0A52}">
      <dgm:prSet/>
      <dgm:spPr/>
      <dgm:t>
        <a:bodyPr/>
        <a:lstStyle/>
        <a:p>
          <a:endParaRPr lang="en-US"/>
        </a:p>
      </dgm:t>
    </dgm:pt>
    <dgm:pt modelId="{A55A9D56-1A26-41F9-AEC6-CA8E73CF5AE4}" type="sibTrans" cxnId="{41B7AAFD-3E1A-4A30-99EE-09288C9D0A52}">
      <dgm:prSet/>
      <dgm:spPr/>
      <dgm:t>
        <a:bodyPr/>
        <a:lstStyle/>
        <a:p>
          <a:endParaRPr lang="en-US"/>
        </a:p>
      </dgm:t>
    </dgm:pt>
    <dgm:pt modelId="{8EEF6D4D-0E3E-428C-9B89-52EDA374DA88}" type="pres">
      <dgm:prSet presAssocID="{62E3A9B6-C25A-4521-B392-90380AF491F9}" presName="linear" presStyleCnt="0">
        <dgm:presLayoutVars>
          <dgm:animLvl val="lvl"/>
          <dgm:resizeHandles val="exact"/>
        </dgm:presLayoutVars>
      </dgm:prSet>
      <dgm:spPr/>
    </dgm:pt>
    <dgm:pt modelId="{2F2D6344-D599-4E24-B7B9-A0A70A1165EF}" type="pres">
      <dgm:prSet presAssocID="{A54623EB-0107-4F80-8521-FF8D5A8BAED9}" presName="parentText" presStyleLbl="node1" presStyleIdx="0" presStyleCnt="4">
        <dgm:presLayoutVars>
          <dgm:chMax val="0"/>
          <dgm:bulletEnabled val="1"/>
        </dgm:presLayoutVars>
      </dgm:prSet>
      <dgm:spPr/>
    </dgm:pt>
    <dgm:pt modelId="{CBC3E1AE-B003-46D2-8FDD-F3A42E60F492}" type="pres">
      <dgm:prSet presAssocID="{889F8085-CC36-421B-9AC5-914E8C3D2EB8}" presName="spacer" presStyleCnt="0"/>
      <dgm:spPr/>
    </dgm:pt>
    <dgm:pt modelId="{46CD3C3A-3619-4487-A532-A4BFE601FFB0}" type="pres">
      <dgm:prSet presAssocID="{B7772374-FFFC-4D09-BE2A-0812D0F6DBCB}" presName="parentText" presStyleLbl="node1" presStyleIdx="1" presStyleCnt="4">
        <dgm:presLayoutVars>
          <dgm:chMax val="0"/>
          <dgm:bulletEnabled val="1"/>
        </dgm:presLayoutVars>
      </dgm:prSet>
      <dgm:spPr/>
    </dgm:pt>
    <dgm:pt modelId="{A8ABECF9-E27F-4E3F-951C-4B6ECEE793CC}" type="pres">
      <dgm:prSet presAssocID="{31104660-F9D3-4983-805B-7B9662A93FAB}" presName="spacer" presStyleCnt="0"/>
      <dgm:spPr/>
    </dgm:pt>
    <dgm:pt modelId="{23A0CEF1-D7F5-4325-97C1-B115E7D8D168}" type="pres">
      <dgm:prSet presAssocID="{6E892D62-D4FC-4085-AD81-66132A47BF2F}" presName="parentText" presStyleLbl="node1" presStyleIdx="2" presStyleCnt="4">
        <dgm:presLayoutVars>
          <dgm:chMax val="0"/>
          <dgm:bulletEnabled val="1"/>
        </dgm:presLayoutVars>
      </dgm:prSet>
      <dgm:spPr/>
    </dgm:pt>
    <dgm:pt modelId="{AE2ECE0C-2E14-4202-B424-54B84B9C90D1}" type="pres">
      <dgm:prSet presAssocID="{6E892D62-D4FC-4085-AD81-66132A47BF2F}" presName="childText" presStyleLbl="revTx" presStyleIdx="0" presStyleCnt="1">
        <dgm:presLayoutVars>
          <dgm:bulletEnabled val="1"/>
        </dgm:presLayoutVars>
      </dgm:prSet>
      <dgm:spPr/>
    </dgm:pt>
    <dgm:pt modelId="{7E172D30-C1B4-4151-91BA-57F8144B89A6}" type="pres">
      <dgm:prSet presAssocID="{88D468CB-B9F0-4591-97B6-78A759C00731}" presName="parentText" presStyleLbl="node1" presStyleIdx="3" presStyleCnt="4">
        <dgm:presLayoutVars>
          <dgm:chMax val="0"/>
          <dgm:bulletEnabled val="1"/>
        </dgm:presLayoutVars>
      </dgm:prSet>
      <dgm:spPr/>
    </dgm:pt>
  </dgm:ptLst>
  <dgm:cxnLst>
    <dgm:cxn modelId="{12B3A71E-9B78-4721-A0BD-486B0FBEA3A8}" type="presOf" srcId="{62E3A9B6-C25A-4521-B392-90380AF491F9}" destId="{8EEF6D4D-0E3E-428C-9B89-52EDA374DA88}" srcOrd="0" destOrd="0" presId="urn:microsoft.com/office/officeart/2005/8/layout/vList2"/>
    <dgm:cxn modelId="{9BA85B1F-AA7B-47B4-BE1C-DCD8B5D4FAFF}" type="presOf" srcId="{88D468CB-B9F0-4591-97B6-78A759C00731}" destId="{7E172D30-C1B4-4151-91BA-57F8144B89A6}" srcOrd="0" destOrd="0" presId="urn:microsoft.com/office/officeart/2005/8/layout/vList2"/>
    <dgm:cxn modelId="{3420DB44-3B28-45FF-A212-E32954216503}" srcId="{6E892D62-D4FC-4085-AD81-66132A47BF2F}" destId="{C7DA774D-4FBA-4E6B-8532-38A2EF4A96B7}" srcOrd="0" destOrd="0" parTransId="{CCF6437A-1E8E-46A7-89E9-3E95BA02A506}" sibTransId="{F5523E4C-5975-4F98-9598-3B520667AB12}"/>
    <dgm:cxn modelId="{B673AA45-87BD-47CF-B231-53B303940EE7}" type="presOf" srcId="{C7DA774D-4FBA-4E6B-8532-38A2EF4A96B7}" destId="{AE2ECE0C-2E14-4202-B424-54B84B9C90D1}" srcOrd="0" destOrd="0" presId="urn:microsoft.com/office/officeart/2005/8/layout/vList2"/>
    <dgm:cxn modelId="{ABD52A6D-E3EE-4C28-9B88-D205361865C8}" type="presOf" srcId="{A54623EB-0107-4F80-8521-FF8D5A8BAED9}" destId="{2F2D6344-D599-4E24-B7B9-A0A70A1165EF}" srcOrd="0" destOrd="0" presId="urn:microsoft.com/office/officeart/2005/8/layout/vList2"/>
    <dgm:cxn modelId="{9C871992-34F3-4C77-972F-C2EBE267DDC8}" srcId="{62E3A9B6-C25A-4521-B392-90380AF491F9}" destId="{B7772374-FFFC-4D09-BE2A-0812D0F6DBCB}" srcOrd="1" destOrd="0" parTransId="{42A8E714-D6B0-4BA6-A7EF-EEE7391F85DE}" sibTransId="{31104660-F9D3-4983-805B-7B9662A93FAB}"/>
    <dgm:cxn modelId="{66150EAB-36CA-4B3E-9474-66609A4D22C6}" type="presOf" srcId="{B7772374-FFFC-4D09-BE2A-0812D0F6DBCB}" destId="{46CD3C3A-3619-4487-A532-A4BFE601FFB0}" srcOrd="0" destOrd="0" presId="urn:microsoft.com/office/officeart/2005/8/layout/vList2"/>
    <dgm:cxn modelId="{65609BC1-DC1D-454E-8308-18B376CC7367}" srcId="{62E3A9B6-C25A-4521-B392-90380AF491F9}" destId="{A54623EB-0107-4F80-8521-FF8D5A8BAED9}" srcOrd="0" destOrd="0" parTransId="{63124940-3811-48F2-BD91-78FE34FFC8CD}" sibTransId="{889F8085-CC36-421B-9AC5-914E8C3D2EB8}"/>
    <dgm:cxn modelId="{C6A69ED7-8530-41EF-84A6-6E9197D2FC8A}" type="presOf" srcId="{6E892D62-D4FC-4085-AD81-66132A47BF2F}" destId="{23A0CEF1-D7F5-4325-97C1-B115E7D8D168}" srcOrd="0" destOrd="0" presId="urn:microsoft.com/office/officeart/2005/8/layout/vList2"/>
    <dgm:cxn modelId="{304B7DDF-50E5-41D0-B7F3-17AB6465CD6A}" srcId="{62E3A9B6-C25A-4521-B392-90380AF491F9}" destId="{6E892D62-D4FC-4085-AD81-66132A47BF2F}" srcOrd="2" destOrd="0" parTransId="{42642403-BFE4-4960-9419-0F1A97C07904}" sibTransId="{E1BFA7CF-F7E6-48A5-B2E9-A5C56F08DECA}"/>
    <dgm:cxn modelId="{41B7AAFD-3E1A-4A30-99EE-09288C9D0A52}" srcId="{62E3A9B6-C25A-4521-B392-90380AF491F9}" destId="{88D468CB-B9F0-4591-97B6-78A759C00731}" srcOrd="3" destOrd="0" parTransId="{149BC176-6833-4D8E-9153-7A9FE44650EF}" sibTransId="{A55A9D56-1A26-41F9-AEC6-CA8E73CF5AE4}"/>
    <dgm:cxn modelId="{14943DFE-B5DA-447E-98A7-1AFB9CA29BAA}" type="presParOf" srcId="{8EEF6D4D-0E3E-428C-9B89-52EDA374DA88}" destId="{2F2D6344-D599-4E24-B7B9-A0A70A1165EF}" srcOrd="0" destOrd="0" presId="urn:microsoft.com/office/officeart/2005/8/layout/vList2"/>
    <dgm:cxn modelId="{D9E62F1F-A0A5-437A-8EE1-B300CA85FDBA}" type="presParOf" srcId="{8EEF6D4D-0E3E-428C-9B89-52EDA374DA88}" destId="{CBC3E1AE-B003-46D2-8FDD-F3A42E60F492}" srcOrd="1" destOrd="0" presId="urn:microsoft.com/office/officeart/2005/8/layout/vList2"/>
    <dgm:cxn modelId="{99415EF0-8011-4736-A8F9-267B19A51C17}" type="presParOf" srcId="{8EEF6D4D-0E3E-428C-9B89-52EDA374DA88}" destId="{46CD3C3A-3619-4487-A532-A4BFE601FFB0}" srcOrd="2" destOrd="0" presId="urn:microsoft.com/office/officeart/2005/8/layout/vList2"/>
    <dgm:cxn modelId="{DC029AC3-B60D-470C-A053-FBE5BB93A196}" type="presParOf" srcId="{8EEF6D4D-0E3E-428C-9B89-52EDA374DA88}" destId="{A8ABECF9-E27F-4E3F-951C-4B6ECEE793CC}" srcOrd="3" destOrd="0" presId="urn:microsoft.com/office/officeart/2005/8/layout/vList2"/>
    <dgm:cxn modelId="{1A847D68-DD65-4EE6-B686-E6C9ACE22012}" type="presParOf" srcId="{8EEF6D4D-0E3E-428C-9B89-52EDA374DA88}" destId="{23A0CEF1-D7F5-4325-97C1-B115E7D8D168}" srcOrd="4" destOrd="0" presId="urn:microsoft.com/office/officeart/2005/8/layout/vList2"/>
    <dgm:cxn modelId="{E73C1F37-1249-401E-9321-149103B9986E}" type="presParOf" srcId="{8EEF6D4D-0E3E-428C-9B89-52EDA374DA88}" destId="{AE2ECE0C-2E14-4202-B424-54B84B9C90D1}" srcOrd="5" destOrd="0" presId="urn:microsoft.com/office/officeart/2005/8/layout/vList2"/>
    <dgm:cxn modelId="{684C4154-1C15-4978-8100-804EB15A0335}" type="presParOf" srcId="{8EEF6D4D-0E3E-428C-9B89-52EDA374DA88}" destId="{7E172D30-C1B4-4151-91BA-57F8144B89A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416B4-3C24-4594-B966-AFAFF11D1B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5D81E5-B868-4189-899B-3B730819D893}">
      <dgm:prSet/>
      <dgm:spPr/>
      <dgm:t>
        <a:bodyPr/>
        <a:lstStyle/>
        <a:p>
          <a:r>
            <a:rPr lang="en-US"/>
            <a:t>A branch of computer science dealing with the simulation of intelligent behavior in computers.</a:t>
          </a:r>
        </a:p>
      </dgm:t>
    </dgm:pt>
    <dgm:pt modelId="{FEADC47B-4FFF-421B-9FFB-572856FF9652}" type="parTrans" cxnId="{6868CBBA-D364-4164-9F1F-09F02011D758}">
      <dgm:prSet/>
      <dgm:spPr/>
      <dgm:t>
        <a:bodyPr/>
        <a:lstStyle/>
        <a:p>
          <a:endParaRPr lang="en-US"/>
        </a:p>
      </dgm:t>
    </dgm:pt>
    <dgm:pt modelId="{CF81E24F-2A0B-4E77-813D-E7DDFB04A841}" type="sibTrans" cxnId="{6868CBBA-D364-4164-9F1F-09F02011D758}">
      <dgm:prSet/>
      <dgm:spPr/>
      <dgm:t>
        <a:bodyPr/>
        <a:lstStyle/>
        <a:p>
          <a:endParaRPr lang="en-US"/>
        </a:p>
      </dgm:t>
    </dgm:pt>
    <dgm:pt modelId="{43C4D931-EE64-45E4-9A56-EDB520D05B22}">
      <dgm:prSet/>
      <dgm:spPr/>
      <dgm:t>
        <a:bodyPr/>
        <a:lstStyle/>
        <a:p>
          <a:r>
            <a:rPr lang="en-US"/>
            <a:t>The capability of a machine to imitate intelligent human behavior.</a:t>
          </a:r>
        </a:p>
      </dgm:t>
    </dgm:pt>
    <dgm:pt modelId="{3736173D-24B2-4A7F-B24E-C8CCBDD16105}" type="parTrans" cxnId="{8C49FD0F-7194-45C5-9734-33E26AABDBE2}">
      <dgm:prSet/>
      <dgm:spPr/>
      <dgm:t>
        <a:bodyPr/>
        <a:lstStyle/>
        <a:p>
          <a:endParaRPr lang="en-US"/>
        </a:p>
      </dgm:t>
    </dgm:pt>
    <dgm:pt modelId="{22570FE5-7FC5-4233-8CE6-E59128E9CD50}" type="sibTrans" cxnId="{8C49FD0F-7194-45C5-9734-33E26AABDBE2}">
      <dgm:prSet/>
      <dgm:spPr/>
      <dgm:t>
        <a:bodyPr/>
        <a:lstStyle/>
        <a:p>
          <a:endParaRPr lang="en-US"/>
        </a:p>
      </dgm:t>
    </dgm:pt>
    <dgm:pt modelId="{BD21B78A-8496-4307-8EA1-B1B43226713B}">
      <dgm:prSet/>
      <dgm:spPr/>
      <dgm:t>
        <a:bodyPr/>
        <a:lstStyle/>
        <a:p>
          <a:r>
            <a:rPr lang="en-US"/>
            <a:t>Strong AI: Systems that think like humans (general intelligence)</a:t>
          </a:r>
        </a:p>
      </dgm:t>
    </dgm:pt>
    <dgm:pt modelId="{F535E95B-97BE-47A4-9571-4EB62457163A}" type="parTrans" cxnId="{CDC2124C-61B6-4CA7-8608-5061326FF49B}">
      <dgm:prSet/>
      <dgm:spPr/>
      <dgm:t>
        <a:bodyPr/>
        <a:lstStyle/>
        <a:p>
          <a:endParaRPr lang="en-US"/>
        </a:p>
      </dgm:t>
    </dgm:pt>
    <dgm:pt modelId="{E84BA9D9-DBEC-48CF-A98E-EC3A6C6B2473}" type="sibTrans" cxnId="{CDC2124C-61B6-4CA7-8608-5061326FF49B}">
      <dgm:prSet/>
      <dgm:spPr/>
      <dgm:t>
        <a:bodyPr/>
        <a:lstStyle/>
        <a:p>
          <a:endParaRPr lang="en-US"/>
        </a:p>
      </dgm:t>
    </dgm:pt>
    <dgm:pt modelId="{4281918F-95D8-43FB-8C1F-4441084568A7}">
      <dgm:prSet/>
      <dgm:spPr/>
      <dgm:t>
        <a:bodyPr/>
        <a:lstStyle/>
        <a:p>
          <a:r>
            <a:rPr lang="en-US"/>
            <a:t>Weak AI:  Just get systems to work without figuring out how human reasoning works (specific intelligence)</a:t>
          </a:r>
        </a:p>
      </dgm:t>
    </dgm:pt>
    <dgm:pt modelId="{A28AA0F1-CE6E-421A-9567-DDBF7A6B1B7D}" type="parTrans" cxnId="{C7F1848F-040E-475C-8540-11C34D422DAC}">
      <dgm:prSet/>
      <dgm:spPr/>
      <dgm:t>
        <a:bodyPr/>
        <a:lstStyle/>
        <a:p>
          <a:endParaRPr lang="en-US"/>
        </a:p>
      </dgm:t>
    </dgm:pt>
    <dgm:pt modelId="{267BD3C6-AC0E-441B-B2E1-B58725A98862}" type="sibTrans" cxnId="{C7F1848F-040E-475C-8540-11C34D422DAC}">
      <dgm:prSet/>
      <dgm:spPr/>
      <dgm:t>
        <a:bodyPr/>
        <a:lstStyle/>
        <a:p>
          <a:endParaRPr lang="en-US"/>
        </a:p>
      </dgm:t>
    </dgm:pt>
    <dgm:pt modelId="{F072C266-D638-4F8E-8529-C859267F0FBA}">
      <dgm:prSet/>
      <dgm:spPr/>
      <dgm:t>
        <a:bodyPr/>
        <a:lstStyle/>
        <a:p>
          <a:r>
            <a:rPr lang="en-US"/>
            <a:t>Use human reasoning as a model but not necessarily the end goal</a:t>
          </a:r>
        </a:p>
      </dgm:t>
    </dgm:pt>
    <dgm:pt modelId="{76DFE2FD-FB6C-4EF0-A4A0-1DF48CBD4D75}" type="parTrans" cxnId="{B63E0379-92EC-4087-9B94-64DE8D38A309}">
      <dgm:prSet/>
      <dgm:spPr/>
      <dgm:t>
        <a:bodyPr/>
        <a:lstStyle/>
        <a:p>
          <a:endParaRPr lang="en-US"/>
        </a:p>
      </dgm:t>
    </dgm:pt>
    <dgm:pt modelId="{5CF8ED2D-C1AA-47A0-B8E8-F448B631A346}" type="sibTrans" cxnId="{B63E0379-92EC-4087-9B94-64DE8D38A309}">
      <dgm:prSet/>
      <dgm:spPr/>
      <dgm:t>
        <a:bodyPr/>
        <a:lstStyle/>
        <a:p>
          <a:endParaRPr lang="en-US"/>
        </a:p>
      </dgm:t>
    </dgm:pt>
    <dgm:pt modelId="{CD3C14A9-A25F-4C9F-8877-01F5ED5C0764}">
      <dgm:prSet/>
      <dgm:spPr/>
      <dgm:t>
        <a:bodyPr/>
        <a:lstStyle/>
        <a:p>
          <a:r>
            <a:rPr lang="en-US" dirty="0"/>
            <a:t>“A computer program is said to learn from experience E with respect to some class of tasks T and performance measure P, if its performance at tasks in T, as measured by P, improves with experience E.” </a:t>
          </a:r>
        </a:p>
      </dgm:t>
    </dgm:pt>
    <dgm:pt modelId="{01484665-9E79-4343-8037-35155CB7B4F1}" type="parTrans" cxnId="{1B0FB97D-3F90-404C-9A30-21EF0FE17255}">
      <dgm:prSet/>
      <dgm:spPr/>
      <dgm:t>
        <a:bodyPr/>
        <a:lstStyle/>
        <a:p>
          <a:endParaRPr lang="en-US"/>
        </a:p>
      </dgm:t>
    </dgm:pt>
    <dgm:pt modelId="{325C5150-60B6-49D4-8A37-9E99C9D41406}" type="sibTrans" cxnId="{1B0FB97D-3F90-404C-9A30-21EF0FE17255}">
      <dgm:prSet/>
      <dgm:spPr/>
      <dgm:t>
        <a:bodyPr/>
        <a:lstStyle/>
        <a:p>
          <a:endParaRPr lang="en-US"/>
        </a:p>
      </dgm:t>
    </dgm:pt>
    <dgm:pt modelId="{3389FBC8-49D9-4ED4-B8F7-B8C6A3C38D9D}" type="pres">
      <dgm:prSet presAssocID="{5BC416B4-3C24-4594-B966-AFAFF11D1B13}" presName="root" presStyleCnt="0">
        <dgm:presLayoutVars>
          <dgm:dir/>
          <dgm:resizeHandles val="exact"/>
        </dgm:presLayoutVars>
      </dgm:prSet>
      <dgm:spPr/>
    </dgm:pt>
    <dgm:pt modelId="{AF6E0CA9-B0FC-49EC-99E4-966B574AE26F}" type="pres">
      <dgm:prSet presAssocID="{205D81E5-B868-4189-899B-3B730819D893}" presName="compNode" presStyleCnt="0"/>
      <dgm:spPr/>
    </dgm:pt>
    <dgm:pt modelId="{C72B100F-1F7F-4037-A822-2EB7DEF0AEFB}" type="pres">
      <dgm:prSet presAssocID="{205D81E5-B868-4189-899B-3B730819D893}" presName="bgRect" presStyleLbl="bgShp" presStyleIdx="0" presStyleCnt="6"/>
      <dgm:spPr/>
    </dgm:pt>
    <dgm:pt modelId="{055263B2-1674-41F8-851B-8CC06BDB32D4}" type="pres">
      <dgm:prSet presAssocID="{205D81E5-B868-4189-899B-3B730819D8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EFC6C45-F0F1-4793-AB65-0816B76AF07F}" type="pres">
      <dgm:prSet presAssocID="{205D81E5-B868-4189-899B-3B730819D893}" presName="spaceRect" presStyleCnt="0"/>
      <dgm:spPr/>
    </dgm:pt>
    <dgm:pt modelId="{D4F9C3F5-15D2-43C2-AD55-8ED727956F65}" type="pres">
      <dgm:prSet presAssocID="{205D81E5-B868-4189-899B-3B730819D893}" presName="parTx" presStyleLbl="revTx" presStyleIdx="0" presStyleCnt="6">
        <dgm:presLayoutVars>
          <dgm:chMax val="0"/>
          <dgm:chPref val="0"/>
        </dgm:presLayoutVars>
      </dgm:prSet>
      <dgm:spPr/>
    </dgm:pt>
    <dgm:pt modelId="{1B1F260A-8881-4753-A2B5-E91823796C74}" type="pres">
      <dgm:prSet presAssocID="{CF81E24F-2A0B-4E77-813D-E7DDFB04A841}" presName="sibTrans" presStyleCnt="0"/>
      <dgm:spPr/>
    </dgm:pt>
    <dgm:pt modelId="{B9E126FF-64BE-48EC-8641-D391D99BA1A4}" type="pres">
      <dgm:prSet presAssocID="{43C4D931-EE64-45E4-9A56-EDB520D05B22}" presName="compNode" presStyleCnt="0"/>
      <dgm:spPr/>
    </dgm:pt>
    <dgm:pt modelId="{79BA8592-DECA-4ADA-9CEF-292CE369A595}" type="pres">
      <dgm:prSet presAssocID="{43C4D931-EE64-45E4-9A56-EDB520D05B22}" presName="bgRect" presStyleLbl="bgShp" presStyleIdx="1" presStyleCnt="6"/>
      <dgm:spPr/>
    </dgm:pt>
    <dgm:pt modelId="{A382D5DF-D8C2-4742-B50C-40E3F765D8E9}" type="pres">
      <dgm:prSet presAssocID="{43C4D931-EE64-45E4-9A56-EDB520D05B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7E39340-7D3C-479A-A6F0-582375426F0D}" type="pres">
      <dgm:prSet presAssocID="{43C4D931-EE64-45E4-9A56-EDB520D05B22}" presName="spaceRect" presStyleCnt="0"/>
      <dgm:spPr/>
    </dgm:pt>
    <dgm:pt modelId="{68671865-A970-4BDA-B96B-9D433779BE35}" type="pres">
      <dgm:prSet presAssocID="{43C4D931-EE64-45E4-9A56-EDB520D05B22}" presName="parTx" presStyleLbl="revTx" presStyleIdx="1" presStyleCnt="6">
        <dgm:presLayoutVars>
          <dgm:chMax val="0"/>
          <dgm:chPref val="0"/>
        </dgm:presLayoutVars>
      </dgm:prSet>
      <dgm:spPr/>
    </dgm:pt>
    <dgm:pt modelId="{F146794B-C82F-420F-A8EA-27EF1EF65E27}" type="pres">
      <dgm:prSet presAssocID="{22570FE5-7FC5-4233-8CE6-E59128E9CD50}" presName="sibTrans" presStyleCnt="0"/>
      <dgm:spPr/>
    </dgm:pt>
    <dgm:pt modelId="{0BCE7316-62F6-4601-ACDB-167A1C1AFC95}" type="pres">
      <dgm:prSet presAssocID="{BD21B78A-8496-4307-8EA1-B1B43226713B}" presName="compNode" presStyleCnt="0"/>
      <dgm:spPr/>
    </dgm:pt>
    <dgm:pt modelId="{988C52E7-F362-43D1-B0DB-4FCA5FDB0406}" type="pres">
      <dgm:prSet presAssocID="{BD21B78A-8496-4307-8EA1-B1B43226713B}" presName="bgRect" presStyleLbl="bgShp" presStyleIdx="2" presStyleCnt="6"/>
      <dgm:spPr/>
    </dgm:pt>
    <dgm:pt modelId="{3F22D72B-DBEA-4262-8CE9-75151559F985}" type="pres">
      <dgm:prSet presAssocID="{BD21B78A-8496-4307-8EA1-B1B43226713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165E369-7F76-42E8-9ACE-D42E5A0F68BD}" type="pres">
      <dgm:prSet presAssocID="{BD21B78A-8496-4307-8EA1-B1B43226713B}" presName="spaceRect" presStyleCnt="0"/>
      <dgm:spPr/>
    </dgm:pt>
    <dgm:pt modelId="{885F464D-D742-4756-972A-411059F8AA9A}" type="pres">
      <dgm:prSet presAssocID="{BD21B78A-8496-4307-8EA1-B1B43226713B}" presName="parTx" presStyleLbl="revTx" presStyleIdx="2" presStyleCnt="6">
        <dgm:presLayoutVars>
          <dgm:chMax val="0"/>
          <dgm:chPref val="0"/>
        </dgm:presLayoutVars>
      </dgm:prSet>
      <dgm:spPr/>
    </dgm:pt>
    <dgm:pt modelId="{496E4B0E-9760-4E9B-B7FC-FDF36618669F}" type="pres">
      <dgm:prSet presAssocID="{E84BA9D9-DBEC-48CF-A98E-EC3A6C6B2473}" presName="sibTrans" presStyleCnt="0"/>
      <dgm:spPr/>
    </dgm:pt>
    <dgm:pt modelId="{384B5B3B-1C01-4CCC-9541-12F07C2E13C3}" type="pres">
      <dgm:prSet presAssocID="{4281918F-95D8-43FB-8C1F-4441084568A7}" presName="compNode" presStyleCnt="0"/>
      <dgm:spPr/>
    </dgm:pt>
    <dgm:pt modelId="{CAD35537-B76A-449C-BF24-297B07C3AC5E}" type="pres">
      <dgm:prSet presAssocID="{4281918F-95D8-43FB-8C1F-4441084568A7}" presName="bgRect" presStyleLbl="bgShp" presStyleIdx="3" presStyleCnt="6"/>
      <dgm:spPr/>
    </dgm:pt>
    <dgm:pt modelId="{806E165B-3CB9-4D83-A2D5-78D5E6A249A2}" type="pres">
      <dgm:prSet presAssocID="{4281918F-95D8-43FB-8C1F-4441084568A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28EACF07-80EB-40D0-899F-0026250693A7}" type="pres">
      <dgm:prSet presAssocID="{4281918F-95D8-43FB-8C1F-4441084568A7}" presName="spaceRect" presStyleCnt="0"/>
      <dgm:spPr/>
    </dgm:pt>
    <dgm:pt modelId="{36316442-95D0-48E1-ABB5-61B833DFEB21}" type="pres">
      <dgm:prSet presAssocID="{4281918F-95D8-43FB-8C1F-4441084568A7}" presName="parTx" presStyleLbl="revTx" presStyleIdx="3" presStyleCnt="6">
        <dgm:presLayoutVars>
          <dgm:chMax val="0"/>
          <dgm:chPref val="0"/>
        </dgm:presLayoutVars>
      </dgm:prSet>
      <dgm:spPr/>
    </dgm:pt>
    <dgm:pt modelId="{A6B150F6-7F14-4EED-8F0F-33C2A1505631}" type="pres">
      <dgm:prSet presAssocID="{267BD3C6-AC0E-441B-B2E1-B58725A98862}" presName="sibTrans" presStyleCnt="0"/>
      <dgm:spPr/>
    </dgm:pt>
    <dgm:pt modelId="{51DCDE59-FCDE-4298-B320-F36D762984AF}" type="pres">
      <dgm:prSet presAssocID="{F072C266-D638-4F8E-8529-C859267F0FBA}" presName="compNode" presStyleCnt="0"/>
      <dgm:spPr/>
    </dgm:pt>
    <dgm:pt modelId="{5C05B37E-6BA8-4CA2-A452-3418EEBC4F01}" type="pres">
      <dgm:prSet presAssocID="{F072C266-D638-4F8E-8529-C859267F0FBA}" presName="bgRect" presStyleLbl="bgShp" presStyleIdx="4" presStyleCnt="6"/>
      <dgm:spPr/>
    </dgm:pt>
    <dgm:pt modelId="{C03D53F2-C16E-4AA3-991B-119FCBC31E09}" type="pres">
      <dgm:prSet presAssocID="{F072C266-D638-4F8E-8529-C859267F0FB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58960941-726A-47AA-B170-F91FD48D88C4}" type="pres">
      <dgm:prSet presAssocID="{F072C266-D638-4F8E-8529-C859267F0FBA}" presName="spaceRect" presStyleCnt="0"/>
      <dgm:spPr/>
    </dgm:pt>
    <dgm:pt modelId="{51222249-96CC-4B11-8669-152D96572E2C}" type="pres">
      <dgm:prSet presAssocID="{F072C266-D638-4F8E-8529-C859267F0FBA}" presName="parTx" presStyleLbl="revTx" presStyleIdx="4" presStyleCnt="6">
        <dgm:presLayoutVars>
          <dgm:chMax val="0"/>
          <dgm:chPref val="0"/>
        </dgm:presLayoutVars>
      </dgm:prSet>
      <dgm:spPr/>
    </dgm:pt>
    <dgm:pt modelId="{489AC807-E911-4795-99C1-1C187EAD6E01}" type="pres">
      <dgm:prSet presAssocID="{5CF8ED2D-C1AA-47A0-B8E8-F448B631A346}" presName="sibTrans" presStyleCnt="0"/>
      <dgm:spPr/>
    </dgm:pt>
    <dgm:pt modelId="{12EF1032-90FB-4560-A870-50FEFE992367}" type="pres">
      <dgm:prSet presAssocID="{CD3C14A9-A25F-4C9F-8877-01F5ED5C0764}" presName="compNode" presStyleCnt="0"/>
      <dgm:spPr/>
    </dgm:pt>
    <dgm:pt modelId="{6C959784-AE3F-4430-98FF-A70EB7DD2669}" type="pres">
      <dgm:prSet presAssocID="{CD3C14A9-A25F-4C9F-8877-01F5ED5C0764}" presName="bgRect" presStyleLbl="bgShp" presStyleIdx="5" presStyleCnt="6"/>
      <dgm:spPr/>
    </dgm:pt>
    <dgm:pt modelId="{B98A21B2-1D47-42BF-A3F6-349EE2E7E1EB}" type="pres">
      <dgm:prSet presAssocID="{CD3C14A9-A25F-4C9F-8877-01F5ED5C076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A3CF42DB-BFB5-4FA4-90DC-D671928D7C8B}" type="pres">
      <dgm:prSet presAssocID="{CD3C14A9-A25F-4C9F-8877-01F5ED5C0764}" presName="spaceRect" presStyleCnt="0"/>
      <dgm:spPr/>
    </dgm:pt>
    <dgm:pt modelId="{6DD6CAFE-077A-47A5-8B53-AFB932B40611}" type="pres">
      <dgm:prSet presAssocID="{CD3C14A9-A25F-4C9F-8877-01F5ED5C0764}" presName="parTx" presStyleLbl="revTx" presStyleIdx="5" presStyleCnt="6">
        <dgm:presLayoutVars>
          <dgm:chMax val="0"/>
          <dgm:chPref val="0"/>
        </dgm:presLayoutVars>
      </dgm:prSet>
      <dgm:spPr/>
    </dgm:pt>
  </dgm:ptLst>
  <dgm:cxnLst>
    <dgm:cxn modelId="{8C49FD0F-7194-45C5-9734-33E26AABDBE2}" srcId="{5BC416B4-3C24-4594-B966-AFAFF11D1B13}" destId="{43C4D931-EE64-45E4-9A56-EDB520D05B22}" srcOrd="1" destOrd="0" parTransId="{3736173D-24B2-4A7F-B24E-C8CCBDD16105}" sibTransId="{22570FE5-7FC5-4233-8CE6-E59128E9CD50}"/>
    <dgm:cxn modelId="{C3531117-FE62-472F-84CE-2ECD469D982F}" type="presOf" srcId="{5BC416B4-3C24-4594-B966-AFAFF11D1B13}" destId="{3389FBC8-49D9-4ED4-B8F7-B8C6A3C38D9D}" srcOrd="0" destOrd="0" presId="urn:microsoft.com/office/officeart/2018/2/layout/IconVerticalSolidList"/>
    <dgm:cxn modelId="{79898B40-02B3-49D4-A40E-C5887B8255E2}" type="presOf" srcId="{BD21B78A-8496-4307-8EA1-B1B43226713B}" destId="{885F464D-D742-4756-972A-411059F8AA9A}" srcOrd="0" destOrd="0" presId="urn:microsoft.com/office/officeart/2018/2/layout/IconVerticalSolidList"/>
    <dgm:cxn modelId="{CDC2124C-61B6-4CA7-8608-5061326FF49B}" srcId="{5BC416B4-3C24-4594-B966-AFAFF11D1B13}" destId="{BD21B78A-8496-4307-8EA1-B1B43226713B}" srcOrd="2" destOrd="0" parTransId="{F535E95B-97BE-47A4-9571-4EB62457163A}" sibTransId="{E84BA9D9-DBEC-48CF-A98E-EC3A6C6B2473}"/>
    <dgm:cxn modelId="{41D64A70-99BC-4839-BB69-779919274A99}" type="presOf" srcId="{43C4D931-EE64-45E4-9A56-EDB520D05B22}" destId="{68671865-A970-4BDA-B96B-9D433779BE35}" srcOrd="0" destOrd="0" presId="urn:microsoft.com/office/officeart/2018/2/layout/IconVerticalSolidList"/>
    <dgm:cxn modelId="{B63E0379-92EC-4087-9B94-64DE8D38A309}" srcId="{5BC416B4-3C24-4594-B966-AFAFF11D1B13}" destId="{F072C266-D638-4F8E-8529-C859267F0FBA}" srcOrd="4" destOrd="0" parTransId="{76DFE2FD-FB6C-4EF0-A4A0-1DF48CBD4D75}" sibTransId="{5CF8ED2D-C1AA-47A0-B8E8-F448B631A346}"/>
    <dgm:cxn modelId="{1B0FB97D-3F90-404C-9A30-21EF0FE17255}" srcId="{5BC416B4-3C24-4594-B966-AFAFF11D1B13}" destId="{CD3C14A9-A25F-4C9F-8877-01F5ED5C0764}" srcOrd="5" destOrd="0" parTransId="{01484665-9E79-4343-8037-35155CB7B4F1}" sibTransId="{325C5150-60B6-49D4-8A37-9E99C9D41406}"/>
    <dgm:cxn modelId="{C7F1848F-040E-475C-8540-11C34D422DAC}" srcId="{5BC416B4-3C24-4594-B966-AFAFF11D1B13}" destId="{4281918F-95D8-43FB-8C1F-4441084568A7}" srcOrd="3" destOrd="0" parTransId="{A28AA0F1-CE6E-421A-9567-DDBF7A6B1B7D}" sibTransId="{267BD3C6-AC0E-441B-B2E1-B58725A98862}"/>
    <dgm:cxn modelId="{6A9901A1-21C3-401A-9DB4-F2C817B63968}" type="presOf" srcId="{4281918F-95D8-43FB-8C1F-4441084568A7}" destId="{36316442-95D0-48E1-ABB5-61B833DFEB21}" srcOrd="0" destOrd="0" presId="urn:microsoft.com/office/officeart/2018/2/layout/IconVerticalSolidList"/>
    <dgm:cxn modelId="{425471AA-4EB6-491E-BAE6-20DA0D111CAB}" type="presOf" srcId="{CD3C14A9-A25F-4C9F-8877-01F5ED5C0764}" destId="{6DD6CAFE-077A-47A5-8B53-AFB932B40611}" srcOrd="0" destOrd="0" presId="urn:microsoft.com/office/officeart/2018/2/layout/IconVerticalSolidList"/>
    <dgm:cxn modelId="{6868CBBA-D364-4164-9F1F-09F02011D758}" srcId="{5BC416B4-3C24-4594-B966-AFAFF11D1B13}" destId="{205D81E5-B868-4189-899B-3B730819D893}" srcOrd="0" destOrd="0" parTransId="{FEADC47B-4FFF-421B-9FFB-572856FF9652}" sibTransId="{CF81E24F-2A0B-4E77-813D-E7DDFB04A841}"/>
    <dgm:cxn modelId="{EA089ABD-FB67-49B3-8A17-F88FE7B14265}" type="presOf" srcId="{F072C266-D638-4F8E-8529-C859267F0FBA}" destId="{51222249-96CC-4B11-8669-152D96572E2C}" srcOrd="0" destOrd="0" presId="urn:microsoft.com/office/officeart/2018/2/layout/IconVerticalSolidList"/>
    <dgm:cxn modelId="{B6D4BBD2-8C58-404B-A643-8B4FC9505B63}" type="presOf" srcId="{205D81E5-B868-4189-899B-3B730819D893}" destId="{D4F9C3F5-15D2-43C2-AD55-8ED727956F65}" srcOrd="0" destOrd="0" presId="urn:microsoft.com/office/officeart/2018/2/layout/IconVerticalSolidList"/>
    <dgm:cxn modelId="{790C9530-C8C4-47DA-9AAA-293E30FDD5A8}" type="presParOf" srcId="{3389FBC8-49D9-4ED4-B8F7-B8C6A3C38D9D}" destId="{AF6E0CA9-B0FC-49EC-99E4-966B574AE26F}" srcOrd="0" destOrd="0" presId="urn:microsoft.com/office/officeart/2018/2/layout/IconVerticalSolidList"/>
    <dgm:cxn modelId="{79F5DAB2-74C9-4161-8D56-54BE29D1B2D9}" type="presParOf" srcId="{AF6E0CA9-B0FC-49EC-99E4-966B574AE26F}" destId="{C72B100F-1F7F-4037-A822-2EB7DEF0AEFB}" srcOrd="0" destOrd="0" presId="urn:microsoft.com/office/officeart/2018/2/layout/IconVerticalSolidList"/>
    <dgm:cxn modelId="{4055759A-872C-4538-9BBC-B4A8B891391E}" type="presParOf" srcId="{AF6E0CA9-B0FC-49EC-99E4-966B574AE26F}" destId="{055263B2-1674-41F8-851B-8CC06BDB32D4}" srcOrd="1" destOrd="0" presId="urn:microsoft.com/office/officeart/2018/2/layout/IconVerticalSolidList"/>
    <dgm:cxn modelId="{914FA64B-2F0B-486B-9F68-F8432C546EEA}" type="presParOf" srcId="{AF6E0CA9-B0FC-49EC-99E4-966B574AE26F}" destId="{DEFC6C45-F0F1-4793-AB65-0816B76AF07F}" srcOrd="2" destOrd="0" presId="urn:microsoft.com/office/officeart/2018/2/layout/IconVerticalSolidList"/>
    <dgm:cxn modelId="{E0A32062-0B2B-4952-84EB-5B937A86EEA6}" type="presParOf" srcId="{AF6E0CA9-B0FC-49EC-99E4-966B574AE26F}" destId="{D4F9C3F5-15D2-43C2-AD55-8ED727956F65}" srcOrd="3" destOrd="0" presId="urn:microsoft.com/office/officeart/2018/2/layout/IconVerticalSolidList"/>
    <dgm:cxn modelId="{A0BC1F15-1D55-4BC6-870A-BC7D517C2058}" type="presParOf" srcId="{3389FBC8-49D9-4ED4-B8F7-B8C6A3C38D9D}" destId="{1B1F260A-8881-4753-A2B5-E91823796C74}" srcOrd="1" destOrd="0" presId="urn:microsoft.com/office/officeart/2018/2/layout/IconVerticalSolidList"/>
    <dgm:cxn modelId="{8836AB52-3565-4A70-85C9-6E58DEFAEA55}" type="presParOf" srcId="{3389FBC8-49D9-4ED4-B8F7-B8C6A3C38D9D}" destId="{B9E126FF-64BE-48EC-8641-D391D99BA1A4}" srcOrd="2" destOrd="0" presId="urn:microsoft.com/office/officeart/2018/2/layout/IconVerticalSolidList"/>
    <dgm:cxn modelId="{3174D62A-2061-4C21-800A-27ACA4E908BF}" type="presParOf" srcId="{B9E126FF-64BE-48EC-8641-D391D99BA1A4}" destId="{79BA8592-DECA-4ADA-9CEF-292CE369A595}" srcOrd="0" destOrd="0" presId="urn:microsoft.com/office/officeart/2018/2/layout/IconVerticalSolidList"/>
    <dgm:cxn modelId="{180AC592-66A3-4E32-8808-DC8D97122D99}" type="presParOf" srcId="{B9E126FF-64BE-48EC-8641-D391D99BA1A4}" destId="{A382D5DF-D8C2-4742-B50C-40E3F765D8E9}" srcOrd="1" destOrd="0" presId="urn:microsoft.com/office/officeart/2018/2/layout/IconVerticalSolidList"/>
    <dgm:cxn modelId="{C726BEF7-AFCF-4AB5-A658-31A52E1A7980}" type="presParOf" srcId="{B9E126FF-64BE-48EC-8641-D391D99BA1A4}" destId="{37E39340-7D3C-479A-A6F0-582375426F0D}" srcOrd="2" destOrd="0" presId="urn:microsoft.com/office/officeart/2018/2/layout/IconVerticalSolidList"/>
    <dgm:cxn modelId="{448C612A-C8F0-40B8-A37E-23F7A3D76838}" type="presParOf" srcId="{B9E126FF-64BE-48EC-8641-D391D99BA1A4}" destId="{68671865-A970-4BDA-B96B-9D433779BE35}" srcOrd="3" destOrd="0" presId="urn:microsoft.com/office/officeart/2018/2/layout/IconVerticalSolidList"/>
    <dgm:cxn modelId="{6F9F933A-75C6-4425-8FFA-295FABCC48E0}" type="presParOf" srcId="{3389FBC8-49D9-4ED4-B8F7-B8C6A3C38D9D}" destId="{F146794B-C82F-420F-A8EA-27EF1EF65E27}" srcOrd="3" destOrd="0" presId="urn:microsoft.com/office/officeart/2018/2/layout/IconVerticalSolidList"/>
    <dgm:cxn modelId="{7A2CC89A-2916-4AD1-8E2B-8BCBF8C79960}" type="presParOf" srcId="{3389FBC8-49D9-4ED4-B8F7-B8C6A3C38D9D}" destId="{0BCE7316-62F6-4601-ACDB-167A1C1AFC95}" srcOrd="4" destOrd="0" presId="urn:microsoft.com/office/officeart/2018/2/layout/IconVerticalSolidList"/>
    <dgm:cxn modelId="{C4F0D643-331F-4814-87E0-BB4E6073C253}" type="presParOf" srcId="{0BCE7316-62F6-4601-ACDB-167A1C1AFC95}" destId="{988C52E7-F362-43D1-B0DB-4FCA5FDB0406}" srcOrd="0" destOrd="0" presId="urn:microsoft.com/office/officeart/2018/2/layout/IconVerticalSolidList"/>
    <dgm:cxn modelId="{B459D9EB-F6C3-4B6F-B746-367A63599755}" type="presParOf" srcId="{0BCE7316-62F6-4601-ACDB-167A1C1AFC95}" destId="{3F22D72B-DBEA-4262-8CE9-75151559F985}" srcOrd="1" destOrd="0" presId="urn:microsoft.com/office/officeart/2018/2/layout/IconVerticalSolidList"/>
    <dgm:cxn modelId="{9887B5FF-3A02-4A50-9003-3B9D38019F9E}" type="presParOf" srcId="{0BCE7316-62F6-4601-ACDB-167A1C1AFC95}" destId="{2165E369-7F76-42E8-9ACE-D42E5A0F68BD}" srcOrd="2" destOrd="0" presId="urn:microsoft.com/office/officeart/2018/2/layout/IconVerticalSolidList"/>
    <dgm:cxn modelId="{B340C8FF-6AD9-492A-98B2-FDA4E70BD2C1}" type="presParOf" srcId="{0BCE7316-62F6-4601-ACDB-167A1C1AFC95}" destId="{885F464D-D742-4756-972A-411059F8AA9A}" srcOrd="3" destOrd="0" presId="urn:microsoft.com/office/officeart/2018/2/layout/IconVerticalSolidList"/>
    <dgm:cxn modelId="{521A563E-B220-48E2-BEB9-6862B3167926}" type="presParOf" srcId="{3389FBC8-49D9-4ED4-B8F7-B8C6A3C38D9D}" destId="{496E4B0E-9760-4E9B-B7FC-FDF36618669F}" srcOrd="5" destOrd="0" presId="urn:microsoft.com/office/officeart/2018/2/layout/IconVerticalSolidList"/>
    <dgm:cxn modelId="{293F28F1-C5B9-44BA-AE72-B1610F5F3F19}" type="presParOf" srcId="{3389FBC8-49D9-4ED4-B8F7-B8C6A3C38D9D}" destId="{384B5B3B-1C01-4CCC-9541-12F07C2E13C3}" srcOrd="6" destOrd="0" presId="urn:microsoft.com/office/officeart/2018/2/layout/IconVerticalSolidList"/>
    <dgm:cxn modelId="{D4A0FB3A-FDF6-4D22-8BF5-92304ACC7AE0}" type="presParOf" srcId="{384B5B3B-1C01-4CCC-9541-12F07C2E13C3}" destId="{CAD35537-B76A-449C-BF24-297B07C3AC5E}" srcOrd="0" destOrd="0" presId="urn:microsoft.com/office/officeart/2018/2/layout/IconVerticalSolidList"/>
    <dgm:cxn modelId="{DC1B5099-3E76-4B16-B1E4-2464404CD231}" type="presParOf" srcId="{384B5B3B-1C01-4CCC-9541-12F07C2E13C3}" destId="{806E165B-3CB9-4D83-A2D5-78D5E6A249A2}" srcOrd="1" destOrd="0" presId="urn:microsoft.com/office/officeart/2018/2/layout/IconVerticalSolidList"/>
    <dgm:cxn modelId="{150561DF-A17D-42BE-9D0B-EFB12DD7EC8A}" type="presParOf" srcId="{384B5B3B-1C01-4CCC-9541-12F07C2E13C3}" destId="{28EACF07-80EB-40D0-899F-0026250693A7}" srcOrd="2" destOrd="0" presId="urn:microsoft.com/office/officeart/2018/2/layout/IconVerticalSolidList"/>
    <dgm:cxn modelId="{28D52F02-6B7B-44D5-9CEF-CB8DD2D02A78}" type="presParOf" srcId="{384B5B3B-1C01-4CCC-9541-12F07C2E13C3}" destId="{36316442-95D0-48E1-ABB5-61B833DFEB21}" srcOrd="3" destOrd="0" presId="urn:microsoft.com/office/officeart/2018/2/layout/IconVerticalSolidList"/>
    <dgm:cxn modelId="{C1B32E40-A019-4FE0-8AB1-436C25AE2E88}" type="presParOf" srcId="{3389FBC8-49D9-4ED4-B8F7-B8C6A3C38D9D}" destId="{A6B150F6-7F14-4EED-8F0F-33C2A1505631}" srcOrd="7" destOrd="0" presId="urn:microsoft.com/office/officeart/2018/2/layout/IconVerticalSolidList"/>
    <dgm:cxn modelId="{D0FAA5CA-D04A-45A0-8E38-F24AC2ED514D}" type="presParOf" srcId="{3389FBC8-49D9-4ED4-B8F7-B8C6A3C38D9D}" destId="{51DCDE59-FCDE-4298-B320-F36D762984AF}" srcOrd="8" destOrd="0" presId="urn:microsoft.com/office/officeart/2018/2/layout/IconVerticalSolidList"/>
    <dgm:cxn modelId="{303105EC-BB3B-4995-BBA1-0B4A7EA0323E}" type="presParOf" srcId="{51DCDE59-FCDE-4298-B320-F36D762984AF}" destId="{5C05B37E-6BA8-4CA2-A452-3418EEBC4F01}" srcOrd="0" destOrd="0" presId="urn:microsoft.com/office/officeart/2018/2/layout/IconVerticalSolidList"/>
    <dgm:cxn modelId="{3E2C213B-99EF-489A-9177-0B0A5DB2A559}" type="presParOf" srcId="{51DCDE59-FCDE-4298-B320-F36D762984AF}" destId="{C03D53F2-C16E-4AA3-991B-119FCBC31E09}" srcOrd="1" destOrd="0" presId="urn:microsoft.com/office/officeart/2018/2/layout/IconVerticalSolidList"/>
    <dgm:cxn modelId="{977F30A8-7D7E-4DAC-B5F6-270CE48D54D7}" type="presParOf" srcId="{51DCDE59-FCDE-4298-B320-F36D762984AF}" destId="{58960941-726A-47AA-B170-F91FD48D88C4}" srcOrd="2" destOrd="0" presId="urn:microsoft.com/office/officeart/2018/2/layout/IconVerticalSolidList"/>
    <dgm:cxn modelId="{C88C2816-DF84-4540-825A-096C3FACAF2B}" type="presParOf" srcId="{51DCDE59-FCDE-4298-B320-F36D762984AF}" destId="{51222249-96CC-4B11-8669-152D96572E2C}" srcOrd="3" destOrd="0" presId="urn:microsoft.com/office/officeart/2018/2/layout/IconVerticalSolidList"/>
    <dgm:cxn modelId="{2B39D8C9-A1FA-4AD0-BF9E-C205CEA0BE45}" type="presParOf" srcId="{3389FBC8-49D9-4ED4-B8F7-B8C6A3C38D9D}" destId="{489AC807-E911-4795-99C1-1C187EAD6E01}" srcOrd="9" destOrd="0" presId="urn:microsoft.com/office/officeart/2018/2/layout/IconVerticalSolidList"/>
    <dgm:cxn modelId="{8732CCDC-C54D-4D5E-8273-06D99972D9D5}" type="presParOf" srcId="{3389FBC8-49D9-4ED4-B8F7-B8C6A3C38D9D}" destId="{12EF1032-90FB-4560-A870-50FEFE992367}" srcOrd="10" destOrd="0" presId="urn:microsoft.com/office/officeart/2018/2/layout/IconVerticalSolidList"/>
    <dgm:cxn modelId="{06AA6E1A-7390-4F74-8E6F-EFEF37F0F7FC}" type="presParOf" srcId="{12EF1032-90FB-4560-A870-50FEFE992367}" destId="{6C959784-AE3F-4430-98FF-A70EB7DD2669}" srcOrd="0" destOrd="0" presId="urn:microsoft.com/office/officeart/2018/2/layout/IconVerticalSolidList"/>
    <dgm:cxn modelId="{D2911187-9356-403F-B32A-067FF3875FB8}" type="presParOf" srcId="{12EF1032-90FB-4560-A870-50FEFE992367}" destId="{B98A21B2-1D47-42BF-A3F6-349EE2E7E1EB}" srcOrd="1" destOrd="0" presId="urn:microsoft.com/office/officeart/2018/2/layout/IconVerticalSolidList"/>
    <dgm:cxn modelId="{AFC21CFB-42A5-426C-BB90-5F4E518358C7}" type="presParOf" srcId="{12EF1032-90FB-4560-A870-50FEFE992367}" destId="{A3CF42DB-BFB5-4FA4-90DC-D671928D7C8B}" srcOrd="2" destOrd="0" presId="urn:microsoft.com/office/officeart/2018/2/layout/IconVerticalSolidList"/>
    <dgm:cxn modelId="{CBEDFAE1-8796-4F87-846D-3547B7BFFF79}" type="presParOf" srcId="{12EF1032-90FB-4560-A870-50FEFE992367}" destId="{6DD6CAFE-077A-47A5-8B53-AFB932B406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BA1844-32B1-4C42-882C-C19F95253CB5}"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DEB7F1B6-B5CB-4D49-A1D1-3D7BE26DA47A}">
      <dgm:prSet/>
      <dgm:spPr/>
      <dgm:t>
        <a:bodyPr/>
        <a:lstStyle/>
        <a:p>
          <a:r>
            <a:rPr lang="en-US" b="0" i="0"/>
            <a:t>Paper:</a:t>
          </a:r>
          <a:r>
            <a:rPr lang="en-US"/>
            <a:t> </a:t>
          </a:r>
          <a:r>
            <a:rPr lang="en-US" b="0" i="0"/>
            <a:t>"Artificial Intelligence: A General Survey" by </a:t>
          </a:r>
          <a:r>
            <a:rPr lang="en-US" b="0" i="0">
              <a:hlinkClick xmlns:r="http://schemas.openxmlformats.org/officeDocument/2006/relationships" r:id="rId1"/>
            </a:rPr>
            <a:t>James Lighthill</a:t>
          </a:r>
          <a:r>
            <a:rPr lang="en-US" b="0" i="0"/>
            <a:t>, published in </a:t>
          </a:r>
          <a:r>
            <a:rPr lang="en-US" b="0" i="1"/>
            <a:t>Artificial Intelligence: a paper symposium</a:t>
          </a:r>
          <a:r>
            <a:rPr lang="en-US" b="0" i="0"/>
            <a:t> in 1973</a:t>
          </a:r>
          <a:endParaRPr lang="en-US"/>
        </a:p>
      </dgm:t>
    </dgm:pt>
    <dgm:pt modelId="{1695BF61-240F-464E-A141-88A7C67F2EF1}" type="parTrans" cxnId="{C1D143E1-64E9-477D-BECB-D22388C3D888}">
      <dgm:prSet/>
      <dgm:spPr/>
      <dgm:t>
        <a:bodyPr/>
        <a:lstStyle/>
        <a:p>
          <a:endParaRPr lang="en-US"/>
        </a:p>
      </dgm:t>
    </dgm:pt>
    <dgm:pt modelId="{D767A3F4-5E4D-4817-949C-2849B1D5D4C1}" type="sibTrans" cxnId="{C1D143E1-64E9-477D-BECB-D22388C3D888}">
      <dgm:prSet/>
      <dgm:spPr/>
      <dgm:t>
        <a:bodyPr/>
        <a:lstStyle/>
        <a:p>
          <a:endParaRPr lang="en-US"/>
        </a:p>
      </dgm:t>
    </dgm:pt>
    <dgm:pt modelId="{8942524D-0FCF-4EEC-8A9F-B3786C8D4518}">
      <dgm:prSet/>
      <dgm:spPr/>
      <dgm:t>
        <a:bodyPr/>
        <a:lstStyle/>
        <a:p>
          <a:r>
            <a:rPr lang="en-US"/>
            <a:t>Formed the basis for the decision by the British government to end support for AI research in most British universities.</a:t>
          </a:r>
        </a:p>
      </dgm:t>
    </dgm:pt>
    <dgm:pt modelId="{C45A350B-6E38-40A1-9A49-150CF19CC5B2}" type="parTrans" cxnId="{A9E5DE23-4A69-4B28-9581-13DE743DA248}">
      <dgm:prSet/>
      <dgm:spPr/>
      <dgm:t>
        <a:bodyPr/>
        <a:lstStyle/>
        <a:p>
          <a:endParaRPr lang="en-US"/>
        </a:p>
      </dgm:t>
    </dgm:pt>
    <dgm:pt modelId="{9F8948B6-BAE8-4FE3-B91B-78E719869DB2}" type="sibTrans" cxnId="{A9E5DE23-4A69-4B28-9581-13DE743DA248}">
      <dgm:prSet/>
      <dgm:spPr/>
      <dgm:t>
        <a:bodyPr/>
        <a:lstStyle/>
        <a:p>
          <a:endParaRPr lang="en-US"/>
        </a:p>
      </dgm:t>
    </dgm:pt>
    <dgm:pt modelId="{4DA15313-F6AE-441B-B6BF-1136A2C693D7}">
      <dgm:prSet/>
      <dgm:spPr/>
      <dgm:t>
        <a:bodyPr/>
        <a:lstStyle/>
        <a:p>
          <a:r>
            <a:rPr lang="en-US" dirty="0"/>
            <a:t>Critical of basic research in foundational areas such as robotics and language processing. Success comes from control theory, mathematics, algorithms.</a:t>
          </a:r>
        </a:p>
      </dgm:t>
    </dgm:pt>
    <dgm:pt modelId="{1105FC9D-E25C-4B3C-8258-3D008F2510B6}" type="parTrans" cxnId="{07BEA562-4DB6-45B7-9EF0-84F59AA316A8}">
      <dgm:prSet/>
      <dgm:spPr/>
      <dgm:t>
        <a:bodyPr/>
        <a:lstStyle/>
        <a:p>
          <a:endParaRPr lang="en-US"/>
        </a:p>
      </dgm:t>
    </dgm:pt>
    <dgm:pt modelId="{7C88F384-17FE-49D4-8518-0B813B1EB962}" type="sibTrans" cxnId="{07BEA562-4DB6-45B7-9EF0-84F59AA316A8}">
      <dgm:prSet/>
      <dgm:spPr/>
      <dgm:t>
        <a:bodyPr/>
        <a:lstStyle/>
        <a:p>
          <a:endParaRPr lang="en-US"/>
        </a:p>
      </dgm:t>
    </dgm:pt>
    <dgm:pt modelId="{9C563F1A-6953-4BCD-A199-253500E463BC}">
      <dgm:prSet/>
      <dgm:spPr/>
      <dgm:t>
        <a:bodyPr/>
        <a:lstStyle/>
        <a:p>
          <a:r>
            <a:rPr lang="en-US"/>
            <a:t>AI failed at addressing combinatorial explosion when scaling up to solving “real-world” problems. (exponential complexity problem)</a:t>
          </a:r>
        </a:p>
      </dgm:t>
    </dgm:pt>
    <dgm:pt modelId="{87CF4A95-C316-4028-911E-2BFDBCA0BABC}" type="parTrans" cxnId="{8FEF233E-FDBA-44ED-A6CE-7D8B6A2534AE}">
      <dgm:prSet/>
      <dgm:spPr/>
      <dgm:t>
        <a:bodyPr/>
        <a:lstStyle/>
        <a:p>
          <a:endParaRPr lang="en-US"/>
        </a:p>
      </dgm:t>
    </dgm:pt>
    <dgm:pt modelId="{98C12F45-FDEF-4474-B84C-764404973A43}" type="sibTrans" cxnId="{8FEF233E-FDBA-44ED-A6CE-7D8B6A2534AE}">
      <dgm:prSet/>
      <dgm:spPr/>
      <dgm:t>
        <a:bodyPr/>
        <a:lstStyle/>
        <a:p>
          <a:endParaRPr lang="en-US"/>
        </a:p>
      </dgm:t>
    </dgm:pt>
    <dgm:pt modelId="{A1FF5D39-8D13-41A4-9BF1-BC20A52B10C9}">
      <dgm:prSet/>
      <dgm:spPr/>
      <dgm:t>
        <a:bodyPr/>
        <a:lstStyle/>
        <a:p>
          <a:r>
            <a:rPr lang="en-US"/>
            <a:t>Are any of the statements still relevant today?</a:t>
          </a:r>
        </a:p>
      </dgm:t>
    </dgm:pt>
    <dgm:pt modelId="{AC972A7C-9E8E-4CFB-A711-C92E9D17EEB6}" type="parTrans" cxnId="{654FCEFA-72BA-42E0-B08D-87BEB80FCF63}">
      <dgm:prSet/>
      <dgm:spPr/>
      <dgm:t>
        <a:bodyPr/>
        <a:lstStyle/>
        <a:p>
          <a:endParaRPr lang="en-US"/>
        </a:p>
      </dgm:t>
    </dgm:pt>
    <dgm:pt modelId="{D93FF58E-9DAF-4C1D-A34F-B81545E27F42}" type="sibTrans" cxnId="{654FCEFA-72BA-42E0-B08D-87BEB80FCF63}">
      <dgm:prSet/>
      <dgm:spPr/>
      <dgm:t>
        <a:bodyPr/>
        <a:lstStyle/>
        <a:p>
          <a:endParaRPr lang="en-US"/>
        </a:p>
      </dgm:t>
    </dgm:pt>
    <dgm:pt modelId="{8EE806FD-80EB-4FD0-9321-BDFB5F55FB96}" type="pres">
      <dgm:prSet presAssocID="{13BA1844-32B1-4C42-882C-C19F95253CB5}" presName="vert0" presStyleCnt="0">
        <dgm:presLayoutVars>
          <dgm:dir/>
          <dgm:animOne val="branch"/>
          <dgm:animLvl val="lvl"/>
        </dgm:presLayoutVars>
      </dgm:prSet>
      <dgm:spPr/>
    </dgm:pt>
    <dgm:pt modelId="{AB724240-EC77-4E36-867A-A7FD5DAFC9B2}" type="pres">
      <dgm:prSet presAssocID="{DEB7F1B6-B5CB-4D49-A1D1-3D7BE26DA47A}" presName="thickLine" presStyleLbl="alignNode1" presStyleIdx="0" presStyleCnt="5"/>
      <dgm:spPr/>
    </dgm:pt>
    <dgm:pt modelId="{BEC3A011-0B28-44FF-9FC3-DF452D0201E2}" type="pres">
      <dgm:prSet presAssocID="{DEB7F1B6-B5CB-4D49-A1D1-3D7BE26DA47A}" presName="horz1" presStyleCnt="0"/>
      <dgm:spPr/>
    </dgm:pt>
    <dgm:pt modelId="{30CE6DF7-C0F7-4D03-A543-C67ECA70A03C}" type="pres">
      <dgm:prSet presAssocID="{DEB7F1B6-B5CB-4D49-A1D1-3D7BE26DA47A}" presName="tx1" presStyleLbl="revTx" presStyleIdx="0" presStyleCnt="5"/>
      <dgm:spPr/>
    </dgm:pt>
    <dgm:pt modelId="{09329995-21AE-4116-ABF5-5C3D853C8A77}" type="pres">
      <dgm:prSet presAssocID="{DEB7F1B6-B5CB-4D49-A1D1-3D7BE26DA47A}" presName="vert1" presStyleCnt="0"/>
      <dgm:spPr/>
    </dgm:pt>
    <dgm:pt modelId="{30472964-36A7-4011-BF05-499839C5ED60}" type="pres">
      <dgm:prSet presAssocID="{8942524D-0FCF-4EEC-8A9F-B3786C8D4518}" presName="thickLine" presStyleLbl="alignNode1" presStyleIdx="1" presStyleCnt="5"/>
      <dgm:spPr/>
    </dgm:pt>
    <dgm:pt modelId="{02250C2A-59D7-4256-95FD-E20E3C885318}" type="pres">
      <dgm:prSet presAssocID="{8942524D-0FCF-4EEC-8A9F-B3786C8D4518}" presName="horz1" presStyleCnt="0"/>
      <dgm:spPr/>
    </dgm:pt>
    <dgm:pt modelId="{463390C9-A9B8-429F-A308-754CE9EB3019}" type="pres">
      <dgm:prSet presAssocID="{8942524D-0FCF-4EEC-8A9F-B3786C8D4518}" presName="tx1" presStyleLbl="revTx" presStyleIdx="1" presStyleCnt="5"/>
      <dgm:spPr/>
    </dgm:pt>
    <dgm:pt modelId="{2E79C4C0-7D03-485C-BD04-1E5227704B8F}" type="pres">
      <dgm:prSet presAssocID="{8942524D-0FCF-4EEC-8A9F-B3786C8D4518}" presName="vert1" presStyleCnt="0"/>
      <dgm:spPr/>
    </dgm:pt>
    <dgm:pt modelId="{662D674B-0AE9-47C3-BA24-3561DEF93BE2}" type="pres">
      <dgm:prSet presAssocID="{4DA15313-F6AE-441B-B6BF-1136A2C693D7}" presName="thickLine" presStyleLbl="alignNode1" presStyleIdx="2" presStyleCnt="5"/>
      <dgm:spPr/>
    </dgm:pt>
    <dgm:pt modelId="{592F7D6C-10B8-41C2-860B-139CE3B1D8A0}" type="pres">
      <dgm:prSet presAssocID="{4DA15313-F6AE-441B-B6BF-1136A2C693D7}" presName="horz1" presStyleCnt="0"/>
      <dgm:spPr/>
    </dgm:pt>
    <dgm:pt modelId="{7F754A08-5F2A-4AAA-AE65-4423D7898BE8}" type="pres">
      <dgm:prSet presAssocID="{4DA15313-F6AE-441B-B6BF-1136A2C693D7}" presName="tx1" presStyleLbl="revTx" presStyleIdx="2" presStyleCnt="5"/>
      <dgm:spPr/>
    </dgm:pt>
    <dgm:pt modelId="{EF5D0EE6-F817-472F-AC9A-6EB45DF3CFD2}" type="pres">
      <dgm:prSet presAssocID="{4DA15313-F6AE-441B-B6BF-1136A2C693D7}" presName="vert1" presStyleCnt="0"/>
      <dgm:spPr/>
    </dgm:pt>
    <dgm:pt modelId="{2C132FFE-9C60-498D-9711-E18C8F01C19F}" type="pres">
      <dgm:prSet presAssocID="{9C563F1A-6953-4BCD-A199-253500E463BC}" presName="thickLine" presStyleLbl="alignNode1" presStyleIdx="3" presStyleCnt="5"/>
      <dgm:spPr/>
    </dgm:pt>
    <dgm:pt modelId="{5E312162-93C7-401D-A730-F480A107D67A}" type="pres">
      <dgm:prSet presAssocID="{9C563F1A-6953-4BCD-A199-253500E463BC}" presName="horz1" presStyleCnt="0"/>
      <dgm:spPr/>
    </dgm:pt>
    <dgm:pt modelId="{078527FE-FFFF-4E36-876F-045F0BA8EE65}" type="pres">
      <dgm:prSet presAssocID="{9C563F1A-6953-4BCD-A199-253500E463BC}" presName="tx1" presStyleLbl="revTx" presStyleIdx="3" presStyleCnt="5"/>
      <dgm:spPr/>
    </dgm:pt>
    <dgm:pt modelId="{D0CA4BE8-9BEE-4DEC-AFF0-A8FE2B4DAD0F}" type="pres">
      <dgm:prSet presAssocID="{9C563F1A-6953-4BCD-A199-253500E463BC}" presName="vert1" presStyleCnt="0"/>
      <dgm:spPr/>
    </dgm:pt>
    <dgm:pt modelId="{2C79C35E-ADBA-4C4D-9C41-C3F5DB3BC5B4}" type="pres">
      <dgm:prSet presAssocID="{A1FF5D39-8D13-41A4-9BF1-BC20A52B10C9}" presName="thickLine" presStyleLbl="alignNode1" presStyleIdx="4" presStyleCnt="5"/>
      <dgm:spPr/>
    </dgm:pt>
    <dgm:pt modelId="{E0004F5C-B283-42FB-828A-15A2AB955152}" type="pres">
      <dgm:prSet presAssocID="{A1FF5D39-8D13-41A4-9BF1-BC20A52B10C9}" presName="horz1" presStyleCnt="0"/>
      <dgm:spPr/>
    </dgm:pt>
    <dgm:pt modelId="{58799DAF-18E1-44ED-86A0-DD6C4B66C231}" type="pres">
      <dgm:prSet presAssocID="{A1FF5D39-8D13-41A4-9BF1-BC20A52B10C9}" presName="tx1" presStyleLbl="revTx" presStyleIdx="4" presStyleCnt="5"/>
      <dgm:spPr/>
    </dgm:pt>
    <dgm:pt modelId="{D1C05738-0F0F-4555-84E2-A54138D7F2C3}" type="pres">
      <dgm:prSet presAssocID="{A1FF5D39-8D13-41A4-9BF1-BC20A52B10C9}" presName="vert1" presStyleCnt="0"/>
      <dgm:spPr/>
    </dgm:pt>
  </dgm:ptLst>
  <dgm:cxnLst>
    <dgm:cxn modelId="{A9E5DE23-4A69-4B28-9581-13DE743DA248}" srcId="{13BA1844-32B1-4C42-882C-C19F95253CB5}" destId="{8942524D-0FCF-4EEC-8A9F-B3786C8D4518}" srcOrd="1" destOrd="0" parTransId="{C45A350B-6E38-40A1-9A49-150CF19CC5B2}" sibTransId="{9F8948B6-BAE8-4FE3-B91B-78E719869DB2}"/>
    <dgm:cxn modelId="{85F1163C-E74E-4777-8068-5DDF9B909943}" type="presOf" srcId="{9C563F1A-6953-4BCD-A199-253500E463BC}" destId="{078527FE-FFFF-4E36-876F-045F0BA8EE65}" srcOrd="0" destOrd="0" presId="urn:microsoft.com/office/officeart/2008/layout/LinedList"/>
    <dgm:cxn modelId="{8FEF233E-FDBA-44ED-A6CE-7D8B6A2534AE}" srcId="{13BA1844-32B1-4C42-882C-C19F95253CB5}" destId="{9C563F1A-6953-4BCD-A199-253500E463BC}" srcOrd="3" destOrd="0" parTransId="{87CF4A95-C316-4028-911E-2BFDBCA0BABC}" sibTransId="{98C12F45-FDEF-4474-B84C-764404973A43}"/>
    <dgm:cxn modelId="{07BEA562-4DB6-45B7-9EF0-84F59AA316A8}" srcId="{13BA1844-32B1-4C42-882C-C19F95253CB5}" destId="{4DA15313-F6AE-441B-B6BF-1136A2C693D7}" srcOrd="2" destOrd="0" parTransId="{1105FC9D-E25C-4B3C-8258-3D008F2510B6}" sibTransId="{7C88F384-17FE-49D4-8518-0B813B1EB962}"/>
    <dgm:cxn modelId="{C3714F46-9578-4BE7-B61B-DF1E752D8BC8}" type="presOf" srcId="{13BA1844-32B1-4C42-882C-C19F95253CB5}" destId="{8EE806FD-80EB-4FD0-9321-BDFB5F55FB96}" srcOrd="0" destOrd="0" presId="urn:microsoft.com/office/officeart/2008/layout/LinedList"/>
    <dgm:cxn modelId="{267F1978-D117-4A39-9CF5-B75EC5CBF661}" type="presOf" srcId="{A1FF5D39-8D13-41A4-9BF1-BC20A52B10C9}" destId="{58799DAF-18E1-44ED-86A0-DD6C4B66C231}" srcOrd="0" destOrd="0" presId="urn:microsoft.com/office/officeart/2008/layout/LinedList"/>
    <dgm:cxn modelId="{138170B6-626A-41FA-841D-CCF4A2556C21}" type="presOf" srcId="{4DA15313-F6AE-441B-B6BF-1136A2C693D7}" destId="{7F754A08-5F2A-4AAA-AE65-4423D7898BE8}" srcOrd="0" destOrd="0" presId="urn:microsoft.com/office/officeart/2008/layout/LinedList"/>
    <dgm:cxn modelId="{C1D143E1-64E9-477D-BECB-D22388C3D888}" srcId="{13BA1844-32B1-4C42-882C-C19F95253CB5}" destId="{DEB7F1B6-B5CB-4D49-A1D1-3D7BE26DA47A}" srcOrd="0" destOrd="0" parTransId="{1695BF61-240F-464E-A141-88A7C67F2EF1}" sibTransId="{D767A3F4-5E4D-4817-949C-2849B1D5D4C1}"/>
    <dgm:cxn modelId="{A1464DF5-74DE-44EC-AE06-65678B70866A}" type="presOf" srcId="{DEB7F1B6-B5CB-4D49-A1D1-3D7BE26DA47A}" destId="{30CE6DF7-C0F7-4D03-A543-C67ECA70A03C}" srcOrd="0" destOrd="0" presId="urn:microsoft.com/office/officeart/2008/layout/LinedList"/>
    <dgm:cxn modelId="{4BA8E4F7-8345-41ED-A77F-5F886DE89AFE}" type="presOf" srcId="{8942524D-0FCF-4EEC-8A9F-B3786C8D4518}" destId="{463390C9-A9B8-429F-A308-754CE9EB3019}" srcOrd="0" destOrd="0" presId="urn:microsoft.com/office/officeart/2008/layout/LinedList"/>
    <dgm:cxn modelId="{654FCEFA-72BA-42E0-B08D-87BEB80FCF63}" srcId="{13BA1844-32B1-4C42-882C-C19F95253CB5}" destId="{A1FF5D39-8D13-41A4-9BF1-BC20A52B10C9}" srcOrd="4" destOrd="0" parTransId="{AC972A7C-9E8E-4CFB-A711-C92E9D17EEB6}" sibTransId="{D93FF58E-9DAF-4C1D-A34F-B81545E27F42}"/>
    <dgm:cxn modelId="{AF995F89-3131-4ACA-A885-FE249A0A4A85}" type="presParOf" srcId="{8EE806FD-80EB-4FD0-9321-BDFB5F55FB96}" destId="{AB724240-EC77-4E36-867A-A7FD5DAFC9B2}" srcOrd="0" destOrd="0" presId="urn:microsoft.com/office/officeart/2008/layout/LinedList"/>
    <dgm:cxn modelId="{30685341-F097-4EEC-B166-9BAFBDD607E1}" type="presParOf" srcId="{8EE806FD-80EB-4FD0-9321-BDFB5F55FB96}" destId="{BEC3A011-0B28-44FF-9FC3-DF452D0201E2}" srcOrd="1" destOrd="0" presId="urn:microsoft.com/office/officeart/2008/layout/LinedList"/>
    <dgm:cxn modelId="{8948EB23-6BB9-46D4-B579-41C56EE7293E}" type="presParOf" srcId="{BEC3A011-0B28-44FF-9FC3-DF452D0201E2}" destId="{30CE6DF7-C0F7-4D03-A543-C67ECA70A03C}" srcOrd="0" destOrd="0" presId="urn:microsoft.com/office/officeart/2008/layout/LinedList"/>
    <dgm:cxn modelId="{841FA43C-46C6-48A5-B395-398F57EE50E3}" type="presParOf" srcId="{BEC3A011-0B28-44FF-9FC3-DF452D0201E2}" destId="{09329995-21AE-4116-ABF5-5C3D853C8A77}" srcOrd="1" destOrd="0" presId="urn:microsoft.com/office/officeart/2008/layout/LinedList"/>
    <dgm:cxn modelId="{481960F3-0F5C-48D6-B363-398F46A6B381}" type="presParOf" srcId="{8EE806FD-80EB-4FD0-9321-BDFB5F55FB96}" destId="{30472964-36A7-4011-BF05-499839C5ED60}" srcOrd="2" destOrd="0" presId="urn:microsoft.com/office/officeart/2008/layout/LinedList"/>
    <dgm:cxn modelId="{A5F313BE-1596-49B7-A4CD-122CD0CA8F7B}" type="presParOf" srcId="{8EE806FD-80EB-4FD0-9321-BDFB5F55FB96}" destId="{02250C2A-59D7-4256-95FD-E20E3C885318}" srcOrd="3" destOrd="0" presId="urn:microsoft.com/office/officeart/2008/layout/LinedList"/>
    <dgm:cxn modelId="{313B084D-C544-453F-B46E-4E3571ECD78D}" type="presParOf" srcId="{02250C2A-59D7-4256-95FD-E20E3C885318}" destId="{463390C9-A9B8-429F-A308-754CE9EB3019}" srcOrd="0" destOrd="0" presId="urn:microsoft.com/office/officeart/2008/layout/LinedList"/>
    <dgm:cxn modelId="{8EE57689-BBFC-4B89-8ADC-39526B1A53EA}" type="presParOf" srcId="{02250C2A-59D7-4256-95FD-E20E3C885318}" destId="{2E79C4C0-7D03-485C-BD04-1E5227704B8F}" srcOrd="1" destOrd="0" presId="urn:microsoft.com/office/officeart/2008/layout/LinedList"/>
    <dgm:cxn modelId="{FEACA6EE-61FD-463B-9834-230D15EA88C3}" type="presParOf" srcId="{8EE806FD-80EB-4FD0-9321-BDFB5F55FB96}" destId="{662D674B-0AE9-47C3-BA24-3561DEF93BE2}" srcOrd="4" destOrd="0" presId="urn:microsoft.com/office/officeart/2008/layout/LinedList"/>
    <dgm:cxn modelId="{C5C4AC64-ED5D-4848-A18C-FAD7ED959E51}" type="presParOf" srcId="{8EE806FD-80EB-4FD0-9321-BDFB5F55FB96}" destId="{592F7D6C-10B8-41C2-860B-139CE3B1D8A0}" srcOrd="5" destOrd="0" presId="urn:microsoft.com/office/officeart/2008/layout/LinedList"/>
    <dgm:cxn modelId="{4DCB7C16-CBF4-4B8C-952E-3E4E02EDACF7}" type="presParOf" srcId="{592F7D6C-10B8-41C2-860B-139CE3B1D8A0}" destId="{7F754A08-5F2A-4AAA-AE65-4423D7898BE8}" srcOrd="0" destOrd="0" presId="urn:microsoft.com/office/officeart/2008/layout/LinedList"/>
    <dgm:cxn modelId="{2B999DB1-ED2E-431B-959E-CDDC1E658C86}" type="presParOf" srcId="{592F7D6C-10B8-41C2-860B-139CE3B1D8A0}" destId="{EF5D0EE6-F817-472F-AC9A-6EB45DF3CFD2}" srcOrd="1" destOrd="0" presId="urn:microsoft.com/office/officeart/2008/layout/LinedList"/>
    <dgm:cxn modelId="{5117EA04-8867-40B7-80D3-EC2B36E1FDFA}" type="presParOf" srcId="{8EE806FD-80EB-4FD0-9321-BDFB5F55FB96}" destId="{2C132FFE-9C60-498D-9711-E18C8F01C19F}" srcOrd="6" destOrd="0" presId="urn:microsoft.com/office/officeart/2008/layout/LinedList"/>
    <dgm:cxn modelId="{A9B4FDAE-FB66-47AD-86E7-9B8D7C099896}" type="presParOf" srcId="{8EE806FD-80EB-4FD0-9321-BDFB5F55FB96}" destId="{5E312162-93C7-401D-A730-F480A107D67A}" srcOrd="7" destOrd="0" presId="urn:microsoft.com/office/officeart/2008/layout/LinedList"/>
    <dgm:cxn modelId="{9C8EB026-D208-4EAC-8796-5A6A1926827D}" type="presParOf" srcId="{5E312162-93C7-401D-A730-F480A107D67A}" destId="{078527FE-FFFF-4E36-876F-045F0BA8EE65}" srcOrd="0" destOrd="0" presId="urn:microsoft.com/office/officeart/2008/layout/LinedList"/>
    <dgm:cxn modelId="{661BB80D-C343-4153-8CF9-0DBD431FB15C}" type="presParOf" srcId="{5E312162-93C7-401D-A730-F480A107D67A}" destId="{D0CA4BE8-9BEE-4DEC-AFF0-A8FE2B4DAD0F}" srcOrd="1" destOrd="0" presId="urn:microsoft.com/office/officeart/2008/layout/LinedList"/>
    <dgm:cxn modelId="{A1C97782-D680-48EB-B32B-5B9AA711AD1A}" type="presParOf" srcId="{8EE806FD-80EB-4FD0-9321-BDFB5F55FB96}" destId="{2C79C35E-ADBA-4C4D-9C41-C3F5DB3BC5B4}" srcOrd="8" destOrd="0" presId="urn:microsoft.com/office/officeart/2008/layout/LinedList"/>
    <dgm:cxn modelId="{7107CBE9-6EA4-41EC-8050-2FB7CDD40E78}" type="presParOf" srcId="{8EE806FD-80EB-4FD0-9321-BDFB5F55FB96}" destId="{E0004F5C-B283-42FB-828A-15A2AB955152}" srcOrd="9" destOrd="0" presId="urn:microsoft.com/office/officeart/2008/layout/LinedList"/>
    <dgm:cxn modelId="{CE4D74C9-859C-4A4A-869D-7E2F504A67DB}" type="presParOf" srcId="{E0004F5C-B283-42FB-828A-15A2AB955152}" destId="{58799DAF-18E1-44ED-86A0-DD6C4B66C231}" srcOrd="0" destOrd="0" presId="urn:microsoft.com/office/officeart/2008/layout/LinedList"/>
    <dgm:cxn modelId="{66F0E2DF-8491-4797-861D-BBBA58348B4A}" type="presParOf" srcId="{E0004F5C-B283-42FB-828A-15A2AB955152}" destId="{D1C05738-0F0F-4555-84E2-A54138D7F2C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D6344-D599-4E24-B7B9-A0A70A1165EF}">
      <dsp:nvSpPr>
        <dsp:cNvPr id="0" name=""/>
        <dsp:cNvSpPr/>
      </dsp:nvSpPr>
      <dsp:spPr>
        <a:xfrm>
          <a:off x="0" y="339578"/>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Due 18th Jan 2022, 1pm. (Last permissible date for assessments)</a:t>
          </a:r>
        </a:p>
      </dsp:txBody>
      <dsp:txXfrm>
        <a:off x="26930" y="366508"/>
        <a:ext cx="10461740" cy="497795"/>
      </dsp:txXfrm>
    </dsp:sp>
    <dsp:sp modelId="{46CD3C3A-3619-4487-A532-A4BFE601FFB0}">
      <dsp:nvSpPr>
        <dsp:cNvPr id="0" name=""/>
        <dsp:cNvSpPr/>
      </dsp:nvSpPr>
      <dsp:spPr>
        <a:xfrm>
          <a:off x="0" y="957474"/>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Individual work.</a:t>
          </a:r>
        </a:p>
      </dsp:txBody>
      <dsp:txXfrm>
        <a:off x="26930" y="984404"/>
        <a:ext cx="10461740" cy="497795"/>
      </dsp:txXfrm>
    </dsp:sp>
    <dsp:sp modelId="{23A0CEF1-D7F5-4325-97C1-B115E7D8D168}">
      <dsp:nvSpPr>
        <dsp:cNvPr id="0" name=""/>
        <dsp:cNvSpPr/>
      </dsp:nvSpPr>
      <dsp:spPr>
        <a:xfrm>
          <a:off x="0" y="1575369"/>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Domain means area of application. This must be different from FYP. Suggested areas :</a:t>
          </a:r>
        </a:p>
      </dsp:txBody>
      <dsp:txXfrm>
        <a:off x="26930" y="1602299"/>
        <a:ext cx="10461740" cy="497795"/>
      </dsp:txXfrm>
    </dsp:sp>
    <dsp:sp modelId="{AE2ECE0C-2E14-4202-B424-54B84B9C90D1}">
      <dsp:nvSpPr>
        <dsp:cNvPr id="0" name=""/>
        <dsp:cNvSpPr/>
      </dsp:nvSpPr>
      <dsp:spPr>
        <a:xfrm>
          <a:off x="0" y="2127024"/>
          <a:ext cx="10515600" cy="133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i="1" kern="1200"/>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a:t>
          </a:r>
          <a:endParaRPr lang="en-US" sz="1800" kern="1200"/>
        </a:p>
      </dsp:txBody>
      <dsp:txXfrm>
        <a:off x="0" y="2127024"/>
        <a:ext cx="10515600" cy="1333080"/>
      </dsp:txXfrm>
    </dsp:sp>
    <dsp:sp modelId="{7E172D30-C1B4-4151-91BA-57F8144B89A6}">
      <dsp:nvSpPr>
        <dsp:cNvPr id="0" name=""/>
        <dsp:cNvSpPr/>
      </dsp:nvSpPr>
      <dsp:spPr>
        <a:xfrm>
          <a:off x="0" y="3460104"/>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If what you are interested in is not listed then write to me and we can add it.</a:t>
          </a:r>
          <a:endParaRPr lang="en-US" sz="2300" kern="1200"/>
        </a:p>
      </dsp:txBody>
      <dsp:txXfrm>
        <a:off x="26930" y="3487034"/>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100F-1F7F-4037-A822-2EB7DEF0AEFB}">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263B2-1674-41F8-851B-8CC06BDB32D4}">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F9C3F5-15D2-43C2-AD55-8ED727956F65}">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A branch of computer science dealing with the simulation of intelligent behavior in computers.</a:t>
          </a:r>
        </a:p>
      </dsp:txBody>
      <dsp:txXfrm>
        <a:off x="693749" y="1409"/>
        <a:ext cx="9821850" cy="600648"/>
      </dsp:txXfrm>
    </dsp:sp>
    <dsp:sp modelId="{79BA8592-DECA-4ADA-9CEF-292CE369A595}">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2D5DF-D8C2-4742-B50C-40E3F765D8E9}">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71865-A970-4BDA-B96B-9D433779BE35}">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The capability of a machine to imitate intelligent human behavior.</a:t>
          </a:r>
        </a:p>
      </dsp:txBody>
      <dsp:txXfrm>
        <a:off x="693749" y="752220"/>
        <a:ext cx="9821850" cy="600648"/>
      </dsp:txXfrm>
    </dsp:sp>
    <dsp:sp modelId="{988C52E7-F362-43D1-B0DB-4FCA5FDB0406}">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2D72B-DBEA-4262-8CE9-75151559F985}">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F464D-D742-4756-972A-411059F8AA9A}">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Strong AI: Systems that think like humans (general intelligence)</a:t>
          </a:r>
        </a:p>
      </dsp:txBody>
      <dsp:txXfrm>
        <a:off x="693749" y="1503031"/>
        <a:ext cx="9821850" cy="600648"/>
      </dsp:txXfrm>
    </dsp:sp>
    <dsp:sp modelId="{CAD35537-B76A-449C-BF24-297B07C3AC5E}">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E165B-3CB9-4D83-A2D5-78D5E6A249A2}">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16442-95D0-48E1-ABB5-61B833DFEB21}">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Weak AI:  Just get systems to work without figuring out how human reasoning works (specific intelligence)</a:t>
          </a:r>
        </a:p>
      </dsp:txBody>
      <dsp:txXfrm>
        <a:off x="693749" y="2253843"/>
        <a:ext cx="9821850" cy="600648"/>
      </dsp:txXfrm>
    </dsp:sp>
    <dsp:sp modelId="{5C05B37E-6BA8-4CA2-A452-3418EEBC4F01}">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53F2-C16E-4AA3-991B-119FCBC31E09}">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222249-96CC-4B11-8669-152D96572E2C}">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Use human reasoning as a model but not necessarily the end goal</a:t>
          </a:r>
        </a:p>
      </dsp:txBody>
      <dsp:txXfrm>
        <a:off x="693749" y="3004654"/>
        <a:ext cx="9821850" cy="600648"/>
      </dsp:txXfrm>
    </dsp:sp>
    <dsp:sp modelId="{6C959784-AE3F-4430-98FF-A70EB7DD2669}">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A21B2-1D47-42BF-A3F6-349EE2E7E1EB}">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D6CAFE-077A-47A5-8B53-AFB932B40611}">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dirty="0"/>
            <a:t>“A computer program is said to learn from experience E with respect to some class of tasks T and performance measure P, if its performance at tasks in T, as measured by P, improves with experience E.” </a:t>
          </a:r>
        </a:p>
      </dsp:txBody>
      <dsp:txXfrm>
        <a:off x="693749" y="3755465"/>
        <a:ext cx="9821850" cy="600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24240-EC77-4E36-867A-A7FD5DAFC9B2}">
      <dsp:nvSpPr>
        <dsp:cNvPr id="0" name=""/>
        <dsp:cNvSpPr/>
      </dsp:nvSpPr>
      <dsp:spPr>
        <a:xfrm>
          <a:off x="0" y="53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E6DF7-C0F7-4D03-A543-C67ECA70A03C}">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Paper:</a:t>
          </a:r>
          <a:r>
            <a:rPr lang="en-US" sz="2400" kern="1200"/>
            <a:t> </a:t>
          </a:r>
          <a:r>
            <a:rPr lang="en-US" sz="2400" b="0" i="0" kern="1200"/>
            <a:t>"Artificial Intelligence: A General Survey" by </a:t>
          </a:r>
          <a:r>
            <a:rPr lang="en-US" sz="2400" b="0" i="0" kern="1200">
              <a:hlinkClick xmlns:r="http://schemas.openxmlformats.org/officeDocument/2006/relationships" r:id="rId1"/>
            </a:rPr>
            <a:t>James Lighthill</a:t>
          </a:r>
          <a:r>
            <a:rPr lang="en-US" sz="2400" b="0" i="0" kern="1200"/>
            <a:t>, published in </a:t>
          </a:r>
          <a:r>
            <a:rPr lang="en-US" sz="2400" b="0" i="1" kern="1200"/>
            <a:t>Artificial Intelligence: a paper symposium</a:t>
          </a:r>
          <a:r>
            <a:rPr lang="en-US" sz="2400" b="0" i="0" kern="1200"/>
            <a:t> in 1973</a:t>
          </a:r>
          <a:endParaRPr lang="en-US" sz="2400" kern="1200"/>
        </a:p>
      </dsp:txBody>
      <dsp:txXfrm>
        <a:off x="0" y="531"/>
        <a:ext cx="10515600" cy="870055"/>
      </dsp:txXfrm>
    </dsp:sp>
    <dsp:sp modelId="{30472964-36A7-4011-BF05-499839C5ED60}">
      <dsp:nvSpPr>
        <dsp:cNvPr id="0" name=""/>
        <dsp:cNvSpPr/>
      </dsp:nvSpPr>
      <dsp:spPr>
        <a:xfrm>
          <a:off x="0" y="87058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90C9-A9B8-429F-A308-754CE9EB3019}">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Formed the basis for the decision by the British government to end support for AI research in most British universities.</a:t>
          </a:r>
        </a:p>
      </dsp:txBody>
      <dsp:txXfrm>
        <a:off x="0" y="870586"/>
        <a:ext cx="10515600" cy="870055"/>
      </dsp:txXfrm>
    </dsp:sp>
    <dsp:sp modelId="{662D674B-0AE9-47C3-BA24-3561DEF93BE2}">
      <dsp:nvSpPr>
        <dsp:cNvPr id="0" name=""/>
        <dsp:cNvSpPr/>
      </dsp:nvSpPr>
      <dsp:spPr>
        <a:xfrm>
          <a:off x="0" y="174064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54A08-5F2A-4AAA-AE65-4423D7898BE8}">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Critical of basic research in foundational areas such as robotics and language processing. Success comes from control theory, mathematics, algorithms.</a:t>
          </a:r>
        </a:p>
      </dsp:txBody>
      <dsp:txXfrm>
        <a:off x="0" y="1740641"/>
        <a:ext cx="10515600" cy="870055"/>
      </dsp:txXfrm>
    </dsp:sp>
    <dsp:sp modelId="{2C132FFE-9C60-498D-9711-E18C8F01C19F}">
      <dsp:nvSpPr>
        <dsp:cNvPr id="0" name=""/>
        <dsp:cNvSpPr/>
      </dsp:nvSpPr>
      <dsp:spPr>
        <a:xfrm>
          <a:off x="0" y="261069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27FE-FFFF-4E36-876F-045F0BA8EE65}">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AI failed at addressing combinatorial explosion when scaling up to solving “real-world” problems. (exponential complexity problem)</a:t>
          </a:r>
        </a:p>
      </dsp:txBody>
      <dsp:txXfrm>
        <a:off x="0" y="2610696"/>
        <a:ext cx="10515600" cy="870055"/>
      </dsp:txXfrm>
    </dsp:sp>
    <dsp:sp modelId="{2C79C35E-ADBA-4C4D-9C41-C3F5DB3BC5B4}">
      <dsp:nvSpPr>
        <dsp:cNvPr id="0" name=""/>
        <dsp:cNvSpPr/>
      </dsp:nvSpPr>
      <dsp:spPr>
        <a:xfrm>
          <a:off x="0" y="348075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99DAF-18E1-44ED-86A0-DD6C4B66C231}">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Are any of the statements still relevant today?</a:t>
          </a:r>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577DF-EA42-4545-8890-4CE6C42A4DB7}"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43C39-E6BD-41B1-AF98-E2E1219F58CB}" type="slidenum">
              <a:rPr lang="en-GB" smtClean="0"/>
              <a:t>‹#›</a:t>
            </a:fld>
            <a:endParaRPr lang="en-GB"/>
          </a:p>
        </p:txBody>
      </p:sp>
    </p:spTree>
    <p:extLst>
      <p:ext uri="{BB962C8B-B14F-4D97-AF65-F5344CB8AC3E}">
        <p14:creationId xmlns:p14="http://schemas.microsoft.com/office/powerpoint/2010/main" val="304685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643C39-E6BD-41B1-AF98-E2E1219F58CB}" type="slidenum">
              <a:rPr lang="en-GB" smtClean="0"/>
              <a:t>3</a:t>
            </a:fld>
            <a:endParaRPr lang="en-GB"/>
          </a:p>
        </p:txBody>
      </p:sp>
    </p:spTree>
    <p:extLst>
      <p:ext uri="{BB962C8B-B14F-4D97-AF65-F5344CB8AC3E}">
        <p14:creationId xmlns:p14="http://schemas.microsoft.com/office/powerpoint/2010/main" val="2212233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07AC-E4D5-4412-AF4C-C34B74D2E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221FF8-C1E7-4D74-8B5A-5127A3C8C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1646AE-D937-4989-BCB5-5587F0F1D600}"/>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BEFBF5C2-F425-4AD0-9D83-C3121B3F8D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B62657-E539-433E-98F9-125C4337FE38}"/>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77473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0A94-DA30-43C7-A837-EBCE51EB15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ADE75A-43DA-484A-8F02-5E2882207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401185-D7CF-4655-99BC-ADAF4BEF42AF}"/>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456A45E6-1F03-40C7-8F88-F8EABE4753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3C13FC-C7FD-47EA-8996-5E399C2F4292}"/>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01570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A7AD5-D906-4A9D-AD4F-CBCDD1D36E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F8436D-9382-498A-A634-62DF316F3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90350C-8A13-4BBB-96AE-89D5C40B3EDE}"/>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B2165EDB-1E1D-4CE8-BB40-87A58F3493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375AC9-4FEF-4151-A242-4D7FD0A09F1B}"/>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96768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FEC4-943F-41F1-BB3F-2772D4F2F5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B4C5A8-69E2-4080-BF2C-8A7E8223F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0B0BAC-2463-4B6B-80E0-39010CAA7DBB}"/>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0B80F4A9-8501-421F-912D-64F000BAE7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8AA2C1-0FBE-4CC5-AA70-9359E85F64C4}"/>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4678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1A2C-9526-4C85-9A38-026FB4F39B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CE1E28-D29B-48C7-AB6F-62C450C8F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891A9-99D4-4E7E-BB80-CD58AF855F2F}"/>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E58AB0A5-539C-4592-8D76-8EA36F6161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397D32-D74F-41FC-B259-573AD4BCB870}"/>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68040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D4DA-9790-4D9A-93B1-A24E8C35CC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6EA587-8D0A-4213-90F7-D91A8E7C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4E373B-B3CD-4C2A-A504-6D394C122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B7009E-B2FF-4F9D-8FC4-132F410D2592}"/>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6" name="Footer Placeholder 5">
            <a:extLst>
              <a:ext uri="{FF2B5EF4-FFF2-40B4-BE49-F238E27FC236}">
                <a16:creationId xmlns:a16="http://schemas.microsoft.com/office/drawing/2014/main" id="{7B1F02AF-3817-4359-A014-D114105F4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FF778D-0357-4B28-BD4A-A3F8E30885E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7776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7E36-3D66-4573-8069-11A1168366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5A9257-69B8-460D-81BE-BB568EF8A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A12BD-406B-4A69-AA7D-1F3D36035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716A86-687C-4072-B0ED-1EA75C365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13358-B6A2-4C5E-B8BF-B720BF012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15B4706-D4E2-4E67-8119-F3B063602913}"/>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8" name="Footer Placeholder 7">
            <a:extLst>
              <a:ext uri="{FF2B5EF4-FFF2-40B4-BE49-F238E27FC236}">
                <a16:creationId xmlns:a16="http://schemas.microsoft.com/office/drawing/2014/main" id="{0AC8AF02-0F2E-4731-BFD8-8411F80DDF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2FB4DC-A847-4B5E-8175-70445711271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62593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10D3-647A-4FAF-A27F-6523F5ED71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2B6B67-19E9-4D4E-8191-9460A68614B8}"/>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4" name="Footer Placeholder 3">
            <a:extLst>
              <a:ext uri="{FF2B5EF4-FFF2-40B4-BE49-F238E27FC236}">
                <a16:creationId xmlns:a16="http://schemas.microsoft.com/office/drawing/2014/main" id="{42B449E0-0852-4DF0-BA62-EBAF0B2529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D4E07F-65B5-45E5-BF28-D305C5DC9254}"/>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51179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F1CD2-35CA-40FA-986B-18EFBD936A45}"/>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3" name="Footer Placeholder 2">
            <a:extLst>
              <a:ext uri="{FF2B5EF4-FFF2-40B4-BE49-F238E27FC236}">
                <a16:creationId xmlns:a16="http://schemas.microsoft.com/office/drawing/2014/main" id="{57428D83-ABCC-4074-B3E9-C869293752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1D95CD-C442-4CC2-9859-269CA5151732}"/>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7103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B516-5110-425B-A7B0-14932E420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7B0CA0-28DE-4E16-9200-F2A437B33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F002112-6855-4725-9B6D-16AE7AD53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8F98C-5096-4FA2-8C0C-A2E004797515}"/>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6" name="Footer Placeholder 5">
            <a:extLst>
              <a:ext uri="{FF2B5EF4-FFF2-40B4-BE49-F238E27FC236}">
                <a16:creationId xmlns:a16="http://schemas.microsoft.com/office/drawing/2014/main" id="{B58408A7-F96E-4B78-9193-30D6B9CF14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FA782-72E7-44AC-9FE6-BF781592093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42151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A49C-438D-4205-A9CD-6BB9D50DF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C0362D-3714-4220-B98A-17707334B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AC2C86-A77C-4BD1-AB9D-570BD9ED4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E5E72-305B-4C2F-AEB5-12EBBAAFAA87}"/>
              </a:ext>
            </a:extLst>
          </p:cNvPr>
          <p:cNvSpPr>
            <a:spLocks noGrp="1"/>
          </p:cNvSpPr>
          <p:nvPr>
            <p:ph type="dt" sz="half" idx="10"/>
          </p:nvPr>
        </p:nvSpPr>
        <p:spPr/>
        <p:txBody>
          <a:bodyPr/>
          <a:lstStyle/>
          <a:p>
            <a:fld id="{96DCC9C9-B430-4B3F-AC25-577CB7B80172}" type="datetimeFigureOut">
              <a:rPr lang="en-GB" smtClean="0"/>
              <a:t>13/12/2022</a:t>
            </a:fld>
            <a:endParaRPr lang="en-GB"/>
          </a:p>
        </p:txBody>
      </p:sp>
      <p:sp>
        <p:nvSpPr>
          <p:cNvPr id="6" name="Footer Placeholder 5">
            <a:extLst>
              <a:ext uri="{FF2B5EF4-FFF2-40B4-BE49-F238E27FC236}">
                <a16:creationId xmlns:a16="http://schemas.microsoft.com/office/drawing/2014/main" id="{FA531542-D58E-49AE-81D2-7A7FD2C7FC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F862C4-ADB9-42E8-8EBD-7D992D8BE6C0}"/>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79154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0F3FF-8D63-44B3-ABB2-E50207790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E234A6-D5C2-44D6-A41E-826805365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74BF31-08F4-4817-A612-8B17EFA2A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CC9C9-B430-4B3F-AC25-577CB7B80172}" type="datetimeFigureOut">
              <a:rPr lang="en-GB" smtClean="0"/>
              <a:t>13/12/2022</a:t>
            </a:fld>
            <a:endParaRPr lang="en-GB"/>
          </a:p>
        </p:txBody>
      </p:sp>
      <p:sp>
        <p:nvSpPr>
          <p:cNvPr id="5" name="Footer Placeholder 4">
            <a:extLst>
              <a:ext uri="{FF2B5EF4-FFF2-40B4-BE49-F238E27FC236}">
                <a16:creationId xmlns:a16="http://schemas.microsoft.com/office/drawing/2014/main" id="{61E0320F-CA48-418F-9C41-2F9B4EB39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C286B-D510-44E6-84DE-D65CE487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B844-ED47-44A0-8325-626848335135}" type="slidenum">
              <a:rPr lang="en-GB" smtClean="0"/>
              <a:t>‹#›</a:t>
            </a:fld>
            <a:endParaRPr lang="en-GB"/>
          </a:p>
        </p:txBody>
      </p:sp>
    </p:spTree>
    <p:extLst>
      <p:ext uri="{BB962C8B-B14F-4D97-AF65-F5344CB8AC3E}">
        <p14:creationId xmlns:p14="http://schemas.microsoft.com/office/powerpoint/2010/main" val="3008202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turing.ac.uk/events/turing-lecture-glimpsing-our-ai-fu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CEB5-4B19-4AB0-8299-53F898976E96}"/>
              </a:ext>
            </a:extLst>
          </p:cNvPr>
          <p:cNvSpPr>
            <a:spLocks noGrp="1"/>
          </p:cNvSpPr>
          <p:nvPr>
            <p:ph type="ctrTitle"/>
          </p:nvPr>
        </p:nvSpPr>
        <p:spPr/>
        <p:txBody>
          <a:bodyPr/>
          <a:lstStyle/>
          <a:p>
            <a:r>
              <a:rPr lang="en-US" dirty="0"/>
              <a:t>Applied AI</a:t>
            </a:r>
            <a:endParaRPr lang="en-GB" dirty="0"/>
          </a:p>
        </p:txBody>
      </p:sp>
      <p:sp>
        <p:nvSpPr>
          <p:cNvPr id="3" name="Subtitle 2">
            <a:extLst>
              <a:ext uri="{FF2B5EF4-FFF2-40B4-BE49-F238E27FC236}">
                <a16:creationId xmlns:a16="http://schemas.microsoft.com/office/drawing/2014/main" id="{7AAD522F-52FD-48A9-BA6F-4ADEC4CC9A89}"/>
              </a:ext>
            </a:extLst>
          </p:cNvPr>
          <p:cNvSpPr>
            <a:spLocks noGrp="1"/>
          </p:cNvSpPr>
          <p:nvPr>
            <p:ph type="subTitle" idx="1"/>
          </p:nvPr>
        </p:nvSpPr>
        <p:spPr/>
        <p:txBody>
          <a:bodyPr/>
          <a:lstStyle/>
          <a:p>
            <a:r>
              <a:rPr lang="en-US" dirty="0"/>
              <a:t>Lecture 12</a:t>
            </a:r>
          </a:p>
          <a:p>
            <a:r>
              <a:rPr lang="en-US" dirty="0"/>
              <a:t>Dr Artie Basukoski</a:t>
            </a:r>
            <a:endParaRPr lang="en-GB" dirty="0"/>
          </a:p>
        </p:txBody>
      </p:sp>
    </p:spTree>
    <p:extLst>
      <p:ext uri="{BB962C8B-B14F-4D97-AF65-F5344CB8AC3E}">
        <p14:creationId xmlns:p14="http://schemas.microsoft.com/office/powerpoint/2010/main" val="303826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09B0F-B487-4F33-8259-4D79B8160136}"/>
              </a:ext>
            </a:extLst>
          </p:cNvPr>
          <p:cNvSpPr>
            <a:spLocks noGrp="1"/>
          </p:cNvSpPr>
          <p:nvPr>
            <p:ph type="title"/>
          </p:nvPr>
        </p:nvSpPr>
        <p:spPr>
          <a:xfrm>
            <a:off x="841248" y="256032"/>
            <a:ext cx="10506456" cy="1014984"/>
          </a:xfrm>
        </p:spPr>
        <p:txBody>
          <a:bodyPr anchor="b">
            <a:normAutofit/>
          </a:bodyPr>
          <a:lstStyle/>
          <a:p>
            <a:r>
              <a:rPr lang="en-US" dirty="0"/>
              <a:t>Revisit </a:t>
            </a:r>
            <a:r>
              <a:rPr lang="en-US"/>
              <a:t>the question, What </a:t>
            </a:r>
            <a:r>
              <a:rPr lang="en-US" dirty="0"/>
              <a:t>is AI?</a:t>
            </a:r>
            <a:endParaRPr lang="en-GB" dirty="0"/>
          </a:p>
        </p:txBody>
      </p:sp>
      <p:sp>
        <p:nvSpPr>
          <p:cNvPr id="22"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77498DBB-2908-414A-8F99-9D38BB38A075}"/>
              </a:ext>
            </a:extLst>
          </p:cNvPr>
          <p:cNvGraphicFramePr>
            <a:graphicFrameLocks noGrp="1"/>
          </p:cNvGraphicFramePr>
          <p:nvPr>
            <p:ph idx="1"/>
            <p:extLst>
              <p:ext uri="{D42A27DB-BD31-4B8C-83A1-F6EECF244321}">
                <p14:modId xmlns:p14="http://schemas.microsoft.com/office/powerpoint/2010/main" val="37693965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00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B745-1A35-4A4B-8612-3A35D95BD95D}"/>
              </a:ext>
            </a:extLst>
          </p:cNvPr>
          <p:cNvSpPr>
            <a:spLocks noGrp="1"/>
          </p:cNvSpPr>
          <p:nvPr>
            <p:ph type="title"/>
          </p:nvPr>
        </p:nvSpPr>
        <p:spPr/>
        <p:txBody>
          <a:bodyPr/>
          <a:lstStyle/>
          <a:p>
            <a:r>
              <a:rPr lang="en-US" dirty="0"/>
              <a:t>AI Promises</a:t>
            </a:r>
            <a:endParaRPr lang="en-GB" dirty="0"/>
          </a:p>
        </p:txBody>
      </p:sp>
      <p:pic>
        <p:nvPicPr>
          <p:cNvPr id="5" name="Content Placeholder 4" descr="Chart&#10;&#10;Description automatically generated">
            <a:extLst>
              <a:ext uri="{FF2B5EF4-FFF2-40B4-BE49-F238E27FC236}">
                <a16:creationId xmlns:a16="http://schemas.microsoft.com/office/drawing/2014/main" id="{F41FEA38-756B-42C2-BD9F-447392EBB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096" y="1825625"/>
            <a:ext cx="7789807" cy="4351338"/>
          </a:xfrm>
        </p:spPr>
      </p:pic>
    </p:spTree>
    <p:extLst>
      <p:ext uri="{BB962C8B-B14F-4D97-AF65-F5344CB8AC3E}">
        <p14:creationId xmlns:p14="http://schemas.microsoft.com/office/powerpoint/2010/main" val="42147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6010D796-EE7F-4D81-964A-3C0928635595}"/>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A71A37-70F9-4E4F-84F2-983125576943}"/>
              </a:ext>
            </a:extLst>
          </p:cNvPr>
          <p:cNvSpPr>
            <a:spLocks noGrp="1"/>
          </p:cNvSpPr>
          <p:nvPr>
            <p:ph type="title"/>
          </p:nvPr>
        </p:nvSpPr>
        <p:spPr>
          <a:xfrm>
            <a:off x="838200" y="365125"/>
            <a:ext cx="10515600" cy="1325563"/>
          </a:xfrm>
        </p:spPr>
        <p:txBody>
          <a:bodyPr>
            <a:normAutofit/>
          </a:bodyPr>
          <a:lstStyle/>
          <a:p>
            <a:r>
              <a:rPr lang="en-US" dirty="0"/>
              <a:t>The </a:t>
            </a:r>
            <a:r>
              <a:rPr lang="en-US" dirty="0" err="1"/>
              <a:t>Ligthill</a:t>
            </a:r>
            <a:r>
              <a:rPr lang="en-US" dirty="0"/>
              <a:t> report</a:t>
            </a:r>
            <a:endParaRPr lang="en-GB" dirty="0"/>
          </a:p>
        </p:txBody>
      </p:sp>
      <p:graphicFrame>
        <p:nvGraphicFramePr>
          <p:cNvPr id="14" name="Content Placeholder 2">
            <a:extLst>
              <a:ext uri="{FF2B5EF4-FFF2-40B4-BE49-F238E27FC236}">
                <a16:creationId xmlns:a16="http://schemas.microsoft.com/office/drawing/2014/main" id="{37C89F95-B73B-45DA-819A-F3BE9AB9DD23}"/>
              </a:ext>
            </a:extLst>
          </p:cNvPr>
          <p:cNvGraphicFramePr>
            <a:graphicFrameLocks noGrp="1"/>
          </p:cNvGraphicFramePr>
          <p:nvPr>
            <p:ph idx="1"/>
            <p:extLst>
              <p:ext uri="{D42A27DB-BD31-4B8C-83A1-F6EECF244321}">
                <p14:modId xmlns:p14="http://schemas.microsoft.com/office/powerpoint/2010/main" val="2837542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74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595C05-EC94-4AFA-8F25-FB1BFDFCD465}"/>
              </a:ext>
            </a:extLst>
          </p:cNvPr>
          <p:cNvSpPr>
            <a:spLocks noGrp="1"/>
          </p:cNvSpPr>
          <p:nvPr>
            <p:ph type="title"/>
          </p:nvPr>
        </p:nvSpPr>
        <p:spPr>
          <a:xfrm>
            <a:off x="838200" y="609600"/>
            <a:ext cx="3739341" cy="1330839"/>
          </a:xfrm>
        </p:spPr>
        <p:txBody>
          <a:bodyPr>
            <a:normAutofit/>
          </a:bodyPr>
          <a:lstStyle/>
          <a:p>
            <a:r>
              <a:rPr lang="en-US" sz="3400"/>
              <a:t>Golden Age or another AI Winter?</a:t>
            </a:r>
            <a:endParaRPr lang="en-GB" sz="3400"/>
          </a:p>
        </p:txBody>
      </p:sp>
      <p:sp>
        <p:nvSpPr>
          <p:cNvPr id="3" name="Content Placeholder 2">
            <a:extLst>
              <a:ext uri="{FF2B5EF4-FFF2-40B4-BE49-F238E27FC236}">
                <a16:creationId xmlns:a16="http://schemas.microsoft.com/office/drawing/2014/main" id="{BC3850F9-399B-4C8C-8E79-4FCCB733C401}"/>
              </a:ext>
            </a:extLst>
          </p:cNvPr>
          <p:cNvSpPr>
            <a:spLocks noGrp="1"/>
          </p:cNvSpPr>
          <p:nvPr>
            <p:ph idx="1"/>
          </p:nvPr>
        </p:nvSpPr>
        <p:spPr>
          <a:xfrm>
            <a:off x="862366" y="2194102"/>
            <a:ext cx="3427001" cy="3908586"/>
          </a:xfrm>
        </p:spPr>
        <p:txBody>
          <a:bodyPr>
            <a:normAutofit/>
          </a:bodyPr>
          <a:lstStyle/>
          <a:p>
            <a:endParaRPr lang="en-GB" sz="1600" dirty="0"/>
          </a:p>
          <a:p>
            <a:r>
              <a:rPr lang="en-GB" sz="1600" dirty="0"/>
              <a:t>Still have hype but something is different (non toy-domain results)</a:t>
            </a:r>
          </a:p>
          <a:p>
            <a:r>
              <a:rPr lang="en-GB" sz="1600" dirty="0"/>
              <a:t>Some of the success can be attributed to advancement of computational capability and availability of ‘big data’</a:t>
            </a:r>
          </a:p>
          <a:p>
            <a:r>
              <a:rPr lang="en-GB" sz="1600" dirty="0"/>
              <a:t>AI is always the next big thing, hence never attainable. Should we call it Computational Intelligence to tone down the hype?</a:t>
            </a:r>
          </a:p>
          <a:p>
            <a:r>
              <a:rPr lang="en-GB" sz="1600" dirty="0"/>
              <a:t>Money and marketing vs Scientific reality. Gartner predicts 16Trillion industry by 2030!</a:t>
            </a:r>
          </a:p>
        </p:txBody>
      </p:sp>
      <p:pic>
        <p:nvPicPr>
          <p:cNvPr id="5" name="Picture 4">
            <a:extLst>
              <a:ext uri="{FF2B5EF4-FFF2-40B4-BE49-F238E27FC236}">
                <a16:creationId xmlns:a16="http://schemas.microsoft.com/office/drawing/2014/main" id="{A6278F52-9BB3-4E92-928B-D16691F2F099}"/>
              </a:ext>
            </a:extLst>
          </p:cNvPr>
          <p:cNvPicPr>
            <a:picLocks noChangeAspect="1"/>
          </p:cNvPicPr>
          <p:nvPr/>
        </p:nvPicPr>
        <p:blipFill>
          <a:blip r:embed="rId2"/>
          <a:stretch>
            <a:fillRect/>
          </a:stretch>
        </p:blipFill>
        <p:spPr>
          <a:xfrm>
            <a:off x="4625037" y="0"/>
            <a:ext cx="7505236" cy="6867291"/>
          </a:xfrm>
          <a:prstGeom prst="rect">
            <a:avLst/>
          </a:prstGeom>
        </p:spPr>
      </p:pic>
    </p:spTree>
    <p:extLst>
      <p:ext uri="{BB962C8B-B14F-4D97-AF65-F5344CB8AC3E}">
        <p14:creationId xmlns:p14="http://schemas.microsoft.com/office/powerpoint/2010/main" val="25079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62E1-6F87-412D-A483-0C7074FB219B}"/>
              </a:ext>
            </a:extLst>
          </p:cNvPr>
          <p:cNvSpPr>
            <a:spLocks noGrp="1"/>
          </p:cNvSpPr>
          <p:nvPr>
            <p:ph type="title"/>
          </p:nvPr>
        </p:nvSpPr>
        <p:spPr>
          <a:xfrm>
            <a:off x="1136428" y="627564"/>
            <a:ext cx="7474172" cy="1325563"/>
          </a:xfrm>
        </p:spPr>
        <p:txBody>
          <a:bodyPr>
            <a:normAutofit/>
          </a:bodyPr>
          <a:lstStyle/>
          <a:p>
            <a:r>
              <a:rPr lang="en-US"/>
              <a:t>Issues and concerns with AI</a:t>
            </a:r>
            <a:endParaRPr lang="en-GB" dirty="0"/>
          </a:p>
        </p:txBody>
      </p:sp>
      <p:sp>
        <p:nvSpPr>
          <p:cNvPr id="3" name="Content Placeholder 2">
            <a:extLst>
              <a:ext uri="{FF2B5EF4-FFF2-40B4-BE49-F238E27FC236}">
                <a16:creationId xmlns:a16="http://schemas.microsoft.com/office/drawing/2014/main" id="{D45D0AEA-DE94-4C34-9D94-9A52570BE04D}"/>
              </a:ext>
            </a:extLst>
          </p:cNvPr>
          <p:cNvSpPr>
            <a:spLocks noGrp="1"/>
          </p:cNvSpPr>
          <p:nvPr>
            <p:ph idx="1"/>
          </p:nvPr>
        </p:nvSpPr>
        <p:spPr>
          <a:xfrm>
            <a:off x="1136429" y="2278173"/>
            <a:ext cx="6467867" cy="3450613"/>
          </a:xfrm>
        </p:spPr>
        <p:txBody>
          <a:bodyPr anchor="ctr">
            <a:normAutofit/>
          </a:bodyPr>
          <a:lstStyle/>
          <a:p>
            <a:r>
              <a:rPr lang="en-GB" sz="1700" dirty="0"/>
              <a:t>Ethical/Legal implications – if AI is mainstream who is responsible?</a:t>
            </a:r>
          </a:p>
          <a:p>
            <a:r>
              <a:rPr lang="en-US" sz="1700" dirty="0"/>
              <a:t>Inherent bias in data? AI </a:t>
            </a:r>
            <a:r>
              <a:rPr lang="en-US" sz="1700" dirty="0" err="1"/>
              <a:t>favours</a:t>
            </a:r>
            <a:r>
              <a:rPr lang="en-US" sz="1700" dirty="0"/>
              <a:t> men for jobs due to historic training data </a:t>
            </a:r>
          </a:p>
          <a:p>
            <a:r>
              <a:rPr lang="en-US" sz="1700" dirty="0"/>
              <a:t>Tracking you and targeted advertising. Products can help but also target vulnerabilities.</a:t>
            </a:r>
          </a:p>
          <a:p>
            <a:r>
              <a:rPr lang="en-US" sz="1700" dirty="0"/>
              <a:t>Displacing employees. Taxi drivers -&gt; Self driving cars.</a:t>
            </a:r>
          </a:p>
          <a:p>
            <a:r>
              <a:rPr lang="en-US" sz="1700" dirty="0"/>
              <a:t>Can AI achieve Consciousness? Is General AI even possible? Mind transfer? </a:t>
            </a:r>
            <a:r>
              <a:rPr lang="en-GB" sz="1700" dirty="0"/>
              <a:t>What happens if/when we reach the </a:t>
            </a:r>
            <a:r>
              <a:rPr lang="en-GB" sz="1700" b="1" dirty="0"/>
              <a:t>singularity</a:t>
            </a:r>
            <a:r>
              <a:rPr lang="en-GB" sz="1700" dirty="0"/>
              <a:t> – many have weighed in on this topic including – </a:t>
            </a:r>
            <a:r>
              <a:rPr lang="en-GB" sz="1700" dirty="0" err="1"/>
              <a:t>Hawkings</a:t>
            </a:r>
            <a:r>
              <a:rPr lang="en-GB" sz="1700" dirty="0"/>
              <a:t>, Musk, Kurzweil etc</a:t>
            </a:r>
          </a:p>
          <a:p>
            <a:r>
              <a:rPr lang="en-US" sz="1700" dirty="0"/>
              <a:t>Can you think of others?</a:t>
            </a: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Error">
            <a:extLst>
              <a:ext uri="{FF2B5EF4-FFF2-40B4-BE49-F238E27FC236}">
                <a16:creationId xmlns:a16="http://schemas.microsoft.com/office/drawing/2014/main" id="{006CFF08-E72C-43DC-A579-6A2F5ED2AA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1255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B8A-C7AA-DEA7-6EAC-60D2911E248C}"/>
              </a:ext>
            </a:extLst>
          </p:cNvPr>
          <p:cNvSpPr>
            <a:spLocks noGrp="1"/>
          </p:cNvSpPr>
          <p:nvPr>
            <p:ph type="title"/>
          </p:nvPr>
        </p:nvSpPr>
        <p:spPr/>
        <p:txBody>
          <a:bodyPr/>
          <a:lstStyle/>
          <a:p>
            <a:r>
              <a:rPr lang="en-GB" dirty="0"/>
              <a:t>Case study – Google Project Maven</a:t>
            </a:r>
          </a:p>
        </p:txBody>
      </p:sp>
      <p:sp>
        <p:nvSpPr>
          <p:cNvPr id="3" name="Content Placeholder 2">
            <a:extLst>
              <a:ext uri="{FF2B5EF4-FFF2-40B4-BE49-F238E27FC236}">
                <a16:creationId xmlns:a16="http://schemas.microsoft.com/office/drawing/2014/main" id="{F25AFA97-E30F-C246-B7F8-4DC0AA25233C}"/>
              </a:ext>
            </a:extLst>
          </p:cNvPr>
          <p:cNvSpPr>
            <a:spLocks noGrp="1"/>
          </p:cNvSpPr>
          <p:nvPr>
            <p:ph idx="1"/>
          </p:nvPr>
        </p:nvSpPr>
        <p:spPr/>
        <p:txBody>
          <a:bodyPr>
            <a:normAutofit fontScale="85000" lnSpcReduction="20000"/>
          </a:bodyPr>
          <a:lstStyle/>
          <a:p>
            <a:r>
              <a:rPr lang="en-GB" dirty="0"/>
              <a:t>2018 Google collaboration with Department of </a:t>
            </a:r>
            <a:r>
              <a:rPr lang="en-GB" dirty="0" err="1"/>
              <a:t>Defense</a:t>
            </a:r>
            <a:r>
              <a:rPr lang="en-GB" dirty="0"/>
              <a:t> on project Maven made many employees quit. </a:t>
            </a:r>
          </a:p>
          <a:p>
            <a:r>
              <a:rPr lang="en-GB" dirty="0"/>
              <a:t>Project Maven, uses AI to analyse drone footage to detect people and objects. </a:t>
            </a:r>
          </a:p>
          <a:p>
            <a:r>
              <a:rPr lang="en-GB" dirty="0"/>
              <a:t>Thousands signed petition wanting Google ("</a:t>
            </a:r>
            <a:r>
              <a:rPr lang="en-GB" dirty="0" err="1"/>
              <a:t>Dont</a:t>
            </a:r>
            <a:r>
              <a:rPr lang="en-GB" dirty="0"/>
              <a:t> be evil") to do the right thing. </a:t>
            </a:r>
          </a:p>
          <a:p>
            <a:pPr lvl="1"/>
            <a:r>
              <a:rPr lang="en-GB" dirty="0"/>
              <a:t>"Wrong to build technologies for military surveillance with potentially lethal outcomes"</a:t>
            </a:r>
          </a:p>
          <a:p>
            <a:r>
              <a:rPr lang="en-GB" dirty="0"/>
              <a:t>-&gt; Google said it will not continue Project Maven.</a:t>
            </a:r>
          </a:p>
          <a:p>
            <a:r>
              <a:rPr lang="en-GB" dirty="0"/>
              <a:t>-&gt; Also published AI principles to outline where the company stands on ethical AI</a:t>
            </a:r>
          </a:p>
          <a:p>
            <a:pPr marL="0" indent="0">
              <a:buNone/>
            </a:pPr>
            <a:r>
              <a:rPr lang="en-GB" dirty="0"/>
              <a:t>BUT</a:t>
            </a:r>
          </a:p>
          <a:p>
            <a:r>
              <a:rPr lang="en-GB" dirty="0"/>
              <a:t>Only general and vague claims. </a:t>
            </a:r>
          </a:p>
          <a:p>
            <a:pPr lvl="1"/>
            <a:r>
              <a:rPr lang="en-GB" dirty="0"/>
              <a:t>They will not work on technologies to "directly </a:t>
            </a:r>
            <a:r>
              <a:rPr lang="en-GB" dirty="0" err="1"/>
              <a:t>facilitiate</a:t>
            </a:r>
            <a:r>
              <a:rPr lang="en-GB" dirty="0"/>
              <a:t> injury to people". However, they also stated that they will continue to work with the military and government in other areas including search and rescue.</a:t>
            </a:r>
          </a:p>
          <a:p>
            <a:r>
              <a:rPr lang="en-GB" dirty="0"/>
              <a:t>What do you think?</a:t>
            </a:r>
          </a:p>
        </p:txBody>
      </p:sp>
      <p:sp>
        <p:nvSpPr>
          <p:cNvPr id="5" name="TextBox 4">
            <a:extLst>
              <a:ext uri="{FF2B5EF4-FFF2-40B4-BE49-F238E27FC236}">
                <a16:creationId xmlns:a16="http://schemas.microsoft.com/office/drawing/2014/main" id="{5BB58998-E215-1907-06E7-79C83E297D1A}"/>
              </a:ext>
            </a:extLst>
          </p:cNvPr>
          <p:cNvSpPr txBox="1"/>
          <p:nvPr/>
        </p:nvSpPr>
        <p:spPr>
          <a:xfrm>
            <a:off x="5029201" y="6176963"/>
            <a:ext cx="7162800" cy="369332"/>
          </a:xfrm>
          <a:prstGeom prst="rect">
            <a:avLst/>
          </a:prstGeom>
          <a:noFill/>
        </p:spPr>
        <p:txBody>
          <a:bodyPr wrap="square">
            <a:spAutoFit/>
          </a:bodyPr>
          <a:lstStyle/>
          <a:p>
            <a:r>
              <a:rPr lang="en-GB" dirty="0"/>
              <a:t>See TEDx talk: https://www.youtube.com/watch?v=cplucNW70II</a:t>
            </a:r>
          </a:p>
        </p:txBody>
      </p:sp>
    </p:spTree>
    <p:extLst>
      <p:ext uri="{BB962C8B-B14F-4D97-AF65-F5344CB8AC3E}">
        <p14:creationId xmlns:p14="http://schemas.microsoft.com/office/powerpoint/2010/main" val="268554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052-1FA8-6A0C-62A3-BCDEBD94EEC8}"/>
              </a:ext>
            </a:extLst>
          </p:cNvPr>
          <p:cNvSpPr>
            <a:spLocks noGrp="1"/>
          </p:cNvSpPr>
          <p:nvPr>
            <p:ph type="title"/>
          </p:nvPr>
        </p:nvSpPr>
        <p:spPr/>
        <p:txBody>
          <a:bodyPr/>
          <a:lstStyle/>
          <a:p>
            <a:r>
              <a:rPr lang="en-GB" dirty="0"/>
              <a:t>Case study - Discussion</a:t>
            </a:r>
          </a:p>
        </p:txBody>
      </p:sp>
      <p:sp>
        <p:nvSpPr>
          <p:cNvPr id="3" name="Content Placeholder 2">
            <a:extLst>
              <a:ext uri="{FF2B5EF4-FFF2-40B4-BE49-F238E27FC236}">
                <a16:creationId xmlns:a16="http://schemas.microsoft.com/office/drawing/2014/main" id="{FD965B9E-2692-6C3B-0E04-A2E04F4A1EFB}"/>
              </a:ext>
            </a:extLst>
          </p:cNvPr>
          <p:cNvSpPr>
            <a:spLocks noGrp="1"/>
          </p:cNvSpPr>
          <p:nvPr>
            <p:ph idx="1"/>
          </p:nvPr>
        </p:nvSpPr>
        <p:spPr/>
        <p:txBody>
          <a:bodyPr>
            <a:normAutofit fontScale="62500" lnSpcReduction="20000"/>
          </a:bodyPr>
          <a:lstStyle/>
          <a:p>
            <a:r>
              <a:rPr lang="en-GB" dirty="0"/>
              <a:t>Does this rule out googles work on Project Maven? Same technology can be used for both targeting and Search Rescue.</a:t>
            </a:r>
          </a:p>
          <a:p>
            <a:r>
              <a:rPr lang="en-GB" dirty="0"/>
              <a:t>Vague to the point of being meaningless. For example, for accountability and safety they state.</a:t>
            </a:r>
          </a:p>
          <a:p>
            <a:pPr lvl="1"/>
            <a:r>
              <a:rPr lang="en-GB" dirty="0"/>
              <a:t>Design AI systems to be appropriately cautious. </a:t>
            </a:r>
          </a:p>
          <a:p>
            <a:pPr lvl="1"/>
            <a:r>
              <a:rPr lang="en-GB" dirty="0"/>
              <a:t>Test and monitor in appropriate cases.</a:t>
            </a:r>
          </a:p>
          <a:p>
            <a:pPr lvl="1"/>
            <a:r>
              <a:rPr lang="en-GB" dirty="0"/>
              <a:t>Subject them to appropriate human control.</a:t>
            </a:r>
          </a:p>
          <a:p>
            <a:r>
              <a:rPr lang="en-GB" dirty="0"/>
              <a:t>What does "appropriate" mean?</a:t>
            </a:r>
          </a:p>
          <a:p>
            <a:r>
              <a:rPr lang="en-GB" dirty="0"/>
              <a:t>But should the military overrule all surveillance even if the goal is to save lives? Positions must be clear on both sides.</a:t>
            </a:r>
          </a:p>
          <a:p>
            <a:r>
              <a:rPr lang="en-GB" dirty="0"/>
              <a:t>ETHICS Washing - giving the appearance of doing ethics. Regulation and compliance to avoid Ethics policing.</a:t>
            </a:r>
          </a:p>
          <a:p>
            <a:r>
              <a:rPr lang="en-GB" dirty="0"/>
              <a:t>Other examples: Algorithms create Filter bubbles, reinforce discrimination by excluding women from high-powered jobs, excluding certain minorities as high risk.</a:t>
            </a:r>
          </a:p>
          <a:p>
            <a:r>
              <a:rPr lang="en-GB" b="1" dirty="0"/>
              <a:t>For you FYP did you give serious consideration to the ethical impact of your project? How your product abstracts decision making, harm users, or make some groups worse off.</a:t>
            </a:r>
          </a:p>
          <a:p>
            <a:r>
              <a:rPr lang="en-GB" dirty="0"/>
              <a:t>How to deal with these questions. </a:t>
            </a:r>
          </a:p>
        </p:txBody>
      </p:sp>
    </p:spTree>
    <p:extLst>
      <p:ext uri="{BB962C8B-B14F-4D97-AF65-F5344CB8AC3E}">
        <p14:creationId xmlns:p14="http://schemas.microsoft.com/office/powerpoint/2010/main" val="51894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62E1-6F87-412D-A483-0C7074FB219B}"/>
              </a:ext>
            </a:extLst>
          </p:cNvPr>
          <p:cNvSpPr>
            <a:spLocks noGrp="1"/>
          </p:cNvSpPr>
          <p:nvPr>
            <p:ph type="title"/>
          </p:nvPr>
        </p:nvSpPr>
        <p:spPr>
          <a:xfrm>
            <a:off x="1136428" y="627564"/>
            <a:ext cx="7474172" cy="1325563"/>
          </a:xfrm>
        </p:spPr>
        <p:txBody>
          <a:bodyPr>
            <a:normAutofit/>
          </a:bodyPr>
          <a:lstStyle/>
          <a:p>
            <a:r>
              <a:rPr lang="en-US" dirty="0"/>
              <a:t>Advantages and benefits of AI</a:t>
            </a:r>
            <a:endParaRPr lang="en-GB" dirty="0"/>
          </a:p>
        </p:txBody>
      </p:sp>
      <p:sp>
        <p:nvSpPr>
          <p:cNvPr id="3" name="Content Placeholder 2">
            <a:extLst>
              <a:ext uri="{FF2B5EF4-FFF2-40B4-BE49-F238E27FC236}">
                <a16:creationId xmlns:a16="http://schemas.microsoft.com/office/drawing/2014/main" id="{D45D0AEA-DE94-4C34-9D94-9A52570BE04D}"/>
              </a:ext>
            </a:extLst>
          </p:cNvPr>
          <p:cNvSpPr>
            <a:spLocks noGrp="1"/>
          </p:cNvSpPr>
          <p:nvPr>
            <p:ph idx="1"/>
          </p:nvPr>
        </p:nvSpPr>
        <p:spPr>
          <a:xfrm>
            <a:off x="1136429" y="2278173"/>
            <a:ext cx="6467867" cy="3450613"/>
          </a:xfrm>
        </p:spPr>
        <p:txBody>
          <a:bodyPr anchor="ctr">
            <a:normAutofit/>
          </a:bodyPr>
          <a:lstStyle/>
          <a:p>
            <a:r>
              <a:rPr lang="en-US" sz="1900"/>
              <a:t>Higher intelligence brings greater insight and understanding. </a:t>
            </a:r>
            <a:br>
              <a:rPr lang="en-US" sz="1900"/>
            </a:br>
            <a:r>
              <a:rPr lang="en-US" sz="1900"/>
              <a:t>Did AlphaGo destroy the game of Go?</a:t>
            </a:r>
          </a:p>
          <a:p>
            <a:r>
              <a:rPr lang="en-US" sz="1900"/>
              <a:t>AI/Robots can do jobs that humans cannot. </a:t>
            </a:r>
            <a:br>
              <a:rPr lang="en-US" sz="1900"/>
            </a:br>
            <a:r>
              <a:rPr lang="en-US" sz="1900"/>
              <a:t>Greater efficiency 24x7, productivity and hence quality of life.</a:t>
            </a:r>
          </a:p>
          <a:p>
            <a:r>
              <a:rPr lang="en-US" sz="1900"/>
              <a:t>Copy/paste knowledge. Transfer of skills – humans need years.</a:t>
            </a:r>
          </a:p>
          <a:p>
            <a:r>
              <a:rPr lang="en-US" sz="1900"/>
              <a:t>Aid human engineering and creativity. Bicycles for the mind.</a:t>
            </a:r>
          </a:p>
          <a:p>
            <a:r>
              <a:rPr lang="en-US" sz="1900"/>
              <a:t>Autonomous wars – no/less humans involved?</a:t>
            </a:r>
          </a:p>
        </p:txBody>
      </p:sp>
      <p:sp>
        <p:nvSpPr>
          <p:cNvPr id="24" name="Rectangle 2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obot outline">
            <a:extLst>
              <a:ext uri="{FF2B5EF4-FFF2-40B4-BE49-F238E27FC236}">
                <a16:creationId xmlns:a16="http://schemas.microsoft.com/office/drawing/2014/main" id="{3D88ECB0-046E-48FF-94C6-975283B2F0B3}"/>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9651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B364-F5A9-1824-927B-347BFC2F10EB}"/>
              </a:ext>
            </a:extLst>
          </p:cNvPr>
          <p:cNvSpPr>
            <a:spLocks noGrp="1"/>
          </p:cNvSpPr>
          <p:nvPr>
            <p:ph type="title"/>
          </p:nvPr>
        </p:nvSpPr>
        <p:spPr/>
        <p:txBody>
          <a:bodyPr/>
          <a:lstStyle/>
          <a:p>
            <a:r>
              <a:rPr lang="en-GB" dirty="0" err="1"/>
              <a:t>Polleverywhere</a:t>
            </a:r>
            <a:endParaRPr lang="en-GB" dirty="0"/>
          </a:p>
        </p:txBody>
      </p:sp>
      <p:pic>
        <p:nvPicPr>
          <p:cNvPr id="7" name="Content Placeholder 6">
            <a:extLst>
              <a:ext uri="{FF2B5EF4-FFF2-40B4-BE49-F238E27FC236}">
                <a16:creationId xmlns:a16="http://schemas.microsoft.com/office/drawing/2014/main" id="{4D568A4F-0CF6-8F9A-723E-90D7A62E3442}"/>
              </a:ext>
            </a:extLst>
          </p:cNvPr>
          <p:cNvPicPr>
            <a:picLocks noGrp="1" noChangeAspect="1"/>
          </p:cNvPicPr>
          <p:nvPr>
            <p:ph idx="1"/>
          </p:nvPr>
        </p:nvPicPr>
        <p:blipFill>
          <a:blip r:embed="rId2"/>
          <a:stretch>
            <a:fillRect/>
          </a:stretch>
        </p:blipFill>
        <p:spPr>
          <a:xfrm>
            <a:off x="1087120" y="1211493"/>
            <a:ext cx="8915131" cy="4965470"/>
          </a:xfrm>
        </p:spPr>
      </p:pic>
    </p:spTree>
    <p:extLst>
      <p:ext uri="{BB962C8B-B14F-4D97-AF65-F5344CB8AC3E}">
        <p14:creationId xmlns:p14="http://schemas.microsoft.com/office/powerpoint/2010/main" val="264987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C7DAA-6CA1-4FE9-A179-D49DDE92746C}"/>
              </a:ext>
            </a:extLst>
          </p:cNvPr>
          <p:cNvSpPr>
            <a:spLocks noGrp="1"/>
          </p:cNvSpPr>
          <p:nvPr>
            <p:ph type="title"/>
          </p:nvPr>
        </p:nvSpPr>
        <p:spPr>
          <a:xfrm>
            <a:off x="1008184" y="174032"/>
            <a:ext cx="10175631" cy="1111843"/>
          </a:xfrm>
        </p:spPr>
        <p:txBody>
          <a:bodyPr anchor="ctr">
            <a:normAutofit/>
          </a:bodyPr>
          <a:lstStyle/>
          <a:p>
            <a:r>
              <a:rPr lang="en-US" sz="4000" dirty="0"/>
              <a:t>Predictions for General AI, Singularity</a:t>
            </a:r>
            <a:endParaRPr lang="en-GB" sz="4000" dirty="0"/>
          </a:p>
        </p:txBody>
      </p:sp>
      <p:sp>
        <p:nvSpPr>
          <p:cNvPr id="3" name="Content Placeholder 2">
            <a:extLst>
              <a:ext uri="{FF2B5EF4-FFF2-40B4-BE49-F238E27FC236}">
                <a16:creationId xmlns:a16="http://schemas.microsoft.com/office/drawing/2014/main" id="{0A6FFDDF-06AB-4CA0-88C3-C40B48B5F15E}"/>
              </a:ext>
            </a:extLst>
          </p:cNvPr>
          <p:cNvSpPr>
            <a:spLocks noGrp="1"/>
          </p:cNvSpPr>
          <p:nvPr>
            <p:ph idx="1"/>
          </p:nvPr>
        </p:nvSpPr>
        <p:spPr>
          <a:xfrm>
            <a:off x="1008184" y="1459907"/>
            <a:ext cx="10175630" cy="767904"/>
          </a:xfrm>
        </p:spPr>
        <p:txBody>
          <a:bodyPr anchor="ctr">
            <a:normAutofit/>
          </a:bodyPr>
          <a:lstStyle/>
          <a:p>
            <a:pPr algn="ctr"/>
            <a:r>
              <a:rPr lang="en-GB" sz="2000" dirty="0"/>
              <a:t>https://emerj.com/ai-future-outlook/when-will-we-reach-the-singularity-a-timeline-consensus-from-ai-researchers/</a:t>
            </a:r>
          </a:p>
        </p:txBody>
      </p:sp>
      <p:pic>
        <p:nvPicPr>
          <p:cNvPr id="5" name="Picture 4" descr="Chart&#10;&#10;Description automatically generated">
            <a:extLst>
              <a:ext uri="{FF2B5EF4-FFF2-40B4-BE49-F238E27FC236}">
                <a16:creationId xmlns:a16="http://schemas.microsoft.com/office/drawing/2014/main" id="{9ED2F6D7-58DF-4F6A-9FAB-287F8E7D56CD}"/>
              </a:ext>
            </a:extLst>
          </p:cNvPr>
          <p:cNvPicPr>
            <a:picLocks noChangeAspect="1"/>
          </p:cNvPicPr>
          <p:nvPr/>
        </p:nvPicPr>
        <p:blipFill>
          <a:blip r:embed="rId2"/>
          <a:stretch>
            <a:fillRect/>
          </a:stretch>
        </p:blipFill>
        <p:spPr>
          <a:xfrm>
            <a:off x="2212958" y="2405149"/>
            <a:ext cx="7759987" cy="3899393"/>
          </a:xfrm>
          <a:prstGeom prst="rect">
            <a:avLst/>
          </a:prstGeom>
        </p:spPr>
      </p:pic>
    </p:spTree>
    <p:extLst>
      <p:ext uri="{BB962C8B-B14F-4D97-AF65-F5344CB8AC3E}">
        <p14:creationId xmlns:p14="http://schemas.microsoft.com/office/powerpoint/2010/main" val="41747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77D4-6DA0-43C0-A9DE-6EC091456153}"/>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70EA4DA0-B0DA-4A9D-9050-A4D077FE1E47}"/>
              </a:ext>
            </a:extLst>
          </p:cNvPr>
          <p:cNvSpPr>
            <a:spLocks noGrp="1"/>
          </p:cNvSpPr>
          <p:nvPr>
            <p:ph idx="1"/>
          </p:nvPr>
        </p:nvSpPr>
        <p:spPr/>
        <p:txBody>
          <a:bodyPr/>
          <a:lstStyle/>
          <a:p>
            <a:r>
              <a:rPr lang="en-US" dirty="0"/>
              <a:t>Coursework </a:t>
            </a:r>
          </a:p>
          <a:p>
            <a:r>
              <a:rPr lang="en-US" dirty="0"/>
              <a:t>Review History, developments, </a:t>
            </a:r>
          </a:p>
          <a:p>
            <a:r>
              <a:rPr lang="en-US" dirty="0"/>
              <a:t>Issues and benefits</a:t>
            </a:r>
          </a:p>
          <a:p>
            <a:r>
              <a:rPr lang="en-US" dirty="0"/>
              <a:t>Future</a:t>
            </a:r>
          </a:p>
          <a:p>
            <a:r>
              <a:rPr lang="en-US" dirty="0"/>
              <a:t>UK Tech sector</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516369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FB3B6CC6-D363-42F3-882E-B9C84A149364}"/>
              </a:ext>
            </a:extLst>
          </p:cNvPr>
          <p:cNvSpPr>
            <a:spLocks noGrp="1"/>
          </p:cNvSpPr>
          <p:nvPr>
            <p:ph type="title"/>
          </p:nvPr>
        </p:nvSpPr>
        <p:spPr>
          <a:xfrm>
            <a:off x="630936" y="639520"/>
            <a:ext cx="3429000" cy="1719072"/>
          </a:xfrm>
        </p:spPr>
        <p:txBody>
          <a:bodyPr anchor="b">
            <a:normAutofit/>
          </a:bodyPr>
          <a:lstStyle/>
          <a:p>
            <a:r>
              <a:rPr lang="en-US" sz="5400" dirty="0"/>
              <a:t>AI Future</a:t>
            </a:r>
            <a:endParaRPr lang="en-GB" sz="5400" dirty="0"/>
          </a:p>
        </p:txBody>
      </p:sp>
      <p:sp>
        <p:nvSpPr>
          <p:cNvPr id="3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AD292971-8A3C-4B63-B90D-40B1198B892F}"/>
              </a:ext>
            </a:extLst>
          </p:cNvPr>
          <p:cNvSpPr>
            <a:spLocks noGrp="1"/>
          </p:cNvSpPr>
          <p:nvPr>
            <p:ph idx="1"/>
          </p:nvPr>
        </p:nvSpPr>
        <p:spPr>
          <a:xfrm>
            <a:off x="630936" y="2807208"/>
            <a:ext cx="3429000" cy="3410712"/>
          </a:xfrm>
        </p:spPr>
        <p:txBody>
          <a:bodyPr anchor="t">
            <a:normAutofit/>
          </a:bodyPr>
          <a:lstStyle/>
          <a:p>
            <a:r>
              <a:rPr lang="en-US" sz="2200" dirty="0"/>
              <a:t>Turing Lecture: Glimpsing our AI future</a:t>
            </a:r>
          </a:p>
          <a:p>
            <a:r>
              <a:rPr lang="en-GB" sz="2200" dirty="0">
                <a:hlinkClick r:id="rId2"/>
              </a:rPr>
              <a:t>https://www.turing.ac.uk/events/turing-lecture-glimpsing-our-ai-future</a:t>
            </a:r>
            <a:endParaRPr lang="en-US" sz="2200" dirty="0"/>
          </a:p>
          <a:p>
            <a:r>
              <a:rPr lang="en-US" sz="2200" dirty="0"/>
              <a:t>Howard Covington</a:t>
            </a:r>
          </a:p>
          <a:p>
            <a:r>
              <a:rPr lang="en-US" sz="2200" dirty="0"/>
              <a:t>“AI meets the real world”</a:t>
            </a:r>
          </a:p>
          <a:p>
            <a:endParaRPr lang="en-GB" sz="2200" dirty="0"/>
          </a:p>
        </p:txBody>
      </p:sp>
      <p:pic>
        <p:nvPicPr>
          <p:cNvPr id="5" name="Picture 4">
            <a:extLst>
              <a:ext uri="{FF2B5EF4-FFF2-40B4-BE49-F238E27FC236}">
                <a16:creationId xmlns:a16="http://schemas.microsoft.com/office/drawing/2014/main" id="{31534BC3-A84C-4423-A2D0-E288FBFB2C13}"/>
              </a:ext>
            </a:extLst>
          </p:cNvPr>
          <p:cNvPicPr>
            <a:picLocks noChangeAspect="1"/>
          </p:cNvPicPr>
          <p:nvPr/>
        </p:nvPicPr>
        <p:blipFill>
          <a:blip r:embed="rId3"/>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172413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84B61-B4D3-4843-9D00-6D04B7198560}"/>
              </a:ext>
            </a:extLst>
          </p:cNvPr>
          <p:cNvSpPr>
            <a:spLocks noGrp="1"/>
          </p:cNvSpPr>
          <p:nvPr>
            <p:ph type="title"/>
          </p:nvPr>
        </p:nvSpPr>
        <p:spPr>
          <a:xfrm>
            <a:off x="836679" y="723898"/>
            <a:ext cx="6002110" cy="1495425"/>
          </a:xfrm>
        </p:spPr>
        <p:txBody>
          <a:bodyPr>
            <a:normAutofit/>
          </a:bodyPr>
          <a:lstStyle/>
          <a:p>
            <a:r>
              <a:rPr lang="en-US" sz="4000" dirty="0"/>
              <a:t>UK Tech sector</a:t>
            </a:r>
            <a:endParaRPr lang="en-GB" sz="4000" dirty="0"/>
          </a:p>
        </p:txBody>
      </p:sp>
      <p:sp>
        <p:nvSpPr>
          <p:cNvPr id="3" name="Content Placeholder 2">
            <a:extLst>
              <a:ext uri="{FF2B5EF4-FFF2-40B4-BE49-F238E27FC236}">
                <a16:creationId xmlns:a16="http://schemas.microsoft.com/office/drawing/2014/main" id="{8258B60C-6258-44ED-A898-EEA44D49C512}"/>
              </a:ext>
            </a:extLst>
          </p:cNvPr>
          <p:cNvSpPr>
            <a:spLocks noGrp="1"/>
          </p:cNvSpPr>
          <p:nvPr>
            <p:ph idx="1"/>
          </p:nvPr>
        </p:nvSpPr>
        <p:spPr>
          <a:xfrm>
            <a:off x="836680" y="2405067"/>
            <a:ext cx="6002110" cy="3729034"/>
          </a:xfrm>
        </p:spPr>
        <p:txBody>
          <a:bodyPr>
            <a:normAutofit fontScale="92500"/>
          </a:bodyPr>
          <a:lstStyle/>
          <a:p>
            <a:r>
              <a:rPr lang="en-US" sz="2000" dirty="0"/>
              <a:t>Value of UK tech industry between £250 - £580 billion </a:t>
            </a:r>
          </a:p>
          <a:p>
            <a:r>
              <a:rPr lang="en-US" sz="2000" dirty="0"/>
              <a:t>Fourth in the world for venture capital investment.</a:t>
            </a:r>
          </a:p>
          <a:p>
            <a:r>
              <a:rPr lang="en-US" sz="2000" dirty="0"/>
              <a:t>Success stories: Ocado, Deliveroo, </a:t>
            </a:r>
            <a:r>
              <a:rPr lang="en-US" sz="2000" dirty="0" err="1"/>
              <a:t>Monzo</a:t>
            </a:r>
            <a:r>
              <a:rPr lang="en-US" sz="2000" dirty="0"/>
              <a:t>, </a:t>
            </a:r>
            <a:r>
              <a:rPr lang="en-US" sz="2000" dirty="0" err="1"/>
              <a:t>Revolut</a:t>
            </a:r>
            <a:endParaRPr lang="en-US" sz="2000" dirty="0"/>
          </a:p>
          <a:p>
            <a:r>
              <a:rPr lang="en-US" sz="2000" dirty="0"/>
              <a:t>Recent Employability Advisory Board meeting takeaway:</a:t>
            </a:r>
          </a:p>
          <a:p>
            <a:pPr lvl="1"/>
            <a:r>
              <a:rPr lang="en-US" sz="2000" dirty="0"/>
              <a:t>Specialist skills in high demand. AI is on the forefront.</a:t>
            </a:r>
          </a:p>
          <a:p>
            <a:pPr lvl="1"/>
            <a:r>
              <a:rPr lang="en-US" sz="2000" dirty="0"/>
              <a:t>Companies hiring more. One company had 37 vacancies.</a:t>
            </a:r>
          </a:p>
          <a:p>
            <a:r>
              <a:rPr lang="en-US" sz="2000" dirty="0"/>
              <a:t>Sector continues to grow, reasons to be optimistic!</a:t>
            </a:r>
          </a:p>
          <a:p>
            <a:r>
              <a:rPr lang="en-US" sz="2000" dirty="0"/>
              <a:t>I look forward to inviting you to present your discoveries in future lectures as alumni.</a:t>
            </a:r>
          </a:p>
          <a:p>
            <a:endParaRPr lang="en-GB" sz="2000" dirty="0"/>
          </a:p>
        </p:txBody>
      </p:sp>
      <p:pic>
        <p:nvPicPr>
          <p:cNvPr id="5" name="Picture 4">
            <a:extLst>
              <a:ext uri="{FF2B5EF4-FFF2-40B4-BE49-F238E27FC236}">
                <a16:creationId xmlns:a16="http://schemas.microsoft.com/office/drawing/2014/main" id="{225687C1-53AC-43D4-B5F2-A39D9A5E3B5D}"/>
              </a:ext>
            </a:extLst>
          </p:cNvPr>
          <p:cNvPicPr>
            <a:picLocks noChangeAspect="1"/>
          </p:cNvPicPr>
          <p:nvPr/>
        </p:nvPicPr>
        <p:blipFill rotWithShape="1">
          <a:blip r:embed="rId2"/>
          <a:srcRect r="3257"/>
          <a:stretch/>
        </p:blipFill>
        <p:spPr>
          <a:xfrm>
            <a:off x="7199440" y="10"/>
            <a:ext cx="4992560" cy="6857990"/>
          </a:xfrm>
          <a:prstGeom prst="rect">
            <a:avLst/>
          </a:prstGeom>
          <a:effectLst/>
        </p:spPr>
      </p:pic>
    </p:spTree>
    <p:extLst>
      <p:ext uri="{BB962C8B-B14F-4D97-AF65-F5344CB8AC3E}">
        <p14:creationId xmlns:p14="http://schemas.microsoft.com/office/powerpoint/2010/main" val="120839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0A4-1012-4586-9F87-26DB96376474}"/>
              </a:ext>
            </a:extLst>
          </p:cNvPr>
          <p:cNvSpPr>
            <a:spLocks noGrp="1"/>
          </p:cNvSpPr>
          <p:nvPr>
            <p:ph type="title"/>
          </p:nvPr>
        </p:nvSpPr>
        <p:spPr/>
        <p:txBody>
          <a:bodyPr/>
          <a:lstStyle/>
          <a:p>
            <a:r>
              <a:rPr lang="en-US" dirty="0"/>
              <a:t>Questions Discussion?</a:t>
            </a:r>
            <a:endParaRPr lang="en-GB" dirty="0"/>
          </a:p>
        </p:txBody>
      </p:sp>
      <p:sp>
        <p:nvSpPr>
          <p:cNvPr id="3" name="Content Placeholder 2">
            <a:extLst>
              <a:ext uri="{FF2B5EF4-FFF2-40B4-BE49-F238E27FC236}">
                <a16:creationId xmlns:a16="http://schemas.microsoft.com/office/drawing/2014/main" id="{5809C8B3-BA1B-4A45-A809-B12645C0D7C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2969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6C9E59-18EA-4B52-A109-975955C3A351}"/>
              </a:ext>
            </a:extLst>
          </p:cNvPr>
          <p:cNvPicPr>
            <a:picLocks noChangeAspect="1"/>
          </p:cNvPicPr>
          <p:nvPr/>
        </p:nvPicPr>
        <p:blipFill>
          <a:blip r:embed="rId2"/>
          <a:stretch>
            <a:fillRect/>
          </a:stretch>
        </p:blipFill>
        <p:spPr>
          <a:xfrm>
            <a:off x="0" y="32719"/>
            <a:ext cx="12192000" cy="6792562"/>
          </a:xfrm>
          <a:prstGeom prst="rect">
            <a:avLst/>
          </a:prstGeom>
        </p:spPr>
      </p:pic>
    </p:spTree>
    <p:extLst>
      <p:ext uri="{BB962C8B-B14F-4D97-AF65-F5344CB8AC3E}">
        <p14:creationId xmlns:p14="http://schemas.microsoft.com/office/powerpoint/2010/main" val="225139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EC40-305D-41B5-834E-619D48F7AEA7}"/>
              </a:ext>
            </a:extLst>
          </p:cNvPr>
          <p:cNvSpPr>
            <a:spLocks noGrp="1"/>
          </p:cNvSpPr>
          <p:nvPr>
            <p:ph type="title"/>
          </p:nvPr>
        </p:nvSpPr>
        <p:spPr/>
        <p:txBody>
          <a:bodyPr/>
          <a:lstStyle/>
          <a:p>
            <a:r>
              <a:rPr lang="en-US"/>
              <a:t>Coursework</a:t>
            </a:r>
            <a:endParaRPr lang="en-GB" dirty="0"/>
          </a:p>
        </p:txBody>
      </p:sp>
      <p:graphicFrame>
        <p:nvGraphicFramePr>
          <p:cNvPr id="31" name="Content Placeholder 2">
            <a:extLst>
              <a:ext uri="{FF2B5EF4-FFF2-40B4-BE49-F238E27FC236}">
                <a16:creationId xmlns:a16="http://schemas.microsoft.com/office/drawing/2014/main" id="{074E6603-0F06-4BE2-8E24-516B49F6926F}"/>
              </a:ext>
            </a:extLst>
          </p:cNvPr>
          <p:cNvGraphicFramePr>
            <a:graphicFrameLocks noGrp="1"/>
          </p:cNvGraphicFramePr>
          <p:nvPr>
            <p:ph idx="1"/>
            <p:extLst>
              <p:ext uri="{D42A27DB-BD31-4B8C-83A1-F6EECF244321}">
                <p14:modId xmlns:p14="http://schemas.microsoft.com/office/powerpoint/2010/main" val="11766975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8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F933D0-7957-4C2F-B23E-79184BC57EF3}"/>
              </a:ext>
            </a:extLst>
          </p:cNvPr>
          <p:cNvSpPr>
            <a:spLocks noGrp="1"/>
          </p:cNvSpPr>
          <p:nvPr>
            <p:ph type="title"/>
          </p:nvPr>
        </p:nvSpPr>
        <p:spPr>
          <a:xfrm>
            <a:off x="643467" y="321734"/>
            <a:ext cx="10905066" cy="1135737"/>
          </a:xfrm>
        </p:spPr>
        <p:txBody>
          <a:bodyPr>
            <a:normAutofit/>
          </a:bodyPr>
          <a:lstStyle/>
          <a:p>
            <a:r>
              <a:rPr lang="en-US" sz="3600"/>
              <a:t>Part A: Application area review</a:t>
            </a:r>
            <a:endParaRPr lang="en-GB" sz="3600"/>
          </a:p>
        </p:txBody>
      </p:sp>
      <p:sp>
        <p:nvSpPr>
          <p:cNvPr id="3" name="Content Placeholder 2">
            <a:extLst>
              <a:ext uri="{FF2B5EF4-FFF2-40B4-BE49-F238E27FC236}">
                <a16:creationId xmlns:a16="http://schemas.microsoft.com/office/drawing/2014/main" id="{5D52E45D-ADBD-4B96-86A4-E895AB49911D}"/>
              </a:ext>
            </a:extLst>
          </p:cNvPr>
          <p:cNvSpPr>
            <a:spLocks noGrp="1"/>
          </p:cNvSpPr>
          <p:nvPr>
            <p:ph idx="1"/>
          </p:nvPr>
        </p:nvSpPr>
        <p:spPr>
          <a:xfrm>
            <a:off x="643467" y="1782981"/>
            <a:ext cx="10905066" cy="4393982"/>
          </a:xfrm>
        </p:spPr>
        <p:txBody>
          <a:bodyPr>
            <a:normAutofit/>
          </a:bodyPr>
          <a:lstStyle/>
          <a:p>
            <a:r>
              <a:rPr lang="en-US" sz="1700" dirty="0"/>
              <a:t>Choose one of the problem domains from below:</a:t>
            </a:r>
          </a:p>
          <a:p>
            <a:r>
              <a:rPr lang="en-GB" sz="1700" i="1" dirty="0"/>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 </a:t>
            </a:r>
          </a:p>
          <a:p>
            <a:endParaRPr lang="en-GB" sz="1700" i="1" dirty="0"/>
          </a:p>
          <a:p>
            <a:r>
              <a:rPr lang="en-US" sz="1700" dirty="0"/>
              <a:t>Different from domain in FYP.</a:t>
            </a:r>
          </a:p>
          <a:p>
            <a:r>
              <a:rPr lang="en-US" sz="1700" dirty="0"/>
              <a:t>Brief literature review</a:t>
            </a:r>
          </a:p>
          <a:p>
            <a:pPr lvl="1"/>
            <a:r>
              <a:rPr lang="en-US" sz="1700" dirty="0"/>
              <a:t>How has AI been applied to this problem domain.</a:t>
            </a:r>
          </a:p>
          <a:p>
            <a:pPr lvl="1"/>
            <a:r>
              <a:rPr lang="en-US" sz="1700" dirty="0"/>
              <a:t>How is the task modeled? (using search, logic, ml </a:t>
            </a:r>
            <a:r>
              <a:rPr lang="en-US" sz="1700" dirty="0" err="1"/>
              <a:t>etc</a:t>
            </a:r>
            <a:r>
              <a:rPr lang="en-US" sz="1700" dirty="0"/>
              <a:t>)</a:t>
            </a:r>
          </a:p>
          <a:p>
            <a:pPr lvl="1"/>
            <a:r>
              <a:rPr lang="en-US" sz="1700" dirty="0"/>
              <a:t>Look at the notebook(</a:t>
            </a:r>
            <a:r>
              <a:rPr lang="en-US" sz="1700" dirty="0" err="1"/>
              <a:t>ipynb</a:t>
            </a:r>
            <a:r>
              <a:rPr lang="en-US" sz="1700" dirty="0"/>
              <a:t>) files in the </a:t>
            </a:r>
            <a:r>
              <a:rPr lang="en-US" sz="1700" dirty="0" err="1"/>
              <a:t>aima</a:t>
            </a:r>
            <a:r>
              <a:rPr lang="en-US" sz="1700" dirty="0"/>
              <a:t>-python directory for examples.</a:t>
            </a:r>
          </a:p>
          <a:p>
            <a:pPr lvl="1"/>
            <a:r>
              <a:rPr lang="en-US" sz="1700" dirty="0"/>
              <a:t>You can write everything inside the notebook file.</a:t>
            </a:r>
          </a:p>
          <a:p>
            <a:pPr lvl="1"/>
            <a:r>
              <a:rPr lang="en-US" sz="1700" dirty="0"/>
              <a:t>If you want to, you can go over in terms of length, but try to stay focused and within 20% of the word length. </a:t>
            </a:r>
          </a:p>
          <a:p>
            <a:pPr lvl="1"/>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062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0D981-1CCF-4825-AB06-CE80C3507D8C}"/>
              </a:ext>
            </a:extLst>
          </p:cNvPr>
          <p:cNvSpPr>
            <a:spLocks noGrp="1"/>
          </p:cNvSpPr>
          <p:nvPr>
            <p:ph type="title"/>
          </p:nvPr>
        </p:nvSpPr>
        <p:spPr>
          <a:xfrm>
            <a:off x="643467" y="321734"/>
            <a:ext cx="10905066" cy="1135737"/>
          </a:xfrm>
        </p:spPr>
        <p:txBody>
          <a:bodyPr>
            <a:normAutofit/>
          </a:bodyPr>
          <a:lstStyle/>
          <a:p>
            <a:r>
              <a:rPr lang="en-US" sz="3600"/>
              <a:t>Compare and evaluate AI techniques</a:t>
            </a:r>
            <a:endParaRPr lang="en-GB" sz="3600"/>
          </a:p>
        </p:txBody>
      </p:sp>
      <p:sp>
        <p:nvSpPr>
          <p:cNvPr id="3" name="Content Placeholder 2">
            <a:extLst>
              <a:ext uri="{FF2B5EF4-FFF2-40B4-BE49-F238E27FC236}">
                <a16:creationId xmlns:a16="http://schemas.microsoft.com/office/drawing/2014/main" id="{BEE5784A-75D0-4554-B094-CAF6EC99B312}"/>
              </a:ext>
            </a:extLst>
          </p:cNvPr>
          <p:cNvSpPr>
            <a:spLocks noGrp="1"/>
          </p:cNvSpPr>
          <p:nvPr>
            <p:ph idx="1"/>
          </p:nvPr>
        </p:nvSpPr>
        <p:spPr>
          <a:xfrm>
            <a:off x="643467" y="1782981"/>
            <a:ext cx="10905066" cy="4393982"/>
          </a:xfrm>
        </p:spPr>
        <p:txBody>
          <a:bodyPr>
            <a:normAutofit/>
          </a:bodyPr>
          <a:lstStyle/>
          <a:p>
            <a:r>
              <a:rPr lang="en-US" sz="2000"/>
              <a:t>During the literature review you should have identified three different AI techniques to apply to your domain. </a:t>
            </a:r>
          </a:p>
          <a:p>
            <a:pPr lvl="1"/>
            <a:r>
              <a:rPr lang="en-US" sz="2000"/>
              <a:t>These can vary from algorithms (A*, DFS,BFS) through to the application of different techniques, NN, Clustering, etc, or combination of both.</a:t>
            </a:r>
          </a:p>
          <a:p>
            <a:pPr lvl="1"/>
            <a:r>
              <a:rPr lang="en-US" sz="2000"/>
              <a:t>Note that difficulty and depth will be a factor in your final mark.</a:t>
            </a:r>
          </a:p>
          <a:p>
            <a:r>
              <a:rPr lang="en-US" sz="2000"/>
              <a:t>Think about</a:t>
            </a:r>
          </a:p>
          <a:p>
            <a:pPr lvl="1"/>
            <a:r>
              <a:rPr lang="en-US" sz="2000"/>
              <a:t>What real world problems does the system try to solve?</a:t>
            </a:r>
          </a:p>
          <a:p>
            <a:pPr lvl="1"/>
            <a:r>
              <a:rPr lang="en-US" sz="2000"/>
              <a:t>What are the inputs outputs?</a:t>
            </a:r>
          </a:p>
          <a:p>
            <a:pPr lvl="1"/>
            <a:r>
              <a:rPr lang="en-US" sz="2000"/>
              <a:t>What are the pros and cons of different techniques.</a:t>
            </a:r>
          </a:p>
          <a:p>
            <a:pPr lvl="1"/>
            <a:r>
              <a:rPr lang="en-US" sz="2000"/>
              <a:t>Please don’t try to come up with a new approach. </a:t>
            </a:r>
          </a:p>
          <a:p>
            <a:pPr lvl="2"/>
            <a:r>
              <a:rPr lang="en-US" dirty="0"/>
              <a:t>(contact me if you want to do a PhD)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358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FF1263-0C6F-4234-89F0-5F1A8CAEAEDE}"/>
              </a:ext>
            </a:extLst>
          </p:cNvPr>
          <p:cNvSpPr>
            <a:spLocks noGrp="1"/>
          </p:cNvSpPr>
          <p:nvPr>
            <p:ph type="title"/>
          </p:nvPr>
        </p:nvSpPr>
        <p:spPr>
          <a:xfrm>
            <a:off x="838200" y="365125"/>
            <a:ext cx="10515600" cy="1325563"/>
          </a:xfrm>
        </p:spPr>
        <p:txBody>
          <a:bodyPr>
            <a:normAutofit/>
          </a:bodyPr>
          <a:lstStyle/>
          <a:p>
            <a:r>
              <a:rPr lang="en-US"/>
              <a:t>Implementation/exploration</a:t>
            </a:r>
            <a:endParaRPr lang="en-GB" dirty="0"/>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D53142D-8224-4F74-A457-33A90FD33FD8}"/>
              </a:ext>
            </a:extLst>
          </p:cNvPr>
          <p:cNvSpPr>
            <a:spLocks noGrp="1"/>
          </p:cNvSpPr>
          <p:nvPr>
            <p:ph idx="1"/>
          </p:nvPr>
        </p:nvSpPr>
        <p:spPr>
          <a:xfrm>
            <a:off x="838200" y="1825625"/>
            <a:ext cx="10515600" cy="4351338"/>
          </a:xfrm>
        </p:spPr>
        <p:txBody>
          <a:bodyPr>
            <a:normAutofit/>
          </a:bodyPr>
          <a:lstStyle/>
          <a:p>
            <a:r>
              <a:rPr lang="en-US" dirty="0"/>
              <a:t>This is not like your final year project but more like the notebook files. You only need to provide an example showing the application of the techniques to a new domain and data. Show all references.</a:t>
            </a:r>
          </a:p>
          <a:p>
            <a:pPr lvl="1"/>
            <a:r>
              <a:rPr lang="en-US" dirty="0"/>
              <a:t>B. Draw a high-level diagram describing how all the elements of your project work together to achieve the desired result. [5] (examples on next slide)</a:t>
            </a:r>
          </a:p>
          <a:p>
            <a:pPr lvl="1"/>
            <a:r>
              <a:rPr lang="en-US" dirty="0"/>
              <a:t>A. Describe the input required for your implementation/exploration of your chosen techniques. [10] </a:t>
            </a:r>
          </a:p>
          <a:p>
            <a:pPr lvl="1"/>
            <a:r>
              <a:rPr lang="en-US" dirty="0"/>
              <a:t>C. Implement a prototype. The prototype should provide a sufficiently detailed example suitable for evaluation of the results. The implementation must be done as a Jupiter notebook. [40]</a:t>
            </a:r>
          </a:p>
          <a:p>
            <a:r>
              <a:rPr lang="en-US" dirty="0"/>
              <a:t>Again, difficulty will be a factor in your overall mark.</a:t>
            </a:r>
            <a:endParaRPr lang="en-GB" dirty="0"/>
          </a:p>
        </p:txBody>
      </p:sp>
    </p:spTree>
    <p:extLst>
      <p:ext uri="{BB962C8B-B14F-4D97-AF65-F5344CB8AC3E}">
        <p14:creationId xmlns:p14="http://schemas.microsoft.com/office/powerpoint/2010/main" val="14503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02686-A8C4-4772-B47D-4F25D61E6635}"/>
              </a:ext>
            </a:extLst>
          </p:cNvPr>
          <p:cNvSpPr>
            <a:spLocks noGrp="1"/>
          </p:cNvSpPr>
          <p:nvPr>
            <p:ph type="title"/>
          </p:nvPr>
        </p:nvSpPr>
        <p:spPr>
          <a:xfrm>
            <a:off x="1116498" y="655128"/>
            <a:ext cx="4613919" cy="1499616"/>
          </a:xfrm>
        </p:spPr>
        <p:txBody>
          <a:bodyPr vert="horz" lIns="91440" tIns="45720" rIns="91440" bIns="45720" rtlCol="0" anchor="b">
            <a:normAutofit fontScale="90000"/>
          </a:bodyPr>
          <a:lstStyle/>
          <a:p>
            <a:r>
              <a:rPr lang="en-US" sz="4200" dirty="0"/>
              <a:t>Coursework: </a:t>
            </a:r>
            <a:br>
              <a:rPr lang="en-US" sz="4200" dirty="0"/>
            </a:br>
            <a:r>
              <a:rPr lang="en-US" sz="4200" dirty="0"/>
              <a:t>High level diagram examples</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0349811-4B1A-48AE-BDCB-E455CA01F2B6}"/>
              </a:ext>
            </a:extLst>
          </p:cNvPr>
          <p:cNvPicPr>
            <a:picLocks noChangeAspect="1"/>
          </p:cNvPicPr>
          <p:nvPr/>
        </p:nvPicPr>
        <p:blipFill>
          <a:blip r:embed="rId2"/>
          <a:stretch>
            <a:fillRect/>
          </a:stretch>
        </p:blipFill>
        <p:spPr>
          <a:xfrm>
            <a:off x="5857663" y="1205216"/>
            <a:ext cx="5586942" cy="865975"/>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FDEDFE-22D2-408E-9737-97148D152F51}"/>
              </a:ext>
            </a:extLst>
          </p:cNvPr>
          <p:cNvPicPr>
            <a:picLocks noChangeAspect="1"/>
          </p:cNvPicPr>
          <p:nvPr/>
        </p:nvPicPr>
        <p:blipFill>
          <a:blip r:embed="rId3"/>
          <a:stretch>
            <a:fillRect/>
          </a:stretch>
        </p:blipFill>
        <p:spPr>
          <a:xfrm>
            <a:off x="1340859" y="2809872"/>
            <a:ext cx="3618440" cy="3455611"/>
          </a:xfrm>
          <a:prstGeom prst="rect">
            <a:avLst/>
          </a:prstGeom>
        </p:spPr>
      </p:pic>
      <p:pic>
        <p:nvPicPr>
          <p:cNvPr id="7" name="Picture 6">
            <a:extLst>
              <a:ext uri="{FF2B5EF4-FFF2-40B4-BE49-F238E27FC236}">
                <a16:creationId xmlns:a16="http://schemas.microsoft.com/office/drawing/2014/main" id="{B0997280-6AE7-4BCE-9680-FEBC12B981AF}"/>
              </a:ext>
            </a:extLst>
          </p:cNvPr>
          <p:cNvPicPr>
            <a:picLocks noChangeAspect="1"/>
          </p:cNvPicPr>
          <p:nvPr/>
        </p:nvPicPr>
        <p:blipFill>
          <a:blip r:embed="rId4"/>
          <a:stretch>
            <a:fillRect/>
          </a:stretch>
        </p:blipFill>
        <p:spPr>
          <a:xfrm>
            <a:off x="5989644" y="4219586"/>
            <a:ext cx="5586942" cy="1648147"/>
          </a:xfrm>
          <a:prstGeom prst="rect">
            <a:avLst/>
          </a:prstGeom>
        </p:spPr>
      </p:pic>
    </p:spTree>
    <p:extLst>
      <p:ext uri="{BB962C8B-B14F-4D97-AF65-F5344CB8AC3E}">
        <p14:creationId xmlns:p14="http://schemas.microsoft.com/office/powerpoint/2010/main" val="289072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97E746-B270-4F0E-BD8C-A99E87507952}"/>
              </a:ext>
            </a:extLst>
          </p:cNvPr>
          <p:cNvSpPr>
            <a:spLocks noGrp="1"/>
          </p:cNvSpPr>
          <p:nvPr>
            <p:ph type="title"/>
          </p:nvPr>
        </p:nvSpPr>
        <p:spPr>
          <a:xfrm>
            <a:off x="838200" y="365125"/>
            <a:ext cx="10515600" cy="1325563"/>
          </a:xfrm>
        </p:spPr>
        <p:txBody>
          <a:bodyPr>
            <a:normAutofit/>
          </a:bodyPr>
          <a:lstStyle/>
          <a:p>
            <a:r>
              <a:rPr lang="en-US" dirty="0"/>
              <a:t>Testing (Part D)</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0CD350-83A4-493F-BCF0-CC155B843350}"/>
              </a:ext>
            </a:extLst>
          </p:cNvPr>
          <p:cNvSpPr>
            <a:spLocks noGrp="1"/>
          </p:cNvSpPr>
          <p:nvPr>
            <p:ph idx="1"/>
          </p:nvPr>
        </p:nvSpPr>
        <p:spPr>
          <a:xfrm>
            <a:off x="838200" y="1825625"/>
            <a:ext cx="10515600" cy="4351338"/>
          </a:xfrm>
        </p:spPr>
        <p:txBody>
          <a:bodyPr>
            <a:normAutofit/>
          </a:bodyPr>
          <a:lstStyle/>
          <a:p>
            <a:r>
              <a:rPr lang="en-US" sz="2600" dirty="0"/>
              <a:t>Part D, test the software correctness.</a:t>
            </a:r>
          </a:p>
          <a:p>
            <a:r>
              <a:rPr lang="en-US" sz="2600" dirty="0"/>
              <a:t>Compare expected/correct results with those produced by your implementation</a:t>
            </a:r>
          </a:p>
          <a:p>
            <a:r>
              <a:rPr lang="en-US" sz="2400" dirty="0"/>
              <a:t>How did it perform on different sizes of input? (Time/space complexity)</a:t>
            </a:r>
            <a:endParaRPr lang="en-US" sz="2600" dirty="0"/>
          </a:p>
          <a:p>
            <a:r>
              <a:rPr lang="en-US" sz="2600" dirty="0"/>
              <a:t>Was there any unexpected </a:t>
            </a:r>
            <a:r>
              <a:rPr lang="en-US" sz="2600" dirty="0" err="1"/>
              <a:t>behaviour</a:t>
            </a:r>
            <a:r>
              <a:rPr lang="en-US" sz="2600" dirty="0"/>
              <a:t> and how did you deal with it. For example, loop in the graph, time issues due to exponential performance.</a:t>
            </a:r>
          </a:p>
          <a:p>
            <a:r>
              <a:rPr lang="en-US" sz="2600" dirty="0"/>
              <a:t>Document any errors and how you would go about solving them if you had more time.</a:t>
            </a:r>
          </a:p>
          <a:p>
            <a:pPr marL="0" indent="0">
              <a:buNone/>
            </a:pPr>
            <a:endParaRPr lang="en-US" sz="2600" dirty="0"/>
          </a:p>
        </p:txBody>
      </p:sp>
    </p:spTree>
    <p:extLst>
      <p:ext uri="{BB962C8B-B14F-4D97-AF65-F5344CB8AC3E}">
        <p14:creationId xmlns:p14="http://schemas.microsoft.com/office/powerpoint/2010/main" val="214960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15E96F-F451-48DC-8177-9572C0723979}"/>
              </a:ext>
            </a:extLst>
          </p:cNvPr>
          <p:cNvSpPr>
            <a:spLocks noGrp="1"/>
          </p:cNvSpPr>
          <p:nvPr>
            <p:ph type="title"/>
          </p:nvPr>
        </p:nvSpPr>
        <p:spPr>
          <a:xfrm>
            <a:off x="838200" y="365125"/>
            <a:ext cx="10515600" cy="1325563"/>
          </a:xfrm>
        </p:spPr>
        <p:txBody>
          <a:bodyPr>
            <a:normAutofit/>
          </a:bodyPr>
          <a:lstStyle/>
          <a:p>
            <a:r>
              <a:rPr lang="en-US" dirty="0"/>
              <a:t>Evaluation (Part E)</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5D79B6-7AA3-48DB-B54A-FBCD7C6E5771}"/>
              </a:ext>
            </a:extLst>
          </p:cNvPr>
          <p:cNvSpPr>
            <a:spLocks noGrp="1"/>
          </p:cNvSpPr>
          <p:nvPr>
            <p:ph idx="1"/>
          </p:nvPr>
        </p:nvSpPr>
        <p:spPr>
          <a:xfrm>
            <a:off x="838200" y="1825625"/>
            <a:ext cx="10515600" cy="4351338"/>
          </a:xfrm>
        </p:spPr>
        <p:txBody>
          <a:bodyPr>
            <a:normAutofit/>
          </a:bodyPr>
          <a:lstStyle/>
          <a:p>
            <a:r>
              <a:rPr lang="en-US" sz="2800" dirty="0"/>
              <a:t>Part E, run experiments with your prototype and interpret results.</a:t>
            </a:r>
            <a:endParaRPr lang="en-GB" sz="2800" dirty="0"/>
          </a:p>
          <a:p>
            <a:r>
              <a:rPr lang="en-US" dirty="0"/>
              <a:t>How do you interpret your output. How useful are your results. Do you have an evaluation metric for success. </a:t>
            </a:r>
            <a:r>
              <a:rPr lang="en-US" dirty="0" err="1"/>
              <a:t>Eg</a:t>
            </a:r>
            <a:r>
              <a:rPr lang="en-US" dirty="0"/>
              <a:t>, shortest path, percentage classified correctly, etc.</a:t>
            </a:r>
          </a:p>
          <a:p>
            <a:r>
              <a:rPr lang="en-US" dirty="0"/>
              <a:t>What are the pros and cons of your technique/s. Are there cases that it cannot deal with?</a:t>
            </a:r>
          </a:p>
          <a:p>
            <a:r>
              <a:rPr lang="en-US" dirty="0"/>
              <a:t>What is the Time space Complexity? Does the result </a:t>
            </a:r>
          </a:p>
          <a:p>
            <a:r>
              <a:rPr lang="en-US" dirty="0"/>
              <a:t>Were there any surprises?</a:t>
            </a:r>
          </a:p>
          <a:p>
            <a:r>
              <a:rPr lang="en-US" dirty="0"/>
              <a:t>Again, if you want to, you can exceed the word limit. </a:t>
            </a:r>
          </a:p>
          <a:p>
            <a:endParaRPr lang="en-US" dirty="0"/>
          </a:p>
          <a:p>
            <a:endParaRPr lang="en-US" dirty="0"/>
          </a:p>
        </p:txBody>
      </p:sp>
    </p:spTree>
    <p:extLst>
      <p:ext uri="{BB962C8B-B14F-4D97-AF65-F5344CB8AC3E}">
        <p14:creationId xmlns:p14="http://schemas.microsoft.com/office/powerpoint/2010/main" val="353203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5047</TotalTime>
  <Words>1726</Words>
  <Application>Microsoft Office PowerPoint</Application>
  <PresentationFormat>Widescreen</PresentationFormat>
  <Paragraphs>134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Applied AI</vt:lpstr>
      <vt:lpstr>Agenda</vt:lpstr>
      <vt:lpstr>Coursework</vt:lpstr>
      <vt:lpstr>Part A: Application area review</vt:lpstr>
      <vt:lpstr>Compare and evaluate AI techniques</vt:lpstr>
      <vt:lpstr>Implementation/exploration</vt:lpstr>
      <vt:lpstr>Coursework:  High level diagram examples</vt:lpstr>
      <vt:lpstr>Testing (Part D)</vt:lpstr>
      <vt:lpstr>Evaluation (Part E)</vt:lpstr>
      <vt:lpstr>Revisit the question, What is AI?</vt:lpstr>
      <vt:lpstr>AI Promises</vt:lpstr>
      <vt:lpstr>The Ligthill report</vt:lpstr>
      <vt:lpstr>Golden Age or another AI Winter?</vt:lpstr>
      <vt:lpstr>Issues and concerns with AI</vt:lpstr>
      <vt:lpstr>Case study – Google Project Maven</vt:lpstr>
      <vt:lpstr>Case study - Discussion</vt:lpstr>
      <vt:lpstr>Advantages and benefits of AI</vt:lpstr>
      <vt:lpstr>Polleverywhere</vt:lpstr>
      <vt:lpstr>Predictions for General AI, Singularity</vt:lpstr>
      <vt:lpstr>AI Future</vt:lpstr>
      <vt:lpstr>UK Tech sector</vt:lpstr>
      <vt:lpstr>Questions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Artie Basukoski</dc:creator>
  <cp:lastModifiedBy>Nihal Kodikara</cp:lastModifiedBy>
  <cp:revision>7</cp:revision>
  <dcterms:created xsi:type="dcterms:W3CDTF">2021-09-23T10:03:04Z</dcterms:created>
  <dcterms:modified xsi:type="dcterms:W3CDTF">2022-12-13T06:33:31Z</dcterms:modified>
</cp:coreProperties>
</file>