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9" r:id="rId3"/>
    <p:sldId id="257" r:id="rId4"/>
    <p:sldId id="258" r:id="rId5"/>
    <p:sldId id="259"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71"/>
  </p:normalViewPr>
  <p:slideViewPr>
    <p:cSldViewPr snapToGrid="0" snapToObjects="1">
      <p:cViewPr varScale="1">
        <p:scale>
          <a:sx n="107" d="100"/>
          <a:sy n="107"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5772E-069E-D947-83E3-42268C401290}" type="datetimeFigureOut">
              <a:rPr lang="en-US" smtClean="0"/>
              <a:t>1/17/18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2CA94-772E-F340-8F03-D8EA6A4975D4}" type="slidenum">
              <a:rPr lang="en-US" smtClean="0"/>
              <a:t>‹#›</a:t>
            </a:fld>
            <a:endParaRPr lang="en-US"/>
          </a:p>
        </p:txBody>
      </p:sp>
    </p:spTree>
    <p:extLst>
      <p:ext uri="{BB962C8B-B14F-4D97-AF65-F5344CB8AC3E}">
        <p14:creationId xmlns:p14="http://schemas.microsoft.com/office/powerpoint/2010/main" val="88475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support.google.com/adwords/answer/116495?hl=e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theguardian.com/uk" TargetMode="External"/><Relationship Id="rId4" Type="http://schemas.openxmlformats.org/officeDocument/2006/relationships/hyperlink" Target="http://uk.yahoo.com/"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
        <p:nvSpPr>
          <p:cNvPr id="4" name="Footer Placeholder 3"/>
          <p:cNvSpPr>
            <a:spLocks noGrp="1"/>
          </p:cNvSpPr>
          <p:nvPr>
            <p:ph type="ftr" sz="quarter" idx="4"/>
          </p:nvPr>
        </p:nvSpPr>
        <p:spPr/>
        <p:txBody>
          <a:bodyPr/>
          <a:lstStyle/>
          <a:p>
            <a:pPr>
              <a:defRPr/>
            </a:pPr>
            <a:r>
              <a:rPr lang="en-GB" dirty="0"/>
              <a:t>Maria Margeti - Web Marketing and Analytics- 2013</a:t>
            </a:r>
          </a:p>
        </p:txBody>
      </p:sp>
      <p:sp>
        <p:nvSpPr>
          <p:cNvPr id="3379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7FEFB178-EAC0-434E-B786-767BB4751357}" type="slidenum">
              <a:rPr lang="en-GB" altLang="en-US" sz="1200"/>
              <a:pPr/>
              <a:t>2</a:t>
            </a:fld>
            <a:endParaRPr lang="en-GB" altLang="en-US" sz="1200"/>
          </a:p>
        </p:txBody>
      </p:sp>
    </p:spTree>
    <p:extLst>
      <p:ext uri="{BB962C8B-B14F-4D97-AF65-F5344CB8AC3E}">
        <p14:creationId xmlns:p14="http://schemas.microsoft.com/office/powerpoint/2010/main" val="147667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
        <p:nvSpPr>
          <p:cNvPr id="4" name="Footer Placeholder 3"/>
          <p:cNvSpPr>
            <a:spLocks noGrp="1"/>
          </p:cNvSpPr>
          <p:nvPr>
            <p:ph type="ftr" sz="quarter" idx="4"/>
          </p:nvPr>
        </p:nvSpPr>
        <p:spPr/>
        <p:txBody>
          <a:bodyPr/>
          <a:lstStyle/>
          <a:p>
            <a:pPr>
              <a:defRPr/>
            </a:pPr>
            <a:r>
              <a:rPr lang="en-GB" dirty="0"/>
              <a:t>Maria Margeti - Web Marketing and Analytics- 2013</a:t>
            </a:r>
          </a:p>
        </p:txBody>
      </p:sp>
      <p:sp>
        <p:nvSpPr>
          <p:cNvPr id="68612"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A4132E7D-5B1B-C844-823E-2CC58C1CE4AA}" type="slidenum">
              <a:rPr lang="en-GB" altLang="en-US" sz="1200"/>
              <a:pPr/>
              <a:t>11</a:t>
            </a:fld>
            <a:endParaRPr lang="en-GB" altLang="en-US" sz="1200"/>
          </a:p>
        </p:txBody>
      </p:sp>
    </p:spTree>
    <p:extLst>
      <p:ext uri="{BB962C8B-B14F-4D97-AF65-F5344CB8AC3E}">
        <p14:creationId xmlns:p14="http://schemas.microsoft.com/office/powerpoint/2010/main" val="2004380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
        <p:nvSpPr>
          <p:cNvPr id="4" name="Footer Placeholder 3"/>
          <p:cNvSpPr>
            <a:spLocks noGrp="1"/>
          </p:cNvSpPr>
          <p:nvPr>
            <p:ph type="ftr" sz="quarter" idx="4"/>
          </p:nvPr>
        </p:nvSpPr>
        <p:spPr/>
        <p:txBody>
          <a:bodyPr/>
          <a:lstStyle/>
          <a:p>
            <a:pPr>
              <a:defRPr/>
            </a:pPr>
            <a:r>
              <a:rPr lang="en-GB" dirty="0"/>
              <a:t>Maria Margeti - Web Marketing and Analytics- 2013</a:t>
            </a:r>
          </a:p>
        </p:txBody>
      </p:sp>
      <p:sp>
        <p:nvSpPr>
          <p:cNvPr id="70660"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56B4A635-0ED9-8A4E-8BEC-57661A908A06}" type="slidenum">
              <a:rPr lang="en-GB" altLang="en-US" sz="1200"/>
              <a:pPr/>
              <a:t>12</a:t>
            </a:fld>
            <a:endParaRPr lang="en-GB" altLang="en-US" sz="1200"/>
          </a:p>
        </p:txBody>
      </p:sp>
    </p:spTree>
    <p:extLst>
      <p:ext uri="{BB962C8B-B14F-4D97-AF65-F5344CB8AC3E}">
        <p14:creationId xmlns:p14="http://schemas.microsoft.com/office/powerpoint/2010/main" val="1902240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
        <p:nvSpPr>
          <p:cNvPr id="4" name="Footer Placeholder 3"/>
          <p:cNvSpPr>
            <a:spLocks noGrp="1"/>
          </p:cNvSpPr>
          <p:nvPr>
            <p:ph type="ftr" sz="quarter" idx="4"/>
          </p:nvPr>
        </p:nvSpPr>
        <p:spPr/>
        <p:txBody>
          <a:bodyPr/>
          <a:lstStyle/>
          <a:p>
            <a:pPr>
              <a:defRPr/>
            </a:pPr>
            <a:r>
              <a:rPr lang="en-GB" dirty="0"/>
              <a:t>Maria Margeti - Web Marketing and Analytics- 2013</a:t>
            </a:r>
          </a:p>
        </p:txBody>
      </p:sp>
      <p:sp>
        <p:nvSpPr>
          <p:cNvPr id="72708"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E5DFE0FE-EE9B-8743-941C-BF3DC3FB8573}" type="slidenum">
              <a:rPr lang="en-GB" altLang="en-US" sz="1200"/>
              <a:pPr/>
              <a:t>13</a:t>
            </a:fld>
            <a:endParaRPr lang="en-GB" altLang="en-US" sz="1200"/>
          </a:p>
        </p:txBody>
      </p:sp>
    </p:spTree>
    <p:extLst>
      <p:ext uri="{BB962C8B-B14F-4D97-AF65-F5344CB8AC3E}">
        <p14:creationId xmlns:p14="http://schemas.microsoft.com/office/powerpoint/2010/main" val="102838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
        <p:nvSpPr>
          <p:cNvPr id="4" name="Footer Placeholder 3"/>
          <p:cNvSpPr>
            <a:spLocks noGrp="1"/>
          </p:cNvSpPr>
          <p:nvPr>
            <p:ph type="ftr" sz="quarter" idx="4"/>
          </p:nvPr>
        </p:nvSpPr>
        <p:spPr/>
        <p:txBody>
          <a:bodyPr/>
          <a:lstStyle/>
          <a:p>
            <a:pPr>
              <a:defRPr/>
            </a:pPr>
            <a:r>
              <a:rPr lang="en-GB" dirty="0"/>
              <a:t>Maria Margeti - Web Marketing and Analytics- 2013</a:t>
            </a:r>
          </a:p>
        </p:txBody>
      </p:sp>
      <p:sp>
        <p:nvSpPr>
          <p:cNvPr id="50180"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1ECC3BD-C3A4-CC46-A9AA-7A98A34BEAFA}" type="slidenum">
              <a:rPr lang="en-GB" altLang="en-US" sz="1200"/>
              <a:pPr/>
              <a:t>3</a:t>
            </a:fld>
            <a:endParaRPr lang="en-GB" altLang="en-US" sz="1200"/>
          </a:p>
        </p:txBody>
      </p:sp>
    </p:spTree>
    <p:extLst>
      <p:ext uri="{BB962C8B-B14F-4D97-AF65-F5344CB8AC3E}">
        <p14:creationId xmlns:p14="http://schemas.microsoft.com/office/powerpoint/2010/main" val="1490803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ea typeface="MS PGothic" charset="-128"/>
                <a:hlinkClick r:id="rId3"/>
              </a:rPr>
              <a:t>Source: </a:t>
            </a:r>
          </a:p>
          <a:p>
            <a:r>
              <a:rPr lang="en-GB" altLang="en-US">
                <a:ea typeface="MS PGothic" charset="-128"/>
                <a:hlinkClick r:id="rId3"/>
              </a:rPr>
              <a:t>https://support.google.com/adwords/answer/116495?hl=en</a:t>
            </a:r>
            <a:endParaRPr lang="en-US" altLang="en-US">
              <a:ea typeface="MS PGothic" charset="-128"/>
            </a:endParaRPr>
          </a:p>
        </p:txBody>
      </p:sp>
      <p:sp>
        <p:nvSpPr>
          <p:cNvPr id="4" name="Footer Placeholder 3"/>
          <p:cNvSpPr>
            <a:spLocks noGrp="1"/>
          </p:cNvSpPr>
          <p:nvPr>
            <p:ph type="ftr" sz="quarter" idx="4"/>
          </p:nvPr>
        </p:nvSpPr>
        <p:spPr/>
        <p:txBody>
          <a:bodyPr/>
          <a:lstStyle/>
          <a:p>
            <a:pPr>
              <a:defRPr/>
            </a:pPr>
            <a:r>
              <a:rPr lang="en-GB" dirty="0"/>
              <a:t>Maria Margeti - Web Marketing and Analytics- 2013</a:t>
            </a:r>
          </a:p>
        </p:txBody>
      </p:sp>
      <p:sp>
        <p:nvSpPr>
          <p:cNvPr id="52228"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554388EE-2E3C-834B-A593-5B3035C43EBB}" type="slidenum">
              <a:rPr lang="en-GB" altLang="en-US" sz="1200"/>
              <a:pPr/>
              <a:t>4</a:t>
            </a:fld>
            <a:endParaRPr lang="en-GB" altLang="en-US" sz="1200"/>
          </a:p>
        </p:txBody>
      </p:sp>
    </p:spTree>
    <p:extLst>
      <p:ext uri="{BB962C8B-B14F-4D97-AF65-F5344CB8AC3E}">
        <p14:creationId xmlns:p14="http://schemas.microsoft.com/office/powerpoint/2010/main" val="1895884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ea typeface="MS PGothic" charset="-128"/>
              </a:rPr>
              <a:t>Usually adjacent to or above the organic results on search engine result pages. </a:t>
            </a:r>
          </a:p>
          <a:p>
            <a:endParaRPr lang="en-US" altLang="en-US">
              <a:ea typeface="MS PGothic" charset="-128"/>
            </a:endParaRPr>
          </a:p>
          <a:p>
            <a:endParaRPr lang="en-US" altLang="en-US">
              <a:ea typeface="MS PGothic" charset="-128"/>
            </a:endParaRPr>
          </a:p>
          <a:p>
            <a:r>
              <a:rPr lang="en-US" altLang="en-US">
                <a:ea typeface="MS PGothic" charset="-128"/>
              </a:rPr>
              <a:t>Try: the keyphrase ‘Sport Shoes London’ in Google</a:t>
            </a:r>
          </a:p>
          <a:p>
            <a:r>
              <a:rPr lang="en-US" altLang="en-US">
                <a:ea typeface="MS PGothic" charset="-128"/>
              </a:rPr>
              <a:t>‘baby pram london’</a:t>
            </a:r>
          </a:p>
          <a:p>
            <a:endParaRPr lang="en-US" altLang="en-US">
              <a:ea typeface="MS PGothic" charset="-128"/>
            </a:endParaRPr>
          </a:p>
        </p:txBody>
      </p:sp>
      <p:sp>
        <p:nvSpPr>
          <p:cNvPr id="4" name="Footer Placeholder 3"/>
          <p:cNvSpPr>
            <a:spLocks noGrp="1"/>
          </p:cNvSpPr>
          <p:nvPr>
            <p:ph type="ftr" sz="quarter" idx="4"/>
          </p:nvPr>
        </p:nvSpPr>
        <p:spPr/>
        <p:txBody>
          <a:bodyPr/>
          <a:lstStyle/>
          <a:p>
            <a:pPr>
              <a:defRPr/>
            </a:pPr>
            <a:r>
              <a:rPr lang="en-GB" dirty="0"/>
              <a:t>Maria Margeti - Web Marketing and Analytics- 2013</a:t>
            </a:r>
          </a:p>
        </p:txBody>
      </p:sp>
      <p:sp>
        <p:nvSpPr>
          <p:cNvPr id="542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304E970B-EDC6-704F-A9F5-71DD46140754}" type="slidenum">
              <a:rPr lang="en-GB" altLang="en-US" sz="1200"/>
              <a:pPr/>
              <a:t>5</a:t>
            </a:fld>
            <a:endParaRPr lang="en-GB" altLang="en-US" sz="1200"/>
          </a:p>
        </p:txBody>
      </p:sp>
    </p:spTree>
    <p:extLst>
      <p:ext uri="{BB962C8B-B14F-4D97-AF65-F5344CB8AC3E}">
        <p14:creationId xmlns:p14="http://schemas.microsoft.com/office/powerpoint/2010/main" val="59844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ea typeface="MS PGothic" charset="-128"/>
                <a:hlinkClick r:id="rId3"/>
              </a:rPr>
              <a:t>Examples:</a:t>
            </a:r>
          </a:p>
          <a:p>
            <a:endParaRPr lang="en-GB" altLang="en-US">
              <a:ea typeface="MS PGothic" charset="-128"/>
              <a:hlinkClick r:id="rId3"/>
            </a:endParaRPr>
          </a:p>
          <a:p>
            <a:r>
              <a:rPr lang="en-GB" altLang="en-US">
                <a:ea typeface="MS PGothic" charset="-128"/>
                <a:hlinkClick r:id="rId3"/>
              </a:rPr>
              <a:t>http://www.theguardian.com/uk</a:t>
            </a:r>
            <a:endParaRPr lang="en-GB" altLang="en-US">
              <a:ea typeface="MS PGothic" charset="-128"/>
            </a:endParaRPr>
          </a:p>
          <a:p>
            <a:r>
              <a:rPr lang="en-GB" altLang="en-US">
                <a:ea typeface="MS PGothic" charset="-128"/>
                <a:hlinkClick r:id="rId4"/>
              </a:rPr>
              <a:t>http://uk.yahoo.com/</a:t>
            </a:r>
            <a:endParaRPr lang="en-US" altLang="en-US">
              <a:ea typeface="MS PGothic" charset="-128"/>
            </a:endParaRPr>
          </a:p>
        </p:txBody>
      </p:sp>
      <p:sp>
        <p:nvSpPr>
          <p:cNvPr id="4" name="Footer Placeholder 3"/>
          <p:cNvSpPr>
            <a:spLocks noGrp="1"/>
          </p:cNvSpPr>
          <p:nvPr>
            <p:ph type="ftr" sz="quarter" idx="4"/>
          </p:nvPr>
        </p:nvSpPr>
        <p:spPr/>
        <p:txBody>
          <a:bodyPr/>
          <a:lstStyle/>
          <a:p>
            <a:pPr>
              <a:defRPr/>
            </a:pPr>
            <a:r>
              <a:rPr lang="en-GB" dirty="0"/>
              <a:t>Maria Margeti - Web Marketing and Analytics- 2013</a:t>
            </a:r>
          </a:p>
        </p:txBody>
      </p:sp>
      <p:sp>
        <p:nvSpPr>
          <p:cNvPr id="56324"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A60ACB6A-4746-7B45-BAC2-C3D0FAEA07F5}" type="slidenum">
              <a:rPr lang="en-GB" altLang="en-US" sz="1200"/>
              <a:pPr/>
              <a:t>6</a:t>
            </a:fld>
            <a:endParaRPr lang="en-GB" altLang="en-US" sz="1200"/>
          </a:p>
        </p:txBody>
      </p:sp>
    </p:spTree>
    <p:extLst>
      <p:ext uri="{BB962C8B-B14F-4D97-AF65-F5344CB8AC3E}">
        <p14:creationId xmlns:p14="http://schemas.microsoft.com/office/powerpoint/2010/main" val="1774979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Income=Revenue=Turnover from business activities</a:t>
            </a:r>
          </a:p>
          <a:p>
            <a:endParaRPr lang="en-US" altLang="en-US">
              <a:ea typeface="MS PGothic" charset="-128"/>
            </a:endParaRPr>
          </a:p>
        </p:txBody>
      </p:sp>
      <p:sp>
        <p:nvSpPr>
          <p:cNvPr id="4" name="Footer Placeholder 3"/>
          <p:cNvSpPr>
            <a:spLocks noGrp="1"/>
          </p:cNvSpPr>
          <p:nvPr>
            <p:ph type="ftr" sz="quarter" idx="4"/>
          </p:nvPr>
        </p:nvSpPr>
        <p:spPr/>
        <p:txBody>
          <a:bodyPr/>
          <a:lstStyle/>
          <a:p>
            <a:pPr>
              <a:defRPr/>
            </a:pPr>
            <a:r>
              <a:rPr lang="en-GB" dirty="0"/>
              <a:t>Maria Margeti - Web Marketing and Analytics- 2013</a:t>
            </a:r>
          </a:p>
        </p:txBody>
      </p:sp>
      <p:sp>
        <p:nvSpPr>
          <p:cNvPr id="58372"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3D79FEA2-C6B8-6B46-B583-2954924F375B}" type="slidenum">
              <a:rPr lang="en-GB" altLang="en-US" sz="1200"/>
              <a:pPr/>
              <a:t>7</a:t>
            </a:fld>
            <a:endParaRPr lang="en-GB" altLang="en-US" sz="1200"/>
          </a:p>
        </p:txBody>
      </p:sp>
    </p:spTree>
    <p:extLst>
      <p:ext uri="{BB962C8B-B14F-4D97-AF65-F5344CB8AC3E}">
        <p14:creationId xmlns:p14="http://schemas.microsoft.com/office/powerpoint/2010/main" val="17372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
        <p:nvSpPr>
          <p:cNvPr id="4" name="Footer Placeholder 3"/>
          <p:cNvSpPr>
            <a:spLocks noGrp="1"/>
          </p:cNvSpPr>
          <p:nvPr>
            <p:ph type="ftr" sz="quarter" idx="4"/>
          </p:nvPr>
        </p:nvSpPr>
        <p:spPr/>
        <p:txBody>
          <a:bodyPr/>
          <a:lstStyle/>
          <a:p>
            <a:pPr>
              <a:defRPr/>
            </a:pPr>
            <a:r>
              <a:rPr lang="en-GB" dirty="0"/>
              <a:t>Maria Margeti - Web Marketing and Analytics- 2013</a:t>
            </a:r>
          </a:p>
        </p:txBody>
      </p:sp>
      <p:sp>
        <p:nvSpPr>
          <p:cNvPr id="62468"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1CEF4C08-452F-8B41-BB10-C3793F21F5AC}" type="slidenum">
              <a:rPr lang="en-GB" altLang="en-US" sz="1200"/>
              <a:pPr/>
              <a:t>8</a:t>
            </a:fld>
            <a:endParaRPr lang="en-GB" altLang="en-US" sz="1200"/>
          </a:p>
        </p:txBody>
      </p:sp>
    </p:spTree>
    <p:extLst>
      <p:ext uri="{BB962C8B-B14F-4D97-AF65-F5344CB8AC3E}">
        <p14:creationId xmlns:p14="http://schemas.microsoft.com/office/powerpoint/2010/main" val="956989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
        <p:nvSpPr>
          <p:cNvPr id="4" name="Footer Placeholder 3"/>
          <p:cNvSpPr>
            <a:spLocks noGrp="1"/>
          </p:cNvSpPr>
          <p:nvPr>
            <p:ph type="ftr" sz="quarter" idx="4"/>
          </p:nvPr>
        </p:nvSpPr>
        <p:spPr/>
        <p:txBody>
          <a:bodyPr/>
          <a:lstStyle/>
          <a:p>
            <a:pPr>
              <a:defRPr/>
            </a:pPr>
            <a:r>
              <a:rPr lang="en-GB" dirty="0"/>
              <a:t>Maria Margeti - Web Marketing and Analytics- 2013</a:t>
            </a:r>
          </a:p>
        </p:txBody>
      </p:sp>
      <p:sp>
        <p:nvSpPr>
          <p:cNvPr id="6451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F5312F9B-18BD-5A45-A9C5-5C65E5FA2B7D}" type="slidenum">
              <a:rPr lang="en-GB" altLang="en-US" sz="1200"/>
              <a:pPr/>
              <a:t>9</a:t>
            </a:fld>
            <a:endParaRPr lang="en-GB" altLang="en-US" sz="1200"/>
          </a:p>
        </p:txBody>
      </p:sp>
    </p:spTree>
    <p:extLst>
      <p:ext uri="{BB962C8B-B14F-4D97-AF65-F5344CB8AC3E}">
        <p14:creationId xmlns:p14="http://schemas.microsoft.com/office/powerpoint/2010/main" val="636365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
        <p:nvSpPr>
          <p:cNvPr id="4" name="Footer Placeholder 3"/>
          <p:cNvSpPr>
            <a:spLocks noGrp="1"/>
          </p:cNvSpPr>
          <p:nvPr>
            <p:ph type="ftr" sz="quarter" idx="4"/>
          </p:nvPr>
        </p:nvSpPr>
        <p:spPr/>
        <p:txBody>
          <a:bodyPr/>
          <a:lstStyle/>
          <a:p>
            <a:pPr>
              <a:defRPr/>
            </a:pPr>
            <a:r>
              <a:rPr lang="en-GB" dirty="0"/>
              <a:t>Maria Margeti - Web Marketing and Analytics- 2013</a:t>
            </a:r>
          </a:p>
        </p:txBody>
      </p:sp>
      <p:sp>
        <p:nvSpPr>
          <p:cNvPr id="66564"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05A38DCC-D1A3-A44C-91A2-06D8C69F6CF3}" type="slidenum">
              <a:rPr lang="en-GB" altLang="en-US" sz="1200"/>
              <a:pPr/>
              <a:t>10</a:t>
            </a:fld>
            <a:endParaRPr lang="en-GB" altLang="en-US" sz="1200"/>
          </a:p>
        </p:txBody>
      </p:sp>
    </p:spTree>
    <p:extLst>
      <p:ext uri="{BB962C8B-B14F-4D97-AF65-F5344CB8AC3E}">
        <p14:creationId xmlns:p14="http://schemas.microsoft.com/office/powerpoint/2010/main" val="179827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982F34D5-E043-3145-BD8B-A6B48DD915DA}"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60B56-2154-4144-9C6A-9AA61B2CB9ED}" type="slidenum">
              <a:rPr lang="en-US" smtClean="0"/>
              <a:t>‹#›</a:t>
            </a:fld>
            <a:endParaRPr lang="en-US"/>
          </a:p>
        </p:txBody>
      </p:sp>
    </p:spTree>
    <p:extLst>
      <p:ext uri="{BB962C8B-B14F-4D97-AF65-F5344CB8AC3E}">
        <p14:creationId xmlns:p14="http://schemas.microsoft.com/office/powerpoint/2010/main" val="202540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82F34D5-E043-3145-BD8B-A6B48DD915DA}"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60B56-2154-4144-9C6A-9AA61B2CB9ED}" type="slidenum">
              <a:rPr lang="en-US" smtClean="0"/>
              <a:t>‹#›</a:t>
            </a:fld>
            <a:endParaRPr lang="en-US"/>
          </a:p>
        </p:txBody>
      </p:sp>
    </p:spTree>
    <p:extLst>
      <p:ext uri="{BB962C8B-B14F-4D97-AF65-F5344CB8AC3E}">
        <p14:creationId xmlns:p14="http://schemas.microsoft.com/office/powerpoint/2010/main" val="84609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82F34D5-E043-3145-BD8B-A6B48DD915DA}"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60B56-2154-4144-9C6A-9AA61B2CB9ED}" type="slidenum">
              <a:rPr lang="en-US" smtClean="0"/>
              <a:t>‹#›</a:t>
            </a:fld>
            <a:endParaRPr lang="en-US"/>
          </a:p>
        </p:txBody>
      </p:sp>
    </p:spTree>
    <p:extLst>
      <p:ext uri="{BB962C8B-B14F-4D97-AF65-F5344CB8AC3E}">
        <p14:creationId xmlns:p14="http://schemas.microsoft.com/office/powerpoint/2010/main" val="1888145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14" y="1071546"/>
            <a:ext cx="11049077" cy="5286412"/>
          </a:xfrm>
        </p:spPr>
        <p:txBody>
          <a:bodyPr/>
          <a:lstStyle>
            <a:lvl1pPr>
              <a:defRPr>
                <a:latin typeface="Arial" pitchFamily="34" charset="0"/>
                <a:cs typeface="Arial" pitchFamily="34" charset="0"/>
              </a:defRPr>
            </a:lvl1pPr>
            <a:lvl2pPr>
              <a:lnSpc>
                <a:spcPct val="100000"/>
              </a:lnSpc>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a:p>
        </p:txBody>
      </p:sp>
      <p:sp>
        <p:nvSpPr>
          <p:cNvPr id="8" name="Title 7"/>
          <p:cNvSpPr>
            <a:spLocks noGrp="1"/>
          </p:cNvSpPr>
          <p:nvPr>
            <p:ph type="title"/>
          </p:nvPr>
        </p:nvSpPr>
        <p:spPr>
          <a:xfrm>
            <a:off x="857214" y="228600"/>
            <a:ext cx="11049077" cy="771508"/>
          </a:xfrm>
        </p:spPr>
        <p:txBody>
          <a:bodyPr/>
          <a:lstStyle>
            <a:lvl1pPr>
              <a:defRPr sz="3000" baseline="0"/>
            </a:lvl1pPr>
          </a:lstStyle>
          <a:p>
            <a:r>
              <a:rPr lang="en-US" dirty="0"/>
              <a:t>Click to edit Master title style</a:t>
            </a:r>
            <a:endParaRPr lang="en-GB" dirty="0"/>
          </a:p>
        </p:txBody>
      </p:sp>
      <p:sp>
        <p:nvSpPr>
          <p:cNvPr id="4" name="Slide Number Placeholder 5"/>
          <p:cNvSpPr>
            <a:spLocks noGrp="1"/>
          </p:cNvSpPr>
          <p:nvPr>
            <p:ph type="sldNum" sz="quarter" idx="10"/>
          </p:nvPr>
        </p:nvSpPr>
        <p:spPr/>
        <p:txBody>
          <a:bodyPr/>
          <a:lstStyle>
            <a:lvl1pPr>
              <a:defRPr/>
            </a:lvl1pPr>
          </a:lstStyle>
          <a:p>
            <a:fld id="{F8A85830-E843-6048-90B1-2BE434136284}" type="slidenum">
              <a:rPr lang="en-GB" altLang="en-US"/>
              <a:pPr/>
              <a:t>‹#›</a:t>
            </a:fld>
            <a:endParaRPr lang="en-GB" altLang="en-US"/>
          </a:p>
        </p:txBody>
      </p:sp>
      <p:sp>
        <p:nvSpPr>
          <p:cNvPr id="5" name="Footer Placeholder 2"/>
          <p:cNvSpPr>
            <a:spLocks noGrp="1"/>
          </p:cNvSpPr>
          <p:nvPr>
            <p:ph type="ftr" sz="quarter" idx="11"/>
          </p:nvPr>
        </p:nvSpPr>
        <p:spPr/>
        <p:txBody>
          <a:bodyPr/>
          <a:lstStyle>
            <a:lvl1pPr>
              <a:defRPr/>
            </a:lvl1pPr>
          </a:lstStyle>
          <a:p>
            <a:r>
              <a:rPr lang="en-US" altLang="en-US"/>
              <a:t>Maria Margeti – Web Marketing and Analytics- 2017</a:t>
            </a:r>
            <a:endParaRPr lang="en-GB" altLang="en-US"/>
          </a:p>
        </p:txBody>
      </p:sp>
    </p:spTree>
    <p:extLst>
      <p:ext uri="{BB962C8B-B14F-4D97-AF65-F5344CB8AC3E}">
        <p14:creationId xmlns:p14="http://schemas.microsoft.com/office/powerpoint/2010/main" val="68823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82F34D5-E043-3145-BD8B-A6B48DD915DA}"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60B56-2154-4144-9C6A-9AA61B2CB9ED}" type="slidenum">
              <a:rPr lang="en-US" smtClean="0"/>
              <a:t>‹#›</a:t>
            </a:fld>
            <a:endParaRPr lang="en-US"/>
          </a:p>
        </p:txBody>
      </p:sp>
    </p:spTree>
    <p:extLst>
      <p:ext uri="{BB962C8B-B14F-4D97-AF65-F5344CB8AC3E}">
        <p14:creationId xmlns:p14="http://schemas.microsoft.com/office/powerpoint/2010/main" val="92295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982F34D5-E043-3145-BD8B-A6B48DD915DA}"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60B56-2154-4144-9C6A-9AA61B2CB9ED}" type="slidenum">
              <a:rPr lang="en-US" smtClean="0"/>
              <a:t>‹#›</a:t>
            </a:fld>
            <a:endParaRPr lang="en-US"/>
          </a:p>
        </p:txBody>
      </p:sp>
    </p:spTree>
    <p:extLst>
      <p:ext uri="{BB962C8B-B14F-4D97-AF65-F5344CB8AC3E}">
        <p14:creationId xmlns:p14="http://schemas.microsoft.com/office/powerpoint/2010/main" val="75218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982F34D5-E043-3145-BD8B-A6B48DD915DA}"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60B56-2154-4144-9C6A-9AA61B2CB9ED}" type="slidenum">
              <a:rPr lang="en-US" smtClean="0"/>
              <a:t>‹#›</a:t>
            </a:fld>
            <a:endParaRPr lang="en-US"/>
          </a:p>
        </p:txBody>
      </p:sp>
    </p:spTree>
    <p:extLst>
      <p:ext uri="{BB962C8B-B14F-4D97-AF65-F5344CB8AC3E}">
        <p14:creationId xmlns:p14="http://schemas.microsoft.com/office/powerpoint/2010/main" val="186409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982F34D5-E043-3145-BD8B-A6B48DD915DA}" type="datetimeFigureOut">
              <a:rPr lang="en-US" smtClean="0"/>
              <a:t>1/17/18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C60B56-2154-4144-9C6A-9AA61B2CB9ED}" type="slidenum">
              <a:rPr lang="en-US" smtClean="0"/>
              <a:t>‹#›</a:t>
            </a:fld>
            <a:endParaRPr lang="en-US"/>
          </a:p>
        </p:txBody>
      </p:sp>
    </p:spTree>
    <p:extLst>
      <p:ext uri="{BB962C8B-B14F-4D97-AF65-F5344CB8AC3E}">
        <p14:creationId xmlns:p14="http://schemas.microsoft.com/office/powerpoint/2010/main" val="19967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982F34D5-E043-3145-BD8B-A6B48DD915DA}" type="datetimeFigureOut">
              <a:rPr lang="en-US" smtClean="0"/>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60B56-2154-4144-9C6A-9AA61B2CB9ED}" type="slidenum">
              <a:rPr lang="en-US" smtClean="0"/>
              <a:t>‹#›</a:t>
            </a:fld>
            <a:endParaRPr lang="en-US"/>
          </a:p>
        </p:txBody>
      </p:sp>
    </p:spTree>
    <p:extLst>
      <p:ext uri="{BB962C8B-B14F-4D97-AF65-F5344CB8AC3E}">
        <p14:creationId xmlns:p14="http://schemas.microsoft.com/office/powerpoint/2010/main" val="151095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F34D5-E043-3145-BD8B-A6B48DD915DA}" type="datetimeFigureOut">
              <a:rPr lang="en-US" smtClean="0"/>
              <a:t>1/17/18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C60B56-2154-4144-9C6A-9AA61B2CB9ED}" type="slidenum">
              <a:rPr lang="en-US" smtClean="0"/>
              <a:t>‹#›</a:t>
            </a:fld>
            <a:endParaRPr lang="en-US"/>
          </a:p>
        </p:txBody>
      </p:sp>
    </p:spTree>
    <p:extLst>
      <p:ext uri="{BB962C8B-B14F-4D97-AF65-F5344CB8AC3E}">
        <p14:creationId xmlns:p14="http://schemas.microsoft.com/office/powerpoint/2010/main" val="65203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82F34D5-E043-3145-BD8B-A6B48DD915DA}"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60B56-2154-4144-9C6A-9AA61B2CB9ED}" type="slidenum">
              <a:rPr lang="en-US" smtClean="0"/>
              <a:t>‹#›</a:t>
            </a:fld>
            <a:endParaRPr lang="en-US"/>
          </a:p>
        </p:txBody>
      </p:sp>
    </p:spTree>
    <p:extLst>
      <p:ext uri="{BB962C8B-B14F-4D97-AF65-F5344CB8AC3E}">
        <p14:creationId xmlns:p14="http://schemas.microsoft.com/office/powerpoint/2010/main" val="20432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82F34D5-E043-3145-BD8B-A6B48DD915DA}"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60B56-2154-4144-9C6A-9AA61B2CB9ED}" type="slidenum">
              <a:rPr lang="en-US" smtClean="0"/>
              <a:t>‹#›</a:t>
            </a:fld>
            <a:endParaRPr lang="en-US"/>
          </a:p>
        </p:txBody>
      </p:sp>
    </p:spTree>
    <p:extLst>
      <p:ext uri="{BB962C8B-B14F-4D97-AF65-F5344CB8AC3E}">
        <p14:creationId xmlns:p14="http://schemas.microsoft.com/office/powerpoint/2010/main" val="2037207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F34D5-E043-3145-BD8B-A6B48DD915DA}" type="datetimeFigureOut">
              <a:rPr lang="en-US" smtClean="0"/>
              <a:t>1/17/18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60B56-2154-4144-9C6A-9AA61B2CB9ED}" type="slidenum">
              <a:rPr lang="en-US" smtClean="0"/>
              <a:t>‹#›</a:t>
            </a:fld>
            <a:endParaRPr lang="en-US"/>
          </a:p>
        </p:txBody>
      </p:sp>
    </p:spTree>
    <p:extLst>
      <p:ext uri="{BB962C8B-B14F-4D97-AF65-F5344CB8AC3E}">
        <p14:creationId xmlns:p14="http://schemas.microsoft.com/office/powerpoint/2010/main" val="1190583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Acquisition methods</a:t>
            </a:r>
            <a:endParaRPr lang="en-US" dirty="0"/>
          </a:p>
        </p:txBody>
      </p:sp>
      <p:sp>
        <p:nvSpPr>
          <p:cNvPr id="3" name="Subtitle 2"/>
          <p:cNvSpPr>
            <a:spLocks noGrp="1"/>
          </p:cNvSpPr>
          <p:nvPr>
            <p:ph type="subTitle" idx="1"/>
          </p:nvPr>
        </p:nvSpPr>
        <p:spPr/>
        <p:txBody>
          <a:bodyPr/>
          <a:lstStyle/>
          <a:p>
            <a:r>
              <a:rPr lang="en-US" dirty="0" smtClean="0"/>
              <a:t>Maria </a:t>
            </a:r>
            <a:r>
              <a:rPr lang="en-US" dirty="0" err="1" smtClean="0"/>
              <a:t>Margeti</a:t>
            </a:r>
            <a:endParaRPr lang="en-US" dirty="0"/>
          </a:p>
        </p:txBody>
      </p:sp>
    </p:spTree>
    <p:extLst>
      <p:ext uri="{BB962C8B-B14F-4D97-AF65-F5344CB8AC3E}">
        <p14:creationId xmlns:p14="http://schemas.microsoft.com/office/powerpoint/2010/main" val="1288497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1"/>
          <p:cNvSpPr>
            <a:spLocks noGrp="1"/>
          </p:cNvSpPr>
          <p:nvPr>
            <p:ph idx="1"/>
          </p:nvPr>
        </p:nvSpPr>
        <p:spPr>
          <a:xfrm>
            <a:off x="2166938" y="2045339"/>
            <a:ext cx="8286750" cy="2740416"/>
          </a:xfrm>
        </p:spPr>
        <p:txBody>
          <a:bodyPr/>
          <a:lstStyle/>
          <a:p>
            <a:pPr algn="just"/>
            <a:r>
              <a:rPr lang="en-GB" altLang="en-US" dirty="0" smtClean="0">
                <a:latin typeface="Arial" charset="0"/>
                <a:cs typeface="Arial" charset="0"/>
              </a:rPr>
              <a:t>Method </a:t>
            </a:r>
            <a:r>
              <a:rPr lang="en-GB" altLang="en-US" dirty="0">
                <a:latin typeface="Arial" charset="0"/>
                <a:cs typeface="Arial" charset="0"/>
              </a:rPr>
              <a:t>5 (Email marketing):</a:t>
            </a:r>
          </a:p>
          <a:p>
            <a:pPr lvl="1"/>
            <a:r>
              <a:rPr lang="en-GB" altLang="en-US" sz="2600" dirty="0">
                <a:latin typeface="Arial" charset="0"/>
                <a:cs typeface="Arial" charset="0"/>
              </a:rPr>
              <a:t>What else?</a:t>
            </a:r>
          </a:p>
          <a:p>
            <a:pPr lvl="2"/>
            <a:r>
              <a:rPr lang="en-GB" altLang="en-US" sz="2200" dirty="0">
                <a:latin typeface="Arial" charset="0"/>
                <a:cs typeface="Arial" charset="0"/>
              </a:rPr>
              <a:t>Click-through rate (CTR) : the number of recipients who click in an email and land on the sender's website, blog, or other desired destination. </a:t>
            </a:r>
            <a:r>
              <a:rPr lang="en-GB" altLang="en-US" sz="2200" i="1" dirty="0">
                <a:latin typeface="Arial" charset="0"/>
                <a:cs typeface="Arial" charset="0"/>
              </a:rPr>
              <a:t>Source: </a:t>
            </a:r>
            <a:r>
              <a:rPr lang="en-GB" altLang="en-US" sz="2200" i="1" dirty="0" smtClean="0">
                <a:latin typeface="Arial" charset="0"/>
                <a:cs typeface="Arial" charset="0"/>
              </a:rPr>
              <a:t>Wikipedia</a:t>
            </a:r>
            <a:endParaRPr lang="en-GB" altLang="en-US" dirty="0">
              <a:latin typeface="Arial" charset="0"/>
              <a:cs typeface="Arial" charset="0"/>
            </a:endParaRPr>
          </a:p>
        </p:txBody>
      </p:sp>
      <p:sp>
        <p:nvSpPr>
          <p:cNvPr id="6553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D74BDDD-A965-BF42-A865-7754856440DA}" type="slidenum">
              <a:rPr lang="en-GB" altLang="en-US" sz="1200">
                <a:solidFill>
                  <a:schemeClr val="tx2"/>
                </a:solidFill>
                <a:latin typeface="Arial" charset="0"/>
              </a:rPr>
              <a:pPr/>
              <a:t>10</a:t>
            </a:fld>
            <a:endParaRPr lang="en-GB" altLang="en-US" sz="1200">
              <a:solidFill>
                <a:schemeClr val="tx2"/>
              </a:solidFill>
              <a:latin typeface="Arial" charset="0"/>
            </a:endParaRPr>
          </a:p>
        </p:txBody>
      </p:sp>
      <p:sp>
        <p:nvSpPr>
          <p:cNvPr id="655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200" dirty="0">
                <a:solidFill>
                  <a:schemeClr val="tx2"/>
                </a:solidFill>
                <a:latin typeface="Arial" charset="0"/>
              </a:rPr>
              <a:t>Maria </a:t>
            </a:r>
            <a:r>
              <a:rPr lang="en-US" altLang="en-US" sz="1200" dirty="0" err="1" smtClean="0">
                <a:solidFill>
                  <a:schemeClr val="tx2"/>
                </a:solidFill>
                <a:latin typeface="Arial" charset="0"/>
              </a:rPr>
              <a:t>Margeti</a:t>
            </a:r>
            <a:endParaRPr lang="en-GB" altLang="en-US" sz="1200" dirty="0">
              <a:solidFill>
                <a:schemeClr val="tx2"/>
              </a:solidFill>
              <a:latin typeface="Arial" charset="0"/>
            </a:endParaRPr>
          </a:p>
        </p:txBody>
      </p:sp>
      <p:sp>
        <p:nvSpPr>
          <p:cNvPr id="7" name="Title 2"/>
          <p:cNvSpPr>
            <a:spLocks noGrp="1"/>
          </p:cNvSpPr>
          <p:nvPr>
            <p:ph type="title"/>
          </p:nvPr>
        </p:nvSpPr>
        <p:spPr>
          <a:xfrm>
            <a:off x="2166938" y="228601"/>
            <a:ext cx="8286750" cy="771525"/>
          </a:xfrm>
        </p:spPr>
        <p:txBody>
          <a:bodyPr>
            <a:normAutofit/>
          </a:bodyPr>
          <a:lstStyle/>
          <a:p>
            <a:pPr lvl="1" algn="just"/>
            <a:r>
              <a:rPr lang="en-US" altLang="en-US" sz="2400" dirty="0" smtClean="0">
                <a:latin typeface="Arial" charset="0"/>
                <a:ea typeface="MS PGothic" charset="-128"/>
              </a:rPr>
              <a:t>Ash’s Funnel process: </a:t>
            </a:r>
            <a:r>
              <a:rPr lang="en-US" altLang="en-US" sz="2400" dirty="0" smtClean="0">
                <a:solidFill>
                  <a:srgbClr val="FF0000"/>
                </a:solidFill>
                <a:latin typeface="Arial" charset="0"/>
                <a:cs typeface="Arial" charset="0"/>
              </a:rPr>
              <a:t>Acquisition methods</a:t>
            </a:r>
            <a:endParaRPr lang="en-US" altLang="en-US" sz="2400" dirty="0">
              <a:solidFill>
                <a:srgbClr val="FF0000"/>
              </a:solidFill>
              <a:latin typeface="Arial" charset="0"/>
              <a:cs typeface="Arial" charset="0"/>
            </a:endParaRPr>
          </a:p>
        </p:txBody>
      </p:sp>
    </p:spTree>
    <p:extLst>
      <p:ext uri="{BB962C8B-B14F-4D97-AF65-F5344CB8AC3E}">
        <p14:creationId xmlns:p14="http://schemas.microsoft.com/office/powerpoint/2010/main" val="93029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Content Placeholder 1"/>
          <p:cNvSpPr>
            <a:spLocks noGrp="1"/>
          </p:cNvSpPr>
          <p:nvPr>
            <p:ph idx="1"/>
          </p:nvPr>
        </p:nvSpPr>
        <p:spPr>
          <a:xfrm>
            <a:off x="2166938" y="2057215"/>
            <a:ext cx="8286750" cy="3357933"/>
          </a:xfrm>
        </p:spPr>
        <p:txBody>
          <a:bodyPr/>
          <a:lstStyle/>
          <a:p>
            <a:pPr algn="just"/>
            <a:r>
              <a:rPr lang="en-GB" altLang="en-US" dirty="0" smtClean="0">
                <a:latin typeface="Arial" charset="0"/>
                <a:cs typeface="Arial" charset="0"/>
              </a:rPr>
              <a:t>Method </a:t>
            </a:r>
            <a:r>
              <a:rPr lang="en-GB" altLang="en-US" dirty="0">
                <a:latin typeface="Arial" charset="0"/>
                <a:cs typeface="Arial" charset="0"/>
              </a:rPr>
              <a:t>6 (Social Media)</a:t>
            </a:r>
          </a:p>
          <a:p>
            <a:pPr lvl="1" algn="just"/>
            <a:r>
              <a:rPr lang="en-GB" altLang="en-US" sz="2600" dirty="0">
                <a:latin typeface="Arial" charset="0"/>
                <a:cs typeface="Arial" charset="0"/>
              </a:rPr>
              <a:t>What?</a:t>
            </a:r>
          </a:p>
          <a:p>
            <a:pPr lvl="2" algn="just"/>
            <a:r>
              <a:rPr lang="ja-JP" altLang="en-GB" sz="2200" dirty="0">
                <a:latin typeface="Arial" charset="0"/>
                <a:ea typeface="MS PGothic" charset="-128"/>
              </a:rPr>
              <a:t>“</a:t>
            </a:r>
            <a:r>
              <a:rPr lang="en-GB" altLang="ja-JP" sz="2200" dirty="0">
                <a:latin typeface="Arial" charset="0"/>
                <a:ea typeface="MS PGothic" charset="-128"/>
              </a:rPr>
              <a:t>The means which people use to create, share, exchange content among themselves in virtual communities and networks</a:t>
            </a:r>
            <a:r>
              <a:rPr lang="ja-JP" altLang="en-GB" sz="2200" dirty="0">
                <a:latin typeface="Arial" charset="0"/>
                <a:ea typeface="MS PGothic" charset="-128"/>
              </a:rPr>
              <a:t>”</a:t>
            </a:r>
            <a:r>
              <a:rPr lang="en-GB" altLang="ja-JP" sz="2200" dirty="0">
                <a:latin typeface="Arial" charset="0"/>
                <a:ea typeface="MS PGothic" charset="-128"/>
              </a:rPr>
              <a:t> </a:t>
            </a:r>
            <a:r>
              <a:rPr lang="en-GB" altLang="ja-JP" sz="2200" i="1" dirty="0">
                <a:latin typeface="Arial" charset="0"/>
                <a:ea typeface="MS PGothic" charset="-128"/>
              </a:rPr>
              <a:t>Source: Wikipedia</a:t>
            </a:r>
          </a:p>
          <a:p>
            <a:pPr lvl="1" algn="just"/>
            <a:r>
              <a:rPr lang="en-GB" altLang="ja-JP" sz="2600" dirty="0">
                <a:latin typeface="Arial" charset="0"/>
                <a:ea typeface="MS PGothic" charset="-128"/>
              </a:rPr>
              <a:t>Question: Are you using Social Media? Why</a:t>
            </a:r>
            <a:r>
              <a:rPr lang="en-GB" altLang="ja-JP" sz="2600" dirty="0" smtClean="0">
                <a:latin typeface="Arial" charset="0"/>
                <a:ea typeface="MS PGothic" charset="-128"/>
              </a:rPr>
              <a:t>?</a:t>
            </a:r>
            <a:endParaRPr lang="en-GB" altLang="en-US" dirty="0">
              <a:latin typeface="Arial" charset="0"/>
              <a:cs typeface="Arial" charset="0"/>
            </a:endParaRPr>
          </a:p>
        </p:txBody>
      </p:sp>
      <p:sp>
        <p:nvSpPr>
          <p:cNvPr id="6758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E44E51C6-110D-3F4C-A925-8129D2E766BF}" type="slidenum">
              <a:rPr lang="en-GB" altLang="en-US" sz="1200">
                <a:solidFill>
                  <a:schemeClr val="tx2"/>
                </a:solidFill>
                <a:latin typeface="Arial" charset="0"/>
              </a:rPr>
              <a:pPr/>
              <a:t>11</a:t>
            </a:fld>
            <a:endParaRPr lang="en-GB" altLang="en-US" sz="1200">
              <a:solidFill>
                <a:schemeClr val="tx2"/>
              </a:solidFill>
              <a:latin typeface="Arial" charset="0"/>
            </a:endParaRPr>
          </a:p>
        </p:txBody>
      </p:sp>
      <p:sp>
        <p:nvSpPr>
          <p:cNvPr id="675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200" dirty="0">
                <a:solidFill>
                  <a:schemeClr val="tx2"/>
                </a:solidFill>
                <a:latin typeface="Arial" charset="0"/>
              </a:rPr>
              <a:t>Maria </a:t>
            </a:r>
            <a:r>
              <a:rPr lang="en-US" altLang="en-US" sz="1200" dirty="0" err="1" smtClean="0">
                <a:solidFill>
                  <a:schemeClr val="tx2"/>
                </a:solidFill>
                <a:latin typeface="Arial" charset="0"/>
              </a:rPr>
              <a:t>Margeti</a:t>
            </a:r>
            <a:endParaRPr lang="en-GB" altLang="en-US" sz="1200" dirty="0">
              <a:solidFill>
                <a:schemeClr val="tx2"/>
              </a:solidFill>
              <a:latin typeface="Arial" charset="0"/>
            </a:endParaRPr>
          </a:p>
        </p:txBody>
      </p:sp>
      <p:sp>
        <p:nvSpPr>
          <p:cNvPr id="8" name="Title 2"/>
          <p:cNvSpPr>
            <a:spLocks noGrp="1"/>
          </p:cNvSpPr>
          <p:nvPr>
            <p:ph type="title"/>
          </p:nvPr>
        </p:nvSpPr>
        <p:spPr>
          <a:xfrm>
            <a:off x="2166938" y="228601"/>
            <a:ext cx="8286750" cy="771525"/>
          </a:xfrm>
        </p:spPr>
        <p:txBody>
          <a:bodyPr>
            <a:normAutofit/>
          </a:bodyPr>
          <a:lstStyle/>
          <a:p>
            <a:pPr lvl="1" algn="just"/>
            <a:r>
              <a:rPr lang="en-US" altLang="en-US" sz="2400" dirty="0" smtClean="0">
                <a:latin typeface="Arial" charset="0"/>
                <a:ea typeface="MS PGothic" charset="-128"/>
              </a:rPr>
              <a:t>Ash’s Funnel process: </a:t>
            </a:r>
            <a:r>
              <a:rPr lang="en-US" altLang="en-US" sz="2400" dirty="0" smtClean="0">
                <a:solidFill>
                  <a:srgbClr val="FF0000"/>
                </a:solidFill>
                <a:latin typeface="Arial" charset="0"/>
                <a:cs typeface="Arial" charset="0"/>
              </a:rPr>
              <a:t>Acquisition methods</a:t>
            </a:r>
            <a:endParaRPr lang="en-US" altLang="en-US" sz="2400" dirty="0">
              <a:solidFill>
                <a:srgbClr val="FF0000"/>
              </a:solidFill>
              <a:latin typeface="Arial" charset="0"/>
              <a:cs typeface="Arial" charset="0"/>
            </a:endParaRPr>
          </a:p>
        </p:txBody>
      </p:sp>
    </p:spTree>
    <p:extLst>
      <p:ext uri="{BB962C8B-B14F-4D97-AF65-F5344CB8AC3E}">
        <p14:creationId xmlns:p14="http://schemas.microsoft.com/office/powerpoint/2010/main" val="206531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Content Placeholder 1"/>
          <p:cNvSpPr>
            <a:spLocks noGrp="1"/>
          </p:cNvSpPr>
          <p:nvPr>
            <p:ph idx="1"/>
          </p:nvPr>
        </p:nvSpPr>
        <p:spPr>
          <a:xfrm>
            <a:off x="2166938" y="1448254"/>
            <a:ext cx="8286750" cy="4459968"/>
          </a:xfrm>
        </p:spPr>
        <p:txBody>
          <a:bodyPr/>
          <a:lstStyle/>
          <a:p>
            <a:pPr algn="just"/>
            <a:r>
              <a:rPr lang="en-GB" altLang="en-US" dirty="0" smtClean="0">
                <a:latin typeface="Arial" charset="0"/>
                <a:cs typeface="Arial" charset="0"/>
              </a:rPr>
              <a:t>Method </a:t>
            </a:r>
            <a:r>
              <a:rPr lang="en-GB" altLang="en-US" dirty="0">
                <a:latin typeface="Arial" charset="0"/>
                <a:cs typeface="Arial" charset="0"/>
              </a:rPr>
              <a:t>6 (Social Media)</a:t>
            </a:r>
          </a:p>
          <a:p>
            <a:pPr lvl="1" algn="just"/>
            <a:r>
              <a:rPr lang="en-GB" altLang="en-US" sz="2600" dirty="0">
                <a:latin typeface="Arial" charset="0"/>
                <a:cs typeface="Arial" charset="0"/>
              </a:rPr>
              <a:t>Based on a US study people like sharing because:</a:t>
            </a:r>
          </a:p>
          <a:p>
            <a:pPr lvl="2" algn="just"/>
            <a:r>
              <a:rPr lang="en-GB" altLang="en-US" sz="2200" dirty="0">
                <a:latin typeface="Arial" charset="0"/>
                <a:cs typeface="Arial" charset="0"/>
              </a:rPr>
              <a:t>Reading other people</a:t>
            </a:r>
            <a:r>
              <a:rPr lang="ja-JP" altLang="en-GB" sz="2200" dirty="0">
                <a:latin typeface="Arial" charset="0"/>
                <a:ea typeface="MS PGothic" charset="-128"/>
              </a:rPr>
              <a:t>’</a:t>
            </a:r>
            <a:r>
              <a:rPr lang="en-GB" altLang="ja-JP" sz="2200" dirty="0">
                <a:latin typeface="Arial" charset="0"/>
                <a:ea typeface="MS PGothic" charset="-128"/>
              </a:rPr>
              <a:t>s responses helps them to understand and process information.</a:t>
            </a:r>
          </a:p>
          <a:p>
            <a:pPr lvl="2" algn="just"/>
            <a:r>
              <a:rPr lang="en-GB" altLang="en-US" sz="2200" dirty="0">
                <a:latin typeface="Arial" charset="0"/>
                <a:cs typeface="Arial" charset="0"/>
              </a:rPr>
              <a:t>They like to sharing something useful and/or entertaining.</a:t>
            </a:r>
          </a:p>
          <a:p>
            <a:pPr lvl="2" algn="just"/>
            <a:r>
              <a:rPr lang="en-GB" altLang="en-US" sz="2200" dirty="0">
                <a:latin typeface="Arial" charset="0"/>
                <a:cs typeface="Arial" charset="0"/>
              </a:rPr>
              <a:t>It helps them keep in contact with people with whom they would not otherwise stay in touch.</a:t>
            </a:r>
          </a:p>
          <a:p>
            <a:pPr lvl="2" algn="just"/>
            <a:r>
              <a:rPr lang="en-GB" altLang="en-US" sz="2200" dirty="0">
                <a:latin typeface="Arial" charset="0"/>
                <a:cs typeface="Arial" charset="0"/>
              </a:rPr>
              <a:t>It helps them to keep in contact with people who share the same interests.</a:t>
            </a:r>
          </a:p>
          <a:p>
            <a:pPr lvl="2" algn="just"/>
            <a:r>
              <a:rPr lang="en-GB" altLang="en-US" sz="2200" dirty="0">
                <a:latin typeface="Arial" charset="0"/>
                <a:cs typeface="Arial" charset="0"/>
              </a:rPr>
              <a:t>It is a way to support causes or issues they care about.</a:t>
            </a:r>
          </a:p>
          <a:p>
            <a:pPr lvl="2" algn="just">
              <a:buFont typeface="Wingdings" charset="2"/>
              <a:buNone/>
            </a:pPr>
            <a:r>
              <a:rPr lang="en-GB" altLang="en-US" sz="2200" i="1" dirty="0">
                <a:latin typeface="Arial" charset="0"/>
                <a:cs typeface="Arial" charset="0"/>
              </a:rPr>
              <a:t>Source: New York </a:t>
            </a:r>
            <a:r>
              <a:rPr lang="en-GB" altLang="en-US" sz="2200" i="1" dirty="0" smtClean="0">
                <a:latin typeface="Arial" charset="0"/>
                <a:cs typeface="Arial" charset="0"/>
              </a:rPr>
              <a:t>Times</a:t>
            </a:r>
            <a:endParaRPr lang="en-GB" altLang="en-US" dirty="0">
              <a:latin typeface="Arial" charset="0"/>
              <a:cs typeface="Arial" charset="0"/>
            </a:endParaRPr>
          </a:p>
        </p:txBody>
      </p:sp>
      <p:sp>
        <p:nvSpPr>
          <p:cNvPr id="6963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A97E8AD5-0DBD-414C-8B65-16CE636559C8}" type="slidenum">
              <a:rPr lang="en-GB" altLang="en-US" sz="1200">
                <a:solidFill>
                  <a:schemeClr val="tx2"/>
                </a:solidFill>
                <a:latin typeface="Arial" charset="0"/>
              </a:rPr>
              <a:pPr/>
              <a:t>12</a:t>
            </a:fld>
            <a:endParaRPr lang="en-GB" altLang="en-US" sz="1200">
              <a:solidFill>
                <a:schemeClr val="tx2"/>
              </a:solidFill>
              <a:latin typeface="Arial" charset="0"/>
            </a:endParaRPr>
          </a:p>
        </p:txBody>
      </p:sp>
      <p:sp>
        <p:nvSpPr>
          <p:cNvPr id="696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200" dirty="0">
                <a:solidFill>
                  <a:schemeClr val="tx2"/>
                </a:solidFill>
                <a:latin typeface="Arial" charset="0"/>
              </a:rPr>
              <a:t>Maria </a:t>
            </a:r>
            <a:r>
              <a:rPr lang="en-US" altLang="en-US" sz="1200" dirty="0" err="1" smtClean="0">
                <a:solidFill>
                  <a:schemeClr val="tx2"/>
                </a:solidFill>
                <a:latin typeface="Arial" charset="0"/>
              </a:rPr>
              <a:t>Margeti</a:t>
            </a:r>
            <a:endParaRPr lang="en-GB" altLang="en-US" sz="1200" dirty="0">
              <a:solidFill>
                <a:schemeClr val="tx2"/>
              </a:solidFill>
              <a:latin typeface="Arial" charset="0"/>
            </a:endParaRPr>
          </a:p>
        </p:txBody>
      </p:sp>
      <p:sp>
        <p:nvSpPr>
          <p:cNvPr id="7" name="Title 2"/>
          <p:cNvSpPr>
            <a:spLocks noGrp="1"/>
          </p:cNvSpPr>
          <p:nvPr>
            <p:ph type="title"/>
          </p:nvPr>
        </p:nvSpPr>
        <p:spPr>
          <a:xfrm>
            <a:off x="2166938" y="228601"/>
            <a:ext cx="8286750" cy="771525"/>
          </a:xfrm>
        </p:spPr>
        <p:txBody>
          <a:bodyPr>
            <a:normAutofit/>
          </a:bodyPr>
          <a:lstStyle/>
          <a:p>
            <a:pPr lvl="1" algn="just"/>
            <a:r>
              <a:rPr lang="en-US" altLang="en-US" sz="2400" dirty="0" smtClean="0">
                <a:latin typeface="Arial" charset="0"/>
                <a:ea typeface="MS PGothic" charset="-128"/>
              </a:rPr>
              <a:t>Ash’s Funnel process: </a:t>
            </a:r>
            <a:r>
              <a:rPr lang="en-US" altLang="en-US" sz="2400" dirty="0" smtClean="0">
                <a:solidFill>
                  <a:srgbClr val="FF0000"/>
                </a:solidFill>
                <a:latin typeface="Arial" charset="0"/>
                <a:cs typeface="Arial" charset="0"/>
              </a:rPr>
              <a:t>Acquisition methods</a:t>
            </a:r>
            <a:endParaRPr lang="en-US" altLang="en-US" sz="2400" dirty="0">
              <a:solidFill>
                <a:srgbClr val="FF0000"/>
              </a:solidFill>
              <a:latin typeface="Arial" charset="0"/>
              <a:cs typeface="Arial" charset="0"/>
            </a:endParaRPr>
          </a:p>
        </p:txBody>
      </p:sp>
    </p:spTree>
    <p:extLst>
      <p:ext uri="{BB962C8B-B14F-4D97-AF65-F5344CB8AC3E}">
        <p14:creationId xmlns:p14="http://schemas.microsoft.com/office/powerpoint/2010/main" val="45983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Content Placeholder 1"/>
          <p:cNvSpPr>
            <a:spLocks noGrp="1"/>
          </p:cNvSpPr>
          <p:nvPr>
            <p:ph idx="1"/>
          </p:nvPr>
        </p:nvSpPr>
        <p:spPr>
          <a:xfrm>
            <a:off x="2166938" y="1819338"/>
            <a:ext cx="8286750" cy="3963945"/>
          </a:xfrm>
        </p:spPr>
        <p:txBody>
          <a:bodyPr>
            <a:normAutofit/>
          </a:bodyPr>
          <a:lstStyle/>
          <a:p>
            <a:pPr algn="just"/>
            <a:r>
              <a:rPr lang="en-GB" altLang="en-US" dirty="0" smtClean="0">
                <a:latin typeface="Arial" charset="0"/>
                <a:cs typeface="Arial" charset="0"/>
              </a:rPr>
              <a:t>Method </a:t>
            </a:r>
            <a:r>
              <a:rPr lang="en-GB" altLang="en-US" dirty="0">
                <a:latin typeface="Arial" charset="0"/>
                <a:cs typeface="Arial" charset="0"/>
              </a:rPr>
              <a:t>6  (Social Media):</a:t>
            </a:r>
          </a:p>
          <a:p>
            <a:pPr lvl="1" algn="just"/>
            <a:r>
              <a:rPr lang="en-US" altLang="en-US" sz="2600" dirty="0">
                <a:latin typeface="Arial" charset="0"/>
                <a:cs typeface="Arial" charset="0"/>
              </a:rPr>
              <a:t>Why is it a good idea for web marketing?</a:t>
            </a:r>
          </a:p>
          <a:p>
            <a:pPr lvl="2" algn="just"/>
            <a:r>
              <a:rPr lang="en-US" altLang="en-US" sz="2200" dirty="0">
                <a:latin typeface="Arial" charset="0"/>
                <a:cs typeface="Arial" charset="0"/>
              </a:rPr>
              <a:t>Marketers consider it a very promising method of acquiring prospective customers. </a:t>
            </a:r>
          </a:p>
          <a:p>
            <a:pPr lvl="2" algn="just"/>
            <a:r>
              <a:rPr lang="en-US" altLang="en-US" sz="2200" dirty="0">
                <a:latin typeface="Arial" charset="0"/>
                <a:cs typeface="Arial" charset="0"/>
              </a:rPr>
              <a:t>But there is a debate about how easy is to track ROI coming from social media and whether this method results in high ROI. (cost for small SMEs</a:t>
            </a:r>
            <a:r>
              <a:rPr lang="en-US" altLang="en-US" sz="2200" dirty="0" smtClean="0">
                <a:latin typeface="Arial" charset="0"/>
                <a:cs typeface="Arial" charset="0"/>
              </a:rPr>
              <a:t>)</a:t>
            </a:r>
          </a:p>
          <a:p>
            <a:pPr lvl="2" algn="just"/>
            <a:endParaRPr lang="en-US" altLang="en-US" sz="2200" dirty="0">
              <a:latin typeface="Arial" charset="0"/>
              <a:cs typeface="Arial" charset="0"/>
            </a:endParaRPr>
          </a:p>
          <a:p>
            <a:pPr lvl="2" algn="just"/>
            <a:endParaRPr lang="en-US" altLang="en-US" sz="2200" dirty="0" smtClean="0">
              <a:latin typeface="Arial" charset="0"/>
              <a:cs typeface="Arial" charset="0"/>
            </a:endParaRPr>
          </a:p>
          <a:p>
            <a:pPr marL="914400" lvl="2" indent="0" algn="just">
              <a:buNone/>
            </a:pPr>
            <a:r>
              <a:rPr lang="en-US" altLang="en-US" sz="2200" b="1" i="1" dirty="0" smtClean="0">
                <a:solidFill>
                  <a:schemeClr val="accent1">
                    <a:lumMod val="75000"/>
                  </a:schemeClr>
                </a:solidFill>
                <a:latin typeface="Arial" charset="0"/>
                <a:cs typeface="Arial" charset="0"/>
              </a:rPr>
              <a:t>We will discuss this further in Week 5</a:t>
            </a:r>
            <a:endParaRPr lang="en-GB" altLang="en-US" b="1" i="1" dirty="0">
              <a:solidFill>
                <a:schemeClr val="accent1">
                  <a:lumMod val="75000"/>
                </a:schemeClr>
              </a:solidFill>
              <a:latin typeface="Arial" charset="0"/>
              <a:cs typeface="Arial" charset="0"/>
            </a:endParaRPr>
          </a:p>
        </p:txBody>
      </p:sp>
      <p:sp>
        <p:nvSpPr>
          <p:cNvPr id="7168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97CAD118-8D48-1D40-8E13-31AEBB9428C7}" type="slidenum">
              <a:rPr lang="en-GB" altLang="en-US" sz="1200">
                <a:solidFill>
                  <a:schemeClr val="tx2"/>
                </a:solidFill>
                <a:latin typeface="Arial" charset="0"/>
              </a:rPr>
              <a:pPr/>
              <a:t>13</a:t>
            </a:fld>
            <a:endParaRPr lang="en-GB" altLang="en-US" sz="1200">
              <a:solidFill>
                <a:schemeClr val="tx2"/>
              </a:solidFill>
              <a:latin typeface="Arial" charset="0"/>
            </a:endParaRPr>
          </a:p>
        </p:txBody>
      </p:sp>
      <p:sp>
        <p:nvSpPr>
          <p:cNvPr id="716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200" dirty="0">
                <a:solidFill>
                  <a:schemeClr val="tx2"/>
                </a:solidFill>
                <a:latin typeface="Arial" charset="0"/>
              </a:rPr>
              <a:t>Maria </a:t>
            </a:r>
            <a:r>
              <a:rPr lang="en-US" altLang="en-US" sz="1200" dirty="0" err="1" smtClean="0">
                <a:solidFill>
                  <a:schemeClr val="tx2"/>
                </a:solidFill>
                <a:latin typeface="Arial" charset="0"/>
              </a:rPr>
              <a:t>Margeti</a:t>
            </a:r>
            <a:endParaRPr lang="en-GB" altLang="en-US" sz="1200" dirty="0">
              <a:solidFill>
                <a:schemeClr val="tx2"/>
              </a:solidFill>
              <a:latin typeface="Arial" charset="0"/>
            </a:endParaRPr>
          </a:p>
        </p:txBody>
      </p:sp>
      <p:sp>
        <p:nvSpPr>
          <p:cNvPr id="7" name="Title 2"/>
          <p:cNvSpPr>
            <a:spLocks noGrp="1"/>
          </p:cNvSpPr>
          <p:nvPr>
            <p:ph type="title"/>
          </p:nvPr>
        </p:nvSpPr>
        <p:spPr>
          <a:xfrm>
            <a:off x="2166938" y="228601"/>
            <a:ext cx="8286750" cy="771525"/>
          </a:xfrm>
        </p:spPr>
        <p:txBody>
          <a:bodyPr>
            <a:normAutofit/>
          </a:bodyPr>
          <a:lstStyle/>
          <a:p>
            <a:pPr lvl="1" algn="just"/>
            <a:r>
              <a:rPr lang="en-US" altLang="en-US" sz="2400" dirty="0" smtClean="0">
                <a:latin typeface="Arial" charset="0"/>
                <a:ea typeface="MS PGothic" charset="-128"/>
              </a:rPr>
              <a:t>Ash’s Funnel process: </a:t>
            </a:r>
            <a:r>
              <a:rPr lang="en-US" altLang="en-US" sz="2400" dirty="0" smtClean="0">
                <a:solidFill>
                  <a:srgbClr val="FF0000"/>
                </a:solidFill>
                <a:latin typeface="Arial" charset="0"/>
                <a:cs typeface="Arial" charset="0"/>
              </a:rPr>
              <a:t>Acquisition methods</a:t>
            </a:r>
            <a:endParaRPr lang="en-US" altLang="en-US" sz="2400" dirty="0">
              <a:solidFill>
                <a:srgbClr val="FF0000"/>
              </a:solidFill>
              <a:latin typeface="Arial" charset="0"/>
              <a:cs typeface="Arial" charset="0"/>
            </a:endParaRPr>
          </a:p>
        </p:txBody>
      </p:sp>
    </p:spTree>
    <p:extLst>
      <p:ext uri="{BB962C8B-B14F-4D97-AF65-F5344CB8AC3E}">
        <p14:creationId xmlns:p14="http://schemas.microsoft.com/office/powerpoint/2010/main" val="136148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Content Placeholder 1"/>
          <p:cNvSpPr>
            <a:spLocks noGrp="1"/>
          </p:cNvSpPr>
          <p:nvPr>
            <p:ph idx="1"/>
          </p:nvPr>
        </p:nvSpPr>
        <p:spPr>
          <a:xfrm>
            <a:off x="2166938" y="2014780"/>
            <a:ext cx="8286750" cy="3456123"/>
          </a:xfrm>
        </p:spPr>
        <p:txBody>
          <a:bodyPr>
            <a:normAutofit lnSpcReduction="10000"/>
          </a:bodyPr>
          <a:lstStyle/>
          <a:p>
            <a:pPr marL="0" indent="0">
              <a:buNone/>
            </a:pPr>
            <a:r>
              <a:rPr lang="en-US" altLang="en-US" dirty="0" smtClean="0">
                <a:latin typeface="Arial" charset="0"/>
                <a:cs typeface="Arial" charset="0"/>
              </a:rPr>
              <a:t>Acquisition </a:t>
            </a:r>
            <a:r>
              <a:rPr lang="en-US" altLang="en-US" dirty="0">
                <a:latin typeface="Arial" charset="0"/>
                <a:cs typeface="Arial" charset="0"/>
              </a:rPr>
              <a:t>methods</a:t>
            </a:r>
          </a:p>
          <a:p>
            <a:pPr lvl="1"/>
            <a:r>
              <a:rPr lang="en-US" altLang="en-US" sz="2600" dirty="0">
                <a:latin typeface="Arial" charset="0"/>
                <a:cs typeface="Arial" charset="0"/>
              </a:rPr>
              <a:t>Method 1: Search Engine </a:t>
            </a:r>
            <a:r>
              <a:rPr lang="en-US" altLang="en-US" sz="2600" dirty="0" err="1">
                <a:latin typeface="Arial" charset="0"/>
                <a:cs typeface="Arial" charset="0"/>
              </a:rPr>
              <a:t>Optimisation</a:t>
            </a:r>
            <a:r>
              <a:rPr lang="en-US" altLang="en-US" sz="2600" dirty="0">
                <a:latin typeface="Arial" charset="0"/>
                <a:cs typeface="Arial" charset="0"/>
              </a:rPr>
              <a:t> (SEO). </a:t>
            </a:r>
          </a:p>
          <a:p>
            <a:pPr lvl="1"/>
            <a:r>
              <a:rPr lang="en-US" altLang="en-US" sz="2600" dirty="0">
                <a:latin typeface="Arial" charset="0"/>
                <a:cs typeface="Arial" charset="0"/>
              </a:rPr>
              <a:t>Method 2: Pay-per-click (PPC) advertisement (e.g., Google Adverts)</a:t>
            </a:r>
          </a:p>
          <a:p>
            <a:pPr lvl="1"/>
            <a:r>
              <a:rPr lang="en-US" altLang="en-US" sz="2600" dirty="0">
                <a:latin typeface="Arial" charset="0"/>
                <a:cs typeface="Arial" charset="0"/>
              </a:rPr>
              <a:t>Method 3: Banner</a:t>
            </a:r>
          </a:p>
          <a:p>
            <a:pPr lvl="1"/>
            <a:r>
              <a:rPr lang="en-US" altLang="en-US" sz="2600" dirty="0">
                <a:latin typeface="Arial" charset="0"/>
                <a:cs typeface="Arial" charset="0"/>
              </a:rPr>
              <a:t>Method 4: Affiliates</a:t>
            </a:r>
          </a:p>
          <a:p>
            <a:pPr lvl="1"/>
            <a:r>
              <a:rPr lang="en-US" altLang="en-US" sz="2600" dirty="0">
                <a:latin typeface="Arial" charset="0"/>
                <a:cs typeface="Arial" charset="0"/>
              </a:rPr>
              <a:t>Method 5: Email marketing</a:t>
            </a:r>
          </a:p>
          <a:p>
            <a:pPr lvl="1"/>
            <a:r>
              <a:rPr lang="en-US" altLang="en-US" sz="2600" dirty="0">
                <a:latin typeface="Arial" charset="0"/>
                <a:cs typeface="Arial" charset="0"/>
              </a:rPr>
              <a:t>Method 6: Social media </a:t>
            </a:r>
            <a:r>
              <a:rPr lang="en-US" altLang="en-US" sz="2600" dirty="0">
                <a:latin typeface="Arial" charset="0"/>
                <a:cs typeface="Arial" charset="0"/>
              </a:rPr>
              <a:t>marketing</a:t>
            </a:r>
          </a:p>
          <a:p>
            <a:pPr lvl="3"/>
            <a:endParaRPr lang="en-US" altLang="en-US" sz="2000" dirty="0">
              <a:latin typeface="Arial" charset="0"/>
              <a:cs typeface="Arial" charset="0"/>
            </a:endParaRPr>
          </a:p>
        </p:txBody>
      </p:sp>
      <p:sp>
        <p:nvSpPr>
          <p:cNvPr id="3277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DCFF55AD-B593-784B-83A1-D0AF0CD591CC}" type="slidenum">
              <a:rPr lang="en-GB" altLang="en-US" sz="1200">
                <a:solidFill>
                  <a:schemeClr val="tx2"/>
                </a:solidFill>
                <a:latin typeface="Arial" charset="0"/>
              </a:rPr>
              <a:pPr/>
              <a:t>2</a:t>
            </a:fld>
            <a:endParaRPr lang="en-GB" altLang="en-US" sz="1200">
              <a:solidFill>
                <a:schemeClr val="tx2"/>
              </a:solidFill>
              <a:latin typeface="Arial" charset="0"/>
            </a:endParaRPr>
          </a:p>
        </p:txBody>
      </p:sp>
      <p:sp>
        <p:nvSpPr>
          <p:cNvPr id="6" name="Footer Placeholder 4"/>
          <p:cNvSpPr>
            <a:spLocks noGrp="1"/>
          </p:cNvSpPr>
          <p:nvPr>
            <p:ph type="ftr" sz="quarter" idx="11"/>
          </p:nvPr>
        </p:nvSpPr>
        <p:spPr bwMode="auto">
          <a:xfrm>
            <a:off x="3309938" y="6492876"/>
            <a:ext cx="47736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200" dirty="0">
                <a:solidFill>
                  <a:schemeClr val="tx2"/>
                </a:solidFill>
                <a:latin typeface="Arial" charset="0"/>
              </a:rPr>
              <a:t>Maria </a:t>
            </a:r>
            <a:r>
              <a:rPr lang="en-US" altLang="en-US" sz="1200" dirty="0" err="1">
                <a:solidFill>
                  <a:schemeClr val="tx2"/>
                </a:solidFill>
                <a:latin typeface="Arial" charset="0"/>
              </a:rPr>
              <a:t>Margeti</a:t>
            </a:r>
            <a:endParaRPr lang="en-GB" altLang="en-US" sz="1200" dirty="0">
              <a:solidFill>
                <a:schemeClr val="tx2"/>
              </a:solidFill>
              <a:latin typeface="Arial" charset="0"/>
            </a:endParaRPr>
          </a:p>
        </p:txBody>
      </p:sp>
      <p:sp>
        <p:nvSpPr>
          <p:cNvPr id="8" name="Title 2"/>
          <p:cNvSpPr>
            <a:spLocks noGrp="1"/>
          </p:cNvSpPr>
          <p:nvPr>
            <p:ph type="title"/>
          </p:nvPr>
        </p:nvSpPr>
        <p:spPr>
          <a:xfrm>
            <a:off x="2166938" y="228601"/>
            <a:ext cx="8286750" cy="771525"/>
          </a:xfrm>
        </p:spPr>
        <p:txBody>
          <a:bodyPr>
            <a:normAutofit/>
          </a:bodyPr>
          <a:lstStyle/>
          <a:p>
            <a:pPr lvl="1" algn="just"/>
            <a:r>
              <a:rPr lang="en-US" altLang="en-US" sz="2400" dirty="0" smtClean="0">
                <a:latin typeface="Arial" charset="0"/>
                <a:ea typeface="MS PGothic" charset="-128"/>
              </a:rPr>
              <a:t>Ash’s Funnel process: </a:t>
            </a:r>
            <a:r>
              <a:rPr lang="en-US" altLang="en-US" sz="2400" dirty="0" smtClean="0">
                <a:solidFill>
                  <a:srgbClr val="FF0000"/>
                </a:solidFill>
                <a:latin typeface="Arial" charset="0"/>
                <a:cs typeface="Arial" charset="0"/>
              </a:rPr>
              <a:t>Acquisition methods</a:t>
            </a:r>
            <a:endParaRPr lang="en-US" altLang="en-US" sz="2400" dirty="0">
              <a:solidFill>
                <a:srgbClr val="FF0000"/>
              </a:solidFill>
              <a:latin typeface="Arial" charset="0"/>
              <a:cs typeface="Arial" charset="0"/>
            </a:endParaRPr>
          </a:p>
        </p:txBody>
      </p:sp>
    </p:spTree>
    <p:extLst>
      <p:ext uri="{BB962C8B-B14F-4D97-AF65-F5344CB8AC3E}">
        <p14:creationId xmlns:p14="http://schemas.microsoft.com/office/powerpoint/2010/main" val="100328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6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6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6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6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6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1"/>
          <p:cNvSpPr>
            <a:spLocks noGrp="1"/>
          </p:cNvSpPr>
          <p:nvPr>
            <p:ph idx="1"/>
          </p:nvPr>
        </p:nvSpPr>
        <p:spPr>
          <a:xfrm>
            <a:off x="2166938" y="1962212"/>
            <a:ext cx="8286750" cy="3726068"/>
          </a:xfrm>
        </p:spPr>
        <p:txBody>
          <a:bodyPr/>
          <a:lstStyle/>
          <a:p>
            <a:pPr algn="just"/>
            <a:r>
              <a:rPr lang="en-GB" altLang="en-US" dirty="0" smtClean="0">
                <a:latin typeface="Arial" charset="0"/>
                <a:cs typeface="Arial" charset="0"/>
              </a:rPr>
              <a:t>Method </a:t>
            </a:r>
            <a:r>
              <a:rPr lang="en-GB" altLang="en-US" dirty="0">
                <a:latin typeface="Arial" charset="0"/>
                <a:cs typeface="Arial" charset="0"/>
              </a:rPr>
              <a:t>1 (SEO):</a:t>
            </a:r>
          </a:p>
          <a:p>
            <a:pPr lvl="1" algn="just"/>
            <a:r>
              <a:rPr lang="en-GB" altLang="en-US" sz="2600" dirty="0">
                <a:latin typeface="Arial" charset="0"/>
                <a:cs typeface="Arial" charset="0"/>
              </a:rPr>
              <a:t>Why is it a good idea for web marketing?</a:t>
            </a:r>
          </a:p>
          <a:p>
            <a:pPr lvl="2" algn="just"/>
            <a:r>
              <a:rPr lang="en-GB" altLang="en-US" sz="2200" dirty="0">
                <a:latin typeface="Arial" charset="0"/>
                <a:cs typeface="Arial" charset="0"/>
              </a:rPr>
              <a:t>It brings awareness of a brand.</a:t>
            </a:r>
          </a:p>
          <a:p>
            <a:pPr lvl="2" algn="just"/>
            <a:r>
              <a:rPr lang="en-GB" altLang="en-US" sz="2200" dirty="0">
                <a:latin typeface="Arial" charset="0"/>
                <a:cs typeface="Arial" charset="0"/>
              </a:rPr>
              <a:t>It is good publicity for a brand to have visibility among the first search engine </a:t>
            </a:r>
            <a:r>
              <a:rPr lang="en-GB" altLang="en-US" sz="2200" i="1" dirty="0">
                <a:latin typeface="Arial" charset="0"/>
                <a:cs typeface="Arial" charset="0"/>
              </a:rPr>
              <a:t>organic</a:t>
            </a:r>
            <a:r>
              <a:rPr lang="en-GB" altLang="en-US" sz="2200" dirty="0">
                <a:latin typeface="Arial" charset="0"/>
                <a:cs typeface="Arial" charset="0"/>
              </a:rPr>
              <a:t> results.</a:t>
            </a:r>
          </a:p>
          <a:p>
            <a:pPr lvl="2" algn="just"/>
            <a:r>
              <a:rPr lang="en-GB" altLang="en-US" sz="2200" dirty="0">
                <a:latin typeface="Arial" charset="0"/>
                <a:cs typeface="Arial" charset="0"/>
              </a:rPr>
              <a:t>It may also result in a good conversion rate because users usually perform a search with the intention to act.</a:t>
            </a:r>
          </a:p>
          <a:p>
            <a:pPr lvl="2" algn="just"/>
            <a:r>
              <a:rPr lang="en-GB" altLang="en-US" sz="2200" dirty="0">
                <a:latin typeface="Arial" charset="0"/>
                <a:cs typeface="Arial" charset="0"/>
              </a:rPr>
              <a:t>But, it also be the case that what they want to do is not what the business can provide</a:t>
            </a:r>
            <a:r>
              <a:rPr lang="en-GB" altLang="en-US" sz="2200" dirty="0" smtClean="0">
                <a:latin typeface="Arial" charset="0"/>
                <a:cs typeface="Arial" charset="0"/>
              </a:rPr>
              <a:t>.</a:t>
            </a:r>
            <a:endParaRPr lang="en-GB" altLang="en-US" dirty="0">
              <a:latin typeface="Arial" charset="0"/>
              <a:cs typeface="Arial" charset="0"/>
            </a:endParaRPr>
          </a:p>
        </p:txBody>
      </p:sp>
      <p:sp>
        <p:nvSpPr>
          <p:cNvPr id="3" name="Title 2"/>
          <p:cNvSpPr>
            <a:spLocks noGrp="1"/>
          </p:cNvSpPr>
          <p:nvPr>
            <p:ph type="title"/>
          </p:nvPr>
        </p:nvSpPr>
        <p:spPr>
          <a:xfrm>
            <a:off x="2166938" y="228601"/>
            <a:ext cx="8286750" cy="771525"/>
          </a:xfrm>
        </p:spPr>
        <p:txBody>
          <a:bodyPr>
            <a:normAutofit/>
          </a:bodyPr>
          <a:lstStyle/>
          <a:p>
            <a:pPr lvl="1" algn="just"/>
            <a:r>
              <a:rPr lang="en-US" altLang="en-US" sz="2400" dirty="0" smtClean="0">
                <a:latin typeface="Arial" charset="0"/>
                <a:ea typeface="MS PGothic" charset="-128"/>
              </a:rPr>
              <a:t>Ash’s Funnel process: </a:t>
            </a:r>
            <a:r>
              <a:rPr lang="en-US" altLang="en-US" sz="2400" dirty="0" smtClean="0">
                <a:solidFill>
                  <a:srgbClr val="FF0000"/>
                </a:solidFill>
                <a:latin typeface="Arial" charset="0"/>
                <a:cs typeface="Arial" charset="0"/>
              </a:rPr>
              <a:t>Acquisition methods</a:t>
            </a:r>
            <a:endParaRPr lang="en-US" altLang="en-US" sz="2400" dirty="0">
              <a:solidFill>
                <a:srgbClr val="FF0000"/>
              </a:solidFill>
              <a:latin typeface="Arial" charset="0"/>
              <a:cs typeface="Arial" charset="0"/>
            </a:endParaRPr>
          </a:p>
        </p:txBody>
      </p:sp>
      <p:sp>
        <p:nvSpPr>
          <p:cNvPr id="4915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A8EEB50D-EA7A-7342-B767-4512CFBE4EF3}" type="slidenum">
              <a:rPr lang="en-GB" altLang="en-US" sz="1200">
                <a:solidFill>
                  <a:schemeClr val="tx2"/>
                </a:solidFill>
                <a:latin typeface="Arial" charset="0"/>
              </a:rPr>
              <a:pPr/>
              <a:t>3</a:t>
            </a:fld>
            <a:endParaRPr lang="en-GB" altLang="en-US" sz="1200">
              <a:solidFill>
                <a:schemeClr val="tx2"/>
              </a:solidFill>
              <a:latin typeface="Arial" charset="0"/>
            </a:endParaRPr>
          </a:p>
        </p:txBody>
      </p:sp>
      <p:sp>
        <p:nvSpPr>
          <p:cNvPr id="491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200" dirty="0">
                <a:solidFill>
                  <a:schemeClr val="tx2"/>
                </a:solidFill>
                <a:latin typeface="Arial" charset="0"/>
              </a:rPr>
              <a:t>Maria </a:t>
            </a:r>
            <a:r>
              <a:rPr lang="en-US" altLang="en-US" sz="1200" dirty="0" err="1" smtClean="0">
                <a:solidFill>
                  <a:schemeClr val="tx2"/>
                </a:solidFill>
                <a:latin typeface="Arial" charset="0"/>
              </a:rPr>
              <a:t>Margeti</a:t>
            </a:r>
            <a:endParaRPr lang="en-GB" altLang="en-US" sz="1200" dirty="0">
              <a:solidFill>
                <a:schemeClr val="tx2"/>
              </a:solidFill>
              <a:latin typeface="Arial" charset="0"/>
            </a:endParaRPr>
          </a:p>
        </p:txBody>
      </p:sp>
    </p:spTree>
    <p:extLst>
      <p:ext uri="{BB962C8B-B14F-4D97-AF65-F5344CB8AC3E}">
        <p14:creationId xmlns:p14="http://schemas.microsoft.com/office/powerpoint/2010/main" val="933471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1"/>
          <p:cNvSpPr>
            <a:spLocks noGrp="1"/>
          </p:cNvSpPr>
          <p:nvPr>
            <p:ph idx="1"/>
          </p:nvPr>
        </p:nvSpPr>
        <p:spPr>
          <a:xfrm>
            <a:off x="2166938" y="1974087"/>
            <a:ext cx="8286750" cy="2633538"/>
          </a:xfrm>
        </p:spPr>
        <p:txBody>
          <a:bodyPr/>
          <a:lstStyle/>
          <a:p>
            <a:r>
              <a:rPr lang="en-GB" altLang="en-US" dirty="0" smtClean="0">
                <a:latin typeface="Arial" charset="0"/>
                <a:cs typeface="Arial" charset="0"/>
              </a:rPr>
              <a:t>Method </a:t>
            </a:r>
            <a:r>
              <a:rPr lang="en-GB" altLang="en-US" dirty="0">
                <a:latin typeface="Arial" charset="0"/>
                <a:cs typeface="Arial" charset="0"/>
              </a:rPr>
              <a:t>2 (Pay-per-click (PPC)):</a:t>
            </a:r>
          </a:p>
          <a:p>
            <a:pPr lvl="1"/>
            <a:r>
              <a:rPr lang="en-US" altLang="en-US" sz="2600" dirty="0">
                <a:latin typeface="Arial" charset="0"/>
                <a:cs typeface="Arial" charset="0"/>
              </a:rPr>
              <a:t>What?</a:t>
            </a:r>
            <a:endParaRPr lang="en-GB" altLang="en-US" sz="2600" dirty="0">
              <a:latin typeface="Arial" charset="0"/>
              <a:cs typeface="Arial" charset="0"/>
            </a:endParaRPr>
          </a:p>
          <a:p>
            <a:pPr lvl="2"/>
            <a:r>
              <a:rPr lang="en-GB" altLang="en-US" sz="2200" dirty="0">
                <a:latin typeface="Arial" charset="0"/>
                <a:cs typeface="Arial" charset="0"/>
              </a:rPr>
              <a:t>You pay every time a user clicks on your ad.</a:t>
            </a:r>
          </a:p>
          <a:p>
            <a:pPr lvl="2"/>
            <a:r>
              <a:rPr lang="en-GB" altLang="en-US" sz="2200" dirty="0">
                <a:latin typeface="Arial" charset="0"/>
                <a:cs typeface="Arial" charset="0"/>
              </a:rPr>
              <a:t>It also called Cost-per-Click (CPC) -a term used by Google.</a:t>
            </a:r>
          </a:p>
          <a:p>
            <a:pPr lvl="2"/>
            <a:r>
              <a:rPr lang="en-GB" altLang="en-US" sz="2200" dirty="0">
                <a:latin typeface="Arial" charset="0"/>
                <a:cs typeface="Arial" charset="0"/>
              </a:rPr>
              <a:t>It is a type of </a:t>
            </a:r>
            <a:r>
              <a:rPr lang="en-GB" altLang="en-US" sz="2200" b="1" dirty="0">
                <a:latin typeface="Arial" charset="0"/>
                <a:cs typeface="Arial" charset="0"/>
              </a:rPr>
              <a:t>paid</a:t>
            </a:r>
            <a:r>
              <a:rPr lang="en-GB" altLang="en-US" sz="2200" dirty="0">
                <a:latin typeface="Arial" charset="0"/>
                <a:cs typeface="Arial" charset="0"/>
              </a:rPr>
              <a:t> search result</a:t>
            </a:r>
            <a:r>
              <a:rPr lang="en-GB" altLang="en-US" sz="2200" dirty="0" smtClean="0">
                <a:latin typeface="Arial" charset="0"/>
                <a:cs typeface="Arial" charset="0"/>
              </a:rPr>
              <a:t>.</a:t>
            </a:r>
            <a:endParaRPr lang="en-GB" altLang="en-US" dirty="0">
              <a:latin typeface="Arial" charset="0"/>
              <a:cs typeface="Arial" charset="0"/>
            </a:endParaRPr>
          </a:p>
        </p:txBody>
      </p:sp>
      <p:sp>
        <p:nvSpPr>
          <p:cNvPr id="5120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1938B76A-B91F-6B4B-A4F9-39098C2B6EFB}" type="slidenum">
              <a:rPr lang="en-GB" altLang="en-US" sz="1200">
                <a:solidFill>
                  <a:schemeClr val="tx2"/>
                </a:solidFill>
                <a:latin typeface="Arial" charset="0"/>
              </a:rPr>
              <a:pPr/>
              <a:t>4</a:t>
            </a:fld>
            <a:endParaRPr lang="en-GB" altLang="en-US" sz="1200">
              <a:solidFill>
                <a:schemeClr val="tx2"/>
              </a:solidFill>
              <a:latin typeface="Arial" charset="0"/>
            </a:endParaRPr>
          </a:p>
        </p:txBody>
      </p:sp>
      <p:sp>
        <p:nvSpPr>
          <p:cNvPr id="512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200" dirty="0">
                <a:solidFill>
                  <a:schemeClr val="tx2"/>
                </a:solidFill>
                <a:latin typeface="Arial" charset="0"/>
              </a:rPr>
              <a:t>Maria </a:t>
            </a:r>
            <a:r>
              <a:rPr lang="en-US" altLang="en-US" sz="1200" dirty="0" err="1" smtClean="0">
                <a:solidFill>
                  <a:schemeClr val="tx2"/>
                </a:solidFill>
                <a:latin typeface="Arial" charset="0"/>
              </a:rPr>
              <a:t>Margeti</a:t>
            </a:r>
            <a:endParaRPr lang="en-GB" altLang="en-US" sz="1200" dirty="0">
              <a:solidFill>
                <a:schemeClr val="tx2"/>
              </a:solidFill>
              <a:latin typeface="Arial" charset="0"/>
            </a:endParaRPr>
          </a:p>
        </p:txBody>
      </p:sp>
      <p:sp>
        <p:nvSpPr>
          <p:cNvPr id="7" name="Title 2"/>
          <p:cNvSpPr>
            <a:spLocks noGrp="1"/>
          </p:cNvSpPr>
          <p:nvPr>
            <p:ph type="title"/>
          </p:nvPr>
        </p:nvSpPr>
        <p:spPr>
          <a:xfrm>
            <a:off x="2166938" y="228601"/>
            <a:ext cx="8286750" cy="771525"/>
          </a:xfrm>
        </p:spPr>
        <p:txBody>
          <a:bodyPr>
            <a:normAutofit/>
          </a:bodyPr>
          <a:lstStyle/>
          <a:p>
            <a:pPr lvl="1" algn="just"/>
            <a:r>
              <a:rPr lang="en-US" altLang="en-US" sz="2400" dirty="0" smtClean="0">
                <a:latin typeface="Arial" charset="0"/>
                <a:ea typeface="MS PGothic" charset="-128"/>
              </a:rPr>
              <a:t>Ash’s Funnel process: </a:t>
            </a:r>
            <a:r>
              <a:rPr lang="en-US" altLang="en-US" sz="2400" dirty="0" smtClean="0">
                <a:solidFill>
                  <a:srgbClr val="FF0000"/>
                </a:solidFill>
                <a:latin typeface="Arial" charset="0"/>
                <a:cs typeface="Arial" charset="0"/>
              </a:rPr>
              <a:t>Acquisition methods</a:t>
            </a:r>
            <a:endParaRPr lang="en-US" altLang="en-US" sz="2400" dirty="0">
              <a:solidFill>
                <a:srgbClr val="FF0000"/>
              </a:solidFill>
              <a:latin typeface="Arial" charset="0"/>
              <a:cs typeface="Arial" charset="0"/>
            </a:endParaRPr>
          </a:p>
        </p:txBody>
      </p:sp>
    </p:spTree>
    <p:extLst>
      <p:ext uri="{BB962C8B-B14F-4D97-AF65-F5344CB8AC3E}">
        <p14:creationId xmlns:p14="http://schemas.microsoft.com/office/powerpoint/2010/main" val="1247051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1"/>
          <p:cNvSpPr>
            <a:spLocks noGrp="1"/>
          </p:cNvSpPr>
          <p:nvPr>
            <p:ph idx="1"/>
          </p:nvPr>
        </p:nvSpPr>
        <p:spPr>
          <a:xfrm>
            <a:off x="2166938" y="1274825"/>
            <a:ext cx="8286750" cy="5143500"/>
          </a:xfrm>
        </p:spPr>
        <p:txBody>
          <a:bodyPr/>
          <a:lstStyle/>
          <a:p>
            <a:pPr algn="just"/>
            <a:r>
              <a:rPr lang="en-GB" altLang="en-US" dirty="0" smtClean="0">
                <a:latin typeface="Arial" charset="0"/>
                <a:cs typeface="Arial" charset="0"/>
              </a:rPr>
              <a:t>Methods </a:t>
            </a:r>
            <a:r>
              <a:rPr lang="en-GB" altLang="en-US" dirty="0">
                <a:latin typeface="Arial" charset="0"/>
                <a:cs typeface="Arial" charset="0"/>
              </a:rPr>
              <a:t>2 (Pay-per-click (PPC)):</a:t>
            </a:r>
          </a:p>
          <a:p>
            <a:pPr lvl="1" algn="just"/>
            <a:r>
              <a:rPr lang="en-GB" altLang="en-US" sz="2600" dirty="0">
                <a:latin typeface="Arial" charset="0"/>
                <a:cs typeface="Arial" charset="0"/>
              </a:rPr>
              <a:t>Text advertisements based on bidding:</a:t>
            </a:r>
          </a:p>
          <a:p>
            <a:pPr lvl="2" algn="just"/>
            <a:r>
              <a:rPr lang="en-GB" altLang="en-US" sz="2200" dirty="0">
                <a:latin typeface="Arial" charset="0"/>
                <a:cs typeface="Arial" charset="0"/>
              </a:rPr>
              <a:t>An advertiser typically bids on </a:t>
            </a:r>
            <a:r>
              <a:rPr lang="en-GB" altLang="en-US" sz="2200" b="1" dirty="0">
                <a:latin typeface="Arial" charset="0"/>
                <a:cs typeface="Arial" charset="0"/>
              </a:rPr>
              <a:t>keywords</a:t>
            </a:r>
            <a:r>
              <a:rPr lang="en-GB" altLang="en-US" sz="2200" dirty="0">
                <a:latin typeface="Arial" charset="0"/>
                <a:cs typeface="Arial" charset="0"/>
              </a:rPr>
              <a:t> relevant to their target market. When the user</a:t>
            </a:r>
            <a:r>
              <a:rPr lang="ja-JP" altLang="en-GB" sz="2200" dirty="0">
                <a:latin typeface="Arial" charset="0"/>
                <a:cs typeface="Arial" charset="0"/>
              </a:rPr>
              <a:t>’</a:t>
            </a:r>
            <a:r>
              <a:rPr lang="en-GB" altLang="ja-JP" sz="2200" dirty="0">
                <a:latin typeface="Arial" charset="0"/>
                <a:cs typeface="Arial" charset="0"/>
              </a:rPr>
              <a:t>s query contains a keyword that matches the advertiser</a:t>
            </a:r>
            <a:r>
              <a:rPr lang="ja-JP" altLang="en-GB" sz="2200" dirty="0">
                <a:latin typeface="Arial" charset="0"/>
                <a:cs typeface="Arial" charset="0"/>
              </a:rPr>
              <a:t>’</a:t>
            </a:r>
            <a:r>
              <a:rPr lang="en-GB" altLang="ja-JP" sz="2200" dirty="0">
                <a:latin typeface="Arial" charset="0"/>
                <a:cs typeface="Arial" charset="0"/>
              </a:rPr>
              <a:t>s keyword list the ad is displayed. </a:t>
            </a:r>
          </a:p>
          <a:p>
            <a:pPr lvl="2" algn="just"/>
            <a:r>
              <a:rPr lang="en-GB" altLang="en-US" sz="2200" dirty="0">
                <a:latin typeface="Arial" charset="0"/>
                <a:cs typeface="Arial" charset="0"/>
              </a:rPr>
              <a:t>The highest bidder gets the most visible placement (called sponsored results) on the organic results on search engine result pages (e.g., Google or Bing)</a:t>
            </a:r>
          </a:p>
          <a:p>
            <a:pPr lvl="2" algn="just"/>
            <a:r>
              <a:rPr lang="en-GB" altLang="en-US" sz="2200" dirty="0">
                <a:latin typeface="Arial" charset="0"/>
                <a:cs typeface="Arial" charset="0"/>
              </a:rPr>
              <a:t>Can result to high conversion rate but low ROI (increasing prices)</a:t>
            </a:r>
          </a:p>
          <a:p>
            <a:pPr lvl="2" algn="just"/>
            <a:r>
              <a:rPr lang="en-GB" altLang="en-US" sz="2200" dirty="0">
                <a:latin typeface="Arial" charset="0"/>
                <a:cs typeface="Arial" charset="0"/>
              </a:rPr>
              <a:t>The success  of such a campaign is measured using </a:t>
            </a:r>
            <a:r>
              <a:rPr lang="en-GB" altLang="en-US" sz="2200" b="1" dirty="0">
                <a:latin typeface="Arial" charset="0"/>
                <a:cs typeface="Arial" charset="0"/>
              </a:rPr>
              <a:t>Click Through Rate (CRT</a:t>
            </a:r>
            <a:r>
              <a:rPr lang="en-GB" altLang="en-US" sz="2200" b="1" dirty="0" smtClean="0">
                <a:latin typeface="Arial" charset="0"/>
                <a:cs typeface="Arial" charset="0"/>
              </a:rPr>
              <a:t>)</a:t>
            </a:r>
            <a:endParaRPr lang="en-GB" altLang="en-US" dirty="0">
              <a:latin typeface="Arial" charset="0"/>
              <a:cs typeface="Arial" charset="0"/>
            </a:endParaRPr>
          </a:p>
        </p:txBody>
      </p:sp>
      <p:sp>
        <p:nvSpPr>
          <p:cNvPr id="5325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B84180EF-7FE4-3A4D-A701-239269986825}" type="slidenum">
              <a:rPr lang="en-GB" altLang="en-US" sz="1200">
                <a:solidFill>
                  <a:schemeClr val="tx2"/>
                </a:solidFill>
                <a:latin typeface="Arial" charset="0"/>
              </a:rPr>
              <a:pPr/>
              <a:t>5</a:t>
            </a:fld>
            <a:endParaRPr lang="en-GB" altLang="en-US" sz="1200">
              <a:solidFill>
                <a:schemeClr val="tx2"/>
              </a:solidFill>
              <a:latin typeface="Arial" charset="0"/>
            </a:endParaRPr>
          </a:p>
        </p:txBody>
      </p:sp>
      <p:sp>
        <p:nvSpPr>
          <p:cNvPr id="532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200" dirty="0">
                <a:solidFill>
                  <a:schemeClr val="tx2"/>
                </a:solidFill>
                <a:latin typeface="Arial" charset="0"/>
              </a:rPr>
              <a:t>Maria </a:t>
            </a:r>
            <a:r>
              <a:rPr lang="en-US" altLang="en-US" sz="1200" dirty="0" err="1" smtClean="0">
                <a:solidFill>
                  <a:schemeClr val="tx2"/>
                </a:solidFill>
                <a:latin typeface="Arial" charset="0"/>
              </a:rPr>
              <a:t>Margeti</a:t>
            </a:r>
            <a:endParaRPr lang="en-GB" altLang="en-US" sz="1200" dirty="0">
              <a:solidFill>
                <a:schemeClr val="tx2"/>
              </a:solidFill>
              <a:latin typeface="Arial" charset="0"/>
            </a:endParaRPr>
          </a:p>
        </p:txBody>
      </p:sp>
      <p:sp>
        <p:nvSpPr>
          <p:cNvPr id="7" name="Title 2"/>
          <p:cNvSpPr>
            <a:spLocks noGrp="1"/>
          </p:cNvSpPr>
          <p:nvPr>
            <p:ph type="title"/>
          </p:nvPr>
        </p:nvSpPr>
        <p:spPr>
          <a:xfrm>
            <a:off x="2166938" y="228601"/>
            <a:ext cx="8286750" cy="771525"/>
          </a:xfrm>
        </p:spPr>
        <p:txBody>
          <a:bodyPr>
            <a:normAutofit/>
          </a:bodyPr>
          <a:lstStyle/>
          <a:p>
            <a:pPr lvl="1" algn="just"/>
            <a:r>
              <a:rPr lang="en-US" altLang="en-US" sz="2400" dirty="0" smtClean="0">
                <a:latin typeface="Arial" charset="0"/>
                <a:ea typeface="MS PGothic" charset="-128"/>
              </a:rPr>
              <a:t>Ash’s Funnel process: </a:t>
            </a:r>
            <a:r>
              <a:rPr lang="en-US" altLang="en-US" sz="2400" dirty="0" smtClean="0">
                <a:solidFill>
                  <a:srgbClr val="FF0000"/>
                </a:solidFill>
                <a:latin typeface="Arial" charset="0"/>
                <a:cs typeface="Arial" charset="0"/>
              </a:rPr>
              <a:t>Acquisition methods</a:t>
            </a:r>
            <a:endParaRPr lang="en-US" altLang="en-US" sz="2400" dirty="0">
              <a:solidFill>
                <a:srgbClr val="FF0000"/>
              </a:solidFill>
              <a:latin typeface="Arial" charset="0"/>
              <a:cs typeface="Arial" charset="0"/>
            </a:endParaRPr>
          </a:p>
        </p:txBody>
      </p:sp>
    </p:spTree>
    <p:extLst>
      <p:ext uri="{BB962C8B-B14F-4D97-AF65-F5344CB8AC3E}">
        <p14:creationId xmlns:p14="http://schemas.microsoft.com/office/powerpoint/2010/main" val="1918038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a:xfrm>
            <a:off x="2166938" y="1130938"/>
            <a:ext cx="8286750" cy="4462338"/>
          </a:xfrm>
          <a:ln>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just">
              <a:buFont typeface="Arial" charset="0"/>
              <a:buChar char="•"/>
              <a:defRPr/>
            </a:pPr>
            <a:r>
              <a:rPr lang="en-GB" sz="3000" dirty="0" smtClean="0"/>
              <a:t>Method </a:t>
            </a:r>
            <a:r>
              <a:rPr lang="en-GB" sz="3000" dirty="0"/>
              <a:t>3 (Banner Ads):</a:t>
            </a:r>
          </a:p>
          <a:p>
            <a:pPr lvl="1" algn="just">
              <a:buFont typeface="Arial" charset="0"/>
              <a:buChar char="•"/>
              <a:defRPr/>
            </a:pPr>
            <a:r>
              <a:rPr lang="en-GB" dirty="0"/>
              <a:t>You need to purchase banner space on other pages to display your advertisement.</a:t>
            </a:r>
          </a:p>
          <a:p>
            <a:pPr lvl="1" algn="just">
              <a:buFont typeface="Arial" charset="0"/>
              <a:buChar char="•"/>
              <a:defRPr/>
            </a:pPr>
            <a:r>
              <a:rPr lang="en-GB" dirty="0"/>
              <a:t>Banner ads can include PPC models but they are not per se PPC. Typically, they include a fixed price model usually in the form of CPM (Cost Per Thousand Impression)</a:t>
            </a:r>
          </a:p>
          <a:p>
            <a:pPr lvl="1" algn="just">
              <a:buFont typeface="Arial" charset="0"/>
              <a:buChar char="•"/>
              <a:defRPr/>
            </a:pPr>
            <a:r>
              <a:rPr lang="en-GB" dirty="0"/>
              <a:t>Banners used to be the most common online ads. </a:t>
            </a:r>
            <a:r>
              <a:rPr lang="en-GB" dirty="0"/>
              <a:t>They are evolved enough to include animation and video, interactive features, various shapes and placements on page</a:t>
            </a:r>
            <a:r>
              <a:rPr lang="en-GB" i="1" dirty="0" smtClean="0"/>
              <a:t>.</a:t>
            </a:r>
            <a:endParaRPr lang="en-GB" i="1" dirty="0"/>
          </a:p>
        </p:txBody>
      </p:sp>
      <p:sp>
        <p:nvSpPr>
          <p:cNvPr id="5529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78287778-510B-FA43-97C4-58EB946E5E12}" type="slidenum">
              <a:rPr lang="en-GB" altLang="en-US" sz="1200">
                <a:solidFill>
                  <a:schemeClr val="tx2"/>
                </a:solidFill>
                <a:latin typeface="Arial" charset="0"/>
              </a:rPr>
              <a:pPr/>
              <a:t>6</a:t>
            </a:fld>
            <a:endParaRPr lang="en-GB" altLang="en-US" sz="1200">
              <a:solidFill>
                <a:schemeClr val="tx2"/>
              </a:solidFill>
              <a:latin typeface="Arial" charset="0"/>
            </a:endParaRPr>
          </a:p>
        </p:txBody>
      </p:sp>
      <p:sp>
        <p:nvSpPr>
          <p:cNvPr id="553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200" dirty="0">
                <a:solidFill>
                  <a:schemeClr val="tx2"/>
                </a:solidFill>
                <a:latin typeface="Arial" charset="0"/>
              </a:rPr>
              <a:t>Maria </a:t>
            </a:r>
            <a:r>
              <a:rPr lang="en-US" altLang="en-US" sz="1200" dirty="0" err="1" smtClean="0">
                <a:solidFill>
                  <a:schemeClr val="tx2"/>
                </a:solidFill>
                <a:latin typeface="Arial" charset="0"/>
              </a:rPr>
              <a:t>Margeti</a:t>
            </a:r>
            <a:endParaRPr lang="en-GB" altLang="en-US" sz="1200" dirty="0">
              <a:solidFill>
                <a:schemeClr val="tx2"/>
              </a:solidFill>
              <a:latin typeface="Arial" charset="0"/>
            </a:endParaRPr>
          </a:p>
        </p:txBody>
      </p:sp>
      <p:sp>
        <p:nvSpPr>
          <p:cNvPr id="7" name="Title 2"/>
          <p:cNvSpPr>
            <a:spLocks noGrp="1"/>
          </p:cNvSpPr>
          <p:nvPr>
            <p:ph type="title"/>
          </p:nvPr>
        </p:nvSpPr>
        <p:spPr>
          <a:xfrm>
            <a:off x="2166938" y="228601"/>
            <a:ext cx="8286750" cy="771525"/>
          </a:xfrm>
        </p:spPr>
        <p:txBody>
          <a:bodyPr>
            <a:normAutofit/>
          </a:bodyPr>
          <a:lstStyle/>
          <a:p>
            <a:pPr lvl="1" algn="just"/>
            <a:r>
              <a:rPr lang="en-US" altLang="en-US" sz="2400" dirty="0" smtClean="0">
                <a:latin typeface="Arial" charset="0"/>
                <a:ea typeface="MS PGothic" charset="-128"/>
              </a:rPr>
              <a:t>Ash’s Funnel process: </a:t>
            </a:r>
            <a:r>
              <a:rPr lang="en-US" altLang="en-US" sz="2400" dirty="0" smtClean="0">
                <a:solidFill>
                  <a:srgbClr val="FF0000"/>
                </a:solidFill>
                <a:latin typeface="Arial" charset="0"/>
                <a:cs typeface="Arial" charset="0"/>
              </a:rPr>
              <a:t>Acquisition methods</a:t>
            </a:r>
            <a:endParaRPr lang="en-US" altLang="en-US" sz="2400" dirty="0">
              <a:solidFill>
                <a:srgbClr val="FF0000"/>
              </a:solidFill>
              <a:latin typeface="Arial" charset="0"/>
              <a:cs typeface="Arial" charset="0"/>
            </a:endParaRPr>
          </a:p>
        </p:txBody>
      </p:sp>
    </p:spTree>
    <p:extLst>
      <p:ext uri="{BB962C8B-B14F-4D97-AF65-F5344CB8AC3E}">
        <p14:creationId xmlns:p14="http://schemas.microsoft.com/office/powerpoint/2010/main" val="1445986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Content Placeholder 1"/>
          <p:cNvSpPr>
            <a:spLocks noGrp="1"/>
          </p:cNvSpPr>
          <p:nvPr>
            <p:ph idx="1"/>
          </p:nvPr>
        </p:nvSpPr>
        <p:spPr>
          <a:xfrm>
            <a:off x="1675814" y="1120962"/>
            <a:ext cx="9902628" cy="5143500"/>
          </a:xfrm>
        </p:spPr>
        <p:txBody>
          <a:bodyPr>
            <a:normAutofit/>
          </a:bodyPr>
          <a:lstStyle/>
          <a:p>
            <a:pPr lvl="2" algn="just"/>
            <a:r>
              <a:rPr lang="en-GB" altLang="en-US" dirty="0" smtClean="0">
                <a:latin typeface="Arial" charset="0"/>
                <a:cs typeface="Arial" charset="0"/>
              </a:rPr>
              <a:t>Explanation </a:t>
            </a:r>
            <a:r>
              <a:rPr lang="en-GB" altLang="en-US" dirty="0">
                <a:latin typeface="Arial" charset="0"/>
                <a:cs typeface="Arial" charset="0"/>
              </a:rPr>
              <a:t>of Acronyms:</a:t>
            </a:r>
          </a:p>
          <a:p>
            <a:pPr lvl="3" algn="just"/>
            <a:r>
              <a:rPr lang="en-GB" altLang="en-US" sz="2000" b="1" dirty="0">
                <a:latin typeface="Arial" charset="0"/>
                <a:cs typeface="Arial" charset="0"/>
              </a:rPr>
              <a:t>Return on Investment (ROI)</a:t>
            </a:r>
          </a:p>
          <a:p>
            <a:pPr lvl="4" algn="just"/>
            <a:r>
              <a:rPr lang="en-GB" altLang="en-US" sz="2000" dirty="0">
                <a:latin typeface="Arial" charset="0"/>
                <a:cs typeface="Arial" charset="0"/>
              </a:rPr>
              <a:t>(Revenue – Cost of Goods Sold) / Cost of Goods Sold = ROI</a:t>
            </a:r>
          </a:p>
          <a:p>
            <a:pPr lvl="4" algn="just"/>
            <a:r>
              <a:rPr lang="ja-JP" altLang="en-GB" sz="2000" dirty="0">
                <a:latin typeface="Arial" charset="0"/>
                <a:ea typeface="MS PGothic" charset="-128"/>
              </a:rPr>
              <a:t>“</a:t>
            </a:r>
            <a:r>
              <a:rPr lang="en-GB" altLang="ja-JP" sz="2000" dirty="0">
                <a:latin typeface="Arial" charset="0"/>
                <a:ea typeface="MS PGothic" charset="-128"/>
              </a:rPr>
              <a:t>How much profit you've made from your ads compared to how much you've spent on those ads. Return on investment (known as ROI) measures the ratio of your profits to your advertising costs.</a:t>
            </a:r>
            <a:r>
              <a:rPr lang="ja-JP" altLang="en-GB" sz="2000" dirty="0">
                <a:latin typeface="Arial" charset="0"/>
                <a:ea typeface="MS PGothic" charset="-128"/>
              </a:rPr>
              <a:t>”</a:t>
            </a:r>
            <a:r>
              <a:rPr lang="en-GB" altLang="ja-JP" sz="2000" dirty="0">
                <a:latin typeface="Arial" charset="0"/>
                <a:ea typeface="MS PGothic" charset="-128"/>
              </a:rPr>
              <a:t> </a:t>
            </a:r>
            <a:r>
              <a:rPr lang="en-GB" altLang="ja-JP" sz="2000" i="1" dirty="0">
                <a:latin typeface="Arial" charset="0"/>
                <a:ea typeface="MS PGothic" charset="-128"/>
              </a:rPr>
              <a:t>Source: AdWords Help - Google</a:t>
            </a:r>
          </a:p>
          <a:p>
            <a:pPr lvl="3" algn="just"/>
            <a:r>
              <a:rPr lang="en-GB" altLang="en-US" sz="2000" b="1" dirty="0">
                <a:latin typeface="Arial" charset="0"/>
                <a:cs typeface="Arial" charset="0"/>
              </a:rPr>
              <a:t>Click-through rate (CTR) </a:t>
            </a:r>
          </a:p>
          <a:p>
            <a:pPr lvl="4" algn="just"/>
            <a:r>
              <a:rPr lang="en-GB" altLang="en-US" sz="2000" dirty="0">
                <a:latin typeface="Arial" charset="0"/>
                <a:cs typeface="Arial" charset="0"/>
              </a:rPr>
              <a:t>It is defined as the number of clicks on an ad divided by the number of times the ad is shown on search engine result pages, expressed in %. </a:t>
            </a:r>
            <a:endParaRPr lang="en-GB" altLang="en-US" sz="2000" dirty="0" smtClean="0">
              <a:latin typeface="Arial" charset="0"/>
              <a:cs typeface="Arial" charset="0"/>
            </a:endParaRPr>
          </a:p>
          <a:p>
            <a:pPr lvl="3" algn="just"/>
            <a:r>
              <a:rPr lang="en-GB" altLang="en-US" sz="2000" b="1" dirty="0" smtClean="0">
                <a:latin typeface="Arial" charset="0"/>
                <a:cs typeface="Arial" charset="0"/>
              </a:rPr>
              <a:t>Cost </a:t>
            </a:r>
            <a:r>
              <a:rPr lang="en-GB" altLang="en-US" sz="2000" b="1" dirty="0">
                <a:latin typeface="Arial" charset="0"/>
                <a:cs typeface="Arial" charset="0"/>
              </a:rPr>
              <a:t>Per Thousand Impression (CPT)</a:t>
            </a:r>
          </a:p>
          <a:p>
            <a:pPr lvl="4" algn="just"/>
            <a:r>
              <a:rPr lang="en-GB" altLang="en-US" sz="2000" dirty="0">
                <a:latin typeface="Arial" charset="0"/>
                <a:cs typeface="Arial" charset="0"/>
              </a:rPr>
              <a:t>It’s the cost to reach 1,000 people via a given advertisement. For example if an advertisement publisher charges £50 CPM, it means that an advertiser must pay £50 for every 1000 impressions of its advertisement.</a:t>
            </a:r>
            <a:endParaRPr lang="en-GB" altLang="en-US" dirty="0">
              <a:latin typeface="Arial" charset="0"/>
              <a:cs typeface="Arial" charset="0"/>
            </a:endParaRPr>
          </a:p>
          <a:p>
            <a:pPr lvl="4" algn="just"/>
            <a:endParaRPr lang="en-GB" altLang="en-US" dirty="0">
              <a:latin typeface="Arial" charset="0"/>
              <a:cs typeface="Arial" charset="0"/>
            </a:endParaRPr>
          </a:p>
        </p:txBody>
      </p:sp>
      <p:sp>
        <p:nvSpPr>
          <p:cNvPr id="5734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766D0318-A394-9F49-86B5-0B192393FCB0}" type="slidenum">
              <a:rPr lang="en-GB" altLang="en-US" sz="1200">
                <a:solidFill>
                  <a:schemeClr val="tx2"/>
                </a:solidFill>
                <a:latin typeface="Arial" charset="0"/>
              </a:rPr>
              <a:pPr/>
              <a:t>7</a:t>
            </a:fld>
            <a:endParaRPr lang="en-GB" altLang="en-US" sz="1200">
              <a:solidFill>
                <a:schemeClr val="tx2"/>
              </a:solidFill>
              <a:latin typeface="Arial" charset="0"/>
            </a:endParaRPr>
          </a:p>
        </p:txBody>
      </p:sp>
      <p:sp>
        <p:nvSpPr>
          <p:cNvPr id="573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200" dirty="0">
                <a:solidFill>
                  <a:schemeClr val="tx2"/>
                </a:solidFill>
                <a:latin typeface="Arial" charset="0"/>
              </a:rPr>
              <a:t>Maria </a:t>
            </a:r>
            <a:r>
              <a:rPr lang="en-US" altLang="en-US" sz="1200" dirty="0" err="1" smtClean="0">
                <a:solidFill>
                  <a:schemeClr val="tx2"/>
                </a:solidFill>
                <a:latin typeface="Arial" charset="0"/>
              </a:rPr>
              <a:t>Margeti</a:t>
            </a:r>
            <a:endParaRPr lang="en-GB" altLang="en-US" sz="1200" dirty="0">
              <a:solidFill>
                <a:schemeClr val="tx2"/>
              </a:solidFill>
              <a:latin typeface="Arial" charset="0"/>
            </a:endParaRPr>
          </a:p>
        </p:txBody>
      </p:sp>
      <p:sp>
        <p:nvSpPr>
          <p:cNvPr id="7" name="Title 2"/>
          <p:cNvSpPr>
            <a:spLocks noGrp="1"/>
          </p:cNvSpPr>
          <p:nvPr>
            <p:ph type="title"/>
          </p:nvPr>
        </p:nvSpPr>
        <p:spPr>
          <a:xfrm>
            <a:off x="2166938" y="228601"/>
            <a:ext cx="8286750" cy="771525"/>
          </a:xfrm>
        </p:spPr>
        <p:txBody>
          <a:bodyPr>
            <a:normAutofit/>
          </a:bodyPr>
          <a:lstStyle/>
          <a:p>
            <a:pPr lvl="1" algn="just"/>
            <a:r>
              <a:rPr lang="en-US" altLang="en-US" sz="2400" dirty="0" smtClean="0">
                <a:latin typeface="Arial" charset="0"/>
                <a:ea typeface="MS PGothic" charset="-128"/>
              </a:rPr>
              <a:t>Ash’s Funnel process: </a:t>
            </a:r>
            <a:r>
              <a:rPr lang="en-US" altLang="en-US" sz="2400" dirty="0" smtClean="0">
                <a:solidFill>
                  <a:srgbClr val="FF0000"/>
                </a:solidFill>
                <a:latin typeface="Arial" charset="0"/>
                <a:cs typeface="Arial" charset="0"/>
              </a:rPr>
              <a:t>Acquisition methods</a:t>
            </a:r>
            <a:endParaRPr lang="en-US" altLang="en-US" sz="2400" dirty="0">
              <a:solidFill>
                <a:srgbClr val="FF0000"/>
              </a:solidFill>
              <a:latin typeface="Arial" charset="0"/>
              <a:cs typeface="Arial" charset="0"/>
            </a:endParaRPr>
          </a:p>
        </p:txBody>
      </p:sp>
    </p:spTree>
    <p:extLst>
      <p:ext uri="{BB962C8B-B14F-4D97-AF65-F5344CB8AC3E}">
        <p14:creationId xmlns:p14="http://schemas.microsoft.com/office/powerpoint/2010/main" val="1387754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1"/>
          <p:cNvSpPr>
            <a:spLocks noGrp="1"/>
          </p:cNvSpPr>
          <p:nvPr>
            <p:ph idx="1"/>
          </p:nvPr>
        </p:nvSpPr>
        <p:spPr>
          <a:xfrm>
            <a:off x="2166938" y="1524258"/>
            <a:ext cx="8286750" cy="4307959"/>
          </a:xfrm>
        </p:spPr>
        <p:txBody>
          <a:bodyPr/>
          <a:lstStyle/>
          <a:p>
            <a:pPr algn="just"/>
            <a:r>
              <a:rPr lang="en-GB" altLang="en-US" dirty="0" smtClean="0">
                <a:latin typeface="Arial" charset="0"/>
                <a:cs typeface="Arial" charset="0"/>
              </a:rPr>
              <a:t>Method </a:t>
            </a:r>
            <a:r>
              <a:rPr lang="en-GB" altLang="en-US" dirty="0">
                <a:latin typeface="Arial" charset="0"/>
                <a:cs typeface="Arial" charset="0"/>
              </a:rPr>
              <a:t>4 (Affiliate marketing):</a:t>
            </a:r>
          </a:p>
          <a:p>
            <a:pPr lvl="1" algn="just"/>
            <a:r>
              <a:rPr lang="en-US" altLang="en-US" sz="2600" dirty="0">
                <a:latin typeface="Arial" charset="0"/>
                <a:cs typeface="Arial" charset="0"/>
              </a:rPr>
              <a:t>What is it?</a:t>
            </a:r>
            <a:endParaRPr lang="en-GB" altLang="en-US" sz="2600" dirty="0">
              <a:latin typeface="Arial" charset="0"/>
              <a:cs typeface="Arial" charset="0"/>
            </a:endParaRPr>
          </a:p>
          <a:p>
            <a:pPr lvl="2" algn="just"/>
            <a:r>
              <a:rPr lang="en-GB" altLang="en-US" sz="2200" dirty="0">
                <a:latin typeface="Arial" charset="0"/>
                <a:cs typeface="Arial" charset="0"/>
              </a:rPr>
              <a:t>Pay an individual to </a:t>
            </a:r>
            <a:r>
              <a:rPr lang="en-GB" altLang="en-US" sz="2200" b="1" dirty="0">
                <a:latin typeface="Arial" charset="0"/>
                <a:cs typeface="Arial" charset="0"/>
              </a:rPr>
              <a:t>drive traffic to your page </a:t>
            </a:r>
            <a:r>
              <a:rPr lang="en-GB" altLang="en-US" sz="2200" dirty="0">
                <a:latin typeface="Arial" charset="0"/>
                <a:cs typeface="Arial" charset="0"/>
              </a:rPr>
              <a:t>through their blogs, social media pages, websites etc.</a:t>
            </a:r>
          </a:p>
          <a:p>
            <a:pPr lvl="2" algn="just"/>
            <a:r>
              <a:rPr lang="en-US" altLang="en-US" sz="2200" dirty="0">
                <a:latin typeface="Arial" charset="0"/>
                <a:cs typeface="Arial" charset="0"/>
              </a:rPr>
              <a:t>It is an individual who knows the subject well (e.g. make-up) so they endorse a product, service or source of information.</a:t>
            </a:r>
          </a:p>
          <a:p>
            <a:pPr lvl="1" algn="just"/>
            <a:r>
              <a:rPr lang="en-US" altLang="en-US" sz="2600" dirty="0">
                <a:latin typeface="Arial" charset="0"/>
                <a:cs typeface="Arial" charset="0"/>
              </a:rPr>
              <a:t>Why is it a good idea for web marketing?</a:t>
            </a:r>
          </a:p>
          <a:p>
            <a:pPr lvl="2" algn="just"/>
            <a:r>
              <a:rPr lang="en-US" altLang="en-US" sz="2200" dirty="0">
                <a:latin typeface="Arial" charset="0"/>
                <a:cs typeface="Arial" charset="0"/>
              </a:rPr>
              <a:t>An advantage is that you pay on the basis of results. </a:t>
            </a:r>
            <a:endParaRPr lang="en-GB" altLang="en-US" sz="2200" dirty="0">
              <a:latin typeface="Arial" charset="0"/>
              <a:cs typeface="Arial" charset="0"/>
            </a:endParaRPr>
          </a:p>
          <a:p>
            <a:pPr lvl="2" algn="just"/>
            <a:r>
              <a:rPr lang="en-US" altLang="en-US" sz="2200" dirty="0">
                <a:latin typeface="Arial" charset="0"/>
                <a:cs typeface="Arial" charset="0"/>
              </a:rPr>
              <a:t>They remain anonymous while they are helping you, so nobody knows that they do</a:t>
            </a:r>
            <a:r>
              <a:rPr lang="en-US" altLang="en-US" sz="2200" dirty="0" smtClean="0">
                <a:latin typeface="Arial" charset="0"/>
                <a:cs typeface="Arial" charset="0"/>
              </a:rPr>
              <a:t>.</a:t>
            </a:r>
            <a:endParaRPr lang="en-GB" altLang="en-US" dirty="0">
              <a:latin typeface="Arial" charset="0"/>
              <a:cs typeface="Arial" charset="0"/>
            </a:endParaRPr>
          </a:p>
        </p:txBody>
      </p:sp>
      <p:sp>
        <p:nvSpPr>
          <p:cNvPr id="6144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C5159AB-E3F2-A147-A83E-3A00684F1941}" type="slidenum">
              <a:rPr lang="en-GB" altLang="en-US" sz="1200">
                <a:solidFill>
                  <a:schemeClr val="tx2"/>
                </a:solidFill>
                <a:latin typeface="Arial" charset="0"/>
              </a:rPr>
              <a:pPr/>
              <a:t>8</a:t>
            </a:fld>
            <a:endParaRPr lang="en-GB" altLang="en-US" sz="1200">
              <a:solidFill>
                <a:schemeClr val="tx2"/>
              </a:solidFill>
              <a:latin typeface="Arial" charset="0"/>
            </a:endParaRPr>
          </a:p>
        </p:txBody>
      </p:sp>
      <p:sp>
        <p:nvSpPr>
          <p:cNvPr id="614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200" dirty="0">
                <a:solidFill>
                  <a:schemeClr val="tx2"/>
                </a:solidFill>
                <a:latin typeface="Arial" charset="0"/>
              </a:rPr>
              <a:t>Maria </a:t>
            </a:r>
            <a:r>
              <a:rPr lang="en-US" altLang="en-US" sz="1200" dirty="0" err="1" smtClean="0">
                <a:solidFill>
                  <a:schemeClr val="tx2"/>
                </a:solidFill>
                <a:latin typeface="Arial" charset="0"/>
              </a:rPr>
              <a:t>Margeti</a:t>
            </a:r>
            <a:endParaRPr lang="en-GB" altLang="en-US" sz="1200" dirty="0">
              <a:solidFill>
                <a:schemeClr val="tx2"/>
              </a:solidFill>
              <a:latin typeface="Arial" charset="0"/>
            </a:endParaRPr>
          </a:p>
        </p:txBody>
      </p:sp>
      <p:sp>
        <p:nvSpPr>
          <p:cNvPr id="7" name="Title 2"/>
          <p:cNvSpPr>
            <a:spLocks noGrp="1"/>
          </p:cNvSpPr>
          <p:nvPr>
            <p:ph type="title"/>
          </p:nvPr>
        </p:nvSpPr>
        <p:spPr>
          <a:xfrm>
            <a:off x="2166938" y="228601"/>
            <a:ext cx="8286750" cy="771525"/>
          </a:xfrm>
        </p:spPr>
        <p:txBody>
          <a:bodyPr>
            <a:normAutofit/>
          </a:bodyPr>
          <a:lstStyle/>
          <a:p>
            <a:pPr lvl="1" algn="just"/>
            <a:r>
              <a:rPr lang="en-US" altLang="en-US" sz="2400" dirty="0" smtClean="0">
                <a:latin typeface="Arial" charset="0"/>
                <a:ea typeface="MS PGothic" charset="-128"/>
              </a:rPr>
              <a:t>Ash’s Funnel process: </a:t>
            </a:r>
            <a:r>
              <a:rPr lang="en-US" altLang="en-US" sz="2400" dirty="0" smtClean="0">
                <a:solidFill>
                  <a:srgbClr val="FF0000"/>
                </a:solidFill>
                <a:latin typeface="Arial" charset="0"/>
                <a:cs typeface="Arial" charset="0"/>
              </a:rPr>
              <a:t>Acquisition methods</a:t>
            </a:r>
            <a:endParaRPr lang="en-US" altLang="en-US" sz="2400" dirty="0">
              <a:solidFill>
                <a:srgbClr val="FF0000"/>
              </a:solidFill>
              <a:latin typeface="Arial" charset="0"/>
              <a:cs typeface="Arial" charset="0"/>
            </a:endParaRPr>
          </a:p>
        </p:txBody>
      </p:sp>
    </p:spTree>
    <p:extLst>
      <p:ext uri="{BB962C8B-B14F-4D97-AF65-F5344CB8AC3E}">
        <p14:creationId xmlns:p14="http://schemas.microsoft.com/office/powerpoint/2010/main" val="692970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Content Placeholder 1"/>
          <p:cNvSpPr>
            <a:spLocks noGrp="1"/>
          </p:cNvSpPr>
          <p:nvPr>
            <p:ph idx="1"/>
          </p:nvPr>
        </p:nvSpPr>
        <p:spPr>
          <a:xfrm>
            <a:off x="2166938" y="1641578"/>
            <a:ext cx="8286750" cy="4402962"/>
          </a:xfrm>
        </p:spPr>
        <p:txBody>
          <a:bodyPr/>
          <a:lstStyle/>
          <a:p>
            <a:pPr algn="just"/>
            <a:r>
              <a:rPr lang="en-GB" altLang="en-US" dirty="0" smtClean="0">
                <a:latin typeface="Arial" charset="0"/>
                <a:cs typeface="Arial" charset="0"/>
              </a:rPr>
              <a:t>Method </a:t>
            </a:r>
            <a:r>
              <a:rPr lang="en-GB" altLang="en-US" dirty="0">
                <a:latin typeface="Arial" charset="0"/>
                <a:cs typeface="Arial" charset="0"/>
              </a:rPr>
              <a:t>5 (Email marketing):</a:t>
            </a:r>
          </a:p>
          <a:p>
            <a:pPr lvl="1" algn="just"/>
            <a:r>
              <a:rPr lang="en-GB" altLang="en-US" sz="2600" dirty="0">
                <a:latin typeface="Arial" charset="0"/>
                <a:cs typeface="Arial" charset="0"/>
              </a:rPr>
              <a:t>How?</a:t>
            </a:r>
          </a:p>
          <a:p>
            <a:pPr lvl="2" algn="just"/>
            <a:r>
              <a:rPr lang="en-GB" altLang="en-US" sz="2200" dirty="0">
                <a:latin typeface="Arial" charset="0"/>
                <a:cs typeface="Arial" charset="0"/>
              </a:rPr>
              <a:t>It is either, based on email lists which have been formed, managed and retained by you over a considerable amount of time.</a:t>
            </a:r>
          </a:p>
          <a:p>
            <a:pPr lvl="2" algn="just"/>
            <a:r>
              <a:rPr lang="en-GB" altLang="en-US" sz="2200" dirty="0">
                <a:latin typeface="Arial" charset="0"/>
                <a:cs typeface="Arial" charset="0"/>
              </a:rPr>
              <a:t>Or, based on email lists provided by a third company, which is hired by you  to send your email to their email lists.</a:t>
            </a:r>
          </a:p>
          <a:p>
            <a:pPr lvl="1" algn="just"/>
            <a:r>
              <a:rPr lang="en-GB" altLang="en-US" sz="2600" dirty="0">
                <a:latin typeface="Arial" charset="0"/>
                <a:cs typeface="Arial" charset="0"/>
              </a:rPr>
              <a:t>Why is it  a good idea for web marketing?</a:t>
            </a:r>
          </a:p>
          <a:p>
            <a:pPr lvl="2" algn="just"/>
            <a:r>
              <a:rPr lang="en-GB" altLang="en-US" sz="2200" dirty="0">
                <a:latin typeface="Arial" charset="0"/>
                <a:cs typeface="Arial" charset="0"/>
              </a:rPr>
              <a:t>High return on investment (ROI). In other words it generates lots of sales for a relatively small investment of money and time</a:t>
            </a:r>
            <a:r>
              <a:rPr lang="en-GB" altLang="en-US" sz="2200" dirty="0" smtClean="0">
                <a:latin typeface="Arial" charset="0"/>
                <a:cs typeface="Arial" charset="0"/>
              </a:rPr>
              <a:t>.</a:t>
            </a:r>
            <a:endParaRPr lang="en-GB" altLang="en-US" dirty="0">
              <a:latin typeface="Arial" charset="0"/>
              <a:cs typeface="Arial" charset="0"/>
            </a:endParaRPr>
          </a:p>
        </p:txBody>
      </p:sp>
      <p:sp>
        <p:nvSpPr>
          <p:cNvPr id="6349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DE1275C2-DE30-814B-8C33-37FEADFE9116}" type="slidenum">
              <a:rPr lang="en-GB" altLang="en-US" sz="1200">
                <a:solidFill>
                  <a:schemeClr val="tx2"/>
                </a:solidFill>
                <a:latin typeface="Arial" charset="0"/>
              </a:rPr>
              <a:pPr/>
              <a:t>9</a:t>
            </a:fld>
            <a:endParaRPr lang="en-GB" altLang="en-US" sz="1200">
              <a:solidFill>
                <a:schemeClr val="tx2"/>
              </a:solidFill>
              <a:latin typeface="Arial" charset="0"/>
            </a:endParaRPr>
          </a:p>
        </p:txBody>
      </p:sp>
      <p:sp>
        <p:nvSpPr>
          <p:cNvPr id="634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200" dirty="0">
                <a:solidFill>
                  <a:schemeClr val="tx2"/>
                </a:solidFill>
                <a:latin typeface="Arial" charset="0"/>
              </a:rPr>
              <a:t>Maria </a:t>
            </a:r>
            <a:r>
              <a:rPr lang="en-US" altLang="en-US" sz="1200" dirty="0" err="1" smtClean="0">
                <a:solidFill>
                  <a:schemeClr val="tx2"/>
                </a:solidFill>
                <a:latin typeface="Arial" charset="0"/>
              </a:rPr>
              <a:t>Margeti</a:t>
            </a:r>
            <a:endParaRPr lang="en-GB" altLang="en-US" sz="1200" dirty="0">
              <a:solidFill>
                <a:schemeClr val="tx2"/>
              </a:solidFill>
              <a:latin typeface="Arial" charset="0"/>
            </a:endParaRPr>
          </a:p>
        </p:txBody>
      </p:sp>
      <p:sp>
        <p:nvSpPr>
          <p:cNvPr id="7" name="Title 2"/>
          <p:cNvSpPr>
            <a:spLocks noGrp="1"/>
          </p:cNvSpPr>
          <p:nvPr>
            <p:ph type="title"/>
          </p:nvPr>
        </p:nvSpPr>
        <p:spPr>
          <a:xfrm>
            <a:off x="2166938" y="228601"/>
            <a:ext cx="8286750" cy="771525"/>
          </a:xfrm>
        </p:spPr>
        <p:txBody>
          <a:bodyPr>
            <a:normAutofit/>
          </a:bodyPr>
          <a:lstStyle/>
          <a:p>
            <a:pPr lvl="1" algn="just"/>
            <a:r>
              <a:rPr lang="en-US" altLang="en-US" sz="2400" dirty="0" smtClean="0">
                <a:latin typeface="Arial" charset="0"/>
                <a:ea typeface="MS PGothic" charset="-128"/>
              </a:rPr>
              <a:t>Ash’s Funnel process: </a:t>
            </a:r>
            <a:r>
              <a:rPr lang="en-US" altLang="en-US" sz="2400" dirty="0" smtClean="0">
                <a:solidFill>
                  <a:srgbClr val="FF0000"/>
                </a:solidFill>
                <a:latin typeface="Arial" charset="0"/>
                <a:cs typeface="Arial" charset="0"/>
              </a:rPr>
              <a:t>Acquisition methods</a:t>
            </a:r>
            <a:endParaRPr lang="en-US" altLang="en-US" sz="2400" dirty="0">
              <a:solidFill>
                <a:srgbClr val="FF0000"/>
              </a:solidFill>
              <a:latin typeface="Arial" charset="0"/>
              <a:cs typeface="Arial" charset="0"/>
            </a:endParaRPr>
          </a:p>
        </p:txBody>
      </p:sp>
    </p:spTree>
    <p:extLst>
      <p:ext uri="{BB962C8B-B14F-4D97-AF65-F5344CB8AC3E}">
        <p14:creationId xmlns:p14="http://schemas.microsoft.com/office/powerpoint/2010/main" val="1615090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1195</Words>
  <Application>Microsoft Macintosh PowerPoint</Application>
  <PresentationFormat>Widescreen</PresentationFormat>
  <Paragraphs>145</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 Light</vt:lpstr>
      <vt:lpstr>MS PGothic</vt:lpstr>
      <vt:lpstr>Yu Gothic</vt:lpstr>
      <vt:lpstr>Arial</vt:lpstr>
      <vt:lpstr>Calibri</vt:lpstr>
      <vt:lpstr>Times New Roman</vt:lpstr>
      <vt:lpstr>Wingdings</vt:lpstr>
      <vt:lpstr>Office Theme</vt:lpstr>
      <vt:lpstr>Acquisition methods</vt:lpstr>
      <vt:lpstr>Ash’s Funnel process: Acquisition methods</vt:lpstr>
      <vt:lpstr>Ash’s Funnel process: Acquisition methods</vt:lpstr>
      <vt:lpstr>Ash’s Funnel process: Acquisition methods</vt:lpstr>
      <vt:lpstr>Ash’s Funnel process: Acquisition methods</vt:lpstr>
      <vt:lpstr>Ash’s Funnel process: Acquisition methods</vt:lpstr>
      <vt:lpstr>Ash’s Funnel process: Acquisition methods</vt:lpstr>
      <vt:lpstr>Ash’s Funnel process: Acquisition methods</vt:lpstr>
      <vt:lpstr>Ash’s Funnel process: Acquisition methods</vt:lpstr>
      <vt:lpstr>Ash’s Funnel process: Acquisition methods</vt:lpstr>
      <vt:lpstr>Ash’s Funnel process: Acquisition methods</vt:lpstr>
      <vt:lpstr>Ash’s Funnel process: Acquisition methods</vt:lpstr>
      <vt:lpstr>Ash’s Funnel process: Acquisition 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Acquisition methods</dc:title>
  <dc:creator>Vassiliki Bouki</dc:creator>
  <cp:lastModifiedBy>Vassiliki Bouki</cp:lastModifiedBy>
  <cp:revision>3</cp:revision>
  <dcterms:created xsi:type="dcterms:W3CDTF">2018-01-17T09:53:06Z</dcterms:created>
  <dcterms:modified xsi:type="dcterms:W3CDTF">2018-01-17T10:11:57Z</dcterms:modified>
</cp:coreProperties>
</file>