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284" r:id="rId7"/>
    <p:sldId id="283" r:id="rId8"/>
    <p:sldId id="285" r:id="rId9"/>
    <p:sldId id="342" r:id="rId10"/>
    <p:sldId id="344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993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GENSUM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D2FC4-1EE6-4318-8632-8E757C7D6562}"/>
              </a:ext>
            </a:extLst>
          </p:cNvPr>
          <p:cNvSpPr txBox="1"/>
          <p:nvPr/>
        </p:nvSpPr>
        <p:spPr>
          <a:xfrm>
            <a:off x="1097280" y="1862667"/>
            <a:ext cx="9304866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An automated approach for improving abstractive text summarization using an adaptive generalized optimal transformer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79892-D13F-4625-9320-D406558962FF}"/>
              </a:ext>
            </a:extLst>
          </p:cNvPr>
          <p:cNvSpPr txBox="1"/>
          <p:nvPr/>
        </p:nvSpPr>
        <p:spPr>
          <a:xfrm>
            <a:off x="1097280" y="4333304"/>
            <a:ext cx="3127587" cy="144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FINAL YEAR PROJECT | PSPD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6</a:t>
            </a:r>
            <a:r>
              <a:rPr lang="en-US" sz="1200" baseline="30000" dirty="0">
                <a:latin typeface="Bahnschrift Light" panose="020B0502040204020203" pitchFamily="34" charset="0"/>
              </a:rPr>
              <a:t>th</a:t>
            </a:r>
            <a:r>
              <a:rPr lang="en-US" sz="1200" dirty="0">
                <a:latin typeface="Bahnschrift Light" panose="020B0502040204020203" pitchFamily="34" charset="0"/>
              </a:rPr>
              <a:t> February 2023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University of Westminster | Informatics Institute of Technology</a:t>
            </a:r>
            <a:br>
              <a:rPr lang="en-US" sz="1200" dirty="0">
                <a:latin typeface="Bahnschrift Light" panose="020B0502040204020203" pitchFamily="34" charset="0"/>
              </a:rPr>
            </a:br>
            <a:r>
              <a:rPr lang="en-US" sz="1200" dirty="0">
                <a:latin typeface="Bahnschrift Light" panose="020B0502040204020203" pitchFamily="34" charset="0"/>
              </a:rPr>
              <a:t>School of Computing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C7735-F347-4793-AF23-B777F8D6A94C}"/>
              </a:ext>
            </a:extLst>
          </p:cNvPr>
          <p:cNvSpPr txBox="1"/>
          <p:nvPr/>
        </p:nvSpPr>
        <p:spPr>
          <a:xfrm>
            <a:off x="4935643" y="4333304"/>
            <a:ext cx="2320714" cy="88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SUPERVISOR INFO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Mr. Torin Wirasingha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School of Computing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5ABB4-B71D-4DE2-AFC1-0D0AD9337F37}"/>
              </a:ext>
            </a:extLst>
          </p:cNvPr>
          <p:cNvSpPr txBox="1"/>
          <p:nvPr/>
        </p:nvSpPr>
        <p:spPr>
          <a:xfrm>
            <a:off x="8028093" y="4361934"/>
            <a:ext cx="3127587" cy="11652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STUDENT INFO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Mohammed Nazhim Kalam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2019281 | W1761265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Problem Background &amp; Domain</a:t>
            </a:r>
          </a:p>
          <a:p>
            <a:r>
              <a:rPr lang="en-US" dirty="0">
                <a:latin typeface="Bahnschrift Light" panose="020B0502040204020203" pitchFamily="34" charset="0"/>
              </a:rPr>
              <a:t>Research Gap &amp; Solution Approaches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Existing Solutions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Proposed System Architecture</a:t>
            </a:r>
          </a:p>
          <a:p>
            <a:r>
              <a:rPr lang="en-US" dirty="0">
                <a:latin typeface="Bahnschrift Light" panose="020B0502040204020203" pitchFamily="34" charset="0"/>
              </a:rPr>
              <a:t>Prototype Demo</a:t>
            </a:r>
          </a:p>
          <a:p>
            <a:r>
              <a:rPr lang="en-US" dirty="0">
                <a:latin typeface="Bahnschrift Light" panose="020B0502040204020203" pitchFamily="34" charset="0"/>
              </a:rPr>
              <a:t>Additional Research improvements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8634046" cy="6996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1. Problem Background &amp; Domain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8643" y="1767362"/>
            <a:ext cx="9734713" cy="33232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Bahnschrift Light" panose="020B0502040204020203" pitchFamily="34" charset="0"/>
              </a:rPr>
              <a:t>Problem Domain</a:t>
            </a:r>
            <a:r>
              <a:rPr lang="en-US" dirty="0">
                <a:latin typeface="Bahnschrift Light" panose="020B0502040204020203" pitchFamily="34" charset="0"/>
              </a:rPr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movie review </a:t>
            </a:r>
            <a:r>
              <a:rPr lang="en-US" u="sng" dirty="0">
                <a:latin typeface="Bahnschrift Light" panose="020B0502040204020203" pitchFamily="34" charset="0"/>
              </a:rPr>
              <a:t>summarization</a:t>
            </a:r>
            <a:r>
              <a:rPr lang="en-US" dirty="0">
                <a:latin typeface="Bahnschrift Light" panose="020B0502040204020203" pitchFamily="34" charset="0"/>
              </a:rPr>
              <a:t>, to save customers time.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Bahnschrift Light" panose="020B0502040204020203" pitchFamily="34" charset="0"/>
              </a:rPr>
              <a:t>Research limitation to be addressed</a:t>
            </a:r>
            <a:r>
              <a:rPr lang="en-US" dirty="0">
                <a:latin typeface="Bahnschrift Light" panose="020B0502040204020203" pitchFamily="34" charset="0"/>
              </a:rPr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latin typeface="Bahnschrift Light" panose="020B0502040204020203" pitchFamily="34" charset="0"/>
              </a:rPr>
              <a:t>performance increase</a:t>
            </a:r>
            <a:r>
              <a:rPr lang="en-US" dirty="0">
                <a:latin typeface="Bahnschrift Light" panose="020B0502040204020203" pitchFamily="34" charset="0"/>
              </a:rPr>
              <a:t>, since mostly traditional ML and DL are used but yet the need for performance enhanced using latest approaches (such as Transformers).</a:t>
            </a: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2. Research Gap &amp; Solution Approaches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3249651-9FD1-4E2B-8133-AC5FAE6097F8}"/>
              </a:ext>
            </a:extLst>
          </p:cNvPr>
          <p:cNvSpPr txBox="1">
            <a:spLocks/>
          </p:cNvSpPr>
          <p:nvPr/>
        </p:nvSpPr>
        <p:spPr>
          <a:xfrm>
            <a:off x="1097280" y="1657295"/>
            <a:ext cx="9734713" cy="33232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b="1" dirty="0">
                <a:latin typeface="Bahnschrift Light" panose="020B0502040204020203" pitchFamily="34" charset="0"/>
              </a:rPr>
              <a:t>Research Gap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Bahnschrift Light" panose="020B0502040204020203" pitchFamily="34" charset="0"/>
              </a:rPr>
              <a:t>Optimize transformers for abstractive text summarization &amp; creating a generalized model/solution which can be able to be adapted to any domain and increase performance as the domain uses it with time.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Bahnschrift Light" panose="020B0502040204020203" pitchFamily="34" charset="0"/>
              </a:rPr>
              <a:t>This can be movie domain, hotel domain, tourism </a:t>
            </a:r>
            <a:r>
              <a:rPr lang="en-US" sz="1400" dirty="0" err="1">
                <a:latin typeface="Bahnschrift Light" panose="020B0502040204020203" pitchFamily="34" charset="0"/>
              </a:rPr>
              <a:t>etc</a:t>
            </a:r>
            <a:r>
              <a:rPr lang="en-US" sz="1400" dirty="0">
                <a:latin typeface="Bahnschrift Light" panose="020B0502040204020203" pitchFamily="34" charset="0"/>
              </a:rPr>
              <a:t>….</a:t>
            </a:r>
          </a:p>
          <a:p>
            <a:pPr marL="201168" lvl="1" indent="0" algn="just">
              <a:lnSpc>
                <a:spcPct val="150000"/>
              </a:lnSpc>
              <a:buNone/>
            </a:pPr>
            <a:endParaRPr lang="en-US" sz="1400" dirty="0">
              <a:latin typeface="Bahnschrift Light" panose="020B0502040204020203" pitchFamily="34" charset="0"/>
            </a:endParaRPr>
          </a:p>
          <a:p>
            <a:pPr marL="201168" lvl="1" indent="0" algn="just">
              <a:lnSpc>
                <a:spcPct val="150000"/>
              </a:lnSpc>
              <a:buNone/>
            </a:pPr>
            <a:r>
              <a:rPr lang="en-US" sz="1400" b="1" dirty="0">
                <a:latin typeface="Bahnschrift Light" panose="020B0502040204020203" pitchFamily="34" charset="0"/>
              </a:rPr>
              <a:t>Solution Approaches 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Bahnschrift Light" panose="020B0502040204020203" pitchFamily="34" charset="0"/>
              </a:rPr>
              <a:t>Automating hyperparameter searching and model retraining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Bahnschrift Light" panose="020B0502040204020203" pitchFamily="34" charset="0"/>
              </a:rPr>
              <a:t>Experimenting top tier transformer architecture to filter out the optimal for this use-case</a:t>
            </a:r>
          </a:p>
          <a:p>
            <a:pPr marL="201168" lvl="1" indent="0" algn="just">
              <a:lnSpc>
                <a:spcPct val="150000"/>
              </a:lnSpc>
              <a:buNone/>
            </a:pPr>
            <a:endParaRPr lang="en-US" sz="1400" dirty="0">
              <a:latin typeface="Bahnschrift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3. Existing Solutions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5FC5EF-192A-43D2-8B66-8FAF66AA7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63885"/>
            <a:ext cx="6096528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337" y="1019071"/>
            <a:ext cx="6172396" cy="58758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4. Proposed 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E58F2-E0C0-4B98-BF74-4CC67D02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401" y="1019071"/>
            <a:ext cx="4584799" cy="4916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70F8AD-90CD-45E5-9B34-14B226F24E4D}"/>
              </a:ext>
            </a:extLst>
          </p:cNvPr>
          <p:cNvSpPr txBox="1"/>
          <p:nvPr/>
        </p:nvSpPr>
        <p:spPr>
          <a:xfrm>
            <a:off x="1193800" y="324433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Level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573" y="3135208"/>
            <a:ext cx="2932853" cy="58758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5. Prototype Demo</a:t>
            </a:r>
          </a:p>
        </p:txBody>
      </p:sp>
    </p:spTree>
    <p:extLst>
      <p:ext uri="{BB962C8B-B14F-4D97-AF65-F5344CB8AC3E}">
        <p14:creationId xmlns:p14="http://schemas.microsoft.com/office/powerpoint/2010/main" val="67192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6 . </a:t>
            </a:r>
            <a:r>
              <a:rPr lang="en-US" sz="2400" dirty="0">
                <a:latin typeface="Bahnschrift SemiBold" panose="020B0502040204020203" pitchFamily="34" charset="0"/>
              </a:rPr>
              <a:t>Additional Research improvements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3249651-9FD1-4E2B-8133-AC5FAE6097F8}"/>
              </a:ext>
            </a:extLst>
          </p:cNvPr>
          <p:cNvSpPr txBox="1">
            <a:spLocks/>
          </p:cNvSpPr>
          <p:nvPr/>
        </p:nvSpPr>
        <p:spPr>
          <a:xfrm>
            <a:off x="1097280" y="1657295"/>
            <a:ext cx="9734713" cy="33232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sz="1400" dirty="0">
                <a:latin typeface="Bahnschrift Light" panose="020B0502040204020203" pitchFamily="34" charset="0"/>
              </a:rPr>
              <a:t>Experimenting the usage of hybrid model combination using ensemble techniques.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Bahnschrift Light" panose="020B0502040204020203" pitchFamily="34" charset="0"/>
              </a:rPr>
              <a:t>Customize the existing transformer architecture layers to increase the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335992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purl.org/dc/elements/1.1/"/>
    <ds:schemaRef ds:uri="http://purl.org/dc/terms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240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Light</vt:lpstr>
      <vt:lpstr>Bahnschrift SemiBold</vt:lpstr>
      <vt:lpstr>Calibri</vt:lpstr>
      <vt:lpstr>Century Gothic</vt:lpstr>
      <vt:lpstr>Helvetica Neue Medium</vt:lpstr>
      <vt:lpstr>RetrospectVTI</vt:lpstr>
      <vt:lpstr>GENSUM</vt:lpstr>
      <vt:lpstr>OUTLINE</vt:lpstr>
      <vt:lpstr>1. Problem Background &amp; Domain</vt:lpstr>
      <vt:lpstr>2. Research Gap &amp; Solution Approaches</vt:lpstr>
      <vt:lpstr>3. Existing Solutions</vt:lpstr>
      <vt:lpstr>4. Proposed System Architecture</vt:lpstr>
      <vt:lpstr>5. Prototype Demo</vt:lpstr>
      <vt:lpstr>6 . Additional Research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2023-02-05T10:48:12Z</dcterms:created>
  <dcterms:modified xsi:type="dcterms:W3CDTF">2023-02-07T21:02:52Z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