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8" r:id="rId3"/>
    <p:sldId id="299" r:id="rId4"/>
    <p:sldId id="259" r:id="rId5"/>
    <p:sldId id="260" r:id="rId6"/>
    <p:sldId id="261" r:id="rId7"/>
    <p:sldId id="295" r:id="rId8"/>
    <p:sldId id="264" r:id="rId9"/>
    <p:sldId id="265" r:id="rId10"/>
    <p:sldId id="267" r:id="rId11"/>
    <p:sldId id="272" r:id="rId12"/>
    <p:sldId id="275" r:id="rId13"/>
    <p:sldId id="274" r:id="rId14"/>
    <p:sldId id="278" r:id="rId15"/>
    <p:sldId id="280" r:id="rId16"/>
    <p:sldId id="281" r:id="rId17"/>
    <p:sldId id="268" r:id="rId18"/>
    <p:sldId id="269" r:id="rId19"/>
    <p:sldId id="270" r:id="rId20"/>
    <p:sldId id="290" r:id="rId21"/>
    <p:sldId id="292"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79" d="100"/>
          <a:sy n="79"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20</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21</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4318000" y="5428033"/>
            <a:ext cx="6985540" cy="1077218"/>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p>
          <a:p>
            <a:r>
              <a:rPr lang="en-US" sz="3200" b="1" dirty="0">
                <a:solidFill>
                  <a:srgbClr val="C00000"/>
                </a:solidFill>
                <a:latin typeface="Bookman Old Style" panose="02050604050505020204" pitchFamily="18" charset="0"/>
              </a:rPr>
              <a:t>    Nazia Sultana</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60ED-F4CD-4C66-B314-4BD08E322B49}"/>
              </a:ext>
            </a:extLst>
          </p:cNvPr>
          <p:cNvSpPr>
            <a:spLocks noGrp="1"/>
          </p:cNvSpPr>
          <p:nvPr>
            <p:ph type="title"/>
          </p:nvPr>
        </p:nvSpPr>
        <p:spPr>
          <a:xfrm>
            <a:off x="493643" y="18256"/>
            <a:ext cx="10121348" cy="1002162"/>
          </a:xfrm>
        </p:spPr>
        <p:txBody>
          <a:bodyPr>
            <a:normAutofit/>
          </a:bodyPr>
          <a:lstStyle/>
          <a:p>
            <a:r>
              <a:rPr lang="en-IN" sz="3000" u="sng" dirty="0">
                <a:solidFill>
                  <a:schemeClr val="accent6">
                    <a:lumMod val="50000"/>
                  </a:schemeClr>
                </a:solidFill>
                <a:latin typeface="Bookman Old Style" panose="02050604050505020204" pitchFamily="18" charset="0"/>
                <a:ea typeface="+mn-ea"/>
                <a:cs typeface="+mn-cs"/>
              </a:rPr>
              <a:t>TRAINING MULTIPLE MODELS</a:t>
            </a:r>
          </a:p>
        </p:txBody>
      </p:sp>
      <p:pic>
        <p:nvPicPr>
          <p:cNvPr id="5" name="Content Placeholder 4">
            <a:extLst>
              <a:ext uri="{FF2B5EF4-FFF2-40B4-BE49-F238E27FC236}">
                <a16:creationId xmlns:a16="http://schemas.microsoft.com/office/drawing/2014/main" id="{1CC3FE7E-1E55-438D-94AC-50EFF981E7C5}"/>
              </a:ext>
            </a:extLst>
          </p:cNvPr>
          <p:cNvPicPr>
            <a:picLocks noGrp="1" noChangeAspect="1"/>
          </p:cNvPicPr>
          <p:nvPr>
            <p:ph idx="1"/>
          </p:nvPr>
        </p:nvPicPr>
        <p:blipFill>
          <a:blip r:embed="rId2"/>
          <a:stretch>
            <a:fillRect/>
          </a:stretch>
        </p:blipFill>
        <p:spPr>
          <a:xfrm>
            <a:off x="364744" y="1253885"/>
            <a:ext cx="3971925" cy="1943100"/>
          </a:xfrm>
        </p:spPr>
      </p:pic>
      <p:sp>
        <p:nvSpPr>
          <p:cNvPr id="8" name="TextBox 7">
            <a:extLst>
              <a:ext uri="{FF2B5EF4-FFF2-40B4-BE49-F238E27FC236}">
                <a16:creationId xmlns:a16="http://schemas.microsoft.com/office/drawing/2014/main" id="{E3020F5F-39D2-409B-92C5-43D891AA04A3}"/>
              </a:ext>
            </a:extLst>
          </p:cNvPr>
          <p:cNvSpPr txBox="1"/>
          <p:nvPr/>
        </p:nvSpPr>
        <p:spPr>
          <a:xfrm>
            <a:off x="493643" y="4741436"/>
            <a:ext cx="8941905" cy="923330"/>
          </a:xfrm>
          <a:prstGeom prst="rect">
            <a:avLst/>
          </a:prstGeom>
          <a:noFill/>
        </p:spPr>
        <p:txBody>
          <a:bodyPr wrap="square" rtlCol="0">
            <a:spAutoFit/>
          </a:bodyPr>
          <a:lstStyle/>
          <a:p>
            <a:r>
              <a:rPr lang="en-IN" dirty="0"/>
              <a:t>Here I have trained many model and I have used all the performance metrics as well to check my model performance and I have choose </a:t>
            </a:r>
            <a:r>
              <a:rPr lang="en-IN" dirty="0" err="1"/>
              <a:t>xgb</a:t>
            </a:r>
            <a:r>
              <a:rPr lang="en-IN" dirty="0"/>
              <a:t> regressor as my final model for hyperparameter tuning.</a:t>
            </a:r>
          </a:p>
        </p:txBody>
      </p:sp>
      <p:graphicFrame>
        <p:nvGraphicFramePr>
          <p:cNvPr id="10" name="Table 9">
            <a:extLst>
              <a:ext uri="{FF2B5EF4-FFF2-40B4-BE49-F238E27FC236}">
                <a16:creationId xmlns:a16="http://schemas.microsoft.com/office/drawing/2014/main" id="{C96E4088-B930-4E9E-B06D-4D7F6F09A356}"/>
              </a:ext>
            </a:extLst>
          </p:cNvPr>
          <p:cNvGraphicFramePr>
            <a:graphicFrameLocks noGrp="1"/>
          </p:cNvGraphicFramePr>
          <p:nvPr/>
        </p:nvGraphicFramePr>
        <p:xfrm>
          <a:off x="4450702" y="755778"/>
          <a:ext cx="7567126" cy="3584036"/>
        </p:xfrm>
        <a:graphic>
          <a:graphicData uri="http://schemas.openxmlformats.org/drawingml/2006/table">
            <a:tbl>
              <a:tblPr/>
              <a:tblGrid>
                <a:gridCol w="1081018">
                  <a:extLst>
                    <a:ext uri="{9D8B030D-6E8A-4147-A177-3AD203B41FA5}">
                      <a16:colId xmlns:a16="http://schemas.microsoft.com/office/drawing/2014/main" val="856433761"/>
                    </a:ext>
                  </a:extLst>
                </a:gridCol>
                <a:gridCol w="1081018">
                  <a:extLst>
                    <a:ext uri="{9D8B030D-6E8A-4147-A177-3AD203B41FA5}">
                      <a16:colId xmlns:a16="http://schemas.microsoft.com/office/drawing/2014/main" val="1966001746"/>
                    </a:ext>
                  </a:extLst>
                </a:gridCol>
                <a:gridCol w="1081018">
                  <a:extLst>
                    <a:ext uri="{9D8B030D-6E8A-4147-A177-3AD203B41FA5}">
                      <a16:colId xmlns:a16="http://schemas.microsoft.com/office/drawing/2014/main" val="1176016454"/>
                    </a:ext>
                  </a:extLst>
                </a:gridCol>
                <a:gridCol w="1081018">
                  <a:extLst>
                    <a:ext uri="{9D8B030D-6E8A-4147-A177-3AD203B41FA5}">
                      <a16:colId xmlns:a16="http://schemas.microsoft.com/office/drawing/2014/main" val="2015067735"/>
                    </a:ext>
                  </a:extLst>
                </a:gridCol>
                <a:gridCol w="1320655">
                  <a:extLst>
                    <a:ext uri="{9D8B030D-6E8A-4147-A177-3AD203B41FA5}">
                      <a16:colId xmlns:a16="http://schemas.microsoft.com/office/drawing/2014/main" val="1618904430"/>
                    </a:ext>
                  </a:extLst>
                </a:gridCol>
                <a:gridCol w="841381">
                  <a:extLst>
                    <a:ext uri="{9D8B030D-6E8A-4147-A177-3AD203B41FA5}">
                      <a16:colId xmlns:a16="http://schemas.microsoft.com/office/drawing/2014/main" val="1958373597"/>
                    </a:ext>
                  </a:extLst>
                </a:gridCol>
                <a:gridCol w="1081018">
                  <a:extLst>
                    <a:ext uri="{9D8B030D-6E8A-4147-A177-3AD203B41FA5}">
                      <a16:colId xmlns:a16="http://schemas.microsoft.com/office/drawing/2014/main" val="3034718365"/>
                    </a:ext>
                  </a:extLst>
                </a:gridCol>
              </a:tblGrid>
              <a:tr h="503579">
                <a:tc>
                  <a:txBody>
                    <a:bodyPr/>
                    <a:lstStyle/>
                    <a:p>
                      <a:pPr algn="r" fontAlgn="ctr"/>
                      <a:r>
                        <a:rPr lang="en-IN" sz="1100" b="1">
                          <a:effectLst/>
                        </a:rPr>
                        <a:t>NAME</a:t>
                      </a:r>
                    </a:p>
                  </a:txBody>
                  <a:tcPr marL="57150" marR="57150" marT="28575" marB="28575" anchor="ctr">
                    <a:lnL>
                      <a:noFill/>
                    </a:lnL>
                    <a:lnR>
                      <a:noFill/>
                    </a:lnR>
                    <a:lnT>
                      <a:noFill/>
                    </a:lnT>
                    <a:lnB>
                      <a:noFill/>
                    </a:lnB>
                  </a:tcPr>
                </a:tc>
                <a:tc>
                  <a:txBody>
                    <a:bodyPr/>
                    <a:lstStyle/>
                    <a:p>
                      <a:pPr algn="r" fontAlgn="ctr"/>
                      <a:r>
                        <a:rPr lang="en-IN" sz="1100" b="1">
                          <a:effectLst/>
                        </a:rPr>
                        <a:t>Cross_Val_Score</a:t>
                      </a:r>
                    </a:p>
                  </a:txBody>
                  <a:tcPr marL="57150" marR="57150" marT="28575" marB="28575" anchor="ctr">
                    <a:lnL>
                      <a:noFill/>
                    </a:lnL>
                    <a:lnR>
                      <a:noFill/>
                    </a:lnR>
                    <a:lnT>
                      <a:noFill/>
                    </a:lnT>
                    <a:lnB>
                      <a:noFill/>
                    </a:lnB>
                  </a:tcPr>
                </a:tc>
                <a:tc>
                  <a:txBody>
                    <a:bodyPr/>
                    <a:lstStyle/>
                    <a:p>
                      <a:pPr algn="r" fontAlgn="ctr"/>
                      <a:r>
                        <a:rPr lang="en-IN" sz="1100" b="1">
                          <a:effectLst/>
                        </a:rPr>
                        <a:t>R2_score</a:t>
                      </a:r>
                    </a:p>
                  </a:txBody>
                  <a:tcPr marL="57150" marR="57150" marT="28575" marB="28575" anchor="ctr">
                    <a:lnL>
                      <a:noFill/>
                    </a:lnL>
                    <a:lnR>
                      <a:noFill/>
                    </a:lnR>
                    <a:lnT>
                      <a:noFill/>
                    </a:lnT>
                    <a:lnB>
                      <a:noFill/>
                    </a:lnB>
                  </a:tcPr>
                </a:tc>
                <a:tc>
                  <a:txBody>
                    <a:bodyPr/>
                    <a:lstStyle/>
                    <a:p>
                      <a:pPr algn="r" fontAlgn="ctr"/>
                      <a:r>
                        <a:rPr lang="en-IN" sz="1100" b="1" dirty="0" err="1">
                          <a:effectLst/>
                        </a:rPr>
                        <a:t>Mean_squared_error</a:t>
                      </a:r>
                      <a:endParaRPr lang="en-IN" sz="1100" b="1" dirty="0">
                        <a:effectLst/>
                      </a:endParaRPr>
                    </a:p>
                  </a:txBody>
                  <a:tcPr marL="57150" marR="57150" marT="28575" marB="28575" anchor="ctr">
                    <a:lnL>
                      <a:noFill/>
                    </a:lnL>
                    <a:lnR>
                      <a:noFill/>
                    </a:lnR>
                    <a:lnT>
                      <a:noFill/>
                    </a:lnT>
                    <a:lnB>
                      <a:noFill/>
                    </a:lnB>
                  </a:tcPr>
                </a:tc>
                <a:tc>
                  <a:txBody>
                    <a:bodyPr/>
                    <a:lstStyle/>
                    <a:p>
                      <a:pPr algn="r" fontAlgn="ctr"/>
                      <a:r>
                        <a:rPr lang="en-IN" sz="1100" b="1">
                          <a:effectLst/>
                        </a:rPr>
                        <a:t>Mean_Absolute_Error</a:t>
                      </a:r>
                    </a:p>
                  </a:txBody>
                  <a:tcPr marL="57150" marR="57150" marT="28575" marB="28575" anchor="ctr">
                    <a:lnL>
                      <a:noFill/>
                    </a:lnL>
                    <a:lnR>
                      <a:noFill/>
                    </a:lnR>
                    <a:lnT>
                      <a:noFill/>
                    </a:lnT>
                    <a:lnB>
                      <a:noFill/>
                    </a:lnB>
                  </a:tcPr>
                </a:tc>
                <a:tc>
                  <a:txBody>
                    <a:bodyPr/>
                    <a:lstStyle/>
                    <a:p>
                      <a:pPr algn="r" fontAlgn="ctr"/>
                      <a:r>
                        <a:rPr lang="en-IN" sz="1100" b="1">
                          <a:effectLst/>
                        </a:rPr>
                        <a:t>RMSE</a:t>
                      </a:r>
                    </a:p>
                  </a:txBody>
                  <a:tcPr marL="57150" marR="57150" marT="28575" marB="28575" anchor="ctr">
                    <a:lnL>
                      <a:noFill/>
                    </a:lnL>
                    <a:lnR>
                      <a:noFill/>
                    </a:lnR>
                    <a:lnT>
                      <a:noFill/>
                    </a:lnT>
                    <a:lnB>
                      <a:noFill/>
                    </a:lnB>
                  </a:tcPr>
                </a:tc>
                <a:tc>
                  <a:txBody>
                    <a:bodyPr/>
                    <a:lstStyle/>
                    <a:p>
                      <a:endParaRPr lang="en-IN" sz="1100"/>
                    </a:p>
                  </a:txBody>
                  <a:tcPr marL="57150" marR="57150" marT="28575" marB="28575">
                    <a:lnL>
                      <a:noFill/>
                    </a:lnL>
                  </a:tcPr>
                </a:tc>
                <a:extLst>
                  <a:ext uri="{0D108BD9-81ED-4DB2-BD59-A6C34878D82A}">
                    <a16:rowId xmlns:a16="http://schemas.microsoft.com/office/drawing/2014/main" val="169124990"/>
                  </a:ext>
                </a:extLst>
              </a:tr>
              <a:tr h="352505">
                <a:tc>
                  <a:txBody>
                    <a:bodyPr/>
                    <a:lstStyle/>
                    <a:p>
                      <a:pPr algn="r" fontAlgn="ctr"/>
                      <a:r>
                        <a:rPr lang="en-IN" sz="1100" b="1">
                          <a:effectLst/>
                        </a:rPr>
                        <a:t>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XGB Regressor</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0.999999</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0.999999</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1.069399e-07</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2.079237e-04</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3.270167e-04</a:t>
                      </a:r>
                    </a:p>
                  </a:txBody>
                  <a:tcPr marL="57150" marR="57150" marT="28575" marB="28575" anchor="ctr">
                    <a:lnL>
                      <a:noFill/>
                    </a:lnL>
                    <a:lnR>
                      <a:noFill/>
                    </a:lnR>
                    <a:lnB>
                      <a:noFill/>
                    </a:lnB>
                    <a:solidFill>
                      <a:srgbClr val="F5F5F5"/>
                    </a:solidFill>
                  </a:tcPr>
                </a:tc>
                <a:extLst>
                  <a:ext uri="{0D108BD9-81ED-4DB2-BD59-A6C34878D82A}">
                    <a16:rowId xmlns:a16="http://schemas.microsoft.com/office/drawing/2014/main" val="2439278393"/>
                  </a:ext>
                </a:extLst>
              </a:tr>
              <a:tr h="0">
                <a:tc>
                  <a:txBody>
                    <a:bodyPr/>
                    <a:lstStyle/>
                    <a:p>
                      <a:pPr algn="r" fontAlgn="ctr"/>
                      <a:r>
                        <a:rPr lang="en-IN" sz="1100" b="1">
                          <a:effectLst/>
                        </a:rPr>
                        <a:t>1</a:t>
                      </a:r>
                    </a:p>
                  </a:txBody>
                  <a:tcPr marL="57150" marR="57150" marT="28575" marB="28575" anchor="ctr">
                    <a:lnL>
                      <a:noFill/>
                    </a:lnL>
                    <a:lnR>
                      <a:noFill/>
                    </a:lnR>
                    <a:lnT>
                      <a:noFill/>
                    </a:lnT>
                    <a:lnB>
                      <a:noFill/>
                    </a:lnB>
                  </a:tcPr>
                </a:tc>
                <a:tc>
                  <a:txBody>
                    <a:bodyPr/>
                    <a:lstStyle/>
                    <a:p>
                      <a:pPr algn="r" fontAlgn="ctr"/>
                      <a:r>
                        <a:rPr lang="en-IN" sz="1100">
                          <a:effectLst/>
                        </a:rPr>
                        <a:t>ExtraTrees Regressor</a:t>
                      </a:r>
                    </a:p>
                  </a:txBody>
                  <a:tcPr marL="57150" marR="57150" marT="28575" marB="28575" anchor="ctr">
                    <a:lnL>
                      <a:noFill/>
                    </a:lnL>
                    <a:lnR>
                      <a:noFill/>
                    </a:lnR>
                    <a:lnT>
                      <a:noFill/>
                    </a:lnT>
                    <a:lnB>
                      <a:noFill/>
                    </a:lnB>
                  </a:tcPr>
                </a:tc>
                <a:tc>
                  <a:txBody>
                    <a:bodyPr/>
                    <a:lstStyle/>
                    <a:p>
                      <a:pPr algn="r" fontAlgn="ctr"/>
                      <a:r>
                        <a:rPr lang="en-IN" sz="1100">
                          <a:effectLst/>
                        </a:rPr>
                        <a:t>1.000000</a:t>
                      </a:r>
                    </a:p>
                  </a:txBody>
                  <a:tcPr marL="57150" marR="57150" marT="28575" marB="28575" anchor="ctr">
                    <a:lnL>
                      <a:noFill/>
                    </a:lnL>
                    <a:lnR>
                      <a:noFill/>
                    </a:lnR>
                    <a:lnT>
                      <a:noFill/>
                    </a:lnT>
                    <a:lnB>
                      <a:noFill/>
                    </a:lnB>
                  </a:tcPr>
                </a:tc>
                <a:tc>
                  <a:txBody>
                    <a:bodyPr/>
                    <a:lstStyle/>
                    <a:p>
                      <a:pPr algn="r" fontAlgn="ctr"/>
                      <a:r>
                        <a:rPr lang="en-IN" sz="1100">
                          <a:effectLst/>
                        </a:rPr>
                        <a:t>1.000000</a:t>
                      </a:r>
                    </a:p>
                  </a:txBody>
                  <a:tcPr marL="57150" marR="57150" marT="28575" marB="28575" anchor="ctr">
                    <a:lnL>
                      <a:noFill/>
                    </a:lnL>
                    <a:lnR>
                      <a:noFill/>
                    </a:lnR>
                    <a:lnT>
                      <a:noFill/>
                    </a:lnT>
                    <a:lnB>
                      <a:noFill/>
                    </a:lnB>
                  </a:tcPr>
                </a:tc>
                <a:tc>
                  <a:txBody>
                    <a:bodyPr/>
                    <a:lstStyle/>
                    <a:p>
                      <a:pPr algn="r" fontAlgn="ctr"/>
                      <a:r>
                        <a:rPr lang="en-IN" sz="1100">
                          <a:effectLst/>
                        </a:rPr>
                        <a:t>2.843791e-28</a:t>
                      </a:r>
                    </a:p>
                  </a:txBody>
                  <a:tcPr marL="57150" marR="57150" marT="28575" marB="28575" anchor="ctr">
                    <a:lnL>
                      <a:noFill/>
                    </a:lnL>
                    <a:lnR>
                      <a:noFill/>
                    </a:lnR>
                    <a:lnT>
                      <a:noFill/>
                    </a:lnT>
                    <a:lnB>
                      <a:noFill/>
                    </a:lnB>
                  </a:tcPr>
                </a:tc>
                <a:tc>
                  <a:txBody>
                    <a:bodyPr/>
                    <a:lstStyle/>
                    <a:p>
                      <a:pPr algn="r" fontAlgn="ctr"/>
                      <a:r>
                        <a:rPr lang="en-IN" sz="1100">
                          <a:effectLst/>
                        </a:rPr>
                        <a:t>1.501941e-14</a:t>
                      </a:r>
                    </a:p>
                  </a:txBody>
                  <a:tcPr marL="57150" marR="57150" marT="28575" marB="28575" anchor="ctr">
                    <a:lnL>
                      <a:noFill/>
                    </a:lnL>
                    <a:lnR>
                      <a:noFill/>
                    </a:lnR>
                    <a:lnT>
                      <a:noFill/>
                    </a:lnT>
                    <a:lnB>
                      <a:noFill/>
                    </a:lnB>
                  </a:tcPr>
                </a:tc>
                <a:tc>
                  <a:txBody>
                    <a:bodyPr/>
                    <a:lstStyle/>
                    <a:p>
                      <a:pPr algn="r" fontAlgn="ctr"/>
                      <a:r>
                        <a:rPr lang="en-IN" sz="1100">
                          <a:effectLst/>
                        </a:rPr>
                        <a:t>1.686354e-14</a:t>
                      </a:r>
                    </a:p>
                  </a:txBody>
                  <a:tcPr marL="57150" marR="57150" marT="28575" marB="28575" anchor="ctr">
                    <a:lnL>
                      <a:noFill/>
                    </a:lnL>
                    <a:lnR>
                      <a:noFill/>
                    </a:lnR>
                    <a:lnT>
                      <a:noFill/>
                    </a:lnT>
                    <a:lnB>
                      <a:noFill/>
                    </a:lnB>
                  </a:tcPr>
                </a:tc>
                <a:extLst>
                  <a:ext uri="{0D108BD9-81ED-4DB2-BD59-A6C34878D82A}">
                    <a16:rowId xmlns:a16="http://schemas.microsoft.com/office/drawing/2014/main" val="1379007842"/>
                  </a:ext>
                </a:extLst>
              </a:tr>
              <a:tr h="503579">
                <a:tc>
                  <a:txBody>
                    <a:bodyPr/>
                    <a:lstStyle/>
                    <a:p>
                      <a:pPr algn="r" fontAlgn="ctr"/>
                      <a:r>
                        <a:rPr lang="en-IN" sz="1100" b="1">
                          <a:effectLst/>
                        </a:rPr>
                        <a:t>2</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RandomForest Regressor</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2.285704e-28</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1.381318e-14</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1.511854e-14</a:t>
                      </a:r>
                    </a:p>
                  </a:txBody>
                  <a:tcPr marL="57150" marR="57150" marT="28575" marB="28575" anchor="ctr">
                    <a:lnL>
                      <a:noFill/>
                    </a:lnL>
                    <a:lnR>
                      <a:noFill/>
                    </a:lnR>
                    <a:lnT>
                      <a:noFill/>
                    </a:lnT>
                    <a:lnB>
                      <a:noFill/>
                    </a:lnB>
                    <a:solidFill>
                      <a:srgbClr val="F5F5F5"/>
                    </a:solidFill>
                  </a:tcPr>
                </a:tc>
                <a:extLst>
                  <a:ext uri="{0D108BD9-81ED-4DB2-BD59-A6C34878D82A}">
                    <a16:rowId xmlns:a16="http://schemas.microsoft.com/office/drawing/2014/main" val="21321627"/>
                  </a:ext>
                </a:extLst>
              </a:tr>
              <a:tr h="503579">
                <a:tc>
                  <a:txBody>
                    <a:bodyPr/>
                    <a:lstStyle/>
                    <a:p>
                      <a:pPr algn="r" fontAlgn="ctr"/>
                      <a:r>
                        <a:rPr lang="en-IN" sz="1100" b="1">
                          <a:effectLst/>
                        </a:rPr>
                        <a:t>3</a:t>
                      </a:r>
                    </a:p>
                  </a:txBody>
                  <a:tcPr marL="57150" marR="57150" marT="28575" marB="28575" anchor="ctr">
                    <a:lnL>
                      <a:noFill/>
                    </a:lnL>
                    <a:lnR>
                      <a:noFill/>
                    </a:lnR>
                    <a:lnT>
                      <a:noFill/>
                    </a:lnT>
                    <a:lnB>
                      <a:noFill/>
                    </a:lnB>
                  </a:tcPr>
                </a:tc>
                <a:tc>
                  <a:txBody>
                    <a:bodyPr/>
                    <a:lstStyle/>
                    <a:p>
                      <a:pPr algn="r" fontAlgn="ctr"/>
                      <a:r>
                        <a:rPr lang="en-IN" sz="1100">
                          <a:effectLst/>
                        </a:rPr>
                        <a:t>Linear Regression</a:t>
                      </a:r>
                    </a:p>
                  </a:txBody>
                  <a:tcPr marL="57150" marR="57150" marT="28575" marB="28575" anchor="ctr">
                    <a:lnL>
                      <a:noFill/>
                    </a:lnL>
                    <a:lnR>
                      <a:noFill/>
                    </a:lnR>
                    <a:lnT>
                      <a:noFill/>
                    </a:lnT>
                    <a:lnB>
                      <a:noFill/>
                    </a:lnB>
                  </a:tcPr>
                </a:tc>
                <a:tc>
                  <a:txBody>
                    <a:bodyPr/>
                    <a:lstStyle/>
                    <a:p>
                      <a:pPr algn="r" fontAlgn="ctr"/>
                      <a:r>
                        <a:rPr lang="en-IN" sz="1100">
                          <a:effectLst/>
                        </a:rPr>
                        <a:t>0.311658</a:t>
                      </a:r>
                    </a:p>
                  </a:txBody>
                  <a:tcPr marL="57150" marR="57150" marT="28575" marB="28575" anchor="ctr">
                    <a:lnL>
                      <a:noFill/>
                    </a:lnL>
                    <a:lnR>
                      <a:noFill/>
                    </a:lnR>
                    <a:lnT>
                      <a:noFill/>
                    </a:lnT>
                    <a:lnB>
                      <a:noFill/>
                    </a:lnB>
                  </a:tcPr>
                </a:tc>
                <a:tc>
                  <a:txBody>
                    <a:bodyPr/>
                    <a:lstStyle/>
                    <a:p>
                      <a:pPr algn="r" fontAlgn="ctr"/>
                      <a:r>
                        <a:rPr lang="en-IN" sz="1100">
                          <a:effectLst/>
                        </a:rPr>
                        <a:t>0.320709</a:t>
                      </a:r>
                    </a:p>
                  </a:txBody>
                  <a:tcPr marL="57150" marR="57150" marT="28575" marB="28575" anchor="ctr">
                    <a:lnL>
                      <a:noFill/>
                    </a:lnL>
                    <a:lnR>
                      <a:noFill/>
                    </a:lnR>
                    <a:lnT>
                      <a:noFill/>
                    </a:lnT>
                    <a:lnB>
                      <a:noFill/>
                    </a:lnB>
                  </a:tcPr>
                </a:tc>
                <a:tc>
                  <a:txBody>
                    <a:bodyPr/>
                    <a:lstStyle/>
                    <a:p>
                      <a:pPr algn="r" fontAlgn="ctr"/>
                      <a:r>
                        <a:rPr lang="en-IN" sz="1100">
                          <a:effectLst/>
                        </a:rPr>
                        <a:t>5.683874e-02</a:t>
                      </a:r>
                    </a:p>
                  </a:txBody>
                  <a:tcPr marL="57150" marR="57150" marT="28575" marB="28575" anchor="ctr">
                    <a:lnL>
                      <a:noFill/>
                    </a:lnL>
                    <a:lnR>
                      <a:noFill/>
                    </a:lnR>
                    <a:lnT>
                      <a:noFill/>
                    </a:lnT>
                    <a:lnB>
                      <a:noFill/>
                    </a:lnB>
                  </a:tcPr>
                </a:tc>
                <a:tc>
                  <a:txBody>
                    <a:bodyPr/>
                    <a:lstStyle/>
                    <a:p>
                      <a:pPr algn="r" fontAlgn="ctr"/>
                      <a:r>
                        <a:rPr lang="en-IN" sz="1100">
                          <a:effectLst/>
                        </a:rPr>
                        <a:t>1.819486e-01</a:t>
                      </a:r>
                    </a:p>
                  </a:txBody>
                  <a:tcPr marL="57150" marR="57150" marT="28575" marB="28575" anchor="ctr">
                    <a:lnL>
                      <a:noFill/>
                    </a:lnL>
                    <a:lnR>
                      <a:noFill/>
                    </a:lnR>
                    <a:lnT>
                      <a:noFill/>
                    </a:lnT>
                    <a:lnB>
                      <a:noFill/>
                    </a:lnB>
                  </a:tcPr>
                </a:tc>
                <a:tc>
                  <a:txBody>
                    <a:bodyPr/>
                    <a:lstStyle/>
                    <a:p>
                      <a:pPr algn="r" fontAlgn="ctr"/>
                      <a:r>
                        <a:rPr lang="en-IN" sz="1100">
                          <a:effectLst/>
                        </a:rPr>
                        <a:t>2.384088e-01</a:t>
                      </a:r>
                    </a:p>
                  </a:txBody>
                  <a:tcPr marL="57150" marR="57150" marT="28575" marB="28575" anchor="ctr">
                    <a:lnL>
                      <a:noFill/>
                    </a:lnL>
                    <a:lnR>
                      <a:noFill/>
                    </a:lnR>
                    <a:lnT>
                      <a:noFill/>
                    </a:lnT>
                    <a:lnB>
                      <a:noFill/>
                    </a:lnB>
                  </a:tcPr>
                </a:tc>
                <a:extLst>
                  <a:ext uri="{0D108BD9-81ED-4DB2-BD59-A6C34878D82A}">
                    <a16:rowId xmlns:a16="http://schemas.microsoft.com/office/drawing/2014/main" val="2624761760"/>
                  </a:ext>
                </a:extLst>
              </a:tr>
              <a:tr h="503579">
                <a:tc>
                  <a:txBody>
                    <a:bodyPr/>
                    <a:lstStyle/>
                    <a:p>
                      <a:pPr algn="r" fontAlgn="ctr"/>
                      <a:r>
                        <a:rPr lang="en-IN" sz="1100" b="1">
                          <a:effectLst/>
                        </a:rPr>
                        <a:t>4</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DecisionTree Regressor</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2.263136e-28</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1.125642e-14</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1.504372e-14</a:t>
                      </a:r>
                    </a:p>
                  </a:txBody>
                  <a:tcPr marL="57150" marR="57150" marT="28575" marB="28575" anchor="ctr">
                    <a:lnL>
                      <a:noFill/>
                    </a:lnL>
                    <a:lnR>
                      <a:noFill/>
                    </a:lnR>
                    <a:lnT>
                      <a:noFill/>
                    </a:lnT>
                    <a:lnB>
                      <a:noFill/>
                    </a:lnB>
                    <a:solidFill>
                      <a:srgbClr val="F5F5F5"/>
                    </a:solidFill>
                  </a:tcPr>
                </a:tc>
                <a:extLst>
                  <a:ext uri="{0D108BD9-81ED-4DB2-BD59-A6C34878D82A}">
                    <a16:rowId xmlns:a16="http://schemas.microsoft.com/office/drawing/2014/main" val="1541422564"/>
                  </a:ext>
                </a:extLst>
              </a:tr>
              <a:tr h="352505">
                <a:tc>
                  <a:txBody>
                    <a:bodyPr/>
                    <a:lstStyle/>
                    <a:p>
                      <a:pPr algn="r" fontAlgn="ctr"/>
                      <a:r>
                        <a:rPr lang="en-IN" sz="1100" b="1">
                          <a:effectLst/>
                        </a:rPr>
                        <a:t>5</a:t>
                      </a:r>
                    </a:p>
                  </a:txBody>
                  <a:tcPr marL="57150" marR="57150" marT="28575" marB="28575" anchor="ctr">
                    <a:lnL>
                      <a:noFill/>
                    </a:lnL>
                    <a:lnR>
                      <a:noFill/>
                    </a:lnR>
                    <a:lnT>
                      <a:noFill/>
                    </a:lnT>
                    <a:lnB>
                      <a:noFill/>
                    </a:lnB>
                  </a:tcPr>
                </a:tc>
                <a:tc>
                  <a:txBody>
                    <a:bodyPr/>
                    <a:lstStyle/>
                    <a:p>
                      <a:pPr algn="r" fontAlgn="ctr"/>
                      <a:r>
                        <a:rPr lang="en-IN" sz="1100">
                          <a:effectLst/>
                        </a:rPr>
                        <a:t>Lasso</a:t>
                      </a:r>
                    </a:p>
                  </a:txBody>
                  <a:tcPr marL="57150" marR="57150" marT="28575" marB="28575" anchor="ctr">
                    <a:lnL>
                      <a:noFill/>
                    </a:lnL>
                    <a:lnR>
                      <a:noFill/>
                    </a:lnR>
                    <a:lnT>
                      <a:noFill/>
                    </a:lnT>
                    <a:lnB>
                      <a:noFill/>
                    </a:lnB>
                  </a:tcPr>
                </a:tc>
                <a:tc>
                  <a:txBody>
                    <a:bodyPr/>
                    <a:lstStyle/>
                    <a:p>
                      <a:pPr algn="r" fontAlgn="ctr"/>
                      <a:r>
                        <a:rPr lang="en-IN" sz="1100">
                          <a:effectLst/>
                        </a:rPr>
                        <a:t>-0.000053</a:t>
                      </a:r>
                    </a:p>
                  </a:txBody>
                  <a:tcPr marL="57150" marR="57150" marT="28575" marB="28575" anchor="ctr">
                    <a:lnL>
                      <a:noFill/>
                    </a:lnL>
                    <a:lnR>
                      <a:noFill/>
                    </a:lnR>
                    <a:lnT>
                      <a:noFill/>
                    </a:lnT>
                    <a:lnB>
                      <a:noFill/>
                    </a:lnB>
                  </a:tcPr>
                </a:tc>
                <a:tc>
                  <a:txBody>
                    <a:bodyPr/>
                    <a:lstStyle/>
                    <a:p>
                      <a:pPr algn="r" fontAlgn="ctr"/>
                      <a:r>
                        <a:rPr lang="en-IN" sz="1100">
                          <a:effectLst/>
                        </a:rPr>
                        <a:t>-0.000011</a:t>
                      </a:r>
                    </a:p>
                  </a:txBody>
                  <a:tcPr marL="57150" marR="57150" marT="28575" marB="28575" anchor="ctr">
                    <a:lnL>
                      <a:noFill/>
                    </a:lnL>
                    <a:lnR>
                      <a:noFill/>
                    </a:lnR>
                    <a:lnT>
                      <a:noFill/>
                    </a:lnT>
                    <a:lnB>
                      <a:noFill/>
                    </a:lnB>
                  </a:tcPr>
                </a:tc>
                <a:tc>
                  <a:txBody>
                    <a:bodyPr/>
                    <a:lstStyle/>
                    <a:p>
                      <a:pPr algn="r" fontAlgn="ctr"/>
                      <a:r>
                        <a:rPr lang="en-IN" sz="1100">
                          <a:effectLst/>
                        </a:rPr>
                        <a:t>8.367453e-02</a:t>
                      </a:r>
                    </a:p>
                  </a:txBody>
                  <a:tcPr marL="57150" marR="57150" marT="28575" marB="28575" anchor="ctr">
                    <a:lnL>
                      <a:noFill/>
                    </a:lnL>
                    <a:lnR>
                      <a:noFill/>
                    </a:lnR>
                    <a:lnT>
                      <a:noFill/>
                    </a:lnT>
                    <a:lnB>
                      <a:noFill/>
                    </a:lnB>
                  </a:tcPr>
                </a:tc>
                <a:tc>
                  <a:txBody>
                    <a:bodyPr/>
                    <a:lstStyle/>
                    <a:p>
                      <a:pPr algn="r" fontAlgn="ctr"/>
                      <a:r>
                        <a:rPr lang="en-IN" sz="1100">
                          <a:effectLst/>
                        </a:rPr>
                        <a:t>2.198570e-01</a:t>
                      </a:r>
                    </a:p>
                  </a:txBody>
                  <a:tcPr marL="57150" marR="57150" marT="28575" marB="28575" anchor="ctr">
                    <a:lnL>
                      <a:noFill/>
                    </a:lnL>
                    <a:lnR>
                      <a:noFill/>
                    </a:lnR>
                    <a:lnT>
                      <a:noFill/>
                    </a:lnT>
                    <a:lnB>
                      <a:noFill/>
                    </a:lnB>
                  </a:tcPr>
                </a:tc>
                <a:tc>
                  <a:txBody>
                    <a:bodyPr/>
                    <a:lstStyle/>
                    <a:p>
                      <a:pPr algn="r" fontAlgn="ctr"/>
                      <a:r>
                        <a:rPr lang="en-IN" sz="1100">
                          <a:effectLst/>
                        </a:rPr>
                        <a:t>2.892655e-01</a:t>
                      </a:r>
                    </a:p>
                  </a:txBody>
                  <a:tcPr marL="57150" marR="57150" marT="28575" marB="28575" anchor="ctr">
                    <a:lnL>
                      <a:noFill/>
                    </a:lnL>
                    <a:lnR>
                      <a:noFill/>
                    </a:lnR>
                    <a:lnT>
                      <a:noFill/>
                    </a:lnT>
                    <a:lnB>
                      <a:noFill/>
                    </a:lnB>
                  </a:tcPr>
                </a:tc>
                <a:extLst>
                  <a:ext uri="{0D108BD9-81ED-4DB2-BD59-A6C34878D82A}">
                    <a16:rowId xmlns:a16="http://schemas.microsoft.com/office/drawing/2014/main" val="236925186"/>
                  </a:ext>
                </a:extLst>
              </a:tr>
              <a:tr h="352505">
                <a:tc>
                  <a:txBody>
                    <a:bodyPr/>
                    <a:lstStyle/>
                    <a:p>
                      <a:pPr algn="r" fontAlgn="ctr"/>
                      <a:r>
                        <a:rPr lang="en-IN" sz="1100" b="1">
                          <a:effectLst/>
                        </a:rPr>
                        <a:t>6</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LIGHT GBM</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1.000000</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0.999999</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1.007051e-07</a:t>
                      </a:r>
                    </a:p>
                  </a:txBody>
                  <a:tcPr marL="57150" marR="57150" marT="28575" marB="28575" anchor="ctr">
                    <a:lnL>
                      <a:noFill/>
                    </a:lnL>
                    <a:lnR>
                      <a:noFill/>
                    </a:lnR>
                    <a:lnT>
                      <a:noFill/>
                    </a:lnT>
                    <a:lnB>
                      <a:noFill/>
                    </a:lnB>
                    <a:solidFill>
                      <a:srgbClr val="F5F5F5"/>
                    </a:solidFill>
                  </a:tcPr>
                </a:tc>
                <a:tc>
                  <a:txBody>
                    <a:bodyPr/>
                    <a:lstStyle/>
                    <a:p>
                      <a:pPr algn="r" fontAlgn="ctr"/>
                      <a:r>
                        <a:rPr lang="en-IN" sz="1100">
                          <a:effectLst/>
                        </a:rPr>
                        <a:t>1.237600e-04</a:t>
                      </a:r>
                    </a:p>
                  </a:txBody>
                  <a:tcPr marL="57150" marR="57150" marT="28575" marB="28575" anchor="ctr">
                    <a:lnL>
                      <a:noFill/>
                    </a:lnL>
                    <a:lnR>
                      <a:noFill/>
                    </a:lnR>
                    <a:lnT>
                      <a:noFill/>
                    </a:lnT>
                    <a:lnB>
                      <a:noFill/>
                    </a:lnB>
                    <a:solidFill>
                      <a:srgbClr val="F5F5F5"/>
                    </a:solidFill>
                  </a:tcPr>
                </a:tc>
                <a:tc>
                  <a:txBody>
                    <a:bodyPr/>
                    <a:lstStyle/>
                    <a:p>
                      <a:pPr algn="r" fontAlgn="ctr"/>
                      <a:r>
                        <a:rPr lang="en-IN" sz="1100" dirty="0">
                          <a:effectLst/>
                        </a:rPr>
                        <a:t>3.173406e-04</a:t>
                      </a:r>
                    </a:p>
                  </a:txBody>
                  <a:tcPr marL="57150" marR="57150" marT="28575" marB="28575" anchor="ctr">
                    <a:lnL>
                      <a:noFill/>
                    </a:lnL>
                    <a:lnR>
                      <a:noFill/>
                    </a:lnR>
                    <a:lnT>
                      <a:noFill/>
                    </a:lnT>
                    <a:lnB>
                      <a:noFill/>
                    </a:lnB>
                    <a:solidFill>
                      <a:srgbClr val="F5F5F5"/>
                    </a:solidFill>
                  </a:tcPr>
                </a:tc>
                <a:extLst>
                  <a:ext uri="{0D108BD9-81ED-4DB2-BD59-A6C34878D82A}">
                    <a16:rowId xmlns:a16="http://schemas.microsoft.com/office/drawing/2014/main" val="3414379908"/>
                  </a:ext>
                </a:extLst>
              </a:tr>
            </a:tbl>
          </a:graphicData>
        </a:graphic>
      </p:graphicFrame>
    </p:spTree>
    <p:extLst>
      <p:ext uri="{BB962C8B-B14F-4D97-AF65-F5344CB8AC3E}">
        <p14:creationId xmlns:p14="http://schemas.microsoft.com/office/powerpoint/2010/main" val="47432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A875-BAD0-48A6-A8EA-98EFD3BF709A}"/>
              </a:ext>
            </a:extLst>
          </p:cNvPr>
          <p:cNvSpPr>
            <a:spLocks noGrp="1"/>
          </p:cNvSpPr>
          <p:nvPr>
            <p:ph type="title"/>
          </p:nvPr>
        </p:nvSpPr>
        <p:spPr>
          <a:xfrm>
            <a:off x="226980" y="195285"/>
            <a:ext cx="9644270" cy="734805"/>
          </a:xfrm>
        </p:spPr>
        <p:txBody>
          <a:bodyPr>
            <a:normAutofit/>
          </a:bodyPr>
          <a:lstStyle/>
          <a:p>
            <a:r>
              <a:rPr lang="en-IN" sz="3000" u="sng" dirty="0">
                <a:solidFill>
                  <a:schemeClr val="accent6">
                    <a:lumMod val="50000"/>
                  </a:schemeClr>
                </a:solidFill>
                <a:latin typeface="Bookman Old Style" panose="02050604050505020204" pitchFamily="18" charset="0"/>
                <a:ea typeface="+mn-ea"/>
                <a:cs typeface="+mn-cs"/>
              </a:rPr>
              <a:t>HYPERPARAMETER TUNING</a:t>
            </a:r>
          </a:p>
        </p:txBody>
      </p:sp>
      <p:pic>
        <p:nvPicPr>
          <p:cNvPr id="5" name="Content Placeholder 4">
            <a:extLst>
              <a:ext uri="{FF2B5EF4-FFF2-40B4-BE49-F238E27FC236}">
                <a16:creationId xmlns:a16="http://schemas.microsoft.com/office/drawing/2014/main" id="{62856B68-8CE1-4A9C-8F65-875F7D04D71B}"/>
              </a:ext>
            </a:extLst>
          </p:cNvPr>
          <p:cNvPicPr>
            <a:picLocks noGrp="1" noChangeAspect="1"/>
          </p:cNvPicPr>
          <p:nvPr>
            <p:ph idx="1"/>
          </p:nvPr>
        </p:nvPicPr>
        <p:blipFill>
          <a:blip r:embed="rId2"/>
          <a:stretch>
            <a:fillRect/>
          </a:stretch>
        </p:blipFill>
        <p:spPr>
          <a:xfrm>
            <a:off x="264770" y="1520147"/>
            <a:ext cx="5143810" cy="1882742"/>
          </a:xfrm>
        </p:spPr>
      </p:pic>
      <p:sp>
        <p:nvSpPr>
          <p:cNvPr id="8" name="TextBox 7">
            <a:extLst>
              <a:ext uri="{FF2B5EF4-FFF2-40B4-BE49-F238E27FC236}">
                <a16:creationId xmlns:a16="http://schemas.microsoft.com/office/drawing/2014/main" id="{B247AE27-EB5B-4627-8C96-3525CE21F27E}"/>
              </a:ext>
            </a:extLst>
          </p:cNvPr>
          <p:cNvSpPr txBox="1"/>
          <p:nvPr/>
        </p:nvSpPr>
        <p:spPr>
          <a:xfrm>
            <a:off x="647700" y="4929809"/>
            <a:ext cx="8589065" cy="1477328"/>
          </a:xfrm>
          <a:prstGeom prst="rect">
            <a:avLst/>
          </a:prstGeom>
          <a:noFill/>
        </p:spPr>
        <p:txBody>
          <a:bodyPr wrap="square" rtlCol="0">
            <a:spAutoFit/>
          </a:bodyPr>
          <a:lstStyle/>
          <a:p>
            <a:r>
              <a:rPr lang="en-IN" dirty="0"/>
              <a:t>Here I am doing hyperparameter tuning of my model so I can get better results </a:t>
            </a:r>
          </a:p>
          <a:p>
            <a:endParaRPr lang="en-IN" dirty="0"/>
          </a:p>
          <a:p>
            <a:r>
              <a:rPr lang="en-IN" dirty="0"/>
              <a:t>And after hyperparameter tuning we can see my best parameters of my models</a:t>
            </a:r>
          </a:p>
          <a:p>
            <a:endParaRPr lang="en-IN" dirty="0"/>
          </a:p>
          <a:p>
            <a:r>
              <a:rPr lang="en-IN" dirty="0"/>
              <a:t>So I can use this as my final model</a:t>
            </a:r>
          </a:p>
        </p:txBody>
      </p:sp>
      <p:pic>
        <p:nvPicPr>
          <p:cNvPr id="4" name="Picture 3">
            <a:extLst>
              <a:ext uri="{FF2B5EF4-FFF2-40B4-BE49-F238E27FC236}">
                <a16:creationId xmlns:a16="http://schemas.microsoft.com/office/drawing/2014/main" id="{CAAC855F-6576-4B4F-A318-335141895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478" y="834010"/>
            <a:ext cx="6472446" cy="4020098"/>
          </a:xfrm>
          <a:prstGeom prst="rect">
            <a:avLst/>
          </a:prstGeom>
        </p:spPr>
      </p:pic>
    </p:spTree>
    <p:extLst>
      <p:ext uri="{BB962C8B-B14F-4D97-AF65-F5344CB8AC3E}">
        <p14:creationId xmlns:p14="http://schemas.microsoft.com/office/powerpoint/2010/main" val="151340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D6A3-C3BA-4DF6-9897-9E21B5A4A8F6}"/>
              </a:ext>
            </a:extLst>
          </p:cNvPr>
          <p:cNvSpPr>
            <a:spLocks noGrp="1"/>
          </p:cNvSpPr>
          <p:nvPr>
            <p:ph type="title"/>
          </p:nvPr>
        </p:nvSpPr>
        <p:spPr>
          <a:xfrm>
            <a:off x="276808" y="340575"/>
            <a:ext cx="11775762" cy="1325563"/>
          </a:xfrm>
        </p:spPr>
        <p:txBody>
          <a:bodyPr>
            <a:normAutofit/>
          </a:bodyPr>
          <a:lstStyle/>
          <a:p>
            <a:r>
              <a:rPr lang="en-IN" sz="3000" u="sng" dirty="0">
                <a:solidFill>
                  <a:schemeClr val="accent6">
                    <a:lumMod val="50000"/>
                  </a:schemeClr>
                </a:solidFill>
                <a:latin typeface="Bookman Old Style" panose="02050604050505020204" pitchFamily="18" charset="0"/>
                <a:ea typeface="+mn-ea"/>
                <a:cs typeface="+mn-cs"/>
              </a:rPr>
              <a:t>FINAL MODEL PERFORMANCE METRICS AND LEARNING CURVE</a:t>
            </a:r>
          </a:p>
        </p:txBody>
      </p:sp>
      <p:sp>
        <p:nvSpPr>
          <p:cNvPr id="8" name="TextBox 7">
            <a:extLst>
              <a:ext uri="{FF2B5EF4-FFF2-40B4-BE49-F238E27FC236}">
                <a16:creationId xmlns:a16="http://schemas.microsoft.com/office/drawing/2014/main" id="{4ABD9F9B-1982-480F-8917-7132639AD86D}"/>
              </a:ext>
            </a:extLst>
          </p:cNvPr>
          <p:cNvSpPr txBox="1"/>
          <p:nvPr/>
        </p:nvSpPr>
        <p:spPr>
          <a:xfrm>
            <a:off x="838200" y="4863548"/>
            <a:ext cx="8070574" cy="923330"/>
          </a:xfrm>
          <a:prstGeom prst="rect">
            <a:avLst/>
          </a:prstGeom>
          <a:noFill/>
        </p:spPr>
        <p:txBody>
          <a:bodyPr wrap="square" rtlCol="0">
            <a:spAutoFit/>
          </a:bodyPr>
          <a:lstStyle/>
          <a:p>
            <a:r>
              <a:rPr lang="en-IN" dirty="0"/>
              <a:t>HERE WE CAN SEE THE FINAL MODEL LEARNING CURVE AS WELL AS THE PERFORMANCE METRICS OF MY FINAL MODEL</a:t>
            </a:r>
          </a:p>
          <a:p>
            <a:endParaRPr lang="en-IN" dirty="0"/>
          </a:p>
        </p:txBody>
      </p:sp>
      <p:pic>
        <p:nvPicPr>
          <p:cNvPr id="5122" name="Picture 2">
            <a:extLst>
              <a:ext uri="{FF2B5EF4-FFF2-40B4-BE49-F238E27FC236}">
                <a16:creationId xmlns:a16="http://schemas.microsoft.com/office/drawing/2014/main" id="{E4DEDC9C-8575-487B-A23D-448B8D046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564" y="1184989"/>
            <a:ext cx="4321628" cy="361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F8F2908-F593-4C06-8AC7-F1960C0AD89E}"/>
              </a:ext>
            </a:extLst>
          </p:cNvPr>
          <p:cNvSpPr txBox="1"/>
          <p:nvPr/>
        </p:nvSpPr>
        <p:spPr>
          <a:xfrm>
            <a:off x="1847106" y="2359098"/>
            <a:ext cx="6172200" cy="1477328"/>
          </a:xfrm>
          <a:prstGeom prst="rect">
            <a:avLst/>
          </a:prstGeom>
          <a:noFill/>
        </p:spPr>
        <p:txBody>
          <a:bodyPr wrap="square">
            <a:spAutoFit/>
          </a:bodyPr>
          <a:lstStyle/>
          <a:p>
            <a:r>
              <a:rPr lang="it-IT" dirty="0"/>
              <a:t>MSE 1.007616281689206e-07</a:t>
            </a:r>
          </a:p>
          <a:p>
            <a:r>
              <a:rPr lang="it-IT" dirty="0"/>
              <a:t>MAE 0.00019756449622946223</a:t>
            </a:r>
          </a:p>
          <a:p>
            <a:r>
              <a:rPr lang="it-IT" dirty="0"/>
              <a:t>RMSE 0.0003174297216218428</a:t>
            </a:r>
          </a:p>
          <a:p>
            <a:r>
              <a:rPr lang="it-IT" dirty="0"/>
              <a:t>R2_Score 0.9999987957771047</a:t>
            </a:r>
          </a:p>
          <a:p>
            <a:r>
              <a:rPr lang="it-IT" dirty="0"/>
              <a:t>Model_Score 0.9999987957771047</a:t>
            </a:r>
            <a:endParaRPr lang="en-IN" dirty="0"/>
          </a:p>
        </p:txBody>
      </p:sp>
    </p:spTree>
    <p:extLst>
      <p:ext uri="{BB962C8B-B14F-4D97-AF65-F5344CB8AC3E}">
        <p14:creationId xmlns:p14="http://schemas.microsoft.com/office/powerpoint/2010/main" val="323529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475659" y="1415374"/>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98" y="1511908"/>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6730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6194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analysis. </a:t>
            </a:r>
            <a:r>
              <a:rPr lang="en-IN" sz="1800" dirty="0">
                <a:effectLst/>
                <a:latin typeface="Century" panose="02040604050505020304" pitchFamily="18" charset="0"/>
                <a:ea typeface="Calibri" panose="020F0502020204030204" pitchFamily="34" charset="0"/>
              </a:rPr>
              <a:t>Visualized feature using seaborn and matplotlib libraries by plotting several categorical and numerical plots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979297"/>
            <a:ext cx="6640285" cy="56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2807</Words>
  <Application>Microsoft Office PowerPoint</Application>
  <PresentationFormat>Widescreen</PresentationFormat>
  <Paragraphs>193</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Bookman Old Style</vt:lpstr>
      <vt:lpstr>Calibri</vt:lpstr>
      <vt:lpstr>Calibri Light</vt:lpstr>
      <vt:lpstr>Century</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TRAINING MULTIPLE MODELS</vt:lpstr>
      <vt:lpstr>HYPERPARAMETER TUNING</vt:lpstr>
      <vt:lpstr>FINAL MODEL PERFORMANCE METRICS AND LEARNING CURVE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arisha.sadique@outlook.com</cp:lastModifiedBy>
  <cp:revision>117</cp:revision>
  <dcterms:created xsi:type="dcterms:W3CDTF">2021-10-24T08:35:25Z</dcterms:created>
  <dcterms:modified xsi:type="dcterms:W3CDTF">2022-05-05T14:49:57Z</dcterms:modified>
</cp:coreProperties>
</file>