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sldIdLst>
    <p:sldId id="257" r:id="rId5"/>
    <p:sldId id="261" r:id="rId6"/>
    <p:sldId id="262" r:id="rId7"/>
    <p:sldId id="263" r:id="rId8"/>
    <p:sldId id="282" r:id="rId9"/>
    <p:sldId id="264" r:id="rId10"/>
    <p:sldId id="283" r:id="rId11"/>
    <p:sldId id="294" r:id="rId12"/>
    <p:sldId id="295" r:id="rId13"/>
    <p:sldId id="265" r:id="rId14"/>
    <p:sldId id="266" r:id="rId15"/>
    <p:sldId id="293" r:id="rId16"/>
    <p:sldId id="267" r:id="rId17"/>
    <p:sldId id="268" r:id="rId18"/>
    <p:sldId id="269" r:id="rId19"/>
    <p:sldId id="271" r:id="rId20"/>
    <p:sldId id="292" r:id="rId21"/>
    <p:sldId id="272" r:id="rId22"/>
    <p:sldId id="273" r:id="rId23"/>
    <p:sldId id="274" r:id="rId24"/>
    <p:sldId id="298" r:id="rId25"/>
    <p:sldId id="296" r:id="rId26"/>
    <p:sldId id="297" r:id="rId27"/>
    <p:sldId id="285" r:id="rId28"/>
    <p:sldId id="286" r:id="rId29"/>
    <p:sldId id="276" r:id="rId30"/>
    <p:sldId id="284" r:id="rId31"/>
    <p:sldId id="288" r:id="rId32"/>
    <p:sldId id="287" r:id="rId33"/>
    <p:sldId id="291" r:id="rId34"/>
    <p:sldId id="281" r:id="rId35"/>
    <p:sldId id="299" r:id="rId36"/>
    <p:sldId id="270" r:id="rId37"/>
    <p:sldId id="278"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risha.sadique@outlook.com" initials="a" lastIdx="1" clrIdx="0">
    <p:extLst>
      <p:ext uri="{19B8F6BF-5375-455C-9EA6-DF929625EA0E}">
        <p15:presenceInfo xmlns:p15="http://schemas.microsoft.com/office/powerpoint/2012/main" userId="3fdc6d7cbe52cfa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commentAuthors" Target="commentAuthor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02-10T00:21:24.278" idx="1">
    <p:pos x="10" y="10"/>
    <p:text/>
    <p:extLst>
      <p:ext uri="{C676402C-5697-4E1C-873F-D02D1690AC5C}">
        <p15:threadingInfo xmlns:p15="http://schemas.microsoft.com/office/powerpoint/2012/main" timeZoneBias="-330"/>
      </p:ext>
    </p:extLst>
  </p:cm>
</p:cmLst>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jpe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jpe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A66772-F185-4D58-B8BB-E9370D7A7A2B}" type="doc">
      <dgm:prSet loTypeId="urn:microsoft.com/office/officeart/2018/5/layout/IconCircleLabelList" loCatId="icon" qsTypeId="urn:microsoft.com/office/officeart/2005/8/quickstyle/3d1" qsCatId="3D" csTypeId="urn:microsoft.com/office/officeart/2018/5/colors/Iconchunking_neutralicon_colorful1" csCatId="colorful" phldr="1"/>
      <dgm:spPr/>
      <dgm:t>
        <a:bodyPr/>
        <a:lstStyle/>
        <a:p>
          <a:endParaRPr lang="en-US"/>
        </a:p>
      </dgm:t>
    </dgm:pt>
    <dgm:pt modelId="{40FC4FFE-8987-4A26-B7F4-8A516F18ADAE}">
      <dgm:prSet/>
      <dgm:spPr/>
      <dgm:t>
        <a:bodyPr/>
        <a:lstStyle/>
        <a:p>
          <a:pPr>
            <a:lnSpc>
              <a:spcPct val="100000"/>
            </a:lnSpc>
            <a:defRPr cap="all"/>
          </a:pPr>
          <a:r>
            <a:rPr lang="en-US" dirty="0"/>
            <a:t>Introduction </a:t>
          </a:r>
        </a:p>
      </dgm:t>
    </dgm:pt>
    <dgm:pt modelId="{CAD7EF86-FB23-41F6-BF42-040B36DEFDB1}" type="parTrans" cxnId="{C7AD8469-3C68-4AF9-AB82-79B0043AA120}">
      <dgm:prSet/>
      <dgm:spPr/>
      <dgm:t>
        <a:bodyPr/>
        <a:lstStyle/>
        <a:p>
          <a:endParaRPr lang="en-US"/>
        </a:p>
      </dgm:t>
    </dgm:pt>
    <dgm:pt modelId="{5B62599A-5C9B-48E7-896E-EA782AC60C8B}" type="sibTrans" cxnId="{C7AD8469-3C68-4AF9-AB82-79B0043AA120}">
      <dgm:prSet/>
      <dgm:spPr/>
      <dgm:t>
        <a:bodyPr/>
        <a:lstStyle/>
        <a:p>
          <a:endParaRPr lang="en-US"/>
        </a:p>
      </dgm:t>
    </dgm:pt>
    <dgm:pt modelId="{49225C73-1633-42F1-AB3B-7CB183E5F8B8}">
      <dgm:prSet/>
      <dgm:spPr/>
      <dgm:t>
        <a:bodyPr/>
        <a:lstStyle/>
        <a:p>
          <a:pPr>
            <a:lnSpc>
              <a:spcPct val="100000"/>
            </a:lnSpc>
            <a:defRPr cap="all"/>
          </a:pPr>
          <a:r>
            <a:rPr lang="en-US" dirty="0"/>
            <a:t>Analysis</a:t>
          </a:r>
        </a:p>
      </dgm:t>
    </dgm:pt>
    <dgm:pt modelId="{1A0E2090-1D4F-438A-8766-B6030CE01ADD}" type="parTrans" cxnId="{A9154303-8225-4248-91DC-1B0156A35F07}">
      <dgm:prSet/>
      <dgm:spPr/>
      <dgm:t>
        <a:bodyPr/>
        <a:lstStyle/>
        <a:p>
          <a:endParaRPr lang="en-US"/>
        </a:p>
      </dgm:t>
    </dgm:pt>
    <dgm:pt modelId="{9646853A-8964-4519-A5B1-0B7D18B2983D}" type="sibTrans" cxnId="{A9154303-8225-4248-91DC-1B0156A35F07}">
      <dgm:prSet/>
      <dgm:spPr/>
      <dgm:t>
        <a:bodyPr/>
        <a:lstStyle/>
        <a:p>
          <a:endParaRPr lang="en-US"/>
        </a:p>
      </dgm:t>
    </dgm:pt>
    <dgm:pt modelId="{1C383F32-22E8-4F62-A3E0-BDC3D5F48992}">
      <dgm:prSet/>
      <dgm:spPr/>
      <dgm:t>
        <a:bodyPr/>
        <a:lstStyle/>
        <a:p>
          <a:pPr>
            <a:lnSpc>
              <a:spcPct val="100000"/>
            </a:lnSpc>
            <a:defRPr cap="all"/>
          </a:pPr>
          <a:r>
            <a:rPr lang="en-US" dirty="0"/>
            <a:t>Conclusion</a:t>
          </a:r>
        </a:p>
      </dgm:t>
    </dgm:pt>
    <dgm:pt modelId="{A7920A2F-3244-4159-AF04-6A1D38B7B317}" type="parTrans" cxnId="{C4CCE57E-E871-46D6-BAD5-880252C95D22}">
      <dgm:prSet/>
      <dgm:spPr/>
      <dgm:t>
        <a:bodyPr/>
        <a:lstStyle/>
        <a:p>
          <a:endParaRPr lang="en-US"/>
        </a:p>
      </dgm:t>
    </dgm:pt>
    <dgm:pt modelId="{8500F72A-2C6D-4FDF-9C1D-CA691380EB0B}" type="sibTrans" cxnId="{C4CCE57E-E871-46D6-BAD5-880252C95D22}">
      <dgm:prSet/>
      <dgm:spPr/>
      <dgm:t>
        <a:bodyPr/>
        <a:lstStyle/>
        <a:p>
          <a:endParaRPr lang="en-US"/>
        </a:p>
      </dgm:t>
    </dgm:pt>
    <dgm:pt modelId="{50B3CE7C-E10B-4E23-BD93-03664997C932}" type="pres">
      <dgm:prSet presAssocID="{01A66772-F185-4D58-B8BB-E9370D7A7A2B}" presName="root" presStyleCnt="0">
        <dgm:presLayoutVars>
          <dgm:dir/>
          <dgm:resizeHandles val="exact"/>
        </dgm:presLayoutVars>
      </dgm:prSet>
      <dgm:spPr/>
    </dgm:pt>
    <dgm:pt modelId="{DE9CE479-E4AE-4283-AEF1-10C1535B4324}" type="pres">
      <dgm:prSet presAssocID="{40FC4FFE-8987-4A26-B7F4-8A516F18ADAE}" presName="compNode" presStyleCnt="0"/>
      <dgm:spPr/>
    </dgm:pt>
    <dgm:pt modelId="{B59FCF02-CAD2-4D6F-9542-AD86711168CA}" type="pres">
      <dgm:prSet presAssocID="{40FC4FFE-8987-4A26-B7F4-8A516F18ADAE}" presName="iconBgRect" presStyleLbl="bgShp" presStyleIdx="0" presStyleCnt="3"/>
      <dgm:spPr/>
    </dgm:pt>
    <dgm:pt modelId="{7C175B98-93F4-4D7C-BB95-1514AB879CD5}" type="pres">
      <dgm:prSet presAssocID="{40FC4FFE-8987-4A26-B7F4-8A516F18ADAE}" presName="iconRect" presStyleLbl="node1" presStyleIdx="0" presStyleCnt="3" custLinFactNeighborX="2336" custLinFactNeighborY="-1701"/>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l="-59000" r="-59000"/>
          </a:stretch>
        </a:blipFill>
      </dgm:spPr>
    </dgm:pt>
    <dgm:pt modelId="{677A3090-5F01-43FD-9FA6-C0420AD80FD6}" type="pres">
      <dgm:prSet presAssocID="{40FC4FFE-8987-4A26-B7F4-8A516F18ADAE}" presName="spaceRect" presStyleCnt="0"/>
      <dgm:spPr/>
    </dgm:pt>
    <dgm:pt modelId="{127117FB-F8A7-4A20-A8A7-EC686DDC76D0}" type="pres">
      <dgm:prSet presAssocID="{40FC4FFE-8987-4A26-B7F4-8A516F18ADAE}" presName="textRect" presStyleLbl="revTx" presStyleIdx="0" presStyleCnt="3">
        <dgm:presLayoutVars>
          <dgm:chMax val="1"/>
          <dgm:chPref val="1"/>
        </dgm:presLayoutVars>
      </dgm:prSet>
      <dgm:spPr/>
    </dgm:pt>
    <dgm:pt modelId="{FD1EED9C-83D3-41AD-A09B-D3B36354168F}" type="pres">
      <dgm:prSet presAssocID="{5B62599A-5C9B-48E7-896E-EA782AC60C8B}" presName="sibTrans" presStyleCnt="0"/>
      <dgm:spPr/>
    </dgm:pt>
    <dgm:pt modelId="{C998AB0A-577D-44AA-A068-F634DDE7BD47}" type="pres">
      <dgm:prSet presAssocID="{49225C73-1633-42F1-AB3B-7CB183E5F8B8}" presName="compNode" presStyleCnt="0"/>
      <dgm:spPr/>
    </dgm:pt>
    <dgm:pt modelId="{BCD8CDD9-0C56-4401-ADB1-8B48DAB2C96F}" type="pres">
      <dgm:prSet presAssocID="{49225C73-1633-42F1-AB3B-7CB183E5F8B8}" presName="iconBgRect" presStyleLbl="bgShp" presStyleIdx="1" presStyleCnt="3"/>
      <dgm:spPr/>
    </dgm:pt>
    <dgm:pt modelId="{DB4CA7C4-FCA1-4127-B20A-2A5C031A3CF4}" type="pres">
      <dgm:prSet presAssocID="{49225C73-1633-42F1-AB3B-7CB183E5F8B8}" presName="iconRect" presStyleLbl="node1" presStyleIdx="1" presStyleCnt="3"/>
      <dgm:spPr>
        <a:blipFill rotWithShape="1">
          <a:blip xmlns:r="http://schemas.openxmlformats.org/officeDocument/2006/relationships" r:embed="rId2">
            <a:extLst>
              <a:ext uri="{28A0092B-C50C-407E-A947-70E740481C1C}">
                <a14:useLocalDpi xmlns:a14="http://schemas.microsoft.com/office/drawing/2010/main" val="0"/>
              </a:ext>
            </a:extLst>
          </a:blip>
          <a:srcRect/>
          <a:stretch>
            <a:fillRect l="-71000" r="-71000"/>
          </a:stretch>
        </a:blipFill>
      </dgm:spPr>
    </dgm:pt>
    <dgm:pt modelId="{9B0C8FBF-0BDD-48A5-967E-F3FE71659F6A}" type="pres">
      <dgm:prSet presAssocID="{49225C73-1633-42F1-AB3B-7CB183E5F8B8}" presName="spaceRect" presStyleCnt="0"/>
      <dgm:spPr/>
    </dgm:pt>
    <dgm:pt modelId="{7E6FE37A-5DB0-4899-9FCB-0CE39BC185F8}" type="pres">
      <dgm:prSet presAssocID="{49225C73-1633-42F1-AB3B-7CB183E5F8B8}" presName="textRect" presStyleLbl="revTx" presStyleIdx="1" presStyleCnt="3">
        <dgm:presLayoutVars>
          <dgm:chMax val="1"/>
          <dgm:chPref val="1"/>
        </dgm:presLayoutVars>
      </dgm:prSet>
      <dgm:spPr/>
    </dgm:pt>
    <dgm:pt modelId="{5A266296-0042-402F-92EF-D59AB148E92E}" type="pres">
      <dgm:prSet presAssocID="{9646853A-8964-4519-A5B1-0B7D18B2983D}" presName="sibTrans" presStyleCnt="0"/>
      <dgm:spPr/>
    </dgm:pt>
    <dgm:pt modelId="{ECFA770B-DE2C-4683-A038-58D0FE44BC27}" type="pres">
      <dgm:prSet presAssocID="{1C383F32-22E8-4F62-A3E0-BDC3D5F48992}" presName="compNode" presStyleCnt="0"/>
      <dgm:spPr/>
    </dgm:pt>
    <dgm:pt modelId="{FF93E135-77D6-48A0-8871-9BC93D705D06}" type="pres">
      <dgm:prSet presAssocID="{1C383F32-22E8-4F62-A3E0-BDC3D5F48992}" presName="iconBgRect" presStyleLbl="bgShp" presStyleIdx="2" presStyleCnt="3"/>
      <dgm:spPr/>
    </dgm:pt>
    <dgm:pt modelId="{39509775-983E-4110-B989-EE2CD6514BE0}" type="pres">
      <dgm:prSet presAssocID="{1C383F32-22E8-4F62-A3E0-BDC3D5F48992}" presName="iconRect" presStyleLbl="node1" presStyleIdx="2" presStyleCnt="3" custLinFactNeighborX="1591" custLinFactNeighborY="-3273"/>
      <dgm:spPr>
        <a:blipFill rotWithShape="1">
          <a:blip xmlns:r="http://schemas.openxmlformats.org/officeDocument/2006/relationships" r:embed="rId3"/>
          <a:srcRect/>
          <a:stretch>
            <a:fillRect l="-31000" r="-31000"/>
          </a:stretch>
        </a:blipFill>
      </dgm:spPr>
    </dgm:pt>
    <dgm:pt modelId="{493B43B2-705C-4AE5-8A77-D8DEEDA1B5CF}" type="pres">
      <dgm:prSet presAssocID="{1C383F32-22E8-4F62-A3E0-BDC3D5F48992}" presName="spaceRect" presStyleCnt="0"/>
      <dgm:spPr/>
    </dgm:pt>
    <dgm:pt modelId="{1AEDC777-00B3-41D7-9AE1-23D741E941C3}" type="pres">
      <dgm:prSet presAssocID="{1C383F32-22E8-4F62-A3E0-BDC3D5F48992}" presName="textRect" presStyleLbl="revTx" presStyleIdx="2" presStyleCnt="3">
        <dgm:presLayoutVars>
          <dgm:chMax val="1"/>
          <dgm:chPref val="1"/>
        </dgm:presLayoutVars>
      </dgm:prSet>
      <dgm:spPr/>
    </dgm:pt>
  </dgm:ptLst>
  <dgm:cxnLst>
    <dgm:cxn modelId="{A9154303-8225-4248-91DC-1B0156A35F07}" srcId="{01A66772-F185-4D58-B8BB-E9370D7A7A2B}" destId="{49225C73-1633-42F1-AB3B-7CB183E5F8B8}" srcOrd="1" destOrd="0" parTransId="{1A0E2090-1D4F-438A-8766-B6030CE01ADD}" sibTransId="{9646853A-8964-4519-A5B1-0B7D18B2983D}"/>
    <dgm:cxn modelId="{7A710F69-5154-4855-ACF5-BC7C1BF85A80}" type="presOf" srcId="{49225C73-1633-42F1-AB3B-7CB183E5F8B8}" destId="{7E6FE37A-5DB0-4899-9FCB-0CE39BC185F8}" srcOrd="0" destOrd="0" presId="urn:microsoft.com/office/officeart/2018/5/layout/IconCircleLabelList"/>
    <dgm:cxn modelId="{C7AD8469-3C68-4AF9-AB82-79B0043AA120}" srcId="{01A66772-F185-4D58-B8BB-E9370D7A7A2B}" destId="{40FC4FFE-8987-4A26-B7F4-8A516F18ADAE}" srcOrd="0" destOrd="0" parTransId="{CAD7EF86-FB23-41F6-BF42-040B36DEFDB1}" sibTransId="{5B62599A-5C9B-48E7-896E-EA782AC60C8B}"/>
    <dgm:cxn modelId="{676D3A6A-6EA7-4483-BB12-0BD4A7D7AF9D}" type="presOf" srcId="{01A66772-F185-4D58-B8BB-E9370D7A7A2B}" destId="{50B3CE7C-E10B-4E23-BD93-03664997C932}" srcOrd="0" destOrd="0" presId="urn:microsoft.com/office/officeart/2018/5/layout/IconCircleLabelList"/>
    <dgm:cxn modelId="{1496FC70-DB8B-48D4-98DE-DD2856E389EE}" type="presOf" srcId="{1C383F32-22E8-4F62-A3E0-BDC3D5F48992}" destId="{1AEDC777-00B3-41D7-9AE1-23D741E941C3}" srcOrd="0" destOrd="0" presId="urn:microsoft.com/office/officeart/2018/5/layout/IconCircleLabelList"/>
    <dgm:cxn modelId="{C4CCE57E-E871-46D6-BAD5-880252C95D22}" srcId="{01A66772-F185-4D58-B8BB-E9370D7A7A2B}" destId="{1C383F32-22E8-4F62-A3E0-BDC3D5F48992}" srcOrd="2" destOrd="0" parTransId="{A7920A2F-3244-4159-AF04-6A1D38B7B317}" sibTransId="{8500F72A-2C6D-4FDF-9C1D-CA691380EB0B}"/>
    <dgm:cxn modelId="{355227E3-55E0-4343-BC8D-FC0EB1694F48}" type="presOf" srcId="{40FC4FFE-8987-4A26-B7F4-8A516F18ADAE}" destId="{127117FB-F8A7-4A20-A8A7-EC686DDC76D0}" srcOrd="0" destOrd="0" presId="urn:microsoft.com/office/officeart/2018/5/layout/IconCircleLabelList"/>
    <dgm:cxn modelId="{555498CB-3ED1-404E-A25F-EB243EFC5FB1}" type="presParOf" srcId="{50B3CE7C-E10B-4E23-BD93-03664997C932}" destId="{DE9CE479-E4AE-4283-AEF1-10C1535B4324}" srcOrd="0" destOrd="0" presId="urn:microsoft.com/office/officeart/2018/5/layout/IconCircleLabelList"/>
    <dgm:cxn modelId="{11F12D49-CD08-4D50-BD13-3ECBC3A476A4}" type="presParOf" srcId="{DE9CE479-E4AE-4283-AEF1-10C1535B4324}" destId="{B59FCF02-CAD2-4D6F-9542-AD86711168CA}" srcOrd="0" destOrd="0" presId="urn:microsoft.com/office/officeart/2018/5/layout/IconCircleLabelList"/>
    <dgm:cxn modelId="{F443A659-540B-487B-97F9-49219CF60D6B}" type="presParOf" srcId="{DE9CE479-E4AE-4283-AEF1-10C1535B4324}" destId="{7C175B98-93F4-4D7C-BB95-1514AB879CD5}" srcOrd="1" destOrd="0" presId="urn:microsoft.com/office/officeart/2018/5/layout/IconCircleLabelList"/>
    <dgm:cxn modelId="{A503D7AB-7D64-4163-93B5-1CEEDAE81823}" type="presParOf" srcId="{DE9CE479-E4AE-4283-AEF1-10C1535B4324}" destId="{677A3090-5F01-43FD-9FA6-C0420AD80FD6}" srcOrd="2" destOrd="0" presId="urn:microsoft.com/office/officeart/2018/5/layout/IconCircleLabelList"/>
    <dgm:cxn modelId="{780188ED-7DCE-45BB-B6AF-91BE48969612}" type="presParOf" srcId="{DE9CE479-E4AE-4283-AEF1-10C1535B4324}" destId="{127117FB-F8A7-4A20-A8A7-EC686DDC76D0}" srcOrd="3" destOrd="0" presId="urn:microsoft.com/office/officeart/2018/5/layout/IconCircleLabelList"/>
    <dgm:cxn modelId="{155719F8-A89B-4E96-BC49-C48BC717F480}" type="presParOf" srcId="{50B3CE7C-E10B-4E23-BD93-03664997C932}" destId="{FD1EED9C-83D3-41AD-A09B-D3B36354168F}" srcOrd="1" destOrd="0" presId="urn:microsoft.com/office/officeart/2018/5/layout/IconCircleLabelList"/>
    <dgm:cxn modelId="{2772E199-56B0-4310-A55E-67D00CA3E59E}" type="presParOf" srcId="{50B3CE7C-E10B-4E23-BD93-03664997C932}" destId="{C998AB0A-577D-44AA-A068-F634DDE7BD47}" srcOrd="2" destOrd="0" presId="urn:microsoft.com/office/officeart/2018/5/layout/IconCircleLabelList"/>
    <dgm:cxn modelId="{4E351D18-D97F-4B92-A608-2E9600B91C28}" type="presParOf" srcId="{C998AB0A-577D-44AA-A068-F634DDE7BD47}" destId="{BCD8CDD9-0C56-4401-ADB1-8B48DAB2C96F}" srcOrd="0" destOrd="0" presId="urn:microsoft.com/office/officeart/2018/5/layout/IconCircleLabelList"/>
    <dgm:cxn modelId="{B3DC724C-4569-4E9D-BD5A-49E4CD991FD0}" type="presParOf" srcId="{C998AB0A-577D-44AA-A068-F634DDE7BD47}" destId="{DB4CA7C4-FCA1-4127-B20A-2A5C031A3CF4}" srcOrd="1" destOrd="0" presId="urn:microsoft.com/office/officeart/2018/5/layout/IconCircleLabelList"/>
    <dgm:cxn modelId="{AD1AB552-CCE0-4911-BB9E-5D4A60B21F4F}" type="presParOf" srcId="{C998AB0A-577D-44AA-A068-F634DDE7BD47}" destId="{9B0C8FBF-0BDD-48A5-967E-F3FE71659F6A}" srcOrd="2" destOrd="0" presId="urn:microsoft.com/office/officeart/2018/5/layout/IconCircleLabelList"/>
    <dgm:cxn modelId="{8558F796-2D01-40FE-A21A-7530EEBC3BC3}" type="presParOf" srcId="{C998AB0A-577D-44AA-A068-F634DDE7BD47}" destId="{7E6FE37A-5DB0-4899-9FCB-0CE39BC185F8}" srcOrd="3" destOrd="0" presId="urn:microsoft.com/office/officeart/2018/5/layout/IconCircleLabelList"/>
    <dgm:cxn modelId="{1532E2BE-82E9-40A4-A6F7-40B60FC879AE}" type="presParOf" srcId="{50B3CE7C-E10B-4E23-BD93-03664997C932}" destId="{5A266296-0042-402F-92EF-D59AB148E92E}" srcOrd="3" destOrd="0" presId="urn:microsoft.com/office/officeart/2018/5/layout/IconCircleLabelList"/>
    <dgm:cxn modelId="{3A7F4DB9-1469-4F58-B633-24B7EEE084D1}" type="presParOf" srcId="{50B3CE7C-E10B-4E23-BD93-03664997C932}" destId="{ECFA770B-DE2C-4683-A038-58D0FE44BC27}" srcOrd="4" destOrd="0" presId="urn:microsoft.com/office/officeart/2018/5/layout/IconCircleLabelList"/>
    <dgm:cxn modelId="{91311827-CDAC-4BA8-B4A3-117AFD1CEE2D}" type="presParOf" srcId="{ECFA770B-DE2C-4683-A038-58D0FE44BC27}" destId="{FF93E135-77D6-48A0-8871-9BC93D705D06}" srcOrd="0" destOrd="0" presId="urn:microsoft.com/office/officeart/2018/5/layout/IconCircleLabelList"/>
    <dgm:cxn modelId="{83B7CA40-11B7-4507-8422-A40F02D469B2}" type="presParOf" srcId="{ECFA770B-DE2C-4683-A038-58D0FE44BC27}" destId="{39509775-983E-4110-B989-EE2CD6514BE0}" srcOrd="1" destOrd="0" presId="urn:microsoft.com/office/officeart/2018/5/layout/IconCircleLabelList"/>
    <dgm:cxn modelId="{A44BB251-01EB-4DEF-A28C-6D495183E4DC}" type="presParOf" srcId="{ECFA770B-DE2C-4683-A038-58D0FE44BC27}" destId="{493B43B2-705C-4AE5-8A77-D8DEEDA1B5CF}" srcOrd="2" destOrd="0" presId="urn:microsoft.com/office/officeart/2018/5/layout/IconCircleLabelList"/>
    <dgm:cxn modelId="{1EFA52DF-3C80-4DAA-BED6-AFE2F81796B2}" type="presParOf" srcId="{ECFA770B-DE2C-4683-A038-58D0FE44BC27}" destId="{1AEDC777-00B3-41D7-9AE1-23D741E941C3}"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9FCF02-CAD2-4D6F-9542-AD86711168CA}">
      <dsp:nvSpPr>
        <dsp:cNvPr id="0" name=""/>
        <dsp:cNvSpPr/>
      </dsp:nvSpPr>
      <dsp:spPr>
        <a:xfrm>
          <a:off x="616949" y="310305"/>
          <a:ext cx="1818562" cy="1818562"/>
        </a:xfrm>
        <a:prstGeom prst="ellipse">
          <a:avLst/>
        </a:prstGeom>
        <a:gradFill rotWithShape="0">
          <a:gsLst>
            <a:gs pos="0">
              <a:schemeClr val="accent2">
                <a:hueOff val="0"/>
                <a:satOff val="0"/>
                <a:lumOff val="0"/>
                <a:alphaOff val="0"/>
                <a:satMod val="100000"/>
                <a:lumMod val="100000"/>
              </a:schemeClr>
            </a:gs>
            <a:gs pos="50000">
              <a:schemeClr val="accent2">
                <a:hueOff val="0"/>
                <a:satOff val="0"/>
                <a:lumOff val="0"/>
                <a:alphaOff val="0"/>
                <a:shade val="99000"/>
                <a:satMod val="105000"/>
                <a:lumMod val="100000"/>
              </a:schemeClr>
            </a:gs>
            <a:gs pos="100000">
              <a:schemeClr val="accent2">
                <a:hueOff val="0"/>
                <a:satOff val="0"/>
                <a:lumOff val="0"/>
                <a:alphaOff val="0"/>
                <a:shade val="98000"/>
                <a:satMod val="105000"/>
                <a:lumMod val="100000"/>
              </a:schemeClr>
            </a:gs>
          </a:gsLst>
          <a:lin ang="5400000" scaled="0"/>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7C175B98-93F4-4D7C-BB95-1514AB879CD5}">
      <dsp:nvSpPr>
        <dsp:cNvPr id="0" name=""/>
        <dsp:cNvSpPr/>
      </dsp:nvSpPr>
      <dsp:spPr>
        <a:xfrm>
          <a:off x="1028887" y="680119"/>
          <a:ext cx="1043437" cy="1043437"/>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l="-59000" r="-59000"/>
          </a:stretch>
        </a:blipFill>
        <a:ln>
          <a:noFill/>
        </a:ln>
        <a:effectLst>
          <a:outerShdw blurRad="38100" dist="12700" dir="5400000" algn="ctr" rotWithShape="0">
            <a:srgbClr val="000000">
              <a:alpha val="63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127117FB-F8A7-4A20-A8A7-EC686DDC76D0}">
      <dsp:nvSpPr>
        <dsp:cNvPr id="0" name=""/>
        <dsp:cNvSpPr/>
      </dsp:nvSpPr>
      <dsp:spPr>
        <a:xfrm>
          <a:off x="35606" y="2695306"/>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377950">
            <a:lnSpc>
              <a:spcPct val="100000"/>
            </a:lnSpc>
            <a:spcBef>
              <a:spcPct val="0"/>
            </a:spcBef>
            <a:spcAft>
              <a:spcPct val="35000"/>
            </a:spcAft>
            <a:buNone/>
            <a:defRPr cap="all"/>
          </a:pPr>
          <a:r>
            <a:rPr lang="en-US" sz="3100" kern="1200" dirty="0"/>
            <a:t>Introduction </a:t>
          </a:r>
        </a:p>
      </dsp:txBody>
      <dsp:txXfrm>
        <a:off x="35606" y="2695306"/>
        <a:ext cx="2981250" cy="720000"/>
      </dsp:txXfrm>
    </dsp:sp>
    <dsp:sp modelId="{BCD8CDD9-0C56-4401-ADB1-8B48DAB2C96F}">
      <dsp:nvSpPr>
        <dsp:cNvPr id="0" name=""/>
        <dsp:cNvSpPr/>
      </dsp:nvSpPr>
      <dsp:spPr>
        <a:xfrm>
          <a:off x="4119918" y="310305"/>
          <a:ext cx="1818562" cy="1818562"/>
        </a:xfrm>
        <a:prstGeom prst="ellipse">
          <a:avLst/>
        </a:prstGeom>
        <a:gradFill rotWithShape="0">
          <a:gsLst>
            <a:gs pos="0">
              <a:schemeClr val="accent3">
                <a:hueOff val="0"/>
                <a:satOff val="0"/>
                <a:lumOff val="0"/>
                <a:alphaOff val="0"/>
                <a:satMod val="100000"/>
                <a:lumMod val="100000"/>
              </a:schemeClr>
            </a:gs>
            <a:gs pos="50000">
              <a:schemeClr val="accent3">
                <a:hueOff val="0"/>
                <a:satOff val="0"/>
                <a:lumOff val="0"/>
                <a:alphaOff val="0"/>
                <a:shade val="99000"/>
                <a:satMod val="105000"/>
                <a:lumMod val="100000"/>
              </a:schemeClr>
            </a:gs>
            <a:gs pos="100000">
              <a:schemeClr val="accent3">
                <a:hueOff val="0"/>
                <a:satOff val="0"/>
                <a:lumOff val="0"/>
                <a:alphaOff val="0"/>
                <a:shade val="98000"/>
                <a:satMod val="105000"/>
                <a:lumMod val="100000"/>
              </a:schemeClr>
            </a:gs>
          </a:gsLst>
          <a:lin ang="5400000" scaled="0"/>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DB4CA7C4-FCA1-4127-B20A-2A5C031A3CF4}">
      <dsp:nvSpPr>
        <dsp:cNvPr id="0" name=""/>
        <dsp:cNvSpPr/>
      </dsp:nvSpPr>
      <dsp:spPr>
        <a:xfrm>
          <a:off x="4507481" y="697868"/>
          <a:ext cx="1043437" cy="1043437"/>
        </a:xfrm>
        <a:prstGeom prst="rect">
          <a:avLst/>
        </a:prstGeom>
        <a:blipFill rotWithShape="1">
          <a:blip xmlns:r="http://schemas.openxmlformats.org/officeDocument/2006/relationships" r:embed="rId2">
            <a:extLst>
              <a:ext uri="{28A0092B-C50C-407E-A947-70E740481C1C}">
                <a14:useLocalDpi xmlns:a14="http://schemas.microsoft.com/office/drawing/2010/main" val="0"/>
              </a:ext>
            </a:extLst>
          </a:blip>
          <a:srcRect/>
          <a:stretch>
            <a:fillRect l="-71000" r="-71000"/>
          </a:stretch>
        </a:blipFill>
        <a:ln>
          <a:noFill/>
        </a:ln>
        <a:effectLst>
          <a:outerShdw blurRad="38100" dist="12700" dir="5400000" algn="ctr" rotWithShape="0">
            <a:srgbClr val="000000">
              <a:alpha val="63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7E6FE37A-5DB0-4899-9FCB-0CE39BC185F8}">
      <dsp:nvSpPr>
        <dsp:cNvPr id="0" name=""/>
        <dsp:cNvSpPr/>
      </dsp:nvSpPr>
      <dsp:spPr>
        <a:xfrm>
          <a:off x="3538574" y="2695306"/>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377950">
            <a:lnSpc>
              <a:spcPct val="100000"/>
            </a:lnSpc>
            <a:spcBef>
              <a:spcPct val="0"/>
            </a:spcBef>
            <a:spcAft>
              <a:spcPct val="35000"/>
            </a:spcAft>
            <a:buNone/>
            <a:defRPr cap="all"/>
          </a:pPr>
          <a:r>
            <a:rPr lang="en-US" sz="3100" kern="1200" dirty="0"/>
            <a:t>Analysis</a:t>
          </a:r>
        </a:p>
      </dsp:txBody>
      <dsp:txXfrm>
        <a:off x="3538574" y="2695306"/>
        <a:ext cx="2981250" cy="720000"/>
      </dsp:txXfrm>
    </dsp:sp>
    <dsp:sp modelId="{FF93E135-77D6-48A0-8871-9BC93D705D06}">
      <dsp:nvSpPr>
        <dsp:cNvPr id="0" name=""/>
        <dsp:cNvSpPr/>
      </dsp:nvSpPr>
      <dsp:spPr>
        <a:xfrm>
          <a:off x="7622887" y="310305"/>
          <a:ext cx="1818562" cy="1818562"/>
        </a:xfrm>
        <a:prstGeom prst="ellipse">
          <a:avLst/>
        </a:prstGeom>
        <a:gradFill rotWithShape="0">
          <a:gsLst>
            <a:gs pos="0">
              <a:schemeClr val="accent4">
                <a:hueOff val="0"/>
                <a:satOff val="0"/>
                <a:lumOff val="0"/>
                <a:alphaOff val="0"/>
                <a:satMod val="100000"/>
                <a:lumMod val="100000"/>
              </a:schemeClr>
            </a:gs>
            <a:gs pos="50000">
              <a:schemeClr val="accent4">
                <a:hueOff val="0"/>
                <a:satOff val="0"/>
                <a:lumOff val="0"/>
                <a:alphaOff val="0"/>
                <a:shade val="99000"/>
                <a:satMod val="105000"/>
                <a:lumMod val="100000"/>
              </a:schemeClr>
            </a:gs>
            <a:gs pos="100000">
              <a:schemeClr val="accent4">
                <a:hueOff val="0"/>
                <a:satOff val="0"/>
                <a:lumOff val="0"/>
                <a:alphaOff val="0"/>
                <a:shade val="98000"/>
                <a:satMod val="105000"/>
                <a:lumMod val="100000"/>
              </a:schemeClr>
            </a:gs>
          </a:gsLst>
          <a:lin ang="5400000" scaled="0"/>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39509775-983E-4110-B989-EE2CD6514BE0}">
      <dsp:nvSpPr>
        <dsp:cNvPr id="0" name=""/>
        <dsp:cNvSpPr/>
      </dsp:nvSpPr>
      <dsp:spPr>
        <a:xfrm>
          <a:off x="8027051" y="663716"/>
          <a:ext cx="1043437" cy="1043437"/>
        </a:xfrm>
        <a:prstGeom prst="rect">
          <a:avLst/>
        </a:prstGeom>
        <a:blipFill rotWithShape="1">
          <a:blip xmlns:r="http://schemas.openxmlformats.org/officeDocument/2006/relationships" r:embed="rId3"/>
          <a:srcRect/>
          <a:stretch>
            <a:fillRect l="-31000" r="-31000"/>
          </a:stretch>
        </a:blipFill>
        <a:ln>
          <a:noFill/>
        </a:ln>
        <a:effectLst>
          <a:outerShdw blurRad="38100" dist="12700" dir="5400000" algn="ctr" rotWithShape="0">
            <a:srgbClr val="000000">
              <a:alpha val="63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1AEDC777-00B3-41D7-9AE1-23D741E941C3}">
      <dsp:nvSpPr>
        <dsp:cNvPr id="0" name=""/>
        <dsp:cNvSpPr/>
      </dsp:nvSpPr>
      <dsp:spPr>
        <a:xfrm>
          <a:off x="7041543" y="2695306"/>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377950">
            <a:lnSpc>
              <a:spcPct val="100000"/>
            </a:lnSpc>
            <a:spcBef>
              <a:spcPct val="0"/>
            </a:spcBef>
            <a:spcAft>
              <a:spcPct val="35000"/>
            </a:spcAft>
            <a:buNone/>
            <a:defRPr cap="all"/>
          </a:pPr>
          <a:r>
            <a:rPr lang="en-US" sz="3100" kern="1200" dirty="0"/>
            <a:t>Conclusion</a:t>
          </a:r>
        </a:p>
      </dsp:txBody>
      <dsp:txXfrm>
        <a:off x="7041543" y="2695306"/>
        <a:ext cx="298125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3/13/2022</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3/13/2022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3/13/2022</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3/13/2022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3/13/2022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3/13/2022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3/13/2022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3/13/2022</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3/13/2022</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3/13/2022</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947857" cy="2136643"/>
          </a:xfrm>
        </p:spPr>
        <p:txBody>
          <a:bodyPr>
            <a:normAutofit/>
          </a:bodyPr>
          <a:lstStyle/>
          <a:p>
            <a:r>
              <a:rPr lang="en-US" sz="4400" dirty="0">
                <a:solidFill>
                  <a:schemeClr val="tx1"/>
                </a:solidFill>
              </a:rPr>
              <a:t>Housing PRICE PROJECT</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9321552" y="5433132"/>
            <a:ext cx="2902998" cy="809267"/>
          </a:xfrm>
        </p:spPr>
        <p:txBody>
          <a:bodyPr>
            <a:noAutofit/>
          </a:bodyPr>
          <a:lstStyle/>
          <a:p>
            <a:pPr algn="l">
              <a:spcAft>
                <a:spcPts val="600"/>
              </a:spcAft>
            </a:pPr>
            <a:r>
              <a:rPr lang="en-US" sz="2000" b="1" dirty="0">
                <a:solidFill>
                  <a:srgbClr val="FF0000"/>
                </a:solidFill>
                <a:latin typeface="+mj-lt"/>
              </a:rPr>
              <a:t>Submitted by:</a:t>
            </a:r>
          </a:p>
          <a:p>
            <a:pPr algn="l">
              <a:spcAft>
                <a:spcPts val="600"/>
              </a:spcAft>
            </a:pPr>
            <a:r>
              <a:rPr lang="en-US" sz="2000" b="1" dirty="0">
                <a:solidFill>
                  <a:srgbClr val="FF0000"/>
                </a:solidFill>
                <a:latin typeface="+mj-lt"/>
              </a:rPr>
              <a:t>Nazia</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75427FD-2A49-43EB-B4E8-656A04C38B12}"/>
              </a:ext>
            </a:extLst>
          </p:cNvPr>
          <p:cNvPicPr>
            <a:picLocks noChangeAspect="1"/>
          </p:cNvPicPr>
          <p:nvPr/>
        </p:nvPicPr>
        <p:blipFill>
          <a:blip r:embed="rId2"/>
          <a:stretch>
            <a:fillRect/>
          </a:stretch>
        </p:blipFill>
        <p:spPr>
          <a:xfrm>
            <a:off x="1819922" y="692459"/>
            <a:ext cx="8639486" cy="5584972"/>
          </a:xfrm>
          <a:prstGeom prst="rect">
            <a:avLst/>
          </a:prstGeom>
        </p:spPr>
      </p:pic>
    </p:spTree>
    <p:extLst>
      <p:ext uri="{BB962C8B-B14F-4D97-AF65-F5344CB8AC3E}">
        <p14:creationId xmlns:p14="http://schemas.microsoft.com/office/powerpoint/2010/main" val="25532614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E81EE43-940B-4ACD-8997-42D12D3E3DBB}"/>
              </a:ext>
            </a:extLst>
          </p:cNvPr>
          <p:cNvPicPr>
            <a:picLocks noChangeAspect="1"/>
          </p:cNvPicPr>
          <p:nvPr/>
        </p:nvPicPr>
        <p:blipFill>
          <a:blip r:embed="rId2"/>
          <a:stretch>
            <a:fillRect/>
          </a:stretch>
        </p:blipFill>
        <p:spPr>
          <a:xfrm>
            <a:off x="2272683" y="534911"/>
            <a:ext cx="7617041" cy="5765775"/>
          </a:xfrm>
          <a:prstGeom prst="rect">
            <a:avLst/>
          </a:prstGeom>
        </p:spPr>
      </p:pic>
    </p:spTree>
    <p:extLst>
      <p:ext uri="{BB962C8B-B14F-4D97-AF65-F5344CB8AC3E}">
        <p14:creationId xmlns:p14="http://schemas.microsoft.com/office/powerpoint/2010/main" val="41553472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84D7CB4-56C8-4CE0-BA54-2C7761708AAF}"/>
              </a:ext>
            </a:extLst>
          </p:cNvPr>
          <p:cNvPicPr>
            <a:picLocks noGrp="1" noChangeAspect="1"/>
          </p:cNvPicPr>
          <p:nvPr>
            <p:ph idx="1"/>
          </p:nvPr>
        </p:nvPicPr>
        <p:blipFill>
          <a:blip r:embed="rId2"/>
          <a:stretch>
            <a:fillRect/>
          </a:stretch>
        </p:blipFill>
        <p:spPr>
          <a:xfrm>
            <a:off x="1447063" y="503064"/>
            <a:ext cx="4403325" cy="5694760"/>
          </a:xfrm>
        </p:spPr>
      </p:pic>
      <p:pic>
        <p:nvPicPr>
          <p:cNvPr id="7" name="Picture 6">
            <a:extLst>
              <a:ext uri="{FF2B5EF4-FFF2-40B4-BE49-F238E27FC236}">
                <a16:creationId xmlns:a16="http://schemas.microsoft.com/office/drawing/2014/main" id="{E29AE4E0-B4DB-44D6-983B-20EA59C4F1DE}"/>
              </a:ext>
            </a:extLst>
          </p:cNvPr>
          <p:cNvPicPr>
            <a:picLocks noChangeAspect="1"/>
          </p:cNvPicPr>
          <p:nvPr/>
        </p:nvPicPr>
        <p:blipFill>
          <a:blip r:embed="rId3"/>
          <a:stretch>
            <a:fillRect/>
          </a:stretch>
        </p:blipFill>
        <p:spPr>
          <a:xfrm>
            <a:off x="5967947" y="533721"/>
            <a:ext cx="3966170" cy="5664915"/>
          </a:xfrm>
          <a:prstGeom prst="rect">
            <a:avLst/>
          </a:prstGeom>
        </p:spPr>
      </p:pic>
    </p:spTree>
    <p:extLst>
      <p:ext uri="{BB962C8B-B14F-4D97-AF65-F5344CB8AC3E}">
        <p14:creationId xmlns:p14="http://schemas.microsoft.com/office/powerpoint/2010/main" val="39820294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BE2579F-44C4-4970-A4A6-60CBD117CEE1}"/>
              </a:ext>
            </a:extLst>
          </p:cNvPr>
          <p:cNvPicPr>
            <a:picLocks noChangeAspect="1"/>
          </p:cNvPicPr>
          <p:nvPr/>
        </p:nvPicPr>
        <p:blipFill>
          <a:blip r:embed="rId2"/>
          <a:stretch>
            <a:fillRect/>
          </a:stretch>
        </p:blipFill>
        <p:spPr>
          <a:xfrm>
            <a:off x="1170887" y="1133154"/>
            <a:ext cx="9986224" cy="4655087"/>
          </a:xfrm>
          <a:prstGeom prst="rect">
            <a:avLst/>
          </a:prstGeom>
        </p:spPr>
      </p:pic>
    </p:spTree>
    <p:extLst>
      <p:ext uri="{BB962C8B-B14F-4D97-AF65-F5344CB8AC3E}">
        <p14:creationId xmlns:p14="http://schemas.microsoft.com/office/powerpoint/2010/main" val="12345357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46C5263-D242-43AE-A95E-B577E37537B0}"/>
              </a:ext>
            </a:extLst>
          </p:cNvPr>
          <p:cNvPicPr>
            <a:picLocks noChangeAspect="1"/>
          </p:cNvPicPr>
          <p:nvPr/>
        </p:nvPicPr>
        <p:blipFill>
          <a:blip r:embed="rId2"/>
          <a:stretch>
            <a:fillRect/>
          </a:stretch>
        </p:blipFill>
        <p:spPr>
          <a:xfrm>
            <a:off x="1491449" y="624409"/>
            <a:ext cx="9090093" cy="5536693"/>
          </a:xfrm>
          <a:prstGeom prst="rect">
            <a:avLst/>
          </a:prstGeom>
        </p:spPr>
      </p:pic>
    </p:spTree>
    <p:extLst>
      <p:ext uri="{BB962C8B-B14F-4D97-AF65-F5344CB8AC3E}">
        <p14:creationId xmlns:p14="http://schemas.microsoft.com/office/powerpoint/2010/main" val="18480381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4A56D6A-1D96-450B-936E-2D1BC12B8D5A}"/>
              </a:ext>
            </a:extLst>
          </p:cNvPr>
          <p:cNvPicPr>
            <a:picLocks noChangeAspect="1"/>
          </p:cNvPicPr>
          <p:nvPr/>
        </p:nvPicPr>
        <p:blipFill>
          <a:blip r:embed="rId2"/>
          <a:stretch>
            <a:fillRect/>
          </a:stretch>
        </p:blipFill>
        <p:spPr>
          <a:xfrm>
            <a:off x="1301604" y="533347"/>
            <a:ext cx="4468882" cy="5791306"/>
          </a:xfrm>
          <a:prstGeom prst="rect">
            <a:avLst/>
          </a:prstGeom>
        </p:spPr>
      </p:pic>
      <p:pic>
        <p:nvPicPr>
          <p:cNvPr id="9" name="Picture 8">
            <a:extLst>
              <a:ext uri="{FF2B5EF4-FFF2-40B4-BE49-F238E27FC236}">
                <a16:creationId xmlns:a16="http://schemas.microsoft.com/office/drawing/2014/main" id="{7AFF1BCF-349C-4F31-91D9-E2D7F2C766E7}"/>
              </a:ext>
            </a:extLst>
          </p:cNvPr>
          <p:cNvPicPr>
            <a:picLocks noChangeAspect="1"/>
          </p:cNvPicPr>
          <p:nvPr/>
        </p:nvPicPr>
        <p:blipFill>
          <a:blip r:embed="rId3"/>
          <a:stretch>
            <a:fillRect/>
          </a:stretch>
        </p:blipFill>
        <p:spPr>
          <a:xfrm>
            <a:off x="5969944" y="533347"/>
            <a:ext cx="4629997" cy="5802528"/>
          </a:xfrm>
          <a:prstGeom prst="rect">
            <a:avLst/>
          </a:prstGeom>
        </p:spPr>
      </p:pic>
    </p:spTree>
    <p:extLst>
      <p:ext uri="{BB962C8B-B14F-4D97-AF65-F5344CB8AC3E}">
        <p14:creationId xmlns:p14="http://schemas.microsoft.com/office/powerpoint/2010/main" val="12007568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B9352B4-F967-4C76-AC24-7158B375F77C}"/>
              </a:ext>
            </a:extLst>
          </p:cNvPr>
          <p:cNvPicPr>
            <a:picLocks noChangeAspect="1"/>
          </p:cNvPicPr>
          <p:nvPr/>
        </p:nvPicPr>
        <p:blipFill>
          <a:blip r:embed="rId2"/>
          <a:stretch>
            <a:fillRect/>
          </a:stretch>
        </p:blipFill>
        <p:spPr>
          <a:xfrm>
            <a:off x="1713385" y="494838"/>
            <a:ext cx="3918181" cy="5850329"/>
          </a:xfrm>
          <a:prstGeom prst="rect">
            <a:avLst/>
          </a:prstGeom>
        </p:spPr>
      </p:pic>
    </p:spTree>
    <p:extLst>
      <p:ext uri="{BB962C8B-B14F-4D97-AF65-F5344CB8AC3E}">
        <p14:creationId xmlns:p14="http://schemas.microsoft.com/office/powerpoint/2010/main" val="10814533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6EA0CE4B-0B8C-4099-8E2A-9AF3A30FC182}"/>
              </a:ext>
            </a:extLst>
          </p:cNvPr>
          <p:cNvPicPr>
            <a:picLocks noGrp="1" noChangeAspect="1"/>
          </p:cNvPicPr>
          <p:nvPr>
            <p:ph idx="1"/>
          </p:nvPr>
        </p:nvPicPr>
        <p:blipFill>
          <a:blip r:embed="rId2"/>
          <a:stretch>
            <a:fillRect/>
          </a:stretch>
        </p:blipFill>
        <p:spPr>
          <a:xfrm>
            <a:off x="1422778" y="578474"/>
            <a:ext cx="8449191" cy="5774359"/>
          </a:xfrm>
          <a:prstGeom prst="rect">
            <a:avLst/>
          </a:prstGeom>
        </p:spPr>
      </p:pic>
    </p:spTree>
    <p:extLst>
      <p:ext uri="{BB962C8B-B14F-4D97-AF65-F5344CB8AC3E}">
        <p14:creationId xmlns:p14="http://schemas.microsoft.com/office/powerpoint/2010/main" val="35108823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291F651-638D-4C93-B75E-F362B8536930}"/>
              </a:ext>
            </a:extLst>
          </p:cNvPr>
          <p:cNvPicPr>
            <a:picLocks noChangeAspect="1"/>
          </p:cNvPicPr>
          <p:nvPr/>
        </p:nvPicPr>
        <p:blipFill>
          <a:blip r:embed="rId2"/>
          <a:stretch>
            <a:fillRect/>
          </a:stretch>
        </p:blipFill>
        <p:spPr>
          <a:xfrm>
            <a:off x="710209" y="1021002"/>
            <a:ext cx="4368069" cy="5320977"/>
          </a:xfrm>
          <a:prstGeom prst="rect">
            <a:avLst/>
          </a:prstGeom>
        </p:spPr>
      </p:pic>
      <p:pic>
        <p:nvPicPr>
          <p:cNvPr id="7" name="Picture 6">
            <a:extLst>
              <a:ext uri="{FF2B5EF4-FFF2-40B4-BE49-F238E27FC236}">
                <a16:creationId xmlns:a16="http://schemas.microsoft.com/office/drawing/2014/main" id="{D413E107-F950-4C38-ADC9-E5DEB3D5DED6}"/>
              </a:ext>
            </a:extLst>
          </p:cNvPr>
          <p:cNvPicPr>
            <a:picLocks noChangeAspect="1"/>
          </p:cNvPicPr>
          <p:nvPr/>
        </p:nvPicPr>
        <p:blipFill>
          <a:blip r:embed="rId3"/>
          <a:stretch>
            <a:fillRect/>
          </a:stretch>
        </p:blipFill>
        <p:spPr>
          <a:xfrm>
            <a:off x="5220065" y="1860969"/>
            <a:ext cx="6475455" cy="2826441"/>
          </a:xfrm>
          <a:prstGeom prst="rect">
            <a:avLst/>
          </a:prstGeom>
        </p:spPr>
      </p:pic>
    </p:spTree>
    <p:extLst>
      <p:ext uri="{BB962C8B-B14F-4D97-AF65-F5344CB8AC3E}">
        <p14:creationId xmlns:p14="http://schemas.microsoft.com/office/powerpoint/2010/main" val="41486575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59A6CCB-477C-447F-B985-8B86B596666B}"/>
              </a:ext>
            </a:extLst>
          </p:cNvPr>
          <p:cNvPicPr>
            <a:picLocks noChangeAspect="1"/>
          </p:cNvPicPr>
          <p:nvPr/>
        </p:nvPicPr>
        <p:blipFill>
          <a:blip r:embed="rId2"/>
          <a:stretch>
            <a:fillRect/>
          </a:stretch>
        </p:blipFill>
        <p:spPr>
          <a:xfrm>
            <a:off x="716416" y="514906"/>
            <a:ext cx="4388246" cy="5825242"/>
          </a:xfrm>
          <a:prstGeom prst="rect">
            <a:avLst/>
          </a:prstGeom>
        </p:spPr>
      </p:pic>
      <p:pic>
        <p:nvPicPr>
          <p:cNvPr id="9" name="Picture 8">
            <a:extLst>
              <a:ext uri="{FF2B5EF4-FFF2-40B4-BE49-F238E27FC236}">
                <a16:creationId xmlns:a16="http://schemas.microsoft.com/office/drawing/2014/main" id="{D07111DC-53B0-4820-8624-903903CCEE59}"/>
              </a:ext>
            </a:extLst>
          </p:cNvPr>
          <p:cNvPicPr>
            <a:picLocks noChangeAspect="1"/>
          </p:cNvPicPr>
          <p:nvPr/>
        </p:nvPicPr>
        <p:blipFill>
          <a:blip r:embed="rId3"/>
          <a:stretch>
            <a:fillRect/>
          </a:stretch>
        </p:blipFill>
        <p:spPr>
          <a:xfrm>
            <a:off x="6077427" y="514296"/>
            <a:ext cx="4602413" cy="5826700"/>
          </a:xfrm>
          <a:prstGeom prst="rect">
            <a:avLst/>
          </a:prstGeom>
        </p:spPr>
      </p:pic>
    </p:spTree>
    <p:extLst>
      <p:ext uri="{BB962C8B-B14F-4D97-AF65-F5344CB8AC3E}">
        <p14:creationId xmlns:p14="http://schemas.microsoft.com/office/powerpoint/2010/main" val="18802186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66800" y="642594"/>
            <a:ext cx="10058400" cy="1371600"/>
          </a:xfrm>
        </p:spPr>
        <p:txBody>
          <a:bodyPr>
            <a:normAutofit/>
          </a:bodyPr>
          <a:lstStyle/>
          <a:p>
            <a:pPr algn="ctr"/>
            <a:r>
              <a:rPr lang="en-US" b="1" dirty="0"/>
              <a:t>Table of content</a:t>
            </a:r>
          </a:p>
        </p:txBody>
      </p:sp>
      <p:graphicFrame>
        <p:nvGraphicFramePr>
          <p:cNvPr id="5" name="Content Placeholder 2" descr="SmartArt graphic">
            <a:extLst>
              <a:ext uri="{FF2B5EF4-FFF2-40B4-BE49-F238E27FC236}">
                <a16:creationId xmlns:a16="http://schemas.microsoft.com/office/drawing/2014/main" id="{91DB1382-7276-49FA-9632-38D558F457E3}"/>
              </a:ext>
            </a:extLst>
          </p:cNvPr>
          <p:cNvGraphicFramePr>
            <a:graphicFrameLocks noGrp="1"/>
          </p:cNvGraphicFramePr>
          <p:nvPr>
            <p:ph idx="1"/>
            <p:extLst>
              <p:ext uri="{D42A27DB-BD31-4B8C-83A1-F6EECF244321}">
                <p14:modId xmlns:p14="http://schemas.microsoft.com/office/powerpoint/2010/main" val="621501305"/>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32431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8D03056-A749-43FE-8B64-692D28D6F5EF}"/>
              </a:ext>
            </a:extLst>
          </p:cNvPr>
          <p:cNvPicPr>
            <a:picLocks noChangeAspect="1"/>
          </p:cNvPicPr>
          <p:nvPr/>
        </p:nvPicPr>
        <p:blipFill>
          <a:blip r:embed="rId2"/>
          <a:stretch>
            <a:fillRect/>
          </a:stretch>
        </p:blipFill>
        <p:spPr>
          <a:xfrm>
            <a:off x="547454" y="832343"/>
            <a:ext cx="5326602" cy="5348673"/>
          </a:xfrm>
          <a:prstGeom prst="rect">
            <a:avLst/>
          </a:prstGeom>
        </p:spPr>
      </p:pic>
      <p:pic>
        <p:nvPicPr>
          <p:cNvPr id="9" name="Picture 8">
            <a:extLst>
              <a:ext uri="{FF2B5EF4-FFF2-40B4-BE49-F238E27FC236}">
                <a16:creationId xmlns:a16="http://schemas.microsoft.com/office/drawing/2014/main" id="{449B9548-9D57-4342-9302-C3C7C51A5C5F}"/>
              </a:ext>
            </a:extLst>
          </p:cNvPr>
          <p:cNvPicPr>
            <a:picLocks noChangeAspect="1"/>
          </p:cNvPicPr>
          <p:nvPr/>
        </p:nvPicPr>
        <p:blipFill>
          <a:blip r:embed="rId3"/>
          <a:stretch>
            <a:fillRect/>
          </a:stretch>
        </p:blipFill>
        <p:spPr>
          <a:xfrm>
            <a:off x="6077718" y="1690076"/>
            <a:ext cx="5639527" cy="2651105"/>
          </a:xfrm>
          <a:prstGeom prst="rect">
            <a:avLst/>
          </a:prstGeom>
        </p:spPr>
      </p:pic>
    </p:spTree>
    <p:extLst>
      <p:ext uri="{BB962C8B-B14F-4D97-AF65-F5344CB8AC3E}">
        <p14:creationId xmlns:p14="http://schemas.microsoft.com/office/powerpoint/2010/main" val="32394457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5B520B3-15FD-4F0D-9966-26B3C9AD5669}"/>
              </a:ext>
            </a:extLst>
          </p:cNvPr>
          <p:cNvPicPr>
            <a:picLocks noChangeAspect="1"/>
          </p:cNvPicPr>
          <p:nvPr/>
        </p:nvPicPr>
        <p:blipFill>
          <a:blip r:embed="rId2"/>
          <a:stretch>
            <a:fillRect/>
          </a:stretch>
        </p:blipFill>
        <p:spPr>
          <a:xfrm>
            <a:off x="1150382" y="466397"/>
            <a:ext cx="4426052" cy="3158142"/>
          </a:xfrm>
          <a:prstGeom prst="rect">
            <a:avLst/>
          </a:prstGeom>
        </p:spPr>
      </p:pic>
      <p:pic>
        <p:nvPicPr>
          <p:cNvPr id="7" name="Picture 6">
            <a:extLst>
              <a:ext uri="{FF2B5EF4-FFF2-40B4-BE49-F238E27FC236}">
                <a16:creationId xmlns:a16="http://schemas.microsoft.com/office/drawing/2014/main" id="{C7B40A37-6C25-4891-A055-E2FDE15607E5}"/>
              </a:ext>
            </a:extLst>
          </p:cNvPr>
          <p:cNvPicPr>
            <a:picLocks noChangeAspect="1"/>
          </p:cNvPicPr>
          <p:nvPr/>
        </p:nvPicPr>
        <p:blipFill>
          <a:blip r:embed="rId3"/>
          <a:stretch>
            <a:fillRect/>
          </a:stretch>
        </p:blipFill>
        <p:spPr>
          <a:xfrm>
            <a:off x="5826634" y="466397"/>
            <a:ext cx="4515852" cy="3056010"/>
          </a:xfrm>
          <a:prstGeom prst="rect">
            <a:avLst/>
          </a:prstGeom>
        </p:spPr>
      </p:pic>
      <p:pic>
        <p:nvPicPr>
          <p:cNvPr id="9" name="Picture 8">
            <a:extLst>
              <a:ext uri="{FF2B5EF4-FFF2-40B4-BE49-F238E27FC236}">
                <a16:creationId xmlns:a16="http://schemas.microsoft.com/office/drawing/2014/main" id="{D703DB8D-893E-46EB-B117-0D382F79C4D0}"/>
              </a:ext>
            </a:extLst>
          </p:cNvPr>
          <p:cNvPicPr>
            <a:picLocks noChangeAspect="1"/>
          </p:cNvPicPr>
          <p:nvPr/>
        </p:nvPicPr>
        <p:blipFill>
          <a:blip r:embed="rId4"/>
          <a:stretch>
            <a:fillRect/>
          </a:stretch>
        </p:blipFill>
        <p:spPr>
          <a:xfrm>
            <a:off x="1150382" y="3597910"/>
            <a:ext cx="4426052" cy="2853704"/>
          </a:xfrm>
          <a:prstGeom prst="rect">
            <a:avLst/>
          </a:prstGeom>
        </p:spPr>
      </p:pic>
      <p:pic>
        <p:nvPicPr>
          <p:cNvPr id="11" name="Picture 10">
            <a:extLst>
              <a:ext uri="{FF2B5EF4-FFF2-40B4-BE49-F238E27FC236}">
                <a16:creationId xmlns:a16="http://schemas.microsoft.com/office/drawing/2014/main" id="{47B92527-3F74-41F6-A9EA-F6180A4B9266}"/>
              </a:ext>
            </a:extLst>
          </p:cNvPr>
          <p:cNvPicPr>
            <a:picLocks noChangeAspect="1"/>
          </p:cNvPicPr>
          <p:nvPr/>
        </p:nvPicPr>
        <p:blipFill>
          <a:blip r:embed="rId5"/>
          <a:stretch>
            <a:fillRect/>
          </a:stretch>
        </p:blipFill>
        <p:spPr>
          <a:xfrm>
            <a:off x="5853268" y="3386862"/>
            <a:ext cx="4489218" cy="3075061"/>
          </a:xfrm>
          <a:prstGeom prst="rect">
            <a:avLst/>
          </a:prstGeom>
        </p:spPr>
      </p:pic>
      <p:pic>
        <p:nvPicPr>
          <p:cNvPr id="6" name="Picture 5">
            <a:extLst>
              <a:ext uri="{FF2B5EF4-FFF2-40B4-BE49-F238E27FC236}">
                <a16:creationId xmlns:a16="http://schemas.microsoft.com/office/drawing/2014/main" id="{0549F6A3-FF08-47D4-B98B-662E71A6A3BA}"/>
              </a:ext>
            </a:extLst>
          </p:cNvPr>
          <p:cNvPicPr>
            <a:picLocks noChangeAspect="1"/>
          </p:cNvPicPr>
          <p:nvPr/>
        </p:nvPicPr>
        <p:blipFill>
          <a:blip r:embed="rId2"/>
          <a:stretch>
            <a:fillRect/>
          </a:stretch>
        </p:blipFill>
        <p:spPr>
          <a:xfrm>
            <a:off x="1150382" y="476706"/>
            <a:ext cx="4426052" cy="3158142"/>
          </a:xfrm>
          <a:prstGeom prst="rect">
            <a:avLst/>
          </a:prstGeom>
        </p:spPr>
      </p:pic>
      <p:pic>
        <p:nvPicPr>
          <p:cNvPr id="8" name="Picture 7">
            <a:extLst>
              <a:ext uri="{FF2B5EF4-FFF2-40B4-BE49-F238E27FC236}">
                <a16:creationId xmlns:a16="http://schemas.microsoft.com/office/drawing/2014/main" id="{53473078-8193-436A-A1EA-B56819F7E6A4}"/>
              </a:ext>
            </a:extLst>
          </p:cNvPr>
          <p:cNvPicPr>
            <a:picLocks noChangeAspect="1"/>
          </p:cNvPicPr>
          <p:nvPr/>
        </p:nvPicPr>
        <p:blipFill>
          <a:blip r:embed="rId3"/>
          <a:stretch>
            <a:fillRect/>
          </a:stretch>
        </p:blipFill>
        <p:spPr>
          <a:xfrm>
            <a:off x="5826634" y="476706"/>
            <a:ext cx="4515852" cy="3056010"/>
          </a:xfrm>
          <a:prstGeom prst="rect">
            <a:avLst/>
          </a:prstGeom>
        </p:spPr>
      </p:pic>
      <p:pic>
        <p:nvPicPr>
          <p:cNvPr id="10" name="Picture 9">
            <a:extLst>
              <a:ext uri="{FF2B5EF4-FFF2-40B4-BE49-F238E27FC236}">
                <a16:creationId xmlns:a16="http://schemas.microsoft.com/office/drawing/2014/main" id="{43F0BFD7-38AE-47C2-849F-4A37E6EDC4C1}"/>
              </a:ext>
            </a:extLst>
          </p:cNvPr>
          <p:cNvPicPr>
            <a:picLocks noChangeAspect="1"/>
          </p:cNvPicPr>
          <p:nvPr/>
        </p:nvPicPr>
        <p:blipFill>
          <a:blip r:embed="rId4"/>
          <a:stretch>
            <a:fillRect/>
          </a:stretch>
        </p:blipFill>
        <p:spPr>
          <a:xfrm>
            <a:off x="1150382" y="3608219"/>
            <a:ext cx="4426052" cy="2853704"/>
          </a:xfrm>
          <a:prstGeom prst="rect">
            <a:avLst/>
          </a:prstGeom>
        </p:spPr>
      </p:pic>
    </p:spTree>
    <p:extLst>
      <p:ext uri="{BB962C8B-B14F-4D97-AF65-F5344CB8AC3E}">
        <p14:creationId xmlns:p14="http://schemas.microsoft.com/office/powerpoint/2010/main" val="41973241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B5317F-D2FB-41D5-AF22-2EC15F85C9A5}"/>
              </a:ext>
            </a:extLst>
          </p:cNvPr>
          <p:cNvSpPr>
            <a:spLocks noGrp="1"/>
          </p:cNvSpPr>
          <p:nvPr>
            <p:ph idx="1"/>
          </p:nvPr>
        </p:nvSpPr>
        <p:spPr>
          <a:xfrm>
            <a:off x="1065320" y="736847"/>
            <a:ext cx="10059880" cy="5215897"/>
          </a:xfrm>
        </p:spPr>
        <p:txBody>
          <a:bodyPr>
            <a:normAutofit fontScale="92500" lnSpcReduction="10000"/>
          </a:bodyPr>
          <a:lstStyle/>
          <a:p>
            <a:pPr marL="0" indent="0" algn="just">
              <a:buNone/>
            </a:pPr>
            <a:r>
              <a:rPr lang="en-US" b="1" i="0" dirty="0">
                <a:solidFill>
                  <a:srgbClr val="000000"/>
                </a:solidFill>
                <a:effectLst/>
                <a:latin typeface="Georgia" panose="02040502050405020303" pitchFamily="18" charset="0"/>
              </a:rPr>
              <a:t>        </a:t>
            </a:r>
            <a:r>
              <a:rPr lang="en-US" sz="1700" b="1" i="0" dirty="0">
                <a:solidFill>
                  <a:srgbClr val="000000"/>
                </a:solidFill>
                <a:effectLst/>
                <a:latin typeface="Georgia" panose="02040502050405020303" pitchFamily="18" charset="0"/>
              </a:rPr>
              <a:t>Observation:</a:t>
            </a:r>
          </a:p>
          <a:p>
            <a:pPr marL="342900" indent="-342900" algn="just">
              <a:buFont typeface="Wingdings" panose="05000000000000000000" pitchFamily="2" charset="2"/>
              <a:buChar char="ü"/>
            </a:pPr>
            <a:r>
              <a:rPr lang="en-US" b="1" i="0" dirty="0" err="1">
                <a:solidFill>
                  <a:srgbClr val="000000"/>
                </a:solidFill>
                <a:effectLst/>
                <a:latin typeface="Georgia" panose="02040502050405020303" pitchFamily="18" charset="0"/>
              </a:rPr>
              <a:t>SalePrice</a:t>
            </a:r>
            <a:r>
              <a:rPr lang="en-US" b="1" i="0" dirty="0">
                <a:solidFill>
                  <a:srgbClr val="000000"/>
                </a:solidFill>
                <a:effectLst/>
                <a:latin typeface="Georgia" panose="02040502050405020303" pitchFamily="18" charset="0"/>
              </a:rPr>
              <a:t> vs </a:t>
            </a:r>
            <a:r>
              <a:rPr lang="en-US" b="1" i="0" dirty="0" err="1">
                <a:solidFill>
                  <a:srgbClr val="000000"/>
                </a:solidFill>
                <a:effectLst/>
                <a:latin typeface="Georgia" panose="02040502050405020303" pitchFamily="18" charset="0"/>
              </a:rPr>
              <a:t>MSZoning</a:t>
            </a:r>
            <a:r>
              <a:rPr lang="en-US" b="1" i="0" dirty="0">
                <a:solidFill>
                  <a:srgbClr val="000000"/>
                </a:solidFill>
                <a:effectLst/>
                <a:latin typeface="Georgia" panose="02040502050405020303" pitchFamily="18" charset="0"/>
              </a:rPr>
              <a:t>:</a:t>
            </a:r>
            <a:r>
              <a:rPr lang="en-US" b="0" i="0" dirty="0">
                <a:solidFill>
                  <a:srgbClr val="000000"/>
                </a:solidFill>
                <a:effectLst/>
                <a:latin typeface="Georgia" panose="02040502050405020303" pitchFamily="18" charset="0"/>
              </a:rPr>
              <a:t> Most of the houses are belongs to Floating Village Residential followed by Residential Low Density. The houses from this zone are have high sale price compared to other zones.</a:t>
            </a:r>
          </a:p>
          <a:p>
            <a:pPr marL="342900" indent="-342900" algn="just">
              <a:buFont typeface="Wingdings" panose="05000000000000000000" pitchFamily="2" charset="2"/>
              <a:buChar char="ü"/>
            </a:pPr>
            <a:r>
              <a:rPr lang="en-US" b="1" i="0" dirty="0" err="1">
                <a:solidFill>
                  <a:srgbClr val="000000"/>
                </a:solidFill>
                <a:effectLst/>
                <a:latin typeface="Georgia" panose="02040502050405020303" pitchFamily="18" charset="0"/>
              </a:rPr>
              <a:t>SlaePrice</a:t>
            </a:r>
            <a:r>
              <a:rPr lang="en-US" b="1" i="0" dirty="0">
                <a:solidFill>
                  <a:srgbClr val="000000"/>
                </a:solidFill>
                <a:effectLst/>
                <a:latin typeface="Georgia" panose="02040502050405020303" pitchFamily="18" charset="0"/>
              </a:rPr>
              <a:t> vs Street:</a:t>
            </a:r>
            <a:r>
              <a:rPr lang="en-US" b="0" i="0" dirty="0">
                <a:solidFill>
                  <a:srgbClr val="000000"/>
                </a:solidFill>
                <a:effectLst/>
                <a:latin typeface="Georgia" panose="02040502050405020303" pitchFamily="18" charset="0"/>
              </a:rPr>
              <a:t> By observing the bar plot, it is obvious that the property of house with Paved type of road have high </a:t>
            </a:r>
            <a:r>
              <a:rPr lang="en-US" b="0" i="0" dirty="0" err="1">
                <a:solidFill>
                  <a:srgbClr val="000000"/>
                </a:solidFill>
                <a:effectLst/>
                <a:latin typeface="Georgia" panose="02040502050405020303" pitchFamily="18" charset="0"/>
              </a:rPr>
              <a:t>SalePrice</a:t>
            </a:r>
            <a:r>
              <a:rPr lang="en-US" b="0" i="0" dirty="0">
                <a:solidFill>
                  <a:srgbClr val="000000"/>
                </a:solidFill>
                <a:effectLst/>
                <a:latin typeface="Georgia" panose="02040502050405020303" pitchFamily="18" charset="0"/>
              </a:rPr>
              <a:t> and the </a:t>
            </a:r>
            <a:r>
              <a:rPr lang="en-US" b="0" i="0" dirty="0" err="1">
                <a:solidFill>
                  <a:srgbClr val="000000"/>
                </a:solidFill>
                <a:effectLst/>
                <a:latin typeface="Georgia" panose="02040502050405020303" pitchFamily="18" charset="0"/>
              </a:rPr>
              <a:t>the</a:t>
            </a:r>
            <a:r>
              <a:rPr lang="en-US" b="0" i="0" dirty="0">
                <a:solidFill>
                  <a:srgbClr val="000000"/>
                </a:solidFill>
                <a:effectLst/>
                <a:latin typeface="Georgia" panose="02040502050405020303" pitchFamily="18" charset="0"/>
              </a:rPr>
              <a:t> houses in gravel roads have very less sale price.</a:t>
            </a:r>
          </a:p>
          <a:p>
            <a:pPr marL="342900" indent="-342900" algn="just">
              <a:buFont typeface="Wingdings" panose="05000000000000000000" pitchFamily="2" charset="2"/>
              <a:buChar char="ü"/>
            </a:pPr>
            <a:r>
              <a:rPr lang="en-US" b="1" i="0" dirty="0" err="1">
                <a:solidFill>
                  <a:srgbClr val="000000"/>
                </a:solidFill>
                <a:effectLst/>
                <a:latin typeface="Georgia" panose="02040502050405020303" pitchFamily="18" charset="0"/>
              </a:rPr>
              <a:t>SlaePrice</a:t>
            </a:r>
            <a:r>
              <a:rPr lang="en-US" b="1" i="0" dirty="0">
                <a:solidFill>
                  <a:srgbClr val="000000"/>
                </a:solidFill>
                <a:effectLst/>
                <a:latin typeface="Georgia" panose="02040502050405020303" pitchFamily="18" charset="0"/>
              </a:rPr>
              <a:t> vs </a:t>
            </a:r>
            <a:r>
              <a:rPr lang="en-US" b="1" i="0" dirty="0" err="1">
                <a:solidFill>
                  <a:srgbClr val="000000"/>
                </a:solidFill>
                <a:effectLst/>
                <a:latin typeface="Georgia" panose="02040502050405020303" pitchFamily="18" charset="0"/>
              </a:rPr>
              <a:t>LotShape</a:t>
            </a:r>
            <a:r>
              <a:rPr lang="en-US" b="1" i="0" dirty="0">
                <a:solidFill>
                  <a:srgbClr val="000000"/>
                </a:solidFill>
                <a:effectLst/>
                <a:latin typeface="Georgia" panose="02040502050405020303" pitchFamily="18" charset="0"/>
              </a:rPr>
              <a:t>:</a:t>
            </a:r>
            <a:r>
              <a:rPr lang="en-US" b="0" i="0" dirty="0">
                <a:solidFill>
                  <a:srgbClr val="000000"/>
                </a:solidFill>
                <a:effectLst/>
                <a:latin typeface="Georgia" panose="02040502050405020303" pitchFamily="18" charset="0"/>
              </a:rPr>
              <a:t> Most of the houses having moderately irregular and irregular shape of property have high sale price and houses with </a:t>
            </a:r>
            <a:r>
              <a:rPr lang="en-US" b="0" i="0" dirty="0" err="1">
                <a:solidFill>
                  <a:srgbClr val="000000"/>
                </a:solidFill>
                <a:effectLst/>
                <a:latin typeface="Georgia" panose="02040502050405020303" pitchFamily="18" charset="0"/>
              </a:rPr>
              <a:t>regullar</a:t>
            </a:r>
            <a:r>
              <a:rPr lang="en-US" b="0" i="0" dirty="0">
                <a:solidFill>
                  <a:srgbClr val="000000"/>
                </a:solidFill>
                <a:effectLst/>
                <a:latin typeface="Georgia" panose="02040502050405020303" pitchFamily="18" charset="0"/>
              </a:rPr>
              <a:t> type of property have less sale </a:t>
            </a:r>
            <a:r>
              <a:rPr lang="en-US" b="0" i="0" dirty="0" err="1">
                <a:solidFill>
                  <a:srgbClr val="000000"/>
                </a:solidFill>
                <a:effectLst/>
                <a:latin typeface="Georgia" panose="02040502050405020303" pitchFamily="18" charset="0"/>
              </a:rPr>
              <a:t>peice</a:t>
            </a:r>
            <a:r>
              <a:rPr lang="en-US" b="0" i="0" dirty="0">
                <a:solidFill>
                  <a:srgbClr val="000000"/>
                </a:solidFill>
                <a:effectLst/>
                <a:latin typeface="Georgia" panose="02040502050405020303" pitchFamily="18" charset="0"/>
              </a:rPr>
              <a:t> compared to others.</a:t>
            </a:r>
          </a:p>
          <a:p>
            <a:pPr marL="342900" indent="-342900" algn="just">
              <a:buFont typeface="Wingdings" panose="05000000000000000000" pitchFamily="2" charset="2"/>
              <a:buChar char="ü"/>
            </a:pPr>
            <a:r>
              <a:rPr lang="en-US" b="1" i="0" dirty="0" err="1">
                <a:solidFill>
                  <a:srgbClr val="000000"/>
                </a:solidFill>
                <a:effectLst/>
                <a:latin typeface="Georgia" panose="02040502050405020303" pitchFamily="18" charset="0"/>
              </a:rPr>
              <a:t>SalePrice</a:t>
            </a:r>
            <a:r>
              <a:rPr lang="en-US" b="1" i="0" dirty="0">
                <a:solidFill>
                  <a:srgbClr val="000000"/>
                </a:solidFill>
                <a:effectLst/>
                <a:latin typeface="Georgia" panose="02040502050405020303" pitchFamily="18" charset="0"/>
              </a:rPr>
              <a:t> vs </a:t>
            </a:r>
            <a:r>
              <a:rPr lang="en-US" b="1" i="0" dirty="0" err="1">
                <a:solidFill>
                  <a:srgbClr val="000000"/>
                </a:solidFill>
                <a:effectLst/>
                <a:latin typeface="Georgia" panose="02040502050405020303" pitchFamily="18" charset="0"/>
              </a:rPr>
              <a:t>LandContour</a:t>
            </a:r>
            <a:r>
              <a:rPr lang="en-US" b="1" i="0" dirty="0">
                <a:solidFill>
                  <a:srgbClr val="000000"/>
                </a:solidFill>
                <a:effectLst/>
                <a:latin typeface="Georgia" panose="02040502050405020303" pitchFamily="18" charset="0"/>
              </a:rPr>
              <a:t>:</a:t>
            </a:r>
            <a:r>
              <a:rPr lang="en-US" b="0" i="0" dirty="0">
                <a:solidFill>
                  <a:srgbClr val="000000"/>
                </a:solidFill>
                <a:effectLst/>
                <a:latin typeface="Georgia" panose="02040502050405020303" pitchFamily="18" charset="0"/>
              </a:rPr>
              <a:t> The houses having the hillside and depression property flatness have high sale price compared to others.</a:t>
            </a:r>
          </a:p>
          <a:p>
            <a:pPr marL="342900" indent="-342900" algn="just">
              <a:buFont typeface="Wingdings" panose="05000000000000000000" pitchFamily="2" charset="2"/>
              <a:buChar char="ü"/>
            </a:pPr>
            <a:r>
              <a:rPr lang="en-US" b="1" i="0" dirty="0" err="1">
                <a:solidFill>
                  <a:srgbClr val="000000"/>
                </a:solidFill>
                <a:effectLst/>
                <a:latin typeface="Georgia" panose="02040502050405020303" pitchFamily="18" charset="0"/>
              </a:rPr>
              <a:t>SalePrice</a:t>
            </a:r>
            <a:r>
              <a:rPr lang="en-US" b="1" i="0" dirty="0">
                <a:solidFill>
                  <a:srgbClr val="000000"/>
                </a:solidFill>
                <a:effectLst/>
                <a:latin typeface="Georgia" panose="02040502050405020303" pitchFamily="18" charset="0"/>
              </a:rPr>
              <a:t> vs </a:t>
            </a:r>
            <a:r>
              <a:rPr lang="en-US" b="1" i="0" dirty="0" err="1">
                <a:solidFill>
                  <a:srgbClr val="000000"/>
                </a:solidFill>
                <a:effectLst/>
                <a:latin typeface="Georgia" panose="02040502050405020303" pitchFamily="18" charset="0"/>
              </a:rPr>
              <a:t>LotConfig</a:t>
            </a:r>
            <a:r>
              <a:rPr lang="en-US" b="1" i="0" dirty="0">
                <a:solidFill>
                  <a:srgbClr val="000000"/>
                </a:solidFill>
                <a:effectLst/>
                <a:latin typeface="Georgia" panose="02040502050405020303" pitchFamily="18" charset="0"/>
              </a:rPr>
              <a:t>:</a:t>
            </a:r>
            <a:r>
              <a:rPr lang="en-US" b="0" i="0" dirty="0">
                <a:solidFill>
                  <a:srgbClr val="000000"/>
                </a:solidFill>
                <a:effectLst/>
                <a:latin typeface="Georgia" panose="02040502050405020303" pitchFamily="18" charset="0"/>
              </a:rPr>
              <a:t> Most of the houses with Frontage on 3 sides of property have high sale price compared to others.</a:t>
            </a:r>
          </a:p>
          <a:p>
            <a:pPr marL="342900" indent="-342900" algn="just">
              <a:buFont typeface="Wingdings" panose="05000000000000000000" pitchFamily="2" charset="2"/>
              <a:buChar char="ü"/>
            </a:pPr>
            <a:r>
              <a:rPr lang="en-US" b="1" i="0" dirty="0" err="1">
                <a:solidFill>
                  <a:srgbClr val="000000"/>
                </a:solidFill>
                <a:effectLst/>
                <a:latin typeface="Georgia" panose="02040502050405020303" pitchFamily="18" charset="0"/>
              </a:rPr>
              <a:t>SalePrice</a:t>
            </a:r>
            <a:r>
              <a:rPr lang="en-US" b="1" i="0" dirty="0">
                <a:solidFill>
                  <a:srgbClr val="000000"/>
                </a:solidFill>
                <a:effectLst/>
                <a:latin typeface="Georgia" panose="02040502050405020303" pitchFamily="18" charset="0"/>
              </a:rPr>
              <a:t> vs </a:t>
            </a:r>
            <a:r>
              <a:rPr lang="en-US" b="1" i="0" dirty="0" err="1">
                <a:solidFill>
                  <a:srgbClr val="000000"/>
                </a:solidFill>
                <a:effectLst/>
                <a:latin typeface="Georgia" panose="02040502050405020303" pitchFamily="18" charset="0"/>
              </a:rPr>
              <a:t>LandSlope</a:t>
            </a:r>
            <a:r>
              <a:rPr lang="en-US" b="1" i="0" dirty="0">
                <a:solidFill>
                  <a:srgbClr val="000000"/>
                </a:solidFill>
                <a:effectLst/>
                <a:latin typeface="Georgia" panose="02040502050405020303" pitchFamily="18" charset="0"/>
              </a:rPr>
              <a:t>:</a:t>
            </a:r>
            <a:r>
              <a:rPr lang="en-US" b="0" i="0" dirty="0">
                <a:solidFill>
                  <a:srgbClr val="000000"/>
                </a:solidFill>
                <a:effectLst/>
                <a:latin typeface="Georgia" panose="02040502050405020303" pitchFamily="18" charset="0"/>
              </a:rPr>
              <a:t> There is no significance difference between the slope of the property. As we can observe the houses having Gentle slope, Moderate Slope and Severe Slope have same sale price.</a:t>
            </a:r>
          </a:p>
          <a:p>
            <a:pPr marL="342900" indent="-342900" algn="just">
              <a:buFont typeface="Wingdings" panose="05000000000000000000" pitchFamily="2" charset="2"/>
              <a:buChar char="ü"/>
            </a:pPr>
            <a:r>
              <a:rPr lang="en-US" b="1" i="0" dirty="0" err="1">
                <a:solidFill>
                  <a:srgbClr val="000000"/>
                </a:solidFill>
                <a:effectLst/>
                <a:latin typeface="Georgia" panose="02040502050405020303" pitchFamily="18" charset="0"/>
              </a:rPr>
              <a:t>SalePrice</a:t>
            </a:r>
            <a:r>
              <a:rPr lang="en-US" b="1" i="0" dirty="0">
                <a:solidFill>
                  <a:srgbClr val="000000"/>
                </a:solidFill>
                <a:effectLst/>
                <a:latin typeface="Georgia" panose="02040502050405020303" pitchFamily="18" charset="0"/>
              </a:rPr>
              <a:t> vs Neighborhood:</a:t>
            </a:r>
            <a:r>
              <a:rPr lang="en-US" b="0" i="0" dirty="0">
                <a:solidFill>
                  <a:srgbClr val="000000"/>
                </a:solidFill>
                <a:effectLst/>
                <a:latin typeface="Georgia" panose="02040502050405020303" pitchFamily="18" charset="0"/>
              </a:rPr>
              <a:t> The houses which are located near Northridge have high sale price compared to others.</a:t>
            </a:r>
          </a:p>
          <a:p>
            <a:pPr marL="342900" indent="-342900" algn="just">
              <a:buFont typeface="Wingdings" panose="05000000000000000000" pitchFamily="2" charset="2"/>
              <a:buChar char="ü"/>
            </a:pPr>
            <a:r>
              <a:rPr lang="en-US" b="1" i="0" dirty="0" err="1">
                <a:solidFill>
                  <a:srgbClr val="000000"/>
                </a:solidFill>
                <a:effectLst/>
                <a:latin typeface="Georgia" panose="02040502050405020303" pitchFamily="18" charset="0"/>
              </a:rPr>
              <a:t>SalePrice</a:t>
            </a:r>
            <a:r>
              <a:rPr lang="en-US" b="1" i="0" dirty="0">
                <a:solidFill>
                  <a:srgbClr val="000000"/>
                </a:solidFill>
                <a:effectLst/>
                <a:latin typeface="Georgia" panose="02040502050405020303" pitchFamily="18" charset="0"/>
              </a:rPr>
              <a:t> vs Condition1:</a:t>
            </a:r>
            <a:r>
              <a:rPr lang="en-US" b="0" i="0" dirty="0">
                <a:solidFill>
                  <a:srgbClr val="000000"/>
                </a:solidFill>
                <a:effectLst/>
                <a:latin typeface="Georgia" panose="02040502050405020303" pitchFamily="18" charset="0"/>
              </a:rPr>
              <a:t> The houses having the conditions adjacent to </a:t>
            </a:r>
            <a:r>
              <a:rPr lang="en-US" b="0" i="0" dirty="0" err="1">
                <a:solidFill>
                  <a:srgbClr val="000000"/>
                </a:solidFill>
                <a:effectLst/>
                <a:latin typeface="Georgia" panose="02040502050405020303" pitchFamily="18" charset="0"/>
              </a:rPr>
              <a:t>postive</a:t>
            </a:r>
            <a:r>
              <a:rPr lang="en-US" b="0" i="0" dirty="0">
                <a:solidFill>
                  <a:srgbClr val="000000"/>
                </a:solidFill>
                <a:effectLst/>
                <a:latin typeface="Georgia" panose="02040502050405020303" pitchFamily="18" charset="0"/>
              </a:rPr>
              <a:t> off-site feature and houses within 200' of North-South Railroad have high sale price compared to others.</a:t>
            </a:r>
          </a:p>
          <a:p>
            <a:pPr marL="342900" indent="-342900" algn="just">
              <a:buFont typeface="Wingdings" panose="05000000000000000000" pitchFamily="2" charset="2"/>
              <a:buChar char="ü"/>
            </a:pPr>
            <a:r>
              <a:rPr lang="en-US" b="1" i="0" dirty="0" err="1">
                <a:solidFill>
                  <a:srgbClr val="000000"/>
                </a:solidFill>
                <a:effectLst/>
                <a:latin typeface="Georgia" panose="02040502050405020303" pitchFamily="18" charset="0"/>
              </a:rPr>
              <a:t>SalePrice</a:t>
            </a:r>
            <a:r>
              <a:rPr lang="en-US" b="1" i="0" dirty="0">
                <a:solidFill>
                  <a:srgbClr val="000000"/>
                </a:solidFill>
                <a:effectLst/>
                <a:latin typeface="Georgia" panose="02040502050405020303" pitchFamily="18" charset="0"/>
              </a:rPr>
              <a:t> vs Condition2:</a:t>
            </a:r>
            <a:r>
              <a:rPr lang="en-US" b="0" i="0" dirty="0">
                <a:solidFill>
                  <a:srgbClr val="000000"/>
                </a:solidFill>
                <a:effectLst/>
                <a:latin typeface="Georgia" panose="02040502050405020303" pitchFamily="18" charset="0"/>
              </a:rPr>
              <a:t> The houses having the conditions near positive off-site feature park, greenbelt, </a:t>
            </a:r>
            <a:r>
              <a:rPr lang="en-US" b="0" i="0" dirty="0" err="1">
                <a:solidFill>
                  <a:srgbClr val="000000"/>
                </a:solidFill>
                <a:effectLst/>
                <a:latin typeface="Georgia" panose="02040502050405020303" pitchFamily="18" charset="0"/>
              </a:rPr>
              <a:t>etc</a:t>
            </a:r>
            <a:r>
              <a:rPr lang="en-US" b="0" i="0" dirty="0">
                <a:solidFill>
                  <a:srgbClr val="000000"/>
                </a:solidFill>
                <a:effectLst/>
                <a:latin typeface="Georgia" panose="02040502050405020303" pitchFamily="18" charset="0"/>
              </a:rPr>
              <a:t> and adjacent to </a:t>
            </a:r>
            <a:r>
              <a:rPr lang="en-US" b="0" i="0" dirty="0" err="1">
                <a:solidFill>
                  <a:srgbClr val="000000"/>
                </a:solidFill>
                <a:effectLst/>
                <a:latin typeface="Georgia" panose="02040502050405020303" pitchFamily="18" charset="0"/>
              </a:rPr>
              <a:t>postive</a:t>
            </a:r>
            <a:r>
              <a:rPr lang="en-US" b="0" i="0" dirty="0">
                <a:solidFill>
                  <a:srgbClr val="000000"/>
                </a:solidFill>
                <a:effectLst/>
                <a:latin typeface="Georgia" panose="02040502050405020303" pitchFamily="18" charset="0"/>
              </a:rPr>
              <a:t> off-site feature have high sale price.</a:t>
            </a:r>
          </a:p>
          <a:p>
            <a:endParaRPr lang="en-IN" dirty="0"/>
          </a:p>
        </p:txBody>
      </p:sp>
    </p:spTree>
    <p:extLst>
      <p:ext uri="{BB962C8B-B14F-4D97-AF65-F5344CB8AC3E}">
        <p14:creationId xmlns:p14="http://schemas.microsoft.com/office/powerpoint/2010/main" val="23137439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B5317F-D2FB-41D5-AF22-2EC15F85C9A5}"/>
              </a:ext>
            </a:extLst>
          </p:cNvPr>
          <p:cNvSpPr>
            <a:spLocks noGrp="1"/>
          </p:cNvSpPr>
          <p:nvPr>
            <p:ph idx="1"/>
          </p:nvPr>
        </p:nvSpPr>
        <p:spPr>
          <a:xfrm>
            <a:off x="1065320" y="736847"/>
            <a:ext cx="10059880" cy="5215897"/>
          </a:xfrm>
        </p:spPr>
        <p:txBody>
          <a:bodyPr>
            <a:normAutofit/>
          </a:bodyPr>
          <a:lstStyle/>
          <a:p>
            <a:pPr marL="285750" indent="-285750" algn="just">
              <a:buFont typeface="Wingdings" panose="05000000000000000000" pitchFamily="2" charset="2"/>
              <a:buChar char="ü"/>
            </a:pPr>
            <a:r>
              <a:rPr lang="en-US" b="1" i="0" dirty="0" err="1">
                <a:solidFill>
                  <a:srgbClr val="000000"/>
                </a:solidFill>
                <a:effectLst/>
                <a:latin typeface="Georgia" panose="02040502050405020303" pitchFamily="18" charset="0"/>
              </a:rPr>
              <a:t>SalePrice</a:t>
            </a:r>
            <a:r>
              <a:rPr lang="en-US" b="1" i="0" dirty="0">
                <a:solidFill>
                  <a:srgbClr val="000000"/>
                </a:solidFill>
                <a:effectLst/>
                <a:latin typeface="Georgia" panose="02040502050405020303" pitchFamily="18" charset="0"/>
              </a:rPr>
              <a:t> vs </a:t>
            </a:r>
            <a:r>
              <a:rPr lang="en-US" b="1" i="0" dirty="0" err="1">
                <a:solidFill>
                  <a:srgbClr val="000000"/>
                </a:solidFill>
                <a:effectLst/>
                <a:latin typeface="Georgia" panose="02040502050405020303" pitchFamily="18" charset="0"/>
              </a:rPr>
              <a:t>BldgType</a:t>
            </a:r>
            <a:r>
              <a:rPr lang="en-US" b="1" i="0" dirty="0">
                <a:solidFill>
                  <a:srgbClr val="000000"/>
                </a:solidFill>
                <a:effectLst/>
                <a:latin typeface="Georgia" panose="02040502050405020303" pitchFamily="18" charset="0"/>
              </a:rPr>
              <a:t>:</a:t>
            </a:r>
            <a:r>
              <a:rPr lang="en-US" b="0" i="0" dirty="0">
                <a:solidFill>
                  <a:srgbClr val="000000"/>
                </a:solidFill>
                <a:effectLst/>
                <a:latin typeface="Georgia" panose="02040502050405020303" pitchFamily="18" charset="0"/>
              </a:rPr>
              <a:t> Most of the houses are Single-family Detached and Townhouse End Unit and they have higher sale price compared to other categories.</a:t>
            </a:r>
          </a:p>
          <a:p>
            <a:pPr algn="just"/>
            <a:endParaRPr lang="en-US" b="0" i="0" dirty="0">
              <a:solidFill>
                <a:srgbClr val="000000"/>
              </a:solidFill>
              <a:effectLst/>
              <a:latin typeface="Georgia" panose="02040502050405020303" pitchFamily="18" charset="0"/>
            </a:endParaRPr>
          </a:p>
          <a:p>
            <a:pPr marL="285750" indent="-285750" algn="just">
              <a:buFont typeface="Wingdings" panose="05000000000000000000" pitchFamily="2" charset="2"/>
              <a:buChar char="ü"/>
            </a:pPr>
            <a:r>
              <a:rPr lang="en-US" b="1" i="0" dirty="0" err="1">
                <a:solidFill>
                  <a:srgbClr val="000000"/>
                </a:solidFill>
                <a:effectLst/>
                <a:latin typeface="Georgia" panose="02040502050405020303" pitchFamily="18" charset="0"/>
              </a:rPr>
              <a:t>SalePrice</a:t>
            </a:r>
            <a:r>
              <a:rPr lang="en-US" b="1" i="0" dirty="0">
                <a:solidFill>
                  <a:srgbClr val="000000"/>
                </a:solidFill>
                <a:effectLst/>
                <a:latin typeface="Georgia" panose="02040502050405020303" pitchFamily="18" charset="0"/>
              </a:rPr>
              <a:t> vs </a:t>
            </a:r>
            <a:r>
              <a:rPr lang="en-US" b="1" i="0" dirty="0" err="1">
                <a:solidFill>
                  <a:srgbClr val="000000"/>
                </a:solidFill>
                <a:effectLst/>
                <a:latin typeface="Georgia" panose="02040502050405020303" pitchFamily="18" charset="0"/>
              </a:rPr>
              <a:t>HouseStyle</a:t>
            </a:r>
            <a:r>
              <a:rPr lang="en-US" b="1" i="0" dirty="0">
                <a:solidFill>
                  <a:srgbClr val="000000"/>
                </a:solidFill>
                <a:effectLst/>
                <a:latin typeface="Georgia" panose="02040502050405020303" pitchFamily="18" charset="0"/>
              </a:rPr>
              <a:t>:</a:t>
            </a:r>
            <a:r>
              <a:rPr lang="en-US" b="0" i="0" dirty="0">
                <a:solidFill>
                  <a:srgbClr val="000000"/>
                </a:solidFill>
                <a:effectLst/>
                <a:latin typeface="Georgia" panose="02040502050405020303" pitchFamily="18" charset="0"/>
              </a:rPr>
              <a:t> Houses which are having style of dwelling 2nd level finished and Two story have high sale price compared to other types.</a:t>
            </a:r>
          </a:p>
          <a:p>
            <a:pPr algn="just"/>
            <a:endParaRPr lang="en-US" b="0" i="0" dirty="0">
              <a:solidFill>
                <a:srgbClr val="000000"/>
              </a:solidFill>
              <a:effectLst/>
              <a:latin typeface="Georgia" panose="02040502050405020303" pitchFamily="18" charset="0"/>
            </a:endParaRPr>
          </a:p>
          <a:p>
            <a:pPr marL="285750" indent="-285750" algn="just">
              <a:buFont typeface="Wingdings" panose="05000000000000000000" pitchFamily="2" charset="2"/>
              <a:buChar char="ü"/>
            </a:pPr>
            <a:r>
              <a:rPr lang="en-US" b="1" i="0" dirty="0" err="1">
                <a:solidFill>
                  <a:srgbClr val="000000"/>
                </a:solidFill>
                <a:effectLst/>
                <a:latin typeface="Georgia" panose="02040502050405020303" pitchFamily="18" charset="0"/>
              </a:rPr>
              <a:t>SalePrice</a:t>
            </a:r>
            <a:r>
              <a:rPr lang="en-US" b="1" i="0" dirty="0">
                <a:solidFill>
                  <a:srgbClr val="000000"/>
                </a:solidFill>
                <a:effectLst/>
                <a:latin typeface="Georgia" panose="02040502050405020303" pitchFamily="18" charset="0"/>
              </a:rPr>
              <a:t> vs </a:t>
            </a:r>
            <a:r>
              <a:rPr lang="en-US" b="1" i="0" dirty="0" err="1">
                <a:solidFill>
                  <a:srgbClr val="000000"/>
                </a:solidFill>
                <a:effectLst/>
                <a:latin typeface="Georgia" panose="02040502050405020303" pitchFamily="18" charset="0"/>
              </a:rPr>
              <a:t>RoofStyle</a:t>
            </a:r>
            <a:r>
              <a:rPr lang="en-US" b="1" i="0" dirty="0">
                <a:solidFill>
                  <a:srgbClr val="000000"/>
                </a:solidFill>
                <a:effectLst/>
                <a:latin typeface="Georgia" panose="02040502050405020303" pitchFamily="18" charset="0"/>
              </a:rPr>
              <a:t>:</a:t>
            </a:r>
            <a:r>
              <a:rPr lang="en-US" b="0" i="0" dirty="0">
                <a:solidFill>
                  <a:srgbClr val="000000"/>
                </a:solidFill>
                <a:effectLst/>
                <a:latin typeface="Georgia" panose="02040502050405020303" pitchFamily="18" charset="0"/>
              </a:rPr>
              <a:t> The houses having the roof style Flat, Hip and Shed have high sale price and the houses having </a:t>
            </a:r>
            <a:r>
              <a:rPr lang="en-US" b="0" i="0" dirty="0" err="1">
                <a:solidFill>
                  <a:srgbClr val="000000"/>
                </a:solidFill>
                <a:effectLst/>
                <a:latin typeface="Georgia" panose="02040502050405020303" pitchFamily="18" charset="0"/>
              </a:rPr>
              <a:t>gabrel</a:t>
            </a:r>
            <a:r>
              <a:rPr lang="en-US" b="0" i="0" dirty="0">
                <a:solidFill>
                  <a:srgbClr val="000000"/>
                </a:solidFill>
                <a:effectLst/>
                <a:latin typeface="Georgia" panose="02040502050405020303" pitchFamily="18" charset="0"/>
              </a:rPr>
              <a:t> roof style have less sale price.</a:t>
            </a:r>
          </a:p>
          <a:p>
            <a:pPr algn="just"/>
            <a:endParaRPr lang="en-US" b="0" i="0" dirty="0">
              <a:solidFill>
                <a:srgbClr val="000000"/>
              </a:solidFill>
              <a:effectLst/>
              <a:latin typeface="Georgia" panose="02040502050405020303" pitchFamily="18" charset="0"/>
            </a:endParaRPr>
          </a:p>
          <a:p>
            <a:pPr marL="285750" indent="-285750" algn="just">
              <a:buFont typeface="Wingdings" panose="05000000000000000000" pitchFamily="2" charset="2"/>
              <a:buChar char="ü"/>
            </a:pPr>
            <a:r>
              <a:rPr lang="en-US" b="1" i="0" dirty="0" err="1">
                <a:solidFill>
                  <a:srgbClr val="000000"/>
                </a:solidFill>
                <a:effectLst/>
                <a:latin typeface="Georgia" panose="02040502050405020303" pitchFamily="18" charset="0"/>
              </a:rPr>
              <a:t>SalePrice</a:t>
            </a:r>
            <a:r>
              <a:rPr lang="en-US" b="1" i="0" dirty="0">
                <a:solidFill>
                  <a:srgbClr val="000000"/>
                </a:solidFill>
                <a:effectLst/>
                <a:latin typeface="Georgia" panose="02040502050405020303" pitchFamily="18" charset="0"/>
              </a:rPr>
              <a:t> vs </a:t>
            </a:r>
            <a:r>
              <a:rPr lang="en-US" b="1" i="0" dirty="0" err="1">
                <a:solidFill>
                  <a:srgbClr val="000000"/>
                </a:solidFill>
                <a:effectLst/>
                <a:latin typeface="Georgia" panose="02040502050405020303" pitchFamily="18" charset="0"/>
              </a:rPr>
              <a:t>RoofMatl</a:t>
            </a:r>
            <a:r>
              <a:rPr lang="en-US" b="1" i="0" dirty="0">
                <a:solidFill>
                  <a:srgbClr val="000000"/>
                </a:solidFill>
                <a:effectLst/>
                <a:latin typeface="Georgia" panose="02040502050405020303" pitchFamily="18" charset="0"/>
              </a:rPr>
              <a:t>:</a:t>
            </a:r>
            <a:r>
              <a:rPr lang="en-US" b="0" i="0" dirty="0">
                <a:solidFill>
                  <a:srgbClr val="000000"/>
                </a:solidFill>
                <a:effectLst/>
                <a:latin typeface="Georgia" panose="02040502050405020303" pitchFamily="18" charset="0"/>
              </a:rPr>
              <a:t> Houses with Wood Shingles root materials have high sale prices.</a:t>
            </a:r>
          </a:p>
          <a:p>
            <a:pPr algn="just"/>
            <a:endParaRPr lang="en-US" b="0" i="0" dirty="0">
              <a:solidFill>
                <a:srgbClr val="000000"/>
              </a:solidFill>
              <a:effectLst/>
              <a:latin typeface="Georgia" panose="02040502050405020303" pitchFamily="18" charset="0"/>
            </a:endParaRPr>
          </a:p>
          <a:p>
            <a:pPr marL="285750" indent="-285750" algn="just">
              <a:buFont typeface="Wingdings" panose="05000000000000000000" pitchFamily="2" charset="2"/>
              <a:buChar char="ü"/>
            </a:pPr>
            <a:r>
              <a:rPr lang="en-US" b="1" i="0" dirty="0" err="1">
                <a:solidFill>
                  <a:srgbClr val="000000"/>
                </a:solidFill>
                <a:effectLst/>
                <a:latin typeface="Georgia" panose="02040502050405020303" pitchFamily="18" charset="0"/>
              </a:rPr>
              <a:t>SalePrice</a:t>
            </a:r>
            <a:r>
              <a:rPr lang="en-US" b="1" i="0" dirty="0">
                <a:solidFill>
                  <a:srgbClr val="000000"/>
                </a:solidFill>
                <a:effectLst/>
                <a:latin typeface="Georgia" panose="02040502050405020303" pitchFamily="18" charset="0"/>
              </a:rPr>
              <a:t> vs Exterior1st:</a:t>
            </a:r>
            <a:r>
              <a:rPr lang="en-US" b="0" i="0" dirty="0">
                <a:solidFill>
                  <a:srgbClr val="000000"/>
                </a:solidFill>
                <a:effectLst/>
                <a:latin typeface="Georgia" panose="02040502050405020303" pitchFamily="18" charset="0"/>
              </a:rPr>
              <a:t> Houses having Imitation Stucco, Stone and Cement Board as 1st exterior cover have high sale price.</a:t>
            </a:r>
          </a:p>
          <a:p>
            <a:pPr algn="just"/>
            <a:endParaRPr lang="en-US" b="0" i="0" dirty="0">
              <a:solidFill>
                <a:srgbClr val="000000"/>
              </a:solidFill>
              <a:effectLst/>
              <a:latin typeface="Georgia" panose="02040502050405020303" pitchFamily="18" charset="0"/>
            </a:endParaRPr>
          </a:p>
          <a:p>
            <a:pPr marL="285750" indent="-285750" algn="just">
              <a:buFont typeface="Wingdings" panose="05000000000000000000" pitchFamily="2" charset="2"/>
              <a:buChar char="ü"/>
            </a:pPr>
            <a:r>
              <a:rPr lang="en-US" b="1" i="0" dirty="0" err="1">
                <a:solidFill>
                  <a:srgbClr val="000000"/>
                </a:solidFill>
                <a:effectLst/>
                <a:latin typeface="Georgia" panose="02040502050405020303" pitchFamily="18" charset="0"/>
              </a:rPr>
              <a:t>SalePrice</a:t>
            </a:r>
            <a:r>
              <a:rPr lang="en-US" b="1" i="0" dirty="0">
                <a:solidFill>
                  <a:srgbClr val="000000"/>
                </a:solidFill>
                <a:effectLst/>
                <a:latin typeface="Georgia" panose="02040502050405020303" pitchFamily="18" charset="0"/>
              </a:rPr>
              <a:t> vs Exterior2nd:</a:t>
            </a:r>
            <a:r>
              <a:rPr lang="en-US" b="0" i="0" dirty="0">
                <a:solidFill>
                  <a:srgbClr val="000000"/>
                </a:solidFill>
                <a:effectLst/>
                <a:latin typeface="Georgia" panose="02040502050405020303" pitchFamily="18" charset="0"/>
              </a:rPr>
              <a:t> Houses having Imitation Stucco and other as 2nd cover have high sale price.</a:t>
            </a:r>
          </a:p>
          <a:p>
            <a:endParaRPr lang="en-IN" dirty="0"/>
          </a:p>
        </p:txBody>
      </p:sp>
    </p:spTree>
    <p:extLst>
      <p:ext uri="{BB962C8B-B14F-4D97-AF65-F5344CB8AC3E}">
        <p14:creationId xmlns:p14="http://schemas.microsoft.com/office/powerpoint/2010/main" val="11908562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0D4AE-57BF-4A8D-8ED7-F246BC8FA29C}"/>
              </a:ext>
            </a:extLst>
          </p:cNvPr>
          <p:cNvSpPr>
            <a:spLocks noGrp="1"/>
          </p:cNvSpPr>
          <p:nvPr>
            <p:ph type="title"/>
          </p:nvPr>
        </p:nvSpPr>
        <p:spPr>
          <a:xfrm>
            <a:off x="4083728" y="403050"/>
            <a:ext cx="3551068" cy="603002"/>
          </a:xfrm>
        </p:spPr>
        <p:txBody>
          <a:bodyPr>
            <a:normAutofit/>
          </a:bodyPr>
          <a:lstStyle/>
          <a:p>
            <a:pPr algn="ctr"/>
            <a:r>
              <a:rPr lang="en-US" sz="2800" b="1" dirty="0"/>
              <a:t>Skewness</a:t>
            </a:r>
            <a:endParaRPr lang="en-IN" sz="2800" b="1" dirty="0"/>
          </a:p>
        </p:txBody>
      </p:sp>
      <p:pic>
        <p:nvPicPr>
          <p:cNvPr id="11" name="Content Placeholder 10">
            <a:extLst>
              <a:ext uri="{FF2B5EF4-FFF2-40B4-BE49-F238E27FC236}">
                <a16:creationId xmlns:a16="http://schemas.microsoft.com/office/drawing/2014/main" id="{656305F1-10B6-484F-87A0-4656700BA2C7}"/>
              </a:ext>
            </a:extLst>
          </p:cNvPr>
          <p:cNvPicPr>
            <a:picLocks noGrp="1" noChangeAspect="1"/>
          </p:cNvPicPr>
          <p:nvPr>
            <p:ph idx="1"/>
          </p:nvPr>
        </p:nvPicPr>
        <p:blipFill>
          <a:blip r:embed="rId2"/>
          <a:stretch>
            <a:fillRect/>
          </a:stretch>
        </p:blipFill>
        <p:spPr>
          <a:xfrm>
            <a:off x="1091953" y="925131"/>
            <a:ext cx="9668711" cy="5447446"/>
          </a:xfrm>
        </p:spPr>
      </p:pic>
    </p:spTree>
    <p:extLst>
      <p:ext uri="{BB962C8B-B14F-4D97-AF65-F5344CB8AC3E}">
        <p14:creationId xmlns:p14="http://schemas.microsoft.com/office/powerpoint/2010/main" val="40736262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0D4AE-57BF-4A8D-8ED7-F246BC8FA29C}"/>
              </a:ext>
            </a:extLst>
          </p:cNvPr>
          <p:cNvSpPr>
            <a:spLocks noGrp="1"/>
          </p:cNvSpPr>
          <p:nvPr>
            <p:ph type="title"/>
          </p:nvPr>
        </p:nvSpPr>
        <p:spPr>
          <a:xfrm>
            <a:off x="4083728" y="420806"/>
            <a:ext cx="3551068" cy="603002"/>
          </a:xfrm>
        </p:spPr>
        <p:txBody>
          <a:bodyPr>
            <a:normAutofit/>
          </a:bodyPr>
          <a:lstStyle/>
          <a:p>
            <a:pPr algn="ctr"/>
            <a:r>
              <a:rPr lang="en-US" sz="2800" b="1" dirty="0"/>
              <a:t>Skewness</a:t>
            </a:r>
            <a:endParaRPr lang="en-IN" sz="2800" b="1" dirty="0"/>
          </a:p>
        </p:txBody>
      </p:sp>
      <p:pic>
        <p:nvPicPr>
          <p:cNvPr id="7" name="Content Placeholder 6">
            <a:extLst>
              <a:ext uri="{FF2B5EF4-FFF2-40B4-BE49-F238E27FC236}">
                <a16:creationId xmlns:a16="http://schemas.microsoft.com/office/drawing/2014/main" id="{D18D4669-C24D-481B-8DE2-6B730C8D6CD6}"/>
              </a:ext>
            </a:extLst>
          </p:cNvPr>
          <p:cNvPicPr>
            <a:picLocks noGrp="1" noChangeAspect="1"/>
          </p:cNvPicPr>
          <p:nvPr>
            <p:ph idx="1"/>
          </p:nvPr>
        </p:nvPicPr>
        <p:blipFill>
          <a:blip r:embed="rId2"/>
          <a:stretch>
            <a:fillRect/>
          </a:stretch>
        </p:blipFill>
        <p:spPr>
          <a:xfrm>
            <a:off x="1917314" y="1023808"/>
            <a:ext cx="7990165" cy="5275120"/>
          </a:xfrm>
        </p:spPr>
      </p:pic>
    </p:spTree>
    <p:extLst>
      <p:ext uri="{BB962C8B-B14F-4D97-AF65-F5344CB8AC3E}">
        <p14:creationId xmlns:p14="http://schemas.microsoft.com/office/powerpoint/2010/main" val="8885375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9559A05-5CCB-4FBD-8AF2-D8B20D7A90AF}"/>
              </a:ext>
            </a:extLst>
          </p:cNvPr>
          <p:cNvSpPr txBox="1"/>
          <p:nvPr/>
        </p:nvSpPr>
        <p:spPr>
          <a:xfrm>
            <a:off x="3737499" y="485362"/>
            <a:ext cx="3755254" cy="523220"/>
          </a:xfrm>
          <a:prstGeom prst="rect">
            <a:avLst/>
          </a:prstGeom>
          <a:noFill/>
        </p:spPr>
        <p:txBody>
          <a:bodyPr wrap="square">
            <a:spAutoFit/>
          </a:bodyPr>
          <a:lstStyle/>
          <a:p>
            <a:pPr algn="ctr"/>
            <a:r>
              <a:rPr lang="en-US" sz="2800" b="1" dirty="0">
                <a:solidFill>
                  <a:schemeClr val="tx1">
                    <a:lumMod val="85000"/>
                    <a:lumOff val="15000"/>
                  </a:schemeClr>
                </a:solidFill>
                <a:latin typeface="+mj-lt"/>
              </a:rPr>
              <a:t>Outliers</a:t>
            </a:r>
            <a:endParaRPr lang="en-IN" sz="2800" b="1" dirty="0">
              <a:solidFill>
                <a:schemeClr val="tx1">
                  <a:lumMod val="85000"/>
                  <a:lumOff val="15000"/>
                </a:schemeClr>
              </a:solidFill>
              <a:latin typeface="+mj-lt"/>
            </a:endParaRPr>
          </a:p>
        </p:txBody>
      </p:sp>
      <p:pic>
        <p:nvPicPr>
          <p:cNvPr id="7" name="Content Placeholder 6">
            <a:extLst>
              <a:ext uri="{FF2B5EF4-FFF2-40B4-BE49-F238E27FC236}">
                <a16:creationId xmlns:a16="http://schemas.microsoft.com/office/drawing/2014/main" id="{750EE7A8-46DC-4B27-8D18-8508C431A358}"/>
              </a:ext>
            </a:extLst>
          </p:cNvPr>
          <p:cNvPicPr>
            <a:picLocks noGrp="1" noChangeAspect="1"/>
          </p:cNvPicPr>
          <p:nvPr>
            <p:ph idx="1"/>
          </p:nvPr>
        </p:nvPicPr>
        <p:blipFill>
          <a:blip r:embed="rId2"/>
          <a:stretch>
            <a:fillRect/>
          </a:stretch>
        </p:blipFill>
        <p:spPr>
          <a:xfrm>
            <a:off x="540930" y="1142253"/>
            <a:ext cx="11008919" cy="5150483"/>
          </a:xfrm>
        </p:spPr>
      </p:pic>
    </p:spTree>
    <p:extLst>
      <p:ext uri="{BB962C8B-B14F-4D97-AF65-F5344CB8AC3E}">
        <p14:creationId xmlns:p14="http://schemas.microsoft.com/office/powerpoint/2010/main" val="12635756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9184A-3F88-407B-B6AB-9FC7CEA63425}"/>
              </a:ext>
            </a:extLst>
          </p:cNvPr>
          <p:cNvSpPr>
            <a:spLocks noGrp="1"/>
          </p:cNvSpPr>
          <p:nvPr>
            <p:ph type="title"/>
          </p:nvPr>
        </p:nvSpPr>
        <p:spPr>
          <a:xfrm>
            <a:off x="1040166" y="562296"/>
            <a:ext cx="10039004" cy="496205"/>
          </a:xfrm>
        </p:spPr>
        <p:txBody>
          <a:bodyPr>
            <a:normAutofit/>
          </a:bodyPr>
          <a:lstStyle/>
          <a:p>
            <a:pPr algn="ctr"/>
            <a:r>
              <a:rPr lang="en-US" sz="2800" b="1" dirty="0"/>
              <a:t>Outliers</a:t>
            </a:r>
            <a:endParaRPr lang="en-IN" sz="2800" b="1" dirty="0"/>
          </a:p>
        </p:txBody>
      </p:sp>
      <p:pic>
        <p:nvPicPr>
          <p:cNvPr id="7" name="Content Placeholder 6">
            <a:extLst>
              <a:ext uri="{FF2B5EF4-FFF2-40B4-BE49-F238E27FC236}">
                <a16:creationId xmlns:a16="http://schemas.microsoft.com/office/drawing/2014/main" id="{5D19D51C-448F-41F9-9182-B52A73732C52}"/>
              </a:ext>
            </a:extLst>
          </p:cNvPr>
          <p:cNvPicPr>
            <a:picLocks noGrp="1" noChangeAspect="1"/>
          </p:cNvPicPr>
          <p:nvPr>
            <p:ph idx="1"/>
          </p:nvPr>
        </p:nvPicPr>
        <p:blipFill>
          <a:blip r:embed="rId2"/>
          <a:stretch>
            <a:fillRect/>
          </a:stretch>
        </p:blipFill>
        <p:spPr>
          <a:xfrm>
            <a:off x="831205" y="1269507"/>
            <a:ext cx="10634111" cy="4935984"/>
          </a:xfrm>
        </p:spPr>
      </p:pic>
    </p:spTree>
    <p:extLst>
      <p:ext uri="{BB962C8B-B14F-4D97-AF65-F5344CB8AC3E}">
        <p14:creationId xmlns:p14="http://schemas.microsoft.com/office/powerpoint/2010/main" val="18311386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522A6-09B4-40B3-98FF-848373762153}"/>
              </a:ext>
            </a:extLst>
          </p:cNvPr>
          <p:cNvSpPr>
            <a:spLocks noGrp="1"/>
          </p:cNvSpPr>
          <p:nvPr>
            <p:ph type="title"/>
          </p:nvPr>
        </p:nvSpPr>
        <p:spPr>
          <a:xfrm>
            <a:off x="4154750" y="642594"/>
            <a:ext cx="4731798" cy="493748"/>
          </a:xfrm>
        </p:spPr>
        <p:txBody>
          <a:bodyPr>
            <a:normAutofit/>
          </a:bodyPr>
          <a:lstStyle/>
          <a:p>
            <a:r>
              <a:rPr lang="en-US" sz="2800" b="1" dirty="0"/>
              <a:t>Actual vs Predicted</a:t>
            </a:r>
            <a:endParaRPr lang="en-IN" sz="2800" b="1" dirty="0"/>
          </a:p>
        </p:txBody>
      </p:sp>
      <p:pic>
        <p:nvPicPr>
          <p:cNvPr id="5" name="Content Placeholder 4">
            <a:extLst>
              <a:ext uri="{FF2B5EF4-FFF2-40B4-BE49-F238E27FC236}">
                <a16:creationId xmlns:a16="http://schemas.microsoft.com/office/drawing/2014/main" id="{6D3FE82A-69E0-46D1-86C2-E6014A247A97}"/>
              </a:ext>
            </a:extLst>
          </p:cNvPr>
          <p:cNvPicPr>
            <a:picLocks noGrp="1" noChangeAspect="1"/>
          </p:cNvPicPr>
          <p:nvPr>
            <p:ph idx="1"/>
          </p:nvPr>
        </p:nvPicPr>
        <p:blipFill>
          <a:blip r:embed="rId2"/>
          <a:stretch>
            <a:fillRect/>
          </a:stretch>
        </p:blipFill>
        <p:spPr>
          <a:xfrm>
            <a:off x="1988598" y="1240635"/>
            <a:ext cx="7576978" cy="5142409"/>
          </a:xfrm>
        </p:spPr>
      </p:pic>
    </p:spTree>
    <p:extLst>
      <p:ext uri="{BB962C8B-B14F-4D97-AF65-F5344CB8AC3E}">
        <p14:creationId xmlns:p14="http://schemas.microsoft.com/office/powerpoint/2010/main" val="2057870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F00D3-40DA-4FE9-8631-6C2BB2EB6CD8}"/>
              </a:ext>
            </a:extLst>
          </p:cNvPr>
          <p:cNvSpPr>
            <a:spLocks noGrp="1"/>
          </p:cNvSpPr>
          <p:nvPr>
            <p:ph type="title"/>
          </p:nvPr>
        </p:nvSpPr>
        <p:spPr>
          <a:xfrm>
            <a:off x="3613212" y="536058"/>
            <a:ext cx="4367813" cy="547014"/>
          </a:xfrm>
        </p:spPr>
        <p:txBody>
          <a:bodyPr>
            <a:normAutofit/>
          </a:bodyPr>
          <a:lstStyle/>
          <a:p>
            <a:pPr algn="ctr"/>
            <a:r>
              <a:rPr lang="en-US" sz="2800" b="1" dirty="0"/>
              <a:t>Cross- Validation</a:t>
            </a:r>
            <a:endParaRPr lang="en-IN" sz="2800" b="1" dirty="0"/>
          </a:p>
        </p:txBody>
      </p:sp>
      <p:pic>
        <p:nvPicPr>
          <p:cNvPr id="5" name="Content Placeholder 4">
            <a:extLst>
              <a:ext uri="{FF2B5EF4-FFF2-40B4-BE49-F238E27FC236}">
                <a16:creationId xmlns:a16="http://schemas.microsoft.com/office/drawing/2014/main" id="{C3F051A6-1ED2-4549-AC66-812FEA7CE546}"/>
              </a:ext>
            </a:extLst>
          </p:cNvPr>
          <p:cNvPicPr>
            <a:picLocks noGrp="1" noChangeAspect="1"/>
          </p:cNvPicPr>
          <p:nvPr>
            <p:ph idx="1"/>
          </p:nvPr>
        </p:nvPicPr>
        <p:blipFill>
          <a:blip r:embed="rId2"/>
          <a:stretch>
            <a:fillRect/>
          </a:stretch>
        </p:blipFill>
        <p:spPr>
          <a:xfrm>
            <a:off x="2503504" y="1071727"/>
            <a:ext cx="6755906" cy="5226088"/>
          </a:xfrm>
        </p:spPr>
      </p:pic>
    </p:spTree>
    <p:extLst>
      <p:ext uri="{BB962C8B-B14F-4D97-AF65-F5344CB8AC3E}">
        <p14:creationId xmlns:p14="http://schemas.microsoft.com/office/powerpoint/2010/main" val="22577233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85786-E403-42DB-8415-B43FE939A178}"/>
              </a:ext>
            </a:extLst>
          </p:cNvPr>
          <p:cNvSpPr>
            <a:spLocks noGrp="1"/>
          </p:cNvSpPr>
          <p:nvPr>
            <p:ph type="title"/>
          </p:nvPr>
        </p:nvSpPr>
        <p:spPr>
          <a:xfrm>
            <a:off x="1013532" y="553816"/>
            <a:ext cx="10058400" cy="449360"/>
          </a:xfrm>
        </p:spPr>
        <p:txBody>
          <a:bodyPr>
            <a:noAutofit/>
          </a:bodyPr>
          <a:lstStyle/>
          <a:p>
            <a:pPr algn="ctr"/>
            <a:r>
              <a:rPr lang="en-US" sz="2800" b="1" dirty="0"/>
              <a:t>Introduction</a:t>
            </a:r>
            <a:endParaRPr lang="en-IN" sz="2800" b="1" dirty="0"/>
          </a:p>
        </p:txBody>
      </p:sp>
      <p:sp>
        <p:nvSpPr>
          <p:cNvPr id="3" name="Content Placeholder 2">
            <a:extLst>
              <a:ext uri="{FF2B5EF4-FFF2-40B4-BE49-F238E27FC236}">
                <a16:creationId xmlns:a16="http://schemas.microsoft.com/office/drawing/2014/main" id="{474EFBD6-B069-4EE8-8EAD-884A0EA58376}"/>
              </a:ext>
            </a:extLst>
          </p:cNvPr>
          <p:cNvSpPr>
            <a:spLocks noGrp="1"/>
          </p:cNvSpPr>
          <p:nvPr>
            <p:ph idx="1"/>
          </p:nvPr>
        </p:nvSpPr>
        <p:spPr>
          <a:xfrm>
            <a:off x="923279" y="1500327"/>
            <a:ext cx="10201922" cy="4776186"/>
          </a:xfrm>
        </p:spPr>
        <p:txBody>
          <a:bodyPr>
            <a:normAutofit/>
          </a:bodyPr>
          <a:lstStyle/>
          <a:p>
            <a:pPr marL="0" indent="0" algn="just">
              <a:lnSpc>
                <a:spcPct val="107000"/>
              </a:lnSpc>
              <a:spcAft>
                <a:spcPts val="800"/>
              </a:spcAft>
              <a:buNone/>
            </a:pPr>
            <a:r>
              <a:rPr lang="en-IN" sz="2400" dirty="0">
                <a:effectLst/>
                <a:latin typeface="Times New Roman" panose="02020603050405020304" pitchFamily="18" charset="0"/>
                <a:ea typeface="Microsoft Sans Serif" panose="020B0604020202020204" pitchFamily="34" charset="0"/>
                <a:cs typeface="Times New Roman" panose="02020603050405020304" pitchFamily="18" charset="0"/>
              </a:rPr>
              <a:t>Thousands of houses are sold every day. There are some questions every buyer asks himself like: What is the actual price that this house deserves? Am I paying a fair price? Also</a:t>
            </a:r>
            <a:r>
              <a:rPr lang="en-IN" sz="2400" spc="30" dirty="0">
                <a:effectLst/>
                <a:latin typeface="Times New Roman" panose="02020603050405020304" pitchFamily="18" charset="0"/>
                <a:ea typeface="Microsoft Sans Serif" panose="020B0604020202020204" pitchFamily="34" charset="0"/>
                <a:cs typeface="Times New Roman" panose="02020603050405020304" pitchFamily="18" charset="0"/>
              </a:rPr>
              <a:t> Is it the location? Is it the overall quality of the house? Is it the size? Could it be sold at a good price in future? All these questions come in to our mind when we decide to purchase a house.</a:t>
            </a:r>
          </a:p>
          <a:p>
            <a:pPr algn="just">
              <a:lnSpc>
                <a:spcPct val="107000"/>
              </a:lnSpc>
              <a:spcAft>
                <a:spcPts val="800"/>
              </a:spcAft>
            </a:pPr>
            <a:endParaRPr lang="en-IN" sz="2400" spc="30" dirty="0">
              <a:effectLst/>
              <a:latin typeface="Times New Roman" panose="02020603050405020304" pitchFamily="18" charset="0"/>
              <a:ea typeface="Microsoft Sans Serif" panose="020B0604020202020204" pitchFamily="34" charset="0"/>
              <a:cs typeface="Times New Roman" panose="02020603050405020304" pitchFamily="18" charset="0"/>
            </a:endParaRPr>
          </a:p>
          <a:p>
            <a:pPr marL="0" indent="0" algn="just">
              <a:lnSpc>
                <a:spcPct val="107000"/>
              </a:lnSpc>
              <a:spcAft>
                <a:spcPts val="800"/>
              </a:spcAft>
              <a:buNone/>
            </a:pPr>
            <a:r>
              <a:rPr lang="en-IN" sz="2400" spc="30" dirty="0">
                <a:effectLst/>
                <a:latin typeface="Times New Roman" panose="02020603050405020304" pitchFamily="18" charset="0"/>
                <a:ea typeface="Microsoft Sans Serif" panose="020B0604020202020204" pitchFamily="34" charset="0"/>
                <a:cs typeface="Times New Roman" panose="02020603050405020304" pitchFamily="18" charset="0"/>
              </a:rPr>
              <a:t>In this study, </a:t>
            </a:r>
            <a:r>
              <a:rPr lang="en-IN" sz="2400" dirty="0">
                <a:effectLst/>
                <a:latin typeface="Times New Roman" panose="02020603050405020304" pitchFamily="18" charset="0"/>
                <a:ea typeface="Microsoft Sans Serif" panose="020B0604020202020204" pitchFamily="34" charset="0"/>
                <a:cs typeface="Times New Roman" panose="02020603050405020304" pitchFamily="18" charset="0"/>
              </a:rPr>
              <a:t>a machine learning model is proposed to predict a house price based on data related to the house (its size, the year it was built in, etc.). During the development and evaluation of our model, we will show the code used for each step followed by its output. This will facilitate the reproducibility of our work.</a:t>
            </a:r>
          </a:p>
        </p:txBody>
      </p:sp>
    </p:spTree>
    <p:extLst>
      <p:ext uri="{BB962C8B-B14F-4D97-AF65-F5344CB8AC3E}">
        <p14:creationId xmlns:p14="http://schemas.microsoft.com/office/powerpoint/2010/main" val="6425564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8FF88-23F7-41E9-A748-C7E520864F83}"/>
              </a:ext>
            </a:extLst>
          </p:cNvPr>
          <p:cNvSpPr>
            <a:spLocks noGrp="1"/>
          </p:cNvSpPr>
          <p:nvPr>
            <p:ph type="title"/>
          </p:nvPr>
        </p:nvSpPr>
        <p:spPr>
          <a:xfrm>
            <a:off x="1066800" y="429522"/>
            <a:ext cx="10058400" cy="500182"/>
          </a:xfrm>
        </p:spPr>
        <p:txBody>
          <a:bodyPr>
            <a:normAutofit/>
          </a:bodyPr>
          <a:lstStyle/>
          <a:p>
            <a:pPr algn="ctr"/>
            <a:r>
              <a:rPr lang="en-US" sz="2800" b="1" dirty="0"/>
              <a:t>Hyper Tunning</a:t>
            </a:r>
            <a:endParaRPr lang="en-IN" sz="2800" b="1" dirty="0"/>
          </a:p>
        </p:txBody>
      </p:sp>
      <p:pic>
        <p:nvPicPr>
          <p:cNvPr id="7" name="Content Placeholder 6">
            <a:extLst>
              <a:ext uri="{FF2B5EF4-FFF2-40B4-BE49-F238E27FC236}">
                <a16:creationId xmlns:a16="http://schemas.microsoft.com/office/drawing/2014/main" id="{4EF22B66-CA4E-40DD-A76F-58E392D90D87}"/>
              </a:ext>
            </a:extLst>
          </p:cNvPr>
          <p:cNvPicPr>
            <a:picLocks noGrp="1" noChangeAspect="1"/>
          </p:cNvPicPr>
          <p:nvPr>
            <p:ph idx="1"/>
          </p:nvPr>
        </p:nvPicPr>
        <p:blipFill>
          <a:blip r:embed="rId2"/>
          <a:stretch>
            <a:fillRect/>
          </a:stretch>
        </p:blipFill>
        <p:spPr>
          <a:xfrm>
            <a:off x="3151572" y="1009606"/>
            <a:ext cx="5584055" cy="5439509"/>
          </a:xfrm>
        </p:spPr>
      </p:pic>
    </p:spTree>
    <p:extLst>
      <p:ext uri="{BB962C8B-B14F-4D97-AF65-F5344CB8AC3E}">
        <p14:creationId xmlns:p14="http://schemas.microsoft.com/office/powerpoint/2010/main" val="22734662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9" name="Straight Arrow Connector 48">
            <a:extLst>
              <a:ext uri="{FF2B5EF4-FFF2-40B4-BE49-F238E27FC236}">
                <a16:creationId xmlns:a16="http://schemas.microsoft.com/office/drawing/2014/main" id="{CCEC208B-9F22-4987-ACBF-EBFD37757A8F}"/>
              </a:ext>
            </a:extLst>
          </p:cNvPr>
          <p:cNvCxnSpPr/>
          <p:nvPr/>
        </p:nvCxnSpPr>
        <p:spPr>
          <a:xfrm>
            <a:off x="6458989" y="2177935"/>
            <a:ext cx="0" cy="1745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D7DB26AB-4FF3-4D65-8A56-40D3D830980B}"/>
              </a:ext>
            </a:extLst>
          </p:cNvPr>
          <p:cNvSpPr txBox="1"/>
          <p:nvPr/>
        </p:nvSpPr>
        <p:spPr>
          <a:xfrm>
            <a:off x="4202769" y="474951"/>
            <a:ext cx="2818015"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Important Features</a:t>
            </a:r>
            <a:endParaRPr lang="en-IN" sz="2400" b="1"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CCD2ACB1-A22A-4F76-88F6-24D0DD0CD2D2}"/>
              </a:ext>
            </a:extLst>
          </p:cNvPr>
          <p:cNvPicPr>
            <a:picLocks noChangeAspect="1"/>
          </p:cNvPicPr>
          <p:nvPr/>
        </p:nvPicPr>
        <p:blipFill>
          <a:blip r:embed="rId2"/>
          <a:stretch>
            <a:fillRect/>
          </a:stretch>
        </p:blipFill>
        <p:spPr>
          <a:xfrm>
            <a:off x="880019" y="1028145"/>
            <a:ext cx="10431961" cy="5275002"/>
          </a:xfrm>
          <a:prstGeom prst="rect">
            <a:avLst/>
          </a:prstGeom>
        </p:spPr>
      </p:pic>
    </p:spTree>
    <p:extLst>
      <p:ext uri="{BB962C8B-B14F-4D97-AF65-F5344CB8AC3E}">
        <p14:creationId xmlns:p14="http://schemas.microsoft.com/office/powerpoint/2010/main" val="25487745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3EE0D-3157-459A-9625-3997E8CBBFEC}"/>
              </a:ext>
            </a:extLst>
          </p:cNvPr>
          <p:cNvSpPr>
            <a:spLocks noGrp="1"/>
          </p:cNvSpPr>
          <p:nvPr>
            <p:ph type="title"/>
          </p:nvPr>
        </p:nvSpPr>
        <p:spPr>
          <a:xfrm>
            <a:off x="1066800" y="411775"/>
            <a:ext cx="10058400" cy="1371600"/>
          </a:xfrm>
        </p:spPr>
        <p:txBody>
          <a:bodyPr/>
          <a:lstStyle/>
          <a:p>
            <a:r>
              <a:rPr lang="en-IN" sz="2800" b="1" dirty="0"/>
              <a:t>Saving the final model and predicting the saved model.</a:t>
            </a:r>
            <a:endParaRPr lang="en-IN" dirty="0"/>
          </a:p>
        </p:txBody>
      </p:sp>
      <p:pic>
        <p:nvPicPr>
          <p:cNvPr id="4" name="Picture 3">
            <a:extLst>
              <a:ext uri="{FF2B5EF4-FFF2-40B4-BE49-F238E27FC236}">
                <a16:creationId xmlns:a16="http://schemas.microsoft.com/office/drawing/2014/main" id="{E91E6C44-2A59-4D73-A772-BEA5D637012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94477" y="2237173"/>
            <a:ext cx="10603045" cy="3142695"/>
          </a:xfrm>
          <a:prstGeom prst="rect">
            <a:avLst/>
          </a:prstGeom>
          <a:noFill/>
          <a:ln>
            <a:noFill/>
          </a:ln>
        </p:spPr>
      </p:pic>
    </p:spTree>
    <p:extLst>
      <p:ext uri="{BB962C8B-B14F-4D97-AF65-F5344CB8AC3E}">
        <p14:creationId xmlns:p14="http://schemas.microsoft.com/office/powerpoint/2010/main" val="24079473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A765F-A761-4184-B2E5-A5DDBE7A7E32}"/>
              </a:ext>
            </a:extLst>
          </p:cNvPr>
          <p:cNvSpPr>
            <a:spLocks noGrp="1"/>
          </p:cNvSpPr>
          <p:nvPr>
            <p:ph type="title"/>
          </p:nvPr>
        </p:nvSpPr>
        <p:spPr>
          <a:xfrm>
            <a:off x="1066800" y="484651"/>
            <a:ext cx="10058400" cy="546126"/>
          </a:xfrm>
        </p:spPr>
        <p:txBody>
          <a:bodyPr>
            <a:normAutofit/>
          </a:bodyPr>
          <a:lstStyle/>
          <a:p>
            <a:pPr algn="ctr"/>
            <a:r>
              <a:rPr lang="en-US" sz="2400" b="1" dirty="0">
                <a:solidFill>
                  <a:srgbClr val="232A32"/>
                </a:solidFill>
                <a:cs typeface="Times New Roman" panose="02020603050405020304" pitchFamily="18" charset="0"/>
              </a:rPr>
              <a:t>Conclusion</a:t>
            </a:r>
            <a:endParaRPr lang="en-IN" sz="2400" b="1" dirty="0">
              <a:solidFill>
                <a:srgbClr val="232A32"/>
              </a:solidFill>
              <a:cs typeface="Times New Roman" panose="02020603050405020304" pitchFamily="18" charset="0"/>
            </a:endParaRPr>
          </a:p>
        </p:txBody>
      </p:sp>
      <p:sp>
        <p:nvSpPr>
          <p:cNvPr id="3" name="Content Placeholder 2">
            <a:extLst>
              <a:ext uri="{FF2B5EF4-FFF2-40B4-BE49-F238E27FC236}">
                <a16:creationId xmlns:a16="http://schemas.microsoft.com/office/drawing/2014/main" id="{5D9265EF-EC51-476A-BBDA-C3780D6C597D}"/>
              </a:ext>
            </a:extLst>
          </p:cNvPr>
          <p:cNvSpPr>
            <a:spLocks noGrp="1"/>
          </p:cNvSpPr>
          <p:nvPr>
            <p:ph idx="1"/>
          </p:nvPr>
        </p:nvSpPr>
        <p:spPr>
          <a:xfrm>
            <a:off x="911629" y="1064029"/>
            <a:ext cx="10368742" cy="5290180"/>
          </a:xfrm>
        </p:spPr>
        <p:txBody>
          <a:bodyPr>
            <a:noAutofit/>
          </a:bodyPr>
          <a:lstStyle/>
          <a:p>
            <a:r>
              <a:rPr lang="en-US" sz="1400" b="1" dirty="0"/>
              <a:t>Which variables are important to predict the price of house?</a:t>
            </a:r>
          </a:p>
          <a:p>
            <a:r>
              <a:rPr lang="en-US" sz="1400" dirty="0"/>
              <a:t>Overall Quality is the most contributing and highest positive impacting feature. Also, the features like </a:t>
            </a:r>
            <a:r>
              <a:rPr lang="en-US" sz="1400" dirty="0" err="1"/>
              <a:t>GarageArea</a:t>
            </a:r>
            <a:r>
              <a:rPr lang="en-US" sz="1400" dirty="0"/>
              <a:t>, </a:t>
            </a:r>
            <a:r>
              <a:rPr lang="en-US" sz="1400" dirty="0" err="1"/>
              <a:t>LotArea</a:t>
            </a:r>
            <a:r>
              <a:rPr lang="en-US" sz="1400" dirty="0"/>
              <a:t>, 1stFlrSF, </a:t>
            </a:r>
            <a:r>
              <a:rPr lang="en-US" sz="1400" dirty="0" err="1"/>
              <a:t>TotalBsmtSF</a:t>
            </a:r>
            <a:r>
              <a:rPr lang="en-US" sz="1400" dirty="0"/>
              <a:t> </a:t>
            </a:r>
            <a:r>
              <a:rPr lang="en-US" sz="1400" dirty="0" err="1"/>
              <a:t>etc</a:t>
            </a:r>
            <a:r>
              <a:rPr lang="en-US" sz="1400" dirty="0"/>
              <a:t> have some what linear relation with the price variable.</a:t>
            </a:r>
          </a:p>
          <a:p>
            <a:endParaRPr lang="en-US" sz="1400" dirty="0"/>
          </a:p>
          <a:p>
            <a:r>
              <a:rPr lang="en-US" sz="1400" b="1" dirty="0"/>
              <a:t>How do these variables describe the price of the house?</a:t>
            </a:r>
          </a:p>
          <a:p>
            <a:r>
              <a:rPr lang="en-US" sz="1400" dirty="0"/>
              <a:t>The houses which have very excellent overall quality like material and finish of the house have high sale price. Also we have observed from the plot that as the overall quality of the house </a:t>
            </a:r>
            <a:r>
              <a:rPr lang="en-US" sz="1400" dirty="0" err="1"/>
              <a:t>increases,the</a:t>
            </a:r>
            <a:r>
              <a:rPr lang="en-US" sz="1400" dirty="0"/>
              <a:t> sale price also increases. That is there is good linear relation between </a:t>
            </a:r>
            <a:r>
              <a:rPr lang="en-US" sz="1400" dirty="0" err="1"/>
              <a:t>SalePrice</a:t>
            </a:r>
            <a:r>
              <a:rPr lang="en-US" sz="1400" dirty="0"/>
              <a:t> and </a:t>
            </a:r>
            <a:r>
              <a:rPr lang="en-US" sz="1400" dirty="0" err="1"/>
              <a:t>OverallQual</a:t>
            </a:r>
            <a:r>
              <a:rPr lang="en-US" sz="1400" dirty="0"/>
              <a:t>. So, if the seller builds the house according to these types of qualities that will increase the sale price of the house.</a:t>
            </a:r>
          </a:p>
          <a:p>
            <a:r>
              <a:rPr lang="en-US" sz="1400" dirty="0"/>
              <a:t>There is a linear relation between the </a:t>
            </a:r>
            <a:r>
              <a:rPr lang="en-US" sz="1400" dirty="0" err="1"/>
              <a:t>SalePrice</a:t>
            </a:r>
            <a:r>
              <a:rPr lang="en-US" sz="1400" dirty="0"/>
              <a:t> and 1stFlrSF. As we have seen as the 1st floor area increases, sales price also increases moderately. So, people like to live in the houses which have only 1-2 floors and the cost of the house also increases in this case.</a:t>
            </a:r>
          </a:p>
          <a:p>
            <a:r>
              <a:rPr lang="en-US" sz="1400" dirty="0"/>
              <a:t>positive linear relation between the </a:t>
            </a:r>
            <a:r>
              <a:rPr lang="en-US" sz="1400" dirty="0" err="1"/>
              <a:t>SalePrice</a:t>
            </a:r>
            <a:r>
              <a:rPr lang="en-US" sz="1400" dirty="0"/>
              <a:t> and </a:t>
            </a:r>
            <a:r>
              <a:rPr lang="en-US" sz="1400" dirty="0" err="1"/>
              <a:t>GarageArea</a:t>
            </a:r>
            <a:r>
              <a:rPr lang="en-US" sz="1400" dirty="0"/>
              <a:t>. As size of garage area increases, sale price also increases.</a:t>
            </a:r>
          </a:p>
          <a:p>
            <a:r>
              <a:rPr lang="en-US" sz="1400" dirty="0"/>
              <a:t>There is positive linear relation between sale price </a:t>
            </a:r>
            <a:r>
              <a:rPr lang="en-US" sz="1400" dirty="0" err="1"/>
              <a:t>nad</a:t>
            </a:r>
            <a:r>
              <a:rPr lang="en-US" sz="1400" dirty="0"/>
              <a:t> </a:t>
            </a:r>
            <a:r>
              <a:rPr lang="en-US" sz="1400" dirty="0" err="1"/>
              <a:t>TotalBsmtSF</a:t>
            </a:r>
            <a:r>
              <a:rPr lang="en-US" sz="1400" dirty="0"/>
              <a:t>. As total basement area increases, sale price also increases.</a:t>
            </a:r>
            <a:endParaRPr lang="en-IN" sz="1400" dirty="0"/>
          </a:p>
        </p:txBody>
      </p:sp>
    </p:spTree>
    <p:extLst>
      <p:ext uri="{BB962C8B-B14F-4D97-AF65-F5344CB8AC3E}">
        <p14:creationId xmlns:p14="http://schemas.microsoft.com/office/powerpoint/2010/main" val="21429737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AB23EA-3299-498F-A8B6-625E7D5032C4}"/>
              </a:ext>
            </a:extLst>
          </p:cNvPr>
          <p:cNvSpPr>
            <a:spLocks noGrp="1"/>
          </p:cNvSpPr>
          <p:nvPr>
            <p:ph idx="1"/>
          </p:nvPr>
        </p:nvSpPr>
        <p:spPr>
          <a:xfrm>
            <a:off x="1213658" y="2439785"/>
            <a:ext cx="10244051" cy="989215"/>
          </a:xfrm>
        </p:spPr>
        <p:txBody>
          <a:bodyPr anchor="ctr">
            <a:normAutofit/>
          </a:bodyPr>
          <a:lstStyle/>
          <a:p>
            <a:pPr marL="0" indent="0" algn="ctr">
              <a:buNone/>
            </a:pPr>
            <a:r>
              <a:rPr lang="en-US" sz="4400" b="1" dirty="0">
                <a:latin typeface="+mj-lt"/>
              </a:rPr>
              <a:t>Thank You</a:t>
            </a:r>
            <a:endParaRPr lang="en-IN" sz="4400" b="1" dirty="0">
              <a:latin typeface="+mj-lt"/>
            </a:endParaRPr>
          </a:p>
        </p:txBody>
      </p:sp>
    </p:spTree>
    <p:extLst>
      <p:ext uri="{BB962C8B-B14F-4D97-AF65-F5344CB8AC3E}">
        <p14:creationId xmlns:p14="http://schemas.microsoft.com/office/powerpoint/2010/main" val="7880206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a:extLst>
              <a:ext uri="{FF2B5EF4-FFF2-40B4-BE49-F238E27FC236}">
                <a16:creationId xmlns:a16="http://schemas.microsoft.com/office/drawing/2014/main" id="{EDC832EA-6A1A-45F2-A0ED-90EB60191552}"/>
              </a:ext>
            </a:extLst>
          </p:cNvPr>
          <p:cNvSpPr txBox="1">
            <a:spLocks/>
          </p:cNvSpPr>
          <p:nvPr/>
        </p:nvSpPr>
        <p:spPr>
          <a:xfrm>
            <a:off x="1100831" y="630315"/>
            <a:ext cx="10271464" cy="656947"/>
          </a:xfrm>
          <a:prstGeom prst="rect">
            <a:avLst/>
          </a:prstGeom>
        </p:spPr>
        <p:txBody>
          <a:bodyPr vert="horz" lIns="91440" tIns="45720" rIns="91440" bIns="45720" rtlCol="0">
            <a:normAutofit lnSpcReduction="10000"/>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lgn="ctr">
              <a:buNone/>
            </a:pPr>
            <a:r>
              <a:rPr lang="en-US" sz="3600" b="1" dirty="0">
                <a:solidFill>
                  <a:schemeClr val="tx1">
                    <a:lumMod val="85000"/>
                    <a:lumOff val="15000"/>
                  </a:schemeClr>
                </a:solidFill>
                <a:latin typeface="+mj-lt"/>
              </a:rPr>
              <a:t>Problem Statement</a:t>
            </a:r>
            <a:endParaRPr lang="en-IN" sz="3600" b="1" dirty="0">
              <a:solidFill>
                <a:schemeClr val="tx1">
                  <a:lumMod val="85000"/>
                  <a:lumOff val="15000"/>
                </a:schemeClr>
              </a:solidFill>
              <a:latin typeface="+mj-lt"/>
            </a:endParaRPr>
          </a:p>
          <a:p>
            <a:endParaRPr lang="en-IN" dirty="0"/>
          </a:p>
        </p:txBody>
      </p:sp>
      <p:sp>
        <p:nvSpPr>
          <p:cNvPr id="5" name="TextBox 2">
            <a:extLst>
              <a:ext uri="{FF2B5EF4-FFF2-40B4-BE49-F238E27FC236}">
                <a16:creationId xmlns:a16="http://schemas.microsoft.com/office/drawing/2014/main" id="{2856B032-BF1D-4318-A7AE-04CBC39D01C2}"/>
              </a:ext>
            </a:extLst>
          </p:cNvPr>
          <p:cNvSpPr txBox="1"/>
          <p:nvPr/>
        </p:nvSpPr>
        <p:spPr>
          <a:xfrm>
            <a:off x="690880" y="1582340"/>
            <a:ext cx="10810240" cy="369331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just">
              <a:buNone/>
            </a:pPr>
            <a:r>
              <a:rPr lang="en-US" dirty="0">
                <a:latin typeface="Georgia" panose="02040502050405020303" pitchFamily="18" charset="0"/>
                <a:ea typeface="Microsoft Sans Serif" panose="020B0604020202020204" pitchFamily="34" charset="0"/>
                <a:cs typeface="Microsoft Sans Serif" panose="020B0604020202020204" pitchFamily="34" charset="0"/>
              </a:rPr>
              <a:t>A US-based housing company named Surprise Housing has decided to enter the Australian market. The company uses data analytics to purchase houses at a price below their actual values and flip them at a higher price. For the same purpose, the company has collected a data set from the sale of houses in Australia. </a:t>
            </a:r>
          </a:p>
          <a:p>
            <a:pPr marL="0" indent="0" algn="just">
              <a:buNone/>
            </a:pPr>
            <a:endParaRPr lang="en-US" dirty="0">
              <a:latin typeface="Georgia" panose="02040502050405020303" pitchFamily="18" charset="0"/>
              <a:ea typeface="Microsoft Sans Serif" panose="020B0604020202020204" pitchFamily="34" charset="0"/>
              <a:cs typeface="Microsoft Sans Serif" panose="020B0604020202020204" pitchFamily="34" charset="0"/>
            </a:endParaRPr>
          </a:p>
          <a:p>
            <a:pPr marL="0" indent="0" algn="just">
              <a:buNone/>
            </a:pPr>
            <a:r>
              <a:rPr lang="en-US" dirty="0">
                <a:latin typeface="Georgia" panose="02040502050405020303" pitchFamily="18" charset="0"/>
                <a:ea typeface="Microsoft Sans Serif" panose="020B0604020202020204" pitchFamily="34" charset="0"/>
                <a:cs typeface="Microsoft Sans Serif" panose="020B0604020202020204" pitchFamily="34" charset="0"/>
              </a:rPr>
              <a:t>The company is looking at prospective properties to buy houses to enter the market. You are required to build a model using Machine Learning in order to predict the actual value of the prospective properties and decide whether to invest in them or not. For this company wants to know: </a:t>
            </a:r>
          </a:p>
          <a:p>
            <a:pPr marL="0" indent="0" algn="just">
              <a:buNone/>
            </a:pPr>
            <a:endParaRPr lang="en-US" dirty="0">
              <a:latin typeface="Georgia" panose="02040502050405020303" pitchFamily="18" charset="0"/>
              <a:ea typeface="Microsoft Sans Serif" panose="020B0604020202020204" pitchFamily="34" charset="0"/>
              <a:cs typeface="Microsoft Sans Serif" panose="020B0604020202020204" pitchFamily="34" charset="0"/>
            </a:endParaRPr>
          </a:p>
          <a:p>
            <a:pPr marL="342900" indent="-342900" algn="just">
              <a:buFont typeface="Arial" panose="020B0604020202020204" pitchFamily="34" charset="0"/>
              <a:buChar char="•"/>
            </a:pPr>
            <a:r>
              <a:rPr lang="en-US" b="1" dirty="0">
                <a:latin typeface="Georgia" panose="02040502050405020303" pitchFamily="18" charset="0"/>
                <a:ea typeface="Microsoft Sans Serif" panose="020B0604020202020204" pitchFamily="34" charset="0"/>
                <a:cs typeface="Microsoft Sans Serif" panose="020B0604020202020204" pitchFamily="34" charset="0"/>
              </a:rPr>
              <a:t>Which variables are important to predict the price of variable? </a:t>
            </a:r>
          </a:p>
          <a:p>
            <a:pPr algn="just"/>
            <a:endParaRPr lang="en-US" b="1" dirty="0">
              <a:latin typeface="Georgia" panose="02040502050405020303" pitchFamily="18" charset="0"/>
              <a:ea typeface="Microsoft Sans Serif" panose="020B0604020202020204" pitchFamily="34" charset="0"/>
              <a:cs typeface="Microsoft Sans Serif" panose="020B0604020202020204" pitchFamily="34" charset="0"/>
            </a:endParaRPr>
          </a:p>
          <a:p>
            <a:pPr marL="342900" indent="-342900" algn="just">
              <a:buFont typeface="Arial" panose="020B0604020202020204" pitchFamily="34" charset="0"/>
              <a:buChar char="•"/>
            </a:pPr>
            <a:r>
              <a:rPr lang="en-US" b="1" dirty="0">
                <a:latin typeface="Georgia" panose="02040502050405020303" pitchFamily="18" charset="0"/>
                <a:ea typeface="Microsoft Sans Serif" panose="020B0604020202020204" pitchFamily="34" charset="0"/>
                <a:cs typeface="Microsoft Sans Serif" panose="020B0604020202020204" pitchFamily="34" charset="0"/>
              </a:rPr>
              <a:t>How do these variables describe the price of the house?</a:t>
            </a:r>
            <a:endParaRPr lang="en-IN" b="1" dirty="0">
              <a:latin typeface="Georgia" panose="02040502050405020303" pitchFamily="18" charset="0"/>
              <a:ea typeface="Microsoft Sans Serif" panose="020B0604020202020204" pitchFamily="34" charset="0"/>
              <a:cs typeface="Microsoft Sans Serif" panose="020B0604020202020204" pitchFamily="34" charset="0"/>
            </a:endParaRPr>
          </a:p>
          <a:p>
            <a:endParaRPr lang="en-IN" dirty="0"/>
          </a:p>
        </p:txBody>
      </p:sp>
    </p:spTree>
    <p:extLst>
      <p:ext uri="{BB962C8B-B14F-4D97-AF65-F5344CB8AC3E}">
        <p14:creationId xmlns:p14="http://schemas.microsoft.com/office/powerpoint/2010/main" val="18409358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2">
            <a:extLst>
              <a:ext uri="{FF2B5EF4-FFF2-40B4-BE49-F238E27FC236}">
                <a16:creationId xmlns:a16="http://schemas.microsoft.com/office/drawing/2014/main" id="{1CEE08FD-8380-41DF-83DC-2F1DE38FC5F1}"/>
              </a:ext>
            </a:extLst>
          </p:cNvPr>
          <p:cNvSpPr txBox="1"/>
          <p:nvPr/>
        </p:nvSpPr>
        <p:spPr>
          <a:xfrm>
            <a:off x="650240" y="1582341"/>
            <a:ext cx="10891520" cy="369331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gn="just">
              <a:buFont typeface="Wingdings" panose="05000000000000000000" pitchFamily="2" charset="2"/>
              <a:buChar char="ü"/>
            </a:pPr>
            <a:r>
              <a:rPr lang="en-IN" dirty="0">
                <a:effectLst/>
                <a:latin typeface="Georgia" panose="02040502050405020303" pitchFamily="18" charset="0"/>
                <a:ea typeface="Microsoft Sans Serif" panose="020B0604020202020204" pitchFamily="34" charset="0"/>
                <a:cs typeface="Microsoft Sans Serif" panose="020B0604020202020204" pitchFamily="34" charset="0"/>
              </a:rPr>
              <a:t>House prices increase every year. House prices trends are not only the concerns for buyers and sellers, but they also indicate the current economic situations. Therefore, it is important to predict the house prices without bias to help both buyers and sellers make their decisions.</a:t>
            </a:r>
          </a:p>
          <a:p>
            <a:pPr algn="just"/>
            <a:endParaRPr lang="en-IN" dirty="0">
              <a:effectLst/>
              <a:latin typeface="Georgia" panose="02040502050405020303" pitchFamily="18" charset="0"/>
              <a:ea typeface="Microsoft Sans Serif" panose="020B0604020202020204" pitchFamily="34" charset="0"/>
              <a:cs typeface="Microsoft Sans Serif" panose="020B0604020202020204" pitchFamily="34" charset="0"/>
            </a:endParaRPr>
          </a:p>
          <a:p>
            <a:pPr marL="342900" indent="-342900" algn="just">
              <a:buFont typeface="Wingdings" panose="05000000000000000000" pitchFamily="2" charset="2"/>
              <a:buChar char="ü"/>
            </a:pPr>
            <a:r>
              <a:rPr lang="en-IN" dirty="0">
                <a:effectLst/>
                <a:latin typeface="Georgia" panose="02040502050405020303" pitchFamily="18" charset="0"/>
                <a:ea typeface="Microsoft Sans Serif" panose="020B0604020202020204" pitchFamily="34" charset="0"/>
                <a:cs typeface="Microsoft Sans Serif" panose="020B0604020202020204" pitchFamily="34" charset="0"/>
              </a:rPr>
              <a:t> So, there is a need for a system to predict house prices in the future. House price prediction can help the developer determine the selling price of a house and can help the customer to arrange the right time to purchase a house. </a:t>
            </a:r>
          </a:p>
          <a:p>
            <a:pPr algn="just"/>
            <a:r>
              <a:rPr lang="en-IN" dirty="0">
                <a:effectLst/>
                <a:latin typeface="Georgia" panose="02040502050405020303" pitchFamily="18" charset="0"/>
                <a:ea typeface="Microsoft Sans Serif" panose="020B0604020202020204" pitchFamily="34" charset="0"/>
                <a:cs typeface="Microsoft Sans Serif" panose="020B0604020202020204" pitchFamily="34" charset="0"/>
              </a:rPr>
              <a:t>	</a:t>
            </a:r>
          </a:p>
          <a:p>
            <a:pPr marL="342900" indent="-342900" algn="just">
              <a:buFont typeface="Wingdings" panose="05000000000000000000" pitchFamily="2" charset="2"/>
              <a:buChar char="ü"/>
            </a:pPr>
            <a:r>
              <a:rPr lang="en-IN" dirty="0">
                <a:latin typeface="Georgia" panose="02040502050405020303" pitchFamily="18" charset="0"/>
                <a:ea typeface="Microsoft Sans Serif" panose="020B0604020202020204" pitchFamily="34" charset="0"/>
                <a:cs typeface="Microsoft Sans Serif" panose="020B0604020202020204" pitchFamily="34" charset="0"/>
              </a:rPr>
              <a:t>In real estate the value of property usually increases with time as seen in many countries. One of the causes for this is due to rising population. The value of property depends on the proximity of the property, its size its neighbourhood and audience for which the property is subjected to be sold. So machine learning models helps buyers and sellers to understand the house price of particular time.</a:t>
            </a:r>
          </a:p>
          <a:p>
            <a:endParaRPr lang="en-IN" dirty="0"/>
          </a:p>
        </p:txBody>
      </p:sp>
      <p:sp>
        <p:nvSpPr>
          <p:cNvPr id="13" name="TextBox 12">
            <a:extLst>
              <a:ext uri="{FF2B5EF4-FFF2-40B4-BE49-F238E27FC236}">
                <a16:creationId xmlns:a16="http://schemas.microsoft.com/office/drawing/2014/main" id="{6A3A7EBF-0702-40D2-9A6B-E8B137DA7162}"/>
              </a:ext>
            </a:extLst>
          </p:cNvPr>
          <p:cNvSpPr txBox="1"/>
          <p:nvPr/>
        </p:nvSpPr>
        <p:spPr>
          <a:xfrm>
            <a:off x="2754297" y="565494"/>
            <a:ext cx="6094520" cy="535531"/>
          </a:xfrm>
          <a:prstGeom prst="rect">
            <a:avLst/>
          </a:prstGeom>
          <a:noFill/>
        </p:spPr>
        <p:txBody>
          <a:bodyPr wrap="square">
            <a:spAutoFit/>
          </a:bodyPr>
          <a:lstStyle/>
          <a:p>
            <a:pPr algn="ctr">
              <a:lnSpc>
                <a:spcPct val="90000"/>
              </a:lnSpc>
              <a:spcBef>
                <a:spcPct val="0"/>
              </a:spcBef>
            </a:pPr>
            <a:r>
              <a:rPr lang="en-IN" sz="3200" b="1" dirty="0">
                <a:solidFill>
                  <a:schemeClr val="tx1">
                    <a:lumMod val="85000"/>
                    <a:lumOff val="15000"/>
                  </a:schemeClr>
                </a:solidFill>
                <a:latin typeface="+mj-lt"/>
              </a:rPr>
              <a:t>Problem Understanding</a:t>
            </a:r>
          </a:p>
        </p:txBody>
      </p:sp>
    </p:spTree>
    <p:extLst>
      <p:ext uri="{BB962C8B-B14F-4D97-AF65-F5344CB8AC3E}">
        <p14:creationId xmlns:p14="http://schemas.microsoft.com/office/powerpoint/2010/main" val="37879763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1">
            <a:extLst>
              <a:ext uri="{FF2B5EF4-FFF2-40B4-BE49-F238E27FC236}">
                <a16:creationId xmlns:a16="http://schemas.microsoft.com/office/drawing/2014/main" id="{F3FE3ABB-C698-44FA-B752-4AE64EA81E05}"/>
              </a:ext>
            </a:extLst>
          </p:cNvPr>
          <p:cNvSpPr txBox="1"/>
          <p:nvPr/>
        </p:nvSpPr>
        <p:spPr>
          <a:xfrm>
            <a:off x="736600" y="455343"/>
            <a:ext cx="10718800"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2400" b="1" dirty="0">
                <a:solidFill>
                  <a:schemeClr val="tx1">
                    <a:lumMod val="85000"/>
                    <a:lumOff val="15000"/>
                  </a:schemeClr>
                </a:solidFill>
                <a:latin typeface="+mj-lt"/>
              </a:rPr>
              <a:t>Visualizing Continuous Variables vs Sale Price</a:t>
            </a:r>
          </a:p>
        </p:txBody>
      </p:sp>
      <p:pic>
        <p:nvPicPr>
          <p:cNvPr id="8" name="Picture 7">
            <a:extLst>
              <a:ext uri="{FF2B5EF4-FFF2-40B4-BE49-F238E27FC236}">
                <a16:creationId xmlns:a16="http://schemas.microsoft.com/office/drawing/2014/main" id="{09884122-3BF9-4484-9CE9-CDB2079D04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7600" y="1023512"/>
            <a:ext cx="9956800" cy="53791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98154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2">
            <a:extLst>
              <a:ext uri="{FF2B5EF4-FFF2-40B4-BE49-F238E27FC236}">
                <a16:creationId xmlns:a16="http://schemas.microsoft.com/office/drawing/2014/main" id="{FC8A8033-6FE2-49FC-BFEB-8EC36F8494BC}"/>
              </a:ext>
            </a:extLst>
          </p:cNvPr>
          <p:cNvSpPr txBox="1"/>
          <p:nvPr/>
        </p:nvSpPr>
        <p:spPr>
          <a:xfrm>
            <a:off x="873760" y="1318615"/>
            <a:ext cx="10444480" cy="422077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lvl="0" indent="-342900" algn="just">
              <a:lnSpc>
                <a:spcPct val="107000"/>
              </a:lnSpc>
              <a:buFont typeface="Wingdings" panose="05000000000000000000" pitchFamily="2" charset="2"/>
              <a:buChar char="ü"/>
            </a:pPr>
            <a:r>
              <a:rPr lang="en-IN" b="1" dirty="0" err="1">
                <a:solidFill>
                  <a:srgbClr val="000000"/>
                </a:solidFill>
                <a:effectLst/>
                <a:latin typeface="Georgia" panose="02040502050405020303" pitchFamily="18" charset="0"/>
                <a:ea typeface="Microsoft Sans Serif" panose="020B0604020202020204" pitchFamily="34" charset="0"/>
                <a:cs typeface="Microsoft Sans Serif" panose="020B0604020202020204" pitchFamily="34" charset="0"/>
              </a:rPr>
              <a:t>SalePrice</a:t>
            </a:r>
            <a:r>
              <a:rPr lang="en-IN" b="1" dirty="0">
                <a:solidFill>
                  <a:srgbClr val="000000"/>
                </a:solidFill>
                <a:effectLst/>
                <a:latin typeface="Georgia" panose="02040502050405020303" pitchFamily="18" charset="0"/>
                <a:ea typeface="Microsoft Sans Serif" panose="020B0604020202020204" pitchFamily="34" charset="0"/>
                <a:cs typeface="Microsoft Sans Serif" panose="020B0604020202020204" pitchFamily="34" charset="0"/>
              </a:rPr>
              <a:t> vs </a:t>
            </a:r>
            <a:r>
              <a:rPr lang="en-IN" b="1" dirty="0" err="1">
                <a:solidFill>
                  <a:srgbClr val="000000"/>
                </a:solidFill>
                <a:effectLst/>
                <a:latin typeface="Georgia" panose="02040502050405020303" pitchFamily="18" charset="0"/>
                <a:ea typeface="Microsoft Sans Serif" panose="020B0604020202020204" pitchFamily="34" charset="0"/>
                <a:cs typeface="Microsoft Sans Serif" panose="020B0604020202020204" pitchFamily="34" charset="0"/>
              </a:rPr>
              <a:t>LotFrontage</a:t>
            </a:r>
            <a:r>
              <a:rPr lang="en-IN" b="1" dirty="0">
                <a:solidFill>
                  <a:srgbClr val="000000"/>
                </a:solidFill>
                <a:effectLst/>
                <a:latin typeface="Georgia" panose="02040502050405020303" pitchFamily="18" charset="0"/>
                <a:ea typeface="Microsoft Sans Serif" panose="020B0604020202020204" pitchFamily="34" charset="0"/>
                <a:cs typeface="Microsoft Sans Serif" panose="020B0604020202020204" pitchFamily="34" charset="0"/>
              </a:rPr>
              <a:t>:</a:t>
            </a:r>
            <a:r>
              <a:rPr lang="en-IN" dirty="0">
                <a:solidFill>
                  <a:srgbClr val="000000"/>
                </a:solidFill>
                <a:effectLst/>
                <a:latin typeface="Georgia" panose="02040502050405020303" pitchFamily="18" charset="0"/>
                <a:ea typeface="Microsoft Sans Serif" panose="020B0604020202020204" pitchFamily="34" charset="0"/>
                <a:cs typeface="Microsoft Sans Serif" panose="020B0604020202020204" pitchFamily="34" charset="0"/>
              </a:rPr>
              <a:t> From the plot we can observe there is no much linear relation between the label and feature. If the linear feet of street connected to property is more, the sale price is also high.</a:t>
            </a:r>
          </a:p>
          <a:p>
            <a:pPr lvl="0" algn="just">
              <a:lnSpc>
                <a:spcPct val="107000"/>
              </a:lnSpc>
            </a:pPr>
            <a:endParaRPr lang="en-IN" dirty="0">
              <a:effectLst/>
              <a:latin typeface="Georgia" panose="02040502050405020303" pitchFamily="18" charset="0"/>
              <a:ea typeface="Microsoft Sans Serif" panose="020B0604020202020204" pitchFamily="34" charset="0"/>
              <a:cs typeface="Microsoft Sans Serif" panose="020B0604020202020204" pitchFamily="34" charset="0"/>
            </a:endParaRPr>
          </a:p>
          <a:p>
            <a:pPr marL="342900" lvl="0" indent="-342900" algn="just">
              <a:lnSpc>
                <a:spcPct val="107000"/>
              </a:lnSpc>
              <a:buFont typeface="Wingdings" panose="05000000000000000000" pitchFamily="2" charset="2"/>
              <a:buChar char="ü"/>
            </a:pPr>
            <a:r>
              <a:rPr lang="en-IN" b="1" dirty="0" err="1">
                <a:solidFill>
                  <a:srgbClr val="000000"/>
                </a:solidFill>
                <a:effectLst/>
                <a:latin typeface="Georgia" panose="02040502050405020303" pitchFamily="18" charset="0"/>
                <a:ea typeface="Microsoft Sans Serif" panose="020B0604020202020204" pitchFamily="34" charset="0"/>
                <a:cs typeface="Microsoft Sans Serif" panose="020B0604020202020204" pitchFamily="34" charset="0"/>
              </a:rPr>
              <a:t>SalePrice</a:t>
            </a:r>
            <a:r>
              <a:rPr lang="en-IN" b="1" dirty="0">
                <a:solidFill>
                  <a:srgbClr val="000000"/>
                </a:solidFill>
                <a:effectLst/>
                <a:latin typeface="Georgia" panose="02040502050405020303" pitchFamily="18" charset="0"/>
                <a:ea typeface="Microsoft Sans Serif" panose="020B0604020202020204" pitchFamily="34" charset="0"/>
                <a:cs typeface="Microsoft Sans Serif" panose="020B0604020202020204" pitchFamily="34" charset="0"/>
              </a:rPr>
              <a:t> vs </a:t>
            </a:r>
            <a:r>
              <a:rPr lang="en-IN" b="1" dirty="0" err="1">
                <a:solidFill>
                  <a:srgbClr val="000000"/>
                </a:solidFill>
                <a:effectLst/>
                <a:latin typeface="Georgia" panose="02040502050405020303" pitchFamily="18" charset="0"/>
                <a:ea typeface="Microsoft Sans Serif" panose="020B0604020202020204" pitchFamily="34" charset="0"/>
                <a:cs typeface="Microsoft Sans Serif" panose="020B0604020202020204" pitchFamily="34" charset="0"/>
              </a:rPr>
              <a:t>LotArea</a:t>
            </a:r>
            <a:r>
              <a:rPr lang="en-IN" b="1" dirty="0">
                <a:solidFill>
                  <a:srgbClr val="000000"/>
                </a:solidFill>
                <a:effectLst/>
                <a:latin typeface="Georgia" panose="02040502050405020303" pitchFamily="18" charset="0"/>
                <a:ea typeface="Microsoft Sans Serif" panose="020B0604020202020204" pitchFamily="34" charset="0"/>
                <a:cs typeface="Microsoft Sans Serif" panose="020B0604020202020204" pitchFamily="34" charset="0"/>
              </a:rPr>
              <a:t>:</a:t>
            </a:r>
            <a:r>
              <a:rPr lang="en-IN" dirty="0">
                <a:solidFill>
                  <a:srgbClr val="000000"/>
                </a:solidFill>
                <a:effectLst/>
                <a:latin typeface="Georgia" panose="02040502050405020303" pitchFamily="18" charset="0"/>
                <a:ea typeface="Microsoft Sans Serif" panose="020B0604020202020204" pitchFamily="34" charset="0"/>
                <a:cs typeface="Microsoft Sans Serif" panose="020B0604020202020204" pitchFamily="34" charset="0"/>
              </a:rPr>
              <a:t> There is weakly positive linear relation between the label and feature. But the sale price is high when lot size has around 20000 square feet area. Also as the lot size increases the price is also increasing moderately.</a:t>
            </a:r>
          </a:p>
          <a:p>
            <a:pPr lvl="0" algn="just">
              <a:lnSpc>
                <a:spcPct val="107000"/>
              </a:lnSpc>
            </a:pPr>
            <a:endParaRPr lang="en-IN" dirty="0">
              <a:effectLst/>
              <a:latin typeface="Georgia" panose="02040502050405020303" pitchFamily="18" charset="0"/>
              <a:ea typeface="Microsoft Sans Serif" panose="020B0604020202020204" pitchFamily="34" charset="0"/>
              <a:cs typeface="Microsoft Sans Serif" panose="020B0604020202020204" pitchFamily="34" charset="0"/>
            </a:endParaRPr>
          </a:p>
          <a:p>
            <a:pPr marL="342900" lvl="0" indent="-342900" algn="just">
              <a:lnSpc>
                <a:spcPct val="107000"/>
              </a:lnSpc>
              <a:buFont typeface="Wingdings" panose="05000000000000000000" pitchFamily="2" charset="2"/>
              <a:buChar char="ü"/>
            </a:pPr>
            <a:r>
              <a:rPr lang="en-IN" b="1" dirty="0" err="1">
                <a:solidFill>
                  <a:srgbClr val="000000"/>
                </a:solidFill>
                <a:effectLst/>
                <a:latin typeface="Georgia" panose="02040502050405020303" pitchFamily="18" charset="0"/>
                <a:ea typeface="Microsoft Sans Serif" panose="020B0604020202020204" pitchFamily="34" charset="0"/>
                <a:cs typeface="Microsoft Sans Serif" panose="020B0604020202020204" pitchFamily="34" charset="0"/>
              </a:rPr>
              <a:t>SalePrice</a:t>
            </a:r>
            <a:r>
              <a:rPr lang="en-IN" b="1" dirty="0">
                <a:solidFill>
                  <a:srgbClr val="000000"/>
                </a:solidFill>
                <a:effectLst/>
                <a:latin typeface="Georgia" panose="02040502050405020303" pitchFamily="18" charset="0"/>
                <a:ea typeface="Microsoft Sans Serif" panose="020B0604020202020204" pitchFamily="34" charset="0"/>
                <a:cs typeface="Microsoft Sans Serif" panose="020B0604020202020204" pitchFamily="34" charset="0"/>
              </a:rPr>
              <a:t> vs </a:t>
            </a:r>
            <a:r>
              <a:rPr lang="en-IN" b="1" dirty="0" err="1">
                <a:solidFill>
                  <a:srgbClr val="000000"/>
                </a:solidFill>
                <a:effectLst/>
                <a:latin typeface="Georgia" panose="02040502050405020303" pitchFamily="18" charset="0"/>
                <a:ea typeface="Microsoft Sans Serif" panose="020B0604020202020204" pitchFamily="34" charset="0"/>
                <a:cs typeface="Microsoft Sans Serif" panose="020B0604020202020204" pitchFamily="34" charset="0"/>
              </a:rPr>
              <a:t>MasVnrArea</a:t>
            </a:r>
            <a:r>
              <a:rPr lang="en-IN" b="1" dirty="0">
                <a:solidFill>
                  <a:srgbClr val="000000"/>
                </a:solidFill>
                <a:effectLst/>
                <a:latin typeface="Georgia" panose="02040502050405020303" pitchFamily="18" charset="0"/>
                <a:ea typeface="Microsoft Sans Serif" panose="020B0604020202020204" pitchFamily="34" charset="0"/>
                <a:cs typeface="Microsoft Sans Serif" panose="020B0604020202020204" pitchFamily="34" charset="0"/>
              </a:rPr>
              <a:t>:</a:t>
            </a:r>
            <a:r>
              <a:rPr lang="en-IN" dirty="0">
                <a:solidFill>
                  <a:srgbClr val="000000"/>
                </a:solidFill>
                <a:effectLst/>
                <a:latin typeface="Georgia" panose="02040502050405020303" pitchFamily="18" charset="0"/>
                <a:ea typeface="Microsoft Sans Serif" panose="020B0604020202020204" pitchFamily="34" charset="0"/>
                <a:cs typeface="Microsoft Sans Serif" panose="020B0604020202020204" pitchFamily="34" charset="0"/>
              </a:rPr>
              <a:t> There is bit positive linear relation between feature and target. Also the sale price is high when Masonry veneer area has around 50-400 square feet. So as the Masonry veneer area in square feet increases sale price is also increasing.</a:t>
            </a:r>
          </a:p>
          <a:p>
            <a:pPr lvl="0" algn="just">
              <a:lnSpc>
                <a:spcPct val="107000"/>
              </a:lnSpc>
            </a:pPr>
            <a:endParaRPr lang="en-IN" dirty="0">
              <a:effectLst/>
              <a:latin typeface="Georgia" panose="02040502050405020303" pitchFamily="18" charset="0"/>
              <a:ea typeface="Microsoft Sans Serif" panose="020B0604020202020204" pitchFamily="34" charset="0"/>
              <a:cs typeface="Microsoft Sans Serif" panose="020B0604020202020204" pitchFamily="34" charset="0"/>
            </a:endParaRPr>
          </a:p>
          <a:p>
            <a:pPr marL="342900" lvl="0" indent="-342900" algn="just">
              <a:lnSpc>
                <a:spcPct val="107000"/>
              </a:lnSpc>
              <a:spcAft>
                <a:spcPts val="800"/>
              </a:spcAft>
              <a:buFont typeface="Wingdings" panose="05000000000000000000" pitchFamily="2" charset="2"/>
              <a:buChar char="ü"/>
            </a:pPr>
            <a:r>
              <a:rPr lang="en-IN" b="1" dirty="0" err="1">
                <a:solidFill>
                  <a:srgbClr val="000000"/>
                </a:solidFill>
                <a:effectLst/>
                <a:latin typeface="Georgia" panose="02040502050405020303" pitchFamily="18" charset="0"/>
                <a:ea typeface="Microsoft Sans Serif" panose="020B0604020202020204" pitchFamily="34" charset="0"/>
                <a:cs typeface="Microsoft Sans Serif" panose="020B0604020202020204" pitchFamily="34" charset="0"/>
              </a:rPr>
              <a:t>SalePrice</a:t>
            </a:r>
            <a:r>
              <a:rPr lang="en-IN" b="1" dirty="0">
                <a:solidFill>
                  <a:srgbClr val="000000"/>
                </a:solidFill>
                <a:effectLst/>
                <a:latin typeface="Georgia" panose="02040502050405020303" pitchFamily="18" charset="0"/>
                <a:ea typeface="Microsoft Sans Serif" panose="020B0604020202020204" pitchFamily="34" charset="0"/>
                <a:cs typeface="Microsoft Sans Serif" panose="020B0604020202020204" pitchFamily="34" charset="0"/>
              </a:rPr>
              <a:t> vs </a:t>
            </a:r>
            <a:r>
              <a:rPr lang="en-IN" b="1" dirty="0" err="1">
                <a:solidFill>
                  <a:srgbClr val="000000"/>
                </a:solidFill>
                <a:effectLst/>
                <a:latin typeface="Georgia" panose="02040502050405020303" pitchFamily="18" charset="0"/>
                <a:ea typeface="Microsoft Sans Serif" panose="020B0604020202020204" pitchFamily="34" charset="0"/>
                <a:cs typeface="Microsoft Sans Serif" panose="020B0604020202020204" pitchFamily="34" charset="0"/>
              </a:rPr>
              <a:t>WoodDeckSF</a:t>
            </a:r>
            <a:r>
              <a:rPr lang="en-IN" b="1" dirty="0">
                <a:solidFill>
                  <a:srgbClr val="000000"/>
                </a:solidFill>
                <a:effectLst/>
                <a:latin typeface="Georgia" panose="02040502050405020303" pitchFamily="18" charset="0"/>
                <a:ea typeface="Microsoft Sans Serif" panose="020B0604020202020204" pitchFamily="34" charset="0"/>
                <a:cs typeface="Microsoft Sans Serif" panose="020B0604020202020204" pitchFamily="34" charset="0"/>
              </a:rPr>
              <a:t>:</a:t>
            </a:r>
            <a:r>
              <a:rPr lang="en-IN" dirty="0">
                <a:solidFill>
                  <a:srgbClr val="000000"/>
                </a:solidFill>
                <a:effectLst/>
                <a:latin typeface="Georgia" panose="02040502050405020303" pitchFamily="18" charset="0"/>
                <a:ea typeface="Microsoft Sans Serif" panose="020B0604020202020204" pitchFamily="34" charset="0"/>
                <a:cs typeface="Microsoft Sans Serif" panose="020B0604020202020204" pitchFamily="34" charset="0"/>
              </a:rPr>
              <a:t> There is weakly positive linear relation between the feature and target. As the Wood deck area increases, sale price is also increases.</a:t>
            </a:r>
            <a:endParaRPr lang="en-IN" dirty="0">
              <a:effectLst/>
              <a:latin typeface="Georgia" panose="02040502050405020303" pitchFamily="18" charset="0"/>
              <a:ea typeface="Microsoft Sans Serif" panose="020B0604020202020204" pitchFamily="34" charset="0"/>
              <a:cs typeface="Microsoft Sans Serif" panose="020B0604020202020204" pitchFamily="34" charset="0"/>
            </a:endParaRPr>
          </a:p>
        </p:txBody>
      </p:sp>
      <p:sp>
        <p:nvSpPr>
          <p:cNvPr id="13" name="TextBox 12">
            <a:extLst>
              <a:ext uri="{FF2B5EF4-FFF2-40B4-BE49-F238E27FC236}">
                <a16:creationId xmlns:a16="http://schemas.microsoft.com/office/drawing/2014/main" id="{88F66326-4529-4B2D-9371-5C16BDF025A3}"/>
              </a:ext>
            </a:extLst>
          </p:cNvPr>
          <p:cNvSpPr txBox="1"/>
          <p:nvPr/>
        </p:nvSpPr>
        <p:spPr>
          <a:xfrm>
            <a:off x="2061839" y="734173"/>
            <a:ext cx="6094520" cy="523220"/>
          </a:xfrm>
          <a:prstGeom prst="rect">
            <a:avLst/>
          </a:prstGeom>
          <a:noFill/>
        </p:spPr>
        <p:txBody>
          <a:bodyPr wrap="square">
            <a:spAutoFit/>
          </a:bodyPr>
          <a:lstStyle/>
          <a:p>
            <a:r>
              <a:rPr lang="en-US" sz="2800" b="1" dirty="0">
                <a:solidFill>
                  <a:schemeClr val="tx1">
                    <a:lumMod val="85000"/>
                    <a:lumOff val="15000"/>
                  </a:schemeClr>
                </a:solidFill>
                <a:latin typeface="+mj-lt"/>
              </a:rPr>
              <a:t>O</a:t>
            </a:r>
            <a:r>
              <a:rPr lang="en-IN" sz="2800" b="1" dirty="0" err="1">
                <a:solidFill>
                  <a:schemeClr val="tx1">
                    <a:lumMod val="85000"/>
                    <a:lumOff val="15000"/>
                  </a:schemeClr>
                </a:solidFill>
                <a:latin typeface="+mj-lt"/>
              </a:rPr>
              <a:t>bservations</a:t>
            </a:r>
            <a:r>
              <a:rPr lang="en-IN" b="1" dirty="0">
                <a:solidFill>
                  <a:schemeClr val="tx1">
                    <a:lumMod val="85000"/>
                    <a:lumOff val="15000"/>
                  </a:schemeClr>
                </a:solidFill>
                <a:latin typeface="+mj-lt"/>
              </a:rPr>
              <a:t>:</a:t>
            </a:r>
            <a:endParaRPr lang="en-IN" dirty="0"/>
          </a:p>
        </p:txBody>
      </p:sp>
    </p:spTree>
    <p:extLst>
      <p:ext uri="{BB962C8B-B14F-4D97-AF65-F5344CB8AC3E}">
        <p14:creationId xmlns:p14="http://schemas.microsoft.com/office/powerpoint/2010/main" val="19867491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
            <a:extLst>
              <a:ext uri="{FF2B5EF4-FFF2-40B4-BE49-F238E27FC236}">
                <a16:creationId xmlns:a16="http://schemas.microsoft.com/office/drawing/2014/main" id="{814423E8-8DAE-42CC-8E7A-3A25B4C7C84D}"/>
              </a:ext>
            </a:extLst>
          </p:cNvPr>
          <p:cNvSpPr txBox="1">
            <a:spLocks noGrp="1"/>
          </p:cNvSpPr>
          <p:nvPr>
            <p:ph type="title"/>
          </p:nvPr>
        </p:nvSpPr>
        <p:spPr>
          <a:xfrm>
            <a:off x="1066800" y="501855"/>
            <a:ext cx="9977021" cy="5355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200" dirty="0">
                <a:latin typeface="Georgia" panose="02040502050405020303" pitchFamily="18" charset="0"/>
              </a:rPr>
              <a:t>Visualizing Discrete Variables vs Sale Price</a:t>
            </a:r>
            <a:endParaRPr lang="en-IN" sz="3200" dirty="0">
              <a:latin typeface="Georgia" panose="02040502050405020303" pitchFamily="18" charset="0"/>
            </a:endParaRPr>
          </a:p>
        </p:txBody>
      </p:sp>
      <p:pic>
        <p:nvPicPr>
          <p:cNvPr id="5" name="Content Placeholder 4">
            <a:extLst>
              <a:ext uri="{FF2B5EF4-FFF2-40B4-BE49-F238E27FC236}">
                <a16:creationId xmlns:a16="http://schemas.microsoft.com/office/drawing/2014/main" id="{9CA39EBC-9438-4573-8998-EC48083C589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74525" y="1102077"/>
            <a:ext cx="7239090" cy="53391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45145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2">
            <a:extLst>
              <a:ext uri="{FF2B5EF4-FFF2-40B4-BE49-F238E27FC236}">
                <a16:creationId xmlns:a16="http://schemas.microsoft.com/office/drawing/2014/main" id="{C5084ABE-242F-4F91-99C8-3D7FA3F782D6}"/>
              </a:ext>
            </a:extLst>
          </p:cNvPr>
          <p:cNvSpPr txBox="1"/>
          <p:nvPr/>
        </p:nvSpPr>
        <p:spPr>
          <a:xfrm>
            <a:off x="798990" y="1305016"/>
            <a:ext cx="10600529" cy="31547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gn="just">
              <a:buFont typeface="Wingdings" panose="05000000000000000000" pitchFamily="2" charset="2"/>
              <a:buChar char="ü"/>
            </a:pPr>
            <a:r>
              <a:rPr lang="en-US" b="1" i="0" dirty="0" err="1">
                <a:solidFill>
                  <a:srgbClr val="000000"/>
                </a:solidFill>
                <a:effectLst/>
                <a:latin typeface="Georgia" panose="02040502050405020303" pitchFamily="18" charset="0"/>
              </a:rPr>
              <a:t>SalePrice</a:t>
            </a:r>
            <a:r>
              <a:rPr lang="en-US" b="1" i="0" dirty="0">
                <a:solidFill>
                  <a:srgbClr val="000000"/>
                </a:solidFill>
                <a:effectLst/>
                <a:latin typeface="Georgia" panose="02040502050405020303" pitchFamily="18" charset="0"/>
              </a:rPr>
              <a:t> vs </a:t>
            </a:r>
            <a:r>
              <a:rPr lang="en-US" b="1" i="0" dirty="0" err="1">
                <a:solidFill>
                  <a:srgbClr val="000000"/>
                </a:solidFill>
                <a:effectLst/>
                <a:latin typeface="Georgia" panose="02040502050405020303" pitchFamily="18" charset="0"/>
              </a:rPr>
              <a:t>MSSubClass</a:t>
            </a:r>
            <a:r>
              <a:rPr lang="en-US" b="1" i="0" dirty="0">
                <a:solidFill>
                  <a:srgbClr val="000000"/>
                </a:solidFill>
                <a:effectLst/>
                <a:latin typeface="Georgia" panose="02040502050405020303" pitchFamily="18" charset="0"/>
              </a:rPr>
              <a:t>:</a:t>
            </a:r>
            <a:r>
              <a:rPr lang="en-US" b="0" i="0" dirty="0">
                <a:solidFill>
                  <a:srgbClr val="000000"/>
                </a:solidFill>
                <a:effectLst/>
                <a:latin typeface="Georgia" panose="02040502050405020303" pitchFamily="18" charset="0"/>
              </a:rPr>
              <a:t> The sale price is high for the </a:t>
            </a:r>
            <a:r>
              <a:rPr lang="en-US" b="0" i="0" dirty="0" err="1">
                <a:solidFill>
                  <a:srgbClr val="000000"/>
                </a:solidFill>
                <a:effectLst/>
                <a:latin typeface="Georgia" panose="02040502050405020303" pitchFamily="18" charset="0"/>
              </a:rPr>
              <a:t>MSSubClass</a:t>
            </a:r>
            <a:r>
              <a:rPr lang="en-US" b="0" i="0" dirty="0">
                <a:solidFill>
                  <a:srgbClr val="000000"/>
                </a:solidFill>
                <a:effectLst/>
                <a:latin typeface="Georgia" panose="02040502050405020303" pitchFamily="18" charset="0"/>
              </a:rPr>
              <a:t> 60,120 and 20.</a:t>
            </a:r>
          </a:p>
          <a:p>
            <a:pPr algn="just"/>
            <a:endParaRPr lang="en-US" b="0" i="0" dirty="0">
              <a:solidFill>
                <a:srgbClr val="000000"/>
              </a:solidFill>
              <a:effectLst/>
              <a:latin typeface="Georgia" panose="02040502050405020303" pitchFamily="18" charset="0"/>
            </a:endParaRPr>
          </a:p>
          <a:p>
            <a:pPr marL="342900" indent="-342900" algn="just">
              <a:buFont typeface="Wingdings" panose="05000000000000000000" pitchFamily="2" charset="2"/>
              <a:buChar char="ü"/>
            </a:pPr>
            <a:r>
              <a:rPr lang="en-US" b="1" i="0" dirty="0" err="1">
                <a:solidFill>
                  <a:srgbClr val="000000"/>
                </a:solidFill>
                <a:effectLst/>
                <a:latin typeface="Georgia" panose="02040502050405020303" pitchFamily="18" charset="0"/>
              </a:rPr>
              <a:t>SalePrice</a:t>
            </a:r>
            <a:r>
              <a:rPr lang="en-US" b="1" i="0" dirty="0">
                <a:solidFill>
                  <a:srgbClr val="000000"/>
                </a:solidFill>
                <a:effectLst/>
                <a:latin typeface="Georgia" panose="02040502050405020303" pitchFamily="18" charset="0"/>
              </a:rPr>
              <a:t> vs </a:t>
            </a:r>
            <a:r>
              <a:rPr lang="en-US" b="1" i="0" dirty="0" err="1">
                <a:solidFill>
                  <a:srgbClr val="000000"/>
                </a:solidFill>
                <a:effectLst/>
                <a:latin typeface="Georgia" panose="02040502050405020303" pitchFamily="18" charset="0"/>
              </a:rPr>
              <a:t>BedroomAbvGr</a:t>
            </a:r>
            <a:r>
              <a:rPr lang="en-US" b="1" i="0" dirty="0">
                <a:solidFill>
                  <a:srgbClr val="000000"/>
                </a:solidFill>
                <a:effectLst/>
                <a:latin typeface="Georgia" panose="02040502050405020303" pitchFamily="18" charset="0"/>
              </a:rPr>
              <a:t>:</a:t>
            </a:r>
            <a:r>
              <a:rPr lang="en-US" b="0" i="0" dirty="0">
                <a:solidFill>
                  <a:srgbClr val="000000"/>
                </a:solidFill>
                <a:effectLst/>
                <a:latin typeface="Georgia" panose="02040502050405020303" pitchFamily="18" charset="0"/>
              </a:rPr>
              <a:t> Many houses are having 0 and 4 bedrooms have high sales price also houses having 8 bedrooms also have high sales price. Other bedroom grades have average sale price.</a:t>
            </a:r>
          </a:p>
          <a:p>
            <a:pPr algn="just"/>
            <a:endParaRPr lang="en-US" b="0" i="0" dirty="0">
              <a:solidFill>
                <a:srgbClr val="000000"/>
              </a:solidFill>
              <a:effectLst/>
              <a:latin typeface="Georgia" panose="02040502050405020303" pitchFamily="18" charset="0"/>
            </a:endParaRPr>
          </a:p>
          <a:p>
            <a:pPr marL="342900" indent="-342900" algn="just">
              <a:buFont typeface="Wingdings" panose="05000000000000000000" pitchFamily="2" charset="2"/>
              <a:buChar char="ü"/>
            </a:pPr>
            <a:r>
              <a:rPr lang="en-US" b="1" i="0" dirty="0" err="1">
                <a:solidFill>
                  <a:srgbClr val="000000"/>
                </a:solidFill>
                <a:effectLst/>
                <a:latin typeface="Georgia" panose="02040502050405020303" pitchFamily="18" charset="0"/>
              </a:rPr>
              <a:t>SalePrice</a:t>
            </a:r>
            <a:r>
              <a:rPr lang="en-US" b="1" i="0" dirty="0">
                <a:solidFill>
                  <a:srgbClr val="000000"/>
                </a:solidFill>
                <a:effectLst/>
                <a:latin typeface="Georgia" panose="02040502050405020303" pitchFamily="18" charset="0"/>
              </a:rPr>
              <a:t> vs </a:t>
            </a:r>
            <a:r>
              <a:rPr lang="en-US" b="1" i="0" dirty="0" err="1">
                <a:solidFill>
                  <a:srgbClr val="000000"/>
                </a:solidFill>
                <a:effectLst/>
                <a:latin typeface="Georgia" panose="02040502050405020303" pitchFamily="18" charset="0"/>
              </a:rPr>
              <a:t>KitchenAbvGr</a:t>
            </a:r>
            <a:r>
              <a:rPr lang="en-US" b="1" i="0" dirty="0">
                <a:solidFill>
                  <a:srgbClr val="000000"/>
                </a:solidFill>
                <a:effectLst/>
                <a:latin typeface="Georgia" panose="02040502050405020303" pitchFamily="18" charset="0"/>
              </a:rPr>
              <a:t>:</a:t>
            </a:r>
            <a:r>
              <a:rPr lang="en-US" b="0" i="0" dirty="0">
                <a:solidFill>
                  <a:srgbClr val="000000"/>
                </a:solidFill>
                <a:effectLst/>
                <a:latin typeface="Georgia" panose="02040502050405020303" pitchFamily="18" charset="0"/>
              </a:rPr>
              <a:t> Most of the houses have single kitchen and few houses have 2 kitchens. The sale price is also high in case of the houses having single kitchen.</a:t>
            </a:r>
          </a:p>
          <a:p>
            <a:pPr algn="just"/>
            <a:endParaRPr lang="en-US" b="0" i="0" dirty="0">
              <a:solidFill>
                <a:srgbClr val="000000"/>
              </a:solidFill>
              <a:effectLst/>
              <a:latin typeface="Georgia" panose="02040502050405020303" pitchFamily="18" charset="0"/>
            </a:endParaRPr>
          </a:p>
          <a:p>
            <a:pPr marL="342900" indent="-342900" algn="just">
              <a:buFont typeface="Wingdings" panose="05000000000000000000" pitchFamily="2" charset="2"/>
              <a:buChar char="ü"/>
            </a:pPr>
            <a:r>
              <a:rPr lang="en-US" b="1" i="0" dirty="0" err="1">
                <a:solidFill>
                  <a:srgbClr val="000000"/>
                </a:solidFill>
                <a:effectLst/>
                <a:latin typeface="Georgia" panose="02040502050405020303" pitchFamily="18" charset="0"/>
              </a:rPr>
              <a:t>SalePrice</a:t>
            </a:r>
            <a:r>
              <a:rPr lang="en-US" b="1" i="0" dirty="0">
                <a:solidFill>
                  <a:srgbClr val="000000"/>
                </a:solidFill>
                <a:effectLst/>
                <a:latin typeface="Georgia" panose="02040502050405020303" pitchFamily="18" charset="0"/>
              </a:rPr>
              <a:t> vs </a:t>
            </a:r>
            <a:r>
              <a:rPr lang="en-US" b="1" i="0" dirty="0" err="1">
                <a:solidFill>
                  <a:srgbClr val="000000"/>
                </a:solidFill>
                <a:effectLst/>
                <a:latin typeface="Georgia" panose="02040502050405020303" pitchFamily="18" charset="0"/>
              </a:rPr>
              <a:t>TotRmsAbvGrd</a:t>
            </a:r>
            <a:r>
              <a:rPr lang="en-US" b="1" i="0" dirty="0">
                <a:solidFill>
                  <a:srgbClr val="000000"/>
                </a:solidFill>
                <a:effectLst/>
                <a:latin typeface="Georgia" panose="02040502050405020303" pitchFamily="18" charset="0"/>
              </a:rPr>
              <a:t>:</a:t>
            </a:r>
            <a:r>
              <a:rPr lang="en-US" b="0" i="0" dirty="0">
                <a:solidFill>
                  <a:srgbClr val="000000"/>
                </a:solidFill>
                <a:effectLst/>
                <a:latin typeface="Georgia" panose="02040502050405020303" pitchFamily="18" charset="0"/>
              </a:rPr>
              <a:t> We can observe some linear relation between Total rooms above grade and Sale Prices as the number of rooms increases the sales price also </a:t>
            </a:r>
            <a:r>
              <a:rPr lang="en-US" sz="1900" b="0" i="0" dirty="0">
                <a:solidFill>
                  <a:srgbClr val="000000"/>
                </a:solidFill>
                <a:effectLst/>
                <a:latin typeface="Georgia" panose="02040502050405020303" pitchFamily="18" charset="0"/>
              </a:rPr>
              <a:t>increases</a:t>
            </a:r>
            <a:r>
              <a:rPr lang="en-US" b="0" i="0" dirty="0">
                <a:solidFill>
                  <a:srgbClr val="000000"/>
                </a:solidFill>
                <a:effectLst/>
                <a:latin typeface="Helvetica Neue"/>
              </a:rPr>
              <a:t>.</a:t>
            </a:r>
          </a:p>
        </p:txBody>
      </p:sp>
    </p:spTree>
    <p:extLst>
      <p:ext uri="{BB962C8B-B14F-4D97-AF65-F5344CB8AC3E}">
        <p14:creationId xmlns:p14="http://schemas.microsoft.com/office/powerpoint/2010/main" val="30413928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3.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{D7A63DB4-626B-4DE5-B994-144630FDE76C}tf78438558_win32</Template>
  <TotalTime>903</TotalTime>
  <Words>1430</Words>
  <Application>Microsoft Office PowerPoint</Application>
  <PresentationFormat>Widescreen</PresentationFormat>
  <Paragraphs>82</Paragraphs>
  <Slides>34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34</vt:i4>
      </vt:variant>
    </vt:vector>
  </HeadingPairs>
  <TitlesOfParts>
    <vt:vector size="42" baseType="lpstr">
      <vt:lpstr>Arial</vt:lpstr>
      <vt:lpstr>Century Gothic</vt:lpstr>
      <vt:lpstr>Garamond</vt:lpstr>
      <vt:lpstr>Georgia</vt:lpstr>
      <vt:lpstr>Helvetica Neue</vt:lpstr>
      <vt:lpstr>Times New Roman</vt:lpstr>
      <vt:lpstr>Wingdings</vt:lpstr>
      <vt:lpstr>SavonVTI</vt:lpstr>
      <vt:lpstr>Housing PRICE PROJECT</vt:lpstr>
      <vt:lpstr>Table of content</vt:lpstr>
      <vt:lpstr>Introduction</vt:lpstr>
      <vt:lpstr>PowerPoint Presentation</vt:lpstr>
      <vt:lpstr>PowerPoint Presentation</vt:lpstr>
      <vt:lpstr>PowerPoint Presentation</vt:lpstr>
      <vt:lpstr>PowerPoint Presentation</vt:lpstr>
      <vt:lpstr>Visualizing Discrete Variables vs Sale Price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Skewness</vt:lpstr>
      <vt:lpstr>Skewness</vt:lpstr>
      <vt:lpstr>PowerPoint Presentation</vt:lpstr>
      <vt:lpstr>Outliers</vt:lpstr>
      <vt:lpstr>Actual vs Predicted</vt:lpstr>
      <vt:lpstr>Cross- Validation</vt:lpstr>
      <vt:lpstr>Hyper Tunning</vt:lpstr>
      <vt:lpstr>PowerPoint Presentation</vt:lpstr>
      <vt:lpstr>Saving the final model and predicting the saved model.</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Retention  Analysis</dc:title>
  <dc:creator>arisha.sadique@outlook.com</dc:creator>
  <cp:lastModifiedBy>arisha.sadique@outlook.com</cp:lastModifiedBy>
  <cp:revision>25</cp:revision>
  <dcterms:created xsi:type="dcterms:W3CDTF">2022-02-09T08:04:42Z</dcterms:created>
  <dcterms:modified xsi:type="dcterms:W3CDTF">2022-03-13T09:38:59Z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