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82" r:id="rId9"/>
    <p:sldId id="275" r:id="rId10"/>
    <p:sldId id="283" r:id="rId11"/>
    <p:sldId id="264" r:id="rId12"/>
    <p:sldId id="265" r:id="rId13"/>
    <p:sldId id="266" r:id="rId14"/>
    <p:sldId id="267" r:id="rId15"/>
    <p:sldId id="268" r:id="rId16"/>
    <p:sldId id="269" r:id="rId17"/>
    <p:sldId id="271" r:id="rId18"/>
    <p:sldId id="272" r:id="rId19"/>
    <p:sldId id="273" r:id="rId20"/>
    <p:sldId id="274" r:id="rId21"/>
    <p:sldId id="285" r:id="rId22"/>
    <p:sldId id="284" r:id="rId23"/>
    <p:sldId id="276" r:id="rId24"/>
    <p:sldId id="281" r:id="rId25"/>
    <p:sldId id="270"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sha.sadique@outlook.com" initials="a" lastIdx="1" clrIdx="0">
    <p:extLst>
      <p:ext uri="{19B8F6BF-5375-455C-9EA6-DF929625EA0E}">
        <p15:presenceInfo xmlns:p15="http://schemas.microsoft.com/office/powerpoint/2012/main" userId="3fdc6d7cbe52cf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10T00:21:24.278" idx="1">
    <p:pos x="10" y="10"/>
    <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3d1" qsCatId="3D"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Introduction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Analysis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Conclusion</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custLinFactNeighborX="4038" custLinFactNeighborY="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59000" r="-59000"/>
          </a:stretch>
        </a:blipFill>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1000" r="-71000"/>
          </a:stretch>
        </a:blipFill>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custLinFactNeighborX="1591" custLinFactNeighborY="-3273"/>
      <dgm:spPr>
        <a:blipFill rotWithShape="1">
          <a:blip xmlns:r="http://schemas.openxmlformats.org/officeDocument/2006/relationships" r:embed="rId3"/>
          <a:srcRect/>
          <a:stretch>
            <a:fillRect l="-31000" r="-31000"/>
          </a:stretch>
        </a:blipFill>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B693A9-F30F-436D-B828-33C4341F6657}" type="doc">
      <dgm:prSet loTypeId="urn:microsoft.com/office/officeart/2011/layout/HexagonRadial" loCatId="officeonline" qsTypeId="urn:microsoft.com/office/officeart/2005/8/quickstyle/3d9" qsCatId="3D" csTypeId="urn:microsoft.com/office/officeart/2005/8/colors/colorful3" csCatId="colorful" phldr="1"/>
      <dgm:spPr/>
      <dgm:t>
        <a:bodyPr/>
        <a:lstStyle/>
        <a:p>
          <a:endParaRPr lang="en-IN"/>
        </a:p>
      </dgm:t>
    </dgm:pt>
    <dgm:pt modelId="{1522B53C-1E77-44E1-BDBE-FF847B930EA1}">
      <dgm:prSet phldrT="[Text]"/>
      <dgm:spPr/>
      <dgm:t>
        <a:bodyPr/>
        <a:lstStyle/>
        <a:p>
          <a:r>
            <a:rPr lang="en-US" dirty="0"/>
            <a:t>Retention</a:t>
          </a:r>
          <a:endParaRPr lang="en-IN" dirty="0"/>
        </a:p>
      </dgm:t>
    </dgm:pt>
    <dgm:pt modelId="{CFD0DEAA-D5A9-4E32-B6DD-6D6FDC6DBB0B}" type="parTrans" cxnId="{1AF44844-912D-4C18-9924-FE9D4CA65817}">
      <dgm:prSet/>
      <dgm:spPr/>
      <dgm:t>
        <a:bodyPr/>
        <a:lstStyle/>
        <a:p>
          <a:endParaRPr lang="en-IN"/>
        </a:p>
      </dgm:t>
    </dgm:pt>
    <dgm:pt modelId="{CDB54865-0415-4551-A8A0-65D2EF5AA5D9}" type="sibTrans" cxnId="{1AF44844-912D-4C18-9924-FE9D4CA65817}">
      <dgm:prSet/>
      <dgm:spPr/>
      <dgm:t>
        <a:bodyPr/>
        <a:lstStyle/>
        <a:p>
          <a:endParaRPr lang="en-IN"/>
        </a:p>
      </dgm:t>
    </dgm:pt>
    <dgm:pt modelId="{1CD78787-7F5D-4784-97D5-4213FFC10E3B}">
      <dgm:prSet phldrT="[Text]"/>
      <dgm:spPr/>
      <dgm:t>
        <a:bodyPr/>
        <a:lstStyle/>
        <a:p>
          <a:r>
            <a:rPr lang="en-US" dirty="0"/>
            <a:t>Product</a:t>
          </a:r>
          <a:endParaRPr lang="en-IN" dirty="0"/>
        </a:p>
      </dgm:t>
    </dgm:pt>
    <dgm:pt modelId="{ED419322-25B8-40AF-A48A-50C9804760EF}" type="parTrans" cxnId="{C759F570-E7CC-4242-B691-0E08EC48D0B0}">
      <dgm:prSet/>
      <dgm:spPr/>
      <dgm:t>
        <a:bodyPr/>
        <a:lstStyle/>
        <a:p>
          <a:endParaRPr lang="en-IN"/>
        </a:p>
      </dgm:t>
    </dgm:pt>
    <dgm:pt modelId="{ABC7113F-0EF6-4456-8250-210DFC32A53A}" type="sibTrans" cxnId="{C759F570-E7CC-4242-B691-0E08EC48D0B0}">
      <dgm:prSet/>
      <dgm:spPr/>
      <dgm:t>
        <a:bodyPr/>
        <a:lstStyle/>
        <a:p>
          <a:endParaRPr lang="en-IN"/>
        </a:p>
      </dgm:t>
    </dgm:pt>
    <dgm:pt modelId="{5BACF9A2-3EBF-4B6A-84E4-2657FF4BD752}">
      <dgm:prSet phldrT="[Text]"/>
      <dgm:spPr/>
      <dgm:t>
        <a:bodyPr/>
        <a:lstStyle/>
        <a:p>
          <a:r>
            <a:rPr lang="en-US" dirty="0"/>
            <a:t>Engagement</a:t>
          </a:r>
          <a:endParaRPr lang="en-IN" dirty="0"/>
        </a:p>
      </dgm:t>
    </dgm:pt>
    <dgm:pt modelId="{0365A931-B41C-47B8-9C72-BB2B6503B517}" type="parTrans" cxnId="{97037B55-7D9C-4010-BD38-53C8B9CD866A}">
      <dgm:prSet/>
      <dgm:spPr/>
      <dgm:t>
        <a:bodyPr/>
        <a:lstStyle/>
        <a:p>
          <a:endParaRPr lang="en-IN"/>
        </a:p>
      </dgm:t>
    </dgm:pt>
    <dgm:pt modelId="{EEEE06F9-0FBF-47F7-A0CB-C4574458A3FD}" type="sibTrans" cxnId="{97037B55-7D9C-4010-BD38-53C8B9CD866A}">
      <dgm:prSet/>
      <dgm:spPr/>
      <dgm:t>
        <a:bodyPr/>
        <a:lstStyle/>
        <a:p>
          <a:endParaRPr lang="en-IN"/>
        </a:p>
      </dgm:t>
    </dgm:pt>
    <dgm:pt modelId="{C6B0F534-ACDE-486A-A751-77E54456618F}">
      <dgm:prSet phldrT="[Text]"/>
      <dgm:spPr/>
      <dgm:t>
        <a:bodyPr/>
        <a:lstStyle/>
        <a:p>
          <a:r>
            <a:rPr lang="en-US" dirty="0"/>
            <a:t>Customer Support</a:t>
          </a:r>
          <a:endParaRPr lang="en-IN" dirty="0"/>
        </a:p>
      </dgm:t>
    </dgm:pt>
    <dgm:pt modelId="{096CCC2A-E131-453C-AE3B-61E772CA34D0}" type="parTrans" cxnId="{38019118-45A4-401A-BAAD-21439160A393}">
      <dgm:prSet/>
      <dgm:spPr/>
      <dgm:t>
        <a:bodyPr/>
        <a:lstStyle/>
        <a:p>
          <a:endParaRPr lang="en-IN"/>
        </a:p>
      </dgm:t>
    </dgm:pt>
    <dgm:pt modelId="{1AA98BEF-A23D-40B9-AD29-E580FB00FE87}" type="sibTrans" cxnId="{38019118-45A4-401A-BAAD-21439160A393}">
      <dgm:prSet/>
      <dgm:spPr/>
      <dgm:t>
        <a:bodyPr/>
        <a:lstStyle/>
        <a:p>
          <a:endParaRPr lang="en-IN"/>
        </a:p>
      </dgm:t>
    </dgm:pt>
    <dgm:pt modelId="{C58877F5-0673-4D73-ACD2-80DDFA840FB4}">
      <dgm:prSet phldrT="[Text]"/>
      <dgm:spPr/>
      <dgm:t>
        <a:bodyPr/>
        <a:lstStyle/>
        <a:p>
          <a:r>
            <a:rPr lang="en-US" dirty="0"/>
            <a:t>Customer</a:t>
          </a:r>
        </a:p>
        <a:p>
          <a:r>
            <a:rPr lang="en-US" dirty="0"/>
            <a:t>Success </a:t>
          </a:r>
          <a:endParaRPr lang="en-IN" dirty="0"/>
        </a:p>
      </dgm:t>
    </dgm:pt>
    <dgm:pt modelId="{A82752C0-E98B-4675-B011-D21CC6B92885}" type="parTrans" cxnId="{4E37EB8D-BBD4-4E4F-8BEC-6ABE1698CD81}">
      <dgm:prSet/>
      <dgm:spPr/>
      <dgm:t>
        <a:bodyPr/>
        <a:lstStyle/>
        <a:p>
          <a:endParaRPr lang="en-IN"/>
        </a:p>
      </dgm:t>
    </dgm:pt>
    <dgm:pt modelId="{40E5B584-8ED5-4097-86E0-FD587CA07E8E}" type="sibTrans" cxnId="{4E37EB8D-BBD4-4E4F-8BEC-6ABE1698CD81}">
      <dgm:prSet/>
      <dgm:spPr/>
      <dgm:t>
        <a:bodyPr/>
        <a:lstStyle/>
        <a:p>
          <a:endParaRPr lang="en-IN"/>
        </a:p>
      </dgm:t>
    </dgm:pt>
    <dgm:pt modelId="{8AB5012D-1E91-4B79-8D62-6E4E36AF51FB}">
      <dgm:prSet phldrT="[Text]"/>
      <dgm:spPr/>
      <dgm:t>
        <a:bodyPr/>
        <a:lstStyle/>
        <a:p>
          <a:r>
            <a:rPr lang="en-US" dirty="0"/>
            <a:t>Marketing</a:t>
          </a:r>
          <a:endParaRPr lang="en-IN" dirty="0"/>
        </a:p>
      </dgm:t>
    </dgm:pt>
    <dgm:pt modelId="{3CEF7697-76C9-4413-B7B0-A127F5CD55CC}" type="sibTrans" cxnId="{F1D4C12F-753C-4C7F-BF85-CD9AEB2DCF53}">
      <dgm:prSet/>
      <dgm:spPr/>
      <dgm:t>
        <a:bodyPr/>
        <a:lstStyle/>
        <a:p>
          <a:endParaRPr lang="en-IN"/>
        </a:p>
      </dgm:t>
    </dgm:pt>
    <dgm:pt modelId="{218F5EED-0FB6-4F78-84B6-550BA58723F5}" type="parTrans" cxnId="{F1D4C12F-753C-4C7F-BF85-CD9AEB2DCF53}">
      <dgm:prSet/>
      <dgm:spPr/>
      <dgm:t>
        <a:bodyPr/>
        <a:lstStyle/>
        <a:p>
          <a:endParaRPr lang="en-IN"/>
        </a:p>
      </dgm:t>
    </dgm:pt>
    <dgm:pt modelId="{2BADFF4E-B261-4C17-B378-C78DB7B81026}" type="pres">
      <dgm:prSet presAssocID="{97B693A9-F30F-436D-B828-33C4341F6657}" presName="Name0" presStyleCnt="0">
        <dgm:presLayoutVars>
          <dgm:chMax val="1"/>
          <dgm:chPref val="1"/>
          <dgm:dir/>
          <dgm:animOne val="branch"/>
          <dgm:animLvl val="lvl"/>
        </dgm:presLayoutVars>
      </dgm:prSet>
      <dgm:spPr/>
    </dgm:pt>
    <dgm:pt modelId="{DCCD1D88-9ABB-4FFC-B8DB-81CC3D53805D}" type="pres">
      <dgm:prSet presAssocID="{1522B53C-1E77-44E1-BDBE-FF847B930EA1}" presName="Parent" presStyleLbl="node0" presStyleIdx="0" presStyleCnt="1" custLinFactNeighborX="7227" custLinFactNeighborY="12047">
        <dgm:presLayoutVars>
          <dgm:chMax val="6"/>
          <dgm:chPref val="6"/>
        </dgm:presLayoutVars>
      </dgm:prSet>
      <dgm:spPr/>
    </dgm:pt>
    <dgm:pt modelId="{E935372A-F1A7-4537-AF48-7B40B9BC8DCB}" type="pres">
      <dgm:prSet presAssocID="{8AB5012D-1E91-4B79-8D62-6E4E36AF51FB}" presName="Accent1" presStyleCnt="0"/>
      <dgm:spPr/>
    </dgm:pt>
    <dgm:pt modelId="{87A06BA2-2D6C-4F50-91DD-66D2C3D74D13}" type="pres">
      <dgm:prSet presAssocID="{8AB5012D-1E91-4B79-8D62-6E4E36AF51FB}" presName="Accent" presStyleLbl="bgShp" presStyleIdx="0" presStyleCnt="5"/>
      <dgm:spPr/>
    </dgm:pt>
    <dgm:pt modelId="{4FA44AD0-4FAD-4E4C-9A30-07BC5E987A37}" type="pres">
      <dgm:prSet presAssocID="{8AB5012D-1E91-4B79-8D62-6E4E36AF51FB}" presName="Child1" presStyleLbl="node1" presStyleIdx="0" presStyleCnt="5" custLinFactNeighborX="12940">
        <dgm:presLayoutVars>
          <dgm:chMax val="0"/>
          <dgm:chPref val="0"/>
          <dgm:bulletEnabled val="1"/>
        </dgm:presLayoutVars>
      </dgm:prSet>
      <dgm:spPr/>
    </dgm:pt>
    <dgm:pt modelId="{606FD833-5131-4C50-B4C1-963D777042F5}" type="pres">
      <dgm:prSet presAssocID="{1CD78787-7F5D-4784-97D5-4213FFC10E3B}" presName="Accent2" presStyleCnt="0"/>
      <dgm:spPr/>
    </dgm:pt>
    <dgm:pt modelId="{3D50D4E8-ECDD-4B49-B0F4-D1287525E13F}" type="pres">
      <dgm:prSet presAssocID="{1CD78787-7F5D-4784-97D5-4213FFC10E3B}" presName="Accent" presStyleLbl="bgShp" presStyleIdx="1" presStyleCnt="5"/>
      <dgm:spPr/>
    </dgm:pt>
    <dgm:pt modelId="{42CD9FA9-BE9E-48BF-9890-43ED85E03938}" type="pres">
      <dgm:prSet presAssocID="{1CD78787-7F5D-4784-97D5-4213FFC10E3B}" presName="Child2" presStyleLbl="node1" presStyleIdx="1" presStyleCnt="5" custLinFactNeighborX="47845" custLinFactNeighborY="54199">
        <dgm:presLayoutVars>
          <dgm:chMax val="0"/>
          <dgm:chPref val="0"/>
          <dgm:bulletEnabled val="1"/>
        </dgm:presLayoutVars>
      </dgm:prSet>
      <dgm:spPr/>
    </dgm:pt>
    <dgm:pt modelId="{44A1BDEA-31A8-443E-9578-F3C501415F3D}" type="pres">
      <dgm:prSet presAssocID="{5BACF9A2-3EBF-4B6A-84E4-2657FF4BD752}" presName="Accent3" presStyleCnt="0"/>
      <dgm:spPr/>
    </dgm:pt>
    <dgm:pt modelId="{66BAB5B4-47B9-4654-A3F3-FB5BF8677B28}" type="pres">
      <dgm:prSet presAssocID="{5BACF9A2-3EBF-4B6A-84E4-2657FF4BD752}" presName="Accent" presStyleLbl="bgShp" presStyleIdx="2" presStyleCnt="5"/>
      <dgm:spPr/>
    </dgm:pt>
    <dgm:pt modelId="{8C39BBD1-EF4A-4721-8C28-DE57A32E57E6}" type="pres">
      <dgm:prSet presAssocID="{5BACF9A2-3EBF-4B6A-84E4-2657FF4BD752}" presName="Child3" presStyleLbl="node1" presStyleIdx="2" presStyleCnt="5" custLinFactNeighborX="16791" custLinFactNeighborY="47009">
        <dgm:presLayoutVars>
          <dgm:chMax val="0"/>
          <dgm:chPref val="0"/>
          <dgm:bulletEnabled val="1"/>
        </dgm:presLayoutVars>
      </dgm:prSet>
      <dgm:spPr/>
    </dgm:pt>
    <dgm:pt modelId="{1F79BE96-E0A9-42F2-BC1A-3D58C0190190}" type="pres">
      <dgm:prSet presAssocID="{C6B0F534-ACDE-486A-A751-77E54456618F}" presName="Accent4" presStyleCnt="0"/>
      <dgm:spPr/>
    </dgm:pt>
    <dgm:pt modelId="{3B01D78F-FCDC-4A27-974D-5A6B2A53FEF6}" type="pres">
      <dgm:prSet presAssocID="{C6B0F534-ACDE-486A-A751-77E54456618F}" presName="Accent" presStyleLbl="bgShp" presStyleIdx="3" presStyleCnt="5"/>
      <dgm:spPr/>
    </dgm:pt>
    <dgm:pt modelId="{F86D17E1-A058-4380-B98C-25ED62D45D12}" type="pres">
      <dgm:prSet presAssocID="{C6B0F534-ACDE-486A-A751-77E54456618F}" presName="Child4" presStyleLbl="node1" presStyleIdx="3" presStyleCnt="5" custLinFactNeighborX="-78466" custLinFactNeighborY="-9955">
        <dgm:presLayoutVars>
          <dgm:chMax val="0"/>
          <dgm:chPref val="0"/>
          <dgm:bulletEnabled val="1"/>
        </dgm:presLayoutVars>
      </dgm:prSet>
      <dgm:spPr/>
    </dgm:pt>
    <dgm:pt modelId="{0CB08920-C677-4256-9F08-15343C2E06CA}" type="pres">
      <dgm:prSet presAssocID="{C58877F5-0673-4D73-ACD2-80DDFA840FB4}" presName="Accent5" presStyleCnt="0"/>
      <dgm:spPr/>
    </dgm:pt>
    <dgm:pt modelId="{A9A9F691-D38B-4B22-9113-4794C58C2A3C}" type="pres">
      <dgm:prSet presAssocID="{C58877F5-0673-4D73-ACD2-80DDFA840FB4}" presName="Accent" presStyleLbl="bgShp" presStyleIdx="4" presStyleCnt="5"/>
      <dgm:spPr/>
    </dgm:pt>
    <dgm:pt modelId="{7E74204E-A852-4FCD-8936-276C381B6947}" type="pres">
      <dgm:prSet presAssocID="{C58877F5-0673-4D73-ACD2-80DDFA840FB4}" presName="Child5" presStyleLbl="node1" presStyleIdx="4" presStyleCnt="5" custLinFactNeighborX="-24824" custLinFactNeighborY="-76828">
        <dgm:presLayoutVars>
          <dgm:chMax val="0"/>
          <dgm:chPref val="0"/>
          <dgm:bulletEnabled val="1"/>
        </dgm:presLayoutVars>
      </dgm:prSet>
      <dgm:spPr/>
    </dgm:pt>
  </dgm:ptLst>
  <dgm:cxnLst>
    <dgm:cxn modelId="{F9C6D30C-A5AD-4521-8DF3-77719360EBC0}" type="presOf" srcId="{1CD78787-7F5D-4784-97D5-4213FFC10E3B}" destId="{42CD9FA9-BE9E-48BF-9890-43ED85E03938}" srcOrd="0" destOrd="0" presId="urn:microsoft.com/office/officeart/2011/layout/HexagonRadial"/>
    <dgm:cxn modelId="{38019118-45A4-401A-BAAD-21439160A393}" srcId="{1522B53C-1E77-44E1-BDBE-FF847B930EA1}" destId="{C6B0F534-ACDE-486A-A751-77E54456618F}" srcOrd="3" destOrd="0" parTransId="{096CCC2A-E131-453C-AE3B-61E772CA34D0}" sibTransId="{1AA98BEF-A23D-40B9-AD29-E580FB00FE87}"/>
    <dgm:cxn modelId="{19F60827-156A-4AEC-B65A-69F4E5460D4D}" type="presOf" srcId="{C6B0F534-ACDE-486A-A751-77E54456618F}" destId="{F86D17E1-A058-4380-B98C-25ED62D45D12}" srcOrd="0" destOrd="0" presId="urn:microsoft.com/office/officeart/2011/layout/HexagonRadial"/>
    <dgm:cxn modelId="{F1D4C12F-753C-4C7F-BF85-CD9AEB2DCF53}" srcId="{1522B53C-1E77-44E1-BDBE-FF847B930EA1}" destId="{8AB5012D-1E91-4B79-8D62-6E4E36AF51FB}" srcOrd="0" destOrd="0" parTransId="{218F5EED-0FB6-4F78-84B6-550BA58723F5}" sibTransId="{3CEF7697-76C9-4413-B7B0-A127F5CD55CC}"/>
    <dgm:cxn modelId="{D22FEF39-7F65-4B55-8492-D84819AB5530}" type="presOf" srcId="{97B693A9-F30F-436D-B828-33C4341F6657}" destId="{2BADFF4E-B261-4C17-B378-C78DB7B81026}" srcOrd="0" destOrd="0" presId="urn:microsoft.com/office/officeart/2011/layout/HexagonRadial"/>
    <dgm:cxn modelId="{1AF44844-912D-4C18-9924-FE9D4CA65817}" srcId="{97B693A9-F30F-436D-B828-33C4341F6657}" destId="{1522B53C-1E77-44E1-BDBE-FF847B930EA1}" srcOrd="0" destOrd="0" parTransId="{CFD0DEAA-D5A9-4E32-B6DD-6D6FDC6DBB0B}" sibTransId="{CDB54865-0415-4551-A8A0-65D2EF5AA5D9}"/>
    <dgm:cxn modelId="{C759F570-E7CC-4242-B691-0E08EC48D0B0}" srcId="{1522B53C-1E77-44E1-BDBE-FF847B930EA1}" destId="{1CD78787-7F5D-4784-97D5-4213FFC10E3B}" srcOrd="1" destOrd="0" parTransId="{ED419322-25B8-40AF-A48A-50C9804760EF}" sibTransId="{ABC7113F-0EF6-4456-8250-210DFC32A53A}"/>
    <dgm:cxn modelId="{D395E151-4BD2-4D77-BFB0-408F73FF92C2}" type="presOf" srcId="{8AB5012D-1E91-4B79-8D62-6E4E36AF51FB}" destId="{4FA44AD0-4FAD-4E4C-9A30-07BC5E987A37}" srcOrd="0" destOrd="0" presId="urn:microsoft.com/office/officeart/2011/layout/HexagonRadial"/>
    <dgm:cxn modelId="{97037B55-7D9C-4010-BD38-53C8B9CD866A}" srcId="{1522B53C-1E77-44E1-BDBE-FF847B930EA1}" destId="{5BACF9A2-3EBF-4B6A-84E4-2657FF4BD752}" srcOrd="2" destOrd="0" parTransId="{0365A931-B41C-47B8-9C72-BB2B6503B517}" sibTransId="{EEEE06F9-0FBF-47F7-A0CB-C4574458A3FD}"/>
    <dgm:cxn modelId="{4E37EB8D-BBD4-4E4F-8BEC-6ABE1698CD81}" srcId="{1522B53C-1E77-44E1-BDBE-FF847B930EA1}" destId="{C58877F5-0673-4D73-ACD2-80DDFA840FB4}" srcOrd="4" destOrd="0" parTransId="{A82752C0-E98B-4675-B011-D21CC6B92885}" sibTransId="{40E5B584-8ED5-4097-86E0-FD587CA07E8E}"/>
    <dgm:cxn modelId="{F2D1BBB0-DA99-4306-A0D5-A63120DCB687}" type="presOf" srcId="{1522B53C-1E77-44E1-BDBE-FF847B930EA1}" destId="{DCCD1D88-9ABB-4FFC-B8DB-81CC3D53805D}" srcOrd="0" destOrd="0" presId="urn:microsoft.com/office/officeart/2011/layout/HexagonRadial"/>
    <dgm:cxn modelId="{98B9B8C6-B538-45F7-B3F5-9617575A0002}" type="presOf" srcId="{C58877F5-0673-4D73-ACD2-80DDFA840FB4}" destId="{7E74204E-A852-4FCD-8936-276C381B6947}" srcOrd="0" destOrd="0" presId="urn:microsoft.com/office/officeart/2011/layout/HexagonRadial"/>
    <dgm:cxn modelId="{F1C16BC9-717A-486D-A804-0A9F48F3B572}" type="presOf" srcId="{5BACF9A2-3EBF-4B6A-84E4-2657FF4BD752}" destId="{8C39BBD1-EF4A-4721-8C28-DE57A32E57E6}" srcOrd="0" destOrd="0" presId="urn:microsoft.com/office/officeart/2011/layout/HexagonRadial"/>
    <dgm:cxn modelId="{84BD26D7-A5B4-4C3E-962F-F48A4DFD80E8}" type="presParOf" srcId="{2BADFF4E-B261-4C17-B378-C78DB7B81026}" destId="{DCCD1D88-9ABB-4FFC-B8DB-81CC3D53805D}" srcOrd="0" destOrd="0" presId="urn:microsoft.com/office/officeart/2011/layout/HexagonRadial"/>
    <dgm:cxn modelId="{2F7A9D6A-872A-4ED6-9F26-7321C9B808A5}" type="presParOf" srcId="{2BADFF4E-B261-4C17-B378-C78DB7B81026}" destId="{E935372A-F1A7-4537-AF48-7B40B9BC8DCB}" srcOrd="1" destOrd="0" presId="urn:microsoft.com/office/officeart/2011/layout/HexagonRadial"/>
    <dgm:cxn modelId="{F4CB19E1-9B47-4458-8C62-CC3BCB43943B}" type="presParOf" srcId="{E935372A-F1A7-4537-AF48-7B40B9BC8DCB}" destId="{87A06BA2-2D6C-4F50-91DD-66D2C3D74D13}" srcOrd="0" destOrd="0" presId="urn:microsoft.com/office/officeart/2011/layout/HexagonRadial"/>
    <dgm:cxn modelId="{05900B96-01C4-4662-AA87-8246CEEA753B}" type="presParOf" srcId="{2BADFF4E-B261-4C17-B378-C78DB7B81026}" destId="{4FA44AD0-4FAD-4E4C-9A30-07BC5E987A37}" srcOrd="2" destOrd="0" presId="urn:microsoft.com/office/officeart/2011/layout/HexagonRadial"/>
    <dgm:cxn modelId="{A1EA8F76-883B-4391-A302-597B60BF69FA}" type="presParOf" srcId="{2BADFF4E-B261-4C17-B378-C78DB7B81026}" destId="{606FD833-5131-4C50-B4C1-963D777042F5}" srcOrd="3" destOrd="0" presId="urn:microsoft.com/office/officeart/2011/layout/HexagonRadial"/>
    <dgm:cxn modelId="{0C3D0C8E-7C8B-4AAD-8777-34FE5A5D9563}" type="presParOf" srcId="{606FD833-5131-4C50-B4C1-963D777042F5}" destId="{3D50D4E8-ECDD-4B49-B0F4-D1287525E13F}" srcOrd="0" destOrd="0" presId="urn:microsoft.com/office/officeart/2011/layout/HexagonRadial"/>
    <dgm:cxn modelId="{9465B313-61E2-4303-A051-C1FFBA634533}" type="presParOf" srcId="{2BADFF4E-B261-4C17-B378-C78DB7B81026}" destId="{42CD9FA9-BE9E-48BF-9890-43ED85E03938}" srcOrd="4" destOrd="0" presId="urn:microsoft.com/office/officeart/2011/layout/HexagonRadial"/>
    <dgm:cxn modelId="{377EE76A-F267-49F1-9E88-77F5A690A6E3}" type="presParOf" srcId="{2BADFF4E-B261-4C17-B378-C78DB7B81026}" destId="{44A1BDEA-31A8-443E-9578-F3C501415F3D}" srcOrd="5" destOrd="0" presId="urn:microsoft.com/office/officeart/2011/layout/HexagonRadial"/>
    <dgm:cxn modelId="{3D3A86ED-87F1-4CE9-9BC9-9CAC420D4E11}" type="presParOf" srcId="{44A1BDEA-31A8-443E-9578-F3C501415F3D}" destId="{66BAB5B4-47B9-4654-A3F3-FB5BF8677B28}" srcOrd="0" destOrd="0" presId="urn:microsoft.com/office/officeart/2011/layout/HexagonRadial"/>
    <dgm:cxn modelId="{615EC4E5-575A-4831-A330-E4DFAF1B0D87}" type="presParOf" srcId="{2BADFF4E-B261-4C17-B378-C78DB7B81026}" destId="{8C39BBD1-EF4A-4721-8C28-DE57A32E57E6}" srcOrd="6" destOrd="0" presId="urn:microsoft.com/office/officeart/2011/layout/HexagonRadial"/>
    <dgm:cxn modelId="{9410BFC9-31EE-4F68-ADA4-74251C0B26E7}" type="presParOf" srcId="{2BADFF4E-B261-4C17-B378-C78DB7B81026}" destId="{1F79BE96-E0A9-42F2-BC1A-3D58C0190190}" srcOrd="7" destOrd="0" presId="urn:microsoft.com/office/officeart/2011/layout/HexagonRadial"/>
    <dgm:cxn modelId="{C02B599D-C07D-4990-8FE3-161E8D6EAE8B}" type="presParOf" srcId="{1F79BE96-E0A9-42F2-BC1A-3D58C0190190}" destId="{3B01D78F-FCDC-4A27-974D-5A6B2A53FEF6}" srcOrd="0" destOrd="0" presId="urn:microsoft.com/office/officeart/2011/layout/HexagonRadial"/>
    <dgm:cxn modelId="{3B6380DB-7021-4DA3-BD7A-53B0214AEFC3}" type="presParOf" srcId="{2BADFF4E-B261-4C17-B378-C78DB7B81026}" destId="{F86D17E1-A058-4380-B98C-25ED62D45D12}" srcOrd="8" destOrd="0" presId="urn:microsoft.com/office/officeart/2011/layout/HexagonRadial"/>
    <dgm:cxn modelId="{E8960A57-20D0-4AE4-934D-0636D279B32D}" type="presParOf" srcId="{2BADFF4E-B261-4C17-B378-C78DB7B81026}" destId="{0CB08920-C677-4256-9F08-15343C2E06CA}" srcOrd="9" destOrd="0" presId="urn:microsoft.com/office/officeart/2011/layout/HexagonRadial"/>
    <dgm:cxn modelId="{99F43056-3770-4CA9-AF21-75F14C860982}" type="presParOf" srcId="{0CB08920-C677-4256-9F08-15343C2E06CA}" destId="{A9A9F691-D38B-4B22-9113-4794C58C2A3C}" srcOrd="0" destOrd="0" presId="urn:microsoft.com/office/officeart/2011/layout/HexagonRadial"/>
    <dgm:cxn modelId="{0D53F4B0-5E43-40F3-9DE4-F3A184901127}" type="presParOf" srcId="{2BADFF4E-B261-4C17-B378-C78DB7B81026}" destId="{7E74204E-A852-4FCD-8936-276C381B6947}"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C175B98-93F4-4D7C-BB95-1514AB879CD5}">
      <dsp:nvSpPr>
        <dsp:cNvPr id="0" name=""/>
        <dsp:cNvSpPr/>
      </dsp:nvSpPr>
      <dsp:spPr>
        <a:xfrm>
          <a:off x="1046646" y="697878"/>
          <a:ext cx="1043437" cy="104343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59000" r="-59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Introduction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gradFill rotWithShape="0">
          <a:gsLst>
            <a:gs pos="0">
              <a:schemeClr val="accent3">
                <a:hueOff val="0"/>
                <a:satOff val="0"/>
                <a:lumOff val="0"/>
                <a:alphaOff val="0"/>
                <a:satMod val="100000"/>
                <a:lumMod val="100000"/>
              </a:schemeClr>
            </a:gs>
            <a:gs pos="50000">
              <a:schemeClr val="accent3">
                <a:hueOff val="0"/>
                <a:satOff val="0"/>
                <a:lumOff val="0"/>
                <a:alphaOff val="0"/>
                <a:shade val="99000"/>
                <a:satMod val="105000"/>
                <a:lumMod val="100000"/>
              </a:schemeClr>
            </a:gs>
            <a:gs pos="100000">
              <a:schemeClr val="accent3">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1000" r="-71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Analysis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gradFill rotWithShape="0">
          <a:gsLst>
            <a:gs pos="0">
              <a:schemeClr val="accent4">
                <a:hueOff val="0"/>
                <a:satOff val="0"/>
                <a:lumOff val="0"/>
                <a:alphaOff val="0"/>
                <a:satMod val="100000"/>
                <a:lumMod val="100000"/>
              </a:schemeClr>
            </a:gs>
            <a:gs pos="50000">
              <a:schemeClr val="accent4">
                <a:hueOff val="0"/>
                <a:satOff val="0"/>
                <a:lumOff val="0"/>
                <a:alphaOff val="0"/>
                <a:shade val="99000"/>
                <a:satMod val="105000"/>
                <a:lumMod val="100000"/>
              </a:schemeClr>
            </a:gs>
            <a:gs pos="100000">
              <a:schemeClr val="accent4">
                <a:hueOff val="0"/>
                <a:satOff val="0"/>
                <a:lumOff val="0"/>
                <a:alphaOff val="0"/>
                <a:shade val="98000"/>
                <a:satMod val="105000"/>
                <a:lumMod val="100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39509775-983E-4110-B989-EE2CD6514BE0}">
      <dsp:nvSpPr>
        <dsp:cNvPr id="0" name=""/>
        <dsp:cNvSpPr/>
      </dsp:nvSpPr>
      <dsp:spPr>
        <a:xfrm>
          <a:off x="8027051" y="663716"/>
          <a:ext cx="1043437" cy="1043437"/>
        </a:xfrm>
        <a:prstGeom prst="rect">
          <a:avLst/>
        </a:prstGeom>
        <a:blipFill rotWithShape="1">
          <a:blip xmlns:r="http://schemas.openxmlformats.org/officeDocument/2006/relationships" r:embed="rId3"/>
          <a:srcRect/>
          <a:stretch>
            <a:fillRect l="-31000" r="-31000"/>
          </a:stretch>
        </a:blipFill>
        <a:ln>
          <a:noFill/>
        </a:ln>
        <a:effectLst>
          <a:outerShdw blurRad="38100" dist="12700" dir="5400000" algn="ctr" rotWithShape="0">
            <a:srgbClr val="000000">
              <a:alpha val="63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100000"/>
            </a:lnSpc>
            <a:spcBef>
              <a:spcPct val="0"/>
            </a:spcBef>
            <a:spcAft>
              <a:spcPct val="35000"/>
            </a:spcAft>
            <a:buNone/>
            <a:defRPr cap="all"/>
          </a:pPr>
          <a:r>
            <a:rPr lang="en-US" sz="3100" kern="1200" dirty="0"/>
            <a:t>Conclusion</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D1D88-9ABB-4FFC-B8DB-81CC3D53805D}">
      <dsp:nvSpPr>
        <dsp:cNvPr id="0" name=""/>
        <dsp:cNvSpPr/>
      </dsp:nvSpPr>
      <dsp:spPr>
        <a:xfrm>
          <a:off x="3510623" y="1982333"/>
          <a:ext cx="2224924" cy="1924649"/>
        </a:xfrm>
        <a:prstGeom prst="hexagon">
          <a:avLst>
            <a:gd name="adj" fmla="val 28570"/>
            <a:gd name="vf" fmla="val 115470"/>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sp3d extrusionH="28000" prstMaterial="matte"/>
        </a:bodyPr>
        <a:lstStyle/>
        <a:p>
          <a:pPr marL="0" lvl="0" indent="0" algn="ctr" defTabSz="1066800">
            <a:lnSpc>
              <a:spcPct val="90000"/>
            </a:lnSpc>
            <a:spcBef>
              <a:spcPct val="0"/>
            </a:spcBef>
            <a:spcAft>
              <a:spcPct val="35000"/>
            </a:spcAft>
            <a:buNone/>
          </a:pPr>
          <a:r>
            <a:rPr lang="en-US" sz="2400" kern="1200" dirty="0"/>
            <a:t>Retention</a:t>
          </a:r>
          <a:endParaRPr lang="en-IN" sz="2400" kern="1200" dirty="0"/>
        </a:p>
      </dsp:txBody>
      <dsp:txXfrm>
        <a:off x="3879324" y="2301274"/>
        <a:ext cx="1487522" cy="1286767"/>
      </dsp:txXfrm>
    </dsp:sp>
    <dsp:sp modelId="{3D50D4E8-ECDD-4B49-B0F4-D1287525E13F}">
      <dsp:nvSpPr>
        <dsp:cNvPr id="0" name=""/>
        <dsp:cNvSpPr/>
      </dsp:nvSpPr>
      <dsp:spPr>
        <a:xfrm>
          <a:off x="4743058" y="829655"/>
          <a:ext cx="839457" cy="723303"/>
        </a:xfrm>
        <a:prstGeom prst="hexagon">
          <a:avLst>
            <a:gd name="adj" fmla="val 28900"/>
            <a:gd name="vf" fmla="val 115470"/>
          </a:avLst>
        </a:prstGeom>
        <a:solidFill>
          <a:schemeClr val="accent3">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4FA44AD0-4FAD-4E4C-9A30-07BC5E987A37}">
      <dsp:nvSpPr>
        <dsp:cNvPr id="0" name=""/>
        <dsp:cNvSpPr/>
      </dsp:nvSpPr>
      <dsp:spPr>
        <a:xfrm>
          <a:off x="3790712" y="0"/>
          <a:ext cx="1823309" cy="1577376"/>
        </a:xfrm>
        <a:prstGeom prst="hexagon">
          <a:avLst>
            <a:gd name="adj" fmla="val 28570"/>
            <a:gd name="vf" fmla="val 115470"/>
          </a:avLst>
        </a:prstGeom>
        <a:solidFill>
          <a:schemeClr val="accent3">
            <a:hueOff val="0"/>
            <a:satOff val="0"/>
            <a:lumOff val="0"/>
            <a:alphaOff val="0"/>
          </a:schemeClr>
        </a:solidFill>
        <a:ln>
          <a:noFill/>
        </a:ln>
        <a:effectLst>
          <a:outerShdw blurRad="38100" dist="12700" dir="5400000" algn="ctr" rotWithShape="0">
            <a:srgbClr val="000000">
              <a:alpha val="63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US" sz="1400" kern="1200" dirty="0"/>
            <a:t>Marketing</a:t>
          </a:r>
          <a:endParaRPr lang="en-IN" sz="1400" kern="1200" dirty="0"/>
        </a:p>
      </dsp:txBody>
      <dsp:txXfrm>
        <a:off x="4092873" y="261405"/>
        <a:ext cx="1218987" cy="1054566"/>
      </dsp:txXfrm>
    </dsp:sp>
    <dsp:sp modelId="{66BAB5B4-47B9-4654-A3F3-FB5BF8677B28}">
      <dsp:nvSpPr>
        <dsp:cNvPr id="0" name=""/>
        <dsp:cNvSpPr/>
      </dsp:nvSpPr>
      <dsp:spPr>
        <a:xfrm>
          <a:off x="5722770" y="2181848"/>
          <a:ext cx="839457" cy="723303"/>
        </a:xfrm>
        <a:prstGeom prst="hexagon">
          <a:avLst>
            <a:gd name="adj" fmla="val 28900"/>
            <a:gd name="vf" fmla="val 115470"/>
          </a:avLst>
        </a:prstGeom>
        <a:solidFill>
          <a:schemeClr val="accent3">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42CD9FA9-BE9E-48BF-9890-43ED85E03938}">
      <dsp:nvSpPr>
        <dsp:cNvPr id="0" name=""/>
        <dsp:cNvSpPr/>
      </dsp:nvSpPr>
      <dsp:spPr>
        <a:xfrm>
          <a:off x="6099324" y="1825115"/>
          <a:ext cx="1823309" cy="1577376"/>
        </a:xfrm>
        <a:prstGeom prst="hexagon">
          <a:avLst>
            <a:gd name="adj" fmla="val 28570"/>
            <a:gd name="vf" fmla="val 115470"/>
          </a:avLst>
        </a:prstGeom>
        <a:solidFill>
          <a:schemeClr val="accent3">
            <a:hueOff val="-2170153"/>
            <a:satOff val="10636"/>
            <a:lumOff val="4069"/>
            <a:alphaOff val="0"/>
          </a:schemeClr>
        </a:solidFill>
        <a:ln>
          <a:noFill/>
        </a:ln>
        <a:effectLst>
          <a:outerShdw blurRad="38100" dist="12700" dir="5400000" algn="ctr" rotWithShape="0">
            <a:srgbClr val="000000">
              <a:alpha val="63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US" sz="1400" kern="1200" dirty="0"/>
            <a:t>Product</a:t>
          </a:r>
          <a:endParaRPr lang="en-IN" sz="1400" kern="1200" dirty="0"/>
        </a:p>
      </dsp:txBody>
      <dsp:txXfrm>
        <a:off x="6401485" y="2086520"/>
        <a:ext cx="1218987" cy="1054566"/>
      </dsp:txXfrm>
    </dsp:sp>
    <dsp:sp modelId="{3B01D78F-FCDC-4A27-974D-5A6B2A53FEF6}">
      <dsp:nvSpPr>
        <dsp:cNvPr id="0" name=""/>
        <dsp:cNvSpPr/>
      </dsp:nvSpPr>
      <dsp:spPr>
        <a:xfrm>
          <a:off x="5042198" y="3708219"/>
          <a:ext cx="839457" cy="723303"/>
        </a:xfrm>
        <a:prstGeom prst="hexagon">
          <a:avLst>
            <a:gd name="adj" fmla="val 28900"/>
            <a:gd name="vf" fmla="val 115470"/>
          </a:avLst>
        </a:prstGeom>
        <a:solidFill>
          <a:schemeClr val="accent3">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8C39BBD1-EF4A-4721-8C28-DE57A32E57E6}">
      <dsp:nvSpPr>
        <dsp:cNvPr id="0" name=""/>
        <dsp:cNvSpPr/>
      </dsp:nvSpPr>
      <dsp:spPr>
        <a:xfrm>
          <a:off x="5533114" y="3618987"/>
          <a:ext cx="1823309" cy="1577376"/>
        </a:xfrm>
        <a:prstGeom prst="hexagon">
          <a:avLst>
            <a:gd name="adj" fmla="val 28570"/>
            <a:gd name="vf" fmla="val 115470"/>
          </a:avLst>
        </a:prstGeom>
        <a:solidFill>
          <a:schemeClr val="accent3">
            <a:hueOff val="-4340306"/>
            <a:satOff val="21273"/>
            <a:lumOff val="8138"/>
            <a:alphaOff val="0"/>
          </a:schemeClr>
        </a:solidFill>
        <a:ln>
          <a:noFill/>
        </a:ln>
        <a:effectLst>
          <a:outerShdw blurRad="38100" dist="12700" dir="5400000" algn="ctr" rotWithShape="0">
            <a:srgbClr val="000000">
              <a:alpha val="63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US" sz="1400" kern="1200" dirty="0"/>
            <a:t>Engagement</a:t>
          </a:r>
          <a:endParaRPr lang="en-IN" sz="1400" kern="1200" dirty="0"/>
        </a:p>
      </dsp:txBody>
      <dsp:txXfrm>
        <a:off x="5835275" y="3880392"/>
        <a:ext cx="1218987" cy="1054566"/>
      </dsp:txXfrm>
    </dsp:sp>
    <dsp:sp modelId="{A9A9F691-D38B-4B22-9113-4794C58C2A3C}">
      <dsp:nvSpPr>
        <dsp:cNvPr id="0" name=""/>
        <dsp:cNvSpPr/>
      </dsp:nvSpPr>
      <dsp:spPr>
        <a:xfrm>
          <a:off x="3353968" y="3866662"/>
          <a:ext cx="839457" cy="723303"/>
        </a:xfrm>
        <a:prstGeom prst="hexagon">
          <a:avLst>
            <a:gd name="adj" fmla="val 28900"/>
            <a:gd name="vf" fmla="val 115470"/>
          </a:avLst>
        </a:prstGeom>
        <a:solidFill>
          <a:schemeClr val="accent3">
            <a:tint val="4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dsp:style>
    </dsp:sp>
    <dsp:sp modelId="{F86D17E1-A058-4380-B98C-25ED62D45D12}">
      <dsp:nvSpPr>
        <dsp:cNvPr id="0" name=""/>
        <dsp:cNvSpPr/>
      </dsp:nvSpPr>
      <dsp:spPr>
        <a:xfrm>
          <a:off x="2124097" y="3691728"/>
          <a:ext cx="1823309" cy="1577376"/>
        </a:xfrm>
        <a:prstGeom prst="hexagon">
          <a:avLst>
            <a:gd name="adj" fmla="val 28570"/>
            <a:gd name="vf" fmla="val 115470"/>
          </a:avLst>
        </a:prstGeom>
        <a:solidFill>
          <a:schemeClr val="accent3">
            <a:hueOff val="-6510460"/>
            <a:satOff val="31909"/>
            <a:lumOff val="12206"/>
            <a:alphaOff val="0"/>
          </a:schemeClr>
        </a:solidFill>
        <a:ln>
          <a:noFill/>
        </a:ln>
        <a:effectLst>
          <a:outerShdw blurRad="38100" dist="12700" dir="5400000" algn="ctr" rotWithShape="0">
            <a:srgbClr val="000000">
              <a:alpha val="63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US" sz="1400" kern="1200" dirty="0"/>
            <a:t>Customer Support</a:t>
          </a:r>
          <a:endParaRPr lang="en-IN" sz="1400" kern="1200" dirty="0"/>
        </a:p>
      </dsp:txBody>
      <dsp:txXfrm>
        <a:off x="2426258" y="3953133"/>
        <a:ext cx="1218987" cy="1054566"/>
      </dsp:txXfrm>
    </dsp:sp>
    <dsp:sp modelId="{7E74204E-A852-4FCD-8936-276C381B6947}">
      <dsp:nvSpPr>
        <dsp:cNvPr id="0" name=""/>
        <dsp:cNvSpPr/>
      </dsp:nvSpPr>
      <dsp:spPr>
        <a:xfrm>
          <a:off x="1422207" y="1666696"/>
          <a:ext cx="1823309" cy="1577376"/>
        </a:xfrm>
        <a:prstGeom prst="hexagon">
          <a:avLst>
            <a:gd name="adj" fmla="val 28570"/>
            <a:gd name="vf" fmla="val 115470"/>
          </a:avLst>
        </a:prstGeom>
        <a:solidFill>
          <a:schemeClr val="accent3">
            <a:hueOff val="-8680613"/>
            <a:satOff val="42546"/>
            <a:lumOff val="16275"/>
            <a:alphaOff val="0"/>
          </a:schemeClr>
        </a:solidFill>
        <a:ln>
          <a:noFill/>
        </a:ln>
        <a:effectLst>
          <a:outerShdw blurRad="38100" dist="12700" dir="5400000" algn="ctr" rotWithShape="0">
            <a:srgbClr val="000000">
              <a:alpha val="63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sp3d extrusionH="28000" prstMaterial="matte"/>
        </a:bodyPr>
        <a:lstStyle/>
        <a:p>
          <a:pPr marL="0" lvl="0" indent="0" algn="ctr" defTabSz="622300">
            <a:lnSpc>
              <a:spcPct val="90000"/>
            </a:lnSpc>
            <a:spcBef>
              <a:spcPct val="0"/>
            </a:spcBef>
            <a:spcAft>
              <a:spcPct val="35000"/>
            </a:spcAft>
            <a:buNone/>
          </a:pPr>
          <a:r>
            <a:rPr lang="en-US" sz="1400" kern="1200" dirty="0"/>
            <a:t>Customer</a:t>
          </a:r>
        </a:p>
        <a:p>
          <a:pPr marL="0" lvl="0" indent="0" algn="ctr" defTabSz="622300">
            <a:lnSpc>
              <a:spcPct val="90000"/>
            </a:lnSpc>
            <a:spcBef>
              <a:spcPct val="0"/>
            </a:spcBef>
            <a:spcAft>
              <a:spcPct val="35000"/>
            </a:spcAft>
            <a:buNone/>
          </a:pPr>
          <a:r>
            <a:rPr lang="en-US" sz="1400" kern="1200" dirty="0"/>
            <a:t>Success </a:t>
          </a:r>
          <a:endParaRPr lang="en-IN" sz="1400" kern="1200" dirty="0"/>
        </a:p>
      </dsp:txBody>
      <dsp:txXfrm>
        <a:off x="1724368" y="1928101"/>
        <a:ext cx="1218987" cy="10545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947857" cy="2136643"/>
          </a:xfrm>
        </p:spPr>
        <p:txBody>
          <a:bodyPr>
            <a:normAutofit/>
          </a:bodyPr>
          <a:lstStyle/>
          <a:p>
            <a:r>
              <a:rPr lang="en-US" sz="4400" dirty="0">
                <a:solidFill>
                  <a:schemeClr val="tx1"/>
                </a:solidFill>
              </a:rPr>
              <a:t>Customer Retention </a:t>
            </a:r>
            <a:br>
              <a:rPr lang="en-US" sz="4400" dirty="0">
                <a:solidFill>
                  <a:schemeClr val="tx1"/>
                </a:solidFill>
              </a:rPr>
            </a:br>
            <a:r>
              <a:rPr lang="en-US" sz="4400" dirty="0">
                <a:solidFill>
                  <a:schemeClr val="tx1"/>
                </a:solidFill>
              </a:rPr>
              <a:t>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9321552" y="5433132"/>
            <a:ext cx="2902998" cy="809267"/>
          </a:xfrm>
        </p:spPr>
        <p:txBody>
          <a:bodyPr>
            <a:noAutofit/>
          </a:bodyPr>
          <a:lstStyle/>
          <a:p>
            <a:pPr algn="l">
              <a:spcAft>
                <a:spcPts val="600"/>
              </a:spcAft>
            </a:pPr>
            <a:r>
              <a:rPr lang="en-US" sz="2000" b="1" dirty="0">
                <a:solidFill>
                  <a:srgbClr val="FF0000"/>
                </a:solidFill>
                <a:latin typeface="+mj-lt"/>
              </a:rPr>
              <a:t>Submitted by:</a:t>
            </a:r>
          </a:p>
          <a:p>
            <a:pPr algn="l">
              <a:spcAft>
                <a:spcPts val="600"/>
              </a:spcAft>
            </a:pPr>
            <a:r>
              <a:rPr lang="en-US" sz="2000" b="1" dirty="0">
                <a:solidFill>
                  <a:srgbClr val="FF0000"/>
                </a:solidFill>
                <a:latin typeface="+mj-lt"/>
              </a:rPr>
              <a:t>Nazia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A72C8-B19C-4191-9FC3-29C3D36DBD9F}"/>
              </a:ext>
            </a:extLst>
          </p:cNvPr>
          <p:cNvSpPr>
            <a:spLocks noGrp="1"/>
          </p:cNvSpPr>
          <p:nvPr>
            <p:ph idx="1"/>
          </p:nvPr>
        </p:nvSpPr>
        <p:spPr>
          <a:xfrm>
            <a:off x="1066800" y="689956"/>
            <a:ext cx="10404764" cy="526278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Number of times shopping is made in past one year: Highest number of people shopped online less than 10 times in the past one year</a:t>
            </a:r>
          </a:p>
          <a:p>
            <a:endParaRPr lang="en-IN" dirty="0"/>
          </a:p>
        </p:txBody>
      </p:sp>
      <p:pic>
        <p:nvPicPr>
          <p:cNvPr id="4" name="Picture 3">
            <a:extLst>
              <a:ext uri="{FF2B5EF4-FFF2-40B4-BE49-F238E27FC236}">
                <a16:creationId xmlns:a16="http://schemas.microsoft.com/office/drawing/2014/main" id="{177142E7-054F-42EF-B845-087CD64BC7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0611" y="1815147"/>
            <a:ext cx="7938653" cy="4416348"/>
          </a:xfrm>
          <a:prstGeom prst="rect">
            <a:avLst/>
          </a:prstGeom>
          <a:noFill/>
          <a:ln>
            <a:noFill/>
          </a:ln>
        </p:spPr>
      </p:pic>
    </p:spTree>
    <p:extLst>
      <p:ext uri="{BB962C8B-B14F-4D97-AF65-F5344CB8AC3E}">
        <p14:creationId xmlns:p14="http://schemas.microsoft.com/office/powerpoint/2010/main" val="415534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2F2A2-572F-4AF8-8F70-9D1885256E18}"/>
              </a:ext>
            </a:extLst>
          </p:cNvPr>
          <p:cNvSpPr>
            <a:spLocks noGrp="1"/>
          </p:cNvSpPr>
          <p:nvPr>
            <p:ph idx="1"/>
          </p:nvPr>
        </p:nvSpPr>
        <p:spPr>
          <a:xfrm>
            <a:off x="1246908" y="673331"/>
            <a:ext cx="9878291" cy="5279413"/>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Customers preferred payment option: Most customers prefer Credit/Debit cards as a payment option, while some of the customers prefer Cash on delivery.</a:t>
            </a:r>
          </a:p>
          <a:p>
            <a:endParaRPr lang="en-IN" dirty="0"/>
          </a:p>
        </p:txBody>
      </p:sp>
      <p:pic>
        <p:nvPicPr>
          <p:cNvPr id="4" name="Picture 3">
            <a:extLst>
              <a:ext uri="{FF2B5EF4-FFF2-40B4-BE49-F238E27FC236}">
                <a16:creationId xmlns:a16="http://schemas.microsoft.com/office/drawing/2014/main" id="{C84FA6F0-066E-476D-A026-54EBBAC24A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9541" y="1687484"/>
            <a:ext cx="8207546" cy="4339243"/>
          </a:xfrm>
          <a:prstGeom prst="rect">
            <a:avLst/>
          </a:prstGeom>
          <a:noFill/>
          <a:ln>
            <a:noFill/>
          </a:ln>
        </p:spPr>
      </p:pic>
    </p:spTree>
    <p:extLst>
      <p:ext uri="{BB962C8B-B14F-4D97-AF65-F5344CB8AC3E}">
        <p14:creationId xmlns:p14="http://schemas.microsoft.com/office/powerpoint/2010/main" val="123453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28DE9-6AAB-49B5-9512-976E94EC4DE3}"/>
              </a:ext>
            </a:extLst>
          </p:cNvPr>
          <p:cNvSpPr>
            <a:spLocks noGrp="1"/>
          </p:cNvSpPr>
          <p:nvPr>
            <p:ph idx="1"/>
          </p:nvPr>
        </p:nvSpPr>
        <p:spPr>
          <a:xfrm>
            <a:off x="972589" y="822960"/>
            <a:ext cx="10152611" cy="512978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Customers preferred convenient payment method: Most customers prefer convenient payment method for payment option</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19B0A71-5F1E-4411-BBAC-FFE22C581E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996" y="1606867"/>
            <a:ext cx="7543426" cy="4502988"/>
          </a:xfrm>
          <a:prstGeom prst="rect">
            <a:avLst/>
          </a:prstGeom>
          <a:noFill/>
          <a:ln>
            <a:noFill/>
          </a:ln>
        </p:spPr>
      </p:pic>
    </p:spTree>
    <p:extLst>
      <p:ext uri="{BB962C8B-B14F-4D97-AF65-F5344CB8AC3E}">
        <p14:creationId xmlns:p14="http://schemas.microsoft.com/office/powerpoint/2010/main" val="184803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95ABF-89FF-47F0-97AE-B1DE5527438C}"/>
              </a:ext>
            </a:extLst>
          </p:cNvPr>
          <p:cNvSpPr>
            <a:spLocks noGrp="1"/>
          </p:cNvSpPr>
          <p:nvPr>
            <p:ph idx="1"/>
          </p:nvPr>
        </p:nvSpPr>
        <p:spPr>
          <a:xfrm>
            <a:off x="989215" y="689956"/>
            <a:ext cx="10135985" cy="526278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Empathy towards customers: Most customers strongly believe that Empathy towards customers   is necessary for online shopping</a:t>
            </a:r>
          </a:p>
          <a:p>
            <a:endParaRPr lang="en-IN" dirty="0"/>
          </a:p>
        </p:txBody>
      </p:sp>
      <p:pic>
        <p:nvPicPr>
          <p:cNvPr id="4" name="Picture 3">
            <a:extLst>
              <a:ext uri="{FF2B5EF4-FFF2-40B4-BE49-F238E27FC236}">
                <a16:creationId xmlns:a16="http://schemas.microsoft.com/office/drawing/2014/main" id="{41D47027-539F-4518-97D1-E5B516B2D3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3120" y="1521229"/>
            <a:ext cx="7513599" cy="4538749"/>
          </a:xfrm>
          <a:prstGeom prst="rect">
            <a:avLst/>
          </a:prstGeom>
          <a:noFill/>
          <a:ln>
            <a:noFill/>
          </a:ln>
        </p:spPr>
      </p:pic>
    </p:spTree>
    <p:extLst>
      <p:ext uri="{BB962C8B-B14F-4D97-AF65-F5344CB8AC3E}">
        <p14:creationId xmlns:p14="http://schemas.microsoft.com/office/powerpoint/2010/main" val="120075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50462-75FD-4214-960B-A57C2940F667}"/>
              </a:ext>
            </a:extLst>
          </p:cNvPr>
          <p:cNvSpPr>
            <a:spLocks noGrp="1"/>
          </p:cNvSpPr>
          <p:nvPr>
            <p:ph idx="1"/>
          </p:nvPr>
        </p:nvSpPr>
        <p:spPr>
          <a:xfrm>
            <a:off x="997527" y="665018"/>
            <a:ext cx="10127673" cy="5287726"/>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Privacy of customers: Most customers strongly believe that privacy of customers  are necessary for online shopping</a:t>
            </a:r>
          </a:p>
          <a:p>
            <a:endParaRPr lang="en-IN" dirty="0"/>
          </a:p>
        </p:txBody>
      </p:sp>
      <p:pic>
        <p:nvPicPr>
          <p:cNvPr id="4" name="Picture 3">
            <a:extLst>
              <a:ext uri="{FF2B5EF4-FFF2-40B4-BE49-F238E27FC236}">
                <a16:creationId xmlns:a16="http://schemas.microsoft.com/office/drawing/2014/main" id="{EEE5A897-A47F-4C8F-A865-EA9F805787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19174"/>
            <a:ext cx="7107382" cy="4554173"/>
          </a:xfrm>
          <a:prstGeom prst="rect">
            <a:avLst/>
          </a:prstGeom>
          <a:noFill/>
          <a:ln>
            <a:noFill/>
          </a:ln>
        </p:spPr>
      </p:pic>
    </p:spTree>
    <p:extLst>
      <p:ext uri="{BB962C8B-B14F-4D97-AF65-F5344CB8AC3E}">
        <p14:creationId xmlns:p14="http://schemas.microsoft.com/office/powerpoint/2010/main" val="1081453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E1D21-4A4E-45F4-ADFC-020AE878E951}"/>
              </a:ext>
            </a:extLst>
          </p:cNvPr>
          <p:cNvSpPr>
            <a:spLocks noGrp="1"/>
          </p:cNvSpPr>
          <p:nvPr>
            <p:ph idx="1"/>
          </p:nvPr>
        </p:nvSpPr>
        <p:spPr>
          <a:xfrm>
            <a:off x="1064029" y="631767"/>
            <a:ext cx="10061171" cy="5320977"/>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Online Retailer: Most customers believe in Amazon.in, flipkart.com, Paytm.com, snapdeal.com</a:t>
            </a:r>
          </a:p>
          <a:p>
            <a:endParaRPr lang="en-IN" dirty="0"/>
          </a:p>
        </p:txBody>
      </p:sp>
      <p:pic>
        <p:nvPicPr>
          <p:cNvPr id="4" name="Picture 3">
            <a:extLst>
              <a:ext uri="{FF2B5EF4-FFF2-40B4-BE49-F238E27FC236}">
                <a16:creationId xmlns:a16="http://schemas.microsoft.com/office/drawing/2014/main" id="{C4C36320-5E9A-411E-A6C8-F257F745A7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6865" y="1406207"/>
            <a:ext cx="7589520" cy="4445953"/>
          </a:xfrm>
          <a:prstGeom prst="rect">
            <a:avLst/>
          </a:prstGeom>
          <a:noFill/>
          <a:ln>
            <a:noFill/>
          </a:ln>
        </p:spPr>
      </p:pic>
    </p:spTree>
    <p:extLst>
      <p:ext uri="{BB962C8B-B14F-4D97-AF65-F5344CB8AC3E}">
        <p14:creationId xmlns:p14="http://schemas.microsoft.com/office/powerpoint/2010/main" val="414865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60A82-9ED6-4356-BF6D-0E3BE1958B32}"/>
              </a:ext>
            </a:extLst>
          </p:cNvPr>
          <p:cNvSpPr>
            <a:spLocks noGrp="1"/>
          </p:cNvSpPr>
          <p:nvPr>
            <p:ph idx="1"/>
          </p:nvPr>
        </p:nvSpPr>
        <p:spPr>
          <a:xfrm>
            <a:off x="906088" y="739833"/>
            <a:ext cx="10124902" cy="5320145"/>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Perceived trustworthiness : Most trusted shopping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site,customers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believe in Amazon.in</a:t>
            </a:r>
            <a:endParaRPr lang="en-IN" dirty="0"/>
          </a:p>
        </p:txBody>
      </p:sp>
      <p:pic>
        <p:nvPicPr>
          <p:cNvPr id="4" name="Picture 3">
            <a:extLst>
              <a:ext uri="{FF2B5EF4-FFF2-40B4-BE49-F238E27FC236}">
                <a16:creationId xmlns:a16="http://schemas.microsoft.com/office/drawing/2014/main" id="{3CC4E097-9B89-481D-A5DF-433608F8E5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1665" y="1409229"/>
            <a:ext cx="7359737" cy="4575935"/>
          </a:xfrm>
          <a:prstGeom prst="rect">
            <a:avLst/>
          </a:prstGeom>
          <a:noFill/>
          <a:ln>
            <a:noFill/>
          </a:ln>
        </p:spPr>
      </p:pic>
    </p:spTree>
    <p:extLst>
      <p:ext uri="{BB962C8B-B14F-4D97-AF65-F5344CB8AC3E}">
        <p14:creationId xmlns:p14="http://schemas.microsoft.com/office/powerpoint/2010/main" val="1880218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9BABB-7B8B-41DA-B3CC-D0BDFDC8576E}"/>
              </a:ext>
            </a:extLst>
          </p:cNvPr>
          <p:cNvSpPr>
            <a:spLocks noGrp="1"/>
          </p:cNvSpPr>
          <p:nvPr>
            <p:ph idx="1"/>
          </p:nvPr>
        </p:nvSpPr>
        <p:spPr>
          <a:xfrm>
            <a:off x="1080654" y="706582"/>
            <a:ext cx="10044545" cy="5246162"/>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Best in several payment options: Most customers believe in Amazon.in, flipkart.com for that</a:t>
            </a:r>
          </a:p>
          <a:p>
            <a:endParaRPr lang="en-IN" dirty="0"/>
          </a:p>
        </p:txBody>
      </p:sp>
      <p:pic>
        <p:nvPicPr>
          <p:cNvPr id="4" name="Picture 3">
            <a:extLst>
              <a:ext uri="{FF2B5EF4-FFF2-40B4-BE49-F238E27FC236}">
                <a16:creationId xmlns:a16="http://schemas.microsoft.com/office/drawing/2014/main" id="{0FDBC8B2-90D1-4F13-9FFE-5C086C6DC2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8924" y="1220008"/>
            <a:ext cx="8408934" cy="4931410"/>
          </a:xfrm>
          <a:prstGeom prst="rect">
            <a:avLst/>
          </a:prstGeom>
          <a:noFill/>
          <a:ln>
            <a:noFill/>
          </a:ln>
        </p:spPr>
      </p:pic>
    </p:spTree>
    <p:extLst>
      <p:ext uri="{BB962C8B-B14F-4D97-AF65-F5344CB8AC3E}">
        <p14:creationId xmlns:p14="http://schemas.microsoft.com/office/powerpoint/2010/main" val="323944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D4AE-57BF-4A8D-8ED7-F246BC8FA29C}"/>
              </a:ext>
            </a:extLst>
          </p:cNvPr>
          <p:cNvSpPr>
            <a:spLocks noGrp="1"/>
          </p:cNvSpPr>
          <p:nvPr>
            <p:ph type="title"/>
          </p:nvPr>
        </p:nvSpPr>
        <p:spPr>
          <a:xfrm>
            <a:off x="1066799" y="509586"/>
            <a:ext cx="10554393" cy="662504"/>
          </a:xfrm>
        </p:spPr>
        <p:txBody>
          <a:bodyPr>
            <a:normAutofit/>
          </a:bodyPr>
          <a:lstStyle/>
          <a:p>
            <a:pPr algn="ctr"/>
            <a:r>
              <a:rPr lang="en-US" sz="2800" b="1" dirty="0"/>
              <a:t>Skewness</a:t>
            </a:r>
            <a:endParaRPr lang="en-IN" sz="2800" b="1" dirty="0"/>
          </a:p>
        </p:txBody>
      </p:sp>
      <p:pic>
        <p:nvPicPr>
          <p:cNvPr id="4" name="Content Placeholder 3">
            <a:extLst>
              <a:ext uri="{FF2B5EF4-FFF2-40B4-BE49-F238E27FC236}">
                <a16:creationId xmlns:a16="http://schemas.microsoft.com/office/drawing/2014/main" id="{F7F7ABEF-46E9-4696-AF60-A25AA6E754C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309" y="1305098"/>
            <a:ext cx="8429106" cy="4757053"/>
          </a:xfrm>
          <a:prstGeom prst="rect">
            <a:avLst/>
          </a:prstGeom>
          <a:noFill/>
          <a:ln>
            <a:noFill/>
          </a:ln>
        </p:spPr>
      </p:pic>
    </p:spTree>
    <p:extLst>
      <p:ext uri="{BB962C8B-B14F-4D97-AF65-F5344CB8AC3E}">
        <p14:creationId xmlns:p14="http://schemas.microsoft.com/office/powerpoint/2010/main" val="407362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84A-3F88-407B-B6AB-9FC7CEA63425}"/>
              </a:ext>
            </a:extLst>
          </p:cNvPr>
          <p:cNvSpPr>
            <a:spLocks noGrp="1"/>
          </p:cNvSpPr>
          <p:nvPr>
            <p:ph type="title"/>
          </p:nvPr>
        </p:nvSpPr>
        <p:spPr>
          <a:xfrm>
            <a:off x="1066800" y="517906"/>
            <a:ext cx="10039004" cy="496205"/>
          </a:xfrm>
        </p:spPr>
        <p:txBody>
          <a:bodyPr>
            <a:normAutofit/>
          </a:bodyPr>
          <a:lstStyle/>
          <a:p>
            <a:pPr algn="ctr"/>
            <a:r>
              <a:rPr lang="en-US" sz="2800" b="1" dirty="0"/>
              <a:t>Outliers</a:t>
            </a:r>
            <a:endParaRPr lang="en-IN" sz="2800" b="1" dirty="0"/>
          </a:p>
        </p:txBody>
      </p:sp>
      <p:pic>
        <p:nvPicPr>
          <p:cNvPr id="4" name="Content Placeholder 3">
            <a:extLst>
              <a:ext uri="{FF2B5EF4-FFF2-40B4-BE49-F238E27FC236}">
                <a16:creationId xmlns:a16="http://schemas.microsoft.com/office/drawing/2014/main" id="{8BA3856D-DAF6-4BDE-BB47-F9FF0AD287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725" y="1130531"/>
            <a:ext cx="11162549" cy="5301006"/>
          </a:xfrm>
          <a:prstGeom prst="rect">
            <a:avLst/>
          </a:prstGeom>
          <a:noFill/>
          <a:ln>
            <a:noFill/>
          </a:ln>
        </p:spPr>
      </p:pic>
    </p:spTree>
    <p:extLst>
      <p:ext uri="{BB962C8B-B14F-4D97-AF65-F5344CB8AC3E}">
        <p14:creationId xmlns:p14="http://schemas.microsoft.com/office/powerpoint/2010/main" val="183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t>Table of content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5166286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5E9274-669D-4226-AF90-04E2F89768E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9056" y="1288358"/>
            <a:ext cx="9124411" cy="4930775"/>
          </a:xfrm>
          <a:prstGeom prst="rect">
            <a:avLst/>
          </a:prstGeom>
          <a:noFill/>
          <a:ln>
            <a:noFill/>
          </a:ln>
        </p:spPr>
      </p:pic>
      <p:sp>
        <p:nvSpPr>
          <p:cNvPr id="6" name="TextBox 5">
            <a:extLst>
              <a:ext uri="{FF2B5EF4-FFF2-40B4-BE49-F238E27FC236}">
                <a16:creationId xmlns:a16="http://schemas.microsoft.com/office/drawing/2014/main" id="{B9559A05-5CCB-4FBD-8AF2-D8B20D7A90AF}"/>
              </a:ext>
            </a:extLst>
          </p:cNvPr>
          <p:cNvSpPr txBox="1"/>
          <p:nvPr/>
        </p:nvSpPr>
        <p:spPr>
          <a:xfrm>
            <a:off x="1719056" y="565264"/>
            <a:ext cx="9124410" cy="369332"/>
          </a:xfrm>
          <a:prstGeom prst="rect">
            <a:avLst/>
          </a:prstGeom>
          <a:noFill/>
        </p:spPr>
        <p:txBody>
          <a:bodyPr wrap="square">
            <a:spAutoFit/>
          </a:bodyPr>
          <a:lstStyle/>
          <a:p>
            <a:pPr algn="ctr"/>
            <a:r>
              <a:rPr lang="en-US" sz="1800" b="1" dirty="0"/>
              <a:t>PCA(Principal Components Analysis</a:t>
            </a:r>
            <a:endParaRPr lang="en-IN" dirty="0"/>
          </a:p>
        </p:txBody>
      </p:sp>
    </p:spTree>
    <p:extLst>
      <p:ext uri="{BB962C8B-B14F-4D97-AF65-F5344CB8AC3E}">
        <p14:creationId xmlns:p14="http://schemas.microsoft.com/office/powerpoint/2010/main" val="1263575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DCE9D075-16EE-44F5-ABE5-55E373278854}"/>
              </a:ext>
            </a:extLst>
          </p:cNvPr>
          <p:cNvGraphicFramePr/>
          <p:nvPr>
            <p:extLst>
              <p:ext uri="{D42A27DB-BD31-4B8C-83A1-F6EECF244321}">
                <p14:modId xmlns:p14="http://schemas.microsoft.com/office/powerpoint/2010/main" val="2880944016"/>
              </p:ext>
            </p:extLst>
          </p:nvPr>
        </p:nvGraphicFramePr>
        <p:xfrm>
          <a:off x="1748444" y="598516"/>
          <a:ext cx="8925098" cy="5426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9" name="Straight Arrow Connector 48">
            <a:extLst>
              <a:ext uri="{FF2B5EF4-FFF2-40B4-BE49-F238E27FC236}">
                <a16:creationId xmlns:a16="http://schemas.microsoft.com/office/drawing/2014/main" id="{CCEC208B-9F22-4987-ACBF-EBFD37757A8F}"/>
              </a:ext>
            </a:extLst>
          </p:cNvPr>
          <p:cNvCxnSpPr/>
          <p:nvPr/>
        </p:nvCxnSpPr>
        <p:spPr>
          <a:xfrm>
            <a:off x="6458989" y="2177935"/>
            <a:ext cx="0" cy="17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7DB26AB-4FF3-4D65-8A56-40D3D830980B}"/>
              </a:ext>
            </a:extLst>
          </p:cNvPr>
          <p:cNvSpPr txBox="1"/>
          <p:nvPr/>
        </p:nvSpPr>
        <p:spPr>
          <a:xfrm>
            <a:off x="2036618" y="781396"/>
            <a:ext cx="28180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Retention strategy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77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765F-A761-4184-B2E5-A5DDBE7A7E32}"/>
              </a:ext>
            </a:extLst>
          </p:cNvPr>
          <p:cNvSpPr>
            <a:spLocks noGrp="1"/>
          </p:cNvSpPr>
          <p:nvPr>
            <p:ph type="title"/>
          </p:nvPr>
        </p:nvSpPr>
        <p:spPr>
          <a:xfrm>
            <a:off x="1066800" y="484651"/>
            <a:ext cx="10058400" cy="546126"/>
          </a:xfrm>
        </p:spPr>
        <p:txBody>
          <a:bodyPr>
            <a:normAutofit/>
          </a:bodyPr>
          <a:lstStyle/>
          <a:p>
            <a:pPr algn="ctr"/>
            <a:r>
              <a:rPr lang="en-US" sz="2400" b="1" dirty="0">
                <a:solidFill>
                  <a:srgbClr val="232A32"/>
                </a:solidFill>
                <a:cs typeface="Times New Roman" panose="02020603050405020304" pitchFamily="18" charset="0"/>
              </a:rPr>
              <a:t>Conclusion</a:t>
            </a:r>
            <a:endParaRPr lang="en-IN" sz="2400" b="1" dirty="0">
              <a:solidFill>
                <a:srgbClr val="232A32"/>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D9265EF-EC51-476A-BBDA-C3780D6C597D}"/>
              </a:ext>
            </a:extLst>
          </p:cNvPr>
          <p:cNvSpPr>
            <a:spLocks noGrp="1"/>
          </p:cNvSpPr>
          <p:nvPr>
            <p:ph idx="1"/>
          </p:nvPr>
        </p:nvSpPr>
        <p:spPr>
          <a:xfrm>
            <a:off x="911629" y="1064029"/>
            <a:ext cx="10368742" cy="5290180"/>
          </a:xfrm>
        </p:spPr>
        <p:txBody>
          <a:bodyPr>
            <a:normAutofit fontScale="55000" lnSpcReduction="20000"/>
          </a:bodyPr>
          <a:lstStyle/>
          <a:p>
            <a:pPr marL="0" indent="0">
              <a:buNone/>
            </a:pPr>
            <a:r>
              <a:rPr lang="en-GB" sz="2300" b="1" dirty="0">
                <a:latin typeface="Times New Roman" panose="02020603050405020304" pitchFamily="18" charset="0"/>
                <a:cs typeface="Times New Roman" panose="02020603050405020304" pitchFamily="18" charset="0"/>
              </a:rPr>
              <a:t>Customer satisfaction is important to win the customer back. There is lot of competition in e-commerce space of retailers hence company should focus in offering the best service.</a:t>
            </a:r>
          </a:p>
          <a:p>
            <a:endParaRPr lang="en-GB" dirty="0"/>
          </a:p>
          <a:p>
            <a:pPr marL="0" indent="0">
              <a:buNone/>
            </a:pPr>
            <a:r>
              <a:rPr lang="en-GB" sz="2300" b="1" dirty="0">
                <a:latin typeface="Times New Roman" panose="02020603050405020304" pitchFamily="18" charset="0"/>
                <a:cs typeface="Times New Roman" panose="02020603050405020304" pitchFamily="18" charset="0"/>
              </a:rPr>
              <a:t>Convenience</a:t>
            </a:r>
          </a:p>
          <a:p>
            <a:pPr marL="0" indent="0">
              <a:buNone/>
            </a:pPr>
            <a:r>
              <a:rPr lang="en-GB" sz="2500" dirty="0">
                <a:latin typeface="Times New Roman" panose="02020603050405020304" pitchFamily="18" charset="0"/>
                <a:cs typeface="Times New Roman" panose="02020603050405020304" pitchFamily="18" charset="0"/>
              </a:rPr>
              <a:t>The interface should be user friendly. There should be complete description of the product on the website or application and it should be efficient to use</a:t>
            </a:r>
            <a:r>
              <a:rPr lang="en-GB" sz="2300" dirty="0">
                <a:latin typeface="Times New Roman" panose="02020603050405020304" pitchFamily="18" charset="0"/>
                <a:cs typeface="Times New Roman" panose="02020603050405020304" pitchFamily="18" charset="0"/>
              </a:rPr>
              <a:t>.</a:t>
            </a:r>
          </a:p>
          <a:p>
            <a:endParaRPr lang="en-GB" dirty="0"/>
          </a:p>
          <a:p>
            <a:pPr marL="0" indent="0">
              <a:buNone/>
            </a:pPr>
            <a:r>
              <a:rPr lang="en-GB" sz="2300" b="1" dirty="0">
                <a:latin typeface="Times New Roman" panose="02020603050405020304" pitchFamily="18" charset="0"/>
                <a:cs typeface="Times New Roman" panose="02020603050405020304" pitchFamily="18" charset="0"/>
              </a:rPr>
              <a:t>Security</a:t>
            </a:r>
          </a:p>
          <a:p>
            <a:pPr marL="0" indent="0">
              <a:buNone/>
            </a:pPr>
            <a:r>
              <a:rPr lang="en-GB" sz="2500" dirty="0">
                <a:latin typeface="Times New Roman" panose="02020603050405020304" pitchFamily="18" charset="0"/>
                <a:cs typeface="Times New Roman" panose="02020603050405020304" pitchFamily="18" charset="0"/>
              </a:rPr>
              <a:t>Company should win customer trust that their personal and financial details are secure with us and will not be used for any fraudulent activity</a:t>
            </a:r>
            <a:r>
              <a:rPr lang="en-GB" sz="2300" dirty="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Satisfaction</a:t>
            </a:r>
          </a:p>
          <a:p>
            <a:pPr marL="0" indent="0">
              <a:buNone/>
            </a:pPr>
            <a:r>
              <a:rPr lang="en-US" sz="2500" dirty="0">
                <a:latin typeface="Times New Roman" panose="02020603050405020304" pitchFamily="18" charset="0"/>
                <a:cs typeface="Times New Roman" panose="02020603050405020304" pitchFamily="18" charset="0"/>
              </a:rPr>
              <a:t>Post purchase evaluation that results from a comparison between pre-purchase expectation and actual performance</a:t>
            </a:r>
            <a:endParaRPr lang="en-GB" sz="2500" dirty="0">
              <a:latin typeface="Times New Roman" panose="02020603050405020304" pitchFamily="18" charset="0"/>
              <a:cs typeface="Times New Roman" panose="02020603050405020304" pitchFamily="18" charset="0"/>
            </a:endParaRPr>
          </a:p>
          <a:p>
            <a:endParaRPr lang="en-GB" dirty="0"/>
          </a:p>
          <a:p>
            <a:pPr marL="0" indent="0">
              <a:buNone/>
            </a:pPr>
            <a:r>
              <a:rPr lang="en-GB" sz="2300" b="1" dirty="0">
                <a:latin typeface="Times New Roman" panose="02020603050405020304" pitchFamily="18" charset="0"/>
                <a:cs typeface="Times New Roman" panose="02020603050405020304" pitchFamily="18" charset="0"/>
              </a:rPr>
              <a:t>Loyalty</a:t>
            </a:r>
          </a:p>
          <a:p>
            <a:pPr marL="0" indent="0">
              <a:buNone/>
            </a:pPr>
            <a:r>
              <a:rPr lang="en-GB" sz="2500" dirty="0">
                <a:latin typeface="Times New Roman" panose="02020603050405020304" pitchFamily="18" charset="0"/>
                <a:cs typeface="Times New Roman" panose="02020603050405020304" pitchFamily="18" charset="0"/>
              </a:rPr>
              <a:t>One of the best way to retain the customer is to have a rewarding loyalty program. Customer should feel invested in the company and they will be happy that every purchase they are making will lead to more rewarding experience.</a:t>
            </a:r>
          </a:p>
          <a:p>
            <a:pPr marL="0" indent="0">
              <a:buNone/>
            </a:pPr>
            <a:endParaRPr lang="en-GB" sz="2500" dirty="0">
              <a:latin typeface="Times New Roman" panose="02020603050405020304" pitchFamily="18" charset="0"/>
              <a:cs typeface="Times New Roman" panose="02020603050405020304" pitchFamily="18" charset="0"/>
            </a:endParaRPr>
          </a:p>
          <a:p>
            <a:pPr marL="0" indent="0">
              <a:buNone/>
            </a:pPr>
            <a:r>
              <a:rPr lang="en-GB" sz="2300" b="1" dirty="0">
                <a:latin typeface="Times New Roman" panose="02020603050405020304" pitchFamily="18" charset="0"/>
                <a:cs typeface="Times New Roman" panose="02020603050405020304" pitchFamily="18" charset="0"/>
              </a:rPr>
              <a:t>Technical</a:t>
            </a:r>
          </a:p>
          <a:p>
            <a:pPr marL="0" indent="0">
              <a:buNone/>
            </a:pPr>
            <a:r>
              <a:rPr lang="en-GB" sz="2500" dirty="0">
                <a:latin typeface="Times New Roman" panose="02020603050405020304" pitchFamily="18" charset="0"/>
                <a:cs typeface="Times New Roman" panose="02020603050405020304" pitchFamily="18" charset="0"/>
              </a:rPr>
              <a:t>Any issue while browsing should be addressed. Customer may lose out on the deal if there is some glitches or technical issue with the website. The browsing should be quick especially during the sale or promotion period.</a:t>
            </a:r>
          </a:p>
          <a:p>
            <a:endParaRPr lang="en-IN" dirty="0"/>
          </a:p>
        </p:txBody>
      </p:sp>
    </p:spTree>
    <p:extLst>
      <p:ext uri="{BB962C8B-B14F-4D97-AF65-F5344CB8AC3E}">
        <p14:creationId xmlns:p14="http://schemas.microsoft.com/office/powerpoint/2010/main" val="2142973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B23EA-3299-498F-A8B6-625E7D5032C4}"/>
              </a:ext>
            </a:extLst>
          </p:cNvPr>
          <p:cNvSpPr>
            <a:spLocks noGrp="1"/>
          </p:cNvSpPr>
          <p:nvPr>
            <p:ph idx="1"/>
          </p:nvPr>
        </p:nvSpPr>
        <p:spPr>
          <a:xfrm>
            <a:off x="1213658" y="2439785"/>
            <a:ext cx="10244051" cy="989215"/>
          </a:xfrm>
        </p:spPr>
        <p:txBody>
          <a:bodyPr anchor="ctr">
            <a:normAutofit/>
          </a:bodyPr>
          <a:lstStyle/>
          <a:p>
            <a:pPr marL="0" indent="0" algn="ctr">
              <a:buNone/>
            </a:pPr>
            <a:r>
              <a:rPr lang="en-US" sz="4400" b="1" dirty="0">
                <a:latin typeface="+mj-lt"/>
              </a:rPr>
              <a:t>Thank You</a:t>
            </a:r>
            <a:endParaRPr lang="en-IN" sz="4400" b="1" dirty="0">
              <a:latin typeface="+mj-lt"/>
            </a:endParaRPr>
          </a:p>
        </p:txBody>
      </p:sp>
    </p:spTree>
    <p:extLst>
      <p:ext uri="{BB962C8B-B14F-4D97-AF65-F5344CB8AC3E}">
        <p14:creationId xmlns:p14="http://schemas.microsoft.com/office/powerpoint/2010/main" val="78802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5786-E403-42DB-8415-B43FE939A178}"/>
              </a:ext>
            </a:extLst>
          </p:cNvPr>
          <p:cNvSpPr>
            <a:spLocks noGrp="1"/>
          </p:cNvSpPr>
          <p:nvPr>
            <p:ph type="title"/>
          </p:nvPr>
        </p:nvSpPr>
        <p:spPr>
          <a:xfrm>
            <a:off x="1066800" y="420650"/>
            <a:ext cx="10058400" cy="449360"/>
          </a:xfrm>
        </p:spPr>
        <p:txBody>
          <a:bodyPr>
            <a:noAutofit/>
          </a:bodyPr>
          <a:lstStyle/>
          <a:p>
            <a:pPr algn="ctr"/>
            <a:r>
              <a:rPr lang="en-US" sz="2800" b="1" dirty="0"/>
              <a:t>Introduction</a:t>
            </a:r>
            <a:endParaRPr lang="en-IN" sz="2800" b="1" dirty="0"/>
          </a:p>
        </p:txBody>
      </p:sp>
      <p:sp>
        <p:nvSpPr>
          <p:cNvPr id="3" name="Content Placeholder 2">
            <a:extLst>
              <a:ext uri="{FF2B5EF4-FFF2-40B4-BE49-F238E27FC236}">
                <a16:creationId xmlns:a16="http://schemas.microsoft.com/office/drawing/2014/main" id="{474EFBD6-B069-4EE8-8EAD-884A0EA58376}"/>
              </a:ext>
            </a:extLst>
          </p:cNvPr>
          <p:cNvSpPr>
            <a:spLocks noGrp="1"/>
          </p:cNvSpPr>
          <p:nvPr>
            <p:ph idx="1"/>
          </p:nvPr>
        </p:nvSpPr>
        <p:spPr>
          <a:xfrm>
            <a:off x="923278" y="923278"/>
            <a:ext cx="10722853" cy="5460804"/>
          </a:xfrm>
        </p:spPr>
        <p:txBody>
          <a:bodyPr>
            <a:normAutofit fontScale="25000" lnSpcReduction="20000"/>
          </a:bodyPr>
          <a:lstStyle/>
          <a:p>
            <a:pPr marL="0" indent="0">
              <a:lnSpc>
                <a:spcPct val="107000"/>
              </a:lnSpc>
              <a:spcAft>
                <a:spcPts val="800"/>
              </a:spcAft>
              <a:buNone/>
            </a:pPr>
            <a:r>
              <a:rPr lang="en-IN" sz="6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r>
              <a:rPr lang="en-IN" sz="6400" b="1"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6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a:t>
            </a:r>
          </a:p>
          <a:p>
            <a:pPr>
              <a:lnSpc>
                <a:spcPct val="107000"/>
              </a:lnSpc>
              <a:spcAft>
                <a:spcPts val="800"/>
              </a:spcAft>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A comprehensive review of the literature, theories and models have been carried out to propose the models for customer activation and customer retention. </a:t>
            </a:r>
          </a:p>
          <a:p>
            <a:pPr>
              <a:lnSpc>
                <a:spcPct val="107000"/>
              </a:lnSpc>
              <a:spcAft>
                <a:spcPts val="800"/>
              </a:spcAft>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Five major factors that contributed to the success of an e-commerce store have been identified as: </a:t>
            </a:r>
          </a:p>
          <a:p>
            <a:pPr marL="342900" indent="-342900">
              <a:lnSpc>
                <a:spcPct val="107000"/>
              </a:lnSpc>
              <a:spcAft>
                <a:spcPts val="800"/>
              </a:spcAft>
              <a:buAutoNum type="arabicPeriod"/>
            </a:pPr>
            <a:r>
              <a:rPr lang="en-IN" sz="64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S</a:t>
            </a: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ervice quality, </a:t>
            </a:r>
          </a:p>
          <a:p>
            <a:pPr marL="342900" indent="-342900">
              <a:lnSpc>
                <a:spcPct val="107000"/>
              </a:lnSpc>
              <a:spcAft>
                <a:spcPts val="800"/>
              </a:spcAft>
              <a:buAutoNum type="arabicPeriod"/>
            </a:pPr>
            <a:r>
              <a:rPr lang="en-IN" sz="64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S</a:t>
            </a: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ystem quality, </a:t>
            </a:r>
          </a:p>
          <a:p>
            <a:pPr marL="342900" indent="-342900">
              <a:lnSpc>
                <a:spcPct val="107000"/>
              </a:lnSpc>
              <a:spcAft>
                <a:spcPts val="800"/>
              </a:spcAft>
              <a:buAutoNum type="arabicPeriod"/>
            </a:pPr>
            <a:r>
              <a:rPr lang="en-IN" sz="64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I</a:t>
            </a: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nformation quality,</a:t>
            </a:r>
          </a:p>
          <a:p>
            <a:pPr marL="342900" indent="-342900">
              <a:lnSpc>
                <a:spcPct val="107000"/>
              </a:lnSpc>
              <a:spcAft>
                <a:spcPts val="800"/>
              </a:spcAft>
              <a:buAutoNum type="arabicPeriod"/>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Trust and net benefit. </a:t>
            </a:r>
          </a:p>
          <a:p>
            <a:pPr>
              <a:lnSpc>
                <a:spcPct val="107000"/>
              </a:lnSpc>
              <a:spcAft>
                <a:spcPts val="800"/>
              </a:spcAft>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a:t>
            </a:r>
          </a:p>
          <a:p>
            <a:pPr>
              <a:lnSpc>
                <a:spcPct val="107000"/>
              </a:lnSpc>
              <a:spcAft>
                <a:spcPts val="800"/>
              </a:spcAft>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 The combination of both utilitarian value and hedonistic values are needed to affect the repeat purchase intention (loyalty) positively. </a:t>
            </a:r>
          </a:p>
          <a:p>
            <a:pPr>
              <a:lnSpc>
                <a:spcPct val="107000"/>
              </a:lnSpc>
              <a:spcAft>
                <a:spcPts val="800"/>
              </a:spcAft>
            </a:pPr>
            <a:r>
              <a:rPr lang="en-IN" sz="64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The data is collected from the Indian online shoppers. Results indicate the e-retail success factors, which are very much critical for customer satisfaction.</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255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23E258-A609-4AEA-961C-76295D6469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4359" y="2257703"/>
            <a:ext cx="9543282" cy="3992180"/>
          </a:xfrm>
          <a:prstGeom prst="rect">
            <a:avLst/>
          </a:prstGeom>
          <a:noFill/>
          <a:ln>
            <a:noFill/>
          </a:ln>
        </p:spPr>
      </p:pic>
      <p:sp>
        <p:nvSpPr>
          <p:cNvPr id="9" name="Content Placeholder 2">
            <a:extLst>
              <a:ext uri="{FF2B5EF4-FFF2-40B4-BE49-F238E27FC236}">
                <a16:creationId xmlns:a16="http://schemas.microsoft.com/office/drawing/2014/main" id="{EDC832EA-6A1A-45F2-A0ED-90EB60191552}"/>
              </a:ext>
            </a:extLst>
          </p:cNvPr>
          <p:cNvSpPr txBox="1">
            <a:spLocks/>
          </p:cNvSpPr>
          <p:nvPr/>
        </p:nvSpPr>
        <p:spPr>
          <a:xfrm>
            <a:off x="1100831" y="630315"/>
            <a:ext cx="10271464" cy="1389622"/>
          </a:xfrm>
          <a:prstGeom prst="rect">
            <a:avLst/>
          </a:prstGeom>
        </p:spPr>
        <p:txBody>
          <a:bodyPr vert="horz" lIns="91440" tIns="45720" rIns="91440" bIns="45720" rtlCol="0">
            <a:normAutofit fontScale="400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7000"/>
              </a:lnSpc>
              <a:spcAft>
                <a:spcPts val="800"/>
              </a:spcAft>
            </a:pPr>
            <a:r>
              <a:rPr lang="en-IN" sz="4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Key Method Utilitarian value is proposed as a formative second-order construct formed by product offerings, product information, monetary savings and convenience. </a:t>
            </a:r>
          </a:p>
          <a:p>
            <a:pPr>
              <a:lnSpc>
                <a:spcPct val="107000"/>
              </a:lnSpc>
              <a:spcAft>
                <a:spcPts val="800"/>
              </a:spcAft>
            </a:pPr>
            <a:r>
              <a:rPr lang="en-IN" sz="4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Hedonic value is also proposed as a formative second-order construct formed by the six hedonic benefits that have been identified in prior research</a:t>
            </a:r>
          </a:p>
          <a:p>
            <a:endParaRPr lang="en-IN" dirty="0"/>
          </a:p>
        </p:txBody>
      </p:sp>
    </p:spTree>
    <p:extLst>
      <p:ext uri="{BB962C8B-B14F-4D97-AF65-F5344CB8AC3E}">
        <p14:creationId xmlns:p14="http://schemas.microsoft.com/office/powerpoint/2010/main" val="184093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1679-1909-4187-BB1D-B5E69B7BBDE4}"/>
              </a:ext>
            </a:extLst>
          </p:cNvPr>
          <p:cNvSpPr>
            <a:spLocks noGrp="1"/>
          </p:cNvSpPr>
          <p:nvPr>
            <p:ph type="title"/>
          </p:nvPr>
        </p:nvSpPr>
        <p:spPr/>
        <p:txBody>
          <a:bodyPr/>
          <a:lstStyle/>
          <a:p>
            <a:r>
              <a:rPr lang="en-US" sz="2800" b="1" dirty="0"/>
              <a:t>Customer Retention</a:t>
            </a:r>
            <a:br>
              <a:rPr lang="en-US" b="1" dirty="0">
                <a:solidFill>
                  <a:srgbClr val="444444"/>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C24DE1B-D5EC-4388-9DE5-6E5F11C47226}"/>
              </a:ext>
            </a:extLst>
          </p:cNvPr>
          <p:cNvSpPr>
            <a:spLocks noGrp="1"/>
          </p:cNvSpPr>
          <p:nvPr>
            <p:ph idx="1"/>
          </p:nvPr>
        </p:nvSpPr>
        <p:spPr>
          <a:xfrm>
            <a:off x="1066800" y="1637607"/>
            <a:ext cx="10058400" cy="3849624"/>
          </a:xfrm>
        </p:spPr>
        <p:txBody>
          <a:bodyPr>
            <a:normAutofit fontScale="92500" lnSpcReduction="10000"/>
          </a:bodyPr>
          <a:lstStyle/>
          <a:p>
            <a:pPr algn="l"/>
            <a:r>
              <a:rPr lang="en-US" sz="2000" b="0" i="0" dirty="0">
                <a:effectLst/>
                <a:latin typeface="Times New Roman" panose="02020603050405020304" pitchFamily="18" charset="0"/>
                <a:cs typeface="Times New Roman" panose="02020603050405020304" pitchFamily="18" charset="0"/>
              </a:rPr>
              <a:t>Customer retention refers to the ability of a company or product to retain its customers over some specified period. </a:t>
            </a:r>
          </a:p>
          <a:p>
            <a:pPr algn="l"/>
            <a:r>
              <a:rPr lang="en-US" sz="2000" b="0" i="0" dirty="0">
                <a:effectLst/>
                <a:latin typeface="Times New Roman" panose="02020603050405020304" pitchFamily="18" charset="0"/>
                <a:cs typeface="Times New Roman" panose="02020603050405020304" pitchFamily="18" charset="0"/>
              </a:rPr>
              <a:t>High customer retention means customers of the product or business tend to return to, continue to buy or in some other way not defect to another product or business, or to non-use entirely.</a:t>
            </a:r>
          </a:p>
          <a:p>
            <a:pPr algn="l"/>
            <a:r>
              <a:rPr lang="en-US" sz="2000" b="0" i="0" dirty="0">
                <a:effectLst/>
                <a:latin typeface="Times New Roman" panose="02020603050405020304" pitchFamily="18" charset="0"/>
                <a:cs typeface="Times New Roman" panose="02020603050405020304" pitchFamily="18" charset="0"/>
              </a:rPr>
              <a:t> Selling organizations generally attempt to reduce customer defections.</a:t>
            </a:r>
          </a:p>
          <a:p>
            <a:pPr algn="l"/>
            <a:r>
              <a:rPr lang="en-US" sz="2000" b="0" i="0" dirty="0">
                <a:effectLst/>
                <a:latin typeface="Times New Roman" panose="02020603050405020304" pitchFamily="18" charset="0"/>
                <a:cs typeface="Times New Roman" panose="02020603050405020304" pitchFamily="18" charset="0"/>
              </a:rPr>
              <a:t> Customer retention starts with the first contact an organization has with a customer and continues throughout the entire lifetime of a relationship and successful retention efforts take this entire lifecycle into account. </a:t>
            </a:r>
          </a:p>
          <a:p>
            <a:pPr algn="l"/>
            <a:r>
              <a:rPr lang="en-US" sz="2000" b="0" i="0" dirty="0">
                <a:effectLst/>
                <a:latin typeface="Times New Roman" panose="02020603050405020304" pitchFamily="18" charset="0"/>
                <a:cs typeface="Times New Roman" panose="02020603050405020304" pitchFamily="18" charset="0"/>
              </a:rPr>
              <a:t>A company's ability to attract and retain new customers is related not only to its product or services, but also to the way it services its existing customers, the value the customers actually perceive as a result of utilizing the solutions, and the reputation it creates within and across the marketplace</a:t>
            </a:r>
            <a:r>
              <a:rPr lang="en-US" b="0" i="0" dirty="0">
                <a:solidFill>
                  <a:srgbClr val="666666"/>
                </a:solidFill>
                <a:effectLst/>
                <a:latin typeface="Roboto" panose="02000000000000000000" pitchFamily="2" charset="0"/>
              </a:rPr>
              <a:t>.</a:t>
            </a:r>
          </a:p>
          <a:p>
            <a:endParaRPr lang="en-IN" dirty="0"/>
          </a:p>
        </p:txBody>
      </p:sp>
    </p:spTree>
    <p:extLst>
      <p:ext uri="{BB962C8B-B14F-4D97-AF65-F5344CB8AC3E}">
        <p14:creationId xmlns:p14="http://schemas.microsoft.com/office/powerpoint/2010/main" val="378797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02D1-6532-455C-8158-C758E70F3B28}"/>
              </a:ext>
            </a:extLst>
          </p:cNvPr>
          <p:cNvSpPr>
            <a:spLocks noGrp="1"/>
          </p:cNvSpPr>
          <p:nvPr>
            <p:ph type="title"/>
          </p:nvPr>
        </p:nvSpPr>
        <p:spPr>
          <a:xfrm>
            <a:off x="1066800" y="617656"/>
            <a:ext cx="10058400" cy="886948"/>
          </a:xfrm>
        </p:spPr>
        <p:txBody>
          <a:bodyPr>
            <a:normAutofit/>
          </a:bodyPr>
          <a:lstStyle/>
          <a:p>
            <a:r>
              <a:rPr lang="en-US" sz="2800" b="1" dirty="0"/>
              <a:t>Why focus on Customer retention</a:t>
            </a:r>
            <a:endParaRPr lang="en-IN" sz="2800" b="1" dirty="0"/>
          </a:p>
        </p:txBody>
      </p:sp>
      <p:sp>
        <p:nvSpPr>
          <p:cNvPr id="3" name="Content Placeholder 2">
            <a:extLst>
              <a:ext uri="{FF2B5EF4-FFF2-40B4-BE49-F238E27FC236}">
                <a16:creationId xmlns:a16="http://schemas.microsoft.com/office/drawing/2014/main" id="{DCEF3B55-8974-4D0E-A4D6-3825508AE40C}"/>
              </a:ext>
            </a:extLst>
          </p:cNvPr>
          <p:cNvSpPr>
            <a:spLocks noGrp="1"/>
          </p:cNvSpPr>
          <p:nvPr>
            <p:ph idx="1"/>
          </p:nvPr>
        </p:nvSpPr>
        <p:spPr>
          <a:xfrm>
            <a:off x="1066800" y="1795549"/>
            <a:ext cx="10058400" cy="1928553"/>
          </a:xfrm>
        </p:spPr>
        <p:txBody>
          <a:bodyPr>
            <a:normAutofit fontScale="92500" lnSpcReduction="20000"/>
          </a:bodyPr>
          <a:lstStyle/>
          <a:p>
            <a:pPr algn="l"/>
            <a:r>
              <a:rPr lang="en-US" sz="2000" dirty="0">
                <a:solidFill>
                  <a:srgbClr val="232A32"/>
                </a:solidFill>
                <a:latin typeface="Times New Roman" panose="02020603050405020304" pitchFamily="18" charset="0"/>
                <a:cs typeface="Times New Roman" panose="02020603050405020304" pitchFamily="18" charset="0"/>
              </a:rPr>
              <a:t>Inconvenience</a:t>
            </a:r>
          </a:p>
          <a:p>
            <a:pPr algn="l"/>
            <a:r>
              <a:rPr lang="en-US" sz="2000" dirty="0">
                <a:solidFill>
                  <a:srgbClr val="232A32"/>
                </a:solidFill>
                <a:latin typeface="Times New Roman" panose="02020603050405020304" pitchFamily="18" charset="0"/>
                <a:cs typeface="Times New Roman" panose="02020603050405020304" pitchFamily="18" charset="0"/>
              </a:rPr>
              <a:t>Service encounter failure</a:t>
            </a:r>
          </a:p>
          <a:p>
            <a:pPr algn="l"/>
            <a:r>
              <a:rPr lang="en-US" sz="2000" dirty="0">
                <a:solidFill>
                  <a:srgbClr val="232A32"/>
                </a:solidFill>
                <a:latin typeface="Times New Roman" panose="02020603050405020304" pitchFamily="18" charset="0"/>
                <a:cs typeface="Times New Roman" panose="02020603050405020304" pitchFamily="18" charset="0"/>
              </a:rPr>
              <a:t>Response to failed service</a:t>
            </a:r>
          </a:p>
          <a:p>
            <a:pPr algn="l"/>
            <a:r>
              <a:rPr lang="en-US" sz="2000" dirty="0">
                <a:solidFill>
                  <a:srgbClr val="232A32"/>
                </a:solidFill>
                <a:latin typeface="Times New Roman" panose="02020603050405020304" pitchFamily="18" charset="0"/>
                <a:cs typeface="Times New Roman" panose="02020603050405020304" pitchFamily="18" charset="0"/>
              </a:rPr>
              <a:t>Pricing, competition, ethical concern</a:t>
            </a:r>
          </a:p>
          <a:p>
            <a:pPr algn="l"/>
            <a:r>
              <a:rPr lang="en-US" sz="2000" dirty="0">
                <a:solidFill>
                  <a:srgbClr val="232A32"/>
                </a:solidFill>
                <a:latin typeface="Times New Roman" panose="02020603050405020304" pitchFamily="18" charset="0"/>
                <a:cs typeface="Times New Roman" panose="02020603050405020304" pitchFamily="18" charset="0"/>
              </a:rPr>
              <a:t>Involuntary switching</a:t>
            </a:r>
          </a:p>
          <a:p>
            <a:pPr algn="l"/>
            <a:endParaRPr lang="en-US" sz="2000" dirty="0">
              <a:solidFill>
                <a:srgbClr val="232A3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07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2404-B1DB-4970-BD0B-DE329AECC390}"/>
              </a:ext>
            </a:extLst>
          </p:cNvPr>
          <p:cNvSpPr>
            <a:spLocks noGrp="1"/>
          </p:cNvSpPr>
          <p:nvPr>
            <p:ph type="title"/>
          </p:nvPr>
        </p:nvSpPr>
        <p:spPr>
          <a:xfrm>
            <a:off x="1016922" y="513435"/>
            <a:ext cx="10604271" cy="554438"/>
          </a:xfrm>
        </p:spPr>
        <p:txBody>
          <a:bodyPr/>
          <a:lstStyle/>
          <a:p>
            <a:pPr algn="ctr"/>
            <a:r>
              <a:rPr lang="en-US" sz="2800" b="1" dirty="0"/>
              <a:t>How to calculate CRR</a:t>
            </a:r>
            <a:endParaRPr lang="en-IN" sz="2800" b="1" dirty="0"/>
          </a:p>
        </p:txBody>
      </p:sp>
      <p:pic>
        <p:nvPicPr>
          <p:cNvPr id="4" name="Picture 2" descr="Customer-Retention-Rate">
            <a:extLst>
              <a:ext uri="{FF2B5EF4-FFF2-40B4-BE49-F238E27FC236}">
                <a16:creationId xmlns:a16="http://schemas.microsoft.com/office/drawing/2014/main" id="{6ECDA93D-881D-49EE-B994-486822F342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2539" y="1028173"/>
            <a:ext cx="5212080" cy="522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74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AFDF-080C-44C3-97D1-B5BE5AD44CA9}"/>
              </a:ext>
            </a:extLst>
          </p:cNvPr>
          <p:cNvSpPr>
            <a:spLocks noGrp="1"/>
          </p:cNvSpPr>
          <p:nvPr>
            <p:ph type="title"/>
          </p:nvPr>
        </p:nvSpPr>
        <p:spPr>
          <a:xfrm>
            <a:off x="1066800" y="517899"/>
            <a:ext cx="10058400" cy="604315"/>
          </a:xfrm>
        </p:spPr>
        <p:txBody>
          <a:bodyPr>
            <a:normAutofit/>
          </a:bodyPr>
          <a:lstStyle/>
          <a:p>
            <a:pPr algn="ctr"/>
            <a:r>
              <a:rPr lang="en-US" sz="2800" b="1" dirty="0"/>
              <a:t>Data Analysis</a:t>
            </a:r>
            <a:endParaRPr lang="en-IN" sz="2800" b="1" dirty="0"/>
          </a:p>
        </p:txBody>
      </p:sp>
      <p:sp>
        <p:nvSpPr>
          <p:cNvPr id="3" name="Content Placeholder 2">
            <a:extLst>
              <a:ext uri="{FF2B5EF4-FFF2-40B4-BE49-F238E27FC236}">
                <a16:creationId xmlns:a16="http://schemas.microsoft.com/office/drawing/2014/main" id="{7B24594E-6208-4033-8BAF-85E9DFE47F59}"/>
              </a:ext>
            </a:extLst>
          </p:cNvPr>
          <p:cNvSpPr>
            <a:spLocks noGrp="1"/>
          </p:cNvSpPr>
          <p:nvPr>
            <p:ph idx="1"/>
          </p:nvPr>
        </p:nvSpPr>
        <p:spPr>
          <a:xfrm>
            <a:off x="1147156" y="1122215"/>
            <a:ext cx="9978044" cy="4830530"/>
          </a:xfrm>
        </p:spPr>
        <p:txBody>
          <a:bodyPr/>
          <a:lstStyle/>
          <a:p>
            <a:r>
              <a:rPr lang="en-IN" sz="1800" dirty="0">
                <a:solidFill>
                  <a:srgbClr val="525252"/>
                </a:solidFill>
                <a:effectLst/>
                <a:latin typeface="Times New Roman" panose="02020603050405020304" pitchFamily="18" charset="0"/>
                <a:ea typeface="Calibri" panose="020F0502020204030204" pitchFamily="34" charset="0"/>
                <a:cs typeface="Times New Roman" panose="02020603050405020304" pitchFamily="18" charset="0"/>
              </a:rPr>
              <a:t>Age of the customers: Customers by the age group of 31-40 years and 21-30 years have highly active online transactions compared to other lower and higher age groups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FFF1202-164E-499E-A8ED-E99D6033A8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4914" y="2094807"/>
            <a:ext cx="7227922" cy="3982633"/>
          </a:xfrm>
          <a:prstGeom prst="rect">
            <a:avLst/>
          </a:prstGeom>
          <a:noFill/>
          <a:ln>
            <a:noFill/>
          </a:ln>
        </p:spPr>
      </p:pic>
    </p:spTree>
    <p:extLst>
      <p:ext uri="{BB962C8B-B14F-4D97-AF65-F5344CB8AC3E}">
        <p14:creationId xmlns:p14="http://schemas.microsoft.com/office/powerpoint/2010/main" val="144981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520C-B713-46FD-9B76-B13B68CF1BE4}"/>
              </a:ext>
            </a:extLst>
          </p:cNvPr>
          <p:cNvSpPr>
            <a:spLocks noGrp="1"/>
          </p:cNvSpPr>
          <p:nvPr>
            <p:ph type="title"/>
          </p:nvPr>
        </p:nvSpPr>
        <p:spPr>
          <a:xfrm>
            <a:off x="2061556" y="570293"/>
            <a:ext cx="8210203" cy="662504"/>
          </a:xfrm>
        </p:spPr>
        <p:txBody>
          <a:bodyPr>
            <a:normAutofit/>
          </a:bodyPr>
          <a:lstStyle/>
          <a:p>
            <a:r>
              <a:rPr lang="en-US" sz="2000" dirty="0">
                <a:solidFill>
                  <a:srgbClr val="525252"/>
                </a:solidFill>
                <a:latin typeface="Times New Roman" panose="02020603050405020304" pitchFamily="18" charset="0"/>
                <a:cs typeface="Times New Roman" panose="02020603050405020304" pitchFamily="18" charset="0"/>
              </a:rPr>
              <a:t>Gender of the customers: Female Customers are more than male customers</a:t>
            </a:r>
            <a:endParaRPr lang="en-IN" sz="2000" dirty="0">
              <a:solidFill>
                <a:srgbClr val="525252"/>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658A1B9-CE74-4ABD-AF2F-4FD6697D852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1309" y="1260303"/>
            <a:ext cx="7930342" cy="4911027"/>
          </a:xfrm>
          <a:prstGeom prst="rect">
            <a:avLst/>
          </a:prstGeom>
          <a:noFill/>
          <a:ln>
            <a:noFill/>
          </a:ln>
        </p:spPr>
      </p:pic>
    </p:spTree>
    <p:extLst>
      <p:ext uri="{BB962C8B-B14F-4D97-AF65-F5344CB8AC3E}">
        <p14:creationId xmlns:p14="http://schemas.microsoft.com/office/powerpoint/2010/main" val="2553261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{D7A63DB4-626B-4DE5-B994-144630FDE76C}tf78438558_win32</Template>
  <TotalTime>710</TotalTime>
  <Words>826</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Century Gothic</vt:lpstr>
      <vt:lpstr>Garamond</vt:lpstr>
      <vt:lpstr>Roboto</vt:lpstr>
      <vt:lpstr>Times New Roman</vt:lpstr>
      <vt:lpstr>SavonVTI</vt:lpstr>
      <vt:lpstr>Customer Retention  Analysis</vt:lpstr>
      <vt:lpstr>Table of content</vt:lpstr>
      <vt:lpstr>Introduction</vt:lpstr>
      <vt:lpstr>PowerPoint Presentation</vt:lpstr>
      <vt:lpstr>Customer Retention </vt:lpstr>
      <vt:lpstr>Why focus on Customer retention</vt:lpstr>
      <vt:lpstr>How to calculate CRR</vt:lpstr>
      <vt:lpstr>Data Analysis</vt:lpstr>
      <vt:lpstr>Gender of the customers: Female Customers are more than male customers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Skewness</vt:lpstr>
      <vt:lpstr>Outliers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Analysis</dc:title>
  <dc:creator>arisha.sadique@outlook.com</dc:creator>
  <cp:lastModifiedBy>arisha.sadique@outlook.com</cp:lastModifiedBy>
  <cp:revision>22</cp:revision>
  <dcterms:created xsi:type="dcterms:W3CDTF">2022-02-09T08:04:42Z</dcterms:created>
  <dcterms:modified xsi:type="dcterms:W3CDTF">2022-02-10T08:36:10Z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