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70" r:id="rId12"/>
    <p:sldId id="267" r:id="rId13"/>
    <p:sldId id="268" r:id="rId14"/>
    <p:sldId id="277" r:id="rId15"/>
    <p:sldId id="269" r:id="rId16"/>
    <p:sldId id="271" r:id="rId17"/>
    <p:sldId id="278" r:id="rId18"/>
    <p:sldId id="272" r:id="rId19"/>
    <p:sldId id="276" r:id="rId20"/>
    <p:sldId id="274" r:id="rId21"/>
    <p:sldId id="275" r:id="rId22"/>
    <p:sldId id="279" r:id="rId23"/>
    <p:sldId id="28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IN" sz="44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315199" y="4281376"/>
            <a:ext cx="3493669" cy="559656"/>
          </a:xfrm>
        </p:spPr>
        <p:txBody>
          <a:bodyPr>
            <a:normAutofit/>
          </a:bodyPr>
          <a:lstStyle/>
          <a:p>
            <a:pPr>
              <a:spcAft>
                <a:spcPts val="600"/>
              </a:spcAft>
            </a:pPr>
            <a:r>
              <a:rPr lang="en-US" b="1" dirty="0">
                <a:solidFill>
                  <a:schemeClr val="tx1"/>
                </a:solidFill>
              </a:rPr>
              <a:t>Nazia Sultana Khan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6561231-58B4-2E33-07D4-3890409AF7E5}"/>
              </a:ext>
            </a:extLst>
          </p:cNvPr>
          <p:cNvPicPr>
            <a:picLocks noGrp="1"/>
          </p:cNvPicPr>
          <p:nvPr>
            <p:ph idx="1"/>
          </p:nvPr>
        </p:nvPicPr>
        <p:blipFill>
          <a:blip r:embed="rId2"/>
          <a:stretch>
            <a:fillRect/>
          </a:stretch>
        </p:blipFill>
        <p:spPr>
          <a:xfrm>
            <a:off x="1066801" y="642594"/>
            <a:ext cx="4203180" cy="259366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Content Placeholder 6">
            <a:extLst>
              <a:ext uri="{FF2B5EF4-FFF2-40B4-BE49-F238E27FC236}">
                <a16:creationId xmlns:a16="http://schemas.microsoft.com/office/drawing/2014/main" id="{B7848138-DF79-CABA-5CA1-571D4B9F2D93}"/>
              </a:ext>
            </a:extLst>
          </p:cNvPr>
          <p:cNvPicPr>
            <a:picLocks/>
          </p:cNvPicPr>
          <p:nvPr/>
        </p:nvPicPr>
        <p:blipFill>
          <a:blip r:embed="rId3"/>
          <a:stretch>
            <a:fillRect/>
          </a:stretch>
        </p:blipFill>
        <p:spPr>
          <a:xfrm>
            <a:off x="6249668" y="696787"/>
            <a:ext cx="4203179" cy="24852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Content Placeholder 3">
            <a:extLst>
              <a:ext uri="{FF2B5EF4-FFF2-40B4-BE49-F238E27FC236}">
                <a16:creationId xmlns:a16="http://schemas.microsoft.com/office/drawing/2014/main" id="{A8EB4FA6-0651-6531-082A-7DF651B16D4C}"/>
              </a:ext>
            </a:extLst>
          </p:cNvPr>
          <p:cNvPicPr>
            <a:picLocks/>
          </p:cNvPicPr>
          <p:nvPr/>
        </p:nvPicPr>
        <p:blipFill>
          <a:blip r:embed="rId4"/>
          <a:stretch>
            <a:fillRect/>
          </a:stretch>
        </p:blipFill>
        <p:spPr>
          <a:xfrm>
            <a:off x="4069507" y="3675936"/>
            <a:ext cx="3998728" cy="248527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3830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AA5350-37E3-4308-43AF-AF882EA3B43C}"/>
              </a:ext>
            </a:extLst>
          </p:cNvPr>
          <p:cNvPicPr>
            <a:picLocks noGrp="1" noChangeAspect="1"/>
          </p:cNvPicPr>
          <p:nvPr>
            <p:ph idx="1"/>
          </p:nvPr>
        </p:nvPicPr>
        <p:blipFill>
          <a:blip r:embed="rId2"/>
          <a:stretch>
            <a:fillRect/>
          </a:stretch>
        </p:blipFill>
        <p:spPr>
          <a:xfrm>
            <a:off x="823642" y="561508"/>
            <a:ext cx="4772325" cy="2804738"/>
          </a:xfrm>
        </p:spPr>
      </p:pic>
      <p:pic>
        <p:nvPicPr>
          <p:cNvPr id="7" name="Picture 6">
            <a:extLst>
              <a:ext uri="{FF2B5EF4-FFF2-40B4-BE49-F238E27FC236}">
                <a16:creationId xmlns:a16="http://schemas.microsoft.com/office/drawing/2014/main" id="{CEFF999D-E68E-9AD8-0F1D-1BE92C4DAFBD}"/>
              </a:ext>
            </a:extLst>
          </p:cNvPr>
          <p:cNvPicPr>
            <a:picLocks noChangeAspect="1"/>
          </p:cNvPicPr>
          <p:nvPr/>
        </p:nvPicPr>
        <p:blipFill>
          <a:blip r:embed="rId3"/>
          <a:stretch>
            <a:fillRect/>
          </a:stretch>
        </p:blipFill>
        <p:spPr>
          <a:xfrm>
            <a:off x="6596034" y="579439"/>
            <a:ext cx="4622331" cy="2692680"/>
          </a:xfrm>
          <a:prstGeom prst="rect">
            <a:avLst/>
          </a:prstGeom>
        </p:spPr>
      </p:pic>
      <p:pic>
        <p:nvPicPr>
          <p:cNvPr id="9" name="Picture 8">
            <a:extLst>
              <a:ext uri="{FF2B5EF4-FFF2-40B4-BE49-F238E27FC236}">
                <a16:creationId xmlns:a16="http://schemas.microsoft.com/office/drawing/2014/main" id="{42E297B6-2F7C-DA45-A13B-9D95DAED8F82}"/>
              </a:ext>
            </a:extLst>
          </p:cNvPr>
          <p:cNvPicPr>
            <a:picLocks noChangeAspect="1"/>
          </p:cNvPicPr>
          <p:nvPr/>
        </p:nvPicPr>
        <p:blipFill>
          <a:blip r:embed="rId4"/>
          <a:stretch>
            <a:fillRect/>
          </a:stretch>
        </p:blipFill>
        <p:spPr>
          <a:xfrm>
            <a:off x="930105" y="3500721"/>
            <a:ext cx="4622331" cy="2873188"/>
          </a:xfrm>
          <a:prstGeom prst="rect">
            <a:avLst/>
          </a:prstGeom>
        </p:spPr>
      </p:pic>
      <p:pic>
        <p:nvPicPr>
          <p:cNvPr id="11" name="Picture 10">
            <a:extLst>
              <a:ext uri="{FF2B5EF4-FFF2-40B4-BE49-F238E27FC236}">
                <a16:creationId xmlns:a16="http://schemas.microsoft.com/office/drawing/2014/main" id="{8CA4A6C8-FA18-4CEB-E6D0-9F92573E2524}"/>
              </a:ext>
            </a:extLst>
          </p:cNvPr>
          <p:cNvPicPr>
            <a:picLocks noChangeAspect="1"/>
          </p:cNvPicPr>
          <p:nvPr/>
        </p:nvPicPr>
        <p:blipFill>
          <a:blip r:embed="rId5"/>
          <a:stretch>
            <a:fillRect/>
          </a:stretch>
        </p:blipFill>
        <p:spPr>
          <a:xfrm>
            <a:off x="6594741" y="3500719"/>
            <a:ext cx="4622329" cy="2873189"/>
          </a:xfrm>
          <a:prstGeom prst="rect">
            <a:avLst/>
          </a:prstGeom>
        </p:spPr>
      </p:pic>
    </p:spTree>
    <p:extLst>
      <p:ext uri="{BB962C8B-B14F-4D97-AF65-F5344CB8AC3E}">
        <p14:creationId xmlns:p14="http://schemas.microsoft.com/office/powerpoint/2010/main" val="302018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8941-B0D5-571E-8C72-0B1D241072EB}"/>
              </a:ext>
            </a:extLst>
          </p:cNvPr>
          <p:cNvSpPr>
            <a:spLocks noGrp="1"/>
          </p:cNvSpPr>
          <p:nvPr>
            <p:ph type="title"/>
          </p:nvPr>
        </p:nvSpPr>
        <p:spPr>
          <a:xfrm>
            <a:off x="1066800" y="508123"/>
            <a:ext cx="10058400" cy="971053"/>
          </a:xfrm>
        </p:spPr>
        <p:txBody>
          <a:bodyPr/>
          <a:lstStyle/>
          <a:p>
            <a:pPr algn="ctr"/>
            <a:r>
              <a:rPr lang="en-US" sz="4000" dirty="0">
                <a:latin typeface="Times New Roman" panose="02020603050405020304" pitchFamily="18" charset="0"/>
                <a:cs typeface="Times New Roman" panose="02020603050405020304" pitchFamily="18" charset="0"/>
              </a:rPr>
              <a:t>Data preprocessing stage</a:t>
            </a:r>
            <a:endParaRPr lang="en-IN" dirty="0"/>
          </a:p>
        </p:txBody>
      </p:sp>
      <p:pic>
        <p:nvPicPr>
          <p:cNvPr id="4" name="Content Placeholder 7">
            <a:extLst>
              <a:ext uri="{FF2B5EF4-FFF2-40B4-BE49-F238E27FC236}">
                <a16:creationId xmlns:a16="http://schemas.microsoft.com/office/drawing/2014/main" id="{0907B7E0-3B3F-ADB4-09DE-53283A5628A0}"/>
              </a:ext>
            </a:extLst>
          </p:cNvPr>
          <p:cNvPicPr>
            <a:picLocks noGrp="1" noChangeAspect="1"/>
          </p:cNvPicPr>
          <p:nvPr>
            <p:ph idx="1"/>
          </p:nvPr>
        </p:nvPicPr>
        <p:blipFill>
          <a:blip r:embed="rId2"/>
          <a:stretch>
            <a:fillRect/>
          </a:stretch>
        </p:blipFill>
        <p:spPr>
          <a:xfrm>
            <a:off x="2667737" y="1558122"/>
            <a:ext cx="6619698" cy="4256454"/>
          </a:xfrm>
        </p:spPr>
      </p:pic>
    </p:spTree>
    <p:extLst>
      <p:ext uri="{BB962C8B-B14F-4D97-AF65-F5344CB8AC3E}">
        <p14:creationId xmlns:p14="http://schemas.microsoft.com/office/powerpoint/2010/main" val="173045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027B-F1A0-0CA7-330E-8DF043C1C8A6}"/>
              </a:ext>
            </a:extLst>
          </p:cNvPr>
          <p:cNvSpPr>
            <a:spLocks noGrp="1"/>
          </p:cNvSpPr>
          <p:nvPr>
            <p:ph type="title"/>
          </p:nvPr>
        </p:nvSpPr>
        <p:spPr>
          <a:xfrm>
            <a:off x="1066800" y="642594"/>
            <a:ext cx="10058400" cy="746935"/>
          </a:xfrm>
        </p:spPr>
        <p:txBody>
          <a:bodyPr/>
          <a:lstStyle/>
          <a:p>
            <a:pPr algn="ctr"/>
            <a:r>
              <a:rPr lang="en-US" sz="4000" dirty="0">
                <a:latin typeface="Times New Roman" panose="02020603050405020304" pitchFamily="18" charset="0"/>
                <a:cs typeface="Times New Roman" panose="02020603050405020304" pitchFamily="18" charset="0"/>
              </a:rPr>
              <a:t>Data preprocessing stage</a:t>
            </a:r>
            <a:endParaRPr lang="en-IN" dirty="0"/>
          </a:p>
        </p:txBody>
      </p:sp>
      <p:pic>
        <p:nvPicPr>
          <p:cNvPr id="4" name="Content Placeholder 4">
            <a:extLst>
              <a:ext uri="{FF2B5EF4-FFF2-40B4-BE49-F238E27FC236}">
                <a16:creationId xmlns:a16="http://schemas.microsoft.com/office/drawing/2014/main" id="{D9EE457E-E3D6-88A9-937E-36082BDB6F13}"/>
              </a:ext>
            </a:extLst>
          </p:cNvPr>
          <p:cNvPicPr>
            <a:picLocks noGrp="1" noChangeAspect="1"/>
          </p:cNvPicPr>
          <p:nvPr>
            <p:ph idx="1"/>
          </p:nvPr>
        </p:nvPicPr>
        <p:blipFill>
          <a:blip r:embed="rId2"/>
          <a:stretch>
            <a:fillRect/>
          </a:stretch>
        </p:blipFill>
        <p:spPr>
          <a:xfrm>
            <a:off x="1982483" y="2103438"/>
            <a:ext cx="8227033" cy="38496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7831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6DC5-5C1E-C4EA-28C3-9FE366D4773F}"/>
              </a:ext>
            </a:extLst>
          </p:cNvPr>
          <p:cNvSpPr>
            <a:spLocks noGrp="1"/>
          </p:cNvSpPr>
          <p:nvPr>
            <p:ph type="title"/>
          </p:nvPr>
        </p:nvSpPr>
        <p:spPr>
          <a:xfrm>
            <a:off x="1066800" y="400548"/>
            <a:ext cx="10058400" cy="737971"/>
          </a:xfrm>
        </p:spPr>
        <p:txBody>
          <a:bodyPr/>
          <a:lstStyle/>
          <a:p>
            <a:pPr algn="ctr"/>
            <a:r>
              <a:rPr lang="en-US" sz="4000" dirty="0">
                <a:latin typeface="Times New Roman" panose="02020603050405020304" pitchFamily="18" charset="0"/>
                <a:cs typeface="Times New Roman" panose="02020603050405020304" pitchFamily="18" charset="0"/>
              </a:rPr>
              <a:t>Data preprocessing stage</a:t>
            </a:r>
            <a:endParaRPr lang="en-IN" dirty="0"/>
          </a:p>
        </p:txBody>
      </p:sp>
      <p:pic>
        <p:nvPicPr>
          <p:cNvPr id="5" name="Content Placeholder 4">
            <a:extLst>
              <a:ext uri="{FF2B5EF4-FFF2-40B4-BE49-F238E27FC236}">
                <a16:creationId xmlns:a16="http://schemas.microsoft.com/office/drawing/2014/main" id="{20D1AEC1-9AE7-BFE2-A877-ACCC27DE4BE1}"/>
              </a:ext>
            </a:extLst>
          </p:cNvPr>
          <p:cNvPicPr>
            <a:picLocks noGrp="1" noChangeAspect="1"/>
          </p:cNvPicPr>
          <p:nvPr>
            <p:ph idx="1"/>
          </p:nvPr>
        </p:nvPicPr>
        <p:blipFill>
          <a:blip r:embed="rId2"/>
          <a:stretch>
            <a:fillRect/>
          </a:stretch>
        </p:blipFill>
        <p:spPr>
          <a:xfrm>
            <a:off x="1783976" y="1288794"/>
            <a:ext cx="8863009" cy="4887888"/>
          </a:xfrm>
        </p:spPr>
      </p:pic>
    </p:spTree>
    <p:extLst>
      <p:ext uri="{BB962C8B-B14F-4D97-AF65-F5344CB8AC3E}">
        <p14:creationId xmlns:p14="http://schemas.microsoft.com/office/powerpoint/2010/main" val="11724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D8D7-D00E-6CC8-1972-08812716F1E2}"/>
              </a:ext>
            </a:extLst>
          </p:cNvPr>
          <p:cNvSpPr>
            <a:spLocks noGrp="1"/>
          </p:cNvSpPr>
          <p:nvPr>
            <p:ph type="title"/>
          </p:nvPr>
        </p:nvSpPr>
        <p:spPr>
          <a:xfrm>
            <a:off x="1066800" y="445372"/>
            <a:ext cx="10058400" cy="1006912"/>
          </a:xfrm>
        </p:spPr>
        <p:txBody>
          <a:bodyPr/>
          <a:lstStyle/>
          <a:p>
            <a:pPr algn="ctr"/>
            <a:r>
              <a:rPr lang="en-US" sz="4000" dirty="0">
                <a:latin typeface="Times New Roman" panose="02020603050405020304" pitchFamily="18" charset="0"/>
                <a:cs typeface="Times New Roman" panose="02020603050405020304" pitchFamily="18" charset="0"/>
              </a:rPr>
              <a:t>Model building process </a:t>
            </a:r>
            <a:endParaRPr lang="en-IN" dirty="0"/>
          </a:p>
        </p:txBody>
      </p:sp>
      <p:sp>
        <p:nvSpPr>
          <p:cNvPr id="4" name="Content Placeholder 2">
            <a:extLst>
              <a:ext uri="{FF2B5EF4-FFF2-40B4-BE49-F238E27FC236}">
                <a16:creationId xmlns:a16="http://schemas.microsoft.com/office/drawing/2014/main" id="{B7564D1D-CC43-5A71-B148-7C651F31C7FA}"/>
              </a:ext>
            </a:extLst>
          </p:cNvPr>
          <p:cNvSpPr>
            <a:spLocks noGrp="1"/>
          </p:cNvSpPr>
          <p:nvPr>
            <p:ph idx="1"/>
          </p:nvPr>
        </p:nvSpPr>
        <p:spPr>
          <a:xfrm>
            <a:off x="1066800" y="1583484"/>
            <a:ext cx="10237694" cy="4664916"/>
          </a:xfrm>
        </p:spPr>
        <p:txBody>
          <a:bodyPr>
            <a:normAutofit/>
          </a:bodyPr>
          <a:lstStyle/>
          <a:p>
            <a:pPr>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In this dataset, I classified “bad” as the target variable which is a binary classification data, hence we have used various classification method for Machine learning model building process. </a:t>
            </a:r>
          </a:p>
          <a:p>
            <a:pPr marL="0" indent="0">
              <a:lnSpc>
                <a:spcPct val="150000"/>
              </a:lnSpc>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I have come across some features for malignant/highly malignant comments which handled as per the my understanding.</a:t>
            </a:r>
          </a:p>
          <a:p>
            <a:pPr>
              <a:lnSpc>
                <a:spcPct val="150000"/>
              </a:lnSpc>
            </a:pP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 a random forest classifier model to predict the best accuracy score , also used cross validation to find the trade off between bias-variance.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920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544093-6553-B56E-BEC3-D79337F1A7C9}"/>
              </a:ext>
            </a:extLst>
          </p:cNvPr>
          <p:cNvPicPr>
            <a:picLocks noGrp="1" noChangeAspect="1"/>
          </p:cNvPicPr>
          <p:nvPr>
            <p:ph idx="1"/>
          </p:nvPr>
        </p:nvPicPr>
        <p:blipFill>
          <a:blip r:embed="rId2"/>
          <a:stretch>
            <a:fillRect/>
          </a:stretch>
        </p:blipFill>
        <p:spPr>
          <a:xfrm>
            <a:off x="683497" y="1054568"/>
            <a:ext cx="4944164" cy="3849687"/>
          </a:xfrm>
        </p:spPr>
      </p:pic>
      <p:pic>
        <p:nvPicPr>
          <p:cNvPr id="7" name="Picture 6">
            <a:extLst>
              <a:ext uri="{FF2B5EF4-FFF2-40B4-BE49-F238E27FC236}">
                <a16:creationId xmlns:a16="http://schemas.microsoft.com/office/drawing/2014/main" id="{E8CC9B57-0F47-D021-65B0-72607F9751D3}"/>
              </a:ext>
            </a:extLst>
          </p:cNvPr>
          <p:cNvPicPr>
            <a:picLocks noChangeAspect="1"/>
          </p:cNvPicPr>
          <p:nvPr/>
        </p:nvPicPr>
        <p:blipFill>
          <a:blip r:embed="rId3"/>
          <a:stretch>
            <a:fillRect/>
          </a:stretch>
        </p:blipFill>
        <p:spPr>
          <a:xfrm>
            <a:off x="5794763" y="1081458"/>
            <a:ext cx="5805564" cy="3849686"/>
          </a:xfrm>
          <a:prstGeom prst="rect">
            <a:avLst/>
          </a:prstGeom>
        </p:spPr>
      </p:pic>
    </p:spTree>
    <p:extLst>
      <p:ext uri="{BB962C8B-B14F-4D97-AF65-F5344CB8AC3E}">
        <p14:creationId xmlns:p14="http://schemas.microsoft.com/office/powerpoint/2010/main" val="298746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F1E5-78E6-F223-7983-E5BDBC7F429F}"/>
              </a:ext>
            </a:extLst>
          </p:cNvPr>
          <p:cNvSpPr>
            <a:spLocks noGrp="1"/>
          </p:cNvSpPr>
          <p:nvPr>
            <p:ph type="title"/>
          </p:nvPr>
        </p:nvSpPr>
        <p:spPr>
          <a:xfrm>
            <a:off x="1066800" y="454334"/>
            <a:ext cx="10058400" cy="755900"/>
          </a:xfrm>
        </p:spPr>
        <p:txBody>
          <a:bodyPr/>
          <a:lstStyle/>
          <a:p>
            <a:pPr algn="ctr"/>
            <a:r>
              <a:rPr lang="en-US" sz="4000" dirty="0">
                <a:latin typeface="Times New Roman" panose="02020603050405020304" pitchFamily="18" charset="0"/>
                <a:cs typeface="Times New Roman" panose="02020603050405020304" pitchFamily="18" charset="0"/>
              </a:rPr>
              <a:t>Model Comparison</a:t>
            </a:r>
            <a:endParaRPr lang="en-IN" dirty="0"/>
          </a:p>
        </p:txBody>
      </p:sp>
      <p:graphicFrame>
        <p:nvGraphicFramePr>
          <p:cNvPr id="7" name="Table 6">
            <a:extLst>
              <a:ext uri="{FF2B5EF4-FFF2-40B4-BE49-F238E27FC236}">
                <a16:creationId xmlns:a16="http://schemas.microsoft.com/office/drawing/2014/main" id="{B0929333-8E3D-7DE3-7A34-48EDE6A0C09B}"/>
              </a:ext>
            </a:extLst>
          </p:cNvPr>
          <p:cNvGraphicFramePr>
            <a:graphicFrameLocks noGrp="1"/>
          </p:cNvGraphicFramePr>
          <p:nvPr>
            <p:extLst>
              <p:ext uri="{D42A27DB-BD31-4B8C-83A1-F6EECF244321}">
                <p14:modId xmlns:p14="http://schemas.microsoft.com/office/powerpoint/2010/main" val="1851214018"/>
              </p:ext>
            </p:extLst>
          </p:nvPr>
        </p:nvGraphicFramePr>
        <p:xfrm>
          <a:off x="1084730" y="1183341"/>
          <a:ext cx="9493624" cy="3912592"/>
        </p:xfrm>
        <a:graphic>
          <a:graphicData uri="http://schemas.openxmlformats.org/drawingml/2006/table">
            <a:tbl>
              <a:tblPr firstRow="1" firstCol="1" bandRow="1"/>
              <a:tblGrid>
                <a:gridCol w="5825287">
                  <a:extLst>
                    <a:ext uri="{9D8B030D-6E8A-4147-A177-3AD203B41FA5}">
                      <a16:colId xmlns:a16="http://schemas.microsoft.com/office/drawing/2014/main" val="146459782"/>
                    </a:ext>
                  </a:extLst>
                </a:gridCol>
                <a:gridCol w="3668337">
                  <a:extLst>
                    <a:ext uri="{9D8B030D-6E8A-4147-A177-3AD203B41FA5}">
                      <a16:colId xmlns:a16="http://schemas.microsoft.com/office/drawing/2014/main" val="4000509587"/>
                    </a:ext>
                  </a:extLst>
                </a:gridCol>
              </a:tblGrid>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ML Algorithm Used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Predicted 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3010"/>
                    </a:solidFill>
                  </a:tcPr>
                </a:tc>
                <a:extLst>
                  <a:ext uri="{0D108BD9-81ED-4DB2-BD59-A6C34878D82A}">
                    <a16:rowId xmlns:a16="http://schemas.microsoft.com/office/drawing/2014/main" val="3280574726"/>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95.77%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40000"/>
                      </a:srgbClr>
                    </a:solidFill>
                  </a:tcPr>
                </a:tc>
                <a:extLst>
                  <a:ext uri="{0D108BD9-81ED-4DB2-BD59-A6C34878D82A}">
                    <a16:rowId xmlns:a16="http://schemas.microsoft.com/office/drawing/2014/main" val="2818857473"/>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1461056806"/>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Gradient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a:effectLst/>
                          <a:latin typeface="Times New Roman" panose="02020603050405020304" pitchFamily="18" charset="0"/>
                          <a:cs typeface="Times New Roman" panose="02020603050405020304" pitchFamily="18" charset="0"/>
                        </a:rPr>
                        <a:t>94.08%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40000"/>
                      </a:srgbClr>
                    </a:solidFill>
                  </a:tcPr>
                </a:tc>
                <a:extLst>
                  <a:ext uri="{0D108BD9-81ED-4DB2-BD59-A6C34878D82A}">
                    <a16:rowId xmlns:a16="http://schemas.microsoft.com/office/drawing/2014/main" val="296444429"/>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Ada Boosting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94.59%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4185516214"/>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k neighbors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91.60%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2155653706"/>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err="1">
                          <a:effectLst/>
                          <a:latin typeface="Times New Roman" panose="02020603050405020304" pitchFamily="18" charset="0"/>
                          <a:cs typeface="Times New Roman" panose="02020603050405020304" pitchFamily="18" charset="0"/>
                        </a:rPr>
                        <a:t>Xgboost</a:t>
                      </a:r>
                      <a:r>
                        <a:rPr lang="en-IN" sz="1400" dirty="0">
                          <a:effectLst/>
                          <a:latin typeface="Times New Roman" panose="02020603050405020304" pitchFamily="18" charset="0"/>
                          <a:cs typeface="Times New Roman" panose="02020603050405020304" pitchFamily="18" charset="0"/>
                        </a:rPr>
                        <a:t> Classifier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95.46%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40000"/>
                      </a:srgbClr>
                    </a:solidFill>
                  </a:tcPr>
                </a:tc>
                <a:extLst>
                  <a:ext uri="{0D108BD9-81ED-4DB2-BD59-A6C34878D82A}">
                    <a16:rowId xmlns:a16="http://schemas.microsoft.com/office/drawing/2014/main" val="1957363231"/>
                  </a:ext>
                </a:extLst>
              </a:tr>
              <a:tr h="489074">
                <a:tc>
                  <a:txBody>
                    <a:bodyPr/>
                    <a:lstStyle>
                      <a:lvl1pPr marL="0" algn="l" defTabSz="914400" rtl="0" eaLnBrk="1" latinLnBrk="0" hangingPunct="1">
                        <a:defRPr sz="1800" b="1" kern="1200">
                          <a:solidFill>
                            <a:schemeClr val="lt1"/>
                          </a:solidFill>
                          <a:latin typeface="Century Gothic" panose="020B0502020202020204"/>
                        </a:defRPr>
                      </a:lvl1pPr>
                      <a:lvl2pPr marL="457200" algn="l" defTabSz="914400" rtl="0" eaLnBrk="1" latinLnBrk="0" hangingPunct="1">
                        <a:defRPr sz="1800" b="1" kern="1200">
                          <a:solidFill>
                            <a:schemeClr val="lt1"/>
                          </a:solidFill>
                          <a:latin typeface="Century Gothic" panose="020B0502020202020204"/>
                        </a:defRPr>
                      </a:lvl2pPr>
                      <a:lvl3pPr marL="914400" algn="l" defTabSz="914400" rtl="0" eaLnBrk="1" latinLnBrk="0" hangingPunct="1">
                        <a:defRPr sz="1800" b="1" kern="1200">
                          <a:solidFill>
                            <a:schemeClr val="lt1"/>
                          </a:solidFill>
                          <a:latin typeface="Century Gothic" panose="020B0502020202020204"/>
                        </a:defRPr>
                      </a:lvl3pPr>
                      <a:lvl4pPr marL="1371600" algn="l" defTabSz="914400" rtl="0" eaLnBrk="1" latinLnBrk="0" hangingPunct="1">
                        <a:defRPr sz="1800" b="1" kern="1200">
                          <a:solidFill>
                            <a:schemeClr val="lt1"/>
                          </a:solidFill>
                          <a:latin typeface="Century Gothic" panose="020B0502020202020204"/>
                        </a:defRPr>
                      </a:lvl4pPr>
                      <a:lvl5pPr marL="1828800" algn="l" defTabSz="914400" rtl="0" eaLnBrk="1" latinLnBrk="0" hangingPunct="1">
                        <a:defRPr sz="1800" b="1" kern="1200">
                          <a:solidFill>
                            <a:schemeClr val="lt1"/>
                          </a:solidFill>
                          <a:latin typeface="Century Gothic" panose="020B0502020202020204"/>
                        </a:defRPr>
                      </a:lvl5pPr>
                      <a:lvl6pPr marL="2286000" algn="l" defTabSz="914400" rtl="0" eaLnBrk="1" latinLnBrk="0" hangingPunct="1">
                        <a:defRPr sz="1800" b="1" kern="1200">
                          <a:solidFill>
                            <a:schemeClr val="lt1"/>
                          </a:solidFill>
                          <a:latin typeface="Century Gothic" panose="020B0502020202020204"/>
                        </a:defRPr>
                      </a:lvl6pPr>
                      <a:lvl7pPr marL="2743200" algn="l" defTabSz="914400" rtl="0" eaLnBrk="1" latinLnBrk="0" hangingPunct="1">
                        <a:defRPr sz="1800" b="1" kern="1200">
                          <a:solidFill>
                            <a:schemeClr val="lt1"/>
                          </a:solidFill>
                          <a:latin typeface="Century Gothic" panose="020B0502020202020204"/>
                        </a:defRPr>
                      </a:lvl7pPr>
                      <a:lvl8pPr marL="3200400" algn="l" defTabSz="914400" rtl="0" eaLnBrk="1" latinLnBrk="0" hangingPunct="1">
                        <a:defRPr sz="1800" b="1" kern="1200">
                          <a:solidFill>
                            <a:schemeClr val="lt1"/>
                          </a:solidFill>
                          <a:latin typeface="Century Gothic" panose="020B0502020202020204"/>
                        </a:defRPr>
                      </a:lvl8pPr>
                      <a:lvl9pPr marL="3657600" algn="l" defTabSz="914400" rtl="0" eaLnBrk="1" latinLnBrk="0" hangingPunct="1">
                        <a:defRPr sz="1800" b="1" kern="1200">
                          <a:solidFill>
                            <a:schemeClr val="lt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Logistic Regression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solidFill>
                  </a:tcPr>
                </a:tc>
                <a:tc>
                  <a:txBody>
                    <a:bodyPr/>
                    <a:lstStyle>
                      <a:lvl1pPr marL="0" algn="l" defTabSz="914400" rtl="0" eaLnBrk="1" latinLnBrk="0" hangingPunct="1">
                        <a:defRPr sz="1800" kern="1200">
                          <a:solidFill>
                            <a:schemeClr val="dk1"/>
                          </a:solidFill>
                          <a:latin typeface="Century Gothic" panose="020B0502020202020204"/>
                        </a:defRPr>
                      </a:lvl1pPr>
                      <a:lvl2pPr marL="457200" algn="l" defTabSz="914400" rtl="0" eaLnBrk="1" latinLnBrk="0" hangingPunct="1">
                        <a:defRPr sz="1800" kern="1200">
                          <a:solidFill>
                            <a:schemeClr val="dk1"/>
                          </a:solidFill>
                          <a:latin typeface="Century Gothic" panose="020B0502020202020204"/>
                        </a:defRPr>
                      </a:lvl2pPr>
                      <a:lvl3pPr marL="914400" algn="l" defTabSz="914400" rtl="0" eaLnBrk="1" latinLnBrk="0" hangingPunct="1">
                        <a:defRPr sz="1800" kern="1200">
                          <a:solidFill>
                            <a:schemeClr val="dk1"/>
                          </a:solidFill>
                          <a:latin typeface="Century Gothic" panose="020B0502020202020204"/>
                        </a:defRPr>
                      </a:lvl3pPr>
                      <a:lvl4pPr marL="1371600" algn="l" defTabSz="914400" rtl="0" eaLnBrk="1" latinLnBrk="0" hangingPunct="1">
                        <a:defRPr sz="1800" kern="1200">
                          <a:solidFill>
                            <a:schemeClr val="dk1"/>
                          </a:solidFill>
                          <a:latin typeface="Century Gothic" panose="020B0502020202020204"/>
                        </a:defRPr>
                      </a:lvl4pPr>
                      <a:lvl5pPr marL="1828800" algn="l" defTabSz="914400" rtl="0" eaLnBrk="1" latinLnBrk="0" hangingPunct="1">
                        <a:defRPr sz="1800" kern="1200">
                          <a:solidFill>
                            <a:schemeClr val="dk1"/>
                          </a:solidFill>
                          <a:latin typeface="Century Gothic" panose="020B0502020202020204"/>
                        </a:defRPr>
                      </a:lvl5pPr>
                      <a:lvl6pPr marL="2286000" algn="l" defTabSz="914400" rtl="0" eaLnBrk="1" latinLnBrk="0" hangingPunct="1">
                        <a:defRPr sz="1800" kern="1200">
                          <a:solidFill>
                            <a:schemeClr val="dk1"/>
                          </a:solidFill>
                          <a:latin typeface="Century Gothic" panose="020B0502020202020204"/>
                        </a:defRPr>
                      </a:lvl6pPr>
                      <a:lvl7pPr marL="2743200" algn="l" defTabSz="914400" rtl="0" eaLnBrk="1" latinLnBrk="0" hangingPunct="1">
                        <a:defRPr sz="1800" kern="1200">
                          <a:solidFill>
                            <a:schemeClr val="dk1"/>
                          </a:solidFill>
                          <a:latin typeface="Century Gothic" panose="020B0502020202020204"/>
                        </a:defRPr>
                      </a:lvl7pPr>
                      <a:lvl8pPr marL="3200400" algn="l" defTabSz="914400" rtl="0" eaLnBrk="1" latinLnBrk="0" hangingPunct="1">
                        <a:defRPr sz="1800" kern="1200">
                          <a:solidFill>
                            <a:schemeClr val="dk1"/>
                          </a:solidFill>
                          <a:latin typeface="Century Gothic" panose="020B0502020202020204"/>
                        </a:defRPr>
                      </a:lvl8pPr>
                      <a:lvl9pPr marL="3657600" algn="l" defTabSz="914400" rtl="0" eaLnBrk="1" latinLnBrk="0" hangingPunct="1">
                        <a:defRPr sz="1800" kern="1200">
                          <a:solidFill>
                            <a:schemeClr val="dk1"/>
                          </a:solidFill>
                          <a:latin typeface="Century Gothic" panose="020B0502020202020204"/>
                        </a:defRPr>
                      </a:lvl9pPr>
                    </a:lstStyle>
                    <a:p>
                      <a:pPr algn="ctr">
                        <a:lnSpc>
                          <a:spcPct val="150000"/>
                        </a:lnSpc>
                        <a:spcAft>
                          <a:spcPts val="800"/>
                        </a:spcAft>
                      </a:pPr>
                      <a:r>
                        <a:rPr lang="en-IN" sz="1400" dirty="0">
                          <a:effectLst/>
                          <a:latin typeface="Times New Roman" panose="02020603050405020304" pitchFamily="18" charset="0"/>
                          <a:cs typeface="Times New Roman" panose="02020603050405020304" pitchFamily="18" charset="0"/>
                        </a:rPr>
                        <a:t>95.62%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3010">
                        <a:tint val="20000"/>
                      </a:srgbClr>
                    </a:solidFill>
                  </a:tcPr>
                </a:tc>
                <a:extLst>
                  <a:ext uri="{0D108BD9-81ED-4DB2-BD59-A6C34878D82A}">
                    <a16:rowId xmlns:a16="http://schemas.microsoft.com/office/drawing/2014/main" val="1123552032"/>
                  </a:ext>
                </a:extLst>
              </a:tr>
            </a:tbl>
          </a:graphicData>
        </a:graphic>
      </p:graphicFrame>
      <p:sp>
        <p:nvSpPr>
          <p:cNvPr id="8" name="Rectangle 7">
            <a:extLst>
              <a:ext uri="{FF2B5EF4-FFF2-40B4-BE49-F238E27FC236}">
                <a16:creationId xmlns:a16="http://schemas.microsoft.com/office/drawing/2014/main" id="{A4C00B26-0A7A-60A4-E784-50C966D7CCC1}"/>
              </a:ext>
            </a:extLst>
          </p:cNvPr>
          <p:cNvSpPr/>
          <p:nvPr/>
        </p:nvSpPr>
        <p:spPr>
          <a:xfrm>
            <a:off x="475129" y="5158687"/>
            <a:ext cx="11223812" cy="1118255"/>
          </a:xfrm>
          <a:prstGeom prst="rect">
            <a:avLst/>
          </a:prstGeom>
        </p:spPr>
        <p:txBody>
          <a:bodyPr wrap="square">
            <a:spAutoFit/>
          </a:bodyPr>
          <a:lstStyle/>
          <a:p>
            <a:pPr marL="742950" indent="-285750">
              <a:spcAft>
                <a:spcPts val="800"/>
              </a:spcAft>
              <a:buFont typeface="Arial" panose="020B0604020202020204" pitchFamily="34" charset="0"/>
              <a:buChar char="•"/>
            </a:pPr>
            <a:r>
              <a:rPr lang="en-IN" sz="2000" b="1" dirty="0">
                <a:latin typeface="Times New Roman" panose="02020603050405020304" pitchFamily="18" charset="0"/>
                <a:ea typeface="Calibri" panose="020F0502020204030204" pitchFamily="34" charset="0"/>
                <a:cs typeface="Times New Roman" panose="02020603050405020304" pitchFamily="18" charset="0"/>
              </a:rPr>
              <a:t>To predict the result of this dataset above are classification models  used for evaluations.</a:t>
            </a:r>
          </a:p>
          <a:p>
            <a:pPr marL="742950" indent="-285750">
              <a:spcAft>
                <a:spcPts val="800"/>
              </a:spcAft>
              <a:buFont typeface="Arial" panose="020B0604020202020204" pitchFamily="34" charset="0"/>
              <a:buChar char="•"/>
            </a:pPr>
            <a:r>
              <a:rPr lang="en-IN" sz="2000" b="1" dirty="0">
                <a:latin typeface="Times New Roman" panose="02020603050405020304" pitchFamily="18" charset="0"/>
                <a:ea typeface="Calibri" panose="020F0502020204030204" pitchFamily="34" charset="0"/>
                <a:cs typeface="Times New Roman" panose="02020603050405020304" pitchFamily="18" charset="0"/>
              </a:rPr>
              <a:t>Out of all the machine learning models used I have selected Random forest classifier model for further evaluation of this dataset.</a:t>
            </a:r>
            <a:endParaRPr lang="en-IN" sz="2000" b="1" dirty="0"/>
          </a:p>
        </p:txBody>
      </p:sp>
    </p:spTree>
    <p:extLst>
      <p:ext uri="{BB962C8B-B14F-4D97-AF65-F5344CB8AC3E}">
        <p14:creationId xmlns:p14="http://schemas.microsoft.com/office/powerpoint/2010/main" val="3509973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060844-40BD-DF51-00C9-6F3CB2A53078}"/>
              </a:ext>
            </a:extLst>
          </p:cNvPr>
          <p:cNvPicPr>
            <a:picLocks noGrp="1" noChangeAspect="1"/>
          </p:cNvPicPr>
          <p:nvPr>
            <p:ph idx="1"/>
          </p:nvPr>
        </p:nvPicPr>
        <p:blipFill>
          <a:blip r:embed="rId2"/>
          <a:stretch>
            <a:fillRect/>
          </a:stretch>
        </p:blipFill>
        <p:spPr>
          <a:xfrm>
            <a:off x="708210" y="1691469"/>
            <a:ext cx="5325035" cy="3743299"/>
          </a:xfrm>
        </p:spPr>
      </p:pic>
      <p:pic>
        <p:nvPicPr>
          <p:cNvPr id="7" name="Picture 6">
            <a:extLst>
              <a:ext uri="{FF2B5EF4-FFF2-40B4-BE49-F238E27FC236}">
                <a16:creationId xmlns:a16="http://schemas.microsoft.com/office/drawing/2014/main" id="{F7BDC6A1-6D31-B142-641E-560BBAD68BEA}"/>
              </a:ext>
            </a:extLst>
          </p:cNvPr>
          <p:cNvPicPr>
            <a:picLocks noChangeAspect="1"/>
          </p:cNvPicPr>
          <p:nvPr/>
        </p:nvPicPr>
        <p:blipFill>
          <a:blip r:embed="rId3"/>
          <a:stretch>
            <a:fillRect/>
          </a:stretch>
        </p:blipFill>
        <p:spPr>
          <a:xfrm>
            <a:off x="6185644" y="1691470"/>
            <a:ext cx="5325035" cy="3743298"/>
          </a:xfrm>
          <a:prstGeom prst="rect">
            <a:avLst/>
          </a:prstGeom>
        </p:spPr>
      </p:pic>
      <p:sp>
        <p:nvSpPr>
          <p:cNvPr id="8" name="TextBox 7">
            <a:extLst>
              <a:ext uri="{FF2B5EF4-FFF2-40B4-BE49-F238E27FC236}">
                <a16:creationId xmlns:a16="http://schemas.microsoft.com/office/drawing/2014/main" id="{8DD6FE16-A37B-B5FB-F2F1-67532D11BC16}"/>
              </a:ext>
            </a:extLst>
          </p:cNvPr>
          <p:cNvSpPr txBox="1"/>
          <p:nvPr/>
        </p:nvSpPr>
        <p:spPr>
          <a:xfrm>
            <a:off x="3200399" y="752145"/>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Interpretation Of Result</a:t>
            </a:r>
            <a:endParaRPr lang="en-IN" sz="2800" b="1" dirty="0"/>
          </a:p>
        </p:txBody>
      </p:sp>
    </p:spTree>
    <p:extLst>
      <p:ext uri="{BB962C8B-B14F-4D97-AF65-F5344CB8AC3E}">
        <p14:creationId xmlns:p14="http://schemas.microsoft.com/office/powerpoint/2010/main" val="421427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A22FA2-DCFA-894E-BD99-7953BBB5758A}"/>
              </a:ext>
            </a:extLst>
          </p:cNvPr>
          <p:cNvPicPr>
            <a:picLocks noGrp="1" noChangeAspect="1"/>
          </p:cNvPicPr>
          <p:nvPr>
            <p:ph idx="1"/>
          </p:nvPr>
        </p:nvPicPr>
        <p:blipFill>
          <a:blip r:embed="rId2"/>
          <a:stretch>
            <a:fillRect/>
          </a:stretch>
        </p:blipFill>
        <p:spPr>
          <a:xfrm>
            <a:off x="1293638" y="1332476"/>
            <a:ext cx="9604724" cy="4799385"/>
          </a:xfrm>
        </p:spPr>
      </p:pic>
      <p:sp>
        <p:nvSpPr>
          <p:cNvPr id="8" name="TextBox 7">
            <a:extLst>
              <a:ext uri="{FF2B5EF4-FFF2-40B4-BE49-F238E27FC236}">
                <a16:creationId xmlns:a16="http://schemas.microsoft.com/office/drawing/2014/main" id="{70579579-B398-3864-2F16-FD1790B72847}"/>
              </a:ext>
            </a:extLst>
          </p:cNvPr>
          <p:cNvSpPr txBox="1"/>
          <p:nvPr/>
        </p:nvSpPr>
        <p:spPr>
          <a:xfrm>
            <a:off x="3200399" y="635604"/>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Interpretation Of Result</a:t>
            </a:r>
            <a:endParaRPr lang="en-IN" sz="2800" b="1" dirty="0"/>
          </a:p>
        </p:txBody>
      </p:sp>
    </p:spTree>
    <p:extLst>
      <p:ext uri="{BB962C8B-B14F-4D97-AF65-F5344CB8AC3E}">
        <p14:creationId xmlns:p14="http://schemas.microsoft.com/office/powerpoint/2010/main" val="37690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282379"/>
            <a:ext cx="10058400" cy="1371600"/>
          </a:xfrm>
        </p:spPr>
        <p:txBody>
          <a:bodyPr>
            <a:normAutofit/>
          </a:bodyPr>
          <a:lstStyle/>
          <a:p>
            <a:pPr algn="ctr"/>
            <a:r>
              <a:rPr lang="en-US" sz="4000" b="1" dirty="0"/>
              <a:t>Problem Statement Analysis</a:t>
            </a:r>
            <a:endParaRPr lang="en-US" b="1" dirty="0"/>
          </a:p>
        </p:txBody>
      </p:sp>
      <p:sp>
        <p:nvSpPr>
          <p:cNvPr id="6" name="Content Placeholder 2">
            <a:extLst>
              <a:ext uri="{FF2B5EF4-FFF2-40B4-BE49-F238E27FC236}">
                <a16:creationId xmlns:a16="http://schemas.microsoft.com/office/drawing/2014/main" id="{3039D06D-C2B3-EABB-42FE-46BE693419B1}"/>
              </a:ext>
            </a:extLst>
          </p:cNvPr>
          <p:cNvSpPr>
            <a:spLocks noGrp="1"/>
          </p:cNvSpPr>
          <p:nvPr>
            <p:ph idx="1"/>
          </p:nvPr>
        </p:nvSpPr>
        <p:spPr>
          <a:xfrm>
            <a:off x="1191491" y="1653309"/>
            <a:ext cx="10058400" cy="4451927"/>
          </a:xfrm>
        </p:spPr>
        <p:txBody>
          <a:bodyPr>
            <a:no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Social media platforms are the most prominent grounds for toxic behaviour</a:t>
            </a:r>
            <a:endParaRPr lang="en-US" sz="2000" b="1" dirty="0">
              <a:latin typeface="Times New Roman" panose="02020603050405020304" pitchFamily="18" charset="0"/>
              <a:cs typeface="Times New Roman" panose="02020603050405020304" pitchFamily="18" charset="0"/>
            </a:endParaRPr>
          </a:p>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There has been a remarkable increase in the cases of cyberbullying and trolls on various social media platforms.</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a:t>
            </a:r>
          </a:p>
          <a:p>
            <a:pPr marL="0" indent="0">
              <a:buNone/>
            </a:pPr>
            <a:endParaRPr lang="en-US" sz="2000" b="1" dirty="0">
              <a:latin typeface="Times New Roman" panose="02020603050405020304" pitchFamily="18"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DC99EC-D581-AA18-5BB9-E21C5F75550D}"/>
              </a:ext>
            </a:extLst>
          </p:cNvPr>
          <p:cNvPicPr>
            <a:picLocks noGrp="1" noChangeAspect="1"/>
          </p:cNvPicPr>
          <p:nvPr>
            <p:ph idx="1"/>
          </p:nvPr>
        </p:nvPicPr>
        <p:blipFill>
          <a:blip r:embed="rId2"/>
          <a:stretch>
            <a:fillRect/>
          </a:stretch>
        </p:blipFill>
        <p:spPr>
          <a:xfrm>
            <a:off x="1781075" y="1106860"/>
            <a:ext cx="9286589" cy="5231187"/>
          </a:xfrm>
        </p:spPr>
      </p:pic>
      <p:sp>
        <p:nvSpPr>
          <p:cNvPr id="6" name="TextBox 5">
            <a:extLst>
              <a:ext uri="{FF2B5EF4-FFF2-40B4-BE49-F238E27FC236}">
                <a16:creationId xmlns:a16="http://schemas.microsoft.com/office/drawing/2014/main" id="{507C0F24-560C-9FDF-963F-5A0CC8F376F6}"/>
              </a:ext>
            </a:extLst>
          </p:cNvPr>
          <p:cNvSpPr txBox="1"/>
          <p:nvPr/>
        </p:nvSpPr>
        <p:spPr>
          <a:xfrm>
            <a:off x="3200399" y="483203"/>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Interpretation Of Result</a:t>
            </a:r>
            <a:endParaRPr lang="en-IN" sz="2800" b="1" dirty="0"/>
          </a:p>
        </p:txBody>
      </p:sp>
    </p:spTree>
    <p:extLst>
      <p:ext uri="{BB962C8B-B14F-4D97-AF65-F5344CB8AC3E}">
        <p14:creationId xmlns:p14="http://schemas.microsoft.com/office/powerpoint/2010/main" val="1050214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6644-84AC-3670-7E7C-720AE90F719E}"/>
              </a:ext>
            </a:extLst>
          </p:cNvPr>
          <p:cNvSpPr>
            <a:spLocks noGrp="1"/>
          </p:cNvSpPr>
          <p:nvPr>
            <p:ph type="title"/>
          </p:nvPr>
        </p:nvSpPr>
        <p:spPr>
          <a:xfrm>
            <a:off x="1066800" y="427436"/>
            <a:ext cx="10058400" cy="1096564"/>
          </a:xfrm>
        </p:spPr>
        <p:txBody>
          <a:bodyPr/>
          <a:lstStyle/>
          <a:p>
            <a:pPr algn="ctr"/>
            <a:r>
              <a:rPr lang="en-US" sz="4000" dirty="0">
                <a:latin typeface="Times New Roman" panose="02020603050405020304" pitchFamily="18" charset="0"/>
                <a:cs typeface="Times New Roman" panose="02020603050405020304" pitchFamily="18" charset="0"/>
              </a:rPr>
              <a:t>CONCLUSIONS</a:t>
            </a:r>
            <a:endParaRPr lang="en-IN" dirty="0"/>
          </a:p>
        </p:txBody>
      </p:sp>
      <p:sp>
        <p:nvSpPr>
          <p:cNvPr id="3" name="Content Placeholder 2">
            <a:extLst>
              <a:ext uri="{FF2B5EF4-FFF2-40B4-BE49-F238E27FC236}">
                <a16:creationId xmlns:a16="http://schemas.microsoft.com/office/drawing/2014/main" id="{4847A736-0C2E-1639-EC72-A6CF5E48DBE5}"/>
              </a:ext>
            </a:extLst>
          </p:cNvPr>
          <p:cNvSpPr>
            <a:spLocks noGrp="1"/>
          </p:cNvSpPr>
          <p:nvPr>
            <p:ph idx="1"/>
          </p:nvPr>
        </p:nvSpPr>
        <p:spPr>
          <a:xfrm>
            <a:off x="1066800" y="1819835"/>
            <a:ext cx="10058400" cy="4231341"/>
          </a:xfrm>
        </p:spPr>
        <p:txBody>
          <a:bodyPr>
            <a:normAutofit fontScale="77500" lnSpcReduction="20000"/>
          </a:bodyPr>
          <a:lstStyle/>
          <a:p>
            <a:pPr>
              <a:lnSpc>
                <a:spcPct val="150000"/>
              </a:lnSpc>
            </a:pPr>
            <a:r>
              <a:rPr lang="en-IN" sz="2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used various classifications methods and out of all algorithm, random forest classifier yields the best results.</a:t>
            </a:r>
          </a:p>
          <a:p>
            <a:pPr marL="0" indent="0">
              <a:lnSpc>
                <a:spcPct val="150000"/>
              </a:lnSpc>
              <a:buNone/>
            </a:pPr>
            <a:endParaRPr lang="en-IN" sz="2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29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 have also used cross validation technique to find the trade-off between bias&amp; variance </a:t>
            </a:r>
          </a:p>
          <a:p>
            <a:pPr marL="0" indent="0">
              <a:lnSpc>
                <a:spcPct val="150000"/>
              </a:lnSpc>
              <a:buNone/>
            </a:pPr>
            <a:endParaRPr lang="en-IN" sz="2900" b="1" dirty="0">
              <a:latin typeface="Times New Roman" panose="02020603050405020304" pitchFamily="18" charset="0"/>
              <a:ea typeface="Calibri" panose="020F0502020204030204" pitchFamily="34" charset="0"/>
              <a:cs typeface="Times New Roman" panose="02020603050405020304" pitchFamily="18" charset="0"/>
            </a:endParaRPr>
          </a:p>
          <a:p>
            <a:pPr lvl="0"/>
            <a:r>
              <a:rPr lang="en-IN" sz="2900" b="1" dirty="0">
                <a:solidFill>
                  <a:schemeClr val="tx1"/>
                </a:solidFill>
                <a:effectLst/>
                <a:latin typeface="Times New Roman" panose="02020603050405020304" pitchFamily="18" charset="0"/>
                <a:ea typeface="Calibri" panose="020F0502020204030204" pitchFamily="34" charset="0"/>
              </a:rPr>
              <a:t>These malignant comments classification can be used by social media companies to filter and classify some keywords as highly malignant and set their own policy going forward for the customers and other shareholders.</a:t>
            </a:r>
            <a:endParaRPr lang="en-IN" sz="29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18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7ECA-D4B3-6A7F-D6AB-5E02EFFF0D90}"/>
              </a:ext>
            </a:extLst>
          </p:cNvPr>
          <p:cNvSpPr>
            <a:spLocks noGrp="1"/>
          </p:cNvSpPr>
          <p:nvPr>
            <p:ph type="title"/>
          </p:nvPr>
        </p:nvSpPr>
        <p:spPr>
          <a:xfrm>
            <a:off x="1066800" y="642594"/>
            <a:ext cx="9499600" cy="1195442"/>
          </a:xfrm>
        </p:spPr>
        <p:txBody>
          <a:bodyPr/>
          <a:lstStyle/>
          <a:p>
            <a:pPr algn="ctr"/>
            <a:r>
              <a:rPr lang="en-US" b="1" dirty="0"/>
              <a:t>Data set description </a:t>
            </a:r>
            <a:endParaRPr lang="en-IN" b="1" dirty="0"/>
          </a:p>
        </p:txBody>
      </p:sp>
      <p:sp>
        <p:nvSpPr>
          <p:cNvPr id="4" name="Content Placeholder 2">
            <a:extLst>
              <a:ext uri="{FF2B5EF4-FFF2-40B4-BE49-F238E27FC236}">
                <a16:creationId xmlns:a16="http://schemas.microsoft.com/office/drawing/2014/main" id="{152349DD-9D75-A299-47CF-9F5C7F8B48EC}"/>
              </a:ext>
            </a:extLst>
          </p:cNvPr>
          <p:cNvSpPr>
            <a:spLocks noGrp="1"/>
          </p:cNvSpPr>
          <p:nvPr>
            <p:ph idx="1"/>
          </p:nvPr>
        </p:nvSpPr>
        <p:spPr>
          <a:xfrm>
            <a:off x="1145308" y="1838036"/>
            <a:ext cx="9979891" cy="4115089"/>
          </a:xfrm>
        </p:spPr>
        <p:txBody>
          <a:bodyPr>
            <a:normAutofit/>
          </a:bodyPr>
          <a:lstStyle/>
          <a:p>
            <a:r>
              <a:rPr lang="en-IN" sz="2000" b="1" dirty="0">
                <a:latin typeface="Times New Roman" panose="02020603050405020304" pitchFamily="18"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label can be either 0 or 1, where 0 denotes a NO while 1 denotes a YES. There are various comments which have multiple labels.</a:t>
            </a:r>
          </a:p>
          <a:p>
            <a:pPr marL="0" indent="0">
              <a:buNone/>
            </a:pP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The first attribute is a unique ID associated with each comment.   </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53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313C6-F581-1B77-FAEA-776F862A606C}"/>
              </a:ext>
            </a:extLst>
          </p:cNvPr>
          <p:cNvSpPr>
            <a:spLocks noGrp="1"/>
          </p:cNvSpPr>
          <p:nvPr>
            <p:ph type="title"/>
          </p:nvPr>
        </p:nvSpPr>
        <p:spPr>
          <a:xfrm>
            <a:off x="1653308" y="540995"/>
            <a:ext cx="8211128" cy="1075369"/>
          </a:xfrm>
        </p:spPr>
        <p:txBody>
          <a:bodyPr/>
          <a:lstStyle/>
          <a:p>
            <a:r>
              <a:rPr lang="en-US" sz="4000" dirty="0">
                <a:latin typeface="Times New Roman" panose="02020603050405020304" pitchFamily="18" charset="0"/>
                <a:cs typeface="Times New Roman" panose="02020603050405020304" pitchFamily="18" charset="0"/>
              </a:rPr>
              <a:t>     Exploratory data analysis process</a:t>
            </a:r>
            <a:endParaRPr lang="en-IN" dirty="0"/>
          </a:p>
        </p:txBody>
      </p:sp>
      <p:pic>
        <p:nvPicPr>
          <p:cNvPr id="4" name="Content Placeholder 7">
            <a:extLst>
              <a:ext uri="{FF2B5EF4-FFF2-40B4-BE49-F238E27FC236}">
                <a16:creationId xmlns:a16="http://schemas.microsoft.com/office/drawing/2014/main" id="{B240E442-0849-C1EC-9B20-B0D7264CE9CE}"/>
              </a:ext>
            </a:extLst>
          </p:cNvPr>
          <p:cNvPicPr>
            <a:picLocks noGrp="1" noChangeAspect="1"/>
          </p:cNvPicPr>
          <p:nvPr>
            <p:ph idx="1"/>
          </p:nvPr>
        </p:nvPicPr>
        <p:blipFill>
          <a:blip r:embed="rId2"/>
          <a:stretch>
            <a:fillRect/>
          </a:stretch>
        </p:blipFill>
        <p:spPr>
          <a:xfrm>
            <a:off x="1534954" y="2059710"/>
            <a:ext cx="9421611" cy="243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629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859D-BBBB-58C1-2AE2-308E92FEE2DB}"/>
              </a:ext>
            </a:extLst>
          </p:cNvPr>
          <p:cNvSpPr>
            <a:spLocks noGrp="1"/>
          </p:cNvSpPr>
          <p:nvPr>
            <p:ph type="title"/>
          </p:nvPr>
        </p:nvSpPr>
        <p:spPr>
          <a:xfrm>
            <a:off x="2156688" y="480295"/>
            <a:ext cx="7098148" cy="1090560"/>
          </a:xfrm>
        </p:spPr>
        <p:txBody>
          <a:bodyPr/>
          <a:lstStyle/>
          <a:p>
            <a:pPr algn="ctr"/>
            <a:r>
              <a:rPr lang="en-US" sz="4000" dirty="0">
                <a:latin typeface="Times New Roman" panose="02020603050405020304" pitchFamily="18" charset="0"/>
                <a:cs typeface="Times New Roman" panose="02020603050405020304" pitchFamily="18" charset="0"/>
              </a:rPr>
              <a:t>Exploratory data analysis process</a:t>
            </a:r>
            <a:endParaRPr lang="en-IN" dirty="0"/>
          </a:p>
        </p:txBody>
      </p:sp>
      <p:pic>
        <p:nvPicPr>
          <p:cNvPr id="4" name="Content Placeholder 7">
            <a:extLst>
              <a:ext uri="{FF2B5EF4-FFF2-40B4-BE49-F238E27FC236}">
                <a16:creationId xmlns:a16="http://schemas.microsoft.com/office/drawing/2014/main" id="{689A4B7E-D71D-23B7-B0D1-A5D060F4E0E0}"/>
              </a:ext>
            </a:extLst>
          </p:cNvPr>
          <p:cNvPicPr>
            <a:picLocks noGrp="1" noChangeAspect="1"/>
          </p:cNvPicPr>
          <p:nvPr>
            <p:ph idx="1"/>
          </p:nvPr>
        </p:nvPicPr>
        <p:blipFill>
          <a:blip r:embed="rId2"/>
          <a:stretch>
            <a:fillRect/>
          </a:stretch>
        </p:blipFill>
        <p:spPr>
          <a:xfrm>
            <a:off x="2156688" y="1866413"/>
            <a:ext cx="2298989" cy="2013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80BE3B6-387A-15BC-D0A0-7340F445B56A}"/>
              </a:ext>
            </a:extLst>
          </p:cNvPr>
          <p:cNvSpPr txBox="1"/>
          <p:nvPr/>
        </p:nvSpPr>
        <p:spPr>
          <a:xfrm>
            <a:off x="1986791" y="4156999"/>
            <a:ext cx="3833759"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Using the shape we find out the total number of rows &amp; columns present in the dataset.</a:t>
            </a:r>
            <a:endParaRPr lang="en-IN" sz="2000" b="1" dirty="0">
              <a:latin typeface="Times New Roman" panose="02020603050405020304" pitchFamily="18" charset="0"/>
              <a:cs typeface="Times New Roman" panose="02020603050405020304" pitchFamily="18" charset="0"/>
            </a:endParaRPr>
          </a:p>
        </p:txBody>
      </p:sp>
      <p:pic>
        <p:nvPicPr>
          <p:cNvPr id="7" name="Content Placeholder 7">
            <a:extLst>
              <a:ext uri="{FF2B5EF4-FFF2-40B4-BE49-F238E27FC236}">
                <a16:creationId xmlns:a16="http://schemas.microsoft.com/office/drawing/2014/main" id="{967B6FED-A92E-3C42-8434-82DF37576F30}"/>
              </a:ext>
            </a:extLst>
          </p:cNvPr>
          <p:cNvPicPr>
            <a:picLocks noChangeAspect="1"/>
          </p:cNvPicPr>
          <p:nvPr/>
        </p:nvPicPr>
        <p:blipFill>
          <a:blip r:embed="rId3"/>
          <a:stretch>
            <a:fillRect/>
          </a:stretch>
        </p:blipFill>
        <p:spPr>
          <a:xfrm>
            <a:off x="6371451" y="1838705"/>
            <a:ext cx="3000375"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D26A856D-6A7D-BB0D-49D0-41D20C03B8B7}"/>
              </a:ext>
            </a:extLst>
          </p:cNvPr>
          <p:cNvSpPr txBox="1"/>
          <p:nvPr/>
        </p:nvSpPr>
        <p:spPr>
          <a:xfrm>
            <a:off x="6193955" y="5436235"/>
            <a:ext cx="427084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There is no null values present</a:t>
            </a:r>
          </a:p>
          <a:p>
            <a:r>
              <a:rPr lang="en-US" sz="2000" b="1" dirty="0">
                <a:latin typeface="Times New Roman" panose="02020603050405020304" pitchFamily="18" charset="0"/>
                <a:cs typeface="Times New Roman" panose="02020603050405020304" pitchFamily="18" charset="0"/>
              </a:rPr>
              <a:t> in the dataset.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75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7984-247B-CB1A-0295-56B20A07A480}"/>
              </a:ext>
            </a:extLst>
          </p:cNvPr>
          <p:cNvSpPr>
            <a:spLocks noGrp="1"/>
          </p:cNvSpPr>
          <p:nvPr>
            <p:ph type="title"/>
          </p:nvPr>
        </p:nvSpPr>
        <p:spPr>
          <a:xfrm>
            <a:off x="1927411" y="828349"/>
            <a:ext cx="7521388" cy="785300"/>
          </a:xfrm>
        </p:spPr>
        <p:txBody>
          <a:bodyPr>
            <a:normAutofit fontScale="90000"/>
          </a:bodyPr>
          <a:lstStyle/>
          <a:p>
            <a:r>
              <a:rPr lang="en-US" sz="4000" dirty="0">
                <a:latin typeface="Times New Roman" panose="02020603050405020304" pitchFamily="18" charset="0"/>
                <a:cs typeface="Times New Roman" panose="02020603050405020304" pitchFamily="18" charset="0"/>
              </a:rPr>
              <a:t>          Exploratory data analysis process</a:t>
            </a:r>
            <a:endParaRPr lang="en-IN" dirty="0"/>
          </a:p>
        </p:txBody>
      </p:sp>
      <p:pic>
        <p:nvPicPr>
          <p:cNvPr id="4" name="Content Placeholder 7">
            <a:extLst>
              <a:ext uri="{FF2B5EF4-FFF2-40B4-BE49-F238E27FC236}">
                <a16:creationId xmlns:a16="http://schemas.microsoft.com/office/drawing/2014/main" id="{FCE66901-C8D9-533F-35B3-992C9CA577AA}"/>
              </a:ext>
            </a:extLst>
          </p:cNvPr>
          <p:cNvPicPr>
            <a:picLocks noGrp="1" noChangeAspect="1"/>
          </p:cNvPicPr>
          <p:nvPr>
            <p:ph idx="1"/>
          </p:nvPr>
        </p:nvPicPr>
        <p:blipFill>
          <a:blip r:embed="rId2"/>
          <a:stretch>
            <a:fillRect/>
          </a:stretch>
        </p:blipFill>
        <p:spPr>
          <a:xfrm>
            <a:off x="1203177" y="2020014"/>
            <a:ext cx="9348281" cy="3722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885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1383-1562-1385-0BCF-FED617B9374A}"/>
              </a:ext>
            </a:extLst>
          </p:cNvPr>
          <p:cNvSpPr>
            <a:spLocks noGrp="1"/>
          </p:cNvSpPr>
          <p:nvPr>
            <p:ph type="title"/>
          </p:nvPr>
        </p:nvSpPr>
        <p:spPr>
          <a:xfrm>
            <a:off x="1801907" y="457201"/>
            <a:ext cx="9403976" cy="1028076"/>
          </a:xfrm>
        </p:spPr>
        <p:txBody>
          <a:bodyPr/>
          <a:lstStyle/>
          <a:p>
            <a:r>
              <a:rPr lang="en-US" sz="4000" dirty="0">
                <a:latin typeface="Times New Roman" panose="02020603050405020304" pitchFamily="18" charset="0"/>
                <a:cs typeface="Times New Roman" panose="02020603050405020304" pitchFamily="18" charset="0"/>
              </a:rPr>
              <a:t>Exploratory data analysis process</a:t>
            </a:r>
            <a:endParaRPr lang="en-IN" dirty="0"/>
          </a:p>
        </p:txBody>
      </p:sp>
      <p:pic>
        <p:nvPicPr>
          <p:cNvPr id="4" name="Content Placeholder 7">
            <a:extLst>
              <a:ext uri="{FF2B5EF4-FFF2-40B4-BE49-F238E27FC236}">
                <a16:creationId xmlns:a16="http://schemas.microsoft.com/office/drawing/2014/main" id="{E792FF9B-A73A-C92A-E30B-C4CBC0647804}"/>
              </a:ext>
            </a:extLst>
          </p:cNvPr>
          <p:cNvPicPr>
            <a:picLocks noGrp="1" noChangeAspect="1"/>
          </p:cNvPicPr>
          <p:nvPr>
            <p:ph idx="1"/>
          </p:nvPr>
        </p:nvPicPr>
        <p:blipFill>
          <a:blip r:embed="rId2"/>
          <a:stretch>
            <a:fillRect/>
          </a:stretch>
        </p:blipFill>
        <p:spPr>
          <a:xfrm>
            <a:off x="2667000" y="1621818"/>
            <a:ext cx="3429000" cy="3486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42F8948-8B0E-498D-3B75-0E27606DEC70}"/>
              </a:ext>
            </a:extLst>
          </p:cNvPr>
          <p:cNvSpPr txBox="1"/>
          <p:nvPr/>
        </p:nvSpPr>
        <p:spPr>
          <a:xfrm flipH="1">
            <a:off x="1444343" y="5312522"/>
            <a:ext cx="8908868"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By using “</a:t>
            </a:r>
            <a:r>
              <a:rPr lang="en-US" sz="1600" b="1" dirty="0" err="1">
                <a:latin typeface="Times New Roman" panose="02020603050405020304" pitchFamily="18" charset="0"/>
                <a:cs typeface="Times New Roman" panose="02020603050405020304" pitchFamily="18" charset="0"/>
              </a:rPr>
              <a:t>dtypes</a:t>
            </a:r>
            <a:r>
              <a:rPr lang="en-US" sz="1600" b="1" dirty="0">
                <a:latin typeface="Times New Roman" panose="02020603050405020304" pitchFamily="18" charset="0"/>
                <a:cs typeface="Times New Roman" panose="02020603050405020304" pitchFamily="18" charset="0"/>
              </a:rPr>
              <a:t>” we got to know the data types for each of the columns. Mostly data type are int64 in nature for training dataset and for test data type are classified under object type.</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83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64BC-7621-80F9-0229-261454B1BD9C}"/>
              </a:ext>
            </a:extLst>
          </p:cNvPr>
          <p:cNvSpPr>
            <a:spLocks noGrp="1"/>
          </p:cNvSpPr>
          <p:nvPr>
            <p:ph type="title"/>
          </p:nvPr>
        </p:nvSpPr>
        <p:spPr>
          <a:xfrm>
            <a:off x="1066800" y="445369"/>
            <a:ext cx="10058400" cy="1096560"/>
          </a:xfrm>
        </p:spPr>
        <p:txBody>
          <a:bodyPr/>
          <a:lstStyle/>
          <a:p>
            <a:pPr algn="ctr"/>
            <a:r>
              <a:rPr lang="en-US" sz="4000" dirty="0">
                <a:latin typeface="Times New Roman" panose="02020603050405020304" pitchFamily="18" charset="0"/>
                <a:cs typeface="Times New Roman" panose="02020603050405020304" pitchFamily="18" charset="0"/>
              </a:rPr>
              <a:t>Data Visualization process</a:t>
            </a:r>
            <a:endParaRPr lang="en-IN" dirty="0"/>
          </a:p>
        </p:txBody>
      </p:sp>
      <p:pic>
        <p:nvPicPr>
          <p:cNvPr id="4" name="Content Placeholder 6">
            <a:extLst>
              <a:ext uri="{FF2B5EF4-FFF2-40B4-BE49-F238E27FC236}">
                <a16:creationId xmlns:a16="http://schemas.microsoft.com/office/drawing/2014/main" id="{5D8214DD-51AA-2B31-4C44-49F48285B8BB}"/>
              </a:ext>
            </a:extLst>
          </p:cNvPr>
          <p:cNvPicPr>
            <a:picLocks noGrp="1"/>
          </p:cNvPicPr>
          <p:nvPr>
            <p:ph idx="1"/>
          </p:nvPr>
        </p:nvPicPr>
        <p:blipFill>
          <a:blip r:embed="rId2"/>
          <a:stretch>
            <a:fillRect/>
          </a:stretch>
        </p:blipFill>
        <p:spPr>
          <a:xfrm>
            <a:off x="3319462" y="1649271"/>
            <a:ext cx="5553075" cy="37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494852E-7926-129F-7331-3CD38DD553AB}"/>
              </a:ext>
            </a:extLst>
          </p:cNvPr>
          <p:cNvSpPr txBox="1"/>
          <p:nvPr/>
        </p:nvSpPr>
        <p:spPr>
          <a:xfrm>
            <a:off x="2402541" y="5523114"/>
            <a:ext cx="8157883" cy="966803"/>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testing dataset of the project. As clearly shown using the heatmap there is no null value present in the test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02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EDCA-162D-D1AF-870A-F9FB2297CD4D}"/>
              </a:ext>
            </a:extLst>
          </p:cNvPr>
          <p:cNvSpPr>
            <a:spLocks noGrp="1"/>
          </p:cNvSpPr>
          <p:nvPr>
            <p:ph type="title"/>
          </p:nvPr>
        </p:nvSpPr>
        <p:spPr>
          <a:xfrm>
            <a:off x="2940424" y="454335"/>
            <a:ext cx="6104964" cy="917265"/>
          </a:xfrm>
        </p:spPr>
        <p:txBody>
          <a:bodyPr/>
          <a:lstStyle/>
          <a:p>
            <a:pPr algn="ctr"/>
            <a:r>
              <a:rPr lang="en-US" sz="4000" dirty="0">
                <a:latin typeface="Times New Roman" panose="02020603050405020304" pitchFamily="18" charset="0"/>
                <a:cs typeface="Times New Roman" panose="02020603050405020304" pitchFamily="18" charset="0"/>
              </a:rPr>
              <a:t>Data Visualization process</a:t>
            </a:r>
            <a:endParaRPr lang="en-IN" dirty="0"/>
          </a:p>
        </p:txBody>
      </p:sp>
      <p:pic>
        <p:nvPicPr>
          <p:cNvPr id="4" name="Content Placeholder 3">
            <a:extLst>
              <a:ext uri="{FF2B5EF4-FFF2-40B4-BE49-F238E27FC236}">
                <a16:creationId xmlns:a16="http://schemas.microsoft.com/office/drawing/2014/main" id="{4BB2C64E-6489-E286-D833-85E784371731}"/>
              </a:ext>
            </a:extLst>
          </p:cNvPr>
          <p:cNvPicPr>
            <a:picLocks noGrp="1"/>
          </p:cNvPicPr>
          <p:nvPr>
            <p:ph idx="1"/>
          </p:nvPr>
        </p:nvPicPr>
        <p:blipFill>
          <a:blip r:embed="rId2"/>
          <a:stretch>
            <a:fillRect/>
          </a:stretch>
        </p:blipFill>
        <p:spPr>
          <a:xfrm>
            <a:off x="3523585" y="1619344"/>
            <a:ext cx="4938642" cy="3849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1A52A0A6-9568-99EB-E4AA-BB46CE1483A6}"/>
              </a:ext>
            </a:extLst>
          </p:cNvPr>
          <p:cNvSpPr txBox="1"/>
          <p:nvPr/>
        </p:nvSpPr>
        <p:spPr>
          <a:xfrm>
            <a:off x="788894" y="5576905"/>
            <a:ext cx="10945905" cy="670440"/>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above visualizations using heatmap we are trying to find out if there is any null value present in the training dataset of the project. As clearly shown using the heatmap there is no null value present in the training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4031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{39BE2728-2D94-4031-A0D7-9C97DF1989C3}tf78438558_win32</Template>
  <TotalTime>59</TotalTime>
  <Words>629</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Garamond</vt:lpstr>
      <vt:lpstr>Times New Roman</vt:lpstr>
      <vt:lpstr>SavonVTI</vt:lpstr>
      <vt:lpstr>MALIGNANT COMMENTS CLASSIFICATION</vt:lpstr>
      <vt:lpstr>Problem Statement Analysis</vt:lpstr>
      <vt:lpstr>Data set description </vt:lpstr>
      <vt:lpstr>     Exploratory data analysis process</vt:lpstr>
      <vt:lpstr>Exploratory data analysis process</vt:lpstr>
      <vt:lpstr>          Exploratory data analysis process</vt:lpstr>
      <vt:lpstr>Exploratory data analysis process</vt:lpstr>
      <vt:lpstr>Data Visualization process</vt:lpstr>
      <vt:lpstr>Data Visualization process</vt:lpstr>
      <vt:lpstr>PowerPoint Presentation</vt:lpstr>
      <vt:lpstr>PowerPoint Presentation</vt:lpstr>
      <vt:lpstr>Data preprocessing stage</vt:lpstr>
      <vt:lpstr>Data preprocessing stage</vt:lpstr>
      <vt:lpstr>Data preprocessing stage</vt:lpstr>
      <vt:lpstr>Model building process </vt:lpstr>
      <vt:lpstr>PowerPoint Presentation</vt:lpstr>
      <vt:lpstr>Model Comparison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arisha.sadique@outlook.com</dc:creator>
  <cp:lastModifiedBy>arisha.sadique@outlook.com</cp:lastModifiedBy>
  <cp:revision>4</cp:revision>
  <dcterms:created xsi:type="dcterms:W3CDTF">2022-05-19T14:14:11Z</dcterms:created>
  <dcterms:modified xsi:type="dcterms:W3CDTF">2022-05-19T15:14:32Z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