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1" r:id="rId6"/>
    <p:sldId id="262" r:id="rId7"/>
    <p:sldId id="263" r:id="rId8"/>
    <p:sldId id="264" r:id="rId9"/>
    <p:sldId id="281" r:id="rId10"/>
    <p:sldId id="265" r:id="rId11"/>
    <p:sldId id="266" r:id="rId12"/>
    <p:sldId id="270" r:id="rId13"/>
    <p:sldId id="267" r:id="rId14"/>
    <p:sldId id="268" r:id="rId15"/>
    <p:sldId id="285" r:id="rId16"/>
    <p:sldId id="277" r:id="rId17"/>
    <p:sldId id="269" r:id="rId18"/>
    <p:sldId id="271" r:id="rId19"/>
    <p:sldId id="278" r:id="rId20"/>
    <p:sldId id="272" r:id="rId21"/>
    <p:sldId id="276" r:id="rId22"/>
    <p:sldId id="274" r:id="rId23"/>
    <p:sldId id="275" r:id="rId24"/>
    <p:sldId id="282" r:id="rId25"/>
    <p:sldId id="283" r:id="rId26"/>
    <p:sldId id="273" r:id="rId27"/>
    <p:sldId id="28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a:srgbClr val="344529"/>
    <a:srgbClr val="2B3922"/>
    <a:srgbClr val="2E3722"/>
    <a:srgbClr val="FCF7F1"/>
    <a:srgbClr val="B8D233"/>
    <a:srgbClr val="5CC6D6"/>
    <a:srgbClr val="F8D22F"/>
    <a:srgbClr val="F03F2B"/>
    <a:srgbClr val="3488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5/30/2022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5/30/2022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5/30/2022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5/30/2022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5/30/2022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5/30/2022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5/30/2022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5/30/2022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5/30/2022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5/30/2022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IN" sz="4400" b="1" u="sng" dirty="0">
                <a:effectLst/>
                <a:latin typeface="Calibri" panose="020F0502020204030204" pitchFamily="34" charset="0"/>
                <a:ea typeface="Calibri" panose="020F0502020204030204" pitchFamily="34" charset="0"/>
                <a:cs typeface="Times New Roman" panose="02020603050405020304" pitchFamily="18" charset="0"/>
              </a:rPr>
              <a:t>Rating prediction PROJECT</a:t>
            </a:r>
            <a:endParaRPr lang="en-US" sz="4400" dirty="0">
              <a:solidFill>
                <a:schemeClr val="tx1"/>
              </a:solidFill>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7315199" y="4281376"/>
            <a:ext cx="3493669" cy="559656"/>
          </a:xfrm>
        </p:spPr>
        <p:txBody>
          <a:bodyPr>
            <a:normAutofit/>
          </a:bodyPr>
          <a:lstStyle/>
          <a:p>
            <a:pPr>
              <a:spcAft>
                <a:spcPts val="600"/>
              </a:spcAft>
            </a:pPr>
            <a:r>
              <a:rPr lang="en-US" b="1" dirty="0">
                <a:solidFill>
                  <a:schemeClr val="tx1"/>
                </a:solidFill>
              </a:rPr>
              <a:t>Nazia Sultana Khan</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5EDCA-162D-D1AF-870A-F9FB2297CD4D}"/>
              </a:ext>
            </a:extLst>
          </p:cNvPr>
          <p:cNvSpPr>
            <a:spLocks noGrp="1"/>
          </p:cNvSpPr>
          <p:nvPr>
            <p:ph type="title"/>
          </p:nvPr>
        </p:nvSpPr>
        <p:spPr>
          <a:xfrm>
            <a:off x="2940424" y="436405"/>
            <a:ext cx="6104964" cy="585571"/>
          </a:xfrm>
        </p:spPr>
        <p:txBody>
          <a:bodyPr>
            <a:normAutofit fontScale="90000"/>
          </a:bodyPr>
          <a:lstStyle/>
          <a:p>
            <a:pPr algn="ctr"/>
            <a:r>
              <a:rPr lang="en-US" sz="4000" u="sng" dirty="0">
                <a:solidFill>
                  <a:schemeClr val="tx1"/>
                </a:solidFill>
                <a:latin typeface="Century" panose="02040604050505020304" pitchFamily="18" charset="0"/>
              </a:rPr>
              <a:t>Exploratory data analysis</a:t>
            </a:r>
            <a:endParaRPr lang="en-IN" u="sng" dirty="0"/>
          </a:p>
        </p:txBody>
      </p:sp>
      <p:sp>
        <p:nvSpPr>
          <p:cNvPr id="8" name="TextBox 7">
            <a:extLst>
              <a:ext uri="{FF2B5EF4-FFF2-40B4-BE49-F238E27FC236}">
                <a16:creationId xmlns:a16="http://schemas.microsoft.com/office/drawing/2014/main" id="{07BB761E-11B0-4390-5122-32F7B1271E85}"/>
              </a:ext>
            </a:extLst>
          </p:cNvPr>
          <p:cNvSpPr txBox="1"/>
          <p:nvPr/>
        </p:nvSpPr>
        <p:spPr>
          <a:xfrm>
            <a:off x="412377" y="1039906"/>
            <a:ext cx="11358282" cy="5402569"/>
          </a:xfrm>
          <a:prstGeom prst="rect">
            <a:avLst/>
          </a:prstGeom>
          <a:noFill/>
        </p:spPr>
        <p:txBody>
          <a:bodyPr wrap="square">
            <a:spAutoFit/>
          </a:bodyPr>
          <a:lstStyle/>
          <a:p>
            <a:pPr marL="342900" lvl="0" indent="-342900">
              <a:lnSpc>
                <a:spcPct val="107000"/>
              </a:lnSpc>
              <a:buFont typeface="Wingdings" panose="05000000000000000000" pitchFamily="2" charset="2"/>
              <a:buChar char=""/>
            </a:pPr>
            <a:r>
              <a:rPr lang="en-IN" sz="1800" dirty="0">
                <a:effectLst/>
                <a:latin typeface="Century" panose="02040604050505020304" pitchFamily="18" charset="0"/>
                <a:ea typeface="Calibri" panose="020F0502020204030204" pitchFamily="34" charset="0"/>
                <a:cs typeface="Calibri" panose="020F0502020204030204" pitchFamily="34" charset="0"/>
              </a:rPr>
              <a:t>Importing necessary libraries and loading dataset as a data frame.</a:t>
            </a:r>
          </a:p>
          <a:p>
            <a:pPr lvl="0">
              <a:lnSpc>
                <a:spcPct val="107000"/>
              </a:lnSpc>
            </a:pPr>
            <a:endParaRPr lang="en-IN" sz="1800" dirty="0">
              <a:effectLst/>
              <a:latin typeface="Century" panose="02040604050505020304" pitchFamily="18" charset="0"/>
              <a:ea typeface="Calibri" panose="020F0502020204030204" pitchFamily="34" charset="0"/>
              <a:cs typeface="Calibri" panose="020F0502020204030204" pitchFamily="34" charset="0"/>
            </a:endParaRPr>
          </a:p>
          <a:p>
            <a:pPr marL="342900" lvl="0" indent="-342900">
              <a:lnSpc>
                <a:spcPct val="107000"/>
              </a:lnSpc>
              <a:buFont typeface="Wingdings" panose="05000000000000000000" pitchFamily="2" charset="2"/>
              <a:buChar char=""/>
            </a:pPr>
            <a:r>
              <a:rPr lang="en-IN" sz="1800" dirty="0">
                <a:effectLst/>
                <a:latin typeface="Century" panose="02040604050505020304" pitchFamily="18" charset="0"/>
                <a:ea typeface="Calibri" panose="020F0502020204030204" pitchFamily="34" charset="0"/>
                <a:cs typeface="Calibri" panose="020F0502020204030204" pitchFamily="34" charset="0"/>
              </a:rPr>
              <a:t>Checked some statistical information like shape, number of unique values present, info, null values, value counts etc.</a:t>
            </a:r>
          </a:p>
          <a:p>
            <a:pPr lvl="0">
              <a:lnSpc>
                <a:spcPct val="107000"/>
              </a:lnSpc>
            </a:pPr>
            <a:endParaRPr lang="en-IN" sz="1800" dirty="0">
              <a:effectLst/>
              <a:latin typeface="Century" panose="02040604050505020304" pitchFamily="18" charset="0"/>
              <a:ea typeface="Calibri" panose="020F0502020204030204" pitchFamily="34" charset="0"/>
              <a:cs typeface="Calibri" panose="020F0502020204030204" pitchFamily="34" charset="0"/>
            </a:endParaRPr>
          </a:p>
          <a:p>
            <a:pPr marL="342900" lvl="0" indent="-342900">
              <a:lnSpc>
                <a:spcPct val="107000"/>
              </a:lnSpc>
              <a:buFont typeface="Wingdings" panose="05000000000000000000" pitchFamily="2" charset="2"/>
              <a:buChar char=""/>
            </a:pPr>
            <a:r>
              <a:rPr lang="en-IN" sz="1800" dirty="0">
                <a:effectLst/>
                <a:latin typeface="Century" panose="02040604050505020304" pitchFamily="18" charset="0"/>
                <a:ea typeface="Calibri" panose="020F0502020204030204" pitchFamily="34" charset="0"/>
                <a:cs typeface="Calibri" panose="020F0502020204030204" pitchFamily="34" charset="0"/>
              </a:rPr>
              <a:t>Checked for null values and I replaced those null values using imputation method. And removed Unnamed: 0 and Unnamed:1.</a:t>
            </a:r>
          </a:p>
          <a:p>
            <a:pPr lvl="0">
              <a:lnSpc>
                <a:spcPct val="107000"/>
              </a:lnSpc>
            </a:pPr>
            <a:endParaRPr lang="en-IN" sz="1800" dirty="0">
              <a:effectLst/>
              <a:latin typeface="Century" panose="02040604050505020304" pitchFamily="18" charset="0"/>
              <a:ea typeface="Calibri" panose="020F0502020204030204" pitchFamily="34" charset="0"/>
              <a:cs typeface="Calibri" panose="020F0502020204030204" pitchFamily="34" charset="0"/>
            </a:endParaRPr>
          </a:p>
          <a:p>
            <a:pPr marL="342900" lvl="0" indent="-342900">
              <a:lnSpc>
                <a:spcPct val="107000"/>
              </a:lnSpc>
              <a:buFont typeface="Wingdings" panose="05000000000000000000" pitchFamily="2" charset="2"/>
              <a:buChar char=""/>
            </a:pPr>
            <a:r>
              <a:rPr lang="en-IN" sz="1800" dirty="0">
                <a:effectLst/>
                <a:latin typeface="Century" panose="02040604050505020304" pitchFamily="18" charset="0"/>
                <a:ea typeface="Calibri" panose="020F0502020204030204" pitchFamily="34" charset="0"/>
                <a:cs typeface="Calibri" panose="020F0502020204030204" pitchFamily="34" charset="0"/>
              </a:rPr>
              <a:t>Visualized each feature using seaborn and matplotlib libraries by plotting distribution plot and word cloud for each ratings.</a:t>
            </a:r>
          </a:p>
          <a:p>
            <a:pPr lvl="0">
              <a:lnSpc>
                <a:spcPct val="107000"/>
              </a:lnSpc>
            </a:pPr>
            <a:endParaRPr lang="en-IN" sz="1800" dirty="0">
              <a:effectLst/>
              <a:latin typeface="Century" panose="02040604050505020304" pitchFamily="18" charset="0"/>
              <a:ea typeface="Calibri" panose="020F0502020204030204" pitchFamily="34" charset="0"/>
              <a:cs typeface="Calibri" panose="020F0502020204030204" pitchFamily="34" charset="0"/>
            </a:endParaRPr>
          </a:p>
          <a:p>
            <a:pPr marL="342900" lvl="0" indent="-342900">
              <a:lnSpc>
                <a:spcPct val="107000"/>
              </a:lnSpc>
              <a:buFont typeface="Wingdings" panose="05000000000000000000" pitchFamily="2" charset="2"/>
              <a:buChar char=""/>
            </a:pPr>
            <a:r>
              <a:rPr lang="en-IN" sz="1800" dirty="0">
                <a:effectLst/>
                <a:latin typeface="Century" panose="02040604050505020304" pitchFamily="18" charset="0"/>
                <a:ea typeface="Calibri" panose="020F0502020204030204" pitchFamily="34" charset="0"/>
                <a:cs typeface="Calibri" panose="020F0502020204030204" pitchFamily="34" charset="0"/>
              </a:rPr>
              <a:t>Done text pre-processing techniques like Removing Punctuations and other special characters, Splitting the comments into individual words, Removing Stop Words, Stemming and Lemmatization.</a:t>
            </a:r>
          </a:p>
          <a:p>
            <a:pPr lvl="0">
              <a:lnSpc>
                <a:spcPct val="107000"/>
              </a:lnSpc>
            </a:pPr>
            <a:endParaRPr lang="en-IN" sz="1800" dirty="0">
              <a:effectLst/>
              <a:latin typeface="Century" panose="02040604050505020304" pitchFamily="18" charset="0"/>
              <a:ea typeface="Calibri" panose="020F0502020204030204" pitchFamily="34" charset="0"/>
              <a:cs typeface="Calibri" panose="020F0502020204030204" pitchFamily="34" charset="0"/>
            </a:endParaRPr>
          </a:p>
          <a:p>
            <a:pPr marL="342900" lvl="0" indent="-342900">
              <a:lnSpc>
                <a:spcPct val="107000"/>
              </a:lnSpc>
              <a:spcAft>
                <a:spcPts val="800"/>
              </a:spcAft>
              <a:buFont typeface="Wingdings" panose="05000000000000000000" pitchFamily="2" charset="2"/>
              <a:buChar char=""/>
            </a:pPr>
            <a:r>
              <a:rPr lang="en-IN" sz="1800" dirty="0">
                <a:effectLst/>
                <a:latin typeface="Century" panose="02040604050505020304" pitchFamily="18" charset="0"/>
                <a:ea typeface="Calibri" panose="020F0502020204030204" pitchFamily="34" charset="0"/>
                <a:cs typeface="Calibri" panose="020F0502020204030204" pitchFamily="34" charset="0"/>
              </a:rPr>
              <a:t> After getting a cleaned data used TF-IDF vectorizer. It’ll help to transform the text data to feature vector which can be used as input in our 6 modelling. It is a common algorithm to transform text into numbers. It measures the originality of a word by comparing the frequency of appearance of a word in a document with the number of documents the words appear in. </a:t>
            </a:r>
          </a:p>
        </p:txBody>
      </p:sp>
    </p:spTree>
    <p:extLst>
      <p:ext uri="{BB962C8B-B14F-4D97-AF65-F5344CB8AC3E}">
        <p14:creationId xmlns:p14="http://schemas.microsoft.com/office/powerpoint/2010/main" val="3704031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DFF3870-0A8A-0367-7527-34390D6FC49A}"/>
              </a:ext>
            </a:extLst>
          </p:cNvPr>
          <p:cNvSpPr txBox="1"/>
          <p:nvPr/>
        </p:nvSpPr>
        <p:spPr>
          <a:xfrm>
            <a:off x="4455459" y="456307"/>
            <a:ext cx="3299012" cy="646331"/>
          </a:xfrm>
          <a:prstGeom prst="rect">
            <a:avLst/>
          </a:prstGeom>
          <a:noFill/>
        </p:spPr>
        <p:txBody>
          <a:bodyPr wrap="square">
            <a:spAutoFit/>
          </a:bodyPr>
          <a:lstStyle/>
          <a:p>
            <a:r>
              <a:rPr lang="en-US" sz="3600" u="sng" dirty="0">
                <a:latin typeface="Century" panose="02040604050505020304" pitchFamily="18" charset="0"/>
              </a:rPr>
              <a:t>Visualization</a:t>
            </a:r>
            <a:endParaRPr lang="en-IN" sz="3600" u="sng" dirty="0">
              <a:latin typeface="Century" panose="02040604050505020304" pitchFamily="18" charset="0"/>
            </a:endParaRPr>
          </a:p>
        </p:txBody>
      </p:sp>
      <p:sp>
        <p:nvSpPr>
          <p:cNvPr id="12" name="TextBox 11">
            <a:extLst>
              <a:ext uri="{FF2B5EF4-FFF2-40B4-BE49-F238E27FC236}">
                <a16:creationId xmlns:a16="http://schemas.microsoft.com/office/drawing/2014/main" id="{417DBD3F-09D2-AE85-EE38-9D1B417E2EB2}"/>
              </a:ext>
            </a:extLst>
          </p:cNvPr>
          <p:cNvSpPr txBox="1"/>
          <p:nvPr/>
        </p:nvSpPr>
        <p:spPr>
          <a:xfrm>
            <a:off x="587188" y="4428560"/>
            <a:ext cx="11017623" cy="1549848"/>
          </a:xfrm>
          <a:prstGeom prst="rect">
            <a:avLst/>
          </a:prstGeom>
          <a:noFill/>
        </p:spPr>
        <p:txBody>
          <a:bodyPr wrap="square">
            <a:spAutoFit/>
          </a:bodyPr>
          <a:lstStyle/>
          <a:p>
            <a:pPr marL="342900" lvl="0" indent="-342900">
              <a:lnSpc>
                <a:spcPct val="107000"/>
              </a:lnSpc>
              <a:buFont typeface="Wingdings" panose="05000000000000000000" pitchFamily="2" charset="2"/>
              <a:buChar char=""/>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By observing the histogram we can clearly see that most of our text is having the number of words in the range of 0 to 80, But some of the reviews are too lengthy which may act like outliers in our data.</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Above plot represents histogram for character count of Review text, which is quite similar to the histogram of word count.</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14" name="Picture 13">
            <a:extLst>
              <a:ext uri="{FF2B5EF4-FFF2-40B4-BE49-F238E27FC236}">
                <a16:creationId xmlns:a16="http://schemas.microsoft.com/office/drawing/2014/main" id="{869D4C41-2188-C864-2B2E-D4F612F86437}"/>
              </a:ext>
            </a:extLst>
          </p:cNvPr>
          <p:cNvPicPr>
            <a:picLocks noChangeAspect="1"/>
          </p:cNvPicPr>
          <p:nvPr/>
        </p:nvPicPr>
        <p:blipFill>
          <a:blip r:embed="rId2"/>
          <a:stretch>
            <a:fillRect/>
          </a:stretch>
        </p:blipFill>
        <p:spPr>
          <a:xfrm>
            <a:off x="1357820" y="1256975"/>
            <a:ext cx="4883758" cy="3112211"/>
          </a:xfrm>
          <a:prstGeom prst="rect">
            <a:avLst/>
          </a:prstGeom>
        </p:spPr>
      </p:pic>
      <p:pic>
        <p:nvPicPr>
          <p:cNvPr id="16" name="Picture 15">
            <a:extLst>
              <a:ext uri="{FF2B5EF4-FFF2-40B4-BE49-F238E27FC236}">
                <a16:creationId xmlns:a16="http://schemas.microsoft.com/office/drawing/2014/main" id="{2C07090E-8314-60F7-4E37-DE582819DF31}"/>
              </a:ext>
            </a:extLst>
          </p:cNvPr>
          <p:cNvPicPr>
            <a:picLocks noChangeAspect="1"/>
          </p:cNvPicPr>
          <p:nvPr/>
        </p:nvPicPr>
        <p:blipFill>
          <a:blip r:embed="rId3"/>
          <a:stretch>
            <a:fillRect/>
          </a:stretch>
        </p:blipFill>
        <p:spPr>
          <a:xfrm>
            <a:off x="6266330" y="1251660"/>
            <a:ext cx="4266089" cy="3117527"/>
          </a:xfrm>
          <a:prstGeom prst="rect">
            <a:avLst/>
          </a:prstGeom>
        </p:spPr>
      </p:pic>
    </p:spTree>
    <p:extLst>
      <p:ext uri="{BB962C8B-B14F-4D97-AF65-F5344CB8AC3E}">
        <p14:creationId xmlns:p14="http://schemas.microsoft.com/office/powerpoint/2010/main" val="2138309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DFF3870-0A8A-0367-7527-34390D6FC49A}"/>
              </a:ext>
            </a:extLst>
          </p:cNvPr>
          <p:cNvSpPr txBox="1"/>
          <p:nvPr/>
        </p:nvSpPr>
        <p:spPr>
          <a:xfrm>
            <a:off x="4455459" y="456307"/>
            <a:ext cx="3299012" cy="646331"/>
          </a:xfrm>
          <a:prstGeom prst="rect">
            <a:avLst/>
          </a:prstGeom>
          <a:noFill/>
        </p:spPr>
        <p:txBody>
          <a:bodyPr wrap="square">
            <a:spAutoFit/>
          </a:bodyPr>
          <a:lstStyle/>
          <a:p>
            <a:r>
              <a:rPr lang="en-US" sz="3600" u="sng" dirty="0">
                <a:latin typeface="Century" panose="02040604050505020304" pitchFamily="18" charset="0"/>
              </a:rPr>
              <a:t>Visualization</a:t>
            </a:r>
            <a:endParaRPr lang="en-IN" sz="3600" u="sng" dirty="0">
              <a:latin typeface="Century" panose="02040604050505020304" pitchFamily="18" charset="0"/>
            </a:endParaRPr>
          </a:p>
        </p:txBody>
      </p:sp>
      <p:sp>
        <p:nvSpPr>
          <p:cNvPr id="12" name="TextBox 11">
            <a:extLst>
              <a:ext uri="{FF2B5EF4-FFF2-40B4-BE49-F238E27FC236}">
                <a16:creationId xmlns:a16="http://schemas.microsoft.com/office/drawing/2014/main" id="{417DBD3F-09D2-AE85-EE38-9D1B417E2EB2}"/>
              </a:ext>
            </a:extLst>
          </p:cNvPr>
          <p:cNvSpPr txBox="1"/>
          <p:nvPr/>
        </p:nvSpPr>
        <p:spPr>
          <a:xfrm>
            <a:off x="587188" y="4365805"/>
            <a:ext cx="11017623" cy="1882951"/>
          </a:xfrm>
          <a:prstGeom prst="rect">
            <a:avLst/>
          </a:prstGeom>
          <a:noFill/>
        </p:spPr>
        <p:txBody>
          <a:bodyPr wrap="square">
            <a:spAutoFit/>
          </a:bodyPr>
          <a:lstStyle/>
          <a:p>
            <a:pPr lvl="0">
              <a:lnSpc>
                <a:spcPct val="107000"/>
              </a:lnSpc>
            </a:pP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Above plot represents histogram for character count of Review text, which is quite similar to the histogram of word count.</a:t>
            </a:r>
          </a:p>
          <a:p>
            <a:pPr marL="342900" lvl="0" indent="-342900">
              <a:lnSpc>
                <a:spcPct val="107000"/>
              </a:lnSpc>
              <a:spcAft>
                <a:spcPts val="800"/>
              </a:spcAft>
              <a:buFont typeface="Wingdings" panose="05000000000000000000" pitchFamily="2" charset="2"/>
              <a:buChar char=""/>
            </a:pPr>
            <a:r>
              <a:rPr lang="en-IN" dirty="0">
                <a:solidFill>
                  <a:srgbClr val="000000"/>
                </a:solidFill>
                <a:latin typeface="Century" panose="02040604050505020304" pitchFamily="18" charset="0"/>
                <a:cs typeface="Calibri" panose="020F0502020204030204" pitchFamily="34" charset="0"/>
              </a:rPr>
              <a:t>By observing the histogram we can clearly see that most of our text is having the number of words in the range of 0 to 400, But some of the reviews are too lengthy which may act like outliers in our data</a:t>
            </a:r>
          </a:p>
        </p:txBody>
      </p:sp>
      <p:pic>
        <p:nvPicPr>
          <p:cNvPr id="3" name="Picture 2">
            <a:extLst>
              <a:ext uri="{FF2B5EF4-FFF2-40B4-BE49-F238E27FC236}">
                <a16:creationId xmlns:a16="http://schemas.microsoft.com/office/drawing/2014/main" id="{37A82CDB-9C09-33E8-C685-C32B791698E9}"/>
              </a:ext>
            </a:extLst>
          </p:cNvPr>
          <p:cNvPicPr>
            <a:picLocks noChangeAspect="1"/>
          </p:cNvPicPr>
          <p:nvPr/>
        </p:nvPicPr>
        <p:blipFill>
          <a:blip r:embed="rId2"/>
          <a:stretch>
            <a:fillRect/>
          </a:stretch>
        </p:blipFill>
        <p:spPr>
          <a:xfrm>
            <a:off x="1803295" y="1176084"/>
            <a:ext cx="4172241" cy="3065929"/>
          </a:xfrm>
          <a:prstGeom prst="rect">
            <a:avLst/>
          </a:prstGeom>
        </p:spPr>
      </p:pic>
      <p:pic>
        <p:nvPicPr>
          <p:cNvPr id="5" name="Picture 4">
            <a:extLst>
              <a:ext uri="{FF2B5EF4-FFF2-40B4-BE49-F238E27FC236}">
                <a16:creationId xmlns:a16="http://schemas.microsoft.com/office/drawing/2014/main" id="{30F13A44-D4F7-4DDF-DC8B-C936756F3A7E}"/>
              </a:ext>
            </a:extLst>
          </p:cNvPr>
          <p:cNvPicPr>
            <a:picLocks noChangeAspect="1"/>
          </p:cNvPicPr>
          <p:nvPr/>
        </p:nvPicPr>
        <p:blipFill>
          <a:blip r:embed="rId3"/>
          <a:stretch>
            <a:fillRect/>
          </a:stretch>
        </p:blipFill>
        <p:spPr>
          <a:xfrm>
            <a:off x="5965452" y="1183341"/>
            <a:ext cx="3931581" cy="3065929"/>
          </a:xfrm>
          <a:prstGeom prst="rect">
            <a:avLst/>
          </a:prstGeom>
        </p:spPr>
      </p:pic>
    </p:spTree>
    <p:extLst>
      <p:ext uri="{BB962C8B-B14F-4D97-AF65-F5344CB8AC3E}">
        <p14:creationId xmlns:p14="http://schemas.microsoft.com/office/powerpoint/2010/main" val="4164151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0EB65C1B-6ABF-847B-0A74-76308BE12DFD}"/>
              </a:ext>
            </a:extLst>
          </p:cNvPr>
          <p:cNvSpPr txBox="1"/>
          <p:nvPr/>
        </p:nvSpPr>
        <p:spPr>
          <a:xfrm>
            <a:off x="797859" y="1295871"/>
            <a:ext cx="10318376" cy="923330"/>
          </a:xfrm>
          <a:prstGeom prst="rect">
            <a:avLst/>
          </a:prstGeom>
          <a:noFill/>
        </p:spPr>
        <p:txBody>
          <a:bodyPr wrap="square">
            <a:spAutoFit/>
          </a:bodyPr>
          <a:lstStyle/>
          <a:p>
            <a:r>
              <a:rPr lang="en-IN" sz="1800" dirty="0">
                <a:solidFill>
                  <a:srgbClr val="000000"/>
                </a:solidFill>
                <a:effectLst/>
                <a:latin typeface="Century" panose="02040604050505020304" pitchFamily="18" charset="0"/>
                <a:ea typeface="Calibri" panose="020F0502020204030204" pitchFamily="34" charset="0"/>
              </a:rPr>
              <a:t>As we know that some of the review are too lengthy, so </a:t>
            </a:r>
            <a:r>
              <a:rPr lang="en-IN" sz="1800" dirty="0" err="1">
                <a:solidFill>
                  <a:srgbClr val="000000"/>
                </a:solidFill>
                <a:effectLst/>
                <a:latin typeface="Century" panose="02040604050505020304" pitchFamily="18" charset="0"/>
                <a:ea typeface="Calibri" panose="020F0502020204030204" pitchFamily="34" charset="0"/>
              </a:rPr>
              <a:t>i</a:t>
            </a:r>
            <a:r>
              <a:rPr lang="en-IN" sz="1800" dirty="0">
                <a:solidFill>
                  <a:srgbClr val="000000"/>
                </a:solidFill>
                <a:effectLst/>
                <a:latin typeface="Century" panose="02040604050505020304" pitchFamily="18" charset="0"/>
                <a:ea typeface="Calibri" panose="020F0502020204030204" pitchFamily="34" charset="0"/>
              </a:rPr>
              <a:t> have to treat them as outliers and remove them using </a:t>
            </a:r>
            <a:r>
              <a:rPr lang="en-IN" sz="1800" dirty="0" err="1">
                <a:solidFill>
                  <a:srgbClr val="000000"/>
                </a:solidFill>
                <a:effectLst/>
                <a:latin typeface="Century" panose="02040604050505020304" pitchFamily="18" charset="0"/>
                <a:ea typeface="Calibri" panose="020F0502020204030204" pitchFamily="34" charset="0"/>
              </a:rPr>
              <a:t>z_score</a:t>
            </a:r>
            <a:r>
              <a:rPr lang="en-IN" sz="1800" dirty="0">
                <a:solidFill>
                  <a:srgbClr val="000000"/>
                </a:solidFill>
                <a:effectLst/>
                <a:latin typeface="Century" panose="02040604050505020304" pitchFamily="18" charset="0"/>
                <a:ea typeface="Calibri" panose="020F0502020204030204" pitchFamily="34" charset="0"/>
              </a:rPr>
              <a:t> method.</a:t>
            </a:r>
            <a:r>
              <a:rPr lang="en-IN" dirty="0">
                <a:effectLst/>
                <a:latin typeface="Century" panose="02040604050505020304" pitchFamily="18" charset="0"/>
              </a:rPr>
              <a:t> After removing the outliers the word count and character count looks as below.</a:t>
            </a:r>
            <a:endParaRPr lang="en-IN" dirty="0"/>
          </a:p>
        </p:txBody>
      </p:sp>
      <p:sp>
        <p:nvSpPr>
          <p:cNvPr id="12" name="TextBox 11">
            <a:extLst>
              <a:ext uri="{FF2B5EF4-FFF2-40B4-BE49-F238E27FC236}">
                <a16:creationId xmlns:a16="http://schemas.microsoft.com/office/drawing/2014/main" id="{D30F6E01-04C1-F583-CFF7-81F10E68A640}"/>
              </a:ext>
            </a:extLst>
          </p:cNvPr>
          <p:cNvSpPr txBox="1"/>
          <p:nvPr/>
        </p:nvSpPr>
        <p:spPr>
          <a:xfrm>
            <a:off x="797859" y="5572034"/>
            <a:ext cx="10354234" cy="646331"/>
          </a:xfrm>
          <a:prstGeom prst="rect">
            <a:avLst/>
          </a:prstGeom>
          <a:noFill/>
        </p:spPr>
        <p:txBody>
          <a:bodyPr wrap="square">
            <a:spAutoFit/>
          </a:bodyPr>
          <a:lstStyle/>
          <a:p>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After plotting histograms for word counts and character counts and after removing outliers we can see we are left out with good range of number of words and characters</a:t>
            </a:r>
            <a:endParaRPr lang="en-IN" dirty="0"/>
          </a:p>
        </p:txBody>
      </p:sp>
      <p:sp>
        <p:nvSpPr>
          <p:cNvPr id="13" name="TextBox 12">
            <a:extLst>
              <a:ext uri="{FF2B5EF4-FFF2-40B4-BE49-F238E27FC236}">
                <a16:creationId xmlns:a16="http://schemas.microsoft.com/office/drawing/2014/main" id="{60ED8B8E-9C59-ACBA-D57B-D22C65A30617}"/>
              </a:ext>
            </a:extLst>
          </p:cNvPr>
          <p:cNvSpPr txBox="1"/>
          <p:nvPr/>
        </p:nvSpPr>
        <p:spPr>
          <a:xfrm>
            <a:off x="3379695" y="505164"/>
            <a:ext cx="3281081" cy="646331"/>
          </a:xfrm>
          <a:prstGeom prst="rect">
            <a:avLst/>
          </a:prstGeom>
          <a:noFill/>
        </p:spPr>
        <p:txBody>
          <a:bodyPr wrap="square">
            <a:spAutoFit/>
          </a:bodyPr>
          <a:lstStyle/>
          <a:p>
            <a:r>
              <a:rPr lang="en-US" sz="3600" u="sng" dirty="0">
                <a:latin typeface="Century" panose="02040604050505020304" pitchFamily="18" charset="0"/>
              </a:rPr>
              <a:t>Visualization</a:t>
            </a:r>
            <a:endParaRPr lang="en-IN" sz="3600" u="sng" dirty="0">
              <a:latin typeface="Century" panose="02040604050505020304" pitchFamily="18" charset="0"/>
            </a:endParaRPr>
          </a:p>
        </p:txBody>
      </p:sp>
      <p:pic>
        <p:nvPicPr>
          <p:cNvPr id="3" name="Picture 2">
            <a:extLst>
              <a:ext uri="{FF2B5EF4-FFF2-40B4-BE49-F238E27FC236}">
                <a16:creationId xmlns:a16="http://schemas.microsoft.com/office/drawing/2014/main" id="{F99F237F-BD00-641C-890D-89953B52B510}"/>
              </a:ext>
            </a:extLst>
          </p:cNvPr>
          <p:cNvPicPr>
            <a:picLocks noChangeAspect="1"/>
          </p:cNvPicPr>
          <p:nvPr/>
        </p:nvPicPr>
        <p:blipFill>
          <a:blip r:embed="rId2"/>
          <a:stretch>
            <a:fillRect/>
          </a:stretch>
        </p:blipFill>
        <p:spPr>
          <a:xfrm>
            <a:off x="1594001" y="2363577"/>
            <a:ext cx="4089622" cy="2755388"/>
          </a:xfrm>
          <a:prstGeom prst="rect">
            <a:avLst/>
          </a:prstGeom>
        </p:spPr>
      </p:pic>
      <p:pic>
        <p:nvPicPr>
          <p:cNvPr id="5" name="Picture 4">
            <a:extLst>
              <a:ext uri="{FF2B5EF4-FFF2-40B4-BE49-F238E27FC236}">
                <a16:creationId xmlns:a16="http://schemas.microsoft.com/office/drawing/2014/main" id="{BF7B618E-53FE-E60C-4280-F9DFB6CFEFE7}"/>
              </a:ext>
            </a:extLst>
          </p:cNvPr>
          <p:cNvPicPr>
            <a:picLocks noChangeAspect="1"/>
          </p:cNvPicPr>
          <p:nvPr/>
        </p:nvPicPr>
        <p:blipFill>
          <a:blip r:embed="rId3"/>
          <a:stretch>
            <a:fillRect/>
          </a:stretch>
        </p:blipFill>
        <p:spPr>
          <a:xfrm>
            <a:off x="5683623" y="2356970"/>
            <a:ext cx="3980330" cy="2761995"/>
          </a:xfrm>
          <a:prstGeom prst="rect">
            <a:avLst/>
          </a:prstGeom>
        </p:spPr>
      </p:pic>
    </p:spTree>
    <p:extLst>
      <p:ext uri="{BB962C8B-B14F-4D97-AF65-F5344CB8AC3E}">
        <p14:creationId xmlns:p14="http://schemas.microsoft.com/office/powerpoint/2010/main" val="3020181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91CAD3A-F034-8623-08A1-270D413D2859}"/>
              </a:ext>
            </a:extLst>
          </p:cNvPr>
          <p:cNvSpPr txBox="1"/>
          <p:nvPr/>
        </p:nvSpPr>
        <p:spPr>
          <a:xfrm>
            <a:off x="1084729" y="4885782"/>
            <a:ext cx="10022542" cy="646331"/>
          </a:xfrm>
          <a:prstGeom prst="rect">
            <a:avLst/>
          </a:prstGeom>
          <a:noFill/>
        </p:spPr>
        <p:txBody>
          <a:bodyPr wrap="square">
            <a:spAutoFit/>
          </a:bodyPr>
          <a:lstStyle/>
          <a:p>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By seeing the above plot we can see that Good, product, quality......are occurring frequently.</a:t>
            </a:r>
            <a:r>
              <a:rPr lang="en-IN" sz="1800" dirty="0">
                <a:effectLst/>
                <a:latin typeface="Century" panose="02040604050505020304" pitchFamily="18" charset="0"/>
                <a:ea typeface="Calibri" panose="020F0502020204030204" pitchFamily="34" charset="0"/>
                <a:cs typeface="Times New Roman" panose="02020603050405020304" pitchFamily="18" charset="0"/>
              </a:rPr>
              <a:t> And the second plot shows rarely occurring words</a:t>
            </a:r>
            <a:endParaRPr lang="en-IN" dirty="0"/>
          </a:p>
        </p:txBody>
      </p:sp>
      <p:sp>
        <p:nvSpPr>
          <p:cNvPr id="12" name="TextBox 11">
            <a:extLst>
              <a:ext uri="{FF2B5EF4-FFF2-40B4-BE49-F238E27FC236}">
                <a16:creationId xmlns:a16="http://schemas.microsoft.com/office/drawing/2014/main" id="{CEA3715B-3D42-586C-AE95-4E662AC679B8}"/>
              </a:ext>
            </a:extLst>
          </p:cNvPr>
          <p:cNvSpPr txBox="1"/>
          <p:nvPr/>
        </p:nvSpPr>
        <p:spPr>
          <a:xfrm>
            <a:off x="3379695" y="505164"/>
            <a:ext cx="3281081" cy="646331"/>
          </a:xfrm>
          <a:prstGeom prst="rect">
            <a:avLst/>
          </a:prstGeom>
          <a:noFill/>
        </p:spPr>
        <p:txBody>
          <a:bodyPr wrap="square">
            <a:spAutoFit/>
          </a:bodyPr>
          <a:lstStyle/>
          <a:p>
            <a:r>
              <a:rPr lang="en-US" sz="3600" u="sng" dirty="0">
                <a:latin typeface="Century" panose="02040604050505020304" pitchFamily="18" charset="0"/>
              </a:rPr>
              <a:t>Visualization</a:t>
            </a:r>
            <a:endParaRPr lang="en-IN" sz="3600" u="sng" dirty="0">
              <a:latin typeface="Century" panose="02040604050505020304" pitchFamily="18" charset="0"/>
            </a:endParaRPr>
          </a:p>
        </p:txBody>
      </p:sp>
      <p:pic>
        <p:nvPicPr>
          <p:cNvPr id="3" name="Picture 2">
            <a:extLst>
              <a:ext uri="{FF2B5EF4-FFF2-40B4-BE49-F238E27FC236}">
                <a16:creationId xmlns:a16="http://schemas.microsoft.com/office/drawing/2014/main" id="{419C5C7E-732D-EF11-A28C-200F87917ADC}"/>
              </a:ext>
            </a:extLst>
          </p:cNvPr>
          <p:cNvPicPr>
            <a:picLocks noChangeAspect="1"/>
          </p:cNvPicPr>
          <p:nvPr/>
        </p:nvPicPr>
        <p:blipFill>
          <a:blip r:embed="rId2"/>
          <a:stretch>
            <a:fillRect/>
          </a:stretch>
        </p:blipFill>
        <p:spPr>
          <a:xfrm>
            <a:off x="878541" y="1402507"/>
            <a:ext cx="4939553" cy="3241211"/>
          </a:xfrm>
          <a:prstGeom prst="rect">
            <a:avLst/>
          </a:prstGeom>
        </p:spPr>
      </p:pic>
      <p:pic>
        <p:nvPicPr>
          <p:cNvPr id="5" name="Picture 4">
            <a:extLst>
              <a:ext uri="{FF2B5EF4-FFF2-40B4-BE49-F238E27FC236}">
                <a16:creationId xmlns:a16="http://schemas.microsoft.com/office/drawing/2014/main" id="{A9F5BB85-FE48-B3F7-85FC-33945A12812B}"/>
              </a:ext>
            </a:extLst>
          </p:cNvPr>
          <p:cNvPicPr>
            <a:picLocks noChangeAspect="1"/>
          </p:cNvPicPr>
          <p:nvPr/>
        </p:nvPicPr>
        <p:blipFill>
          <a:blip r:embed="rId3"/>
          <a:stretch>
            <a:fillRect/>
          </a:stretch>
        </p:blipFill>
        <p:spPr>
          <a:xfrm>
            <a:off x="5818094" y="1402507"/>
            <a:ext cx="5495365" cy="3241211"/>
          </a:xfrm>
          <a:prstGeom prst="rect">
            <a:avLst/>
          </a:prstGeom>
        </p:spPr>
      </p:pic>
    </p:spTree>
    <p:extLst>
      <p:ext uri="{BB962C8B-B14F-4D97-AF65-F5344CB8AC3E}">
        <p14:creationId xmlns:p14="http://schemas.microsoft.com/office/powerpoint/2010/main" val="1730455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2EC6A1A-CFDA-667B-26B3-7BD0463DC00A}"/>
              </a:ext>
            </a:extLst>
          </p:cNvPr>
          <p:cNvSpPr txBox="1"/>
          <p:nvPr/>
        </p:nvSpPr>
        <p:spPr>
          <a:xfrm>
            <a:off x="3845861" y="505164"/>
            <a:ext cx="3281081" cy="646331"/>
          </a:xfrm>
          <a:prstGeom prst="rect">
            <a:avLst/>
          </a:prstGeom>
          <a:noFill/>
        </p:spPr>
        <p:txBody>
          <a:bodyPr wrap="square">
            <a:spAutoFit/>
          </a:bodyPr>
          <a:lstStyle/>
          <a:p>
            <a:r>
              <a:rPr lang="en-US" sz="3600" u="sng" dirty="0">
                <a:latin typeface="Century" panose="02040604050505020304" pitchFamily="18" charset="0"/>
              </a:rPr>
              <a:t>Visualization</a:t>
            </a:r>
            <a:endParaRPr lang="en-IN" sz="3600" u="sng" dirty="0">
              <a:latin typeface="Century" panose="02040604050505020304" pitchFamily="18" charset="0"/>
            </a:endParaRPr>
          </a:p>
        </p:txBody>
      </p:sp>
      <p:sp>
        <p:nvSpPr>
          <p:cNvPr id="10" name="TextBox 9">
            <a:extLst>
              <a:ext uri="{FF2B5EF4-FFF2-40B4-BE49-F238E27FC236}">
                <a16:creationId xmlns:a16="http://schemas.microsoft.com/office/drawing/2014/main" id="{C9FFCA86-5DEC-40D2-7252-0877ADBF9362}"/>
              </a:ext>
            </a:extLst>
          </p:cNvPr>
          <p:cNvSpPr txBox="1"/>
          <p:nvPr/>
        </p:nvSpPr>
        <p:spPr>
          <a:xfrm>
            <a:off x="474669" y="5293122"/>
            <a:ext cx="10856259" cy="1059714"/>
          </a:xfrm>
          <a:prstGeom prst="rect">
            <a:avLst/>
          </a:prstGeom>
          <a:noFill/>
        </p:spPr>
        <p:txBody>
          <a:bodyPr wrap="square">
            <a:spAutoFit/>
          </a:bodyPr>
          <a:lstStyle/>
          <a:p>
            <a:pPr marL="342900" lvl="0" indent="-342900">
              <a:lnSpc>
                <a:spcPct val="107000"/>
              </a:lnSpc>
              <a:spcAft>
                <a:spcPts val="800"/>
              </a:spcAft>
              <a:buFont typeface="Wingdings" panose="05000000000000000000" pitchFamily="2" charset="2"/>
              <a:buChar char=""/>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above plots we can clearly see the words which are indication of Reviewer's opinion on products.</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Here most frequent words used for each Rating is displayed in the word cloud.</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35DE26E4-5461-411A-A61F-9FCEC7F572A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92819" y="1159134"/>
            <a:ext cx="2561993" cy="2021748"/>
          </a:xfrm>
          <a:prstGeom prst="rect">
            <a:avLst/>
          </a:prstGeom>
          <a:noFill/>
          <a:ln>
            <a:noFill/>
          </a:ln>
        </p:spPr>
      </p:pic>
      <p:pic>
        <p:nvPicPr>
          <p:cNvPr id="11" name="Picture 10">
            <a:extLst>
              <a:ext uri="{FF2B5EF4-FFF2-40B4-BE49-F238E27FC236}">
                <a16:creationId xmlns:a16="http://schemas.microsoft.com/office/drawing/2014/main" id="{7641D26E-9A0E-46B2-B5C3-5F00CBDCE64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32591" y="1173977"/>
            <a:ext cx="2561993" cy="2021748"/>
          </a:xfrm>
          <a:prstGeom prst="rect">
            <a:avLst/>
          </a:prstGeom>
          <a:noFill/>
          <a:ln>
            <a:noFill/>
          </a:ln>
        </p:spPr>
      </p:pic>
      <p:pic>
        <p:nvPicPr>
          <p:cNvPr id="12" name="Picture 11">
            <a:extLst>
              <a:ext uri="{FF2B5EF4-FFF2-40B4-BE49-F238E27FC236}">
                <a16:creationId xmlns:a16="http://schemas.microsoft.com/office/drawing/2014/main" id="{7EE5CF59-EC6D-41CC-A587-531FB5A5818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821669" y="3269470"/>
            <a:ext cx="2561993" cy="2057614"/>
          </a:xfrm>
          <a:prstGeom prst="rect">
            <a:avLst/>
          </a:prstGeom>
          <a:noFill/>
          <a:ln>
            <a:noFill/>
          </a:ln>
        </p:spPr>
      </p:pic>
      <p:pic>
        <p:nvPicPr>
          <p:cNvPr id="13" name="Picture 12">
            <a:extLst>
              <a:ext uri="{FF2B5EF4-FFF2-40B4-BE49-F238E27FC236}">
                <a16:creationId xmlns:a16="http://schemas.microsoft.com/office/drawing/2014/main" id="{9197AB99-8141-42C4-A2D8-D95B26C74B85}"/>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844446" y="3263816"/>
            <a:ext cx="2495818" cy="2063268"/>
          </a:xfrm>
          <a:prstGeom prst="rect">
            <a:avLst/>
          </a:prstGeom>
          <a:noFill/>
          <a:ln>
            <a:noFill/>
          </a:ln>
        </p:spPr>
      </p:pic>
      <p:pic>
        <p:nvPicPr>
          <p:cNvPr id="14" name="Content Placeholder 3">
            <a:extLst>
              <a:ext uri="{FF2B5EF4-FFF2-40B4-BE49-F238E27FC236}">
                <a16:creationId xmlns:a16="http://schemas.microsoft.com/office/drawing/2014/main" id="{CA0F1EED-3DF7-4B13-A468-899E7B8FCC92}"/>
              </a:ext>
            </a:extLst>
          </p:cNvPr>
          <p:cNvPicPr>
            <a:picLocks noGrp="1"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511174" y="1154779"/>
            <a:ext cx="2822644" cy="2030458"/>
          </a:xfrm>
          <a:prstGeom prst="rect">
            <a:avLst/>
          </a:prstGeom>
          <a:noFill/>
          <a:ln>
            <a:noFill/>
          </a:ln>
        </p:spPr>
      </p:pic>
    </p:spTree>
    <p:extLst>
      <p:ext uri="{BB962C8B-B14F-4D97-AF65-F5344CB8AC3E}">
        <p14:creationId xmlns:p14="http://schemas.microsoft.com/office/powerpoint/2010/main" val="25783141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A6DC5-5C1E-C4EA-28C3-9FE366D4773F}"/>
              </a:ext>
            </a:extLst>
          </p:cNvPr>
          <p:cNvSpPr>
            <a:spLocks noGrp="1"/>
          </p:cNvSpPr>
          <p:nvPr>
            <p:ph type="title"/>
          </p:nvPr>
        </p:nvSpPr>
        <p:spPr>
          <a:xfrm>
            <a:off x="1066800" y="536270"/>
            <a:ext cx="10058400" cy="737971"/>
          </a:xfrm>
        </p:spPr>
        <p:txBody>
          <a:bodyPr/>
          <a:lstStyle/>
          <a:p>
            <a:pPr algn="ctr"/>
            <a:r>
              <a:rPr lang="en-US" sz="4000" dirty="0">
                <a:latin typeface="Times New Roman" panose="02020603050405020304" pitchFamily="18" charset="0"/>
                <a:cs typeface="Times New Roman" panose="02020603050405020304" pitchFamily="18" charset="0"/>
              </a:rPr>
              <a:t>Analysis</a:t>
            </a:r>
            <a:endParaRPr lang="en-IN" dirty="0"/>
          </a:p>
        </p:txBody>
      </p:sp>
      <p:sp>
        <p:nvSpPr>
          <p:cNvPr id="7" name="TextBox 6">
            <a:extLst>
              <a:ext uri="{FF2B5EF4-FFF2-40B4-BE49-F238E27FC236}">
                <a16:creationId xmlns:a16="http://schemas.microsoft.com/office/drawing/2014/main" id="{C4739518-ADC4-B82E-7BC3-841F806245DA}"/>
              </a:ext>
            </a:extLst>
          </p:cNvPr>
          <p:cNvSpPr txBox="1"/>
          <p:nvPr/>
        </p:nvSpPr>
        <p:spPr>
          <a:xfrm>
            <a:off x="690282" y="1316221"/>
            <a:ext cx="10811435" cy="5005088"/>
          </a:xfrm>
          <a:prstGeom prst="rect">
            <a:avLst/>
          </a:prstGeom>
          <a:noFill/>
        </p:spPr>
        <p:txBody>
          <a:bodyPr wrap="square">
            <a:spAutoFit/>
          </a:bodyPr>
          <a:lstStyle/>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Times New Roman" panose="02020603050405020304" pitchFamily="18" charset="0"/>
              </a:rPr>
              <a:t>This project is more about exploration, feature engineering and classification that can be done on this data. Since the data set is huge and includes multiclassification of ratings, we can do good amount of data exploration and derive some interesting features using the review text column available. </a:t>
            </a:r>
            <a:endParaRPr lang="en-IN" sz="2000"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Times New Roman" panose="02020603050405020304" pitchFamily="18" charset="0"/>
              </a:rPr>
              <a:t>Just make the reviews more appropriate so that we’ll get less word to process and get more accuracy. </a:t>
            </a:r>
          </a:p>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Times New Roman" panose="02020603050405020304" pitchFamily="18" charset="0"/>
              </a:rPr>
              <a:t>Removed extra spaces, converted email address into email keyword, likely wise phone number etc. Tried to make Reviews small and more appropriate as much as it was possible.</a:t>
            </a:r>
          </a:p>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After getting a cleaned data used TF-IDF vectorizer. It’ll help to transform the text data to feature vector which can be used as input in our modelling. It is a common algorithm to transform text into numbers. It measures the originality of a word by comparing the frequency of appearance of a word in a document with the number of documents the words appear in.</a:t>
            </a:r>
          </a:p>
          <a:p>
            <a:pPr marL="342900" lvl="0" indent="-342900">
              <a:lnSpc>
                <a:spcPct val="107000"/>
              </a:lnSpc>
              <a:buFont typeface="Wingdings" panose="05000000000000000000" pitchFamily="2" charset="2"/>
              <a:buChar char=""/>
            </a:pPr>
            <a:r>
              <a:rPr lang="en-US" sz="2000" dirty="0">
                <a:latin typeface="Century" panose="02040604050505020304" pitchFamily="18" charset="0"/>
              </a:rPr>
              <a:t>Balanced the data using SMOTE mechanism</a:t>
            </a:r>
            <a:r>
              <a:rPr lang="en-US" sz="1800" dirty="0">
                <a:latin typeface="Century" panose="02040604050505020304" pitchFamily="18" charset="0"/>
              </a:rPr>
              <a:t>.</a:t>
            </a:r>
          </a:p>
        </p:txBody>
      </p:sp>
    </p:spTree>
    <p:extLst>
      <p:ext uri="{BB962C8B-B14F-4D97-AF65-F5344CB8AC3E}">
        <p14:creationId xmlns:p14="http://schemas.microsoft.com/office/powerpoint/2010/main" val="1172436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8D8D7-D00E-6CC8-1972-08812716F1E2}"/>
              </a:ext>
            </a:extLst>
          </p:cNvPr>
          <p:cNvSpPr>
            <a:spLocks noGrp="1"/>
          </p:cNvSpPr>
          <p:nvPr>
            <p:ph type="title"/>
          </p:nvPr>
        </p:nvSpPr>
        <p:spPr>
          <a:xfrm>
            <a:off x="1066800" y="445372"/>
            <a:ext cx="10058400" cy="1006912"/>
          </a:xfrm>
        </p:spPr>
        <p:txBody>
          <a:bodyPr/>
          <a:lstStyle/>
          <a:p>
            <a:pPr algn="ctr"/>
            <a:r>
              <a:rPr lang="en-US" sz="4000" dirty="0">
                <a:latin typeface="Times New Roman" panose="02020603050405020304" pitchFamily="18" charset="0"/>
                <a:cs typeface="Times New Roman" panose="02020603050405020304" pitchFamily="18" charset="0"/>
              </a:rPr>
              <a:t>Model Building</a:t>
            </a:r>
            <a:endParaRPr lang="en-IN" dirty="0"/>
          </a:p>
        </p:txBody>
      </p:sp>
      <p:sp>
        <p:nvSpPr>
          <p:cNvPr id="7" name="TextBox 6">
            <a:extLst>
              <a:ext uri="{FF2B5EF4-FFF2-40B4-BE49-F238E27FC236}">
                <a16:creationId xmlns:a16="http://schemas.microsoft.com/office/drawing/2014/main" id="{EC7EEF08-DD73-22D6-67A0-77DFD9E7C494}"/>
              </a:ext>
            </a:extLst>
          </p:cNvPr>
          <p:cNvSpPr txBox="1"/>
          <p:nvPr/>
        </p:nvSpPr>
        <p:spPr>
          <a:xfrm>
            <a:off x="797859" y="1452284"/>
            <a:ext cx="10721788" cy="4523482"/>
          </a:xfrm>
          <a:prstGeom prst="rect">
            <a:avLst/>
          </a:prstGeom>
          <a:noFill/>
        </p:spPr>
        <p:txBody>
          <a:bodyPr wrap="square">
            <a:spAutoFit/>
          </a:bodyPr>
          <a:lstStyle/>
          <a:p>
            <a:pPr>
              <a:lnSpc>
                <a:spcPct val="107000"/>
              </a:lnSpc>
              <a:spcAft>
                <a:spcPts val="800"/>
              </a:spcAft>
            </a:pPr>
            <a:r>
              <a:rPr lang="en-IN" sz="1800" dirty="0">
                <a:effectLst/>
                <a:latin typeface="Century" panose="02040604050505020304" pitchFamily="18" charset="0"/>
                <a:ea typeface="Calibri" panose="020F0502020204030204" pitchFamily="34" charset="0"/>
                <a:cs typeface="Times New Roman" panose="02020603050405020304" pitchFamily="18" charset="0"/>
              </a:rPr>
              <a:t>In this </a:t>
            </a:r>
            <a:r>
              <a:rPr lang="en-IN" sz="1800" dirty="0" err="1">
                <a:effectLst/>
                <a:latin typeface="Century" panose="02040604050505020304" pitchFamily="18" charset="0"/>
                <a:ea typeface="Calibri" panose="020F0502020204030204" pitchFamily="34" charset="0"/>
                <a:cs typeface="Times New Roman" panose="02020603050405020304" pitchFamily="18" charset="0"/>
              </a:rPr>
              <a:t>nlp</a:t>
            </a:r>
            <a:r>
              <a:rPr lang="en-IN" sz="1800" dirty="0">
                <a:effectLst/>
                <a:latin typeface="Century" panose="02040604050505020304" pitchFamily="18" charset="0"/>
                <a:ea typeface="Calibri" panose="020F0502020204030204" pitchFamily="34" charset="0"/>
                <a:cs typeface="Times New Roman" panose="02020603050405020304" pitchFamily="18" charset="0"/>
              </a:rPr>
              <a:t> based project we need to predict ratings which are multi-classifiers. I have converted the text into vectors using TFIDF vectorizer and separated our feature and labels then build the model using One Vs Rest Classifier.  Among all the algorithms which I have used for this purpose I have chosen </a:t>
            </a:r>
            <a:r>
              <a:rPr lang="en-IN" sz="1800" dirty="0" err="1">
                <a:effectLst/>
                <a:latin typeface="Century" panose="02040604050505020304" pitchFamily="18" charset="0"/>
                <a:ea typeface="Calibri" panose="020F0502020204030204" pitchFamily="34" charset="0"/>
                <a:cs typeface="Times New Roman" panose="02020603050405020304" pitchFamily="18" charset="0"/>
              </a:rPr>
              <a:t>SGDClassifier</a:t>
            </a:r>
            <a:r>
              <a:rPr lang="en-IN" sz="1800" dirty="0">
                <a:effectLst/>
                <a:latin typeface="Century" panose="02040604050505020304" pitchFamily="18" charset="0"/>
                <a:ea typeface="Calibri" panose="020F0502020204030204" pitchFamily="34" charset="0"/>
                <a:cs typeface="Times New Roman" panose="02020603050405020304" pitchFamily="18" charset="0"/>
              </a:rPr>
              <a:t> as best suitable algorithm for our final model as it is performing well compared to other algorithms while evaluating with different metrics I have used following algorithms and evaluated them</a:t>
            </a:r>
          </a:p>
          <a:p>
            <a:pPr marL="342900" lvl="0" indent="-342900">
              <a:lnSpc>
                <a:spcPct val="107000"/>
              </a:lnSpc>
              <a:spcBef>
                <a:spcPts val="300"/>
              </a:spcBef>
              <a:spcAft>
                <a:spcPts val="300"/>
              </a:spcAft>
              <a:buFont typeface="Wingdings" panose="05000000000000000000" pitchFamily="2" charset="2"/>
              <a:buChar char=""/>
            </a:pPr>
            <a:r>
              <a:rPr lang="en-IN" sz="1800" dirty="0" err="1">
                <a:effectLst/>
                <a:latin typeface="Century" panose="02040604050505020304" pitchFamily="18" charset="0"/>
                <a:ea typeface="Calibri" panose="020F0502020204030204" pitchFamily="34" charset="0"/>
                <a:cs typeface="Times New Roman" panose="02020603050405020304" pitchFamily="18" charset="0"/>
              </a:rPr>
              <a:t>LinearSVC</a:t>
            </a:r>
            <a:r>
              <a:rPr lang="en-IN" sz="1800" dirty="0">
                <a:effectLst/>
                <a:latin typeface="Century" panose="02040604050505020304" pitchFamily="18" charset="0"/>
                <a:ea typeface="Calibri" panose="020F0502020204030204" pitchFamily="34" charset="0"/>
                <a:cs typeface="Times New Roman" panose="02020603050405020304" pitchFamily="18" charset="0"/>
              </a:rPr>
              <a:t> </a:t>
            </a:r>
          </a:p>
          <a:p>
            <a:pPr marL="342900" lvl="0" indent="-342900">
              <a:lnSpc>
                <a:spcPct val="107000"/>
              </a:lnSpc>
              <a:spcBef>
                <a:spcPts val="300"/>
              </a:spcBef>
              <a:spcAft>
                <a:spcPts val="300"/>
              </a:spcAft>
              <a:buFont typeface="Wingdings" panose="05000000000000000000" pitchFamily="2" charset="2"/>
              <a:buChar char=""/>
            </a:pPr>
            <a:r>
              <a:rPr lang="en-IN" sz="1800" dirty="0" err="1">
                <a:effectLst/>
                <a:latin typeface="Century" panose="02040604050505020304" pitchFamily="18" charset="0"/>
                <a:ea typeface="Calibri" panose="020F0502020204030204" pitchFamily="34" charset="0"/>
                <a:cs typeface="Times New Roman" panose="02020603050405020304" pitchFamily="18" charset="0"/>
              </a:rPr>
              <a:t>LogisticRegression</a:t>
            </a:r>
            <a:r>
              <a:rPr lang="en-IN" sz="1800" dirty="0">
                <a:effectLst/>
                <a:latin typeface="Century" panose="02040604050505020304" pitchFamily="18" charset="0"/>
                <a:ea typeface="Calibri" panose="020F0502020204030204" pitchFamily="34" charset="0"/>
                <a:cs typeface="Times New Roman" panose="02020603050405020304" pitchFamily="18" charset="0"/>
              </a:rPr>
              <a:t> </a:t>
            </a:r>
          </a:p>
          <a:p>
            <a:pPr marL="342900" lvl="0" indent="-342900">
              <a:lnSpc>
                <a:spcPct val="107000"/>
              </a:lnSpc>
              <a:spcBef>
                <a:spcPts val="300"/>
              </a:spcBef>
              <a:spcAft>
                <a:spcPts val="300"/>
              </a:spcAft>
              <a:buFont typeface="Wingdings" panose="05000000000000000000" pitchFamily="2" charset="2"/>
              <a:buChar char=""/>
            </a:pPr>
            <a:r>
              <a:rPr lang="en-IN" sz="1800" dirty="0" err="1">
                <a:latin typeface="Century" panose="02040604050505020304" pitchFamily="18" charset="0"/>
                <a:ea typeface="Calibri" panose="020F0502020204030204" pitchFamily="34" charset="0"/>
                <a:cs typeface="Times New Roman" panose="02020603050405020304" pitchFamily="18" charset="0"/>
              </a:rPr>
              <a:t>DecisionTreeClassifier</a:t>
            </a:r>
            <a:r>
              <a:rPr lang="en-IN" sz="1800" dirty="0">
                <a:effectLst/>
                <a:latin typeface="Century" panose="02040604050505020304" pitchFamily="18" charset="0"/>
                <a:ea typeface="Calibri" panose="020F0502020204030204" pitchFamily="34" charset="0"/>
                <a:cs typeface="Times New Roman" panose="02020603050405020304" pitchFamily="18" charset="0"/>
              </a:rPr>
              <a:t> </a:t>
            </a:r>
          </a:p>
          <a:p>
            <a:pPr marL="342900" lvl="0" indent="-342900">
              <a:lnSpc>
                <a:spcPct val="107000"/>
              </a:lnSpc>
              <a:spcBef>
                <a:spcPts val="300"/>
              </a:spcBef>
              <a:spcAft>
                <a:spcPts val="300"/>
              </a:spcAft>
              <a:buFont typeface="Wingdings" panose="05000000000000000000" pitchFamily="2" charset="2"/>
              <a:buChar char=""/>
            </a:pPr>
            <a:r>
              <a:rPr lang="en-IN" sz="1800" dirty="0" err="1">
                <a:latin typeface="Century" panose="02040604050505020304" pitchFamily="18" charset="0"/>
                <a:ea typeface="Calibri" panose="020F0502020204030204" pitchFamily="34" charset="0"/>
                <a:cs typeface="Times New Roman" panose="02020603050405020304" pitchFamily="18" charset="0"/>
              </a:rPr>
              <a:t>RandomForest</a:t>
            </a:r>
            <a:r>
              <a:rPr lang="en-IN" sz="1800" dirty="0" err="1">
                <a:effectLst/>
                <a:latin typeface="Century" panose="02040604050505020304" pitchFamily="18" charset="0"/>
                <a:ea typeface="Calibri" panose="020F0502020204030204" pitchFamily="34" charset="0"/>
                <a:cs typeface="Times New Roman" panose="02020603050405020304" pitchFamily="18" charset="0"/>
              </a:rPr>
              <a:t>Classifier</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800" dirty="0" err="1">
                <a:latin typeface="Century" panose="02040604050505020304" pitchFamily="18" charset="0"/>
                <a:ea typeface="Calibri" panose="020F0502020204030204" pitchFamily="34" charset="0"/>
                <a:cs typeface="Times New Roman" panose="02020603050405020304" pitchFamily="18" charset="0"/>
              </a:rPr>
              <a:t>XGBClassifier</a:t>
            </a:r>
            <a:r>
              <a:rPr lang="en-IN" sz="1800" dirty="0">
                <a:effectLst/>
                <a:latin typeface="Century" panose="02040604050505020304" pitchFamily="18" charset="0"/>
                <a:ea typeface="Calibri" panose="020F0502020204030204" pitchFamily="34" charset="0"/>
                <a:cs typeface="Times New Roman" panose="02020603050405020304" pitchFamily="18" charset="0"/>
              </a:rPr>
              <a:t> </a:t>
            </a:r>
          </a:p>
          <a:p>
            <a:pPr marL="342900" lvl="0" indent="-342900">
              <a:lnSpc>
                <a:spcPct val="107000"/>
              </a:lnSpc>
              <a:spcBef>
                <a:spcPts val="300"/>
              </a:spcBef>
              <a:spcAft>
                <a:spcPts val="300"/>
              </a:spcAft>
              <a:buFont typeface="Wingdings" panose="05000000000000000000" pitchFamily="2" charset="2"/>
              <a:buChar char=""/>
            </a:pPr>
            <a:r>
              <a:rPr lang="en-IN" sz="1800" dirty="0" err="1">
                <a:effectLst/>
                <a:latin typeface="Century" panose="02040604050505020304" pitchFamily="18" charset="0"/>
                <a:ea typeface="Calibri" panose="020F0502020204030204" pitchFamily="34" charset="0"/>
                <a:cs typeface="Times New Roman" panose="02020603050405020304" pitchFamily="18" charset="0"/>
              </a:rPr>
              <a:t>SGDClassifier</a:t>
            </a:r>
            <a:r>
              <a:rPr lang="en-IN" sz="1800" dirty="0">
                <a:effectLst/>
                <a:latin typeface="Century" panose="02040604050505020304" pitchFamily="18" charset="0"/>
                <a:ea typeface="Calibri" panose="020F0502020204030204" pitchFamily="34" charset="0"/>
                <a:cs typeface="Times New Roman" panose="02020603050405020304" pitchFamily="18" charset="0"/>
              </a:rPr>
              <a:t> </a:t>
            </a:r>
          </a:p>
          <a:p>
            <a:pPr>
              <a:lnSpc>
                <a:spcPct val="107000"/>
              </a:lnSpc>
              <a:spcBef>
                <a:spcPts val="300"/>
              </a:spcBef>
              <a:spcAft>
                <a:spcPts val="300"/>
              </a:spcAft>
            </a:pPr>
            <a:r>
              <a:rPr lang="en-IN" sz="1800" dirty="0">
                <a:effectLst/>
                <a:latin typeface="Century" panose="02040604050505020304" pitchFamily="18" charset="0"/>
                <a:ea typeface="Calibri" panose="020F0502020204030204" pitchFamily="34" charset="0"/>
                <a:cs typeface="Times New Roman" panose="02020603050405020304" pitchFamily="18" charset="0"/>
              </a:rPr>
              <a:t>From all of these above models </a:t>
            </a:r>
            <a:r>
              <a:rPr lang="en-IN" sz="1800" dirty="0" err="1">
                <a:effectLst/>
                <a:latin typeface="Century" panose="02040604050505020304" pitchFamily="18" charset="0"/>
                <a:ea typeface="Calibri" panose="020F0502020204030204" pitchFamily="34" charset="0"/>
                <a:cs typeface="Times New Roman" panose="02020603050405020304" pitchFamily="18" charset="0"/>
              </a:rPr>
              <a:t>SGDClassifier</a:t>
            </a:r>
            <a:r>
              <a:rPr lang="en-IN" sz="1800" dirty="0">
                <a:effectLst/>
                <a:latin typeface="Century" panose="02040604050505020304" pitchFamily="18" charset="0"/>
                <a:ea typeface="Calibri" panose="020F0502020204030204" pitchFamily="34" charset="0"/>
                <a:cs typeface="Times New Roman" panose="02020603050405020304" pitchFamily="18" charset="0"/>
              </a:rPr>
              <a:t> was giving me good performance.</a:t>
            </a:r>
          </a:p>
        </p:txBody>
      </p:sp>
    </p:spTree>
    <p:extLst>
      <p:ext uri="{BB962C8B-B14F-4D97-AF65-F5344CB8AC3E}">
        <p14:creationId xmlns:p14="http://schemas.microsoft.com/office/powerpoint/2010/main" val="2179206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ABE4C59-3751-944A-1456-18564082EED6}"/>
              </a:ext>
            </a:extLst>
          </p:cNvPr>
          <p:cNvSpPr txBox="1"/>
          <p:nvPr/>
        </p:nvSpPr>
        <p:spPr>
          <a:xfrm>
            <a:off x="779926" y="669249"/>
            <a:ext cx="10802470" cy="923330"/>
          </a:xfrm>
          <a:prstGeom prst="rect">
            <a:avLst/>
          </a:prstGeom>
          <a:noFill/>
        </p:spPr>
        <p:txBody>
          <a:bodyPr wrap="square">
            <a:spAutoFit/>
          </a:bodyPr>
          <a:lstStyle/>
          <a:p>
            <a:r>
              <a:rPr lang="en-IN" sz="1800" dirty="0">
                <a:effectLst/>
                <a:latin typeface="Century" panose="02040604050505020304" pitchFamily="18" charset="0"/>
                <a:ea typeface="Calibri" panose="020F0502020204030204" pitchFamily="34" charset="0"/>
                <a:cs typeface="Times New Roman" panose="02020603050405020304" pitchFamily="18" charset="0"/>
              </a:rPr>
              <a:t>I have used 6 classification algorithms. First, I have created 6 different classification algorithms and are appended in the variable models. Followed by TFIDF vectorization and data balancing. Then, ran a for loop which contained the accuracy of the models along with different evaluation metrics</a:t>
            </a:r>
            <a:endParaRPr lang="en-IN" dirty="0"/>
          </a:p>
        </p:txBody>
      </p:sp>
      <p:pic>
        <p:nvPicPr>
          <p:cNvPr id="3" name="Picture 2">
            <a:extLst>
              <a:ext uri="{FF2B5EF4-FFF2-40B4-BE49-F238E27FC236}">
                <a16:creationId xmlns:a16="http://schemas.microsoft.com/office/drawing/2014/main" id="{BE7E3779-4875-1126-E2BA-3C1A20527E23}"/>
              </a:ext>
            </a:extLst>
          </p:cNvPr>
          <p:cNvPicPr>
            <a:picLocks noChangeAspect="1"/>
          </p:cNvPicPr>
          <p:nvPr/>
        </p:nvPicPr>
        <p:blipFill>
          <a:blip r:embed="rId2"/>
          <a:stretch>
            <a:fillRect/>
          </a:stretch>
        </p:blipFill>
        <p:spPr>
          <a:xfrm>
            <a:off x="2572870" y="1741766"/>
            <a:ext cx="6669742" cy="4615082"/>
          </a:xfrm>
          <a:prstGeom prst="rect">
            <a:avLst/>
          </a:prstGeom>
        </p:spPr>
      </p:pic>
    </p:spTree>
    <p:extLst>
      <p:ext uri="{BB962C8B-B14F-4D97-AF65-F5344CB8AC3E}">
        <p14:creationId xmlns:p14="http://schemas.microsoft.com/office/powerpoint/2010/main" val="29874622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7F1E5-78E6-F223-7983-E5BDBC7F429F}"/>
              </a:ext>
            </a:extLst>
          </p:cNvPr>
          <p:cNvSpPr>
            <a:spLocks noGrp="1"/>
          </p:cNvSpPr>
          <p:nvPr>
            <p:ph type="title"/>
          </p:nvPr>
        </p:nvSpPr>
        <p:spPr>
          <a:xfrm>
            <a:off x="1066800" y="454334"/>
            <a:ext cx="10058400" cy="755900"/>
          </a:xfrm>
        </p:spPr>
        <p:txBody>
          <a:bodyPr/>
          <a:lstStyle/>
          <a:p>
            <a:pPr algn="ctr"/>
            <a:r>
              <a:rPr lang="en-US" sz="4000" dirty="0">
                <a:latin typeface="Times New Roman" panose="02020603050405020304" pitchFamily="18" charset="0"/>
                <a:cs typeface="Times New Roman" panose="02020603050405020304" pitchFamily="18" charset="0"/>
              </a:rPr>
              <a:t>Model Comparison</a:t>
            </a:r>
            <a:endParaRPr lang="en-IN" dirty="0"/>
          </a:p>
        </p:txBody>
      </p:sp>
      <p:graphicFrame>
        <p:nvGraphicFramePr>
          <p:cNvPr id="7" name="Table 6">
            <a:extLst>
              <a:ext uri="{FF2B5EF4-FFF2-40B4-BE49-F238E27FC236}">
                <a16:creationId xmlns:a16="http://schemas.microsoft.com/office/drawing/2014/main" id="{B0929333-8E3D-7DE3-7A34-48EDE6A0C09B}"/>
              </a:ext>
            </a:extLst>
          </p:cNvPr>
          <p:cNvGraphicFramePr>
            <a:graphicFrameLocks noGrp="1"/>
          </p:cNvGraphicFramePr>
          <p:nvPr>
            <p:extLst>
              <p:ext uri="{D42A27DB-BD31-4B8C-83A1-F6EECF244321}">
                <p14:modId xmlns:p14="http://schemas.microsoft.com/office/powerpoint/2010/main" val="3798758749"/>
              </p:ext>
            </p:extLst>
          </p:nvPr>
        </p:nvGraphicFramePr>
        <p:xfrm>
          <a:off x="1084730" y="1183340"/>
          <a:ext cx="9493624" cy="3818962"/>
        </p:xfrm>
        <a:graphic>
          <a:graphicData uri="http://schemas.openxmlformats.org/drawingml/2006/table">
            <a:tbl>
              <a:tblPr firstRow="1" firstCol="1" bandRow="1"/>
              <a:tblGrid>
                <a:gridCol w="5825287">
                  <a:extLst>
                    <a:ext uri="{9D8B030D-6E8A-4147-A177-3AD203B41FA5}">
                      <a16:colId xmlns:a16="http://schemas.microsoft.com/office/drawing/2014/main" val="146459782"/>
                    </a:ext>
                  </a:extLst>
                </a:gridCol>
                <a:gridCol w="3668337">
                  <a:extLst>
                    <a:ext uri="{9D8B030D-6E8A-4147-A177-3AD203B41FA5}">
                      <a16:colId xmlns:a16="http://schemas.microsoft.com/office/drawing/2014/main" val="4000509587"/>
                    </a:ext>
                  </a:extLst>
                </a:gridCol>
              </a:tblGrid>
              <a:tr h="545566">
                <a:tc>
                  <a:txBody>
                    <a:bodyPr/>
                    <a:lstStyle>
                      <a:lvl1pPr marL="0" algn="l" defTabSz="914400" rtl="0" eaLnBrk="1" latinLnBrk="0" hangingPunct="1">
                        <a:defRPr sz="1800" b="1" kern="1200">
                          <a:solidFill>
                            <a:schemeClr val="lt1"/>
                          </a:solidFill>
                          <a:latin typeface="Century Gothic" panose="020B0502020202020204"/>
                        </a:defRPr>
                      </a:lvl1pPr>
                      <a:lvl2pPr marL="457200" algn="l" defTabSz="914400" rtl="0" eaLnBrk="1" latinLnBrk="0" hangingPunct="1">
                        <a:defRPr sz="1800" b="1" kern="1200">
                          <a:solidFill>
                            <a:schemeClr val="lt1"/>
                          </a:solidFill>
                          <a:latin typeface="Century Gothic" panose="020B0502020202020204"/>
                        </a:defRPr>
                      </a:lvl2pPr>
                      <a:lvl3pPr marL="914400" algn="l" defTabSz="914400" rtl="0" eaLnBrk="1" latinLnBrk="0" hangingPunct="1">
                        <a:defRPr sz="1800" b="1" kern="1200">
                          <a:solidFill>
                            <a:schemeClr val="lt1"/>
                          </a:solidFill>
                          <a:latin typeface="Century Gothic" panose="020B0502020202020204"/>
                        </a:defRPr>
                      </a:lvl3pPr>
                      <a:lvl4pPr marL="1371600" algn="l" defTabSz="914400" rtl="0" eaLnBrk="1" latinLnBrk="0" hangingPunct="1">
                        <a:defRPr sz="1800" b="1" kern="1200">
                          <a:solidFill>
                            <a:schemeClr val="lt1"/>
                          </a:solidFill>
                          <a:latin typeface="Century Gothic" panose="020B0502020202020204"/>
                        </a:defRPr>
                      </a:lvl4pPr>
                      <a:lvl5pPr marL="1828800" algn="l" defTabSz="914400" rtl="0" eaLnBrk="1" latinLnBrk="0" hangingPunct="1">
                        <a:defRPr sz="1800" b="1" kern="1200">
                          <a:solidFill>
                            <a:schemeClr val="lt1"/>
                          </a:solidFill>
                          <a:latin typeface="Century Gothic" panose="020B0502020202020204"/>
                        </a:defRPr>
                      </a:lvl5pPr>
                      <a:lvl6pPr marL="2286000" algn="l" defTabSz="914400" rtl="0" eaLnBrk="1" latinLnBrk="0" hangingPunct="1">
                        <a:defRPr sz="1800" b="1" kern="1200">
                          <a:solidFill>
                            <a:schemeClr val="lt1"/>
                          </a:solidFill>
                          <a:latin typeface="Century Gothic" panose="020B0502020202020204"/>
                        </a:defRPr>
                      </a:lvl6pPr>
                      <a:lvl7pPr marL="2743200" algn="l" defTabSz="914400" rtl="0" eaLnBrk="1" latinLnBrk="0" hangingPunct="1">
                        <a:defRPr sz="1800" b="1" kern="1200">
                          <a:solidFill>
                            <a:schemeClr val="lt1"/>
                          </a:solidFill>
                          <a:latin typeface="Century Gothic" panose="020B0502020202020204"/>
                        </a:defRPr>
                      </a:lvl7pPr>
                      <a:lvl8pPr marL="3200400" algn="l" defTabSz="914400" rtl="0" eaLnBrk="1" latinLnBrk="0" hangingPunct="1">
                        <a:defRPr sz="1800" b="1" kern="1200">
                          <a:solidFill>
                            <a:schemeClr val="lt1"/>
                          </a:solidFill>
                          <a:latin typeface="Century Gothic" panose="020B0502020202020204"/>
                        </a:defRPr>
                      </a:lvl8pPr>
                      <a:lvl9pPr marL="3657600" algn="l" defTabSz="914400" rtl="0" eaLnBrk="1" latinLnBrk="0" hangingPunct="1">
                        <a:defRPr sz="1800" b="1" kern="1200">
                          <a:solidFill>
                            <a:schemeClr val="lt1"/>
                          </a:solidFill>
                          <a:latin typeface="Century Gothic" panose="020B0502020202020204"/>
                        </a:defRPr>
                      </a:lvl9pPr>
                    </a:lstStyle>
                    <a:p>
                      <a:pPr algn="ctr">
                        <a:lnSpc>
                          <a:spcPct val="150000"/>
                        </a:lnSpc>
                        <a:spcAft>
                          <a:spcPts val="800"/>
                        </a:spcAft>
                      </a:pPr>
                      <a:r>
                        <a:rPr lang="en-IN" sz="1800" dirty="0">
                          <a:effectLst/>
                          <a:latin typeface="Times New Roman" panose="02020603050405020304" pitchFamily="18" charset="0"/>
                          <a:cs typeface="Times New Roman" panose="02020603050405020304" pitchFamily="18" charset="0"/>
                        </a:rPr>
                        <a:t>ML Algorithm Used</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A53010"/>
                    </a:solidFill>
                  </a:tcPr>
                </a:tc>
                <a:tc>
                  <a:txBody>
                    <a:bodyPr/>
                    <a:lstStyle>
                      <a:lvl1pPr marL="0" algn="l" defTabSz="914400" rtl="0" eaLnBrk="1" latinLnBrk="0" hangingPunct="1">
                        <a:defRPr sz="1800" b="1" kern="1200">
                          <a:solidFill>
                            <a:schemeClr val="lt1"/>
                          </a:solidFill>
                          <a:latin typeface="Century Gothic" panose="020B0502020202020204"/>
                        </a:defRPr>
                      </a:lvl1pPr>
                      <a:lvl2pPr marL="457200" algn="l" defTabSz="914400" rtl="0" eaLnBrk="1" latinLnBrk="0" hangingPunct="1">
                        <a:defRPr sz="1800" b="1" kern="1200">
                          <a:solidFill>
                            <a:schemeClr val="lt1"/>
                          </a:solidFill>
                          <a:latin typeface="Century Gothic" panose="020B0502020202020204"/>
                        </a:defRPr>
                      </a:lvl2pPr>
                      <a:lvl3pPr marL="914400" algn="l" defTabSz="914400" rtl="0" eaLnBrk="1" latinLnBrk="0" hangingPunct="1">
                        <a:defRPr sz="1800" b="1" kern="1200">
                          <a:solidFill>
                            <a:schemeClr val="lt1"/>
                          </a:solidFill>
                          <a:latin typeface="Century Gothic" panose="020B0502020202020204"/>
                        </a:defRPr>
                      </a:lvl3pPr>
                      <a:lvl4pPr marL="1371600" algn="l" defTabSz="914400" rtl="0" eaLnBrk="1" latinLnBrk="0" hangingPunct="1">
                        <a:defRPr sz="1800" b="1" kern="1200">
                          <a:solidFill>
                            <a:schemeClr val="lt1"/>
                          </a:solidFill>
                          <a:latin typeface="Century Gothic" panose="020B0502020202020204"/>
                        </a:defRPr>
                      </a:lvl4pPr>
                      <a:lvl5pPr marL="1828800" algn="l" defTabSz="914400" rtl="0" eaLnBrk="1" latinLnBrk="0" hangingPunct="1">
                        <a:defRPr sz="1800" b="1" kern="1200">
                          <a:solidFill>
                            <a:schemeClr val="lt1"/>
                          </a:solidFill>
                          <a:latin typeface="Century Gothic" panose="020B0502020202020204"/>
                        </a:defRPr>
                      </a:lvl5pPr>
                      <a:lvl6pPr marL="2286000" algn="l" defTabSz="914400" rtl="0" eaLnBrk="1" latinLnBrk="0" hangingPunct="1">
                        <a:defRPr sz="1800" b="1" kern="1200">
                          <a:solidFill>
                            <a:schemeClr val="lt1"/>
                          </a:solidFill>
                          <a:latin typeface="Century Gothic" panose="020B0502020202020204"/>
                        </a:defRPr>
                      </a:lvl6pPr>
                      <a:lvl7pPr marL="2743200" algn="l" defTabSz="914400" rtl="0" eaLnBrk="1" latinLnBrk="0" hangingPunct="1">
                        <a:defRPr sz="1800" b="1" kern="1200">
                          <a:solidFill>
                            <a:schemeClr val="lt1"/>
                          </a:solidFill>
                          <a:latin typeface="Century Gothic" panose="020B0502020202020204"/>
                        </a:defRPr>
                      </a:lvl7pPr>
                      <a:lvl8pPr marL="3200400" algn="l" defTabSz="914400" rtl="0" eaLnBrk="1" latinLnBrk="0" hangingPunct="1">
                        <a:defRPr sz="1800" b="1" kern="1200">
                          <a:solidFill>
                            <a:schemeClr val="lt1"/>
                          </a:solidFill>
                          <a:latin typeface="Century Gothic" panose="020B0502020202020204"/>
                        </a:defRPr>
                      </a:lvl8pPr>
                      <a:lvl9pPr marL="3657600" algn="l" defTabSz="914400" rtl="0" eaLnBrk="1" latinLnBrk="0" hangingPunct="1">
                        <a:defRPr sz="1800" b="1" kern="1200">
                          <a:solidFill>
                            <a:schemeClr val="lt1"/>
                          </a:solidFill>
                          <a:latin typeface="Century Gothic" panose="020B0502020202020204"/>
                        </a:defRPr>
                      </a:lvl9pPr>
                    </a:lstStyle>
                    <a:p>
                      <a:pPr algn="ctr">
                        <a:lnSpc>
                          <a:spcPct val="150000"/>
                        </a:lnSpc>
                        <a:spcAft>
                          <a:spcPts val="800"/>
                        </a:spcAft>
                      </a:pPr>
                      <a:r>
                        <a:rPr lang="en-IN" sz="1800">
                          <a:effectLst/>
                          <a:latin typeface="Times New Roman" panose="02020603050405020304" pitchFamily="18" charset="0"/>
                          <a:cs typeface="Times New Roman" panose="02020603050405020304" pitchFamily="18" charset="0"/>
                        </a:rPr>
                        <a:t>Predicted Score</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A53010"/>
                    </a:solidFill>
                  </a:tcPr>
                </a:tc>
                <a:extLst>
                  <a:ext uri="{0D108BD9-81ED-4DB2-BD59-A6C34878D82A}">
                    <a16:rowId xmlns:a16="http://schemas.microsoft.com/office/drawing/2014/main" val="3280574726"/>
                  </a:ext>
                </a:extLst>
              </a:tr>
              <a:tr h="545566">
                <a:tc>
                  <a:txBody>
                    <a:bodyPr/>
                    <a:lstStyle>
                      <a:lvl1pPr marL="0" algn="l" defTabSz="914400" rtl="0" eaLnBrk="1" latinLnBrk="0" hangingPunct="1">
                        <a:defRPr sz="1800" b="1" kern="1200">
                          <a:solidFill>
                            <a:schemeClr val="lt1"/>
                          </a:solidFill>
                          <a:latin typeface="Century Gothic" panose="020B0502020202020204"/>
                        </a:defRPr>
                      </a:lvl1pPr>
                      <a:lvl2pPr marL="457200" algn="l" defTabSz="914400" rtl="0" eaLnBrk="1" latinLnBrk="0" hangingPunct="1">
                        <a:defRPr sz="1800" b="1" kern="1200">
                          <a:solidFill>
                            <a:schemeClr val="lt1"/>
                          </a:solidFill>
                          <a:latin typeface="Century Gothic" panose="020B0502020202020204"/>
                        </a:defRPr>
                      </a:lvl2pPr>
                      <a:lvl3pPr marL="914400" algn="l" defTabSz="914400" rtl="0" eaLnBrk="1" latinLnBrk="0" hangingPunct="1">
                        <a:defRPr sz="1800" b="1" kern="1200">
                          <a:solidFill>
                            <a:schemeClr val="lt1"/>
                          </a:solidFill>
                          <a:latin typeface="Century Gothic" panose="020B0502020202020204"/>
                        </a:defRPr>
                      </a:lvl3pPr>
                      <a:lvl4pPr marL="1371600" algn="l" defTabSz="914400" rtl="0" eaLnBrk="1" latinLnBrk="0" hangingPunct="1">
                        <a:defRPr sz="1800" b="1" kern="1200">
                          <a:solidFill>
                            <a:schemeClr val="lt1"/>
                          </a:solidFill>
                          <a:latin typeface="Century Gothic" panose="020B0502020202020204"/>
                        </a:defRPr>
                      </a:lvl4pPr>
                      <a:lvl5pPr marL="1828800" algn="l" defTabSz="914400" rtl="0" eaLnBrk="1" latinLnBrk="0" hangingPunct="1">
                        <a:defRPr sz="1800" b="1" kern="1200">
                          <a:solidFill>
                            <a:schemeClr val="lt1"/>
                          </a:solidFill>
                          <a:latin typeface="Century Gothic" panose="020B0502020202020204"/>
                        </a:defRPr>
                      </a:lvl5pPr>
                      <a:lvl6pPr marL="2286000" algn="l" defTabSz="914400" rtl="0" eaLnBrk="1" latinLnBrk="0" hangingPunct="1">
                        <a:defRPr sz="1800" b="1" kern="1200">
                          <a:solidFill>
                            <a:schemeClr val="lt1"/>
                          </a:solidFill>
                          <a:latin typeface="Century Gothic" panose="020B0502020202020204"/>
                        </a:defRPr>
                      </a:lvl6pPr>
                      <a:lvl7pPr marL="2743200" algn="l" defTabSz="914400" rtl="0" eaLnBrk="1" latinLnBrk="0" hangingPunct="1">
                        <a:defRPr sz="1800" b="1" kern="1200">
                          <a:solidFill>
                            <a:schemeClr val="lt1"/>
                          </a:solidFill>
                          <a:latin typeface="Century Gothic" panose="020B0502020202020204"/>
                        </a:defRPr>
                      </a:lvl7pPr>
                      <a:lvl8pPr marL="3200400" algn="l" defTabSz="914400" rtl="0" eaLnBrk="1" latinLnBrk="0" hangingPunct="1">
                        <a:defRPr sz="1800" b="1" kern="1200">
                          <a:solidFill>
                            <a:schemeClr val="lt1"/>
                          </a:solidFill>
                          <a:latin typeface="Century Gothic" panose="020B0502020202020204"/>
                        </a:defRPr>
                      </a:lvl8pPr>
                      <a:lvl9pPr marL="3657600" algn="l" defTabSz="914400" rtl="0" eaLnBrk="1" latinLnBrk="0" hangingPunct="1">
                        <a:defRPr sz="1800" b="1" kern="1200">
                          <a:solidFill>
                            <a:schemeClr val="lt1"/>
                          </a:solidFill>
                          <a:latin typeface="Century Gothic" panose="020B0502020202020204"/>
                        </a:defRPr>
                      </a:lvl9pPr>
                    </a:lstStyle>
                    <a:p>
                      <a:pPr algn="ctr">
                        <a:lnSpc>
                          <a:spcPct val="150000"/>
                        </a:lnSpc>
                        <a:spcAft>
                          <a:spcPts val="800"/>
                        </a:spcAft>
                      </a:pPr>
                      <a:r>
                        <a:rPr lang="en-IN" sz="1800" dirty="0">
                          <a:effectLst/>
                          <a:latin typeface="Times New Roman" panose="02020603050405020304" pitchFamily="18" charset="0"/>
                          <a:cs typeface="Times New Roman" panose="02020603050405020304" pitchFamily="18" charset="0"/>
                        </a:rPr>
                        <a:t>Random Forest Classifier</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53010"/>
                    </a:solidFill>
                  </a:tcPr>
                </a:tc>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pPr algn="ctr">
                        <a:lnSpc>
                          <a:spcPct val="150000"/>
                        </a:lnSpc>
                        <a:spcAft>
                          <a:spcPts val="800"/>
                        </a:spcAft>
                      </a:pPr>
                      <a:r>
                        <a:rPr lang="en-IN" sz="1800" dirty="0">
                          <a:effectLst/>
                          <a:latin typeface="Times New Roman" panose="02020603050405020304" pitchFamily="18" charset="0"/>
                          <a:cs typeface="Times New Roman" panose="02020603050405020304" pitchFamily="18" charset="0"/>
                        </a:rPr>
                        <a:t>97.4%</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53010">
                        <a:tint val="40000"/>
                      </a:srgbClr>
                    </a:solidFill>
                  </a:tcPr>
                </a:tc>
                <a:extLst>
                  <a:ext uri="{0D108BD9-81ED-4DB2-BD59-A6C34878D82A}">
                    <a16:rowId xmlns:a16="http://schemas.microsoft.com/office/drawing/2014/main" val="2818857473"/>
                  </a:ext>
                </a:extLst>
              </a:tr>
              <a:tr h="545566">
                <a:tc>
                  <a:txBody>
                    <a:bodyPr/>
                    <a:lstStyle>
                      <a:lvl1pPr marL="0" algn="l" defTabSz="914400" rtl="0" eaLnBrk="1" latinLnBrk="0" hangingPunct="1">
                        <a:defRPr sz="1800" b="1" kern="1200">
                          <a:solidFill>
                            <a:schemeClr val="lt1"/>
                          </a:solidFill>
                          <a:latin typeface="Century Gothic" panose="020B0502020202020204"/>
                        </a:defRPr>
                      </a:lvl1pPr>
                      <a:lvl2pPr marL="457200" algn="l" defTabSz="914400" rtl="0" eaLnBrk="1" latinLnBrk="0" hangingPunct="1">
                        <a:defRPr sz="1800" b="1" kern="1200">
                          <a:solidFill>
                            <a:schemeClr val="lt1"/>
                          </a:solidFill>
                          <a:latin typeface="Century Gothic" panose="020B0502020202020204"/>
                        </a:defRPr>
                      </a:lvl2pPr>
                      <a:lvl3pPr marL="914400" algn="l" defTabSz="914400" rtl="0" eaLnBrk="1" latinLnBrk="0" hangingPunct="1">
                        <a:defRPr sz="1800" b="1" kern="1200">
                          <a:solidFill>
                            <a:schemeClr val="lt1"/>
                          </a:solidFill>
                          <a:latin typeface="Century Gothic" panose="020B0502020202020204"/>
                        </a:defRPr>
                      </a:lvl3pPr>
                      <a:lvl4pPr marL="1371600" algn="l" defTabSz="914400" rtl="0" eaLnBrk="1" latinLnBrk="0" hangingPunct="1">
                        <a:defRPr sz="1800" b="1" kern="1200">
                          <a:solidFill>
                            <a:schemeClr val="lt1"/>
                          </a:solidFill>
                          <a:latin typeface="Century Gothic" panose="020B0502020202020204"/>
                        </a:defRPr>
                      </a:lvl4pPr>
                      <a:lvl5pPr marL="1828800" algn="l" defTabSz="914400" rtl="0" eaLnBrk="1" latinLnBrk="0" hangingPunct="1">
                        <a:defRPr sz="1800" b="1" kern="1200">
                          <a:solidFill>
                            <a:schemeClr val="lt1"/>
                          </a:solidFill>
                          <a:latin typeface="Century Gothic" panose="020B0502020202020204"/>
                        </a:defRPr>
                      </a:lvl5pPr>
                      <a:lvl6pPr marL="2286000" algn="l" defTabSz="914400" rtl="0" eaLnBrk="1" latinLnBrk="0" hangingPunct="1">
                        <a:defRPr sz="1800" b="1" kern="1200">
                          <a:solidFill>
                            <a:schemeClr val="lt1"/>
                          </a:solidFill>
                          <a:latin typeface="Century Gothic" panose="020B0502020202020204"/>
                        </a:defRPr>
                      </a:lvl6pPr>
                      <a:lvl7pPr marL="2743200" algn="l" defTabSz="914400" rtl="0" eaLnBrk="1" latinLnBrk="0" hangingPunct="1">
                        <a:defRPr sz="1800" b="1" kern="1200">
                          <a:solidFill>
                            <a:schemeClr val="lt1"/>
                          </a:solidFill>
                          <a:latin typeface="Century Gothic" panose="020B0502020202020204"/>
                        </a:defRPr>
                      </a:lvl7pPr>
                      <a:lvl8pPr marL="3200400" algn="l" defTabSz="914400" rtl="0" eaLnBrk="1" latinLnBrk="0" hangingPunct="1">
                        <a:defRPr sz="1800" b="1" kern="1200">
                          <a:solidFill>
                            <a:schemeClr val="lt1"/>
                          </a:solidFill>
                          <a:latin typeface="Century Gothic" panose="020B0502020202020204"/>
                        </a:defRPr>
                      </a:lvl8pPr>
                      <a:lvl9pPr marL="3657600" algn="l" defTabSz="914400" rtl="0" eaLnBrk="1" latinLnBrk="0" hangingPunct="1">
                        <a:defRPr sz="1800" b="1" kern="1200">
                          <a:solidFill>
                            <a:schemeClr val="lt1"/>
                          </a:solidFill>
                          <a:latin typeface="Century Gothic" panose="020B0502020202020204"/>
                        </a:defRPr>
                      </a:lvl9pPr>
                    </a:lstStyle>
                    <a:p>
                      <a:pPr algn="ctr">
                        <a:lnSpc>
                          <a:spcPct val="150000"/>
                        </a:lnSpc>
                        <a:spcAft>
                          <a:spcPts val="800"/>
                        </a:spcAft>
                      </a:pPr>
                      <a:r>
                        <a:rPr lang="en-IN" sz="1800" dirty="0">
                          <a:effectLst/>
                          <a:latin typeface="Times New Roman" panose="02020603050405020304" pitchFamily="18" charset="0"/>
                          <a:cs typeface="Times New Roman" panose="02020603050405020304" pitchFamily="18" charset="0"/>
                        </a:rPr>
                        <a:t>Decision Tree Classifier</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53010"/>
                    </a:solidFill>
                  </a:tcPr>
                </a:tc>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pPr algn="ctr">
                        <a:lnSpc>
                          <a:spcPct val="150000"/>
                        </a:lnSpc>
                        <a:spcAft>
                          <a:spcPts val="800"/>
                        </a:spcAft>
                      </a:pPr>
                      <a:r>
                        <a:rPr lang="en-IN" sz="1800" dirty="0">
                          <a:effectLst/>
                          <a:latin typeface="Times New Roman" panose="02020603050405020304" pitchFamily="18" charset="0"/>
                          <a:cs typeface="Times New Roman" panose="02020603050405020304" pitchFamily="18" charset="0"/>
                        </a:rPr>
                        <a:t>96%</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53010">
                        <a:tint val="20000"/>
                      </a:srgbClr>
                    </a:solidFill>
                  </a:tcPr>
                </a:tc>
                <a:extLst>
                  <a:ext uri="{0D108BD9-81ED-4DB2-BD59-A6C34878D82A}">
                    <a16:rowId xmlns:a16="http://schemas.microsoft.com/office/drawing/2014/main" val="1461056806"/>
                  </a:ext>
                </a:extLst>
              </a:tr>
              <a:tr h="545566">
                <a:tc>
                  <a:txBody>
                    <a:bodyPr/>
                    <a:lstStyle>
                      <a:lvl1pPr marL="0" algn="l" defTabSz="914400" rtl="0" eaLnBrk="1" latinLnBrk="0" hangingPunct="1">
                        <a:defRPr sz="1800" b="1" kern="1200">
                          <a:solidFill>
                            <a:schemeClr val="lt1"/>
                          </a:solidFill>
                          <a:latin typeface="Century Gothic" panose="020B0502020202020204"/>
                        </a:defRPr>
                      </a:lvl1pPr>
                      <a:lvl2pPr marL="457200" algn="l" defTabSz="914400" rtl="0" eaLnBrk="1" latinLnBrk="0" hangingPunct="1">
                        <a:defRPr sz="1800" b="1" kern="1200">
                          <a:solidFill>
                            <a:schemeClr val="lt1"/>
                          </a:solidFill>
                          <a:latin typeface="Century Gothic" panose="020B0502020202020204"/>
                        </a:defRPr>
                      </a:lvl2pPr>
                      <a:lvl3pPr marL="914400" algn="l" defTabSz="914400" rtl="0" eaLnBrk="1" latinLnBrk="0" hangingPunct="1">
                        <a:defRPr sz="1800" b="1" kern="1200">
                          <a:solidFill>
                            <a:schemeClr val="lt1"/>
                          </a:solidFill>
                          <a:latin typeface="Century Gothic" panose="020B0502020202020204"/>
                        </a:defRPr>
                      </a:lvl3pPr>
                      <a:lvl4pPr marL="1371600" algn="l" defTabSz="914400" rtl="0" eaLnBrk="1" latinLnBrk="0" hangingPunct="1">
                        <a:defRPr sz="1800" b="1" kern="1200">
                          <a:solidFill>
                            <a:schemeClr val="lt1"/>
                          </a:solidFill>
                          <a:latin typeface="Century Gothic" panose="020B0502020202020204"/>
                        </a:defRPr>
                      </a:lvl4pPr>
                      <a:lvl5pPr marL="1828800" algn="l" defTabSz="914400" rtl="0" eaLnBrk="1" latinLnBrk="0" hangingPunct="1">
                        <a:defRPr sz="1800" b="1" kern="1200">
                          <a:solidFill>
                            <a:schemeClr val="lt1"/>
                          </a:solidFill>
                          <a:latin typeface="Century Gothic" panose="020B0502020202020204"/>
                        </a:defRPr>
                      </a:lvl5pPr>
                      <a:lvl6pPr marL="2286000" algn="l" defTabSz="914400" rtl="0" eaLnBrk="1" latinLnBrk="0" hangingPunct="1">
                        <a:defRPr sz="1800" b="1" kern="1200">
                          <a:solidFill>
                            <a:schemeClr val="lt1"/>
                          </a:solidFill>
                          <a:latin typeface="Century Gothic" panose="020B0502020202020204"/>
                        </a:defRPr>
                      </a:lvl6pPr>
                      <a:lvl7pPr marL="2743200" algn="l" defTabSz="914400" rtl="0" eaLnBrk="1" latinLnBrk="0" hangingPunct="1">
                        <a:defRPr sz="1800" b="1" kern="1200">
                          <a:solidFill>
                            <a:schemeClr val="lt1"/>
                          </a:solidFill>
                          <a:latin typeface="Century Gothic" panose="020B0502020202020204"/>
                        </a:defRPr>
                      </a:lvl7pPr>
                      <a:lvl8pPr marL="3200400" algn="l" defTabSz="914400" rtl="0" eaLnBrk="1" latinLnBrk="0" hangingPunct="1">
                        <a:defRPr sz="1800" b="1" kern="1200">
                          <a:solidFill>
                            <a:schemeClr val="lt1"/>
                          </a:solidFill>
                          <a:latin typeface="Century Gothic" panose="020B0502020202020204"/>
                        </a:defRPr>
                      </a:lvl8pPr>
                      <a:lvl9pPr marL="3657600" algn="l" defTabSz="914400" rtl="0" eaLnBrk="1" latinLnBrk="0" hangingPunct="1">
                        <a:defRPr sz="1800" b="1" kern="1200">
                          <a:solidFill>
                            <a:schemeClr val="lt1"/>
                          </a:solidFill>
                          <a:latin typeface="Century Gothic" panose="020B0502020202020204"/>
                        </a:defRPr>
                      </a:lvl9pPr>
                    </a:lstStyle>
                    <a:p>
                      <a:pPr algn="ctr">
                        <a:lnSpc>
                          <a:spcPct val="150000"/>
                        </a:lnSpc>
                        <a:spcAft>
                          <a:spcPts val="800"/>
                        </a:spcAft>
                      </a:pPr>
                      <a:r>
                        <a:rPr lang="en-IN" sz="1800" dirty="0" err="1">
                          <a:effectLst/>
                          <a:latin typeface="Times New Roman" panose="02020603050405020304" pitchFamily="18" charset="0"/>
                          <a:cs typeface="Times New Roman" panose="02020603050405020304" pitchFamily="18" charset="0"/>
                        </a:rPr>
                        <a:t>SGDClassifier</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A53010"/>
                    </a:solidFill>
                  </a:tcPr>
                </a:tc>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pPr algn="ctr">
                        <a:lnSpc>
                          <a:spcPct val="150000"/>
                        </a:lnSpc>
                        <a:spcAft>
                          <a:spcPts val="800"/>
                        </a:spcAft>
                      </a:pPr>
                      <a:r>
                        <a:rPr lang="en-IN" sz="1800" dirty="0">
                          <a:effectLst/>
                          <a:latin typeface="Times New Roman" panose="02020603050405020304" pitchFamily="18" charset="0"/>
                          <a:cs typeface="Times New Roman" panose="02020603050405020304" pitchFamily="18" charset="0"/>
                        </a:rPr>
                        <a:t>97.5%</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A53010">
                        <a:tint val="20000"/>
                      </a:srgbClr>
                    </a:solidFill>
                  </a:tcPr>
                </a:tc>
                <a:extLst>
                  <a:ext uri="{0D108BD9-81ED-4DB2-BD59-A6C34878D82A}">
                    <a16:rowId xmlns:a16="http://schemas.microsoft.com/office/drawing/2014/main" val="4185516214"/>
                  </a:ext>
                </a:extLst>
              </a:tr>
              <a:tr h="545566">
                <a:tc>
                  <a:txBody>
                    <a:bodyPr/>
                    <a:lstStyle>
                      <a:lvl1pPr marL="0" algn="l" defTabSz="914400" rtl="0" eaLnBrk="1" latinLnBrk="0" hangingPunct="1">
                        <a:defRPr sz="1800" b="1" kern="1200">
                          <a:solidFill>
                            <a:schemeClr val="lt1"/>
                          </a:solidFill>
                          <a:latin typeface="Century Gothic" panose="020B0502020202020204"/>
                        </a:defRPr>
                      </a:lvl1pPr>
                      <a:lvl2pPr marL="457200" algn="l" defTabSz="914400" rtl="0" eaLnBrk="1" latinLnBrk="0" hangingPunct="1">
                        <a:defRPr sz="1800" b="1" kern="1200">
                          <a:solidFill>
                            <a:schemeClr val="lt1"/>
                          </a:solidFill>
                          <a:latin typeface="Century Gothic" panose="020B0502020202020204"/>
                        </a:defRPr>
                      </a:lvl2pPr>
                      <a:lvl3pPr marL="914400" algn="l" defTabSz="914400" rtl="0" eaLnBrk="1" latinLnBrk="0" hangingPunct="1">
                        <a:defRPr sz="1800" b="1" kern="1200">
                          <a:solidFill>
                            <a:schemeClr val="lt1"/>
                          </a:solidFill>
                          <a:latin typeface="Century Gothic" panose="020B0502020202020204"/>
                        </a:defRPr>
                      </a:lvl3pPr>
                      <a:lvl4pPr marL="1371600" algn="l" defTabSz="914400" rtl="0" eaLnBrk="1" latinLnBrk="0" hangingPunct="1">
                        <a:defRPr sz="1800" b="1" kern="1200">
                          <a:solidFill>
                            <a:schemeClr val="lt1"/>
                          </a:solidFill>
                          <a:latin typeface="Century Gothic" panose="020B0502020202020204"/>
                        </a:defRPr>
                      </a:lvl4pPr>
                      <a:lvl5pPr marL="1828800" algn="l" defTabSz="914400" rtl="0" eaLnBrk="1" latinLnBrk="0" hangingPunct="1">
                        <a:defRPr sz="1800" b="1" kern="1200">
                          <a:solidFill>
                            <a:schemeClr val="lt1"/>
                          </a:solidFill>
                          <a:latin typeface="Century Gothic" panose="020B0502020202020204"/>
                        </a:defRPr>
                      </a:lvl5pPr>
                      <a:lvl6pPr marL="2286000" algn="l" defTabSz="914400" rtl="0" eaLnBrk="1" latinLnBrk="0" hangingPunct="1">
                        <a:defRPr sz="1800" b="1" kern="1200">
                          <a:solidFill>
                            <a:schemeClr val="lt1"/>
                          </a:solidFill>
                          <a:latin typeface="Century Gothic" panose="020B0502020202020204"/>
                        </a:defRPr>
                      </a:lvl6pPr>
                      <a:lvl7pPr marL="2743200" algn="l" defTabSz="914400" rtl="0" eaLnBrk="1" latinLnBrk="0" hangingPunct="1">
                        <a:defRPr sz="1800" b="1" kern="1200">
                          <a:solidFill>
                            <a:schemeClr val="lt1"/>
                          </a:solidFill>
                          <a:latin typeface="Century Gothic" panose="020B0502020202020204"/>
                        </a:defRPr>
                      </a:lvl7pPr>
                      <a:lvl8pPr marL="3200400" algn="l" defTabSz="914400" rtl="0" eaLnBrk="1" latinLnBrk="0" hangingPunct="1">
                        <a:defRPr sz="1800" b="1" kern="1200">
                          <a:solidFill>
                            <a:schemeClr val="lt1"/>
                          </a:solidFill>
                          <a:latin typeface="Century Gothic" panose="020B0502020202020204"/>
                        </a:defRPr>
                      </a:lvl8pPr>
                      <a:lvl9pPr marL="3657600" algn="l" defTabSz="914400" rtl="0" eaLnBrk="1" latinLnBrk="0" hangingPunct="1">
                        <a:defRPr sz="1800" b="1" kern="1200">
                          <a:solidFill>
                            <a:schemeClr val="lt1"/>
                          </a:solidFill>
                          <a:latin typeface="Century Gothic" panose="020B0502020202020204"/>
                        </a:defRPr>
                      </a:lvl9pPr>
                    </a:lstStyle>
                    <a:p>
                      <a:pPr algn="ctr">
                        <a:lnSpc>
                          <a:spcPct val="150000"/>
                        </a:lnSpc>
                        <a:spcAft>
                          <a:spcPts val="800"/>
                        </a:spcAft>
                      </a:pPr>
                      <a:r>
                        <a:rPr lang="en-IN" sz="1800" dirty="0">
                          <a:effectLst/>
                          <a:latin typeface="Times New Roman" panose="02020603050405020304" pitchFamily="18" charset="0"/>
                          <a:cs typeface="Times New Roman" panose="02020603050405020304" pitchFamily="18" charset="0"/>
                        </a:rPr>
                        <a:t>Linear SVC</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A53010"/>
                    </a:solidFill>
                  </a:tcPr>
                </a:tc>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pPr algn="ctr">
                        <a:lnSpc>
                          <a:spcPct val="150000"/>
                        </a:lnSpc>
                        <a:spcAft>
                          <a:spcPts val="800"/>
                        </a:spcAft>
                      </a:pPr>
                      <a:r>
                        <a:rPr lang="en-IN" sz="1800" dirty="0">
                          <a:effectLst/>
                          <a:latin typeface="Times New Roman" panose="02020603050405020304" pitchFamily="18" charset="0"/>
                          <a:cs typeface="Times New Roman" panose="02020603050405020304" pitchFamily="18" charset="0"/>
                        </a:rPr>
                        <a:t>97.7%</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A53010">
                        <a:tint val="20000"/>
                      </a:srgbClr>
                    </a:solidFill>
                  </a:tcPr>
                </a:tc>
                <a:extLst>
                  <a:ext uri="{0D108BD9-81ED-4DB2-BD59-A6C34878D82A}">
                    <a16:rowId xmlns:a16="http://schemas.microsoft.com/office/drawing/2014/main" val="2155653706"/>
                  </a:ext>
                </a:extLst>
              </a:tr>
              <a:tr h="545566">
                <a:tc>
                  <a:txBody>
                    <a:bodyPr/>
                    <a:lstStyle>
                      <a:lvl1pPr marL="0" algn="l" defTabSz="914400" rtl="0" eaLnBrk="1" latinLnBrk="0" hangingPunct="1">
                        <a:defRPr sz="1800" b="1" kern="1200">
                          <a:solidFill>
                            <a:schemeClr val="lt1"/>
                          </a:solidFill>
                          <a:latin typeface="Century Gothic" panose="020B0502020202020204"/>
                        </a:defRPr>
                      </a:lvl1pPr>
                      <a:lvl2pPr marL="457200" algn="l" defTabSz="914400" rtl="0" eaLnBrk="1" latinLnBrk="0" hangingPunct="1">
                        <a:defRPr sz="1800" b="1" kern="1200">
                          <a:solidFill>
                            <a:schemeClr val="lt1"/>
                          </a:solidFill>
                          <a:latin typeface="Century Gothic" panose="020B0502020202020204"/>
                        </a:defRPr>
                      </a:lvl2pPr>
                      <a:lvl3pPr marL="914400" algn="l" defTabSz="914400" rtl="0" eaLnBrk="1" latinLnBrk="0" hangingPunct="1">
                        <a:defRPr sz="1800" b="1" kern="1200">
                          <a:solidFill>
                            <a:schemeClr val="lt1"/>
                          </a:solidFill>
                          <a:latin typeface="Century Gothic" panose="020B0502020202020204"/>
                        </a:defRPr>
                      </a:lvl3pPr>
                      <a:lvl4pPr marL="1371600" algn="l" defTabSz="914400" rtl="0" eaLnBrk="1" latinLnBrk="0" hangingPunct="1">
                        <a:defRPr sz="1800" b="1" kern="1200">
                          <a:solidFill>
                            <a:schemeClr val="lt1"/>
                          </a:solidFill>
                          <a:latin typeface="Century Gothic" panose="020B0502020202020204"/>
                        </a:defRPr>
                      </a:lvl4pPr>
                      <a:lvl5pPr marL="1828800" algn="l" defTabSz="914400" rtl="0" eaLnBrk="1" latinLnBrk="0" hangingPunct="1">
                        <a:defRPr sz="1800" b="1" kern="1200">
                          <a:solidFill>
                            <a:schemeClr val="lt1"/>
                          </a:solidFill>
                          <a:latin typeface="Century Gothic" panose="020B0502020202020204"/>
                        </a:defRPr>
                      </a:lvl5pPr>
                      <a:lvl6pPr marL="2286000" algn="l" defTabSz="914400" rtl="0" eaLnBrk="1" latinLnBrk="0" hangingPunct="1">
                        <a:defRPr sz="1800" b="1" kern="1200">
                          <a:solidFill>
                            <a:schemeClr val="lt1"/>
                          </a:solidFill>
                          <a:latin typeface="Century Gothic" panose="020B0502020202020204"/>
                        </a:defRPr>
                      </a:lvl6pPr>
                      <a:lvl7pPr marL="2743200" algn="l" defTabSz="914400" rtl="0" eaLnBrk="1" latinLnBrk="0" hangingPunct="1">
                        <a:defRPr sz="1800" b="1" kern="1200">
                          <a:solidFill>
                            <a:schemeClr val="lt1"/>
                          </a:solidFill>
                          <a:latin typeface="Century Gothic" panose="020B0502020202020204"/>
                        </a:defRPr>
                      </a:lvl7pPr>
                      <a:lvl8pPr marL="3200400" algn="l" defTabSz="914400" rtl="0" eaLnBrk="1" latinLnBrk="0" hangingPunct="1">
                        <a:defRPr sz="1800" b="1" kern="1200">
                          <a:solidFill>
                            <a:schemeClr val="lt1"/>
                          </a:solidFill>
                          <a:latin typeface="Century Gothic" panose="020B0502020202020204"/>
                        </a:defRPr>
                      </a:lvl8pPr>
                      <a:lvl9pPr marL="3657600" algn="l" defTabSz="914400" rtl="0" eaLnBrk="1" latinLnBrk="0" hangingPunct="1">
                        <a:defRPr sz="1800" b="1" kern="1200">
                          <a:solidFill>
                            <a:schemeClr val="lt1"/>
                          </a:solidFill>
                          <a:latin typeface="Century Gothic" panose="020B0502020202020204"/>
                        </a:defRPr>
                      </a:lvl9pPr>
                    </a:lstStyle>
                    <a:p>
                      <a:pPr algn="ctr">
                        <a:lnSpc>
                          <a:spcPct val="150000"/>
                        </a:lnSpc>
                        <a:spcAft>
                          <a:spcPts val="800"/>
                        </a:spcAft>
                      </a:pPr>
                      <a:r>
                        <a:rPr lang="en-IN" sz="1800" dirty="0" err="1">
                          <a:effectLst/>
                          <a:latin typeface="Times New Roman" panose="02020603050405020304" pitchFamily="18" charset="0"/>
                          <a:cs typeface="Times New Roman" panose="02020603050405020304" pitchFamily="18" charset="0"/>
                        </a:rPr>
                        <a:t>Xgboost</a:t>
                      </a:r>
                      <a:r>
                        <a:rPr lang="en-IN" sz="1800" dirty="0">
                          <a:effectLst/>
                          <a:latin typeface="Times New Roman" panose="02020603050405020304" pitchFamily="18" charset="0"/>
                          <a:cs typeface="Times New Roman" panose="02020603050405020304" pitchFamily="18" charset="0"/>
                        </a:rPr>
                        <a:t> Classifier</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53010"/>
                    </a:solidFill>
                  </a:tcPr>
                </a:tc>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pPr algn="ctr">
                        <a:lnSpc>
                          <a:spcPct val="150000"/>
                        </a:lnSpc>
                        <a:spcAft>
                          <a:spcPts val="800"/>
                        </a:spcAft>
                      </a:pPr>
                      <a:r>
                        <a:rPr lang="en-IN" sz="1800" dirty="0">
                          <a:effectLst/>
                          <a:latin typeface="Times New Roman" panose="02020603050405020304" pitchFamily="18" charset="0"/>
                          <a:cs typeface="Times New Roman" panose="02020603050405020304" pitchFamily="18" charset="0"/>
                        </a:rPr>
                        <a:t>98.3%</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53010">
                        <a:tint val="40000"/>
                      </a:srgbClr>
                    </a:solidFill>
                  </a:tcPr>
                </a:tc>
                <a:extLst>
                  <a:ext uri="{0D108BD9-81ED-4DB2-BD59-A6C34878D82A}">
                    <a16:rowId xmlns:a16="http://schemas.microsoft.com/office/drawing/2014/main" val="1957363231"/>
                  </a:ext>
                </a:extLst>
              </a:tr>
              <a:tr h="545566">
                <a:tc>
                  <a:txBody>
                    <a:bodyPr/>
                    <a:lstStyle>
                      <a:lvl1pPr marL="0" algn="l" defTabSz="914400" rtl="0" eaLnBrk="1" latinLnBrk="0" hangingPunct="1">
                        <a:defRPr sz="1800" b="1" kern="1200">
                          <a:solidFill>
                            <a:schemeClr val="lt1"/>
                          </a:solidFill>
                          <a:latin typeface="Century Gothic" panose="020B0502020202020204"/>
                        </a:defRPr>
                      </a:lvl1pPr>
                      <a:lvl2pPr marL="457200" algn="l" defTabSz="914400" rtl="0" eaLnBrk="1" latinLnBrk="0" hangingPunct="1">
                        <a:defRPr sz="1800" b="1" kern="1200">
                          <a:solidFill>
                            <a:schemeClr val="lt1"/>
                          </a:solidFill>
                          <a:latin typeface="Century Gothic" panose="020B0502020202020204"/>
                        </a:defRPr>
                      </a:lvl2pPr>
                      <a:lvl3pPr marL="914400" algn="l" defTabSz="914400" rtl="0" eaLnBrk="1" latinLnBrk="0" hangingPunct="1">
                        <a:defRPr sz="1800" b="1" kern="1200">
                          <a:solidFill>
                            <a:schemeClr val="lt1"/>
                          </a:solidFill>
                          <a:latin typeface="Century Gothic" panose="020B0502020202020204"/>
                        </a:defRPr>
                      </a:lvl3pPr>
                      <a:lvl4pPr marL="1371600" algn="l" defTabSz="914400" rtl="0" eaLnBrk="1" latinLnBrk="0" hangingPunct="1">
                        <a:defRPr sz="1800" b="1" kern="1200">
                          <a:solidFill>
                            <a:schemeClr val="lt1"/>
                          </a:solidFill>
                          <a:latin typeface="Century Gothic" panose="020B0502020202020204"/>
                        </a:defRPr>
                      </a:lvl4pPr>
                      <a:lvl5pPr marL="1828800" algn="l" defTabSz="914400" rtl="0" eaLnBrk="1" latinLnBrk="0" hangingPunct="1">
                        <a:defRPr sz="1800" b="1" kern="1200">
                          <a:solidFill>
                            <a:schemeClr val="lt1"/>
                          </a:solidFill>
                          <a:latin typeface="Century Gothic" panose="020B0502020202020204"/>
                        </a:defRPr>
                      </a:lvl5pPr>
                      <a:lvl6pPr marL="2286000" algn="l" defTabSz="914400" rtl="0" eaLnBrk="1" latinLnBrk="0" hangingPunct="1">
                        <a:defRPr sz="1800" b="1" kern="1200">
                          <a:solidFill>
                            <a:schemeClr val="lt1"/>
                          </a:solidFill>
                          <a:latin typeface="Century Gothic" panose="020B0502020202020204"/>
                        </a:defRPr>
                      </a:lvl6pPr>
                      <a:lvl7pPr marL="2743200" algn="l" defTabSz="914400" rtl="0" eaLnBrk="1" latinLnBrk="0" hangingPunct="1">
                        <a:defRPr sz="1800" b="1" kern="1200">
                          <a:solidFill>
                            <a:schemeClr val="lt1"/>
                          </a:solidFill>
                          <a:latin typeface="Century Gothic" panose="020B0502020202020204"/>
                        </a:defRPr>
                      </a:lvl7pPr>
                      <a:lvl8pPr marL="3200400" algn="l" defTabSz="914400" rtl="0" eaLnBrk="1" latinLnBrk="0" hangingPunct="1">
                        <a:defRPr sz="1800" b="1" kern="1200">
                          <a:solidFill>
                            <a:schemeClr val="lt1"/>
                          </a:solidFill>
                          <a:latin typeface="Century Gothic" panose="020B0502020202020204"/>
                        </a:defRPr>
                      </a:lvl8pPr>
                      <a:lvl9pPr marL="3657600" algn="l" defTabSz="914400" rtl="0" eaLnBrk="1" latinLnBrk="0" hangingPunct="1">
                        <a:defRPr sz="1800" b="1" kern="1200">
                          <a:solidFill>
                            <a:schemeClr val="lt1"/>
                          </a:solidFill>
                          <a:latin typeface="Century Gothic" panose="020B0502020202020204"/>
                        </a:defRPr>
                      </a:lvl9pPr>
                    </a:lstStyle>
                    <a:p>
                      <a:pPr algn="ctr">
                        <a:lnSpc>
                          <a:spcPct val="150000"/>
                        </a:lnSpc>
                        <a:spcAft>
                          <a:spcPts val="800"/>
                        </a:spcAft>
                      </a:pPr>
                      <a:r>
                        <a:rPr lang="en-IN" sz="1800" dirty="0">
                          <a:effectLst/>
                          <a:latin typeface="Times New Roman" panose="02020603050405020304" pitchFamily="18" charset="0"/>
                          <a:cs typeface="Times New Roman" panose="02020603050405020304" pitchFamily="18" charset="0"/>
                        </a:rPr>
                        <a:t>Logistic Regression</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53010"/>
                    </a:solidFill>
                  </a:tcPr>
                </a:tc>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pPr algn="ctr">
                        <a:lnSpc>
                          <a:spcPct val="150000"/>
                        </a:lnSpc>
                        <a:spcAft>
                          <a:spcPts val="800"/>
                        </a:spcAft>
                      </a:pPr>
                      <a:r>
                        <a:rPr lang="en-IN" sz="1800" dirty="0">
                          <a:effectLst/>
                          <a:latin typeface="Times New Roman" panose="02020603050405020304" pitchFamily="18" charset="0"/>
                          <a:cs typeface="Times New Roman" panose="02020603050405020304" pitchFamily="18" charset="0"/>
                        </a:rPr>
                        <a:t>97.6%</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53010">
                        <a:tint val="20000"/>
                      </a:srgbClr>
                    </a:solidFill>
                  </a:tcPr>
                </a:tc>
                <a:extLst>
                  <a:ext uri="{0D108BD9-81ED-4DB2-BD59-A6C34878D82A}">
                    <a16:rowId xmlns:a16="http://schemas.microsoft.com/office/drawing/2014/main" val="1123552032"/>
                  </a:ext>
                </a:extLst>
              </a:tr>
            </a:tbl>
          </a:graphicData>
        </a:graphic>
      </p:graphicFrame>
      <p:sp>
        <p:nvSpPr>
          <p:cNvPr id="8" name="Rectangle 7">
            <a:extLst>
              <a:ext uri="{FF2B5EF4-FFF2-40B4-BE49-F238E27FC236}">
                <a16:creationId xmlns:a16="http://schemas.microsoft.com/office/drawing/2014/main" id="{A4C00B26-0A7A-60A4-E784-50C966D7CCC1}"/>
              </a:ext>
            </a:extLst>
          </p:cNvPr>
          <p:cNvSpPr/>
          <p:nvPr/>
        </p:nvSpPr>
        <p:spPr>
          <a:xfrm>
            <a:off x="475129" y="5158687"/>
            <a:ext cx="11223812" cy="1118255"/>
          </a:xfrm>
          <a:prstGeom prst="rect">
            <a:avLst/>
          </a:prstGeom>
        </p:spPr>
        <p:txBody>
          <a:bodyPr wrap="square">
            <a:spAutoFit/>
          </a:bodyPr>
          <a:lstStyle/>
          <a:p>
            <a:pPr marL="742950" indent="-285750">
              <a:spcAft>
                <a:spcPts val="800"/>
              </a:spcAft>
              <a:buFont typeface="Arial" panose="020B0604020202020204" pitchFamily="34" charset="0"/>
              <a:buChar char="•"/>
            </a:pPr>
            <a:r>
              <a:rPr lang="en-IN" sz="2000" b="1" dirty="0">
                <a:latin typeface="Times New Roman" panose="02020603050405020304" pitchFamily="18" charset="0"/>
                <a:ea typeface="Calibri" panose="020F0502020204030204" pitchFamily="34" charset="0"/>
                <a:cs typeface="Times New Roman" panose="02020603050405020304" pitchFamily="18" charset="0"/>
              </a:rPr>
              <a:t>To predict the result of this dataset above are classification models  used for evaluations.</a:t>
            </a:r>
          </a:p>
          <a:p>
            <a:pPr marL="742950" indent="-285750">
              <a:spcAft>
                <a:spcPts val="800"/>
              </a:spcAft>
              <a:buFont typeface="Arial" panose="020B0604020202020204" pitchFamily="34" charset="0"/>
              <a:buChar char="•"/>
            </a:pPr>
            <a:r>
              <a:rPr lang="en-IN" sz="2000" b="1" dirty="0">
                <a:latin typeface="Times New Roman" panose="02020603050405020304" pitchFamily="18" charset="0"/>
                <a:ea typeface="Calibri" panose="020F0502020204030204" pitchFamily="34" charset="0"/>
                <a:cs typeface="Times New Roman" panose="02020603050405020304" pitchFamily="18" charset="0"/>
              </a:rPr>
              <a:t>Out of all the machine learning models used I have selected </a:t>
            </a:r>
            <a:r>
              <a:rPr lang="en-IN" sz="2000" b="1" dirty="0" err="1">
                <a:latin typeface="Times New Roman" panose="02020603050405020304" pitchFamily="18" charset="0"/>
                <a:ea typeface="Calibri" panose="020F0502020204030204" pitchFamily="34" charset="0"/>
                <a:cs typeface="Times New Roman" panose="02020603050405020304" pitchFamily="18" charset="0"/>
              </a:rPr>
              <a:t>SGDclassifier</a:t>
            </a:r>
            <a:r>
              <a:rPr lang="en-IN" sz="2000" b="1" dirty="0">
                <a:latin typeface="Times New Roman" panose="02020603050405020304" pitchFamily="18" charset="0"/>
                <a:ea typeface="Calibri" panose="020F0502020204030204" pitchFamily="34" charset="0"/>
                <a:cs typeface="Times New Roman" panose="02020603050405020304" pitchFamily="18" charset="0"/>
              </a:rPr>
              <a:t> model for further evaluation of this dataset.</a:t>
            </a:r>
            <a:endParaRPr lang="en-IN" sz="2000" b="1" dirty="0"/>
          </a:p>
        </p:txBody>
      </p:sp>
    </p:spTree>
    <p:extLst>
      <p:ext uri="{BB962C8B-B14F-4D97-AF65-F5344CB8AC3E}">
        <p14:creationId xmlns:p14="http://schemas.microsoft.com/office/powerpoint/2010/main" val="3509973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39905" y="649259"/>
            <a:ext cx="2196353" cy="717178"/>
          </a:xfrm>
        </p:spPr>
        <p:txBody>
          <a:bodyPr>
            <a:normAutofit/>
          </a:bodyPr>
          <a:lstStyle/>
          <a:p>
            <a:r>
              <a:rPr lang="en-US" sz="4000" b="1" dirty="0"/>
              <a:t>Agenda</a:t>
            </a:r>
            <a:endParaRPr lang="en-US" b="1" dirty="0"/>
          </a:p>
        </p:txBody>
      </p:sp>
      <p:sp>
        <p:nvSpPr>
          <p:cNvPr id="6" name="Content Placeholder 2">
            <a:extLst>
              <a:ext uri="{FF2B5EF4-FFF2-40B4-BE49-F238E27FC236}">
                <a16:creationId xmlns:a16="http://schemas.microsoft.com/office/drawing/2014/main" id="{3039D06D-C2B3-EABB-42FE-46BE693419B1}"/>
              </a:ext>
            </a:extLst>
          </p:cNvPr>
          <p:cNvSpPr>
            <a:spLocks noGrp="1"/>
          </p:cNvSpPr>
          <p:nvPr>
            <p:ph idx="1"/>
          </p:nvPr>
        </p:nvSpPr>
        <p:spPr>
          <a:xfrm>
            <a:off x="4571185" y="649259"/>
            <a:ext cx="7307050" cy="5823258"/>
          </a:xfrm>
        </p:spPr>
        <p:txBody>
          <a:bodyPr>
            <a:noAutofit/>
          </a:bodyPr>
          <a:lstStyle/>
          <a:p>
            <a:pPr>
              <a:spcBef>
                <a:spcPts val="300"/>
              </a:spcBef>
              <a:spcAft>
                <a:spcPts val="300"/>
              </a:spcAft>
              <a:buFont typeface="Wingdings" panose="05000000000000000000" pitchFamily="2" charset="2"/>
              <a:buChar char="Ø"/>
            </a:pPr>
            <a:r>
              <a:rPr lang="en-US" sz="2000" dirty="0">
                <a:solidFill>
                  <a:schemeClr val="tx1"/>
                </a:solidFill>
                <a:latin typeface="Century" panose="02040604050505020304" pitchFamily="18" charset="0"/>
              </a:rPr>
              <a:t>Overview.</a:t>
            </a:r>
          </a:p>
          <a:p>
            <a:pPr>
              <a:spcBef>
                <a:spcPts val="300"/>
              </a:spcBef>
              <a:spcAft>
                <a:spcPts val="300"/>
              </a:spcAft>
              <a:buFont typeface="Wingdings" panose="05000000000000000000" pitchFamily="2" charset="2"/>
              <a:buChar char="Ø"/>
            </a:pPr>
            <a:r>
              <a:rPr lang="en-US" sz="2000" dirty="0">
                <a:solidFill>
                  <a:schemeClr val="tx1"/>
                </a:solidFill>
                <a:latin typeface="Century" panose="02040604050505020304" pitchFamily="18" charset="0"/>
              </a:rPr>
              <a:t>Problem Statement.</a:t>
            </a:r>
          </a:p>
          <a:p>
            <a:pPr>
              <a:spcBef>
                <a:spcPts val="300"/>
              </a:spcBef>
              <a:spcAft>
                <a:spcPts val="300"/>
              </a:spcAft>
              <a:buFont typeface="Wingdings" panose="05000000000000000000" pitchFamily="2" charset="2"/>
              <a:buChar char="Ø"/>
            </a:pPr>
            <a:r>
              <a:rPr lang="en-US" sz="2000" dirty="0">
                <a:solidFill>
                  <a:schemeClr val="tx1"/>
                </a:solidFill>
                <a:latin typeface="Century" panose="02040604050505020304" pitchFamily="18" charset="0"/>
              </a:rPr>
              <a:t>Problem Understanding.</a:t>
            </a:r>
          </a:p>
          <a:p>
            <a:pPr>
              <a:spcBef>
                <a:spcPts val="300"/>
              </a:spcBef>
              <a:spcAft>
                <a:spcPts val="300"/>
              </a:spcAft>
              <a:buFont typeface="Wingdings" panose="05000000000000000000" pitchFamily="2" charset="2"/>
              <a:buChar char="Ø"/>
            </a:pPr>
            <a:r>
              <a:rPr lang="en-US" sz="2000" dirty="0">
                <a:solidFill>
                  <a:schemeClr val="tx1"/>
                </a:solidFill>
                <a:latin typeface="Century" panose="02040604050505020304" pitchFamily="18" charset="0"/>
              </a:rPr>
              <a:t>What is Rating Prediction?</a:t>
            </a:r>
          </a:p>
          <a:p>
            <a:pPr>
              <a:spcBef>
                <a:spcPts val="300"/>
              </a:spcBef>
              <a:spcAft>
                <a:spcPts val="300"/>
              </a:spcAft>
              <a:buFont typeface="Wingdings" panose="05000000000000000000" pitchFamily="2" charset="2"/>
              <a:buChar char="Ø"/>
            </a:pPr>
            <a:r>
              <a:rPr lang="en-US" sz="2000" dirty="0">
                <a:solidFill>
                  <a:schemeClr val="tx1"/>
                </a:solidFill>
                <a:latin typeface="Century" panose="02040604050505020304" pitchFamily="18" charset="0"/>
              </a:rPr>
              <a:t>Importance of Rating Prediction Project.</a:t>
            </a:r>
          </a:p>
          <a:p>
            <a:pPr>
              <a:spcBef>
                <a:spcPts val="300"/>
              </a:spcBef>
              <a:spcAft>
                <a:spcPts val="300"/>
              </a:spcAft>
              <a:buFont typeface="Wingdings" panose="05000000000000000000" pitchFamily="2" charset="2"/>
              <a:buChar char="Ø"/>
            </a:pPr>
            <a:r>
              <a:rPr lang="en-US" sz="2000" dirty="0">
                <a:solidFill>
                  <a:schemeClr val="tx1"/>
                </a:solidFill>
                <a:latin typeface="Century" panose="02040604050505020304" pitchFamily="18" charset="0"/>
              </a:rPr>
              <a:t>Data Analysis and Model Building Flow Chart.</a:t>
            </a:r>
          </a:p>
          <a:p>
            <a:pPr>
              <a:spcBef>
                <a:spcPts val="300"/>
              </a:spcBef>
              <a:spcAft>
                <a:spcPts val="300"/>
              </a:spcAft>
              <a:buFont typeface="Wingdings" panose="05000000000000000000" pitchFamily="2" charset="2"/>
              <a:buChar char="Ø"/>
            </a:pPr>
            <a:r>
              <a:rPr lang="en-US" sz="2000" dirty="0">
                <a:solidFill>
                  <a:schemeClr val="tx1"/>
                </a:solidFill>
                <a:latin typeface="Century" panose="02040604050505020304" pitchFamily="18" charset="0"/>
              </a:rPr>
              <a:t>Exploratory data analysis.</a:t>
            </a:r>
          </a:p>
          <a:p>
            <a:pPr>
              <a:spcBef>
                <a:spcPts val="300"/>
              </a:spcBef>
              <a:spcAft>
                <a:spcPts val="300"/>
              </a:spcAft>
              <a:buFont typeface="Wingdings" panose="05000000000000000000" pitchFamily="2" charset="2"/>
              <a:buChar char="Ø"/>
            </a:pPr>
            <a:r>
              <a:rPr lang="en-US" sz="2000" dirty="0">
                <a:solidFill>
                  <a:schemeClr val="tx1"/>
                </a:solidFill>
                <a:latin typeface="Century" panose="02040604050505020304" pitchFamily="18" charset="0"/>
              </a:rPr>
              <a:t>Visualizations.</a:t>
            </a:r>
          </a:p>
          <a:p>
            <a:pPr>
              <a:spcBef>
                <a:spcPts val="300"/>
              </a:spcBef>
              <a:spcAft>
                <a:spcPts val="300"/>
              </a:spcAft>
              <a:buFont typeface="Wingdings" panose="05000000000000000000" pitchFamily="2" charset="2"/>
              <a:buChar char="Ø"/>
            </a:pPr>
            <a:r>
              <a:rPr lang="en-US" sz="2000" dirty="0">
                <a:solidFill>
                  <a:schemeClr val="tx1"/>
                </a:solidFill>
                <a:latin typeface="Century" panose="02040604050505020304" pitchFamily="18" charset="0"/>
              </a:rPr>
              <a:t>Analysis.</a:t>
            </a:r>
          </a:p>
          <a:p>
            <a:pPr>
              <a:spcBef>
                <a:spcPts val="300"/>
              </a:spcBef>
              <a:spcAft>
                <a:spcPts val="300"/>
              </a:spcAft>
              <a:buFont typeface="Wingdings" panose="05000000000000000000" pitchFamily="2" charset="2"/>
              <a:buChar char="Ø"/>
            </a:pPr>
            <a:r>
              <a:rPr lang="en-US" sz="2000" dirty="0">
                <a:solidFill>
                  <a:schemeClr val="tx1"/>
                </a:solidFill>
                <a:latin typeface="Century" panose="02040604050505020304" pitchFamily="18" charset="0"/>
              </a:rPr>
              <a:t>Model Building.</a:t>
            </a:r>
          </a:p>
          <a:p>
            <a:pPr>
              <a:spcBef>
                <a:spcPts val="300"/>
              </a:spcBef>
              <a:spcAft>
                <a:spcPts val="300"/>
              </a:spcAft>
              <a:buFont typeface="Wingdings" panose="05000000000000000000" pitchFamily="2" charset="2"/>
              <a:buChar char="Ø"/>
            </a:pPr>
            <a:r>
              <a:rPr lang="en-US" sz="2000" dirty="0">
                <a:latin typeface="Century" panose="02040604050505020304" pitchFamily="18" charset="0"/>
              </a:rPr>
              <a:t>Model Comparison</a:t>
            </a:r>
          </a:p>
          <a:p>
            <a:pPr>
              <a:spcBef>
                <a:spcPts val="300"/>
              </a:spcBef>
              <a:spcAft>
                <a:spcPts val="300"/>
              </a:spcAft>
              <a:buFont typeface="Wingdings" panose="05000000000000000000" pitchFamily="2" charset="2"/>
              <a:buChar char="Ø"/>
            </a:pPr>
            <a:r>
              <a:rPr lang="en-US" sz="2000" dirty="0">
                <a:solidFill>
                  <a:schemeClr val="tx1"/>
                </a:solidFill>
                <a:latin typeface="Century" panose="02040604050505020304" pitchFamily="18" charset="0"/>
              </a:rPr>
              <a:t>Interpretation </a:t>
            </a:r>
            <a:r>
              <a:rPr lang="en-US" sz="2000" dirty="0">
                <a:latin typeface="Century" panose="02040604050505020304" pitchFamily="18" charset="0"/>
              </a:rPr>
              <a:t>Of Result</a:t>
            </a:r>
            <a:endParaRPr lang="en-US" sz="2000" dirty="0">
              <a:solidFill>
                <a:schemeClr val="tx1"/>
              </a:solidFill>
              <a:latin typeface="Century" panose="02040604050505020304" pitchFamily="18" charset="0"/>
            </a:endParaRPr>
          </a:p>
          <a:p>
            <a:pPr>
              <a:spcBef>
                <a:spcPts val="300"/>
              </a:spcBef>
              <a:spcAft>
                <a:spcPts val="300"/>
              </a:spcAft>
              <a:buFont typeface="Wingdings" panose="05000000000000000000" pitchFamily="2" charset="2"/>
              <a:buChar char="Ø"/>
            </a:pPr>
            <a:r>
              <a:rPr lang="en-US" sz="2000" dirty="0">
                <a:solidFill>
                  <a:schemeClr val="tx1"/>
                </a:solidFill>
                <a:latin typeface="Century" panose="02040604050505020304" pitchFamily="18" charset="0"/>
              </a:rPr>
              <a:t>Hyper Parameter Tunning.</a:t>
            </a:r>
          </a:p>
          <a:p>
            <a:pPr>
              <a:spcBef>
                <a:spcPts val="300"/>
              </a:spcBef>
              <a:spcAft>
                <a:spcPts val="300"/>
              </a:spcAft>
              <a:buFont typeface="Wingdings" panose="05000000000000000000" pitchFamily="2" charset="2"/>
              <a:buChar char="Ø"/>
            </a:pPr>
            <a:r>
              <a:rPr lang="en-US" sz="2000" dirty="0">
                <a:solidFill>
                  <a:schemeClr val="tx1"/>
                </a:solidFill>
                <a:latin typeface="Century" panose="02040604050505020304" pitchFamily="18" charset="0"/>
              </a:rPr>
              <a:t>Conclusion.</a:t>
            </a:r>
          </a:p>
        </p:txBody>
      </p:sp>
    </p:spTree>
    <p:extLst>
      <p:ext uri="{BB962C8B-B14F-4D97-AF65-F5344CB8AC3E}">
        <p14:creationId xmlns:p14="http://schemas.microsoft.com/office/powerpoint/2010/main" val="1832431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DD6FE16-A37B-B5FB-F2F1-67532D11BC16}"/>
              </a:ext>
            </a:extLst>
          </p:cNvPr>
          <p:cNvSpPr txBox="1"/>
          <p:nvPr/>
        </p:nvSpPr>
        <p:spPr>
          <a:xfrm>
            <a:off x="2985246" y="528024"/>
            <a:ext cx="6096000" cy="646331"/>
          </a:xfrm>
          <a:prstGeom prst="rect">
            <a:avLst/>
          </a:prstGeom>
          <a:noFill/>
        </p:spPr>
        <p:txBody>
          <a:bodyPr wrap="square">
            <a:spAutoFit/>
          </a:bodyPr>
          <a:lstStyle/>
          <a:p>
            <a:pPr algn="ctr">
              <a:lnSpc>
                <a:spcPct val="90000"/>
              </a:lnSpc>
              <a:spcBef>
                <a:spcPct val="0"/>
              </a:spcBef>
            </a:pPr>
            <a:r>
              <a:rPr lang="en-US" sz="4000" dirty="0">
                <a:solidFill>
                  <a:schemeClr val="tx1">
                    <a:lumMod val="85000"/>
                    <a:lumOff val="15000"/>
                  </a:schemeClr>
                </a:solidFill>
                <a:latin typeface="Times New Roman" panose="02020603050405020304" pitchFamily="18" charset="0"/>
                <a:cs typeface="Times New Roman" panose="02020603050405020304" pitchFamily="18" charset="0"/>
              </a:rPr>
              <a:t>Interpretation Of Result</a:t>
            </a:r>
            <a:endParaRPr lang="en-IN" sz="40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0C0F9401-C451-5DCA-4F72-55BAA6B87306}"/>
              </a:ext>
            </a:extLst>
          </p:cNvPr>
          <p:cNvPicPr>
            <a:picLocks noChangeAspect="1"/>
          </p:cNvPicPr>
          <p:nvPr/>
        </p:nvPicPr>
        <p:blipFill>
          <a:blip r:embed="rId2"/>
          <a:stretch>
            <a:fillRect/>
          </a:stretch>
        </p:blipFill>
        <p:spPr>
          <a:xfrm>
            <a:off x="1676400" y="1281935"/>
            <a:ext cx="7932086" cy="4019158"/>
          </a:xfrm>
          <a:prstGeom prst="rect">
            <a:avLst/>
          </a:prstGeom>
        </p:spPr>
      </p:pic>
      <p:sp>
        <p:nvSpPr>
          <p:cNvPr id="6" name="TextBox 5">
            <a:extLst>
              <a:ext uri="{FF2B5EF4-FFF2-40B4-BE49-F238E27FC236}">
                <a16:creationId xmlns:a16="http://schemas.microsoft.com/office/drawing/2014/main" id="{7962C1D1-F91B-3488-0504-8712490C7F92}"/>
              </a:ext>
            </a:extLst>
          </p:cNvPr>
          <p:cNvSpPr txBox="1"/>
          <p:nvPr/>
        </p:nvSpPr>
        <p:spPr>
          <a:xfrm>
            <a:off x="1676400" y="5406646"/>
            <a:ext cx="8839200" cy="923330"/>
          </a:xfrm>
          <a:prstGeom prst="rect">
            <a:avLst/>
          </a:prstGeom>
          <a:noFill/>
        </p:spPr>
        <p:txBody>
          <a:bodyPr wrap="square">
            <a:spAutoFit/>
          </a:bodyPr>
          <a:lstStyle/>
          <a:p>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all our algorithms are giving good cv scores. Among these algorithms I am selecting SGD Classifier as best fitting algorithm for our final model as it is giving least difference between accuracy and cv score</a:t>
            </a:r>
            <a:endParaRPr lang="en-IN" dirty="0"/>
          </a:p>
        </p:txBody>
      </p:sp>
    </p:spTree>
    <p:extLst>
      <p:ext uri="{BB962C8B-B14F-4D97-AF65-F5344CB8AC3E}">
        <p14:creationId xmlns:p14="http://schemas.microsoft.com/office/powerpoint/2010/main" val="42142711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F8B58-DAFD-FA7D-FD5F-6B9C47F9BFDE}"/>
              </a:ext>
            </a:extLst>
          </p:cNvPr>
          <p:cNvSpPr>
            <a:spLocks noGrp="1"/>
          </p:cNvSpPr>
          <p:nvPr>
            <p:ph type="title"/>
          </p:nvPr>
        </p:nvSpPr>
        <p:spPr>
          <a:xfrm>
            <a:off x="1066800" y="642594"/>
            <a:ext cx="5549153" cy="648324"/>
          </a:xfrm>
        </p:spPr>
        <p:txBody>
          <a:bodyPr/>
          <a:lstStyle/>
          <a:p>
            <a:r>
              <a:rPr lang="en-IN" dirty="0">
                <a:latin typeface="Times New Roman" panose="02020603050405020304" pitchFamily="18" charset="0"/>
                <a:cs typeface="Times New Roman" panose="02020603050405020304" pitchFamily="18" charset="0"/>
              </a:rPr>
              <a:t>Hyper Parameter Tunning</a:t>
            </a:r>
          </a:p>
        </p:txBody>
      </p:sp>
      <p:sp>
        <p:nvSpPr>
          <p:cNvPr id="3" name="Content Placeholder 2">
            <a:extLst>
              <a:ext uri="{FF2B5EF4-FFF2-40B4-BE49-F238E27FC236}">
                <a16:creationId xmlns:a16="http://schemas.microsoft.com/office/drawing/2014/main" id="{1444D350-F8F2-408C-F578-F43D2189E25F}"/>
              </a:ext>
            </a:extLst>
          </p:cNvPr>
          <p:cNvSpPr>
            <a:spLocks noGrp="1"/>
          </p:cNvSpPr>
          <p:nvPr>
            <p:ph idx="1"/>
          </p:nvPr>
        </p:nvSpPr>
        <p:spPr>
          <a:xfrm>
            <a:off x="824753" y="4843807"/>
            <a:ext cx="10058400" cy="1325880"/>
          </a:xfrm>
        </p:spPr>
        <p:txBody>
          <a:bodyPr>
            <a:normAutofit lnSpcReduction="10000"/>
          </a:bodyPr>
          <a:lstStyle/>
          <a:p>
            <a:pPr marL="342900" lvl="0" indent="-342900">
              <a:lnSpc>
                <a:spcPct val="107000"/>
              </a:lnSpc>
              <a:buFont typeface="Wingdings" panose="05000000000000000000" pitchFamily="2" charset="2"/>
              <a:buChar char=""/>
            </a:pPr>
            <a:r>
              <a:rPr lang="en-IN" sz="1600" dirty="0">
                <a:effectLst/>
                <a:latin typeface="Century" panose="02040604050505020304" pitchFamily="18" charset="0"/>
                <a:ea typeface="Calibri" panose="020F0502020204030204" pitchFamily="34" charset="0"/>
                <a:cs typeface="Times New Roman" panose="02020603050405020304" pitchFamily="18" charset="0"/>
              </a:rPr>
              <a:t>And after doing hyperparameter tuning I got above parameters as best suitable parameters for our final model.</a:t>
            </a:r>
          </a:p>
          <a:p>
            <a:pPr marL="342900" lvl="0" indent="-342900">
              <a:lnSpc>
                <a:spcPct val="107000"/>
              </a:lnSpc>
              <a:spcAft>
                <a:spcPts val="800"/>
              </a:spcAft>
              <a:buFont typeface="Wingdings" panose="05000000000000000000" pitchFamily="2" charset="2"/>
              <a:buChar char=""/>
            </a:pPr>
            <a:r>
              <a:rPr lang="en-IN" sz="1600" dirty="0">
                <a:effectLst/>
                <a:latin typeface="Century" panose="02040604050505020304" pitchFamily="18" charset="0"/>
                <a:ea typeface="Calibri" panose="020F0502020204030204" pitchFamily="34" charset="0"/>
                <a:cs typeface="Times New Roman" panose="02020603050405020304" pitchFamily="18" charset="0"/>
              </a:rPr>
              <a:t> I have trained my final model using these parameters and it was unable to increase the accuracy of the model.</a:t>
            </a:r>
          </a:p>
          <a:p>
            <a:endParaRPr lang="en-IN" dirty="0"/>
          </a:p>
        </p:txBody>
      </p:sp>
      <p:pic>
        <p:nvPicPr>
          <p:cNvPr id="5" name="Picture 4">
            <a:extLst>
              <a:ext uri="{FF2B5EF4-FFF2-40B4-BE49-F238E27FC236}">
                <a16:creationId xmlns:a16="http://schemas.microsoft.com/office/drawing/2014/main" id="{C4513206-8A86-A751-8CD5-37507405C983}"/>
              </a:ext>
            </a:extLst>
          </p:cNvPr>
          <p:cNvPicPr>
            <a:picLocks noChangeAspect="1"/>
          </p:cNvPicPr>
          <p:nvPr/>
        </p:nvPicPr>
        <p:blipFill>
          <a:blip r:embed="rId2"/>
          <a:stretch>
            <a:fillRect/>
          </a:stretch>
        </p:blipFill>
        <p:spPr>
          <a:xfrm>
            <a:off x="2191079" y="1533623"/>
            <a:ext cx="7325747" cy="3067478"/>
          </a:xfrm>
          <a:prstGeom prst="rect">
            <a:avLst/>
          </a:prstGeom>
        </p:spPr>
      </p:pic>
    </p:spTree>
    <p:extLst>
      <p:ext uri="{BB962C8B-B14F-4D97-AF65-F5344CB8AC3E}">
        <p14:creationId xmlns:p14="http://schemas.microsoft.com/office/powerpoint/2010/main" val="34681886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B5E95C3-AAA7-EEFA-67D0-AB8ACFFDE57B}"/>
              </a:ext>
            </a:extLst>
          </p:cNvPr>
          <p:cNvSpPr txBox="1"/>
          <p:nvPr/>
        </p:nvSpPr>
        <p:spPr>
          <a:xfrm>
            <a:off x="1219199" y="5716316"/>
            <a:ext cx="8561295" cy="364395"/>
          </a:xfrm>
          <a:prstGeom prst="rect">
            <a:avLst/>
          </a:prstGeom>
          <a:noFill/>
        </p:spPr>
        <p:txBody>
          <a:bodyPr wrap="square">
            <a:spAutoFit/>
          </a:bodyPr>
          <a:lstStyle/>
          <a:p>
            <a:pPr marL="342900" lvl="0" indent="-342900">
              <a:lnSpc>
                <a:spcPct val="107000"/>
              </a:lnSpc>
              <a:spcAft>
                <a:spcPts val="800"/>
              </a:spcAft>
              <a:buFont typeface="Wingdings" panose="05000000000000000000" pitchFamily="2" charset="2"/>
              <a:buChar char=""/>
            </a:pPr>
            <a:r>
              <a:rPr lang="en-IN" sz="1800" dirty="0">
                <a:effectLst/>
                <a:latin typeface="Century" panose="02040604050505020304" pitchFamily="18" charset="0"/>
                <a:ea typeface="Calibri" panose="020F0502020204030204" pitchFamily="34" charset="0"/>
                <a:cs typeface="Times New Roman" panose="02020603050405020304" pitchFamily="18" charset="0"/>
              </a:rPr>
              <a:t>After training and building our final model I saved this model into .</a:t>
            </a:r>
            <a:r>
              <a:rPr lang="en-IN" sz="1800" dirty="0" err="1">
                <a:effectLst/>
                <a:latin typeface="Century" panose="02040604050505020304" pitchFamily="18" charset="0"/>
                <a:ea typeface="Calibri" panose="020F0502020204030204" pitchFamily="34" charset="0"/>
                <a:cs typeface="Times New Roman" panose="02020603050405020304" pitchFamily="18" charset="0"/>
              </a:rPr>
              <a:t>pkl</a:t>
            </a:r>
            <a:r>
              <a:rPr lang="en-IN" sz="1800" dirty="0">
                <a:effectLst/>
                <a:latin typeface="Century" panose="02040604050505020304" pitchFamily="18" charset="0"/>
                <a:ea typeface="Calibri" panose="020F0502020204030204" pitchFamily="34" charset="0"/>
                <a:cs typeface="Times New Roman" panose="02020603050405020304" pitchFamily="18" charset="0"/>
              </a:rPr>
              <a:t> file. </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46941920-6816-DAD4-DDFB-D5264BA9A26F}"/>
              </a:ext>
            </a:extLst>
          </p:cNvPr>
          <p:cNvPicPr>
            <a:picLocks noChangeAspect="1"/>
          </p:cNvPicPr>
          <p:nvPr/>
        </p:nvPicPr>
        <p:blipFill>
          <a:blip r:embed="rId2"/>
          <a:stretch>
            <a:fillRect/>
          </a:stretch>
        </p:blipFill>
        <p:spPr>
          <a:xfrm>
            <a:off x="1912521" y="581758"/>
            <a:ext cx="7174650" cy="4802864"/>
          </a:xfrm>
          <a:prstGeom prst="rect">
            <a:avLst/>
          </a:prstGeom>
        </p:spPr>
      </p:pic>
    </p:spTree>
    <p:extLst>
      <p:ext uri="{BB962C8B-B14F-4D97-AF65-F5344CB8AC3E}">
        <p14:creationId xmlns:p14="http://schemas.microsoft.com/office/powerpoint/2010/main" val="8593457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26644-84AC-3670-7E7C-720AE90F719E}"/>
              </a:ext>
            </a:extLst>
          </p:cNvPr>
          <p:cNvSpPr>
            <a:spLocks noGrp="1"/>
          </p:cNvSpPr>
          <p:nvPr>
            <p:ph type="title"/>
          </p:nvPr>
        </p:nvSpPr>
        <p:spPr>
          <a:xfrm>
            <a:off x="1066800" y="427436"/>
            <a:ext cx="10058400" cy="1096564"/>
          </a:xfrm>
        </p:spPr>
        <p:txBody>
          <a:bodyPr/>
          <a:lstStyle/>
          <a:p>
            <a:pPr algn="ctr"/>
            <a:r>
              <a:rPr lang="en-US" sz="4000" u="sng" dirty="0">
                <a:latin typeface="Times New Roman" panose="02020603050405020304" pitchFamily="18" charset="0"/>
                <a:cs typeface="Times New Roman" panose="02020603050405020304" pitchFamily="18" charset="0"/>
              </a:rPr>
              <a:t>Conclusion</a:t>
            </a:r>
            <a:endParaRPr lang="en-IN" u="sng" dirty="0"/>
          </a:p>
        </p:txBody>
      </p:sp>
      <p:sp>
        <p:nvSpPr>
          <p:cNvPr id="3" name="Content Placeholder 2">
            <a:extLst>
              <a:ext uri="{FF2B5EF4-FFF2-40B4-BE49-F238E27FC236}">
                <a16:creationId xmlns:a16="http://schemas.microsoft.com/office/drawing/2014/main" id="{4847A736-0C2E-1639-EC72-A6CF5E48DBE5}"/>
              </a:ext>
            </a:extLst>
          </p:cNvPr>
          <p:cNvSpPr>
            <a:spLocks noGrp="1"/>
          </p:cNvSpPr>
          <p:nvPr>
            <p:ph idx="1"/>
          </p:nvPr>
        </p:nvSpPr>
        <p:spPr>
          <a:xfrm>
            <a:off x="932330" y="1586753"/>
            <a:ext cx="10058400" cy="4231341"/>
          </a:xfrm>
        </p:spPr>
        <p:txBody>
          <a:bodyPr>
            <a:normAutofit fontScale="62500" lnSpcReduction="20000"/>
          </a:bodyPr>
          <a:lstStyle/>
          <a:p>
            <a:pPr>
              <a:lnSpc>
                <a:spcPct val="107000"/>
              </a:lnSpc>
              <a:spcBef>
                <a:spcPts val="300"/>
              </a:spcBef>
              <a:spcAft>
                <a:spcPts val="300"/>
              </a:spcAft>
              <a:buFont typeface="Wingdings" panose="05000000000000000000" pitchFamily="2" charset="2"/>
              <a:buChar char="ü"/>
            </a:pPr>
            <a:r>
              <a:rPr lang="en-IN" sz="3200" dirty="0">
                <a:effectLst/>
                <a:latin typeface="Century" panose="02040604050505020304" pitchFamily="18" charset="0"/>
                <a:ea typeface="Calibri" panose="020F0502020204030204" pitchFamily="34" charset="0"/>
                <a:cs typeface="Times New Roman" panose="02020603050405020304" pitchFamily="18" charset="0"/>
              </a:rPr>
              <a:t>In this project report, we have used NLP machine learning algorithms to predict the Ratings. We have mentioned the step by step procedure to </a:t>
            </a:r>
            <a:r>
              <a:rPr lang="en-IN" sz="3200" dirty="0" err="1">
                <a:effectLst/>
                <a:latin typeface="Century" panose="02040604050505020304" pitchFamily="18" charset="0"/>
                <a:ea typeface="Calibri" panose="020F0502020204030204" pitchFamily="34" charset="0"/>
                <a:cs typeface="Times New Roman" panose="02020603050405020304" pitchFamily="18" charset="0"/>
              </a:rPr>
              <a:t>analyze</a:t>
            </a:r>
            <a:r>
              <a:rPr lang="en-IN" sz="3200" dirty="0">
                <a:effectLst/>
                <a:latin typeface="Century" panose="02040604050505020304" pitchFamily="18" charset="0"/>
                <a:ea typeface="Calibri" panose="020F0502020204030204" pitchFamily="34" charset="0"/>
                <a:cs typeface="Times New Roman" panose="02020603050405020304" pitchFamily="18" charset="0"/>
              </a:rPr>
              <a:t> the dataset and finding the correlation between the features.</a:t>
            </a:r>
          </a:p>
          <a:p>
            <a:pPr>
              <a:lnSpc>
                <a:spcPct val="107000"/>
              </a:lnSpc>
              <a:spcBef>
                <a:spcPts val="300"/>
              </a:spcBef>
              <a:spcAft>
                <a:spcPts val="300"/>
              </a:spcAft>
              <a:buFont typeface="Wingdings" panose="05000000000000000000" pitchFamily="2" charset="2"/>
              <a:buChar char="ü"/>
            </a:pPr>
            <a:r>
              <a:rPr lang="en-IN" sz="3200" dirty="0">
                <a:effectLst/>
                <a:latin typeface="Century" panose="02040604050505020304" pitchFamily="18" charset="0"/>
                <a:ea typeface="Calibri" panose="020F0502020204030204" pitchFamily="34" charset="0"/>
                <a:cs typeface="Times New Roman" panose="02020603050405020304" pitchFamily="18" charset="0"/>
              </a:rPr>
              <a:t>Thus we can select the features which are correlated to each other and are independent in nature. The power of visualization has helped us in understanding the data by graphical representation it has made me to understand what data is trying to say.</a:t>
            </a:r>
          </a:p>
          <a:p>
            <a:pPr>
              <a:lnSpc>
                <a:spcPct val="107000"/>
              </a:lnSpc>
              <a:spcBef>
                <a:spcPts val="300"/>
              </a:spcBef>
              <a:spcAft>
                <a:spcPts val="300"/>
              </a:spcAft>
              <a:buFont typeface="Wingdings" panose="05000000000000000000" pitchFamily="2" charset="2"/>
              <a:buChar char="ü"/>
            </a:pPr>
            <a:r>
              <a:rPr lang="en-IN" sz="3200" dirty="0">
                <a:effectLst/>
                <a:latin typeface="Century" panose="02040604050505020304" pitchFamily="18" charset="0"/>
                <a:ea typeface="Calibri" panose="020F0502020204030204" pitchFamily="34" charset="0"/>
                <a:cs typeface="Times New Roman" panose="02020603050405020304" pitchFamily="18" charset="0"/>
              </a:rPr>
              <a:t> Data cleaning is one of the most important steps to remove unrealistic values and unnecessary punctuations, URLs, email address, stop words. </a:t>
            </a:r>
          </a:p>
          <a:p>
            <a:pPr>
              <a:lnSpc>
                <a:spcPct val="107000"/>
              </a:lnSpc>
              <a:spcBef>
                <a:spcPts val="300"/>
              </a:spcBef>
              <a:spcAft>
                <a:spcPts val="300"/>
              </a:spcAft>
              <a:buFont typeface="Wingdings" panose="05000000000000000000" pitchFamily="2" charset="2"/>
              <a:buChar char="ü"/>
            </a:pPr>
            <a:r>
              <a:rPr lang="en-IN" sz="3200" dirty="0">
                <a:effectLst/>
                <a:latin typeface="Century" panose="02040604050505020304" pitchFamily="18" charset="0"/>
                <a:ea typeface="Calibri" panose="020F0502020204030204" pitchFamily="34" charset="0"/>
                <a:cs typeface="Times New Roman" panose="02020603050405020304" pitchFamily="18" charset="0"/>
              </a:rPr>
              <a:t>These feature set were then given as an input to 6 algorithms and a hyper parameter tunning was done to the best model. Hence we calculated the performance of each model using different performance metrics and compared them based on these metrics.</a:t>
            </a:r>
          </a:p>
          <a:p>
            <a:pPr>
              <a:lnSpc>
                <a:spcPct val="107000"/>
              </a:lnSpc>
              <a:spcBef>
                <a:spcPts val="300"/>
              </a:spcBef>
              <a:spcAft>
                <a:spcPts val="300"/>
              </a:spcAft>
              <a:buFont typeface="Wingdings" panose="05000000000000000000" pitchFamily="2" charset="2"/>
              <a:buChar char="ü"/>
            </a:pPr>
            <a:r>
              <a:rPr lang="en-IN" sz="3200" dirty="0">
                <a:effectLst/>
                <a:latin typeface="Century" panose="02040604050505020304" pitchFamily="18" charset="0"/>
                <a:ea typeface="Calibri" panose="020F0502020204030204" pitchFamily="34" charset="0"/>
                <a:cs typeface="Times New Roman" panose="02020603050405020304" pitchFamily="18" charset="0"/>
              </a:rPr>
              <a:t> Then we have also saved the best model.</a:t>
            </a:r>
          </a:p>
          <a:p>
            <a:endParaRPr lang="en-IN" dirty="0"/>
          </a:p>
        </p:txBody>
      </p:sp>
    </p:spTree>
    <p:extLst>
      <p:ext uri="{BB962C8B-B14F-4D97-AF65-F5344CB8AC3E}">
        <p14:creationId xmlns:p14="http://schemas.microsoft.com/office/powerpoint/2010/main" val="1631853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CD50F-C277-AA06-6138-39F3DA53CAFE}"/>
              </a:ext>
            </a:extLst>
          </p:cNvPr>
          <p:cNvSpPr>
            <a:spLocks noGrp="1"/>
          </p:cNvSpPr>
          <p:nvPr>
            <p:ph type="title"/>
          </p:nvPr>
        </p:nvSpPr>
        <p:spPr>
          <a:xfrm>
            <a:off x="4159624" y="2363818"/>
            <a:ext cx="4814047" cy="1371600"/>
          </a:xfrm>
        </p:spPr>
        <p:txBody>
          <a:bodyPr>
            <a:noAutofit/>
          </a:bodyPr>
          <a:lstStyle/>
          <a:p>
            <a:r>
              <a:rPr lang="en-IN" sz="4800" b="1" i="1" dirty="0"/>
              <a:t>Thank You</a:t>
            </a:r>
          </a:p>
        </p:txBody>
      </p:sp>
    </p:spTree>
    <p:extLst>
      <p:ext uri="{BB962C8B-B14F-4D97-AF65-F5344CB8AC3E}">
        <p14:creationId xmlns:p14="http://schemas.microsoft.com/office/powerpoint/2010/main" val="583358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97ECA-D4B3-6A7F-D6AB-5E02EFFF0D90}"/>
              </a:ext>
            </a:extLst>
          </p:cNvPr>
          <p:cNvSpPr>
            <a:spLocks noGrp="1"/>
          </p:cNvSpPr>
          <p:nvPr>
            <p:ph type="title"/>
          </p:nvPr>
        </p:nvSpPr>
        <p:spPr>
          <a:xfrm>
            <a:off x="1066800" y="543986"/>
            <a:ext cx="2680447" cy="827619"/>
          </a:xfrm>
        </p:spPr>
        <p:txBody>
          <a:bodyPr/>
          <a:lstStyle/>
          <a:p>
            <a:r>
              <a:rPr lang="en-US" u="sng" dirty="0">
                <a:latin typeface="Times New Roman" panose="02020603050405020304" pitchFamily="18" charset="0"/>
                <a:cs typeface="Times New Roman" panose="02020603050405020304" pitchFamily="18" charset="0"/>
              </a:rPr>
              <a:t>Overview</a:t>
            </a:r>
            <a:endParaRPr lang="en-IN" u="sng" dirty="0">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152349DD-9D75-A299-47CF-9F5C7F8B48EC}"/>
              </a:ext>
            </a:extLst>
          </p:cNvPr>
          <p:cNvSpPr>
            <a:spLocks noGrp="1"/>
          </p:cNvSpPr>
          <p:nvPr>
            <p:ph idx="1"/>
          </p:nvPr>
        </p:nvSpPr>
        <p:spPr>
          <a:xfrm>
            <a:off x="1288743" y="1676671"/>
            <a:ext cx="9979891" cy="4115089"/>
          </a:xfrm>
        </p:spPr>
        <p:txBody>
          <a:bodyPr>
            <a:normAutofit/>
          </a:bodyPr>
          <a:lstStyle/>
          <a:p>
            <a:pPr marL="274320" lvl="1" indent="0">
              <a:buNone/>
            </a:pPr>
            <a:r>
              <a:rPr lang="en-US" sz="2400" dirty="0">
                <a:latin typeface="Century" panose="02040604050505020304" pitchFamily="18" charset="0"/>
              </a:rPr>
              <a:t>In this particular presentation we will be looking on :</a:t>
            </a:r>
          </a:p>
          <a:p>
            <a:pPr marL="274320" lvl="1" indent="0">
              <a:buNone/>
            </a:pPr>
            <a:endParaRPr lang="en-US" sz="2400" dirty="0">
              <a:latin typeface="Century" panose="02040604050505020304" pitchFamily="18" charset="0"/>
            </a:endParaRPr>
          </a:p>
          <a:p>
            <a:pPr lvl="1"/>
            <a:r>
              <a:rPr lang="en-US" sz="2400" dirty="0">
                <a:latin typeface="Century" panose="02040604050505020304" pitchFamily="18" charset="0"/>
              </a:rPr>
              <a:t>How to analyze the dataset of Rating Prediction Project.</a:t>
            </a:r>
          </a:p>
          <a:p>
            <a:pPr lvl="1"/>
            <a:r>
              <a:rPr lang="en-US" sz="2400" dirty="0">
                <a:latin typeface="Century" panose="02040604050505020304" pitchFamily="18" charset="0"/>
              </a:rPr>
              <a:t>What are the EDA steps in cleaning the dataset.</a:t>
            </a:r>
          </a:p>
          <a:p>
            <a:pPr lvl="1"/>
            <a:r>
              <a:rPr lang="en-US" sz="2400" dirty="0">
                <a:latin typeface="Century" panose="02040604050505020304" pitchFamily="18" charset="0"/>
              </a:rPr>
              <a:t>Overall analysis on the problem.</a:t>
            </a:r>
          </a:p>
          <a:p>
            <a:pPr lvl="1"/>
            <a:r>
              <a:rPr lang="en-US" sz="2400" dirty="0">
                <a:latin typeface="Century" panose="02040604050505020304" pitchFamily="18" charset="0"/>
              </a:rPr>
              <a:t>Model building from the cleaned dataset.</a:t>
            </a:r>
          </a:p>
          <a:p>
            <a:pPr lvl="1"/>
            <a:r>
              <a:rPr lang="en-US" sz="2400" dirty="0">
                <a:latin typeface="Century" panose="02040604050505020304" pitchFamily="18" charset="0"/>
              </a:rPr>
              <a:t>Saving the best model.</a:t>
            </a:r>
          </a:p>
          <a:p>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5532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313C6-F581-1B77-FAEA-776F862A606C}"/>
              </a:ext>
            </a:extLst>
          </p:cNvPr>
          <p:cNvSpPr>
            <a:spLocks noGrp="1"/>
          </p:cNvSpPr>
          <p:nvPr>
            <p:ph type="title"/>
          </p:nvPr>
        </p:nvSpPr>
        <p:spPr>
          <a:xfrm>
            <a:off x="1653308" y="540995"/>
            <a:ext cx="4935751" cy="1075369"/>
          </a:xfrm>
        </p:spPr>
        <p:txBody>
          <a:bodyPr/>
          <a:lstStyle/>
          <a:p>
            <a:r>
              <a:rPr lang="en-US" sz="4000" dirty="0">
                <a:latin typeface="Times New Roman" panose="02020603050405020304" pitchFamily="18" charset="0"/>
                <a:cs typeface="Times New Roman" panose="02020603050405020304" pitchFamily="18" charset="0"/>
              </a:rPr>
              <a:t>     </a:t>
            </a:r>
            <a:r>
              <a:rPr lang="en-US" sz="4000" u="sng" dirty="0">
                <a:latin typeface="Times New Roman" panose="02020603050405020304" pitchFamily="18" charset="0"/>
                <a:cs typeface="Times New Roman" panose="02020603050405020304" pitchFamily="18" charset="0"/>
              </a:rPr>
              <a:t>Problem Statement</a:t>
            </a:r>
            <a:endParaRPr lang="en-IN" u="sng" dirty="0"/>
          </a:p>
        </p:txBody>
      </p:sp>
      <p:sp>
        <p:nvSpPr>
          <p:cNvPr id="7" name="TextBox 6">
            <a:extLst>
              <a:ext uri="{FF2B5EF4-FFF2-40B4-BE49-F238E27FC236}">
                <a16:creationId xmlns:a16="http://schemas.microsoft.com/office/drawing/2014/main" id="{F74D3E57-A755-C38B-EE81-84EFE58D788E}"/>
              </a:ext>
            </a:extLst>
          </p:cNvPr>
          <p:cNvSpPr txBox="1"/>
          <p:nvPr/>
        </p:nvSpPr>
        <p:spPr>
          <a:xfrm>
            <a:off x="860611" y="1768764"/>
            <a:ext cx="7512424" cy="4154984"/>
          </a:xfrm>
          <a:prstGeom prst="rect">
            <a:avLst/>
          </a:prstGeom>
          <a:noFill/>
        </p:spPr>
        <p:txBody>
          <a:bodyPr wrap="square">
            <a:spAutoFit/>
          </a:bodyPr>
          <a:lstStyle/>
          <a:p>
            <a:r>
              <a:rPr lang="en-US" sz="2400" i="0" dirty="0">
                <a:effectLst/>
                <a:latin typeface="Century" panose="02040604050505020304" pitchFamily="18" charset="0"/>
              </a:rPr>
              <a:t>We have a client who has a website where people write different reviews for technical products. Now they are adding a new feature to their website i.e. The reviewer will have to add stars(rating) as well with the review. The rating is out of 5 stars and it only has 5 options available 1 star, 2 stars, 3 stars, 4 stars, 5 stars. Now they want to predict ratings for the reviews which were written in the past and they don’t have a rating. So, we have to build an application which can predict the rating by seeing the review.</a:t>
            </a:r>
            <a:endParaRPr lang="en-IN" sz="2400" dirty="0">
              <a:latin typeface="Century" panose="02040604050505020304" pitchFamily="18" charset="0"/>
            </a:endParaRPr>
          </a:p>
        </p:txBody>
      </p:sp>
      <p:pic>
        <p:nvPicPr>
          <p:cNvPr id="8" name="Content Placeholder 4">
            <a:extLst>
              <a:ext uri="{FF2B5EF4-FFF2-40B4-BE49-F238E27FC236}">
                <a16:creationId xmlns:a16="http://schemas.microsoft.com/office/drawing/2014/main" id="{EADEF8ED-9E84-41EF-9E97-4A68D27B5C38}"/>
              </a:ext>
            </a:extLst>
          </p:cNvPr>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bwMode="hidden">
          <a:xfrm>
            <a:off x="8373035" y="2086935"/>
            <a:ext cx="3209365" cy="3103628"/>
          </a:xfrm>
          <a:prstGeom prst="rect">
            <a:avLst/>
          </a:prstGeom>
        </p:spPr>
      </p:pic>
    </p:spTree>
    <p:extLst>
      <p:ext uri="{BB962C8B-B14F-4D97-AF65-F5344CB8AC3E}">
        <p14:creationId xmlns:p14="http://schemas.microsoft.com/office/powerpoint/2010/main" val="1706296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E859D-BBBB-58C1-2AE2-308E92FEE2DB}"/>
              </a:ext>
            </a:extLst>
          </p:cNvPr>
          <p:cNvSpPr>
            <a:spLocks noGrp="1"/>
          </p:cNvSpPr>
          <p:nvPr>
            <p:ph type="title"/>
          </p:nvPr>
        </p:nvSpPr>
        <p:spPr>
          <a:xfrm>
            <a:off x="1479174" y="480295"/>
            <a:ext cx="6108224" cy="1090560"/>
          </a:xfrm>
        </p:spPr>
        <p:txBody>
          <a:bodyPr/>
          <a:lstStyle/>
          <a:p>
            <a:pPr algn="ctr"/>
            <a:r>
              <a:rPr lang="en-US" sz="4000" u="sng" dirty="0">
                <a:solidFill>
                  <a:schemeClr val="tx1"/>
                </a:solidFill>
                <a:latin typeface="Century" panose="02040604050505020304" pitchFamily="18" charset="0"/>
              </a:rPr>
              <a:t>Problem Understanding</a:t>
            </a:r>
            <a:endParaRPr lang="en-IN" u="sng" dirty="0"/>
          </a:p>
        </p:txBody>
      </p:sp>
      <p:sp>
        <p:nvSpPr>
          <p:cNvPr id="10" name="TextBox 9">
            <a:extLst>
              <a:ext uri="{FF2B5EF4-FFF2-40B4-BE49-F238E27FC236}">
                <a16:creationId xmlns:a16="http://schemas.microsoft.com/office/drawing/2014/main" id="{C5F4A803-D54E-11F5-80AB-D51836E0245E}"/>
              </a:ext>
            </a:extLst>
          </p:cNvPr>
          <p:cNvSpPr txBox="1"/>
          <p:nvPr/>
        </p:nvSpPr>
        <p:spPr>
          <a:xfrm>
            <a:off x="1210235" y="1748118"/>
            <a:ext cx="9771530" cy="3416320"/>
          </a:xfrm>
          <a:prstGeom prst="rect">
            <a:avLst/>
          </a:prstGeom>
          <a:noFill/>
        </p:spPr>
        <p:txBody>
          <a:bodyPr wrap="square">
            <a:spAutoFit/>
          </a:bodyPr>
          <a:lstStyle/>
          <a:p>
            <a:r>
              <a:rPr lang="en-IN" sz="2400" dirty="0">
                <a:latin typeface="Century" panose="02040604050505020304" pitchFamily="18" charset="0"/>
              </a:rPr>
              <a:t>Rating prediction is a well-known recommendation task aiming to predict a user’s rating for those items which were not rated yet by her. Predictions are computed from users’ explicit feedback, i.e. their ratings provided on some items in the past. Another type of feedback are user reviews provided on items which implicitly express users’ opinions on items. Recent studies indicate that opinions inferred from users’ reviews on items are strong predictors of user’s implicit feedback or even ratings and thus, should be utilized in computation.</a:t>
            </a:r>
          </a:p>
        </p:txBody>
      </p:sp>
    </p:spTree>
    <p:extLst>
      <p:ext uri="{BB962C8B-B14F-4D97-AF65-F5344CB8AC3E}">
        <p14:creationId xmlns:p14="http://schemas.microsoft.com/office/powerpoint/2010/main" val="1891755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E859D-BBBB-58C1-2AE2-308E92FEE2DB}"/>
              </a:ext>
            </a:extLst>
          </p:cNvPr>
          <p:cNvSpPr>
            <a:spLocks noGrp="1"/>
          </p:cNvSpPr>
          <p:nvPr>
            <p:ph type="title"/>
          </p:nvPr>
        </p:nvSpPr>
        <p:spPr>
          <a:xfrm>
            <a:off x="1550892" y="507188"/>
            <a:ext cx="6069108" cy="837518"/>
          </a:xfrm>
        </p:spPr>
        <p:txBody>
          <a:bodyPr/>
          <a:lstStyle/>
          <a:p>
            <a:pPr algn="ctr"/>
            <a:r>
              <a:rPr lang="en-US" sz="4000" u="sng" dirty="0">
                <a:solidFill>
                  <a:schemeClr val="tx1"/>
                </a:solidFill>
                <a:latin typeface="Century" panose="02040604050505020304" pitchFamily="18" charset="0"/>
              </a:rPr>
              <a:t>Problem Understanding</a:t>
            </a:r>
            <a:endParaRPr lang="en-IN" u="sng" dirty="0"/>
          </a:p>
        </p:txBody>
      </p:sp>
      <p:pic>
        <p:nvPicPr>
          <p:cNvPr id="4" name="Content Placeholder 7">
            <a:extLst>
              <a:ext uri="{FF2B5EF4-FFF2-40B4-BE49-F238E27FC236}">
                <a16:creationId xmlns:a16="http://schemas.microsoft.com/office/drawing/2014/main" id="{570BAD62-03B7-2BF4-16D7-532F6615744E}"/>
              </a:ext>
            </a:extLst>
          </p:cNvPr>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bwMode="hidden">
          <a:xfrm>
            <a:off x="2294965" y="1518176"/>
            <a:ext cx="5325035" cy="4625308"/>
          </a:xfrm>
          <a:prstGeom prst="rect">
            <a:avLst/>
          </a:prstGeom>
        </p:spPr>
      </p:pic>
    </p:spTree>
    <p:extLst>
      <p:ext uri="{BB962C8B-B14F-4D97-AF65-F5344CB8AC3E}">
        <p14:creationId xmlns:p14="http://schemas.microsoft.com/office/powerpoint/2010/main" val="3597743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F7984-247B-CB1A-0295-56B20A07A480}"/>
              </a:ext>
            </a:extLst>
          </p:cNvPr>
          <p:cNvSpPr>
            <a:spLocks noGrp="1"/>
          </p:cNvSpPr>
          <p:nvPr>
            <p:ph type="title"/>
          </p:nvPr>
        </p:nvSpPr>
        <p:spPr>
          <a:xfrm>
            <a:off x="878541" y="979695"/>
            <a:ext cx="6562166" cy="627529"/>
          </a:xfrm>
        </p:spPr>
        <p:txBody>
          <a:bodyPr>
            <a:normAutofit fontScale="90000"/>
          </a:bodyPr>
          <a:lstStyle/>
          <a:p>
            <a:r>
              <a:rPr lang="en-US" sz="4000" dirty="0">
                <a:latin typeface="Times New Roman" panose="02020603050405020304" pitchFamily="18" charset="0"/>
                <a:cs typeface="Times New Roman" panose="02020603050405020304" pitchFamily="18" charset="0"/>
              </a:rPr>
              <a:t> </a:t>
            </a:r>
            <a:r>
              <a:rPr lang="en-US" sz="4000" dirty="0">
                <a:solidFill>
                  <a:schemeClr val="tx1"/>
                </a:solidFill>
                <a:latin typeface="Century" panose="02040604050505020304" pitchFamily="18" charset="0"/>
              </a:rPr>
              <a:t>What is Rating Prediction?</a:t>
            </a:r>
            <a:br>
              <a:rPr lang="en-US" sz="4000" dirty="0">
                <a:solidFill>
                  <a:schemeClr val="tx1"/>
                </a:solidFill>
                <a:latin typeface="Century" panose="02040604050505020304" pitchFamily="18" charset="0"/>
              </a:rPr>
            </a:br>
            <a:endParaRPr lang="en-IN" dirty="0"/>
          </a:p>
        </p:txBody>
      </p:sp>
      <p:sp>
        <p:nvSpPr>
          <p:cNvPr id="8" name="TextBox 7">
            <a:extLst>
              <a:ext uri="{FF2B5EF4-FFF2-40B4-BE49-F238E27FC236}">
                <a16:creationId xmlns:a16="http://schemas.microsoft.com/office/drawing/2014/main" id="{C511BCC0-6CAF-F8E7-D3C7-D83A848CE427}"/>
              </a:ext>
            </a:extLst>
          </p:cNvPr>
          <p:cNvSpPr txBox="1"/>
          <p:nvPr/>
        </p:nvSpPr>
        <p:spPr>
          <a:xfrm>
            <a:off x="878540" y="1869744"/>
            <a:ext cx="10121153" cy="1569660"/>
          </a:xfrm>
          <a:prstGeom prst="rect">
            <a:avLst/>
          </a:prstGeom>
          <a:noFill/>
        </p:spPr>
        <p:txBody>
          <a:bodyPr wrap="square">
            <a:spAutoFit/>
          </a:bodyPr>
          <a:lstStyle/>
          <a:p>
            <a:r>
              <a:rPr lang="en-US" sz="2400" dirty="0">
                <a:latin typeface="Century" panose="02040604050505020304" pitchFamily="18" charset="0"/>
              </a:rPr>
              <a:t>Rating prediction is a well-known recommendation task aiming to predict a user's rating for those items which were not rated yet by her. Predictions are computed from users' explicit feedback, i.e. their ratings provided on some items in the past</a:t>
            </a:r>
            <a:endParaRPr lang="en-IN" sz="2400" dirty="0">
              <a:latin typeface="Century" panose="02040604050505020304" pitchFamily="18" charset="0"/>
            </a:endParaRPr>
          </a:p>
        </p:txBody>
      </p:sp>
      <p:pic>
        <p:nvPicPr>
          <p:cNvPr id="9" name="Picture 8">
            <a:extLst>
              <a:ext uri="{FF2B5EF4-FFF2-40B4-BE49-F238E27FC236}">
                <a16:creationId xmlns:a16="http://schemas.microsoft.com/office/drawing/2014/main" id="{65EDBB33-63B0-435B-823B-351DEDA272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6588" y="3701924"/>
            <a:ext cx="4231342" cy="2508724"/>
          </a:xfrm>
          <a:prstGeom prst="rect">
            <a:avLst/>
          </a:prstGeom>
        </p:spPr>
      </p:pic>
    </p:spTree>
    <p:extLst>
      <p:ext uri="{BB962C8B-B14F-4D97-AF65-F5344CB8AC3E}">
        <p14:creationId xmlns:p14="http://schemas.microsoft.com/office/powerpoint/2010/main" val="3488859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F35A5324-FA8F-1A82-1700-E6D8BC303CB0}"/>
              </a:ext>
            </a:extLst>
          </p:cNvPr>
          <p:cNvSpPr txBox="1"/>
          <p:nvPr/>
        </p:nvSpPr>
        <p:spPr>
          <a:xfrm>
            <a:off x="1246094" y="465273"/>
            <a:ext cx="9520518" cy="584775"/>
          </a:xfrm>
          <a:prstGeom prst="rect">
            <a:avLst/>
          </a:prstGeom>
          <a:noFill/>
        </p:spPr>
        <p:txBody>
          <a:bodyPr wrap="square">
            <a:spAutoFit/>
          </a:bodyPr>
          <a:lstStyle/>
          <a:p>
            <a:pPr algn="ctr"/>
            <a:r>
              <a:rPr lang="en-US" sz="3200" u="sng" dirty="0">
                <a:latin typeface="Century" panose="02040604050505020304" pitchFamily="18" charset="0"/>
              </a:rPr>
              <a:t>Importance of Rating Prediction Project</a:t>
            </a:r>
            <a:endParaRPr lang="en-IN" sz="3200" u="sng" dirty="0">
              <a:latin typeface="Century" panose="02040604050505020304" pitchFamily="18" charset="0"/>
            </a:endParaRPr>
          </a:p>
        </p:txBody>
      </p:sp>
      <p:sp>
        <p:nvSpPr>
          <p:cNvPr id="14" name="TextBox 13">
            <a:extLst>
              <a:ext uri="{FF2B5EF4-FFF2-40B4-BE49-F238E27FC236}">
                <a16:creationId xmlns:a16="http://schemas.microsoft.com/office/drawing/2014/main" id="{25507AC6-D37F-6AE4-7093-AC6AA42C3CB2}"/>
              </a:ext>
            </a:extLst>
          </p:cNvPr>
          <p:cNvSpPr txBox="1"/>
          <p:nvPr/>
        </p:nvSpPr>
        <p:spPr>
          <a:xfrm>
            <a:off x="1030941" y="1186546"/>
            <a:ext cx="10130117" cy="5324535"/>
          </a:xfrm>
          <a:prstGeom prst="rect">
            <a:avLst/>
          </a:prstGeom>
          <a:noFill/>
        </p:spPr>
        <p:txBody>
          <a:bodyPr wrap="square">
            <a:spAutoFit/>
          </a:bodyPr>
          <a:lstStyle/>
          <a:p>
            <a:r>
              <a:rPr lang="en-IN" sz="2000" dirty="0">
                <a:latin typeface="Century" panose="02040604050505020304" pitchFamily="18" charset="0"/>
              </a:rPr>
              <a:t>1. The rise of E-commerce business has brought a significant rise in the   </a:t>
            </a:r>
          </a:p>
          <a:p>
            <a:r>
              <a:rPr lang="en-IN" sz="2000" dirty="0">
                <a:latin typeface="Century" panose="02040604050505020304" pitchFamily="18" charset="0"/>
              </a:rPr>
              <a:t>    importance of customer reviews. </a:t>
            </a:r>
          </a:p>
          <a:p>
            <a:r>
              <a:rPr lang="en-IN" sz="2000" dirty="0">
                <a:latin typeface="Century" panose="02040604050505020304" pitchFamily="18" charset="0"/>
              </a:rPr>
              <a:t>2. There are hundreds of review sites online and massive amounts of reviews for  </a:t>
            </a:r>
          </a:p>
          <a:p>
            <a:r>
              <a:rPr lang="en-IN" sz="2000" dirty="0">
                <a:latin typeface="Century" panose="02040604050505020304" pitchFamily="18" charset="0"/>
              </a:rPr>
              <a:t>    every product. </a:t>
            </a:r>
          </a:p>
          <a:p>
            <a:r>
              <a:rPr lang="en-IN" sz="2000" dirty="0">
                <a:latin typeface="Century" panose="02040604050505020304" pitchFamily="18" charset="0"/>
              </a:rPr>
              <a:t>3. Customers have changed their way of shopping and according to a recent </a:t>
            </a:r>
          </a:p>
          <a:p>
            <a:r>
              <a:rPr lang="en-IN" sz="2000" dirty="0">
                <a:latin typeface="Century" panose="02040604050505020304" pitchFamily="18" charset="0"/>
              </a:rPr>
              <a:t>   survey, 70 percent of customers say that they use rating filters to filter out low  </a:t>
            </a:r>
          </a:p>
          <a:p>
            <a:r>
              <a:rPr lang="en-IN" sz="2000" dirty="0">
                <a:latin typeface="Century" panose="02040604050505020304" pitchFamily="18" charset="0"/>
              </a:rPr>
              <a:t>   rated items in their searches. </a:t>
            </a:r>
          </a:p>
          <a:p>
            <a:r>
              <a:rPr lang="en-IN" sz="2000" dirty="0">
                <a:latin typeface="Century" panose="02040604050505020304" pitchFamily="18" charset="0"/>
              </a:rPr>
              <a:t>4. The ability to successfully decide whether a review will be helpful to other </a:t>
            </a:r>
          </a:p>
          <a:p>
            <a:r>
              <a:rPr lang="en-IN" sz="2000" dirty="0">
                <a:latin typeface="Century" panose="02040604050505020304" pitchFamily="18" charset="0"/>
              </a:rPr>
              <a:t>    customers and thus give the product more exposure is vital to companies that </a:t>
            </a:r>
          </a:p>
          <a:p>
            <a:r>
              <a:rPr lang="en-IN" sz="2000" dirty="0">
                <a:latin typeface="Century" panose="02040604050505020304" pitchFamily="18" charset="0"/>
              </a:rPr>
              <a:t>    support these reviews.</a:t>
            </a:r>
          </a:p>
          <a:p>
            <a:r>
              <a:rPr lang="en-IN" sz="2000" dirty="0">
                <a:latin typeface="Century" panose="02040604050505020304" pitchFamily="18" charset="0"/>
              </a:rPr>
              <a:t>5. There are two main methods to approach this problem. </a:t>
            </a:r>
          </a:p>
          <a:p>
            <a:r>
              <a:rPr lang="en-IN" sz="2000" dirty="0">
                <a:latin typeface="Century" panose="02040604050505020304" pitchFamily="18" charset="0"/>
              </a:rPr>
              <a:t>6. The first one is based on review text content analysis and uses the principles </a:t>
            </a:r>
          </a:p>
          <a:p>
            <a:r>
              <a:rPr lang="en-IN" sz="2000" dirty="0">
                <a:latin typeface="Century" panose="02040604050505020304" pitchFamily="18" charset="0"/>
              </a:rPr>
              <a:t>    of natural language process. </a:t>
            </a:r>
          </a:p>
          <a:p>
            <a:r>
              <a:rPr lang="en-IN" sz="2000" dirty="0">
                <a:latin typeface="Century" panose="02040604050505020304" pitchFamily="18" charset="0"/>
              </a:rPr>
              <a:t>7. This method lacks the insights that can be drawn from the relationship </a:t>
            </a:r>
          </a:p>
          <a:p>
            <a:r>
              <a:rPr lang="en-IN" sz="2000" dirty="0">
                <a:latin typeface="Century" panose="02040604050505020304" pitchFamily="18" charset="0"/>
              </a:rPr>
              <a:t>    between costumers and items. </a:t>
            </a:r>
          </a:p>
          <a:p>
            <a:r>
              <a:rPr lang="en-IN" sz="2000" dirty="0">
                <a:latin typeface="Century" panose="02040604050505020304" pitchFamily="18" charset="0"/>
              </a:rPr>
              <a:t>8. The second one is based on recommender systems, specifically on collaborative  </a:t>
            </a:r>
          </a:p>
          <a:p>
            <a:r>
              <a:rPr lang="en-IN" sz="2000" dirty="0">
                <a:latin typeface="Century" panose="02040604050505020304" pitchFamily="18" charset="0"/>
              </a:rPr>
              <a:t>    filtering, and focuses on the reviewer’s point of view.</a:t>
            </a:r>
          </a:p>
        </p:txBody>
      </p:sp>
    </p:spTree>
    <p:extLst>
      <p:ext uri="{BB962C8B-B14F-4D97-AF65-F5344CB8AC3E}">
        <p14:creationId xmlns:p14="http://schemas.microsoft.com/office/powerpoint/2010/main" val="1971838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A64BC-7621-80F9-0229-261454B1BD9C}"/>
              </a:ext>
            </a:extLst>
          </p:cNvPr>
          <p:cNvSpPr>
            <a:spLocks noGrp="1"/>
          </p:cNvSpPr>
          <p:nvPr>
            <p:ph type="title"/>
          </p:nvPr>
        </p:nvSpPr>
        <p:spPr>
          <a:xfrm>
            <a:off x="1066800" y="448235"/>
            <a:ext cx="10058400" cy="690283"/>
          </a:xfrm>
        </p:spPr>
        <p:txBody>
          <a:bodyPr>
            <a:normAutofit/>
          </a:bodyPr>
          <a:lstStyle/>
          <a:p>
            <a:pPr algn="ctr"/>
            <a:r>
              <a:rPr lang="en-US" sz="3200" u="sng" dirty="0">
                <a:solidFill>
                  <a:schemeClr val="tx1"/>
                </a:solidFill>
                <a:latin typeface="Century" panose="02040604050505020304" pitchFamily="18" charset="0"/>
              </a:rPr>
              <a:t>Data Analysis and Model Building Flow Chart</a:t>
            </a:r>
            <a:endParaRPr lang="en-IN" sz="3200" u="sng" dirty="0"/>
          </a:p>
        </p:txBody>
      </p:sp>
      <p:pic>
        <p:nvPicPr>
          <p:cNvPr id="7" name="Picture 6">
            <a:extLst>
              <a:ext uri="{FF2B5EF4-FFF2-40B4-BE49-F238E27FC236}">
                <a16:creationId xmlns:a16="http://schemas.microsoft.com/office/drawing/2014/main" id="{5F0C37DD-54F9-037F-570D-C12210B9935E}"/>
              </a:ext>
            </a:extLst>
          </p:cNvPr>
          <p:cNvPicPr>
            <a:picLocks noChangeAspect="1"/>
          </p:cNvPicPr>
          <p:nvPr/>
        </p:nvPicPr>
        <p:blipFill>
          <a:blip r:embed="rId2"/>
          <a:stretch>
            <a:fillRect/>
          </a:stretch>
        </p:blipFill>
        <p:spPr>
          <a:xfrm>
            <a:off x="1424919" y="1138518"/>
            <a:ext cx="9350930" cy="5271247"/>
          </a:xfrm>
          <a:prstGeom prst="rect">
            <a:avLst/>
          </a:prstGeom>
        </p:spPr>
      </p:pic>
    </p:spTree>
    <p:extLst>
      <p:ext uri="{BB962C8B-B14F-4D97-AF65-F5344CB8AC3E}">
        <p14:creationId xmlns:p14="http://schemas.microsoft.com/office/powerpoint/2010/main" val="38510200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{39BE2728-2D94-4031-A0D7-9C97DF1989C3}tf78438558_win32</Template>
  <TotalTime>761</TotalTime>
  <Words>1692</Words>
  <Application>Microsoft Office PowerPoint</Application>
  <PresentationFormat>Widescreen</PresentationFormat>
  <Paragraphs>124</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Century</vt:lpstr>
      <vt:lpstr>Century Gothic</vt:lpstr>
      <vt:lpstr>Garamond</vt:lpstr>
      <vt:lpstr>Times New Roman</vt:lpstr>
      <vt:lpstr>Wingdings</vt:lpstr>
      <vt:lpstr>SavonVTI</vt:lpstr>
      <vt:lpstr>Rating prediction PROJECT</vt:lpstr>
      <vt:lpstr>Agenda</vt:lpstr>
      <vt:lpstr>Overview</vt:lpstr>
      <vt:lpstr>     Problem Statement</vt:lpstr>
      <vt:lpstr>Problem Understanding</vt:lpstr>
      <vt:lpstr>Problem Understanding</vt:lpstr>
      <vt:lpstr> What is Rating Prediction? </vt:lpstr>
      <vt:lpstr>PowerPoint Presentation</vt:lpstr>
      <vt:lpstr>Data Analysis and Model Building Flow Chart</vt:lpstr>
      <vt:lpstr>Exploratory data analysis</vt:lpstr>
      <vt:lpstr>PowerPoint Presentation</vt:lpstr>
      <vt:lpstr>PowerPoint Presentation</vt:lpstr>
      <vt:lpstr>PowerPoint Presentation</vt:lpstr>
      <vt:lpstr>PowerPoint Presentation</vt:lpstr>
      <vt:lpstr>PowerPoint Presentation</vt:lpstr>
      <vt:lpstr>Analysis</vt:lpstr>
      <vt:lpstr>Model Building</vt:lpstr>
      <vt:lpstr>PowerPoint Presentation</vt:lpstr>
      <vt:lpstr>Model Comparison</vt:lpstr>
      <vt:lpstr>PowerPoint Presentation</vt:lpstr>
      <vt:lpstr>Hyper Parameter Tunning</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COMMENTS CLASSIFICATION</dc:title>
  <dc:creator>arisha.sadique@outlook.com</dc:creator>
  <cp:lastModifiedBy>arisha.sadique@outlook.com</cp:lastModifiedBy>
  <cp:revision>18</cp:revision>
  <dcterms:created xsi:type="dcterms:W3CDTF">2022-05-19T14:14:11Z</dcterms:created>
  <dcterms:modified xsi:type="dcterms:W3CDTF">2022-05-30T15:17:49Z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