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94AF8B-E121-4597-9797-7DDD2875BBB3}">
  <a:tblStyle styleId="{7194AF8B-E121-4597-9797-7DDD2875BB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d17d9e8a9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d17d9e8a9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d17d9e8a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d17d9e8a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17d9e8a9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17d9e8a9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97b29429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97b29429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d17d9e8a9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d17d9e8a9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97b29429a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97b29429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97b29429a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97b29429a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d17d9e8a9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d17d9e8a9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mdpi.com/1424-8220/23/6/317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6500"/>
            <a:ext cx="8520600" cy="135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580"/>
              <a:t>Endoscopic Image Classification based on explainable Deep Learning₁</a:t>
            </a:r>
            <a:endParaRPr sz="2580"/>
          </a:p>
          <a:p>
            <a:pPr indent="0" lvl="0" marL="0" rtl="0" algn="ctr">
              <a:spcBef>
                <a:spcPts val="0"/>
              </a:spcBef>
              <a:spcAft>
                <a:spcPts val="0"/>
              </a:spcAft>
              <a:buClr>
                <a:schemeClr val="dk1"/>
              </a:buClr>
              <a:buSzPts val="990"/>
              <a:buFont typeface="Arial"/>
              <a:buNone/>
            </a:pPr>
            <a:r>
              <a:rPr lang="en" sz="1400"/>
              <a:t>by</a:t>
            </a:r>
            <a:r>
              <a:rPr lang="en" sz="2880"/>
              <a:t> </a:t>
            </a:r>
            <a:r>
              <a:rPr b="1" lang="en" sz="1100"/>
              <a:t>Doniyorjon Mukhtorov, Madinakhon Rakhmonova , Shakhnoza Muksimova, and Young-Im Cho</a:t>
            </a:r>
            <a:endParaRPr/>
          </a:p>
        </p:txBody>
      </p:sp>
      <p:sp>
        <p:nvSpPr>
          <p:cNvPr id="55" name="Google Shape;55;p13"/>
          <p:cNvSpPr txBox="1"/>
          <p:nvPr>
            <p:ph idx="1" type="subTitle"/>
          </p:nvPr>
        </p:nvSpPr>
        <p:spPr>
          <a:xfrm>
            <a:off x="311700" y="1497400"/>
            <a:ext cx="8520600" cy="372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200">
                <a:solidFill>
                  <a:schemeClr val="dk1"/>
                </a:solidFill>
              </a:rPr>
              <a:t>CSE707: Individual Presentation</a:t>
            </a:r>
            <a:endParaRPr b="1" sz="2200">
              <a:solidFill>
                <a:schemeClr val="dk1"/>
              </a:solidFill>
            </a:endParaRPr>
          </a:p>
          <a:p>
            <a:pPr indent="0" lvl="0" marL="0" rtl="0" algn="ctr">
              <a:spcBef>
                <a:spcPts val="0"/>
              </a:spcBef>
              <a:spcAft>
                <a:spcPts val="0"/>
              </a:spcAft>
              <a:buNone/>
            </a:pPr>
            <a:r>
              <a:rPr b="1" lang="en" sz="3383">
                <a:solidFill>
                  <a:schemeClr val="dk1"/>
                </a:solidFill>
              </a:rPr>
              <a:t>Group No-6</a:t>
            </a:r>
            <a:endParaRPr b="1" sz="3383">
              <a:solidFill>
                <a:schemeClr val="dk1"/>
              </a:solidFill>
            </a:endParaRPr>
          </a:p>
          <a:p>
            <a:pPr indent="0" lvl="0" marL="914400" rtl="0" algn="l">
              <a:lnSpc>
                <a:spcPct val="115000"/>
              </a:lnSpc>
              <a:spcBef>
                <a:spcPts val="0"/>
              </a:spcBef>
              <a:spcAft>
                <a:spcPts val="0"/>
              </a:spcAft>
              <a:buNone/>
            </a:pPr>
            <a:r>
              <a:t/>
            </a:r>
            <a:endParaRPr sz="12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rPr lang="en" sz="1400"/>
              <a:t>ST: </a:t>
            </a:r>
            <a:r>
              <a:rPr lang="en" sz="1400">
                <a:solidFill>
                  <a:srgbClr val="434343"/>
                </a:solidFill>
              </a:rPr>
              <a:t>Ehsanur Rahman Rhythm</a:t>
            </a:r>
            <a:endParaRPr sz="1400">
              <a:solidFill>
                <a:srgbClr val="434343"/>
              </a:solidFill>
            </a:endParaRPr>
          </a:p>
          <a:p>
            <a:pPr indent="0" lvl="0" marL="0" rtl="0" algn="l">
              <a:lnSpc>
                <a:spcPct val="100000"/>
              </a:lnSpc>
              <a:spcBef>
                <a:spcPts val="1200"/>
              </a:spcBef>
              <a:spcAft>
                <a:spcPts val="1200"/>
              </a:spcAft>
              <a:buNone/>
            </a:pPr>
            <a:r>
              <a:rPr lang="en" sz="1400"/>
              <a:t>RA: </a:t>
            </a:r>
            <a:r>
              <a:rPr lang="en" sz="1400">
                <a:solidFill>
                  <a:srgbClr val="666666"/>
                </a:solidFill>
              </a:rPr>
              <a:t>Md Sabbir Hossain</a:t>
            </a:r>
            <a:endParaRPr sz="1400">
              <a:solidFill>
                <a:srgbClr val="666666"/>
              </a:solidFill>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300"/>
              <a:t>‹#›</a:t>
            </a:fld>
            <a:endParaRPr b="1" sz="1300"/>
          </a:p>
        </p:txBody>
      </p:sp>
      <p:sp>
        <p:nvSpPr>
          <p:cNvPr id="57" name="Google Shape;57;p13"/>
          <p:cNvSpPr txBox="1"/>
          <p:nvPr/>
        </p:nvSpPr>
        <p:spPr>
          <a:xfrm>
            <a:off x="311700" y="2571750"/>
            <a:ext cx="3442200" cy="7080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rPr>
              <a:t>Individual Presenter :</a:t>
            </a:r>
            <a:endParaRPr b="1"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Nazia Parvin   23166034</a:t>
            </a:r>
            <a:endParaRPr sz="1700">
              <a:solidFill>
                <a:schemeClr val="dk1"/>
              </a:solidFill>
            </a:endParaRPr>
          </a:p>
        </p:txBody>
      </p:sp>
      <p:sp>
        <p:nvSpPr>
          <p:cNvPr id="58" name="Google Shape;58;p13"/>
          <p:cNvSpPr txBox="1"/>
          <p:nvPr/>
        </p:nvSpPr>
        <p:spPr>
          <a:xfrm>
            <a:off x="5153250" y="2874050"/>
            <a:ext cx="37857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434343"/>
                </a:solidFill>
              </a:rPr>
              <a:t>Submitted To:</a:t>
            </a:r>
            <a:endParaRPr b="1">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rPr lang="en">
                <a:solidFill>
                  <a:srgbClr val="434343"/>
                </a:solidFill>
              </a:rPr>
              <a:t>Annajiat Alim Rasel</a:t>
            </a:r>
            <a:endParaRPr>
              <a:solidFill>
                <a:srgbClr val="434343"/>
              </a:solidFill>
            </a:endParaRPr>
          </a:p>
          <a:p>
            <a:pPr indent="0" lvl="0" marL="0" rtl="0" algn="l">
              <a:spcBef>
                <a:spcPts val="0"/>
              </a:spcBef>
              <a:spcAft>
                <a:spcPts val="0"/>
              </a:spcAft>
              <a:buClr>
                <a:schemeClr val="dk1"/>
              </a:buClr>
              <a:buSzPts val="1100"/>
              <a:buFont typeface="Arial"/>
              <a:buNone/>
            </a:pPr>
            <a:r>
              <a:rPr lang="en" sz="1300">
                <a:solidFill>
                  <a:srgbClr val="434343"/>
                </a:solidFill>
              </a:rPr>
              <a:t>Senior Lecturer, Department of Computer Science and Engineering,</a:t>
            </a:r>
            <a:endParaRPr sz="1300">
              <a:solidFill>
                <a:srgbClr val="434343"/>
              </a:solidFill>
            </a:endParaRPr>
          </a:p>
          <a:p>
            <a:pPr indent="0" lvl="0" marL="0" rtl="0" algn="l">
              <a:spcBef>
                <a:spcPts val="0"/>
              </a:spcBef>
              <a:spcAft>
                <a:spcPts val="0"/>
              </a:spcAft>
              <a:buClr>
                <a:schemeClr val="dk1"/>
              </a:buClr>
              <a:buSzPts val="1100"/>
              <a:buFont typeface="Arial"/>
              <a:buNone/>
            </a:pPr>
            <a:r>
              <a:rPr lang="en" sz="1300">
                <a:solidFill>
                  <a:srgbClr val="434343"/>
                </a:solidFill>
              </a:rPr>
              <a:t>Brac University.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2" name="Shape 62"/>
        <p:cNvGrpSpPr/>
        <p:nvPr/>
      </p:nvGrpSpPr>
      <p:grpSpPr>
        <a:xfrm>
          <a:off x="0" y="0"/>
          <a:ext cx="0" cy="0"/>
          <a:chOff x="0" y="0"/>
          <a:chExt cx="0" cy="0"/>
        </a:xfrm>
      </p:grpSpPr>
      <p:sp>
        <p:nvSpPr>
          <p:cNvPr id="63" name="Google Shape;63;p14"/>
          <p:cNvSpPr txBox="1"/>
          <p:nvPr>
            <p:ph type="ctrTitle"/>
          </p:nvPr>
        </p:nvSpPr>
        <p:spPr>
          <a:xfrm>
            <a:off x="507027" y="567850"/>
            <a:ext cx="6961800" cy="90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  Introduction</a:t>
            </a:r>
            <a:endParaRPr sz="3000"/>
          </a:p>
        </p:txBody>
      </p:sp>
      <p:sp>
        <p:nvSpPr>
          <p:cNvPr id="64" name="Google Shape;64;p14"/>
          <p:cNvSpPr txBox="1"/>
          <p:nvPr>
            <p:ph idx="1" type="subTitle"/>
          </p:nvPr>
        </p:nvSpPr>
        <p:spPr>
          <a:xfrm>
            <a:off x="507025" y="1578475"/>
            <a:ext cx="8514000" cy="3183600"/>
          </a:xfrm>
          <a:prstGeom prst="rect">
            <a:avLst/>
          </a:prstGeom>
          <a:solidFill>
            <a:schemeClr val="lt2"/>
          </a:solidFill>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sz="1400">
                <a:solidFill>
                  <a:schemeClr val="dk1"/>
                </a:solidFill>
              </a:rPr>
              <a:t>Endoscopic image classification using explainable AI involves the use of machine learning algorithms to classify images taken during an endoscopic procedure and provide explanations for the classifications made by the model.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This can be useful for identifying and diagnosing abnormalities or conditions within the body and for providing transparency and accountability in the decision-making process.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A number of approaches have reached high detection and classification accuracy by using a deep learning model but they could not explain the predictions properly.</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A new approach  is proposed to classify an endoscopic image by using the Inception-Resnet-v2 , ResNet-50, MobileNetV2, ResNet-152, and VGG16 models with a Grad–CAM model specific for explainable artificial intelligence.</a:t>
            </a:r>
            <a:endParaRPr sz="1400">
              <a:solidFill>
                <a:schemeClr val="dk1"/>
              </a:solidFill>
            </a:endParaRPr>
          </a:p>
          <a:p>
            <a:pPr indent="0" lvl="0" marL="457200" rtl="0" algn="l">
              <a:lnSpc>
                <a:spcPct val="115000"/>
              </a:lnSpc>
              <a:spcBef>
                <a:spcPts val="1200"/>
              </a:spcBef>
              <a:spcAft>
                <a:spcPts val="0"/>
              </a:spcAft>
              <a:buNone/>
            </a:pPr>
            <a:r>
              <a:t/>
            </a:r>
            <a:endParaRPr sz="1400">
              <a:solidFill>
                <a:schemeClr val="dk1"/>
              </a:solidFill>
            </a:endParaRPr>
          </a:p>
          <a:p>
            <a:pPr indent="0" lvl="0" marL="914400" rtl="0" algn="l">
              <a:spcBef>
                <a:spcPts val="1200"/>
              </a:spcBef>
              <a:spcAft>
                <a:spcPts val="0"/>
              </a:spcAft>
              <a:buNone/>
            </a:pPr>
            <a:r>
              <a:t/>
            </a:r>
            <a:endParaRPr sz="1500"/>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300"/>
              <a:t>‹#›</a:t>
            </a:fld>
            <a:endParaRPr b="1"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9" name="Shape 69"/>
        <p:cNvGrpSpPr/>
        <p:nvPr/>
      </p:nvGrpSpPr>
      <p:grpSpPr>
        <a:xfrm>
          <a:off x="0" y="0"/>
          <a:ext cx="0" cy="0"/>
          <a:chOff x="0" y="0"/>
          <a:chExt cx="0" cy="0"/>
        </a:xfrm>
      </p:grpSpPr>
      <p:sp>
        <p:nvSpPr>
          <p:cNvPr id="70" name="Google Shape;70;p15"/>
          <p:cNvSpPr txBox="1"/>
          <p:nvPr>
            <p:ph type="ctrTitle"/>
          </p:nvPr>
        </p:nvSpPr>
        <p:spPr>
          <a:xfrm>
            <a:off x="507027" y="242300"/>
            <a:ext cx="6961800" cy="90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Methods and Materials</a:t>
            </a:r>
            <a:endParaRPr sz="3000"/>
          </a:p>
        </p:txBody>
      </p:sp>
      <p:sp>
        <p:nvSpPr>
          <p:cNvPr id="71" name="Google Shape;71;p15"/>
          <p:cNvSpPr txBox="1"/>
          <p:nvPr>
            <p:ph idx="1" type="subTitle"/>
          </p:nvPr>
        </p:nvSpPr>
        <p:spPr>
          <a:xfrm>
            <a:off x="507025" y="1209150"/>
            <a:ext cx="5166600" cy="3357600"/>
          </a:xfrm>
          <a:prstGeom prst="rect">
            <a:avLst/>
          </a:prstGeom>
        </p:spPr>
        <p:txBody>
          <a:bodyPr anchorCtr="0" anchor="t" bIns="91425" lIns="91425" spcFirstLastPara="1" rIns="91425" wrap="square" tIns="91425">
            <a:normAutofit fontScale="25000" lnSpcReduction="20000"/>
          </a:bodyPr>
          <a:lstStyle/>
          <a:p>
            <a:pPr indent="-323850" lvl="0" marL="457200" rtl="0" algn="l">
              <a:spcBef>
                <a:spcPts val="0"/>
              </a:spcBef>
              <a:spcAft>
                <a:spcPts val="0"/>
              </a:spcAft>
              <a:buClr>
                <a:schemeClr val="dk1"/>
              </a:buClr>
              <a:buSzPct val="100000"/>
              <a:buChar char="❏"/>
            </a:pPr>
            <a:r>
              <a:rPr lang="en" sz="6000">
                <a:solidFill>
                  <a:schemeClr val="dk1"/>
                </a:solidFill>
              </a:rPr>
              <a:t>Study design</a:t>
            </a:r>
            <a:endParaRPr sz="6000">
              <a:solidFill>
                <a:schemeClr val="dk1"/>
              </a:solidFill>
            </a:endParaRPr>
          </a:p>
          <a:p>
            <a:pPr indent="-311150" lvl="0" marL="457200" rtl="0" algn="l">
              <a:lnSpc>
                <a:spcPct val="115000"/>
              </a:lnSpc>
              <a:spcBef>
                <a:spcPts val="0"/>
              </a:spcBef>
              <a:spcAft>
                <a:spcPts val="0"/>
              </a:spcAft>
              <a:buClr>
                <a:schemeClr val="dk1"/>
              </a:buClr>
              <a:buSzPct val="100000"/>
              <a:buChar char="●"/>
            </a:pPr>
            <a:r>
              <a:rPr lang="en" sz="5200">
                <a:solidFill>
                  <a:schemeClr val="dk1"/>
                </a:solidFill>
              </a:rPr>
              <a:t>Data augmentation method is used to increase dataset size and efficiency</a:t>
            </a:r>
            <a:endParaRPr sz="5200">
              <a:solidFill>
                <a:schemeClr val="dk1"/>
              </a:solidFill>
            </a:endParaRPr>
          </a:p>
          <a:p>
            <a:pPr indent="-311150" lvl="0" marL="457200" rtl="0" algn="l">
              <a:lnSpc>
                <a:spcPct val="115000"/>
              </a:lnSpc>
              <a:spcBef>
                <a:spcPts val="0"/>
              </a:spcBef>
              <a:spcAft>
                <a:spcPts val="0"/>
              </a:spcAft>
              <a:buClr>
                <a:schemeClr val="dk1"/>
              </a:buClr>
              <a:buSzPct val="100000"/>
              <a:buChar char="●"/>
            </a:pPr>
            <a:r>
              <a:rPr lang="en" sz="5200">
                <a:solidFill>
                  <a:schemeClr val="dk1"/>
                </a:solidFill>
              </a:rPr>
              <a:t>Train and test the dataset into several chosen CNNs to compare the best option for the classification of wireless endoscopic images to choose as a pre-trained mode</a:t>
            </a:r>
            <a:endParaRPr sz="5200">
              <a:solidFill>
                <a:schemeClr val="dk1"/>
              </a:solidFill>
            </a:endParaRPr>
          </a:p>
          <a:p>
            <a:pPr indent="-311150" lvl="0" marL="457200" rtl="0" algn="l">
              <a:lnSpc>
                <a:spcPct val="115000"/>
              </a:lnSpc>
              <a:spcBef>
                <a:spcPts val="0"/>
              </a:spcBef>
              <a:spcAft>
                <a:spcPts val="0"/>
              </a:spcAft>
              <a:buClr>
                <a:schemeClr val="dk1"/>
              </a:buClr>
              <a:buSzPct val="100000"/>
              <a:buChar char="●"/>
            </a:pPr>
            <a:r>
              <a:rPr lang="en" sz="5200">
                <a:solidFill>
                  <a:schemeClr val="dk1"/>
                </a:solidFill>
              </a:rPr>
              <a:t>The third and last stage is to contribute to the classification of localized explainable areas using gradient explanation</a:t>
            </a:r>
            <a:endParaRPr sz="5200">
              <a:solidFill>
                <a:schemeClr val="dk1"/>
              </a:solidFill>
            </a:endParaRPr>
          </a:p>
          <a:p>
            <a:pPr indent="0" lvl="0" marL="914400" rtl="0" algn="l">
              <a:lnSpc>
                <a:spcPct val="115000"/>
              </a:lnSpc>
              <a:spcBef>
                <a:spcPts val="1200"/>
              </a:spcBef>
              <a:spcAft>
                <a:spcPts val="0"/>
              </a:spcAft>
              <a:buNone/>
            </a:pPr>
            <a:r>
              <a:t/>
            </a:r>
            <a:endParaRPr sz="5200">
              <a:solidFill>
                <a:schemeClr val="dk1"/>
              </a:solidFill>
            </a:endParaRPr>
          </a:p>
          <a:p>
            <a:pPr indent="-323850" lvl="0" marL="457200" rtl="0" algn="l">
              <a:lnSpc>
                <a:spcPct val="115000"/>
              </a:lnSpc>
              <a:spcBef>
                <a:spcPts val="1200"/>
              </a:spcBef>
              <a:spcAft>
                <a:spcPts val="0"/>
              </a:spcAft>
              <a:buClr>
                <a:schemeClr val="dk1"/>
              </a:buClr>
              <a:buSzPct val="100000"/>
              <a:buChar char="❏"/>
            </a:pPr>
            <a:r>
              <a:rPr lang="en" sz="6000">
                <a:solidFill>
                  <a:schemeClr val="dk1"/>
                </a:solidFill>
              </a:rPr>
              <a:t>Dataset</a:t>
            </a:r>
            <a:endParaRPr sz="6000">
              <a:solidFill>
                <a:schemeClr val="dk1"/>
              </a:solidFill>
            </a:endParaRPr>
          </a:p>
          <a:p>
            <a:pPr indent="-311150" lvl="0" marL="457200" rtl="0" algn="l">
              <a:lnSpc>
                <a:spcPct val="115000"/>
              </a:lnSpc>
              <a:spcBef>
                <a:spcPts val="0"/>
              </a:spcBef>
              <a:spcAft>
                <a:spcPts val="0"/>
              </a:spcAft>
              <a:buClr>
                <a:schemeClr val="dk1"/>
              </a:buClr>
              <a:buSzPct val="100000"/>
              <a:buChar char="●"/>
            </a:pPr>
            <a:r>
              <a:rPr lang="en" sz="5200">
                <a:solidFill>
                  <a:schemeClr val="dk1"/>
                </a:solidFill>
              </a:rPr>
              <a:t>The KVASIR dataset is a publicly available dataset for endoscopic image </a:t>
            </a:r>
            <a:r>
              <a:rPr lang="en" sz="5200">
                <a:solidFill>
                  <a:schemeClr val="dk1"/>
                </a:solidFill>
              </a:rPr>
              <a:t>classification contains 8000 images of digestive tract.</a:t>
            </a:r>
            <a:endParaRPr sz="5200">
              <a:solidFill>
                <a:schemeClr val="dk1"/>
              </a:solidFill>
            </a:endParaRPr>
          </a:p>
          <a:p>
            <a:pPr indent="-311150" lvl="0" marL="457200" rtl="0" algn="l">
              <a:lnSpc>
                <a:spcPct val="115000"/>
              </a:lnSpc>
              <a:spcBef>
                <a:spcPts val="0"/>
              </a:spcBef>
              <a:spcAft>
                <a:spcPts val="0"/>
              </a:spcAft>
              <a:buClr>
                <a:schemeClr val="dk1"/>
              </a:buClr>
              <a:buSzPct val="100000"/>
              <a:buChar char="●"/>
            </a:pPr>
            <a:r>
              <a:rPr lang="en" sz="5200">
                <a:solidFill>
                  <a:schemeClr val="dk1"/>
                </a:solidFill>
              </a:rPr>
              <a:t>The dataset is split into train, validation, and test as an 8:1:1 ratio. </a:t>
            </a:r>
            <a:endParaRPr sz="5200">
              <a:solidFill>
                <a:schemeClr val="dk1"/>
              </a:solidFill>
            </a:endParaRPr>
          </a:p>
          <a:p>
            <a:pPr indent="0" lvl="0" marL="457200" rtl="0" algn="ctr">
              <a:lnSpc>
                <a:spcPct val="115000"/>
              </a:lnSpc>
              <a:spcBef>
                <a:spcPts val="1200"/>
              </a:spcBef>
              <a:spcAft>
                <a:spcPts val="0"/>
              </a:spcAft>
              <a:buNone/>
            </a:pPr>
            <a:r>
              <a:t/>
            </a:r>
            <a:endParaRPr sz="5200">
              <a:solidFill>
                <a:schemeClr val="dk1"/>
              </a:solidFill>
            </a:endParaRPr>
          </a:p>
          <a:p>
            <a:pPr indent="0" lvl="0" marL="457200" rtl="0" algn="ctr">
              <a:lnSpc>
                <a:spcPct val="115000"/>
              </a:lnSpc>
              <a:spcBef>
                <a:spcPts val="1200"/>
              </a:spcBef>
              <a:spcAft>
                <a:spcPts val="0"/>
              </a:spcAft>
              <a:buNone/>
            </a:pPr>
            <a:r>
              <a:t/>
            </a:r>
            <a:endParaRPr sz="3300">
              <a:solidFill>
                <a:schemeClr val="dk1"/>
              </a:solidFill>
            </a:endParaRPr>
          </a:p>
          <a:p>
            <a:pPr indent="0" lvl="0" marL="0" rtl="0" algn="l">
              <a:lnSpc>
                <a:spcPct val="115000"/>
              </a:lnSpc>
              <a:spcBef>
                <a:spcPts val="1200"/>
              </a:spcBef>
              <a:spcAft>
                <a:spcPts val="0"/>
              </a:spcAft>
              <a:buNone/>
            </a:pPr>
            <a:r>
              <a:t/>
            </a:r>
            <a:endParaRPr sz="1300">
              <a:solidFill>
                <a:schemeClr val="dk1"/>
              </a:solidFill>
            </a:endParaRPr>
          </a:p>
          <a:p>
            <a:pPr indent="0" lvl="0" marL="0" rtl="0" algn="l">
              <a:lnSpc>
                <a:spcPct val="115000"/>
              </a:lnSpc>
              <a:spcBef>
                <a:spcPts val="1200"/>
              </a:spcBef>
              <a:spcAft>
                <a:spcPts val="0"/>
              </a:spcAft>
              <a:buNone/>
            </a:pPr>
            <a:r>
              <a:t/>
            </a:r>
            <a:endParaRPr sz="1400" u="sng">
              <a:solidFill>
                <a:schemeClr val="dk1"/>
              </a:solidFill>
            </a:endParaRPr>
          </a:p>
          <a:p>
            <a:pPr indent="0" lvl="0" marL="0" rtl="0" algn="l">
              <a:lnSpc>
                <a:spcPct val="115000"/>
              </a:lnSpc>
              <a:spcBef>
                <a:spcPts val="1200"/>
              </a:spcBef>
              <a:spcAft>
                <a:spcPts val="0"/>
              </a:spcAft>
              <a:buNone/>
            </a:pPr>
            <a:r>
              <a:t/>
            </a:r>
            <a:endParaRPr sz="1400" u="sng">
              <a:solidFill>
                <a:schemeClr val="dk1"/>
              </a:solidFill>
            </a:endParaRPr>
          </a:p>
          <a:p>
            <a:pPr indent="0" lvl="0" marL="914400" rtl="0" algn="l">
              <a:lnSpc>
                <a:spcPct val="115000"/>
              </a:lnSpc>
              <a:spcBef>
                <a:spcPts val="1200"/>
              </a:spcBef>
              <a:spcAft>
                <a:spcPts val="1200"/>
              </a:spcAft>
              <a:buNone/>
            </a:pPr>
            <a:r>
              <a:t/>
            </a:r>
            <a:endParaRPr sz="1300">
              <a:solidFill>
                <a:schemeClr val="dk1"/>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300"/>
              <a:t>‹#›</a:t>
            </a:fld>
            <a:endParaRPr b="1" sz="1300"/>
          </a:p>
        </p:txBody>
      </p:sp>
      <p:pic>
        <p:nvPicPr>
          <p:cNvPr id="73" name="Google Shape;73;p15"/>
          <p:cNvPicPr preferRelativeResize="0"/>
          <p:nvPr/>
        </p:nvPicPr>
        <p:blipFill>
          <a:blip r:embed="rId3">
            <a:alphaModFix/>
          </a:blip>
          <a:stretch>
            <a:fillRect/>
          </a:stretch>
        </p:blipFill>
        <p:spPr>
          <a:xfrm>
            <a:off x="5673625" y="1209150"/>
            <a:ext cx="3347499" cy="2084850"/>
          </a:xfrm>
          <a:prstGeom prst="rect">
            <a:avLst/>
          </a:prstGeom>
          <a:noFill/>
          <a:ln>
            <a:noFill/>
          </a:ln>
        </p:spPr>
      </p:pic>
      <p:sp>
        <p:nvSpPr>
          <p:cNvPr id="74" name="Google Shape;74;p15"/>
          <p:cNvSpPr txBox="1"/>
          <p:nvPr/>
        </p:nvSpPr>
        <p:spPr>
          <a:xfrm>
            <a:off x="5562825" y="3180975"/>
            <a:ext cx="3198600" cy="87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900">
                <a:solidFill>
                  <a:schemeClr val="dk1"/>
                </a:solidFill>
              </a:rPr>
              <a:t>Figure 1. </a:t>
            </a:r>
            <a:r>
              <a:rPr lang="en" sz="900">
                <a:solidFill>
                  <a:schemeClr val="dk1"/>
                </a:solidFill>
              </a:rPr>
              <a:t>Overall architecture of the explainable AI for the classification of endoscopic images.</a:t>
            </a:r>
            <a:endParaRPr sz="9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8" name="Shape 78"/>
        <p:cNvGrpSpPr/>
        <p:nvPr/>
      </p:nvGrpSpPr>
      <p:grpSpPr>
        <a:xfrm>
          <a:off x="0" y="0"/>
          <a:ext cx="0" cy="0"/>
          <a:chOff x="0" y="0"/>
          <a:chExt cx="0" cy="0"/>
        </a:xfrm>
      </p:grpSpPr>
      <p:sp>
        <p:nvSpPr>
          <p:cNvPr id="79" name="Google Shape;79;p16"/>
          <p:cNvSpPr txBox="1"/>
          <p:nvPr>
            <p:ph type="ctrTitle"/>
          </p:nvPr>
        </p:nvSpPr>
        <p:spPr>
          <a:xfrm>
            <a:off x="507027" y="242300"/>
            <a:ext cx="6961800" cy="90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Methods and Materials</a:t>
            </a:r>
            <a:endParaRPr sz="3000"/>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300"/>
              <a:t>‹#›</a:t>
            </a:fld>
            <a:endParaRPr b="1" sz="1300"/>
          </a:p>
        </p:txBody>
      </p:sp>
      <p:sp>
        <p:nvSpPr>
          <p:cNvPr id="81" name="Google Shape;81;p16"/>
          <p:cNvSpPr txBox="1"/>
          <p:nvPr/>
        </p:nvSpPr>
        <p:spPr>
          <a:xfrm>
            <a:off x="613875" y="1190550"/>
            <a:ext cx="8212800" cy="3620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rPr>
              <a:t>Data Augmentation</a:t>
            </a:r>
            <a:endParaRPr sz="1600">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It was done using the the equation: </a:t>
            </a:r>
            <a:r>
              <a:rPr i="1" lang="en">
                <a:solidFill>
                  <a:schemeClr val="dk1"/>
                </a:solidFill>
              </a:rPr>
              <a:t>g</a:t>
            </a:r>
            <a:r>
              <a:rPr lang="en">
                <a:solidFill>
                  <a:schemeClr val="dk1"/>
                </a:solidFill>
              </a:rPr>
              <a:t>(</a:t>
            </a:r>
            <a:r>
              <a:rPr i="1" lang="en">
                <a:solidFill>
                  <a:schemeClr val="dk1"/>
                </a:solidFill>
              </a:rPr>
              <a:t>x</a:t>
            </a:r>
            <a:r>
              <a:rPr lang="en">
                <a:solidFill>
                  <a:schemeClr val="dk1"/>
                </a:solidFill>
              </a:rPr>
              <a:t>) = </a:t>
            </a:r>
            <a:r>
              <a:rPr i="1" lang="en">
                <a:solidFill>
                  <a:schemeClr val="dk1"/>
                </a:solidFill>
              </a:rPr>
              <a:t>α</a:t>
            </a:r>
            <a:r>
              <a:rPr lang="en">
                <a:solidFill>
                  <a:schemeClr val="dk1"/>
                </a:solidFill>
              </a:rPr>
              <a:t>( </a:t>
            </a:r>
            <a:r>
              <a:rPr i="1" lang="en">
                <a:solidFill>
                  <a:schemeClr val="dk1"/>
                </a:solidFill>
              </a:rPr>
              <a:t>f </a:t>
            </a:r>
            <a:r>
              <a:rPr lang="en">
                <a:solidFill>
                  <a:schemeClr val="dk1"/>
                </a:solidFill>
              </a:rPr>
              <a:t>(</a:t>
            </a:r>
            <a:r>
              <a:rPr i="1" lang="en">
                <a:solidFill>
                  <a:schemeClr val="dk1"/>
                </a:solidFill>
              </a:rPr>
              <a:t>x</a:t>
            </a:r>
            <a:r>
              <a:rPr lang="en">
                <a:solidFill>
                  <a:schemeClr val="dk1"/>
                </a:solidFill>
              </a:rPr>
              <a:t>) + </a:t>
            </a:r>
            <a:r>
              <a:rPr i="1" lang="en">
                <a:solidFill>
                  <a:schemeClr val="dk1"/>
                </a:solidFill>
              </a:rPr>
              <a:t>β</a:t>
            </a:r>
            <a:r>
              <a:rPr lang="en">
                <a:solidFill>
                  <a:schemeClr val="dk1"/>
                </a:solidFill>
              </a:rPr>
              <a:t>), where </a:t>
            </a:r>
            <a:r>
              <a:rPr i="1" lang="en">
                <a:solidFill>
                  <a:schemeClr val="dk1"/>
                </a:solidFill>
              </a:rPr>
              <a:t>F</a:t>
            </a:r>
            <a:r>
              <a:rPr lang="en">
                <a:solidFill>
                  <a:schemeClr val="dk1"/>
                </a:solidFill>
              </a:rPr>
              <a:t>(</a:t>
            </a:r>
            <a:r>
              <a:rPr i="1" lang="en">
                <a:solidFill>
                  <a:schemeClr val="dk1"/>
                </a:solidFill>
              </a:rPr>
              <a:t>x</a:t>
            </a:r>
            <a:r>
              <a:rPr lang="en">
                <a:solidFill>
                  <a:schemeClr val="dk1"/>
                </a:solidFill>
              </a:rPr>
              <a:t>) is the source pixel intensity, and </a:t>
            </a:r>
            <a:r>
              <a:rPr i="1" lang="en">
                <a:solidFill>
                  <a:schemeClr val="dk1"/>
                </a:solidFill>
              </a:rPr>
              <a:t>g</a:t>
            </a:r>
            <a:r>
              <a:rPr lang="en">
                <a:solidFill>
                  <a:schemeClr val="dk1"/>
                </a:solidFill>
              </a:rPr>
              <a:t>(</a:t>
            </a:r>
            <a:r>
              <a:rPr i="1" lang="en">
                <a:solidFill>
                  <a:schemeClr val="dk1"/>
                </a:solidFill>
              </a:rPr>
              <a:t>x</a:t>
            </a:r>
            <a:r>
              <a:rPr lang="en">
                <a:solidFill>
                  <a:schemeClr val="dk1"/>
                </a:solidFill>
              </a:rPr>
              <a:t>) is the output pixel intensity and parameter, image hue&gt;2.</a:t>
            </a:r>
            <a:endParaRPr>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Classification of the Type of Gastrointestinal Disease Based on the CNN was done.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Visualization of Classification with Explainable AI:</a:t>
            </a:r>
            <a:endParaRPr sz="1600">
              <a:solidFill>
                <a:schemeClr val="dk1"/>
              </a:solidFill>
            </a:endParaRPr>
          </a:p>
          <a:p>
            <a:pPr indent="-342900" lvl="0" marL="1371600" rtl="0" algn="l">
              <a:lnSpc>
                <a:spcPct val="115000"/>
              </a:lnSpc>
              <a:spcBef>
                <a:spcPts val="0"/>
              </a:spcBef>
              <a:spcAft>
                <a:spcPts val="0"/>
              </a:spcAft>
              <a:buClr>
                <a:schemeClr val="dk1"/>
              </a:buClr>
              <a:buSzPts val="1800"/>
              <a:buChar char="●"/>
            </a:pPr>
            <a:r>
              <a:rPr lang="en" sz="1300">
                <a:solidFill>
                  <a:schemeClr val="dk1"/>
                </a:solidFill>
              </a:rPr>
              <a:t>The XAI methods used are Grad–CAM, Hires–CAM, Layer–CAM, Grad–CAM++, Xgrad–CAM, and Score–CAM</a:t>
            </a:r>
            <a:endParaRPr sz="1300">
              <a:solidFill>
                <a:schemeClr val="dk1"/>
              </a:solidFill>
            </a:endParaRPr>
          </a:p>
          <a:p>
            <a:pPr indent="0" lvl="0" marL="0" rtl="0" algn="l">
              <a:lnSpc>
                <a:spcPct val="115000"/>
              </a:lnSpc>
              <a:spcBef>
                <a:spcPts val="1200"/>
              </a:spcBef>
              <a:spcAft>
                <a:spcPts val="0"/>
              </a:spcAft>
              <a:buNone/>
            </a:pPr>
            <a:r>
              <a:t/>
            </a:r>
            <a:endParaRPr sz="1500">
              <a:solidFill>
                <a:schemeClr val="dk1"/>
              </a:solidFill>
            </a:endParaRPr>
          </a:p>
          <a:p>
            <a:pPr indent="0" lvl="0" marL="0" rtl="0" algn="l">
              <a:lnSpc>
                <a:spcPct val="115000"/>
              </a:lnSpc>
              <a:spcBef>
                <a:spcPts val="1200"/>
              </a:spcBef>
              <a:spcAft>
                <a:spcPts val="0"/>
              </a:spcAft>
              <a:buNone/>
            </a:pPr>
            <a:r>
              <a:t/>
            </a:r>
            <a:endParaRPr sz="1300" u="sng">
              <a:solidFill>
                <a:schemeClr val="dk1"/>
              </a:solidFill>
            </a:endParaRPr>
          </a:p>
          <a:p>
            <a:pPr indent="0" lvl="0" marL="0" rtl="0" algn="l">
              <a:lnSpc>
                <a:spcPct val="115000"/>
              </a:lnSpc>
              <a:spcBef>
                <a:spcPts val="1200"/>
              </a:spcBef>
              <a:spcAft>
                <a:spcPts val="0"/>
              </a:spcAft>
              <a:buNone/>
            </a:pPr>
            <a:r>
              <a:t/>
            </a:r>
            <a:endParaRPr sz="1300" u="sng">
              <a:solidFill>
                <a:schemeClr val="dk1"/>
              </a:solidFill>
            </a:endParaRPr>
          </a:p>
          <a:p>
            <a:pPr indent="0" lvl="0" marL="0" rtl="0" algn="l">
              <a:lnSpc>
                <a:spcPct val="115000"/>
              </a:lnSpc>
              <a:spcBef>
                <a:spcPts val="1200"/>
              </a:spcBef>
              <a:spcAft>
                <a:spcPts val="1200"/>
              </a:spcAft>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5" name="Shape 85"/>
        <p:cNvGrpSpPr/>
        <p:nvPr/>
      </p:nvGrpSpPr>
      <p:grpSpPr>
        <a:xfrm>
          <a:off x="0" y="0"/>
          <a:ext cx="0" cy="0"/>
          <a:chOff x="0" y="0"/>
          <a:chExt cx="0" cy="0"/>
        </a:xfrm>
      </p:grpSpPr>
      <p:sp>
        <p:nvSpPr>
          <p:cNvPr id="86" name="Google Shape;86;p17"/>
          <p:cNvSpPr txBox="1"/>
          <p:nvPr>
            <p:ph type="ctrTitle"/>
          </p:nvPr>
        </p:nvSpPr>
        <p:spPr>
          <a:xfrm>
            <a:off x="432627" y="186500"/>
            <a:ext cx="6961800" cy="90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      Experimental Result</a:t>
            </a:r>
            <a:endParaRPr sz="3000"/>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300"/>
              <a:t>‹#›</a:t>
            </a:fld>
            <a:endParaRPr b="1" sz="1300"/>
          </a:p>
        </p:txBody>
      </p:sp>
      <p:graphicFrame>
        <p:nvGraphicFramePr>
          <p:cNvPr id="88" name="Google Shape;88;p17"/>
          <p:cNvGraphicFramePr/>
          <p:nvPr/>
        </p:nvGraphicFramePr>
        <p:xfrm>
          <a:off x="432625" y="1041730"/>
          <a:ext cx="3000000" cy="3000000"/>
        </p:xfrm>
        <a:graphic>
          <a:graphicData uri="http://schemas.openxmlformats.org/drawingml/2006/table">
            <a:tbl>
              <a:tblPr>
                <a:noFill/>
                <a:tableStyleId>{7194AF8B-E121-4597-9797-7DDD2875BBB3}</a:tableStyleId>
              </a:tblPr>
              <a:tblGrid>
                <a:gridCol w="640075"/>
                <a:gridCol w="522825"/>
                <a:gridCol w="544100"/>
                <a:gridCol w="768025"/>
                <a:gridCol w="586775"/>
                <a:gridCol w="577375"/>
                <a:gridCol w="500200"/>
              </a:tblGrid>
              <a:tr h="583750">
                <a:tc>
                  <a:txBody>
                    <a:bodyPr/>
                    <a:lstStyle/>
                    <a:p>
                      <a:pPr indent="0" lvl="0" marL="0" rtl="0" algn="l">
                        <a:spcBef>
                          <a:spcPts val="0"/>
                        </a:spcBef>
                        <a:spcAft>
                          <a:spcPts val="0"/>
                        </a:spcAft>
                        <a:buNone/>
                      </a:pPr>
                      <a:r>
                        <a:rPr b="1" lang="en" sz="1000"/>
                        <a:t>Method</a:t>
                      </a:r>
                      <a:endParaRPr b="1" sz="1000"/>
                    </a:p>
                  </a:txBody>
                  <a:tcPr marT="91425" marB="91425" marR="91425" marL="91425"/>
                </a:tc>
                <a:tc>
                  <a:txBody>
                    <a:bodyPr/>
                    <a:lstStyle/>
                    <a:p>
                      <a:pPr indent="0" lvl="0" marL="0" rtl="0" algn="l">
                        <a:spcBef>
                          <a:spcPts val="0"/>
                        </a:spcBef>
                        <a:spcAft>
                          <a:spcPts val="0"/>
                        </a:spcAft>
                        <a:buNone/>
                      </a:pPr>
                      <a:r>
                        <a:rPr b="1" lang="en" sz="1000"/>
                        <a:t>Train Accuracy(%)</a:t>
                      </a:r>
                      <a:endParaRPr b="1" sz="1000"/>
                    </a:p>
                  </a:txBody>
                  <a:tcPr marT="91425" marB="91425" marR="91425" marL="91425"/>
                </a:tc>
                <a:tc>
                  <a:txBody>
                    <a:bodyPr/>
                    <a:lstStyle/>
                    <a:p>
                      <a:pPr indent="0" lvl="0" marL="0" rtl="0" algn="l">
                        <a:spcBef>
                          <a:spcPts val="0"/>
                        </a:spcBef>
                        <a:spcAft>
                          <a:spcPts val="0"/>
                        </a:spcAft>
                        <a:buNone/>
                      </a:pPr>
                      <a:r>
                        <a:rPr b="1" lang="en" sz="1000"/>
                        <a:t>Train Loss</a:t>
                      </a:r>
                      <a:endParaRPr b="1" sz="1000"/>
                    </a:p>
                  </a:txBody>
                  <a:tcPr marT="91425" marB="91425" marR="91425" marL="91425"/>
                </a:tc>
                <a:tc>
                  <a:txBody>
                    <a:bodyPr/>
                    <a:lstStyle/>
                    <a:p>
                      <a:pPr indent="0" lvl="0" marL="0" rtl="0" algn="l">
                        <a:spcBef>
                          <a:spcPts val="0"/>
                        </a:spcBef>
                        <a:spcAft>
                          <a:spcPts val="0"/>
                        </a:spcAft>
                        <a:buNone/>
                      </a:pPr>
                      <a:r>
                        <a:rPr b="1" lang="en" sz="1000"/>
                        <a:t>Validation Accuracy)%)</a:t>
                      </a:r>
                      <a:endParaRPr b="1" sz="1000"/>
                    </a:p>
                  </a:txBody>
                  <a:tcPr marT="91425" marB="91425" marR="91425" marL="91425"/>
                </a:tc>
                <a:tc>
                  <a:txBody>
                    <a:bodyPr/>
                    <a:lstStyle/>
                    <a:p>
                      <a:pPr indent="0" lvl="0" marL="0" rtl="0" algn="l">
                        <a:spcBef>
                          <a:spcPts val="0"/>
                        </a:spcBef>
                        <a:spcAft>
                          <a:spcPts val="0"/>
                        </a:spcAft>
                        <a:buNone/>
                      </a:pPr>
                      <a:r>
                        <a:rPr b="1" lang="en" sz="1000"/>
                        <a:t>Validation Loss</a:t>
                      </a:r>
                      <a:endParaRPr b="1"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000"/>
                        <a:t>Epoch</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Train Time(h)</a:t>
                      </a:r>
                      <a:endParaRPr b="1" sz="1000"/>
                    </a:p>
                  </a:txBody>
                  <a:tcPr marT="91425" marB="91425" marR="91425" marL="91425">
                    <a:lnL cap="flat" cmpd="sng" w="9525">
                      <a:solidFill>
                        <a:srgbClr val="9E9E9E"/>
                      </a:solidFill>
                      <a:prstDash val="solid"/>
                      <a:round/>
                      <a:headEnd len="sm" w="sm" type="none"/>
                      <a:tailEnd len="sm" w="sm" type="none"/>
                    </a:lnL>
                  </a:tcPr>
                </a:tc>
              </a:tr>
              <a:tr h="368050">
                <a:tc>
                  <a:txBody>
                    <a:bodyPr/>
                    <a:lstStyle/>
                    <a:p>
                      <a:pPr indent="0" lvl="0" marL="0" rtl="0" algn="l">
                        <a:spcBef>
                          <a:spcPts val="0"/>
                        </a:spcBef>
                        <a:spcAft>
                          <a:spcPts val="0"/>
                        </a:spcAft>
                        <a:buNone/>
                      </a:pPr>
                      <a:r>
                        <a:rPr lang="en" sz="1000"/>
                        <a:t>DenseNet201</a:t>
                      </a:r>
                      <a:endParaRPr sz="1000"/>
                    </a:p>
                  </a:txBody>
                  <a:tcPr marT="91425" marB="91425" marR="91425" marL="91425"/>
                </a:tc>
                <a:tc>
                  <a:txBody>
                    <a:bodyPr/>
                    <a:lstStyle/>
                    <a:p>
                      <a:pPr indent="0" lvl="0" marL="0" rtl="0" algn="l">
                        <a:spcBef>
                          <a:spcPts val="0"/>
                        </a:spcBef>
                        <a:spcAft>
                          <a:spcPts val="0"/>
                        </a:spcAft>
                        <a:buNone/>
                      </a:pPr>
                      <a:r>
                        <a:rPr lang="en" sz="1000"/>
                        <a:t>97.92</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0.07</a:t>
                      </a:r>
                      <a:endParaRPr sz="1000"/>
                    </a:p>
                  </a:txBody>
                  <a:tcPr marT="91425" marB="91425" marR="91425" marL="91425"/>
                </a:tc>
                <a:tc>
                  <a:txBody>
                    <a:bodyPr/>
                    <a:lstStyle/>
                    <a:p>
                      <a:pPr indent="0" lvl="0" marL="0" rtl="0" algn="l">
                        <a:lnSpc>
                          <a:spcPct val="115000"/>
                        </a:lnSpc>
                        <a:spcBef>
                          <a:spcPts val="1200"/>
                        </a:spcBef>
                        <a:spcAft>
                          <a:spcPts val="1200"/>
                        </a:spcAft>
                        <a:buNone/>
                      </a:pPr>
                      <a:r>
                        <a:rPr lang="en" sz="900">
                          <a:solidFill>
                            <a:schemeClr val="dk1"/>
                          </a:solidFill>
                        </a:rPr>
                        <a:t>92.29</a:t>
                      </a:r>
                      <a:endParaRPr sz="1000"/>
                    </a:p>
                  </a:txBody>
                  <a:tcPr marT="91425" marB="91425" marR="91425" marL="91425"/>
                </a:tc>
                <a:tc>
                  <a:txBody>
                    <a:bodyPr/>
                    <a:lstStyle/>
                    <a:p>
                      <a:pPr indent="0" lvl="0" marL="0" rtl="0" algn="l">
                        <a:spcBef>
                          <a:spcPts val="0"/>
                        </a:spcBef>
                        <a:spcAft>
                          <a:spcPts val="0"/>
                        </a:spcAft>
                        <a:buNone/>
                      </a:pPr>
                      <a:r>
                        <a:rPr lang="en" sz="1000"/>
                        <a:t>0.23</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11.9</a:t>
                      </a:r>
                      <a:endParaRPr sz="1000"/>
                    </a:p>
                  </a:txBody>
                  <a:tcPr marT="91425" marB="91425" marR="91425" marL="91425">
                    <a:lnL cap="flat" cmpd="sng" w="9525">
                      <a:solidFill>
                        <a:srgbClr val="9E9E9E"/>
                      </a:solidFill>
                      <a:prstDash val="solid"/>
                      <a:round/>
                      <a:headEnd len="sm" w="sm" type="none"/>
                      <a:tailEnd len="sm" w="sm" type="none"/>
                    </a:lnL>
                  </a:tcPr>
                </a:tc>
              </a:tr>
              <a:tr h="359225">
                <a:tc>
                  <a:txBody>
                    <a:bodyPr/>
                    <a:lstStyle/>
                    <a:p>
                      <a:pPr indent="0" lvl="0" marL="0" rtl="0" algn="l">
                        <a:spcBef>
                          <a:spcPts val="0"/>
                        </a:spcBef>
                        <a:spcAft>
                          <a:spcPts val="0"/>
                        </a:spcAft>
                        <a:buNone/>
                      </a:pPr>
                      <a:r>
                        <a:rPr lang="en" sz="1000"/>
                        <a:t>MobileNetv2</a:t>
                      </a:r>
                      <a:endParaRPr sz="1000"/>
                    </a:p>
                  </a:txBody>
                  <a:tcPr marT="91425" marB="91425" marR="91425" marL="91425"/>
                </a:tc>
                <a:tc>
                  <a:txBody>
                    <a:bodyPr/>
                    <a:lstStyle/>
                    <a:p>
                      <a:pPr indent="0" lvl="0" marL="0" rtl="0" algn="l">
                        <a:spcBef>
                          <a:spcPts val="0"/>
                        </a:spcBef>
                        <a:spcAft>
                          <a:spcPts val="0"/>
                        </a:spcAft>
                        <a:buNone/>
                      </a:pPr>
                      <a:r>
                        <a:rPr lang="en" sz="1000"/>
                        <a:t>96.46</a:t>
                      </a:r>
                      <a:endParaRPr sz="1000"/>
                    </a:p>
                  </a:txBody>
                  <a:tcPr marT="91425" marB="91425" marR="91425" marL="91425"/>
                </a:tc>
                <a:tc>
                  <a:txBody>
                    <a:bodyPr/>
                    <a:lstStyle/>
                    <a:p>
                      <a:pPr indent="0" lvl="0" marL="0" rtl="0" algn="l">
                        <a:spcBef>
                          <a:spcPts val="0"/>
                        </a:spcBef>
                        <a:spcAft>
                          <a:spcPts val="0"/>
                        </a:spcAft>
                        <a:buNone/>
                      </a:pPr>
                      <a:r>
                        <a:rPr lang="en" sz="1000"/>
                        <a:t>0.1028</a:t>
                      </a:r>
                      <a:endParaRPr sz="1000"/>
                    </a:p>
                  </a:txBody>
                  <a:tcPr marT="91425" marB="91425" marR="91425" marL="91425"/>
                </a:tc>
                <a:tc>
                  <a:txBody>
                    <a:bodyPr/>
                    <a:lstStyle/>
                    <a:p>
                      <a:pPr indent="0" lvl="0" marL="0" rtl="0" algn="l">
                        <a:lnSpc>
                          <a:spcPct val="115000"/>
                        </a:lnSpc>
                        <a:spcBef>
                          <a:spcPts val="1200"/>
                        </a:spcBef>
                        <a:spcAft>
                          <a:spcPts val="1200"/>
                        </a:spcAft>
                        <a:buNone/>
                      </a:pPr>
                      <a:r>
                        <a:rPr lang="en" sz="900">
                          <a:solidFill>
                            <a:schemeClr val="dk1"/>
                          </a:solidFill>
                        </a:rPr>
                        <a:t>92.37</a:t>
                      </a:r>
                      <a:endParaRPr sz="1000"/>
                    </a:p>
                  </a:txBody>
                  <a:tcPr marT="91425" marB="91425" marR="91425" marL="91425"/>
                </a:tc>
                <a:tc>
                  <a:txBody>
                    <a:bodyPr/>
                    <a:lstStyle/>
                    <a:p>
                      <a:pPr indent="0" lvl="0" marL="0" rtl="0" algn="l">
                        <a:spcBef>
                          <a:spcPts val="0"/>
                        </a:spcBef>
                        <a:spcAft>
                          <a:spcPts val="0"/>
                        </a:spcAft>
                        <a:buNone/>
                      </a:pPr>
                      <a:r>
                        <a:rPr lang="en" sz="1000"/>
                        <a:t>0.18</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6.1</a:t>
                      </a:r>
                      <a:endParaRPr sz="1000"/>
                    </a:p>
                  </a:txBody>
                  <a:tcPr marT="91425" marB="91425" marR="91425" marL="91425">
                    <a:lnL cap="flat" cmpd="sng" w="9525">
                      <a:solidFill>
                        <a:srgbClr val="9E9E9E"/>
                      </a:solidFill>
                      <a:prstDash val="solid"/>
                      <a:round/>
                      <a:headEnd len="sm" w="sm" type="none"/>
                      <a:tailEnd len="sm" w="sm" type="none"/>
                    </a:lnL>
                  </a:tcPr>
                </a:tc>
              </a:tr>
              <a:tr h="359225">
                <a:tc>
                  <a:txBody>
                    <a:bodyPr/>
                    <a:lstStyle/>
                    <a:p>
                      <a:pPr indent="0" lvl="0" marL="0" rtl="0" algn="l">
                        <a:spcBef>
                          <a:spcPts val="0"/>
                        </a:spcBef>
                        <a:spcAft>
                          <a:spcPts val="0"/>
                        </a:spcAft>
                        <a:buNone/>
                      </a:pPr>
                      <a:r>
                        <a:rPr lang="en" sz="1000"/>
                        <a:t>ResNet-152</a:t>
                      </a:r>
                      <a:endParaRPr sz="1000"/>
                    </a:p>
                  </a:txBody>
                  <a:tcPr marT="91425" marB="91425" marR="91425" marL="91425"/>
                </a:tc>
                <a:tc>
                  <a:txBody>
                    <a:bodyPr/>
                    <a:lstStyle/>
                    <a:p>
                      <a:pPr indent="0" lvl="0" marL="0" rtl="0" algn="l">
                        <a:spcBef>
                          <a:spcPts val="0"/>
                        </a:spcBef>
                        <a:spcAft>
                          <a:spcPts val="0"/>
                        </a:spcAft>
                        <a:buNone/>
                      </a:pPr>
                      <a:r>
                        <a:rPr lang="en" sz="1000"/>
                        <a:t>98.28</a:t>
                      </a:r>
                      <a:endParaRPr sz="1000"/>
                    </a:p>
                  </a:txBody>
                  <a:tcPr marT="91425" marB="91425" marR="91425" marL="91425"/>
                </a:tc>
                <a:tc>
                  <a:txBody>
                    <a:bodyPr/>
                    <a:lstStyle/>
                    <a:p>
                      <a:pPr indent="0" lvl="0" marL="0" rtl="0" algn="l">
                        <a:spcBef>
                          <a:spcPts val="0"/>
                        </a:spcBef>
                        <a:spcAft>
                          <a:spcPts val="0"/>
                        </a:spcAft>
                        <a:buNone/>
                      </a:pPr>
                      <a:r>
                        <a:rPr lang="en" sz="1000"/>
                        <a:t>0.055</a:t>
                      </a:r>
                      <a:endParaRPr sz="1000"/>
                    </a:p>
                  </a:txBody>
                  <a:tcPr marT="91425" marB="91425" marR="91425" marL="91425"/>
                </a:tc>
                <a:tc>
                  <a:txBody>
                    <a:bodyPr/>
                    <a:lstStyle/>
                    <a:p>
                      <a:pPr indent="0" lvl="0" marL="0" rtl="0" algn="l">
                        <a:lnSpc>
                          <a:spcPct val="115000"/>
                        </a:lnSpc>
                        <a:spcBef>
                          <a:spcPts val="1200"/>
                        </a:spcBef>
                        <a:spcAft>
                          <a:spcPts val="1200"/>
                        </a:spcAft>
                        <a:buNone/>
                      </a:pPr>
                      <a:r>
                        <a:rPr lang="en" sz="900">
                          <a:solidFill>
                            <a:schemeClr val="dk1"/>
                          </a:solidFill>
                        </a:rPr>
                        <a:t>93.46</a:t>
                      </a:r>
                      <a:endParaRPr sz="1000"/>
                    </a:p>
                  </a:txBody>
                  <a:tcPr marT="91425" marB="91425" marR="91425" marL="91425"/>
                </a:tc>
                <a:tc>
                  <a:txBody>
                    <a:bodyPr/>
                    <a:lstStyle/>
                    <a:p>
                      <a:pPr indent="0" lvl="0" marL="0" rtl="0" algn="l">
                        <a:spcBef>
                          <a:spcPts val="0"/>
                        </a:spcBef>
                        <a:spcAft>
                          <a:spcPts val="0"/>
                        </a:spcAft>
                        <a:buNone/>
                      </a:pPr>
                      <a:r>
                        <a:rPr lang="en" sz="1000"/>
                        <a:t>0.11</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tcPr>
                </a:tc>
              </a:tr>
              <a:tr h="359225">
                <a:tc>
                  <a:txBody>
                    <a:bodyPr/>
                    <a:lstStyle/>
                    <a:p>
                      <a:pPr indent="0" lvl="0" marL="0" rtl="0" algn="l">
                        <a:spcBef>
                          <a:spcPts val="0"/>
                        </a:spcBef>
                        <a:spcAft>
                          <a:spcPts val="0"/>
                        </a:spcAft>
                        <a:buNone/>
                      </a:pPr>
                      <a:r>
                        <a:rPr lang="en" sz="1000"/>
                        <a:t>ResNet-18</a:t>
                      </a:r>
                      <a:endParaRPr sz="1000"/>
                    </a:p>
                  </a:txBody>
                  <a:tcPr marT="91425" marB="91425" marR="91425" marL="91425"/>
                </a:tc>
                <a:tc>
                  <a:txBody>
                    <a:bodyPr/>
                    <a:lstStyle/>
                    <a:p>
                      <a:pPr indent="0" lvl="0" marL="0" rtl="0" algn="l">
                        <a:spcBef>
                          <a:spcPts val="0"/>
                        </a:spcBef>
                        <a:spcAft>
                          <a:spcPts val="0"/>
                        </a:spcAft>
                        <a:buNone/>
                      </a:pPr>
                      <a:r>
                        <a:rPr lang="en" sz="1000"/>
                        <a:t>96.03</a:t>
                      </a:r>
                      <a:endParaRPr sz="1000"/>
                    </a:p>
                  </a:txBody>
                  <a:tcPr marT="91425" marB="91425" marR="91425" marL="91425"/>
                </a:tc>
                <a:tc>
                  <a:txBody>
                    <a:bodyPr/>
                    <a:lstStyle/>
                    <a:p>
                      <a:pPr indent="0" lvl="0" marL="0" rtl="0" algn="l">
                        <a:spcBef>
                          <a:spcPts val="0"/>
                        </a:spcBef>
                        <a:spcAft>
                          <a:spcPts val="0"/>
                        </a:spcAft>
                        <a:buNone/>
                      </a:pPr>
                      <a:r>
                        <a:rPr lang="en" sz="1000"/>
                        <a:t>0.1129</a:t>
                      </a:r>
                      <a:endParaRPr sz="1000"/>
                    </a:p>
                  </a:txBody>
                  <a:tcPr marT="91425" marB="91425" marR="91425" marL="91425"/>
                </a:tc>
                <a:tc>
                  <a:txBody>
                    <a:bodyPr/>
                    <a:lstStyle/>
                    <a:p>
                      <a:pPr indent="0" lvl="0" marL="0" rtl="0" algn="l">
                        <a:lnSpc>
                          <a:spcPct val="115000"/>
                        </a:lnSpc>
                        <a:spcBef>
                          <a:spcPts val="1200"/>
                        </a:spcBef>
                        <a:spcAft>
                          <a:spcPts val="1200"/>
                        </a:spcAft>
                        <a:buNone/>
                      </a:pPr>
                      <a:r>
                        <a:rPr lang="en" sz="900">
                          <a:solidFill>
                            <a:schemeClr val="dk1"/>
                          </a:solidFill>
                        </a:rPr>
                        <a:t>90.12</a:t>
                      </a:r>
                      <a:endParaRPr sz="1000"/>
                    </a:p>
                  </a:txBody>
                  <a:tcPr marT="91425" marB="91425" marR="91425" marL="91425"/>
                </a:tc>
                <a:tc>
                  <a:txBody>
                    <a:bodyPr/>
                    <a:lstStyle/>
                    <a:p>
                      <a:pPr indent="0" lvl="0" marL="0" rtl="0" algn="l">
                        <a:spcBef>
                          <a:spcPts val="0"/>
                        </a:spcBef>
                        <a:spcAft>
                          <a:spcPts val="0"/>
                        </a:spcAft>
                        <a:buNone/>
                      </a:pPr>
                      <a:r>
                        <a:rPr lang="en" sz="1000"/>
                        <a:t>0.23</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5.6</a:t>
                      </a:r>
                      <a:endParaRPr sz="1000"/>
                    </a:p>
                  </a:txBody>
                  <a:tcPr marT="91425" marB="91425" marR="91425" marL="91425">
                    <a:lnL cap="flat" cmpd="sng" w="9525">
                      <a:solidFill>
                        <a:srgbClr val="9E9E9E"/>
                      </a:solidFill>
                      <a:prstDash val="solid"/>
                      <a:round/>
                      <a:headEnd len="sm" w="sm" type="none"/>
                      <a:tailEnd len="sm" w="sm" type="none"/>
                    </a:lnL>
                  </a:tcPr>
                </a:tc>
              </a:tr>
              <a:tr h="246950">
                <a:tc>
                  <a:txBody>
                    <a:bodyPr/>
                    <a:lstStyle/>
                    <a:p>
                      <a:pPr indent="0" lvl="0" marL="0" rtl="0" algn="l">
                        <a:spcBef>
                          <a:spcPts val="0"/>
                        </a:spcBef>
                        <a:spcAft>
                          <a:spcPts val="0"/>
                        </a:spcAft>
                        <a:buNone/>
                      </a:pPr>
                      <a:r>
                        <a:rPr lang="en" sz="1000"/>
                        <a:t>VGG16</a:t>
                      </a:r>
                      <a:endParaRPr sz="1000"/>
                    </a:p>
                  </a:txBody>
                  <a:tcPr marT="91425" marB="91425" marR="91425" marL="91425"/>
                </a:tc>
                <a:tc>
                  <a:txBody>
                    <a:bodyPr/>
                    <a:lstStyle/>
                    <a:p>
                      <a:pPr indent="0" lvl="0" marL="0" rtl="0" algn="l">
                        <a:spcBef>
                          <a:spcPts val="0"/>
                        </a:spcBef>
                        <a:spcAft>
                          <a:spcPts val="0"/>
                        </a:spcAft>
                        <a:buNone/>
                      </a:pPr>
                      <a:r>
                        <a:rPr lang="en" sz="1000"/>
                        <a:t>96.15</a:t>
                      </a:r>
                      <a:endParaRPr sz="1000"/>
                    </a:p>
                  </a:txBody>
                  <a:tcPr marT="91425" marB="91425" marR="91425" marL="91425"/>
                </a:tc>
                <a:tc>
                  <a:txBody>
                    <a:bodyPr/>
                    <a:lstStyle/>
                    <a:p>
                      <a:pPr indent="0" lvl="0" marL="0" rtl="0" algn="l">
                        <a:spcBef>
                          <a:spcPts val="0"/>
                        </a:spcBef>
                        <a:spcAft>
                          <a:spcPts val="0"/>
                        </a:spcAft>
                        <a:buNone/>
                      </a:pPr>
                      <a:r>
                        <a:rPr lang="en" sz="1000"/>
                        <a:t>0.101</a:t>
                      </a:r>
                      <a:endParaRPr sz="1000"/>
                    </a:p>
                  </a:txBody>
                  <a:tcPr marT="91425" marB="91425" marR="91425" marL="91425"/>
                </a:tc>
                <a:tc>
                  <a:txBody>
                    <a:bodyPr/>
                    <a:lstStyle/>
                    <a:p>
                      <a:pPr indent="0" lvl="0" marL="0" rtl="0" algn="l">
                        <a:lnSpc>
                          <a:spcPct val="115000"/>
                        </a:lnSpc>
                        <a:spcBef>
                          <a:spcPts val="1200"/>
                        </a:spcBef>
                        <a:spcAft>
                          <a:spcPts val="1200"/>
                        </a:spcAft>
                        <a:buNone/>
                      </a:pPr>
                      <a:r>
                        <a:rPr lang="en" sz="900">
                          <a:solidFill>
                            <a:schemeClr val="dk1"/>
                          </a:solidFill>
                        </a:rPr>
                        <a:t>88.26</a:t>
                      </a:r>
                      <a:endParaRPr sz="1000"/>
                    </a:p>
                  </a:txBody>
                  <a:tcPr marT="91425" marB="91425" marR="91425" marL="91425"/>
                </a:tc>
                <a:tc>
                  <a:txBody>
                    <a:bodyPr/>
                    <a:lstStyle/>
                    <a:p>
                      <a:pPr indent="0" lvl="0" marL="0" rtl="0" algn="l">
                        <a:spcBef>
                          <a:spcPts val="0"/>
                        </a:spcBef>
                        <a:spcAft>
                          <a:spcPts val="0"/>
                        </a:spcAft>
                        <a:buNone/>
                      </a:pPr>
                      <a:r>
                        <a:rPr lang="en" sz="1000"/>
                        <a:t>0.26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8.25</a:t>
                      </a:r>
                      <a:endParaRPr sz="1000"/>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89" name="Google Shape;89;p17"/>
          <p:cNvSpPr txBox="1"/>
          <p:nvPr/>
        </p:nvSpPr>
        <p:spPr>
          <a:xfrm>
            <a:off x="711913" y="4120025"/>
            <a:ext cx="3580800" cy="94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Table1:Detailed information on the training results of the CNN models.</a:t>
            </a:r>
            <a:endParaRPr sz="1100">
              <a:solidFill>
                <a:schemeClr val="dk1"/>
              </a:solidFill>
            </a:endParaRPr>
          </a:p>
          <a:p>
            <a:pPr indent="0" lvl="0" marL="0" rtl="0" algn="l">
              <a:spcBef>
                <a:spcPts val="1200"/>
              </a:spcBef>
              <a:spcAft>
                <a:spcPts val="0"/>
              </a:spcAft>
              <a:buNone/>
            </a:pPr>
            <a:r>
              <a:t/>
            </a:r>
            <a:endParaRPr/>
          </a:p>
        </p:txBody>
      </p:sp>
      <p:sp>
        <p:nvSpPr>
          <p:cNvPr id="90" name="Google Shape;90;p17"/>
          <p:cNvSpPr txBox="1"/>
          <p:nvPr/>
        </p:nvSpPr>
        <p:spPr>
          <a:xfrm>
            <a:off x="4297100" y="1134725"/>
            <a:ext cx="48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91" name="Google Shape;91;p17"/>
          <p:cNvGraphicFramePr/>
          <p:nvPr/>
        </p:nvGraphicFramePr>
        <p:xfrm>
          <a:off x="4989150" y="1041725"/>
          <a:ext cx="3000000" cy="3000000"/>
        </p:xfrm>
        <a:graphic>
          <a:graphicData uri="http://schemas.openxmlformats.org/drawingml/2006/table">
            <a:tbl>
              <a:tblPr>
                <a:noFill/>
                <a:tableStyleId>{7194AF8B-E121-4597-9797-7DDD2875BBB3}</a:tableStyleId>
              </a:tblPr>
              <a:tblGrid>
                <a:gridCol w="658025"/>
                <a:gridCol w="705625"/>
                <a:gridCol w="610450"/>
                <a:gridCol w="715125"/>
                <a:gridCol w="743650"/>
                <a:gridCol w="515300"/>
              </a:tblGrid>
              <a:tr h="1185025">
                <a:tc>
                  <a:txBody>
                    <a:bodyPr/>
                    <a:lstStyle/>
                    <a:p>
                      <a:pPr indent="0" lvl="0" marL="0" rtl="0" algn="l">
                        <a:spcBef>
                          <a:spcPts val="0"/>
                        </a:spcBef>
                        <a:spcAft>
                          <a:spcPts val="0"/>
                        </a:spcAft>
                        <a:buNone/>
                      </a:pPr>
                      <a:r>
                        <a:rPr lang="en" sz="900"/>
                        <a:t>Method</a:t>
                      </a:r>
                      <a:endParaRPr sz="900"/>
                    </a:p>
                  </a:txBody>
                  <a:tcPr marT="91425" marB="91425" marR="91425" marL="91425"/>
                </a:tc>
                <a:tc>
                  <a:txBody>
                    <a:bodyPr/>
                    <a:lstStyle/>
                    <a:p>
                      <a:pPr indent="0" lvl="0" marL="0" rtl="0" algn="l">
                        <a:spcBef>
                          <a:spcPts val="0"/>
                        </a:spcBef>
                        <a:spcAft>
                          <a:spcPts val="0"/>
                        </a:spcAft>
                        <a:buNone/>
                      </a:pPr>
                      <a:r>
                        <a:rPr lang="en" sz="900"/>
                        <a:t>Train Accuracy(%)</a:t>
                      </a:r>
                      <a:endParaRPr sz="900"/>
                    </a:p>
                  </a:txBody>
                  <a:tcPr marT="91425" marB="91425" marR="91425" marL="91425"/>
                </a:tc>
                <a:tc>
                  <a:txBody>
                    <a:bodyPr/>
                    <a:lstStyle/>
                    <a:p>
                      <a:pPr indent="0" lvl="0" marL="0" rtl="0" algn="l">
                        <a:spcBef>
                          <a:spcPts val="0"/>
                        </a:spcBef>
                        <a:spcAft>
                          <a:spcPts val="0"/>
                        </a:spcAft>
                        <a:buNone/>
                      </a:pPr>
                      <a:r>
                        <a:rPr lang="en" sz="900"/>
                        <a:t>Train Loss</a:t>
                      </a:r>
                      <a:endParaRPr sz="900"/>
                    </a:p>
                  </a:txBody>
                  <a:tcPr marT="91425" marB="91425" marR="91425" marL="91425"/>
                </a:tc>
                <a:tc>
                  <a:txBody>
                    <a:bodyPr/>
                    <a:lstStyle/>
                    <a:p>
                      <a:pPr indent="0" lvl="0" marL="0" rtl="0" algn="l">
                        <a:spcBef>
                          <a:spcPts val="0"/>
                        </a:spcBef>
                        <a:spcAft>
                          <a:spcPts val="0"/>
                        </a:spcAft>
                        <a:buNone/>
                      </a:pPr>
                      <a:r>
                        <a:rPr lang="en" sz="900"/>
                        <a:t>Validation Accuracy(%)</a:t>
                      </a:r>
                      <a:endParaRPr sz="900"/>
                    </a:p>
                  </a:txBody>
                  <a:tcPr marT="91425" marB="91425" marR="91425" marL="91425"/>
                </a:tc>
                <a:tc>
                  <a:txBody>
                    <a:bodyPr/>
                    <a:lstStyle/>
                    <a:p>
                      <a:pPr indent="0" lvl="0" marL="0" rtl="0" algn="l">
                        <a:spcBef>
                          <a:spcPts val="0"/>
                        </a:spcBef>
                        <a:spcAft>
                          <a:spcPts val="0"/>
                        </a:spcAft>
                        <a:buNone/>
                      </a:pPr>
                      <a:r>
                        <a:rPr lang="en" sz="900"/>
                        <a:t>Validation Loss</a:t>
                      </a:r>
                      <a:endParaRPr sz="900"/>
                    </a:p>
                  </a:txBody>
                  <a:tcPr marT="91425" marB="91425" marR="91425" marL="91425"/>
                </a:tc>
                <a:tc>
                  <a:txBody>
                    <a:bodyPr/>
                    <a:lstStyle/>
                    <a:p>
                      <a:pPr indent="0" lvl="0" marL="0" rtl="0" algn="l">
                        <a:spcBef>
                          <a:spcPts val="0"/>
                        </a:spcBef>
                        <a:spcAft>
                          <a:spcPts val="0"/>
                        </a:spcAft>
                        <a:buNone/>
                      </a:pPr>
                      <a:r>
                        <a:rPr lang="en" sz="900"/>
                        <a:t>Epoch</a:t>
                      </a:r>
                      <a:endParaRPr sz="900"/>
                    </a:p>
                  </a:txBody>
                  <a:tcPr marT="91425" marB="91425" marR="91425" marL="91425"/>
                </a:tc>
              </a:tr>
              <a:tr h="856825">
                <a:tc>
                  <a:txBody>
                    <a:bodyPr/>
                    <a:lstStyle/>
                    <a:p>
                      <a:pPr indent="0" lvl="0" marL="0" rtl="0" algn="l">
                        <a:spcBef>
                          <a:spcPts val="0"/>
                        </a:spcBef>
                        <a:spcAft>
                          <a:spcPts val="0"/>
                        </a:spcAft>
                        <a:buNone/>
                      </a:pPr>
                      <a:r>
                        <a:rPr lang="en" sz="900"/>
                        <a:t>General</a:t>
                      </a:r>
                      <a:endParaRPr sz="900"/>
                    </a:p>
                  </a:txBody>
                  <a:tcPr marT="91425" marB="91425" marR="91425" marL="91425"/>
                </a:tc>
                <a:tc>
                  <a:txBody>
                    <a:bodyPr/>
                    <a:lstStyle/>
                    <a:p>
                      <a:pPr indent="0" lvl="0" marL="0" rtl="0" algn="l">
                        <a:spcBef>
                          <a:spcPts val="0"/>
                        </a:spcBef>
                        <a:spcAft>
                          <a:spcPts val="0"/>
                        </a:spcAft>
                        <a:buNone/>
                      </a:pPr>
                      <a:r>
                        <a:rPr lang="en" sz="900"/>
                        <a:t>91.92</a:t>
                      </a:r>
                      <a:endParaRPr sz="900"/>
                    </a:p>
                  </a:txBody>
                  <a:tcPr marT="91425" marB="91425" marR="91425" marL="91425"/>
                </a:tc>
                <a:tc>
                  <a:txBody>
                    <a:bodyPr/>
                    <a:lstStyle/>
                    <a:p>
                      <a:pPr indent="0" lvl="0" marL="0" rtl="0" algn="l">
                        <a:spcBef>
                          <a:spcPts val="0"/>
                        </a:spcBef>
                        <a:spcAft>
                          <a:spcPts val="0"/>
                        </a:spcAft>
                        <a:buNone/>
                      </a:pPr>
                      <a:r>
                        <a:rPr lang="en" sz="900"/>
                        <a:t>0.27</a:t>
                      </a:r>
                      <a:endParaRPr sz="900"/>
                    </a:p>
                  </a:txBody>
                  <a:tcPr marT="91425" marB="91425" marR="91425" marL="91425"/>
                </a:tc>
                <a:tc>
                  <a:txBody>
                    <a:bodyPr/>
                    <a:lstStyle/>
                    <a:p>
                      <a:pPr indent="0" lvl="0" marL="0" rtl="0" algn="l">
                        <a:spcBef>
                          <a:spcPts val="0"/>
                        </a:spcBef>
                        <a:spcAft>
                          <a:spcPts val="0"/>
                        </a:spcAft>
                        <a:buNone/>
                      </a:pPr>
                      <a:r>
                        <a:rPr lang="en" sz="900"/>
                        <a:t>98.29</a:t>
                      </a:r>
                      <a:endParaRPr sz="900"/>
                    </a:p>
                  </a:txBody>
                  <a:tcPr marT="91425" marB="91425" marR="91425" marL="91425"/>
                </a:tc>
                <a:tc>
                  <a:txBody>
                    <a:bodyPr/>
                    <a:lstStyle/>
                    <a:p>
                      <a:pPr indent="0" lvl="0" marL="0" rtl="0" algn="l">
                        <a:spcBef>
                          <a:spcPts val="0"/>
                        </a:spcBef>
                        <a:spcAft>
                          <a:spcPts val="0"/>
                        </a:spcAft>
                        <a:buNone/>
                      </a:pPr>
                      <a:r>
                        <a:rPr lang="en" sz="900"/>
                        <a:t>0.23</a:t>
                      </a:r>
                      <a:endParaRPr sz="900"/>
                    </a:p>
                  </a:txBody>
                  <a:tcPr marT="91425" marB="91425" marR="91425" marL="91425"/>
                </a:tc>
                <a:tc>
                  <a:txBody>
                    <a:bodyPr/>
                    <a:lstStyle/>
                    <a:p>
                      <a:pPr indent="0" lvl="0" marL="0" rtl="0" algn="l">
                        <a:spcBef>
                          <a:spcPts val="0"/>
                        </a:spcBef>
                        <a:spcAft>
                          <a:spcPts val="0"/>
                        </a:spcAft>
                        <a:buNone/>
                      </a:pPr>
                      <a:r>
                        <a:rPr lang="en" sz="900"/>
                        <a:t>100</a:t>
                      </a:r>
                      <a:endParaRPr sz="900"/>
                    </a:p>
                  </a:txBody>
                  <a:tcPr marT="91425" marB="91425" marR="91425" marL="91425"/>
                </a:tc>
              </a:tr>
              <a:tr h="856825">
                <a:tc>
                  <a:txBody>
                    <a:bodyPr/>
                    <a:lstStyle/>
                    <a:p>
                      <a:pPr indent="0" lvl="0" marL="0" rtl="0" algn="l">
                        <a:spcBef>
                          <a:spcPts val="0"/>
                        </a:spcBef>
                        <a:spcAft>
                          <a:spcPts val="0"/>
                        </a:spcAft>
                        <a:buNone/>
                      </a:pPr>
                      <a:r>
                        <a:rPr lang="en" sz="900"/>
                        <a:t>Our Method</a:t>
                      </a:r>
                      <a:endParaRPr sz="900"/>
                    </a:p>
                  </a:txBody>
                  <a:tcPr marT="91425" marB="91425" marR="91425" marL="91425"/>
                </a:tc>
                <a:tc>
                  <a:txBody>
                    <a:bodyPr/>
                    <a:lstStyle/>
                    <a:p>
                      <a:pPr indent="0" lvl="0" marL="0" rtl="0" algn="l">
                        <a:spcBef>
                          <a:spcPts val="0"/>
                        </a:spcBef>
                        <a:spcAft>
                          <a:spcPts val="0"/>
                        </a:spcAft>
                        <a:buNone/>
                      </a:pPr>
                      <a:r>
                        <a:rPr lang="en" sz="900"/>
                        <a:t>98.28</a:t>
                      </a:r>
                      <a:endParaRPr sz="900"/>
                    </a:p>
                  </a:txBody>
                  <a:tcPr marT="91425" marB="91425" marR="91425" marL="91425"/>
                </a:tc>
                <a:tc>
                  <a:txBody>
                    <a:bodyPr/>
                    <a:lstStyle/>
                    <a:p>
                      <a:pPr indent="0" lvl="0" marL="0" rtl="0" algn="l">
                        <a:spcBef>
                          <a:spcPts val="0"/>
                        </a:spcBef>
                        <a:spcAft>
                          <a:spcPts val="0"/>
                        </a:spcAft>
                        <a:buNone/>
                      </a:pPr>
                      <a:r>
                        <a:rPr lang="en" sz="900"/>
                        <a:t>0.055</a:t>
                      </a:r>
                      <a:endParaRPr sz="900"/>
                    </a:p>
                  </a:txBody>
                  <a:tcPr marT="91425" marB="91425" marR="91425" marL="91425"/>
                </a:tc>
                <a:tc>
                  <a:txBody>
                    <a:bodyPr/>
                    <a:lstStyle/>
                    <a:p>
                      <a:pPr indent="0" lvl="0" marL="0" rtl="0" algn="l">
                        <a:spcBef>
                          <a:spcPts val="0"/>
                        </a:spcBef>
                        <a:spcAft>
                          <a:spcPts val="0"/>
                        </a:spcAft>
                        <a:buNone/>
                      </a:pPr>
                      <a:r>
                        <a:rPr lang="en" sz="900"/>
                        <a:t>98.46</a:t>
                      </a:r>
                      <a:endParaRPr sz="900"/>
                    </a:p>
                  </a:txBody>
                  <a:tcPr marT="91425" marB="91425" marR="91425" marL="91425"/>
                </a:tc>
                <a:tc>
                  <a:txBody>
                    <a:bodyPr/>
                    <a:lstStyle/>
                    <a:p>
                      <a:pPr indent="0" lvl="0" marL="0" rtl="0" algn="l">
                        <a:spcBef>
                          <a:spcPts val="0"/>
                        </a:spcBef>
                        <a:spcAft>
                          <a:spcPts val="0"/>
                        </a:spcAft>
                        <a:buNone/>
                      </a:pPr>
                      <a:r>
                        <a:rPr lang="en" sz="900"/>
                        <a:t>0.11</a:t>
                      </a:r>
                      <a:endParaRPr sz="900"/>
                    </a:p>
                  </a:txBody>
                  <a:tcPr marT="91425" marB="91425" marR="91425" marL="91425"/>
                </a:tc>
                <a:tc>
                  <a:txBody>
                    <a:bodyPr/>
                    <a:lstStyle/>
                    <a:p>
                      <a:pPr indent="0" lvl="0" marL="0" rtl="0" algn="l">
                        <a:spcBef>
                          <a:spcPts val="0"/>
                        </a:spcBef>
                        <a:spcAft>
                          <a:spcPts val="0"/>
                        </a:spcAft>
                        <a:buNone/>
                      </a:pPr>
                      <a:r>
                        <a:rPr lang="en" sz="900"/>
                        <a:t>100</a:t>
                      </a:r>
                      <a:endParaRPr sz="900"/>
                    </a:p>
                  </a:txBody>
                  <a:tcPr marT="91425" marB="91425" marR="91425" marL="91425"/>
                </a:tc>
              </a:tr>
            </a:tbl>
          </a:graphicData>
        </a:graphic>
      </p:graphicFrame>
      <p:sp>
        <p:nvSpPr>
          <p:cNvPr id="92" name="Google Shape;92;p17"/>
          <p:cNvSpPr txBox="1"/>
          <p:nvPr/>
        </p:nvSpPr>
        <p:spPr>
          <a:xfrm>
            <a:off x="4948200" y="3993625"/>
            <a:ext cx="3813600" cy="70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dk1"/>
                </a:solidFill>
              </a:rPr>
              <a:t>Table2:</a:t>
            </a:r>
            <a:r>
              <a:rPr lang="en" sz="1100">
                <a:solidFill>
                  <a:schemeClr val="dk1"/>
                </a:solidFill>
              </a:rPr>
              <a:t>Data augmentation method performance</a:t>
            </a:r>
            <a:r>
              <a:rPr lang="en" sz="900">
                <a:solidFill>
                  <a:schemeClr val="dk1"/>
                </a:solidFill>
              </a:rPr>
              <a:t>.</a:t>
            </a:r>
            <a:endParaRPr sz="9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6" name="Shape 96"/>
        <p:cNvGrpSpPr/>
        <p:nvPr/>
      </p:nvGrpSpPr>
      <p:grpSpPr>
        <a:xfrm>
          <a:off x="0" y="0"/>
          <a:ext cx="0" cy="0"/>
          <a:chOff x="0" y="0"/>
          <a:chExt cx="0" cy="0"/>
        </a:xfrm>
      </p:grpSpPr>
      <p:sp>
        <p:nvSpPr>
          <p:cNvPr id="97" name="Google Shape;97;p18"/>
          <p:cNvSpPr txBox="1"/>
          <p:nvPr>
            <p:ph type="ctrTitle"/>
          </p:nvPr>
        </p:nvSpPr>
        <p:spPr>
          <a:xfrm>
            <a:off x="432627" y="186500"/>
            <a:ext cx="6961800" cy="90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  Result of XAI methods</a:t>
            </a:r>
            <a:endParaRPr sz="3000"/>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300"/>
              <a:t>‹#›</a:t>
            </a:fld>
            <a:endParaRPr b="1" sz="1300"/>
          </a:p>
        </p:txBody>
      </p:sp>
      <p:sp>
        <p:nvSpPr>
          <p:cNvPr id="99" name="Google Shape;99;p18"/>
          <p:cNvSpPr txBox="1"/>
          <p:nvPr/>
        </p:nvSpPr>
        <p:spPr>
          <a:xfrm>
            <a:off x="711913" y="4120025"/>
            <a:ext cx="3580800" cy="74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a:p>
        </p:txBody>
      </p:sp>
      <p:sp>
        <p:nvSpPr>
          <p:cNvPr id="100" name="Google Shape;100;p18"/>
          <p:cNvSpPr txBox="1"/>
          <p:nvPr/>
        </p:nvSpPr>
        <p:spPr>
          <a:xfrm>
            <a:off x="4297100" y="1134725"/>
            <a:ext cx="48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1" name="Google Shape;101;p18"/>
          <p:cNvPicPr preferRelativeResize="0"/>
          <p:nvPr/>
        </p:nvPicPr>
        <p:blipFill>
          <a:blip r:embed="rId3">
            <a:alphaModFix/>
          </a:blip>
          <a:stretch>
            <a:fillRect/>
          </a:stretch>
        </p:blipFill>
        <p:spPr>
          <a:xfrm>
            <a:off x="812750" y="1041775"/>
            <a:ext cx="6795525" cy="2381000"/>
          </a:xfrm>
          <a:prstGeom prst="rect">
            <a:avLst/>
          </a:prstGeom>
          <a:noFill/>
          <a:ln>
            <a:noFill/>
          </a:ln>
        </p:spPr>
      </p:pic>
      <p:sp>
        <p:nvSpPr>
          <p:cNvPr id="102" name="Google Shape;102;p18"/>
          <p:cNvSpPr txBox="1"/>
          <p:nvPr/>
        </p:nvSpPr>
        <p:spPr>
          <a:xfrm>
            <a:off x="939425" y="3422775"/>
            <a:ext cx="5357400" cy="74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Fig2: The output of the explainable heat map for dyed-p and polyp.</a:t>
            </a:r>
            <a:endParaRPr sz="1100">
              <a:solidFill>
                <a:schemeClr val="dk1"/>
              </a:solidFill>
            </a:endParaRPr>
          </a:p>
          <a:p>
            <a:pPr indent="0" lvl="0" marL="0" rtl="0" algn="l">
              <a:spcBef>
                <a:spcPts val="1200"/>
              </a:spcBef>
              <a:spcAft>
                <a:spcPts val="0"/>
              </a:spcAft>
              <a:buNone/>
            </a:pPr>
            <a:r>
              <a:t/>
            </a:r>
            <a:endParaRPr/>
          </a:p>
        </p:txBody>
      </p:sp>
      <p:sp>
        <p:nvSpPr>
          <p:cNvPr id="103" name="Google Shape;103;p18"/>
          <p:cNvSpPr txBox="1"/>
          <p:nvPr/>
        </p:nvSpPr>
        <p:spPr>
          <a:xfrm>
            <a:off x="711925" y="3794850"/>
            <a:ext cx="6896400" cy="2419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Char char="●"/>
            </a:pPr>
            <a:r>
              <a:rPr lang="en" sz="1300">
                <a:solidFill>
                  <a:schemeClr val="dk1"/>
                </a:solidFill>
              </a:rPr>
              <a:t>The output of the classification heat map shows that all types of explainable models, including the Grad–CAM, Grad–Cam++, Layer–Cam, Hires–Cam, and Xgrad–CAM, have almost similar results, whereas Grad–CAM++ obtained higher heat maps on both dyed-p and polyp classes. As dyed-p consists of more fixtures in the image, it has a more accurate heat map than the polyp class</a:t>
            </a:r>
            <a:endParaRPr sz="1300">
              <a:solidFill>
                <a:schemeClr val="dk1"/>
              </a:solidFill>
            </a:endParaRPr>
          </a:p>
          <a:p>
            <a:pPr indent="0" lvl="0" marL="457200" rtl="0" algn="l">
              <a:lnSpc>
                <a:spcPct val="115000"/>
              </a:lnSpc>
              <a:spcBef>
                <a:spcPts val="1200"/>
              </a:spcBef>
              <a:spcAft>
                <a:spcPts val="0"/>
              </a:spcAft>
              <a:buNone/>
            </a:pPr>
            <a:r>
              <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7" name="Shape 107"/>
        <p:cNvGrpSpPr/>
        <p:nvPr/>
      </p:nvGrpSpPr>
      <p:grpSpPr>
        <a:xfrm>
          <a:off x="0" y="0"/>
          <a:ext cx="0" cy="0"/>
          <a:chOff x="0" y="0"/>
          <a:chExt cx="0" cy="0"/>
        </a:xfrm>
      </p:grpSpPr>
      <p:sp>
        <p:nvSpPr>
          <p:cNvPr id="108" name="Google Shape;108;p19"/>
          <p:cNvSpPr txBox="1"/>
          <p:nvPr>
            <p:ph type="ctrTitle"/>
          </p:nvPr>
        </p:nvSpPr>
        <p:spPr>
          <a:xfrm>
            <a:off x="432627" y="186500"/>
            <a:ext cx="6961800" cy="901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800"/>
              <a:t>  Result Comparison on the dataset</a:t>
            </a:r>
            <a:endParaRPr sz="2800"/>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300"/>
              <a:t>‹#›</a:t>
            </a:fld>
            <a:endParaRPr b="1" sz="1300"/>
          </a:p>
        </p:txBody>
      </p:sp>
      <p:sp>
        <p:nvSpPr>
          <p:cNvPr id="110" name="Google Shape;110;p19"/>
          <p:cNvSpPr txBox="1"/>
          <p:nvPr/>
        </p:nvSpPr>
        <p:spPr>
          <a:xfrm>
            <a:off x="711913" y="4120025"/>
            <a:ext cx="3580800" cy="74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a:p>
        </p:txBody>
      </p:sp>
      <p:sp>
        <p:nvSpPr>
          <p:cNvPr id="111" name="Google Shape;111;p19"/>
          <p:cNvSpPr txBox="1"/>
          <p:nvPr/>
        </p:nvSpPr>
        <p:spPr>
          <a:xfrm>
            <a:off x="4297100" y="1134725"/>
            <a:ext cx="48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12" name="Google Shape;112;p19"/>
          <p:cNvGraphicFramePr/>
          <p:nvPr/>
        </p:nvGraphicFramePr>
        <p:xfrm>
          <a:off x="952500" y="1238250"/>
          <a:ext cx="3000000" cy="3000000"/>
        </p:xfrm>
        <a:graphic>
          <a:graphicData uri="http://schemas.openxmlformats.org/drawingml/2006/table">
            <a:tbl>
              <a:tblPr>
                <a:noFill/>
                <a:tableStyleId>{7194AF8B-E121-4597-9797-7DDD2875BBB3}</a:tableStyleId>
              </a:tblPr>
              <a:tblGrid>
                <a:gridCol w="1809750"/>
                <a:gridCol w="1809750"/>
                <a:gridCol w="1809750"/>
                <a:gridCol w="1809750"/>
              </a:tblGrid>
              <a:tr h="381000">
                <a:tc>
                  <a:txBody>
                    <a:bodyPr/>
                    <a:lstStyle/>
                    <a:p>
                      <a:pPr indent="0" lvl="0" marL="0" rtl="0" algn="ctr">
                        <a:spcBef>
                          <a:spcPts val="0"/>
                        </a:spcBef>
                        <a:spcAft>
                          <a:spcPts val="0"/>
                        </a:spcAft>
                        <a:buNone/>
                      </a:pPr>
                      <a:r>
                        <a:rPr lang="en"/>
                        <a:t>Author</a:t>
                      </a:r>
                      <a:endParaRPr/>
                    </a:p>
                  </a:txBody>
                  <a:tcPr marT="91425" marB="91425" marR="91425" marL="91425"/>
                </a:tc>
                <a:tc>
                  <a:txBody>
                    <a:bodyPr/>
                    <a:lstStyle/>
                    <a:p>
                      <a:pPr indent="0" lvl="0" marL="0" rtl="0" algn="ctr">
                        <a:spcBef>
                          <a:spcPts val="0"/>
                        </a:spcBef>
                        <a:spcAft>
                          <a:spcPts val="0"/>
                        </a:spcAft>
                        <a:buNone/>
                      </a:pPr>
                      <a:r>
                        <a:rPr lang="en"/>
                        <a:t>Model</a:t>
                      </a:r>
                      <a:endParaRPr/>
                    </a:p>
                  </a:txBody>
                  <a:tcPr marT="91425" marB="91425" marR="91425" marL="91425"/>
                </a:tc>
                <a:tc>
                  <a:txBody>
                    <a:bodyPr/>
                    <a:lstStyle/>
                    <a:p>
                      <a:pPr indent="0" lvl="0" marL="0" rtl="0" algn="ctr">
                        <a:spcBef>
                          <a:spcPts val="0"/>
                        </a:spcBef>
                        <a:spcAft>
                          <a:spcPts val="0"/>
                        </a:spcAft>
                        <a:buNone/>
                      </a:pPr>
                      <a:r>
                        <a:rPr lang="en"/>
                        <a:t>Dataset</a:t>
                      </a:r>
                      <a:endParaRPr/>
                    </a:p>
                  </a:txBody>
                  <a:tcPr marT="91425" marB="91425" marR="91425" marL="91425"/>
                </a:tc>
                <a:tc>
                  <a:txBody>
                    <a:bodyPr/>
                    <a:lstStyle/>
                    <a:p>
                      <a:pPr indent="0" lvl="0" marL="0" rtl="0" algn="ctr">
                        <a:spcBef>
                          <a:spcPts val="0"/>
                        </a:spcBef>
                        <a:spcAft>
                          <a:spcPts val="0"/>
                        </a:spcAft>
                        <a:buNone/>
                      </a:pPr>
                      <a:r>
                        <a:rPr lang="en"/>
                        <a:t>Accuracy</a:t>
                      </a:r>
                      <a:endParaRPr/>
                    </a:p>
                  </a:txBody>
                  <a:tcPr marT="91425" marB="91425" marR="91425" marL="91425"/>
                </a:tc>
              </a:tr>
              <a:tr h="381000">
                <a:tc>
                  <a:txBody>
                    <a:bodyPr/>
                    <a:lstStyle/>
                    <a:p>
                      <a:pPr indent="0" lvl="0" marL="0" rtl="0" algn="l">
                        <a:lnSpc>
                          <a:spcPct val="115000"/>
                        </a:lnSpc>
                        <a:spcBef>
                          <a:spcPts val="1200"/>
                        </a:spcBef>
                        <a:spcAft>
                          <a:spcPts val="1200"/>
                        </a:spcAft>
                        <a:buNone/>
                      </a:pPr>
                      <a:r>
                        <a:rPr lang="en" sz="1200">
                          <a:solidFill>
                            <a:schemeClr val="dk1"/>
                          </a:solidFill>
                        </a:rPr>
                        <a:t>Sandler </a:t>
                      </a:r>
                      <a:endParaRPr sz="1700"/>
                    </a:p>
                  </a:txBody>
                  <a:tcPr marT="91425" marB="91425" marR="91425" marL="91425"/>
                </a:tc>
                <a:tc>
                  <a:txBody>
                    <a:bodyPr/>
                    <a:lstStyle/>
                    <a:p>
                      <a:pPr indent="0" lvl="0" marL="0" rtl="0" algn="l">
                        <a:lnSpc>
                          <a:spcPct val="115000"/>
                        </a:lnSpc>
                        <a:spcBef>
                          <a:spcPts val="1200"/>
                        </a:spcBef>
                        <a:spcAft>
                          <a:spcPts val="1200"/>
                        </a:spcAft>
                        <a:buNone/>
                      </a:pPr>
                      <a:r>
                        <a:rPr lang="en" sz="1200">
                          <a:solidFill>
                            <a:schemeClr val="dk1"/>
                          </a:solidFill>
                        </a:rPr>
                        <a:t>MobileNetv2</a:t>
                      </a:r>
                      <a:endParaRPr sz="1700"/>
                    </a:p>
                  </a:txBody>
                  <a:tcPr marT="91425" marB="91425" marR="91425" marL="91425"/>
                </a:tc>
                <a:tc>
                  <a:txBody>
                    <a:bodyPr/>
                    <a:lstStyle/>
                    <a:p>
                      <a:pPr indent="0" lvl="0" marL="0" rtl="0" algn="l">
                        <a:lnSpc>
                          <a:spcPct val="115000"/>
                        </a:lnSpc>
                        <a:spcBef>
                          <a:spcPts val="1200"/>
                        </a:spcBef>
                        <a:spcAft>
                          <a:spcPts val="1200"/>
                        </a:spcAft>
                        <a:buNone/>
                      </a:pPr>
                      <a:r>
                        <a:rPr lang="en" sz="1200">
                          <a:solidFill>
                            <a:schemeClr val="dk1"/>
                          </a:solidFill>
                        </a:rPr>
                        <a:t>Kvasir </a:t>
                      </a:r>
                      <a:endParaRPr sz="1700"/>
                    </a:p>
                  </a:txBody>
                  <a:tcPr marT="91425" marB="91425" marR="91425" marL="91425"/>
                </a:tc>
                <a:tc>
                  <a:txBody>
                    <a:bodyPr/>
                    <a:lstStyle/>
                    <a:p>
                      <a:pPr indent="0" lvl="0" marL="0" rtl="0" algn="l">
                        <a:lnSpc>
                          <a:spcPct val="115000"/>
                        </a:lnSpc>
                        <a:spcBef>
                          <a:spcPts val="1200"/>
                        </a:spcBef>
                        <a:spcAft>
                          <a:spcPts val="1200"/>
                        </a:spcAft>
                        <a:buNone/>
                      </a:pPr>
                      <a:r>
                        <a:rPr lang="en" sz="1200">
                          <a:solidFill>
                            <a:schemeClr val="dk1"/>
                          </a:solidFill>
                        </a:rPr>
                        <a:t>79.15 % </a:t>
                      </a:r>
                      <a:endParaRPr sz="1700"/>
                    </a:p>
                  </a:txBody>
                  <a:tcPr marT="91425" marB="91425" marR="91425" marL="91425"/>
                </a:tc>
              </a:tr>
              <a:tr h="381000">
                <a:tc>
                  <a:txBody>
                    <a:bodyPr/>
                    <a:lstStyle/>
                    <a:p>
                      <a:pPr indent="0" lvl="0" marL="0" rtl="0" algn="l">
                        <a:lnSpc>
                          <a:spcPct val="115000"/>
                        </a:lnSpc>
                        <a:spcBef>
                          <a:spcPts val="1200"/>
                        </a:spcBef>
                        <a:spcAft>
                          <a:spcPts val="1200"/>
                        </a:spcAft>
                        <a:buNone/>
                      </a:pPr>
                      <a:r>
                        <a:rPr lang="en" sz="1200">
                          <a:solidFill>
                            <a:schemeClr val="dk1"/>
                          </a:solidFill>
                        </a:rPr>
                        <a:t>Borgli </a:t>
                      </a:r>
                      <a:endParaRPr sz="1700"/>
                    </a:p>
                  </a:txBody>
                  <a:tcPr marT="91425" marB="91425" marR="91425" marL="91425"/>
                </a:tc>
                <a:tc>
                  <a:txBody>
                    <a:bodyPr/>
                    <a:lstStyle/>
                    <a:p>
                      <a:pPr indent="0" lvl="0" marL="0" rtl="0" algn="l">
                        <a:lnSpc>
                          <a:spcPct val="115000"/>
                        </a:lnSpc>
                        <a:spcBef>
                          <a:spcPts val="1200"/>
                        </a:spcBef>
                        <a:spcAft>
                          <a:spcPts val="1200"/>
                        </a:spcAft>
                        <a:buNone/>
                      </a:pPr>
                      <a:r>
                        <a:rPr lang="en" sz="1200">
                          <a:solidFill>
                            <a:schemeClr val="dk1"/>
                          </a:solidFill>
                        </a:rPr>
                        <a:t>Teacher–student Framework</a:t>
                      </a:r>
                      <a:endParaRPr sz="1700"/>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HuperKvasir</a:t>
                      </a:r>
                      <a:endParaRPr sz="1700"/>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89.3 %</a:t>
                      </a:r>
                      <a:endParaRPr sz="1700"/>
                    </a:p>
                  </a:txBody>
                  <a:tcPr marT="91425" marB="91425" marR="91425" marL="91425"/>
                </a:tc>
              </a:tr>
              <a:tr h="381000">
                <a:tc>
                  <a:txBody>
                    <a:bodyPr/>
                    <a:lstStyle/>
                    <a:p>
                      <a:pPr indent="0" lvl="0" marL="0" rtl="0" algn="l">
                        <a:lnSpc>
                          <a:spcPct val="115000"/>
                        </a:lnSpc>
                        <a:spcBef>
                          <a:spcPts val="1200"/>
                        </a:spcBef>
                        <a:spcAft>
                          <a:spcPts val="1200"/>
                        </a:spcAft>
                        <a:buNone/>
                      </a:pPr>
                      <a:r>
                        <a:rPr lang="en" sz="1200">
                          <a:solidFill>
                            <a:schemeClr val="dk1"/>
                          </a:solidFill>
                        </a:rPr>
                        <a:t>Srivastava</a:t>
                      </a:r>
                      <a:endParaRPr sz="1700"/>
                    </a:p>
                  </a:txBody>
                  <a:tcPr marT="91425" marB="91425" marR="91425" marL="91425"/>
                </a:tc>
                <a:tc>
                  <a:txBody>
                    <a:bodyPr/>
                    <a:lstStyle/>
                    <a:p>
                      <a:pPr indent="0" lvl="0" marL="0" rtl="0" algn="l">
                        <a:lnSpc>
                          <a:spcPct val="115000"/>
                        </a:lnSpc>
                        <a:spcBef>
                          <a:spcPts val="1200"/>
                        </a:spcBef>
                        <a:spcAft>
                          <a:spcPts val="1200"/>
                        </a:spcAft>
                        <a:buNone/>
                      </a:pPr>
                      <a:r>
                        <a:rPr lang="en" sz="1200">
                          <a:solidFill>
                            <a:schemeClr val="dk1"/>
                          </a:solidFill>
                        </a:rPr>
                        <a:t>FocalConvNet</a:t>
                      </a:r>
                      <a:endParaRPr sz="1700"/>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Kvasir </a:t>
                      </a:r>
                      <a:endParaRPr sz="1700"/>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63.7%</a:t>
                      </a:r>
                      <a:endParaRPr sz="1700"/>
                    </a:p>
                  </a:txBody>
                  <a:tcPr marT="91425" marB="91425" marR="91425" marL="91425"/>
                </a:tc>
              </a:tr>
              <a:tr h="381000">
                <a:tc>
                  <a:txBody>
                    <a:bodyPr/>
                    <a:lstStyle/>
                    <a:p>
                      <a:pPr indent="0" lvl="0" marL="0" rtl="0" algn="l">
                        <a:lnSpc>
                          <a:spcPct val="115000"/>
                        </a:lnSpc>
                        <a:spcBef>
                          <a:spcPts val="1200"/>
                        </a:spcBef>
                        <a:spcAft>
                          <a:spcPts val="1200"/>
                        </a:spcAft>
                        <a:buNone/>
                      </a:pPr>
                      <a:r>
                        <a:rPr lang="en" sz="1200">
                          <a:solidFill>
                            <a:schemeClr val="dk1"/>
                          </a:solidFill>
                        </a:rPr>
                        <a:t>Pozdeev</a:t>
                      </a:r>
                      <a:endParaRPr sz="1700"/>
                    </a:p>
                  </a:txBody>
                  <a:tcPr marT="91425" marB="91425" marR="91425" marL="91425"/>
                </a:tc>
                <a:tc>
                  <a:txBody>
                    <a:bodyPr/>
                    <a:lstStyle/>
                    <a:p>
                      <a:pPr indent="0" lvl="0" marL="0" rtl="0" algn="l">
                        <a:lnSpc>
                          <a:spcPct val="115000"/>
                        </a:lnSpc>
                        <a:spcBef>
                          <a:spcPts val="1200"/>
                        </a:spcBef>
                        <a:spcAft>
                          <a:spcPts val="1200"/>
                        </a:spcAft>
                        <a:buNone/>
                      </a:pPr>
                      <a:r>
                        <a:rPr lang="en" sz="1200">
                          <a:solidFill>
                            <a:schemeClr val="dk1"/>
                          </a:solidFill>
                        </a:rPr>
                        <a:t>Custom CNN for two-stage classification</a:t>
                      </a:r>
                      <a:endParaRPr sz="1700"/>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Kvasir </a:t>
                      </a:r>
                      <a:endParaRPr sz="1700"/>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 88.00%</a:t>
                      </a:r>
                      <a:endParaRPr sz="1700"/>
                    </a:p>
                  </a:txBody>
                  <a:tcPr marT="91425" marB="91425" marR="91425" marL="91425"/>
                </a:tc>
              </a:tr>
              <a:tr h="381000">
                <a:tc>
                  <a:txBody>
                    <a:bodyPr/>
                    <a:lstStyle/>
                    <a:p>
                      <a:pPr indent="0" lvl="0" marL="0" rtl="0" algn="l">
                        <a:lnSpc>
                          <a:spcPct val="115000"/>
                        </a:lnSpc>
                        <a:spcBef>
                          <a:spcPts val="1200"/>
                        </a:spcBef>
                        <a:spcAft>
                          <a:spcPts val="1200"/>
                        </a:spcAft>
                        <a:buNone/>
                      </a:pPr>
                      <a:r>
                        <a:rPr lang="en" sz="1200">
                          <a:solidFill>
                            <a:schemeClr val="dk1"/>
                          </a:solidFill>
                        </a:rPr>
                        <a:t>Fonolla </a:t>
                      </a:r>
                      <a:endParaRPr sz="1700"/>
                    </a:p>
                  </a:txBody>
                  <a:tcPr marT="91425" marB="91425" marR="91425" marL="91425"/>
                </a:tc>
                <a:tc>
                  <a:txBody>
                    <a:bodyPr/>
                    <a:lstStyle/>
                    <a:p>
                      <a:pPr indent="0" lvl="0" marL="0" rtl="0" algn="l">
                        <a:lnSpc>
                          <a:spcPct val="115000"/>
                        </a:lnSpc>
                        <a:spcBef>
                          <a:spcPts val="1200"/>
                        </a:spcBef>
                        <a:spcAft>
                          <a:spcPts val="1200"/>
                        </a:spcAft>
                        <a:buNone/>
                      </a:pPr>
                      <a:r>
                        <a:rPr lang="en" sz="1200">
                          <a:solidFill>
                            <a:schemeClr val="dk1"/>
                          </a:solidFill>
                        </a:rPr>
                        <a:t>Multi-model Classification</a:t>
                      </a:r>
                      <a:endParaRPr sz="1200">
                        <a:solidFill>
                          <a:schemeClr val="dk1"/>
                        </a:solidFill>
                      </a:endParaRPr>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Kvasir </a:t>
                      </a:r>
                      <a:endParaRPr sz="1700"/>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90.20% </a:t>
                      </a:r>
                      <a:endParaRPr sz="1700"/>
                    </a:p>
                  </a:txBody>
                  <a:tcPr marT="91425" marB="91425" marR="91425" marL="91425"/>
                </a:tc>
              </a:tr>
              <a:tr h="381000">
                <a:tc>
                  <a:txBody>
                    <a:bodyPr/>
                    <a:lstStyle/>
                    <a:p>
                      <a:pPr indent="0" lvl="0" marL="0" rtl="0" algn="l">
                        <a:lnSpc>
                          <a:spcPct val="115000"/>
                        </a:lnSpc>
                        <a:spcBef>
                          <a:spcPts val="1200"/>
                        </a:spcBef>
                        <a:spcAft>
                          <a:spcPts val="1200"/>
                        </a:spcAft>
                        <a:buNone/>
                      </a:pPr>
                      <a:r>
                        <a:rPr lang="en" sz="1200">
                          <a:solidFill>
                            <a:schemeClr val="dk1"/>
                          </a:solidFill>
                        </a:rPr>
                        <a:t>Methods used in the paper</a:t>
                      </a:r>
                      <a:endParaRPr sz="1700"/>
                    </a:p>
                  </a:txBody>
                  <a:tcPr marT="91425" marB="91425" marR="91425" marL="91425"/>
                </a:tc>
                <a:tc>
                  <a:txBody>
                    <a:bodyPr/>
                    <a:lstStyle/>
                    <a:p>
                      <a:pPr indent="0" lvl="0" marL="0" rtl="0" algn="l">
                        <a:lnSpc>
                          <a:spcPct val="115000"/>
                        </a:lnSpc>
                        <a:spcBef>
                          <a:spcPts val="1200"/>
                        </a:spcBef>
                        <a:spcAft>
                          <a:spcPts val="1200"/>
                        </a:spcAft>
                        <a:buNone/>
                      </a:pPr>
                      <a:r>
                        <a:rPr lang="en" sz="1200">
                          <a:solidFill>
                            <a:schemeClr val="dk1"/>
                          </a:solidFill>
                        </a:rPr>
                        <a:t>ResNet-152 combined with Grad–CAM</a:t>
                      </a:r>
                      <a:endParaRPr sz="1700"/>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Kvasir </a:t>
                      </a:r>
                      <a:endParaRPr sz="1700"/>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93.46 %</a:t>
                      </a:r>
                      <a:endParaRPr sz="1700"/>
                    </a:p>
                  </a:txBody>
                  <a:tcPr marT="91425" marB="91425" marR="91425" marL="91425"/>
                </a:tc>
              </a:tr>
            </a:tbl>
          </a:graphicData>
        </a:graphic>
      </p:graphicFrame>
      <p:sp>
        <p:nvSpPr>
          <p:cNvPr id="113" name="Google Shape;113;p19"/>
          <p:cNvSpPr txBox="1"/>
          <p:nvPr/>
        </p:nvSpPr>
        <p:spPr>
          <a:xfrm>
            <a:off x="2632200" y="4743550"/>
            <a:ext cx="5357400" cy="76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Table3: The results of comparison experiments.</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7" name="Shape 117"/>
        <p:cNvGrpSpPr/>
        <p:nvPr/>
      </p:nvGrpSpPr>
      <p:grpSpPr>
        <a:xfrm>
          <a:off x="0" y="0"/>
          <a:ext cx="0" cy="0"/>
          <a:chOff x="0" y="0"/>
          <a:chExt cx="0" cy="0"/>
        </a:xfrm>
      </p:grpSpPr>
      <p:sp>
        <p:nvSpPr>
          <p:cNvPr id="118" name="Google Shape;118;p20"/>
          <p:cNvSpPr txBox="1"/>
          <p:nvPr>
            <p:ph type="ctrTitle"/>
          </p:nvPr>
        </p:nvSpPr>
        <p:spPr>
          <a:xfrm>
            <a:off x="507027" y="242300"/>
            <a:ext cx="6961800" cy="901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Conclusion and Future Work</a:t>
            </a:r>
            <a:endParaRPr sz="3000"/>
          </a:p>
        </p:txBody>
      </p:sp>
      <p:sp>
        <p:nvSpPr>
          <p:cNvPr id="119" name="Google Shape;119;p20"/>
          <p:cNvSpPr txBox="1"/>
          <p:nvPr>
            <p:ph idx="1" type="subTitle"/>
          </p:nvPr>
        </p:nvSpPr>
        <p:spPr>
          <a:xfrm>
            <a:off x="507025" y="1578475"/>
            <a:ext cx="8520600" cy="2290800"/>
          </a:xfrm>
          <a:prstGeom prst="rect">
            <a:avLst/>
          </a:prstGeom>
        </p:spPr>
        <p:txBody>
          <a:bodyPr anchorCtr="0" anchor="t" bIns="91425" lIns="91425" spcFirstLastPara="1" rIns="91425" wrap="square" tIns="91425">
            <a:normAutofit fontScale="40000" lnSpcReduction="10000"/>
          </a:bodyPr>
          <a:lstStyle/>
          <a:p>
            <a:pPr indent="-321310" lvl="0" marL="457200" rtl="0" algn="l">
              <a:lnSpc>
                <a:spcPct val="115000"/>
              </a:lnSpc>
              <a:spcBef>
                <a:spcPts val="1200"/>
              </a:spcBef>
              <a:spcAft>
                <a:spcPts val="0"/>
              </a:spcAft>
              <a:buClr>
                <a:srgbClr val="000000"/>
              </a:buClr>
              <a:buSzPct val="100000"/>
              <a:buChar char="●"/>
            </a:pPr>
            <a:r>
              <a:rPr lang="en" sz="3650">
                <a:solidFill>
                  <a:srgbClr val="000000"/>
                </a:solidFill>
              </a:rPr>
              <a:t>This study proposed an explainable artificial intelligence method for wireless endoscopic image classification using ResNet-152 combined with Grad–CAM.</a:t>
            </a:r>
            <a:endParaRPr sz="3650">
              <a:solidFill>
                <a:srgbClr val="000000"/>
              </a:solidFill>
            </a:endParaRPr>
          </a:p>
          <a:p>
            <a:pPr indent="-321310" lvl="0" marL="457200" rtl="0" algn="l">
              <a:lnSpc>
                <a:spcPct val="115000"/>
              </a:lnSpc>
              <a:spcBef>
                <a:spcPts val="0"/>
              </a:spcBef>
              <a:spcAft>
                <a:spcPts val="0"/>
              </a:spcAft>
              <a:buClr>
                <a:srgbClr val="000000"/>
              </a:buClr>
              <a:buSzPct val="100000"/>
              <a:buChar char="●"/>
            </a:pPr>
            <a:r>
              <a:rPr lang="en" sz="3650">
                <a:solidFill>
                  <a:schemeClr val="dk1"/>
                </a:solidFill>
              </a:rPr>
              <a:t>The research helps to open the black box of deep learning performance in endoscopic images which</a:t>
            </a:r>
            <a:r>
              <a:rPr lang="en" sz="3500">
                <a:solidFill>
                  <a:schemeClr val="dk1"/>
                </a:solidFill>
              </a:rPr>
              <a:t> can improve the diagnostic accuracy of endoscopic examinations.</a:t>
            </a:r>
            <a:endParaRPr sz="3500">
              <a:solidFill>
                <a:schemeClr val="dk1"/>
              </a:solidFill>
            </a:endParaRPr>
          </a:p>
          <a:p>
            <a:pPr indent="-321310" lvl="0" marL="457200" rtl="0" algn="l">
              <a:lnSpc>
                <a:spcPct val="115000"/>
              </a:lnSpc>
              <a:spcBef>
                <a:spcPts val="0"/>
              </a:spcBef>
              <a:spcAft>
                <a:spcPts val="0"/>
              </a:spcAft>
              <a:buClr>
                <a:srgbClr val="000000"/>
              </a:buClr>
              <a:buSzPct val="100000"/>
              <a:buChar char="●"/>
            </a:pPr>
            <a:r>
              <a:rPr lang="en" sz="3650">
                <a:solidFill>
                  <a:schemeClr val="dk1"/>
                </a:solidFill>
              </a:rPr>
              <a:t>The authors plan the future direction to improve model performance to modify new updates in further works.</a:t>
            </a:r>
            <a:endParaRPr sz="3650">
              <a:solidFill>
                <a:schemeClr val="dk1"/>
              </a:solidFill>
            </a:endParaRPr>
          </a:p>
          <a:p>
            <a:pPr indent="0" lvl="0" marL="457200" rtl="0" algn="l">
              <a:lnSpc>
                <a:spcPct val="115000"/>
              </a:lnSpc>
              <a:spcBef>
                <a:spcPts val="1200"/>
              </a:spcBef>
              <a:spcAft>
                <a:spcPts val="0"/>
              </a:spcAft>
              <a:buNone/>
            </a:pPr>
            <a:r>
              <a:t/>
            </a:r>
            <a:endParaRPr sz="3200">
              <a:solidFill>
                <a:srgbClr val="000000"/>
              </a:solidFill>
            </a:endParaRPr>
          </a:p>
          <a:p>
            <a:pPr indent="0" lvl="0" marL="457200" rtl="0" algn="l">
              <a:spcBef>
                <a:spcPts val="1200"/>
              </a:spcBef>
              <a:spcAft>
                <a:spcPts val="0"/>
              </a:spcAft>
              <a:buNone/>
            </a:pPr>
            <a:r>
              <a:t/>
            </a:r>
            <a:endParaRPr/>
          </a:p>
        </p:txBody>
      </p:sp>
      <p:sp>
        <p:nvSpPr>
          <p:cNvPr id="120" name="Google Shape;12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300"/>
              <a:t>‹#›</a:t>
            </a:fld>
            <a:endParaRPr b="1" sz="1300"/>
          </a:p>
        </p:txBody>
      </p:sp>
      <p:sp>
        <p:nvSpPr>
          <p:cNvPr id="121" name="Google Shape;121;p20"/>
          <p:cNvSpPr txBox="1"/>
          <p:nvPr/>
        </p:nvSpPr>
        <p:spPr>
          <a:xfrm>
            <a:off x="585975" y="3720425"/>
            <a:ext cx="5357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Paper Link:</a:t>
            </a:r>
            <a:endParaRPr sz="1900"/>
          </a:p>
          <a:p>
            <a:pPr indent="-311150" lvl="0" marL="457200" rtl="0" algn="l">
              <a:spcBef>
                <a:spcPts val="0"/>
              </a:spcBef>
              <a:spcAft>
                <a:spcPts val="0"/>
              </a:spcAft>
              <a:buSzPts val="1300"/>
              <a:buAutoNum type="arabicParenR"/>
            </a:pPr>
            <a:r>
              <a:rPr lang="en" sz="1300">
                <a:solidFill>
                  <a:schemeClr val="dk1"/>
                </a:solidFill>
                <a:uFill>
                  <a:noFill/>
                </a:uFill>
                <a:hlinkClick r:id="rId3">
                  <a:extLst>
                    <a:ext uri="{A12FA001-AC4F-418D-AE19-62706E023703}">
                      <ahyp:hlinkClr val="tx"/>
                    </a:ext>
                  </a:extLst>
                </a:hlinkClick>
              </a:rPr>
              <a:t>https://www.mdpi.com/1424-8220/23/6/3176</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