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d17d9e8a9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d17d9e8a9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d17d9e8a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d17d9e8a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d17d9e8a9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d17d9e8a9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097b29429a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097b29429a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d17d9e8a93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d17d9e8a9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d17d9e8a93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d17d9e8a93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2205034b08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2205034b08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www.mdpi.com/2075-4450/12/8/734"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46500"/>
            <a:ext cx="8520600" cy="1350900"/>
          </a:xfrm>
          <a:prstGeom prst="rect">
            <a:avLst/>
          </a:prstGeom>
        </p:spPr>
        <p:txBody>
          <a:bodyPr anchorCtr="0" anchor="b" bIns="91425" lIns="91425" spcFirstLastPara="1" rIns="91425" wrap="square" tIns="91425">
            <a:noAutofit/>
          </a:bodyPr>
          <a:lstStyle/>
          <a:p>
            <a:pPr indent="0" lvl="0" marL="0" rtl="0" algn="ctr">
              <a:lnSpc>
                <a:spcPct val="115000"/>
              </a:lnSpc>
              <a:spcBef>
                <a:spcPts val="1200"/>
              </a:spcBef>
              <a:spcAft>
                <a:spcPts val="0"/>
              </a:spcAft>
              <a:buNone/>
            </a:pPr>
            <a:r>
              <a:rPr b="1" lang="en" sz="1800"/>
              <a:t>Blinded by the Light: Artificial Light Lowers Mate Attraction Success in Female Glow-Worms (</a:t>
            </a:r>
            <a:r>
              <a:rPr b="1" i="1" lang="en" sz="1800"/>
              <a:t>Lampyris noctiluca </a:t>
            </a:r>
            <a:r>
              <a:rPr b="1" lang="en" sz="1800"/>
              <a:t>L.)₁</a:t>
            </a:r>
            <a:endParaRPr b="1" sz="1800"/>
          </a:p>
          <a:p>
            <a:pPr indent="0" lvl="0" marL="0" rtl="0" algn="l">
              <a:spcBef>
                <a:spcPts val="1200"/>
              </a:spcBef>
              <a:spcAft>
                <a:spcPts val="0"/>
              </a:spcAft>
              <a:buClr>
                <a:schemeClr val="dk1"/>
              </a:buClr>
              <a:buSzPts val="990"/>
              <a:buFont typeface="Arial"/>
              <a:buNone/>
            </a:pPr>
            <a:r>
              <a:rPr lang="en" sz="1800"/>
              <a:t>                </a:t>
            </a:r>
            <a:r>
              <a:rPr lang="en" sz="1400"/>
              <a:t>  by Mira Van den Broeck, Raphaël De Cock , Stefan Van Dongen and Erik Matthysen</a:t>
            </a:r>
            <a:endParaRPr sz="1400"/>
          </a:p>
        </p:txBody>
      </p:sp>
      <p:sp>
        <p:nvSpPr>
          <p:cNvPr id="55" name="Google Shape;55;p13"/>
          <p:cNvSpPr txBox="1"/>
          <p:nvPr>
            <p:ph idx="1" type="subTitle"/>
          </p:nvPr>
        </p:nvSpPr>
        <p:spPr>
          <a:xfrm>
            <a:off x="311700" y="1497400"/>
            <a:ext cx="8520600" cy="3726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200">
                <a:solidFill>
                  <a:schemeClr val="dk1"/>
                </a:solidFill>
              </a:rPr>
              <a:t>CSE713: Individual Presentation</a:t>
            </a:r>
            <a:endParaRPr b="1" sz="2200">
              <a:solidFill>
                <a:schemeClr val="dk1"/>
              </a:solidFill>
            </a:endParaRPr>
          </a:p>
          <a:p>
            <a:pPr indent="0" lvl="0" marL="0" rtl="0" algn="ctr">
              <a:spcBef>
                <a:spcPts val="0"/>
              </a:spcBef>
              <a:spcAft>
                <a:spcPts val="0"/>
              </a:spcAft>
              <a:buNone/>
            </a:pPr>
            <a:r>
              <a:rPr b="1" lang="en" sz="3383">
                <a:solidFill>
                  <a:schemeClr val="dk1"/>
                </a:solidFill>
              </a:rPr>
              <a:t>Group No-12</a:t>
            </a:r>
            <a:endParaRPr b="1" sz="3383">
              <a:solidFill>
                <a:schemeClr val="dk1"/>
              </a:solidFill>
            </a:endParaRPr>
          </a:p>
          <a:p>
            <a:pPr indent="0" lvl="0" marL="914400" rtl="0" algn="l">
              <a:lnSpc>
                <a:spcPct val="115000"/>
              </a:lnSpc>
              <a:spcBef>
                <a:spcPts val="0"/>
              </a:spcBef>
              <a:spcAft>
                <a:spcPts val="0"/>
              </a:spcAft>
              <a:buNone/>
            </a:pPr>
            <a:r>
              <a:t/>
            </a:r>
            <a:endParaRPr sz="1200"/>
          </a:p>
          <a:p>
            <a:pPr indent="0" lvl="0" marL="0" rtl="0" algn="l">
              <a:lnSpc>
                <a:spcPct val="100000"/>
              </a:lnSpc>
              <a:spcBef>
                <a:spcPts val="1200"/>
              </a:spcBef>
              <a:spcAft>
                <a:spcPts val="0"/>
              </a:spcAft>
              <a:buNone/>
            </a:pPr>
            <a:r>
              <a:t/>
            </a:r>
            <a:endParaRPr sz="1400"/>
          </a:p>
          <a:p>
            <a:pPr indent="0" lvl="0" marL="0" rtl="0" algn="l">
              <a:lnSpc>
                <a:spcPct val="100000"/>
              </a:lnSpc>
              <a:spcBef>
                <a:spcPts val="1200"/>
              </a:spcBef>
              <a:spcAft>
                <a:spcPts val="0"/>
              </a:spcAft>
              <a:buNone/>
            </a:pPr>
            <a:r>
              <a:t/>
            </a:r>
            <a:endParaRPr sz="1400"/>
          </a:p>
          <a:p>
            <a:pPr indent="0" lvl="0" marL="0" rtl="0" algn="l">
              <a:lnSpc>
                <a:spcPct val="100000"/>
              </a:lnSpc>
              <a:spcBef>
                <a:spcPts val="1200"/>
              </a:spcBef>
              <a:spcAft>
                <a:spcPts val="0"/>
              </a:spcAft>
              <a:buNone/>
            </a:pPr>
            <a:r>
              <a:rPr lang="en" sz="1400"/>
              <a:t>ST: </a:t>
            </a:r>
            <a:r>
              <a:rPr lang="en" sz="1400">
                <a:solidFill>
                  <a:srgbClr val="434343"/>
                </a:solidFill>
              </a:rPr>
              <a:t>Ehsanur Rahman Rhythm</a:t>
            </a:r>
            <a:endParaRPr sz="1400">
              <a:solidFill>
                <a:srgbClr val="434343"/>
              </a:solidFill>
            </a:endParaRPr>
          </a:p>
          <a:p>
            <a:pPr indent="0" lvl="0" marL="0" rtl="0" algn="l">
              <a:lnSpc>
                <a:spcPct val="100000"/>
              </a:lnSpc>
              <a:spcBef>
                <a:spcPts val="1200"/>
              </a:spcBef>
              <a:spcAft>
                <a:spcPts val="1200"/>
              </a:spcAft>
              <a:buNone/>
            </a:pPr>
            <a:r>
              <a:rPr lang="en" sz="1400"/>
              <a:t>RA: </a:t>
            </a:r>
            <a:r>
              <a:rPr lang="en" sz="1400">
                <a:solidFill>
                  <a:srgbClr val="666666"/>
                </a:solidFill>
              </a:rPr>
              <a:t>Md Sabbir Hossain</a:t>
            </a:r>
            <a:endParaRPr sz="1400">
              <a:solidFill>
                <a:srgbClr val="666666"/>
              </a:solidFill>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300"/>
              <a:t>‹#›</a:t>
            </a:fld>
            <a:endParaRPr b="1" sz="1300"/>
          </a:p>
        </p:txBody>
      </p:sp>
      <p:sp>
        <p:nvSpPr>
          <p:cNvPr id="57" name="Google Shape;57;p13"/>
          <p:cNvSpPr txBox="1"/>
          <p:nvPr/>
        </p:nvSpPr>
        <p:spPr>
          <a:xfrm>
            <a:off x="311700" y="2571750"/>
            <a:ext cx="3442200" cy="708000"/>
          </a:xfrm>
          <a:prstGeom prst="rect">
            <a:avLst/>
          </a:prstGeom>
          <a:solidFill>
            <a:schemeClr val="accent4"/>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dk1"/>
                </a:solidFill>
              </a:rPr>
              <a:t>Individual Presenter :</a:t>
            </a:r>
            <a:endParaRPr b="1"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Nazia Parvin   23166034</a:t>
            </a:r>
            <a:endParaRPr sz="1700">
              <a:solidFill>
                <a:schemeClr val="dk1"/>
              </a:solidFill>
            </a:endParaRPr>
          </a:p>
        </p:txBody>
      </p:sp>
      <p:sp>
        <p:nvSpPr>
          <p:cNvPr id="58" name="Google Shape;58;p13"/>
          <p:cNvSpPr txBox="1"/>
          <p:nvPr/>
        </p:nvSpPr>
        <p:spPr>
          <a:xfrm>
            <a:off x="5153250" y="2874050"/>
            <a:ext cx="3785700" cy="143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a:solidFill>
                  <a:srgbClr val="434343"/>
                </a:solidFill>
              </a:rPr>
              <a:t>Submitted To:</a:t>
            </a:r>
            <a:endParaRPr b="1">
              <a:solidFill>
                <a:srgbClr val="434343"/>
              </a:solidFill>
            </a:endParaRPr>
          </a:p>
          <a:p>
            <a:pPr indent="0" lvl="0" marL="0" rtl="0" algn="l">
              <a:spcBef>
                <a:spcPts val="0"/>
              </a:spcBef>
              <a:spcAft>
                <a:spcPts val="0"/>
              </a:spcAft>
              <a:buClr>
                <a:schemeClr val="dk1"/>
              </a:buClr>
              <a:buSzPts val="1100"/>
              <a:buFont typeface="Arial"/>
              <a:buNone/>
            </a:pPr>
            <a:r>
              <a:t/>
            </a:r>
            <a:endParaRPr>
              <a:solidFill>
                <a:srgbClr val="434343"/>
              </a:solidFill>
            </a:endParaRPr>
          </a:p>
          <a:p>
            <a:pPr indent="0" lvl="0" marL="0" rtl="0" algn="l">
              <a:spcBef>
                <a:spcPts val="0"/>
              </a:spcBef>
              <a:spcAft>
                <a:spcPts val="0"/>
              </a:spcAft>
              <a:buClr>
                <a:schemeClr val="dk1"/>
              </a:buClr>
              <a:buSzPts val="1100"/>
              <a:buFont typeface="Arial"/>
              <a:buNone/>
            </a:pPr>
            <a:r>
              <a:rPr lang="en">
                <a:solidFill>
                  <a:srgbClr val="434343"/>
                </a:solidFill>
              </a:rPr>
              <a:t>Annajiat Alim Rasel</a:t>
            </a:r>
            <a:endParaRPr>
              <a:solidFill>
                <a:srgbClr val="434343"/>
              </a:solidFill>
            </a:endParaRPr>
          </a:p>
          <a:p>
            <a:pPr indent="0" lvl="0" marL="0" rtl="0" algn="l">
              <a:spcBef>
                <a:spcPts val="0"/>
              </a:spcBef>
              <a:spcAft>
                <a:spcPts val="0"/>
              </a:spcAft>
              <a:buClr>
                <a:schemeClr val="dk1"/>
              </a:buClr>
              <a:buSzPts val="1100"/>
              <a:buFont typeface="Arial"/>
              <a:buNone/>
            </a:pPr>
            <a:r>
              <a:rPr lang="en" sz="1300">
                <a:solidFill>
                  <a:srgbClr val="434343"/>
                </a:solidFill>
              </a:rPr>
              <a:t>Senior Lecturer, Department of Computer Science and Engineering,</a:t>
            </a:r>
            <a:endParaRPr sz="1300">
              <a:solidFill>
                <a:srgbClr val="434343"/>
              </a:solidFill>
            </a:endParaRPr>
          </a:p>
          <a:p>
            <a:pPr indent="0" lvl="0" marL="0" rtl="0" algn="l">
              <a:spcBef>
                <a:spcPts val="0"/>
              </a:spcBef>
              <a:spcAft>
                <a:spcPts val="0"/>
              </a:spcAft>
              <a:buClr>
                <a:schemeClr val="dk1"/>
              </a:buClr>
              <a:buSzPts val="1100"/>
              <a:buFont typeface="Arial"/>
              <a:buNone/>
            </a:pPr>
            <a:r>
              <a:rPr lang="en" sz="1300">
                <a:solidFill>
                  <a:srgbClr val="434343"/>
                </a:solidFill>
              </a:rPr>
              <a:t>Brac University.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2" name="Shape 62"/>
        <p:cNvGrpSpPr/>
        <p:nvPr/>
      </p:nvGrpSpPr>
      <p:grpSpPr>
        <a:xfrm>
          <a:off x="0" y="0"/>
          <a:ext cx="0" cy="0"/>
          <a:chOff x="0" y="0"/>
          <a:chExt cx="0" cy="0"/>
        </a:xfrm>
      </p:grpSpPr>
      <p:sp>
        <p:nvSpPr>
          <p:cNvPr id="63" name="Google Shape;63;p14"/>
          <p:cNvSpPr txBox="1"/>
          <p:nvPr>
            <p:ph type="ctrTitle"/>
          </p:nvPr>
        </p:nvSpPr>
        <p:spPr>
          <a:xfrm>
            <a:off x="507027" y="567850"/>
            <a:ext cx="6961800" cy="901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  Introduction</a:t>
            </a:r>
            <a:endParaRPr sz="3000"/>
          </a:p>
        </p:txBody>
      </p:sp>
      <p:sp>
        <p:nvSpPr>
          <p:cNvPr id="64" name="Google Shape;64;p14"/>
          <p:cNvSpPr txBox="1"/>
          <p:nvPr>
            <p:ph idx="1" type="subTitle"/>
          </p:nvPr>
        </p:nvSpPr>
        <p:spPr>
          <a:xfrm>
            <a:off x="507025" y="1578475"/>
            <a:ext cx="8514000" cy="3183600"/>
          </a:xfrm>
          <a:prstGeom prst="rect">
            <a:avLst/>
          </a:prstGeom>
          <a:solidFill>
            <a:schemeClr val="lt2"/>
          </a:solidFill>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Char char="●"/>
            </a:pPr>
            <a:r>
              <a:rPr lang="en" sz="1400">
                <a:solidFill>
                  <a:schemeClr val="dk1"/>
                </a:solidFill>
              </a:rPr>
              <a:t>Artificial light at night (ALAN) is a globally occurring threat to wildlife, which has emerged relatively recently with the expansion of human industrialisation and is currently still increasing worldwide by 6% every year</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A particular group of nocturnal animals that are especially vulnerable to artificial light are the bioluminescent glow-worms and fireflies (Lampyridae), due to their light based signals for mating</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Studies have  found that artificial lights has caused reduced </a:t>
            </a:r>
            <a:r>
              <a:rPr lang="en" sz="1400">
                <a:solidFill>
                  <a:schemeClr val="dk1"/>
                </a:solidFill>
              </a:rPr>
              <a:t>circadian</a:t>
            </a:r>
            <a:r>
              <a:rPr lang="en" sz="1400">
                <a:solidFill>
                  <a:schemeClr val="dk1"/>
                </a:solidFill>
              </a:rPr>
              <a:t> glowing </a:t>
            </a:r>
            <a:r>
              <a:rPr lang="en" sz="1400">
                <a:solidFill>
                  <a:schemeClr val="dk1"/>
                </a:solidFill>
              </a:rPr>
              <a:t>activity</a:t>
            </a:r>
            <a:r>
              <a:rPr lang="en" sz="1400">
                <a:solidFill>
                  <a:schemeClr val="dk1"/>
                </a:solidFill>
              </a:rPr>
              <a:t> in female glow-worm and as they have short mating period and many of them die </a:t>
            </a:r>
            <a:r>
              <a:rPr lang="en" sz="1400">
                <a:solidFill>
                  <a:schemeClr val="dk1"/>
                </a:solidFill>
              </a:rPr>
              <a:t>without</a:t>
            </a:r>
            <a:r>
              <a:rPr lang="en" sz="1400">
                <a:solidFill>
                  <a:schemeClr val="dk1"/>
                </a:solidFill>
              </a:rPr>
              <a:t> mating, which eventually </a:t>
            </a:r>
            <a:r>
              <a:rPr lang="en" sz="1400">
                <a:solidFill>
                  <a:schemeClr val="dk1"/>
                </a:solidFill>
              </a:rPr>
              <a:t>decreases</a:t>
            </a:r>
            <a:r>
              <a:rPr lang="en" sz="1400">
                <a:solidFill>
                  <a:schemeClr val="dk1"/>
                </a:solidFill>
              </a:rPr>
              <a:t> the population of glow-worms. </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In this study individual females daily were monitored in artificially lit and unlit surroundings, covering an entire mating season, to test whether </a:t>
            </a:r>
            <a:r>
              <a:rPr lang="en" sz="1400">
                <a:solidFill>
                  <a:schemeClr val="dk1"/>
                </a:solidFill>
              </a:rPr>
              <a:t>street lighting</a:t>
            </a:r>
            <a:r>
              <a:rPr lang="en" sz="1400">
                <a:solidFill>
                  <a:schemeClr val="dk1"/>
                </a:solidFill>
              </a:rPr>
              <a:t> (low pressure sodium (LPS); monochromatic orange) reduces female mate-attraction success</a:t>
            </a:r>
            <a:endParaRPr sz="1500">
              <a:solidFill>
                <a:schemeClr val="dk1"/>
              </a:solidFill>
            </a:endParaRPr>
          </a:p>
          <a:p>
            <a:pPr indent="0" lvl="0" marL="914400" rtl="0" algn="l">
              <a:spcBef>
                <a:spcPts val="1200"/>
              </a:spcBef>
              <a:spcAft>
                <a:spcPts val="0"/>
              </a:spcAft>
              <a:buNone/>
            </a:pPr>
            <a:r>
              <a:t/>
            </a:r>
            <a:endParaRPr sz="1500"/>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sz="1300"/>
              <a:t>‹#›</a:t>
            </a:fld>
            <a:endParaRPr b="1"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9" name="Shape 69"/>
        <p:cNvGrpSpPr/>
        <p:nvPr/>
      </p:nvGrpSpPr>
      <p:grpSpPr>
        <a:xfrm>
          <a:off x="0" y="0"/>
          <a:ext cx="0" cy="0"/>
          <a:chOff x="0" y="0"/>
          <a:chExt cx="0" cy="0"/>
        </a:xfrm>
      </p:grpSpPr>
      <p:sp>
        <p:nvSpPr>
          <p:cNvPr id="70" name="Google Shape;70;p15"/>
          <p:cNvSpPr txBox="1"/>
          <p:nvPr>
            <p:ph type="ctrTitle"/>
          </p:nvPr>
        </p:nvSpPr>
        <p:spPr>
          <a:xfrm>
            <a:off x="507027" y="121400"/>
            <a:ext cx="6961800" cy="901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        Methods and Materials</a:t>
            </a:r>
            <a:endParaRPr sz="3000"/>
          </a:p>
        </p:txBody>
      </p:sp>
      <p:sp>
        <p:nvSpPr>
          <p:cNvPr id="71" name="Google Shape;71;p15"/>
          <p:cNvSpPr txBox="1"/>
          <p:nvPr>
            <p:ph idx="1" type="subTitle"/>
          </p:nvPr>
        </p:nvSpPr>
        <p:spPr>
          <a:xfrm>
            <a:off x="507025" y="939400"/>
            <a:ext cx="8124300" cy="3990000"/>
          </a:xfrm>
          <a:prstGeom prst="rect">
            <a:avLst/>
          </a:prstGeom>
        </p:spPr>
        <p:txBody>
          <a:bodyPr anchorCtr="0" anchor="t" bIns="91425" lIns="91425" spcFirstLastPara="1" rIns="91425" wrap="square" tIns="91425">
            <a:normAutofit fontScale="25000" lnSpcReduction="20000"/>
          </a:bodyPr>
          <a:lstStyle/>
          <a:p>
            <a:pPr indent="0" lvl="0" marL="0" rtl="0" algn="l">
              <a:lnSpc>
                <a:spcPct val="115000"/>
              </a:lnSpc>
              <a:spcBef>
                <a:spcPts val="1200"/>
              </a:spcBef>
              <a:spcAft>
                <a:spcPts val="0"/>
              </a:spcAft>
              <a:buNone/>
            </a:pPr>
            <a:r>
              <a:rPr b="1" lang="en" sz="5200">
                <a:solidFill>
                  <a:schemeClr val="dk1"/>
                </a:solidFill>
              </a:rPr>
              <a:t>Study:</a:t>
            </a:r>
            <a:endParaRPr b="1" sz="5200">
              <a:solidFill>
                <a:schemeClr val="dk1"/>
              </a:solidFill>
            </a:endParaRPr>
          </a:p>
          <a:p>
            <a:pPr indent="-311150" lvl="0" marL="457200" rtl="0" algn="l">
              <a:lnSpc>
                <a:spcPct val="115000"/>
              </a:lnSpc>
              <a:spcBef>
                <a:spcPts val="1200"/>
              </a:spcBef>
              <a:spcAft>
                <a:spcPts val="0"/>
              </a:spcAft>
              <a:buClr>
                <a:schemeClr val="dk1"/>
              </a:buClr>
              <a:buSzPct val="100000"/>
              <a:buChar char="●"/>
            </a:pPr>
            <a:r>
              <a:rPr lang="en" sz="5200">
                <a:solidFill>
                  <a:schemeClr val="dk1"/>
                </a:solidFill>
              </a:rPr>
              <a:t>The study was done in two forests in Lippelo, Belgium and the places were bordered with  LPS (low pressure sodium)streetlighting as well as unlit roads.</a:t>
            </a:r>
            <a:endParaRPr sz="5200">
              <a:solidFill>
                <a:schemeClr val="dk1"/>
              </a:solidFill>
            </a:endParaRPr>
          </a:p>
          <a:p>
            <a:pPr indent="0" lvl="0" marL="0" rtl="0" algn="l">
              <a:lnSpc>
                <a:spcPct val="115000"/>
              </a:lnSpc>
              <a:spcBef>
                <a:spcPts val="1200"/>
              </a:spcBef>
              <a:spcAft>
                <a:spcPts val="0"/>
              </a:spcAft>
              <a:buNone/>
            </a:pPr>
            <a:r>
              <a:rPr b="1" lang="en" sz="5200">
                <a:solidFill>
                  <a:schemeClr val="dk1"/>
                </a:solidFill>
              </a:rPr>
              <a:t>Light Environment: </a:t>
            </a:r>
            <a:endParaRPr b="1" sz="5200">
              <a:solidFill>
                <a:schemeClr val="dk1"/>
              </a:solidFill>
            </a:endParaRPr>
          </a:p>
          <a:p>
            <a:pPr indent="-311150" lvl="0" marL="457200" rtl="0" algn="l">
              <a:lnSpc>
                <a:spcPct val="115000"/>
              </a:lnSpc>
              <a:spcBef>
                <a:spcPts val="1200"/>
              </a:spcBef>
              <a:spcAft>
                <a:spcPts val="0"/>
              </a:spcAft>
              <a:buClr>
                <a:schemeClr val="dk1"/>
              </a:buClr>
              <a:buSzPct val="100000"/>
              <a:buChar char="●"/>
            </a:pPr>
            <a:r>
              <a:rPr lang="en" sz="5200">
                <a:solidFill>
                  <a:schemeClr val="dk1"/>
                </a:solidFill>
              </a:rPr>
              <a:t>Adult female glow-worms were monitored both in dark areas and areas illuminated to a varying degree by LPS streetlights.</a:t>
            </a:r>
            <a:endParaRPr sz="5200">
              <a:solidFill>
                <a:schemeClr val="dk1"/>
              </a:solidFill>
            </a:endParaRPr>
          </a:p>
          <a:p>
            <a:pPr indent="0" lvl="0" marL="0" rtl="0" algn="l">
              <a:lnSpc>
                <a:spcPct val="115000"/>
              </a:lnSpc>
              <a:spcBef>
                <a:spcPts val="1200"/>
              </a:spcBef>
              <a:spcAft>
                <a:spcPts val="0"/>
              </a:spcAft>
              <a:buNone/>
            </a:pPr>
            <a:r>
              <a:rPr b="1" lang="en" sz="5200">
                <a:solidFill>
                  <a:schemeClr val="dk1"/>
                </a:solidFill>
              </a:rPr>
              <a:t>Study Species:</a:t>
            </a:r>
            <a:endParaRPr b="1" sz="5200">
              <a:solidFill>
                <a:schemeClr val="dk1"/>
              </a:solidFill>
            </a:endParaRPr>
          </a:p>
          <a:p>
            <a:pPr indent="-311150" lvl="0" marL="457200" rtl="0" algn="l">
              <a:lnSpc>
                <a:spcPct val="115000"/>
              </a:lnSpc>
              <a:spcBef>
                <a:spcPts val="1200"/>
              </a:spcBef>
              <a:spcAft>
                <a:spcPts val="0"/>
              </a:spcAft>
              <a:buClr>
                <a:schemeClr val="dk1"/>
              </a:buClr>
              <a:buSzPct val="100000"/>
              <a:buChar char="●"/>
            </a:pPr>
            <a:r>
              <a:rPr lang="en" sz="5200">
                <a:solidFill>
                  <a:schemeClr val="dk1"/>
                </a:solidFill>
              </a:rPr>
              <a:t>The study was conducted on glow worms that are found widespread in Flanders,Belgium. Glowing status of the female was used as proxy. </a:t>
            </a:r>
            <a:endParaRPr sz="5200">
              <a:solidFill>
                <a:schemeClr val="dk1"/>
              </a:solidFill>
            </a:endParaRPr>
          </a:p>
          <a:p>
            <a:pPr indent="-311150" lvl="0" marL="457200" rtl="0" algn="l">
              <a:lnSpc>
                <a:spcPct val="115000"/>
              </a:lnSpc>
              <a:spcBef>
                <a:spcPts val="0"/>
              </a:spcBef>
              <a:spcAft>
                <a:spcPts val="0"/>
              </a:spcAft>
              <a:buClr>
                <a:schemeClr val="dk1"/>
              </a:buClr>
              <a:buSzPct val="100000"/>
              <a:buChar char="●"/>
            </a:pPr>
            <a:r>
              <a:rPr lang="en" sz="5200">
                <a:solidFill>
                  <a:schemeClr val="dk1"/>
                </a:solidFill>
              </a:rPr>
              <a:t>They exchanged the original environment of the glow worms, where they were born, in between dark and artificially lighted environments to identify the changes. </a:t>
            </a:r>
            <a:endParaRPr sz="5200">
              <a:solidFill>
                <a:schemeClr val="dk1"/>
              </a:solidFill>
            </a:endParaRPr>
          </a:p>
          <a:p>
            <a:pPr indent="0" lvl="0" marL="0" rtl="0" algn="l">
              <a:lnSpc>
                <a:spcPct val="115000"/>
              </a:lnSpc>
              <a:spcBef>
                <a:spcPts val="1200"/>
              </a:spcBef>
              <a:spcAft>
                <a:spcPts val="0"/>
              </a:spcAft>
              <a:buNone/>
            </a:pPr>
            <a:r>
              <a:rPr b="1" lang="en" sz="5200">
                <a:solidFill>
                  <a:schemeClr val="dk1"/>
                </a:solidFill>
              </a:rPr>
              <a:t>Monitoring</a:t>
            </a:r>
            <a:r>
              <a:rPr lang="en" sz="5200">
                <a:solidFill>
                  <a:schemeClr val="dk1"/>
                </a:solidFill>
              </a:rPr>
              <a:t>:</a:t>
            </a:r>
            <a:endParaRPr sz="5200">
              <a:solidFill>
                <a:schemeClr val="dk1"/>
              </a:solidFill>
            </a:endParaRPr>
          </a:p>
          <a:p>
            <a:pPr indent="-311150" lvl="0" marL="457200" rtl="0" algn="l">
              <a:lnSpc>
                <a:spcPct val="115000"/>
              </a:lnSpc>
              <a:spcBef>
                <a:spcPts val="1200"/>
              </a:spcBef>
              <a:spcAft>
                <a:spcPts val="0"/>
              </a:spcAft>
              <a:buClr>
                <a:schemeClr val="dk1"/>
              </a:buClr>
              <a:buSzPct val="100000"/>
              <a:buChar char="●"/>
            </a:pPr>
            <a:r>
              <a:rPr lang="en" sz="5200">
                <a:solidFill>
                  <a:schemeClr val="dk1"/>
                </a:solidFill>
              </a:rPr>
              <a:t>The glowing status of individual females was checked every night between 26 June and 13 July 2019, between 10.00 P.M.–12:00 A.M., which corresponds to their natural glowing period and marked them with white dot.</a:t>
            </a:r>
            <a:endParaRPr sz="5200">
              <a:solidFill>
                <a:schemeClr val="dk1"/>
              </a:solidFill>
            </a:endParaRPr>
          </a:p>
          <a:p>
            <a:pPr indent="0" lvl="0" marL="0" rtl="0" algn="l">
              <a:lnSpc>
                <a:spcPct val="115000"/>
              </a:lnSpc>
              <a:spcBef>
                <a:spcPts val="1200"/>
              </a:spcBef>
              <a:spcAft>
                <a:spcPts val="0"/>
              </a:spcAft>
              <a:buNone/>
            </a:pPr>
            <a:r>
              <a:t/>
            </a:r>
            <a:endParaRPr sz="5200">
              <a:solidFill>
                <a:schemeClr val="dk1"/>
              </a:solidFill>
            </a:endParaRPr>
          </a:p>
          <a:p>
            <a:pPr indent="0" lvl="0" marL="0" rtl="0" algn="l">
              <a:lnSpc>
                <a:spcPct val="115000"/>
              </a:lnSpc>
              <a:spcBef>
                <a:spcPts val="1200"/>
              </a:spcBef>
              <a:spcAft>
                <a:spcPts val="0"/>
              </a:spcAft>
              <a:buNone/>
            </a:pPr>
            <a:r>
              <a:t/>
            </a:r>
            <a:endParaRPr sz="5200">
              <a:solidFill>
                <a:schemeClr val="dk1"/>
              </a:solidFill>
            </a:endParaRPr>
          </a:p>
          <a:p>
            <a:pPr indent="0" lvl="0" marL="457200" rtl="0" algn="l">
              <a:lnSpc>
                <a:spcPct val="115000"/>
              </a:lnSpc>
              <a:spcBef>
                <a:spcPts val="1200"/>
              </a:spcBef>
              <a:spcAft>
                <a:spcPts val="0"/>
              </a:spcAft>
              <a:buNone/>
            </a:pPr>
            <a:r>
              <a:t/>
            </a:r>
            <a:endParaRPr b="1" sz="5200">
              <a:solidFill>
                <a:schemeClr val="dk1"/>
              </a:solidFill>
            </a:endParaRPr>
          </a:p>
          <a:p>
            <a:pPr indent="0" lvl="0" marL="457200" rtl="0" algn="l">
              <a:lnSpc>
                <a:spcPct val="115000"/>
              </a:lnSpc>
              <a:spcBef>
                <a:spcPts val="1200"/>
              </a:spcBef>
              <a:spcAft>
                <a:spcPts val="0"/>
              </a:spcAft>
              <a:buNone/>
            </a:pPr>
            <a:r>
              <a:rPr b="1" lang="en" sz="5200">
                <a:solidFill>
                  <a:schemeClr val="dk1"/>
                </a:solidFill>
              </a:rPr>
              <a:t>                </a:t>
            </a:r>
            <a:endParaRPr b="1" sz="5200">
              <a:solidFill>
                <a:schemeClr val="dk1"/>
              </a:solidFill>
            </a:endParaRPr>
          </a:p>
          <a:p>
            <a:pPr indent="0" lvl="0" marL="0" rtl="0" algn="l">
              <a:lnSpc>
                <a:spcPct val="115000"/>
              </a:lnSpc>
              <a:spcBef>
                <a:spcPts val="1200"/>
              </a:spcBef>
              <a:spcAft>
                <a:spcPts val="0"/>
              </a:spcAft>
              <a:buNone/>
            </a:pPr>
            <a:r>
              <a:t/>
            </a:r>
            <a:endParaRPr sz="5200">
              <a:solidFill>
                <a:schemeClr val="dk1"/>
              </a:solidFill>
            </a:endParaRPr>
          </a:p>
          <a:p>
            <a:pPr indent="0" lvl="0" marL="914400" rtl="0" algn="l">
              <a:lnSpc>
                <a:spcPct val="115000"/>
              </a:lnSpc>
              <a:spcBef>
                <a:spcPts val="1200"/>
              </a:spcBef>
              <a:spcAft>
                <a:spcPts val="0"/>
              </a:spcAft>
              <a:buNone/>
            </a:pPr>
            <a:r>
              <a:t/>
            </a:r>
            <a:endParaRPr sz="1400">
              <a:solidFill>
                <a:schemeClr val="dk1"/>
              </a:solidFill>
            </a:endParaRPr>
          </a:p>
          <a:p>
            <a:pPr indent="0" lvl="0" marL="457200" rtl="0" algn="ctr">
              <a:lnSpc>
                <a:spcPct val="115000"/>
              </a:lnSpc>
              <a:spcBef>
                <a:spcPts val="1200"/>
              </a:spcBef>
              <a:spcAft>
                <a:spcPts val="0"/>
              </a:spcAft>
              <a:buNone/>
            </a:pPr>
            <a:r>
              <a:t/>
            </a:r>
            <a:endParaRPr sz="3300">
              <a:solidFill>
                <a:schemeClr val="dk1"/>
              </a:solidFill>
            </a:endParaRPr>
          </a:p>
          <a:p>
            <a:pPr indent="0" lvl="0" marL="0" rtl="0" algn="l">
              <a:lnSpc>
                <a:spcPct val="115000"/>
              </a:lnSpc>
              <a:spcBef>
                <a:spcPts val="1200"/>
              </a:spcBef>
              <a:spcAft>
                <a:spcPts val="0"/>
              </a:spcAft>
              <a:buNone/>
            </a:pPr>
            <a:r>
              <a:t/>
            </a:r>
            <a:endParaRPr sz="1300">
              <a:solidFill>
                <a:schemeClr val="dk1"/>
              </a:solidFill>
            </a:endParaRPr>
          </a:p>
          <a:p>
            <a:pPr indent="0" lvl="0" marL="0" rtl="0" algn="l">
              <a:lnSpc>
                <a:spcPct val="115000"/>
              </a:lnSpc>
              <a:spcBef>
                <a:spcPts val="1200"/>
              </a:spcBef>
              <a:spcAft>
                <a:spcPts val="0"/>
              </a:spcAft>
              <a:buNone/>
            </a:pPr>
            <a:r>
              <a:t/>
            </a:r>
            <a:endParaRPr sz="1400" u="sng">
              <a:solidFill>
                <a:schemeClr val="dk1"/>
              </a:solidFill>
            </a:endParaRPr>
          </a:p>
          <a:p>
            <a:pPr indent="0" lvl="0" marL="0" rtl="0" algn="l">
              <a:lnSpc>
                <a:spcPct val="115000"/>
              </a:lnSpc>
              <a:spcBef>
                <a:spcPts val="1200"/>
              </a:spcBef>
              <a:spcAft>
                <a:spcPts val="0"/>
              </a:spcAft>
              <a:buNone/>
            </a:pPr>
            <a:r>
              <a:t/>
            </a:r>
            <a:endParaRPr sz="1400" u="sng">
              <a:solidFill>
                <a:schemeClr val="dk1"/>
              </a:solidFill>
            </a:endParaRPr>
          </a:p>
          <a:p>
            <a:pPr indent="0" lvl="0" marL="914400" rtl="0" algn="l">
              <a:lnSpc>
                <a:spcPct val="115000"/>
              </a:lnSpc>
              <a:spcBef>
                <a:spcPts val="1200"/>
              </a:spcBef>
              <a:spcAft>
                <a:spcPts val="1200"/>
              </a:spcAft>
              <a:buNone/>
            </a:pPr>
            <a:r>
              <a:t/>
            </a:r>
            <a:endParaRPr sz="1300">
              <a:solidFill>
                <a:schemeClr val="dk1"/>
              </a:solidFill>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300"/>
              <a:t>‹#›</a:t>
            </a:fld>
            <a:endParaRPr b="1"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6" name="Shape 76"/>
        <p:cNvGrpSpPr/>
        <p:nvPr/>
      </p:nvGrpSpPr>
      <p:grpSpPr>
        <a:xfrm>
          <a:off x="0" y="0"/>
          <a:ext cx="0" cy="0"/>
          <a:chOff x="0" y="0"/>
          <a:chExt cx="0" cy="0"/>
        </a:xfrm>
      </p:grpSpPr>
      <p:sp>
        <p:nvSpPr>
          <p:cNvPr id="77" name="Google Shape;77;p16"/>
          <p:cNvSpPr txBox="1"/>
          <p:nvPr>
            <p:ph type="ctrTitle"/>
          </p:nvPr>
        </p:nvSpPr>
        <p:spPr>
          <a:xfrm>
            <a:off x="507027" y="242300"/>
            <a:ext cx="6961800" cy="901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Methods and Materials</a:t>
            </a:r>
            <a:endParaRPr sz="3000"/>
          </a:p>
        </p:txBody>
      </p:sp>
      <p:sp>
        <p:nvSpPr>
          <p:cNvPr id="78" name="Google Shape;7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300"/>
              <a:t>‹#›</a:t>
            </a:fld>
            <a:endParaRPr b="1" sz="1300"/>
          </a:p>
        </p:txBody>
      </p:sp>
      <p:sp>
        <p:nvSpPr>
          <p:cNvPr id="79" name="Google Shape;79;p16"/>
          <p:cNvSpPr txBox="1"/>
          <p:nvPr/>
        </p:nvSpPr>
        <p:spPr>
          <a:xfrm>
            <a:off x="613875" y="1190550"/>
            <a:ext cx="8212800" cy="412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a:solidFill>
                  <a:schemeClr val="dk1"/>
                </a:solidFill>
              </a:rPr>
              <a:t>Statistics: </a:t>
            </a:r>
            <a:endParaRPr b="1">
              <a:solidFill>
                <a:schemeClr val="dk1"/>
              </a:solidFill>
            </a:endParaRPr>
          </a:p>
          <a:p>
            <a:pPr indent="-311150" lvl="0" marL="457200" rtl="0" algn="l">
              <a:lnSpc>
                <a:spcPct val="115000"/>
              </a:lnSpc>
              <a:spcBef>
                <a:spcPts val="1200"/>
              </a:spcBef>
              <a:spcAft>
                <a:spcPts val="0"/>
              </a:spcAft>
              <a:buClr>
                <a:schemeClr val="dk1"/>
              </a:buClr>
              <a:buSzPts val="1300"/>
              <a:buChar char="●"/>
            </a:pPr>
            <a:r>
              <a:rPr lang="en" sz="1300">
                <a:solidFill>
                  <a:schemeClr val="dk1"/>
                </a:solidFill>
              </a:rPr>
              <a:t>The statistical analysis was performed using R. </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A survival analysis was performed using the </a:t>
            </a:r>
            <a:r>
              <a:rPr i="1" lang="en" sz="1300">
                <a:solidFill>
                  <a:schemeClr val="dk1"/>
                </a:solidFill>
              </a:rPr>
              <a:t>survival </a:t>
            </a:r>
            <a:r>
              <a:rPr lang="en" sz="1300">
                <a:solidFill>
                  <a:schemeClr val="dk1"/>
                </a:solidFill>
              </a:rPr>
              <a:t>package and </a:t>
            </a:r>
            <a:r>
              <a:rPr i="1" lang="en" sz="1300">
                <a:solidFill>
                  <a:schemeClr val="dk1"/>
                </a:solidFill>
              </a:rPr>
              <a:t>survminer </a:t>
            </a:r>
            <a:r>
              <a:rPr lang="en" sz="1300">
                <a:solidFill>
                  <a:schemeClr val="dk1"/>
                </a:solidFill>
              </a:rPr>
              <a:t>package.</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The survival analysis allowed us to take into account censored data of females that were still glowing by the end of the monitoring period, and also allowed to include females that entered the experiment at different times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A female was considered to have stopped glowing when she was not seen aglow for a minimum of two consecutive days</a:t>
            </a:r>
            <a:endParaRPr sz="1300">
              <a:solidFill>
                <a:schemeClr val="dk1"/>
              </a:solidFill>
            </a:endParaRPr>
          </a:p>
          <a:p>
            <a:pPr indent="0" lvl="0" marL="0" rtl="0" algn="l">
              <a:lnSpc>
                <a:spcPct val="115000"/>
              </a:lnSpc>
              <a:spcBef>
                <a:spcPts val="1200"/>
              </a:spcBef>
              <a:spcAft>
                <a:spcPts val="0"/>
              </a:spcAft>
              <a:buNone/>
            </a:pPr>
            <a:r>
              <a:t/>
            </a:r>
            <a:endParaRPr sz="1300">
              <a:solidFill>
                <a:schemeClr val="dk1"/>
              </a:solidFill>
            </a:endParaRPr>
          </a:p>
          <a:p>
            <a:pPr indent="0" lvl="0" marL="0" rtl="0" algn="l">
              <a:lnSpc>
                <a:spcPct val="115000"/>
              </a:lnSpc>
              <a:spcBef>
                <a:spcPts val="1200"/>
              </a:spcBef>
              <a:spcAft>
                <a:spcPts val="0"/>
              </a:spcAft>
              <a:buNone/>
            </a:pPr>
            <a:r>
              <a:t/>
            </a:r>
            <a:endParaRPr sz="1500">
              <a:solidFill>
                <a:schemeClr val="dk1"/>
              </a:solidFill>
            </a:endParaRPr>
          </a:p>
          <a:p>
            <a:pPr indent="0" lvl="0" marL="0" rtl="0" algn="l">
              <a:lnSpc>
                <a:spcPct val="115000"/>
              </a:lnSpc>
              <a:spcBef>
                <a:spcPts val="1200"/>
              </a:spcBef>
              <a:spcAft>
                <a:spcPts val="0"/>
              </a:spcAft>
              <a:buNone/>
            </a:pPr>
            <a:r>
              <a:t/>
            </a:r>
            <a:endParaRPr sz="1300" u="sng">
              <a:solidFill>
                <a:schemeClr val="dk1"/>
              </a:solidFill>
            </a:endParaRPr>
          </a:p>
          <a:p>
            <a:pPr indent="0" lvl="0" marL="0" rtl="0" algn="l">
              <a:lnSpc>
                <a:spcPct val="115000"/>
              </a:lnSpc>
              <a:spcBef>
                <a:spcPts val="1200"/>
              </a:spcBef>
              <a:spcAft>
                <a:spcPts val="0"/>
              </a:spcAft>
              <a:buNone/>
            </a:pPr>
            <a:r>
              <a:t/>
            </a:r>
            <a:endParaRPr sz="1300" u="sng">
              <a:solidFill>
                <a:schemeClr val="dk1"/>
              </a:solidFill>
            </a:endParaRPr>
          </a:p>
          <a:p>
            <a:pPr indent="0" lvl="0" marL="0" rtl="0" algn="l">
              <a:lnSpc>
                <a:spcPct val="115000"/>
              </a:lnSpc>
              <a:spcBef>
                <a:spcPts val="1200"/>
              </a:spcBef>
              <a:spcAft>
                <a:spcPts val="1200"/>
              </a:spcAft>
              <a:buNone/>
            </a:pPr>
            <a:r>
              <a:t/>
            </a:r>
            <a:endParaRPr sz="13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3" name="Shape 83"/>
        <p:cNvGrpSpPr/>
        <p:nvPr/>
      </p:nvGrpSpPr>
      <p:grpSpPr>
        <a:xfrm>
          <a:off x="0" y="0"/>
          <a:ext cx="0" cy="0"/>
          <a:chOff x="0" y="0"/>
          <a:chExt cx="0" cy="0"/>
        </a:xfrm>
      </p:grpSpPr>
      <p:sp>
        <p:nvSpPr>
          <p:cNvPr id="84" name="Google Shape;84;p17"/>
          <p:cNvSpPr txBox="1"/>
          <p:nvPr>
            <p:ph type="ctrTitle"/>
          </p:nvPr>
        </p:nvSpPr>
        <p:spPr>
          <a:xfrm>
            <a:off x="432627" y="186500"/>
            <a:ext cx="6961800" cy="901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         Experimental Result</a:t>
            </a:r>
            <a:endParaRPr sz="3000"/>
          </a:p>
        </p:txBody>
      </p:sp>
      <p:sp>
        <p:nvSpPr>
          <p:cNvPr id="85" name="Google Shape;85;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300"/>
              <a:t>‹#›</a:t>
            </a:fld>
            <a:endParaRPr b="1" sz="1300"/>
          </a:p>
        </p:txBody>
      </p:sp>
      <p:sp>
        <p:nvSpPr>
          <p:cNvPr id="86" name="Google Shape;86;p17"/>
          <p:cNvSpPr txBox="1"/>
          <p:nvPr/>
        </p:nvSpPr>
        <p:spPr>
          <a:xfrm>
            <a:off x="711913" y="4120025"/>
            <a:ext cx="3580800" cy="74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1200"/>
              </a:spcBef>
              <a:spcAft>
                <a:spcPts val="0"/>
              </a:spcAft>
              <a:buNone/>
            </a:pPr>
            <a:r>
              <a:t/>
            </a:r>
            <a:endParaRPr/>
          </a:p>
        </p:txBody>
      </p:sp>
      <p:sp>
        <p:nvSpPr>
          <p:cNvPr id="87" name="Google Shape;87;p17"/>
          <p:cNvSpPr txBox="1"/>
          <p:nvPr/>
        </p:nvSpPr>
        <p:spPr>
          <a:xfrm>
            <a:off x="4297113" y="4030775"/>
            <a:ext cx="48645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222222"/>
                </a:solidFill>
              </a:rPr>
              <a:t>Figure 1.</a:t>
            </a:r>
            <a:r>
              <a:rPr lang="en" sz="1000">
                <a:solidFill>
                  <a:srgbClr val="222222"/>
                </a:solidFill>
                <a:highlight>
                  <a:srgbClr val="F6F6F6"/>
                </a:highlight>
              </a:rPr>
              <a:t> Observed time until mating (using cessation of glowing as a proxy) in relation to light conditions. Blue dots are the females in dark areas and red dots are the females in illuminated areas. The size of the dots reflects the number of individuals. Note that not all females were monitored until they ceased glowing. The two large dots in the lower left corner represent 22 females (N</a:t>
            </a:r>
            <a:r>
              <a:rPr lang="en" sz="1100">
                <a:solidFill>
                  <a:srgbClr val="222222"/>
                </a:solidFill>
              </a:rPr>
              <a:t>tot</a:t>
            </a:r>
            <a:r>
              <a:rPr lang="en" sz="1000">
                <a:solidFill>
                  <a:srgbClr val="222222"/>
                </a:solidFill>
                <a:highlight>
                  <a:srgbClr val="F6F6F6"/>
                </a:highlight>
              </a:rPr>
              <a:t> = 51).</a:t>
            </a:r>
            <a:endParaRPr/>
          </a:p>
        </p:txBody>
      </p:sp>
      <p:sp>
        <p:nvSpPr>
          <p:cNvPr id="88" name="Google Shape;88;p17"/>
          <p:cNvSpPr txBox="1"/>
          <p:nvPr/>
        </p:nvSpPr>
        <p:spPr>
          <a:xfrm>
            <a:off x="432625" y="1190550"/>
            <a:ext cx="3864600" cy="3280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Clr>
                <a:schemeClr val="dk1"/>
              </a:buClr>
              <a:buSzPts val="1400"/>
              <a:buChar char="●"/>
            </a:pPr>
            <a:r>
              <a:rPr lang="en">
                <a:solidFill>
                  <a:schemeClr val="dk1"/>
                </a:solidFill>
              </a:rPr>
              <a:t>The females which were located in dark areas all stopped glowing after one day (</a:t>
            </a:r>
            <a:r>
              <a:rPr i="1" lang="en">
                <a:solidFill>
                  <a:schemeClr val="dk1"/>
                </a:solidFill>
              </a:rPr>
              <a:t>n </a:t>
            </a:r>
            <a:r>
              <a:rPr lang="en">
                <a:solidFill>
                  <a:schemeClr val="dk1"/>
                </a:solidFill>
              </a:rPr>
              <a:t>= 24, including 4 females found in situ, 12 females raised in captivity, and 8 females translocated from lit areas),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Whereas the females in illuminated areas glowed for a longer period with a median of 6 consecutive nights (range 1 to 15, </a:t>
            </a:r>
            <a:r>
              <a:rPr i="1" lang="en">
                <a:solidFill>
                  <a:schemeClr val="dk1"/>
                </a:solidFill>
              </a:rPr>
              <a:t>n </a:t>
            </a:r>
            <a:r>
              <a:rPr lang="en">
                <a:solidFill>
                  <a:schemeClr val="dk1"/>
                </a:solidFill>
              </a:rPr>
              <a:t>= 27, 15 females found in situ, 11 females raised in captivity and 1 female translocated from a lit area).</a:t>
            </a:r>
            <a:endParaRPr>
              <a:solidFill>
                <a:schemeClr val="dk1"/>
              </a:solidFill>
            </a:endParaRPr>
          </a:p>
          <a:p>
            <a:pPr indent="0" lvl="0" marL="0" rtl="0" algn="l">
              <a:spcBef>
                <a:spcPts val="1200"/>
              </a:spcBef>
              <a:spcAft>
                <a:spcPts val="0"/>
              </a:spcAft>
              <a:buNone/>
            </a:pPr>
            <a:r>
              <a:t/>
            </a:r>
            <a:endParaRPr/>
          </a:p>
        </p:txBody>
      </p:sp>
      <p:pic>
        <p:nvPicPr>
          <p:cNvPr id="89" name="Google Shape;89;p17"/>
          <p:cNvPicPr preferRelativeResize="0"/>
          <p:nvPr/>
        </p:nvPicPr>
        <p:blipFill>
          <a:blip r:embed="rId3">
            <a:alphaModFix/>
          </a:blip>
          <a:stretch>
            <a:fillRect/>
          </a:stretch>
        </p:blipFill>
        <p:spPr>
          <a:xfrm>
            <a:off x="4241300" y="1295650"/>
            <a:ext cx="4759050" cy="26421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3" name="Shape 93"/>
        <p:cNvGrpSpPr/>
        <p:nvPr/>
      </p:nvGrpSpPr>
      <p:grpSpPr>
        <a:xfrm>
          <a:off x="0" y="0"/>
          <a:ext cx="0" cy="0"/>
          <a:chOff x="0" y="0"/>
          <a:chExt cx="0" cy="0"/>
        </a:xfrm>
      </p:grpSpPr>
      <p:sp>
        <p:nvSpPr>
          <p:cNvPr id="94" name="Google Shape;94;p18"/>
          <p:cNvSpPr txBox="1"/>
          <p:nvPr>
            <p:ph type="ctrTitle"/>
          </p:nvPr>
        </p:nvSpPr>
        <p:spPr>
          <a:xfrm>
            <a:off x="507027" y="242300"/>
            <a:ext cx="6961800" cy="901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Discussion</a:t>
            </a:r>
            <a:endParaRPr sz="3000"/>
          </a:p>
        </p:txBody>
      </p:sp>
      <p:sp>
        <p:nvSpPr>
          <p:cNvPr id="95" name="Google Shape;9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300"/>
              <a:t>‹#›</a:t>
            </a:fld>
            <a:endParaRPr b="1" sz="1300"/>
          </a:p>
        </p:txBody>
      </p:sp>
      <p:sp>
        <p:nvSpPr>
          <p:cNvPr id="96" name="Google Shape;96;p18"/>
          <p:cNvSpPr txBox="1"/>
          <p:nvPr/>
        </p:nvSpPr>
        <p:spPr>
          <a:xfrm>
            <a:off x="585975" y="3720425"/>
            <a:ext cx="5357400" cy="431100"/>
          </a:xfrm>
          <a:prstGeom prst="rect">
            <a:avLst/>
          </a:prstGeom>
          <a:noFill/>
          <a:ln>
            <a:noFill/>
          </a:ln>
        </p:spPr>
        <p:txBody>
          <a:bodyPr anchorCtr="0" anchor="t" bIns="91425" lIns="91425" spcFirstLastPara="1" rIns="91425" wrap="square" tIns="91425">
            <a:spAutoFit/>
          </a:bodyPr>
          <a:lstStyle/>
          <a:p>
            <a:pPr indent="0" lvl="0" marL="914400" rtl="0" algn="l">
              <a:spcBef>
                <a:spcPts val="0"/>
              </a:spcBef>
              <a:spcAft>
                <a:spcPts val="0"/>
              </a:spcAft>
              <a:buNone/>
            </a:pPr>
            <a:r>
              <a:t/>
            </a:r>
            <a:endParaRPr sz="1600">
              <a:solidFill>
                <a:schemeClr val="dk1"/>
              </a:solidFill>
            </a:endParaRPr>
          </a:p>
        </p:txBody>
      </p:sp>
      <p:sp>
        <p:nvSpPr>
          <p:cNvPr id="97" name="Google Shape;97;p18"/>
          <p:cNvSpPr txBox="1"/>
          <p:nvPr/>
        </p:nvSpPr>
        <p:spPr>
          <a:xfrm>
            <a:off x="325550" y="1051025"/>
            <a:ext cx="8695500" cy="4722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Clr>
                <a:schemeClr val="dk1"/>
              </a:buClr>
              <a:buSzPts val="1400"/>
              <a:buChar char="●"/>
            </a:pPr>
            <a:r>
              <a:rPr lang="en">
                <a:solidFill>
                  <a:schemeClr val="dk1"/>
                </a:solidFill>
              </a:rPr>
              <a:t>Daily monitoring of female glow-worms revealed that females exposed to LPS streetlighting glowed for significantly more nights than females located in natural darkness.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The survival analysis confirmed that female origin had no impact on the relation between light environment and time to mating</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Females located in illuminated areas glowed for many more nights, which can be explained by several non-mutually exclusive hypotheses including </a:t>
            </a:r>
            <a:endParaRPr>
              <a:solidFill>
                <a:schemeClr val="dk1"/>
              </a:solidFill>
            </a:endParaRPr>
          </a:p>
          <a:p>
            <a:pPr indent="0" lvl="0" marL="457200" rtl="0" algn="l">
              <a:lnSpc>
                <a:spcPct val="115000"/>
              </a:lnSpc>
              <a:spcBef>
                <a:spcPts val="1200"/>
              </a:spcBef>
              <a:spcAft>
                <a:spcPts val="0"/>
              </a:spcAft>
              <a:buNone/>
            </a:pPr>
            <a:r>
              <a:rPr lang="en">
                <a:solidFill>
                  <a:schemeClr val="dk1"/>
                </a:solidFill>
              </a:rPr>
              <a:t>(1) repulsion (males are repulsed by light of high intensity), </a:t>
            </a:r>
            <a:endParaRPr>
              <a:solidFill>
                <a:schemeClr val="dk1"/>
              </a:solidFill>
            </a:endParaRPr>
          </a:p>
          <a:p>
            <a:pPr indent="0" lvl="0" marL="457200" rtl="0" algn="l">
              <a:lnSpc>
                <a:spcPct val="115000"/>
              </a:lnSpc>
              <a:spcBef>
                <a:spcPts val="1200"/>
              </a:spcBef>
              <a:spcAft>
                <a:spcPts val="0"/>
              </a:spcAft>
              <a:buNone/>
            </a:pPr>
            <a:r>
              <a:rPr lang="en">
                <a:solidFill>
                  <a:schemeClr val="dk1"/>
                </a:solidFill>
              </a:rPr>
              <a:t>(2) light adaptation (bright lights decreases male visual sensitivity), or </a:t>
            </a:r>
            <a:endParaRPr>
              <a:solidFill>
                <a:schemeClr val="dk1"/>
              </a:solidFill>
            </a:endParaRPr>
          </a:p>
          <a:p>
            <a:pPr indent="0" lvl="0" marL="457200" rtl="0" algn="l">
              <a:lnSpc>
                <a:spcPct val="115000"/>
              </a:lnSpc>
              <a:spcBef>
                <a:spcPts val="1200"/>
              </a:spcBef>
              <a:spcAft>
                <a:spcPts val="0"/>
              </a:spcAft>
              <a:buNone/>
            </a:pPr>
            <a:r>
              <a:rPr lang="en">
                <a:solidFill>
                  <a:schemeClr val="dk1"/>
                </a:solidFill>
              </a:rPr>
              <a:t>(3) the wash-out effect (female signals are invisible to males due to a decreased contrast with their surroundings</a:t>
            </a:r>
            <a:endParaRPr>
              <a:solidFill>
                <a:schemeClr val="dk1"/>
              </a:solidFill>
            </a:endParaRPr>
          </a:p>
          <a:p>
            <a:pPr indent="-317500" lvl="0" marL="457200" rtl="0" algn="l">
              <a:lnSpc>
                <a:spcPct val="115000"/>
              </a:lnSpc>
              <a:spcBef>
                <a:spcPts val="1200"/>
              </a:spcBef>
              <a:spcAft>
                <a:spcPts val="0"/>
              </a:spcAft>
              <a:buClr>
                <a:schemeClr val="dk1"/>
              </a:buClr>
              <a:buSzPts val="1400"/>
              <a:buChar char="●"/>
            </a:pPr>
            <a:r>
              <a:rPr lang="en">
                <a:solidFill>
                  <a:schemeClr val="dk1"/>
                </a:solidFill>
              </a:rPr>
              <a:t>In a word, artificial light can reduce the population of glow worms and in this regard the most efficient solution would be to turn off, reduce or shield outdoor lighting near ecologically vulnerable areas, in particular for the comparatively short duration of the mating period.</a:t>
            </a:r>
            <a:endParaRPr>
              <a:solidFill>
                <a:schemeClr val="dk1"/>
              </a:solidFill>
            </a:endParaRPr>
          </a:p>
          <a:p>
            <a:pPr indent="0" lvl="0" marL="457200" rtl="0" algn="l">
              <a:lnSpc>
                <a:spcPct val="115000"/>
              </a:lnSpc>
              <a:spcBef>
                <a:spcPts val="1200"/>
              </a:spcBef>
              <a:spcAft>
                <a:spcPts val="0"/>
              </a:spcAft>
              <a:buNone/>
            </a:pPr>
            <a:r>
              <a:t/>
            </a:r>
            <a:endParaRPr sz="1000">
              <a:solidFill>
                <a:schemeClr val="dk1"/>
              </a:solidFill>
            </a:endParaRPr>
          </a:p>
          <a:p>
            <a:pPr indent="0" lvl="0" marL="0" rtl="0" algn="l">
              <a:spcBef>
                <a:spcPts val="12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01" name="Shape 101"/>
        <p:cNvGrpSpPr/>
        <p:nvPr/>
      </p:nvGrpSpPr>
      <p:grpSpPr>
        <a:xfrm>
          <a:off x="0" y="0"/>
          <a:ext cx="0" cy="0"/>
          <a:chOff x="0" y="0"/>
          <a:chExt cx="0" cy="0"/>
        </a:xfrm>
      </p:grpSpPr>
      <p:sp>
        <p:nvSpPr>
          <p:cNvPr id="102" name="Google Shape;102;p19"/>
          <p:cNvSpPr txBox="1"/>
          <p:nvPr>
            <p:ph type="ctrTitle"/>
          </p:nvPr>
        </p:nvSpPr>
        <p:spPr>
          <a:xfrm>
            <a:off x="507027" y="242300"/>
            <a:ext cx="6961800" cy="901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   Reference</a:t>
            </a:r>
            <a:endParaRPr sz="3000"/>
          </a:p>
        </p:txBody>
      </p:sp>
      <p:sp>
        <p:nvSpPr>
          <p:cNvPr id="103" name="Google Shape;103;p19"/>
          <p:cNvSpPr txBox="1"/>
          <p:nvPr>
            <p:ph idx="1" type="subTitle"/>
          </p:nvPr>
        </p:nvSpPr>
        <p:spPr>
          <a:xfrm>
            <a:off x="507025" y="1578475"/>
            <a:ext cx="8520600" cy="22908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t/>
            </a:r>
            <a:endParaRPr sz="1300">
              <a:solidFill>
                <a:schemeClr val="dk1"/>
              </a:solidFill>
            </a:endParaRPr>
          </a:p>
          <a:p>
            <a:pPr indent="0" lvl="0" marL="457200" rtl="0" algn="l">
              <a:lnSpc>
                <a:spcPct val="115000"/>
              </a:lnSpc>
              <a:spcBef>
                <a:spcPts val="1200"/>
              </a:spcBef>
              <a:spcAft>
                <a:spcPts val="0"/>
              </a:spcAft>
              <a:buNone/>
            </a:pPr>
            <a:r>
              <a:t/>
            </a:r>
            <a:endParaRPr sz="3200">
              <a:solidFill>
                <a:srgbClr val="000000"/>
              </a:solidFill>
            </a:endParaRPr>
          </a:p>
          <a:p>
            <a:pPr indent="0" lvl="0" marL="457200" rtl="0" algn="l">
              <a:spcBef>
                <a:spcPts val="1200"/>
              </a:spcBef>
              <a:spcAft>
                <a:spcPts val="0"/>
              </a:spcAft>
              <a:buNone/>
            </a:pPr>
            <a:r>
              <a:t/>
            </a:r>
            <a:endParaRPr/>
          </a:p>
        </p:txBody>
      </p:sp>
      <p:sp>
        <p:nvSpPr>
          <p:cNvPr id="104" name="Google Shape;104;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300"/>
              <a:t>‹#›</a:t>
            </a:fld>
            <a:endParaRPr b="1" sz="1300"/>
          </a:p>
        </p:txBody>
      </p:sp>
      <p:sp>
        <p:nvSpPr>
          <p:cNvPr id="105" name="Google Shape;105;p19"/>
          <p:cNvSpPr txBox="1"/>
          <p:nvPr>
            <p:ph idx="1" type="subTitle"/>
          </p:nvPr>
        </p:nvSpPr>
        <p:spPr>
          <a:xfrm>
            <a:off x="376800" y="1513375"/>
            <a:ext cx="8520600" cy="2290800"/>
          </a:xfrm>
          <a:prstGeom prst="rect">
            <a:avLst/>
          </a:prstGeom>
        </p:spPr>
        <p:txBody>
          <a:bodyPr anchorCtr="0" anchor="t" bIns="91425" lIns="91425" spcFirstLastPara="1" rIns="91425" wrap="square" tIns="91425">
            <a:normAutofit/>
          </a:bodyPr>
          <a:lstStyle/>
          <a:p>
            <a:pPr indent="-311150" lvl="0" marL="457200" rtl="0" algn="l">
              <a:lnSpc>
                <a:spcPct val="115000"/>
              </a:lnSpc>
              <a:spcBef>
                <a:spcPts val="1200"/>
              </a:spcBef>
              <a:spcAft>
                <a:spcPts val="0"/>
              </a:spcAft>
              <a:buClr>
                <a:schemeClr val="dk1"/>
              </a:buClr>
              <a:buSzPts val="1300"/>
              <a:buAutoNum type="arabicParenR"/>
            </a:pPr>
            <a:r>
              <a:rPr lang="en" sz="1100" u="sng">
                <a:solidFill>
                  <a:schemeClr val="dk1"/>
                </a:solidFill>
                <a:hlinkClick r:id="rId3">
                  <a:extLst>
                    <a:ext uri="{A12FA001-AC4F-418D-AE19-62706E023703}">
                      <ahyp:hlinkClr val="tx"/>
                    </a:ext>
                  </a:extLst>
                </a:hlinkClick>
              </a:rPr>
              <a:t>https://www.mdpi.com/2075-4450/12/8/734</a:t>
            </a:r>
            <a:endParaRPr sz="1300" u="sng">
              <a:solidFill>
                <a:schemeClr val="dk1"/>
              </a:solidFill>
            </a:endParaRPr>
          </a:p>
          <a:p>
            <a:pPr indent="0" lvl="0" marL="457200" rtl="0" algn="l">
              <a:lnSpc>
                <a:spcPct val="115000"/>
              </a:lnSpc>
              <a:spcBef>
                <a:spcPts val="1200"/>
              </a:spcBef>
              <a:spcAft>
                <a:spcPts val="0"/>
              </a:spcAft>
              <a:buNone/>
            </a:pPr>
            <a:r>
              <a:t/>
            </a:r>
            <a:endParaRPr sz="3200">
              <a:solidFill>
                <a:srgbClr val="000000"/>
              </a:solidFill>
            </a:endParaRPr>
          </a:p>
          <a:p>
            <a:pPr indent="0" lvl="0" marL="457200" rtl="0" algn="l">
              <a:spcBef>
                <a:spcPts val="12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