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6"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58465ed9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58465ed9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58a1d64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58a1d64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58a1d64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58a1d64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58a1d64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58a1d64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58a1d644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58a1d644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58a1d644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58a1d644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hindawi.com/journals/ddns/2023/93535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fontScale="90000"/>
          </a:bodyPr>
          <a:lstStyle/>
          <a:p>
            <a:pPr indent="0" lvl="0" marL="0" rtl="0" algn="ctr">
              <a:lnSpc>
                <a:spcPct val="113333"/>
              </a:lnSpc>
              <a:spcBef>
                <a:spcPts val="0"/>
              </a:spcBef>
              <a:spcAft>
                <a:spcPts val="0"/>
              </a:spcAft>
              <a:buClr>
                <a:schemeClr val="dk2"/>
              </a:buClr>
              <a:buSzPct val="48888"/>
              <a:buFont typeface="Arial"/>
              <a:buNone/>
            </a:pPr>
            <a:r>
              <a:rPr lang="en" sz="2250">
                <a:highlight>
                  <a:srgbClr val="FFFFFF"/>
                </a:highlight>
                <a:latin typeface="Arial"/>
                <a:ea typeface="Arial"/>
                <a:cs typeface="Arial"/>
                <a:sym typeface="Arial"/>
              </a:rPr>
              <a:t>Modelling, Analysis, and Simulation of Measles Disease Transmission Dynamics</a:t>
            </a:r>
            <a:endParaRPr sz="2250">
              <a:highlight>
                <a:srgbClr val="FFFFFF"/>
              </a:highlight>
              <a:latin typeface="Arial"/>
              <a:ea typeface="Arial"/>
              <a:cs typeface="Arial"/>
              <a:sym typeface="Arial"/>
            </a:endParaRPr>
          </a:p>
          <a:p>
            <a:pPr indent="0" lvl="0" marL="0" rtl="0" algn="l">
              <a:spcBef>
                <a:spcPts val="900"/>
              </a:spcBef>
              <a:spcAft>
                <a:spcPts val="0"/>
              </a:spcAft>
              <a:buNone/>
            </a:pPr>
            <a:r>
              <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Individual Submission 2</a:t>
            </a:r>
            <a:endParaRPr/>
          </a:p>
        </p:txBody>
      </p:sp>
      <p:sp>
        <p:nvSpPr>
          <p:cNvPr id="60" name="Google Shape;60;p13"/>
          <p:cNvSpPr txBox="1"/>
          <p:nvPr/>
        </p:nvSpPr>
        <p:spPr>
          <a:xfrm>
            <a:off x="550275" y="2681150"/>
            <a:ext cx="8324400" cy="23883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000"/>
              <a:t>Name: Nazia Parvin</a:t>
            </a:r>
            <a:endParaRPr sz="2000"/>
          </a:p>
          <a:p>
            <a:pPr indent="0" lvl="0" marL="0" rtl="0" algn="l">
              <a:lnSpc>
                <a:spcPct val="200000"/>
              </a:lnSpc>
              <a:spcBef>
                <a:spcPts val="0"/>
              </a:spcBef>
              <a:spcAft>
                <a:spcPts val="0"/>
              </a:spcAft>
              <a:buNone/>
            </a:pPr>
            <a:r>
              <a:rPr lang="en" sz="2000"/>
              <a:t>ID: 23166034</a:t>
            </a:r>
            <a:br>
              <a:rPr lang="en" sz="2000"/>
            </a:br>
            <a:r>
              <a:rPr lang="en" sz="2000"/>
              <a:t>Course: Petri Net Theory and Modeling of Systems</a:t>
            </a:r>
            <a:endParaRPr sz="2000"/>
          </a:p>
          <a:p>
            <a:pPr indent="0" lvl="0" marL="0" rtl="0" algn="l">
              <a:lnSpc>
                <a:spcPct val="200000"/>
              </a:lnSpc>
              <a:spcBef>
                <a:spcPts val="0"/>
              </a:spcBef>
              <a:spcAft>
                <a:spcPts val="0"/>
              </a:spcAft>
              <a:buNone/>
            </a:pPr>
            <a:r>
              <a:rPr lang="en" sz="2000"/>
              <a:t>Faculty: Annajiat Alim Rasel(AAR)</a:t>
            </a:r>
            <a:endParaRPr sz="2000"/>
          </a:p>
        </p:txBody>
      </p:sp>
      <p:sp>
        <p:nvSpPr>
          <p:cNvPr id="61" name="Google Shape;61;p1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290050"/>
            <a:ext cx="8520600" cy="42789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lang="en" u="sng">
                <a:solidFill>
                  <a:schemeClr val="dk2"/>
                </a:solidFill>
                <a:latin typeface="Arial"/>
                <a:ea typeface="Arial"/>
                <a:cs typeface="Arial"/>
                <a:sym typeface="Arial"/>
              </a:rPr>
              <a:t>Introduction:</a:t>
            </a:r>
            <a:r>
              <a:rPr lang="en">
                <a:solidFill>
                  <a:schemeClr val="dk2"/>
                </a:solidFill>
                <a:latin typeface="Arial"/>
                <a:ea typeface="Arial"/>
                <a:cs typeface="Arial"/>
                <a:sym typeface="Arial"/>
              </a:rPr>
              <a:t> </a:t>
            </a:r>
            <a:endParaRPr>
              <a:solidFill>
                <a:schemeClr val="dk2"/>
              </a:solidFill>
              <a:latin typeface="Arial"/>
              <a:ea typeface="Arial"/>
              <a:cs typeface="Arial"/>
              <a:sym typeface="Arial"/>
            </a:endParaRPr>
          </a:p>
          <a:p>
            <a:pPr indent="-342900" lvl="0" marL="457200" rtl="0" algn="just">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Measles is an acute, highly infectious viral disease caused by morbillivirus (measles virus), for which humans are the only reservoirs. Recently, there has been an </a:t>
            </a:r>
            <a:r>
              <a:rPr lang="en">
                <a:solidFill>
                  <a:schemeClr val="dk2"/>
                </a:solidFill>
                <a:latin typeface="Arial"/>
                <a:ea typeface="Arial"/>
                <a:cs typeface="Arial"/>
                <a:sym typeface="Arial"/>
              </a:rPr>
              <a:t>increase</a:t>
            </a:r>
            <a:r>
              <a:rPr lang="en">
                <a:solidFill>
                  <a:schemeClr val="dk2"/>
                </a:solidFill>
                <a:latin typeface="Arial"/>
                <a:ea typeface="Arial"/>
                <a:cs typeface="Arial"/>
                <a:sym typeface="Arial"/>
              </a:rPr>
              <a:t> in measles infections in sub-Saharan Africa, with 17,500 cases altogether as of January 2022, a 400% spike from cases reported in 2021. </a:t>
            </a:r>
            <a:endParaRPr>
              <a:solidFill>
                <a:schemeClr val="dk2"/>
              </a:solidFill>
              <a:latin typeface="Arial"/>
              <a:ea typeface="Arial"/>
              <a:cs typeface="Arial"/>
              <a:sym typeface="Arial"/>
            </a:endParaRPr>
          </a:p>
          <a:p>
            <a:pPr indent="-342900" lvl="0" marL="457200" rtl="0" algn="just">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Regardless of the availability of measles immunization, there were 207,500 predicted measles mortalities globally in 2019, of which 147,900 (more than 70%) were in African nations. Globally, it was forecast that 134,200 children would die from measles in 2015, making it the highest public health issue. </a:t>
            </a:r>
            <a:endParaRPr>
              <a:solidFill>
                <a:schemeClr val="dk2"/>
              </a:solidFill>
              <a:latin typeface="Arial"/>
              <a:ea typeface="Arial"/>
              <a:cs typeface="Arial"/>
              <a:sym typeface="Arial"/>
            </a:endParaRPr>
          </a:p>
          <a:p>
            <a:pPr indent="0" lvl="0" marL="0" rtl="0" algn="just">
              <a:spcBef>
                <a:spcPts val="0"/>
              </a:spcBef>
              <a:spcAft>
                <a:spcPts val="0"/>
              </a:spcAft>
              <a:buNone/>
            </a:pPr>
            <a:r>
              <a:t/>
            </a:r>
            <a:endParaRPr>
              <a:latin typeface="Arial"/>
              <a:ea typeface="Arial"/>
              <a:cs typeface="Arial"/>
              <a:sym typeface="Arial"/>
            </a:endParaRPr>
          </a:p>
        </p:txBody>
      </p:sp>
      <p:sp>
        <p:nvSpPr>
          <p:cNvPr id="67" name="Google Shape;67;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290050"/>
            <a:ext cx="8520600" cy="4278900"/>
          </a:xfrm>
          <a:prstGeom prst="rect">
            <a:avLst/>
          </a:prstGeom>
        </p:spPr>
        <p:txBody>
          <a:bodyPr anchorCtr="0" anchor="t" bIns="91425" lIns="91425" spcFirstLastPara="1" rIns="91425" wrap="square" tIns="91425">
            <a:normAutofit lnSpcReduction="10000"/>
          </a:bodyPr>
          <a:lstStyle/>
          <a:p>
            <a:pPr indent="0" lvl="0" marL="457200" rtl="0" algn="just">
              <a:spcBef>
                <a:spcPts val="0"/>
              </a:spcBef>
              <a:spcAft>
                <a:spcPts val="0"/>
              </a:spcAft>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342900" lvl="0" marL="457200" rtl="0" algn="just">
              <a:spcBef>
                <a:spcPts val="0"/>
              </a:spcBef>
              <a:spcAft>
                <a:spcPts val="0"/>
              </a:spcAft>
              <a:buClr>
                <a:schemeClr val="dk2"/>
              </a:buClr>
              <a:buSzPts val="1800"/>
              <a:buFont typeface="Times New Roman"/>
              <a:buChar char="●"/>
            </a:pPr>
            <a:r>
              <a:rPr lang="en">
                <a:solidFill>
                  <a:schemeClr val="dk2"/>
                </a:solidFill>
                <a:latin typeface="Arial"/>
                <a:ea typeface="Arial"/>
                <a:cs typeface="Arial"/>
                <a:sym typeface="Arial"/>
              </a:rPr>
              <a:t>Currently, crisis in countries such as Afghanistan, Ethiopia, Somalia, and Ukraine are forcing millions of children to leave their homes. Immunization programs and other crucial children’s health services have been interrupted in these countries. Hence, the severity of the disease motivated the authors to do this research. </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Times New Roman"/>
              <a:buChar char="●"/>
            </a:pPr>
            <a:r>
              <a:rPr lang="en">
                <a:solidFill>
                  <a:schemeClr val="dk2"/>
                </a:solidFill>
                <a:latin typeface="Arial"/>
                <a:ea typeface="Arial"/>
                <a:cs typeface="Arial"/>
                <a:sym typeface="Arial"/>
              </a:rPr>
              <a:t>Due to this reason, the paper focuses on measles transmission dynamics concerning the impact of indirect contact rate (transmitted from the host of the virus to the healthy individual) and improving the SEVIR model into the SVIRP deterministic mathematical model by introducing a compartment for the host of the measles virus’s capability to survive in the atmosphere and other infected materials. </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t/>
            </a:r>
            <a:endParaRPr>
              <a:solidFill>
                <a:schemeClr val="dk2"/>
              </a:solidFill>
              <a:latin typeface="Arial"/>
              <a:ea typeface="Arial"/>
              <a:cs typeface="Arial"/>
              <a:sym typeface="Arial"/>
            </a:endParaRPr>
          </a:p>
          <a:p>
            <a:pPr indent="0" lvl="0" marL="457200" rtl="0" algn="just">
              <a:spcBef>
                <a:spcPts val="1200"/>
              </a:spcBef>
              <a:spcAft>
                <a:spcPts val="0"/>
              </a:spcAft>
              <a:buNone/>
            </a:pPr>
            <a:r>
              <a:t/>
            </a:r>
            <a:endParaRPr>
              <a:solidFill>
                <a:schemeClr val="dk2"/>
              </a:solidFill>
              <a:latin typeface="Times New Roman"/>
              <a:ea typeface="Times New Roman"/>
              <a:cs typeface="Times New Roman"/>
              <a:sym typeface="Times New Roman"/>
            </a:endParaRPr>
          </a:p>
        </p:txBody>
      </p:sp>
      <p:sp>
        <p:nvSpPr>
          <p:cNvPr id="73" name="Google Shape;73;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11700" y="290050"/>
            <a:ext cx="8520600" cy="42789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rPr lang="en" u="sng">
                <a:solidFill>
                  <a:schemeClr val="dk2"/>
                </a:solidFill>
                <a:latin typeface="Arial"/>
                <a:ea typeface="Arial"/>
                <a:cs typeface="Arial"/>
                <a:sym typeface="Arial"/>
              </a:rPr>
              <a:t>Methodology:</a:t>
            </a:r>
            <a:endParaRPr u="sng">
              <a:solidFill>
                <a:schemeClr val="dk2"/>
              </a:solidFill>
              <a:latin typeface="Arial"/>
              <a:ea typeface="Arial"/>
              <a:cs typeface="Arial"/>
              <a:sym typeface="Arial"/>
            </a:endParaRPr>
          </a:p>
          <a:p>
            <a:pPr indent="-311150" lvl="0" marL="457200" rtl="0" algn="just">
              <a:spcBef>
                <a:spcPts val="120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The authors have modified the SEVIR model by SVIR considering a new compartment called pathogen population P that has the highest impact on the transmission of the disease. </a:t>
            </a:r>
            <a:endParaRPr sz="1300">
              <a:solidFill>
                <a:schemeClr val="dk2"/>
              </a:solidFill>
              <a:latin typeface="Times New Roman"/>
              <a:ea typeface="Times New Roman"/>
              <a:cs typeface="Times New Roman"/>
              <a:sym typeface="Times New Roman"/>
            </a:endParaRPr>
          </a:p>
          <a:p>
            <a:pPr indent="-311150" lvl="0" marL="457200" rtl="0" algn="just">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From the model, they first estimated the disease-free equilibrium, calculated the effective reproduction number (REff), and established the stability analysis. </a:t>
            </a:r>
            <a:endParaRPr sz="1300">
              <a:solidFill>
                <a:schemeClr val="dk2"/>
              </a:solidFill>
              <a:latin typeface="Times New Roman"/>
              <a:ea typeface="Times New Roman"/>
              <a:cs typeface="Times New Roman"/>
              <a:sym typeface="Times New Roman"/>
            </a:endParaRPr>
          </a:p>
          <a:p>
            <a:pPr indent="-311150" lvl="0" marL="457200" rtl="0" algn="just">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The local stability analysis of the DFEP is justified using linearization. </a:t>
            </a:r>
            <a:endParaRPr sz="1300">
              <a:solidFill>
                <a:schemeClr val="dk2"/>
              </a:solidFill>
              <a:latin typeface="Times New Roman"/>
              <a:ea typeface="Times New Roman"/>
              <a:cs typeface="Times New Roman"/>
              <a:sym typeface="Times New Roman"/>
            </a:endParaRPr>
          </a:p>
          <a:p>
            <a:pPr indent="-311150" lvl="0" marL="457200" rtl="0" algn="just">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The Castillo–Chavez stability criterion is used to demonstrate the global stability of the disease-free equilibrium point, while the linearization method is used to justify its local stability analysis and gives a result of REff &lt;1. </a:t>
            </a:r>
            <a:endParaRPr sz="1300">
              <a:solidFill>
                <a:schemeClr val="dk2"/>
              </a:solidFill>
              <a:latin typeface="Times New Roman"/>
              <a:ea typeface="Times New Roman"/>
              <a:cs typeface="Times New Roman"/>
              <a:sym typeface="Times New Roman"/>
            </a:endParaRPr>
          </a:p>
          <a:p>
            <a:pPr indent="-311150" lvl="0" marL="457200" rtl="0" algn="just">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The stability analysis of endemic equilibrium point is explained by defining a Lyapunov function, and its global stability exists when REf f &gt; 1. </a:t>
            </a:r>
            <a:endParaRPr sz="1300">
              <a:solidFill>
                <a:schemeClr val="dk2"/>
              </a:solidFill>
              <a:latin typeface="Times New Roman"/>
              <a:ea typeface="Times New Roman"/>
              <a:cs typeface="Times New Roman"/>
              <a:sym typeface="Times New Roman"/>
            </a:endParaRPr>
          </a:p>
          <a:p>
            <a:pPr indent="-311150" lvl="0" marL="457200" rtl="0" algn="just">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To identify the effect of parameters on the transmission dynamics, they performed sensitivity index and numerical simulation. </a:t>
            </a:r>
            <a:endParaRPr sz="1300">
              <a:solidFill>
                <a:schemeClr val="dk2"/>
              </a:solidFill>
              <a:latin typeface="Times New Roman"/>
              <a:ea typeface="Times New Roman"/>
              <a:cs typeface="Times New Roman"/>
              <a:sym typeface="Times New Roman"/>
            </a:endParaRPr>
          </a:p>
          <a:p>
            <a:pPr indent="-311150" lvl="0" marL="457200" rtl="0" algn="just">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To study the sensitivity, Maple 18 software is used.</a:t>
            </a:r>
            <a:endParaRPr>
              <a:solidFill>
                <a:schemeClr val="dk2"/>
              </a:solidFill>
              <a:latin typeface="Times New Roman"/>
              <a:ea typeface="Times New Roman"/>
              <a:cs typeface="Times New Roman"/>
              <a:sym typeface="Times New Roman"/>
            </a:endParaRPr>
          </a:p>
        </p:txBody>
      </p:sp>
      <p:sp>
        <p:nvSpPr>
          <p:cNvPr id="79" name="Google Shape;79;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290050"/>
            <a:ext cx="8520600" cy="4278900"/>
          </a:xfrm>
          <a:prstGeom prst="rect">
            <a:avLst/>
          </a:prstGeom>
        </p:spPr>
        <p:txBody>
          <a:bodyPr anchorCtr="0" anchor="t" bIns="91425" lIns="91425" spcFirstLastPara="1" rIns="91425" wrap="square" tIns="91425">
            <a:normAutofit/>
          </a:bodyPr>
          <a:lstStyle/>
          <a:p>
            <a:pPr indent="0" lvl="0" marL="457200" rtl="0" algn="just">
              <a:spcBef>
                <a:spcPts val="1200"/>
              </a:spcBef>
              <a:spcAft>
                <a:spcPts val="0"/>
              </a:spcAft>
              <a:buNone/>
            </a:pPr>
            <a:r>
              <a:rPr lang="en" u="sng">
                <a:solidFill>
                  <a:schemeClr val="dk2"/>
                </a:solidFill>
                <a:latin typeface="Arial"/>
                <a:ea typeface="Arial"/>
                <a:cs typeface="Arial"/>
                <a:sym typeface="Arial"/>
              </a:rPr>
              <a:t>Conclusion:</a:t>
            </a:r>
            <a:endParaRPr u="sng">
              <a:solidFill>
                <a:schemeClr val="dk2"/>
              </a:solidFill>
              <a:latin typeface="Arial"/>
              <a:ea typeface="Arial"/>
              <a:cs typeface="Arial"/>
              <a:sym typeface="Arial"/>
            </a:endParaRPr>
          </a:p>
          <a:p>
            <a:pPr indent="-342900" lvl="0" marL="457200" rtl="0" algn="just">
              <a:spcBef>
                <a:spcPts val="1200"/>
              </a:spcBef>
              <a:spcAft>
                <a:spcPts val="0"/>
              </a:spcAft>
              <a:buClr>
                <a:schemeClr val="dk2"/>
              </a:buClr>
              <a:buSzPts val="1800"/>
              <a:buFont typeface="Times New Roman"/>
              <a:buChar char="●"/>
            </a:pPr>
            <a:r>
              <a:rPr lang="en" sz="1300">
                <a:solidFill>
                  <a:schemeClr val="dk2"/>
                </a:solidFill>
                <a:latin typeface="Times New Roman"/>
                <a:ea typeface="Times New Roman"/>
                <a:cs typeface="Times New Roman"/>
                <a:sym typeface="Times New Roman"/>
              </a:rPr>
              <a:t>In this study, they have formulated and analyzed a mathematical model of transmission dynamics of measles considering the indirect contact that causes infection on the susceptible individuals due to touching infected objects, inhaling polluted air, and other modes of transmission of measles virus. </a:t>
            </a:r>
            <a:endParaRPr sz="1300">
              <a:solidFill>
                <a:schemeClr val="dk2"/>
              </a:solidFill>
              <a:latin typeface="Times New Roman"/>
              <a:ea typeface="Times New Roman"/>
              <a:cs typeface="Times New Roman"/>
              <a:sym typeface="Times New Roman"/>
            </a:endParaRPr>
          </a:p>
          <a:p>
            <a:pPr indent="-342900" lvl="0" marL="457200" rtl="0" algn="just">
              <a:spcBef>
                <a:spcPts val="0"/>
              </a:spcBef>
              <a:spcAft>
                <a:spcPts val="0"/>
              </a:spcAft>
              <a:buClr>
                <a:schemeClr val="dk2"/>
              </a:buClr>
              <a:buSzPts val="1800"/>
              <a:buFont typeface="Times New Roman"/>
              <a:buChar char="●"/>
            </a:pPr>
            <a:r>
              <a:rPr lang="en" sz="1300">
                <a:solidFill>
                  <a:schemeClr val="dk2"/>
                </a:solidFill>
                <a:latin typeface="Times New Roman"/>
                <a:ea typeface="Times New Roman"/>
                <a:cs typeface="Times New Roman"/>
                <a:sym typeface="Times New Roman"/>
              </a:rPr>
              <a:t>To formulate the model, they first reviewed some of recent published papers and articles that worked on measles disease and </a:t>
            </a:r>
            <a:r>
              <a:rPr lang="en" sz="1300">
                <a:solidFill>
                  <a:schemeClr val="dk2"/>
                </a:solidFill>
                <a:latin typeface="Times New Roman"/>
                <a:ea typeface="Times New Roman"/>
                <a:cs typeface="Times New Roman"/>
                <a:sym typeface="Times New Roman"/>
              </a:rPr>
              <a:t>modified</a:t>
            </a:r>
            <a:r>
              <a:rPr lang="en" sz="1300">
                <a:solidFill>
                  <a:schemeClr val="dk2"/>
                </a:solidFill>
                <a:latin typeface="Times New Roman"/>
                <a:ea typeface="Times New Roman"/>
                <a:cs typeface="Times New Roman"/>
                <a:sym typeface="Times New Roman"/>
              </a:rPr>
              <a:t> the SEVIR model by SVIR considering a new compartment called pathogen population P that has a highest impact on the transmission of the disease.</a:t>
            </a:r>
            <a:r>
              <a:rPr lang="en" sz="1000">
                <a:solidFill>
                  <a:schemeClr val="dk2"/>
                </a:solidFill>
                <a:latin typeface="Times New Roman"/>
                <a:ea typeface="Times New Roman"/>
                <a:cs typeface="Times New Roman"/>
                <a:sym typeface="Times New Roman"/>
              </a:rPr>
              <a:t> </a:t>
            </a:r>
            <a:endParaRPr sz="1000">
              <a:solidFill>
                <a:schemeClr val="dk2"/>
              </a:solidFill>
              <a:latin typeface="Times New Roman"/>
              <a:ea typeface="Times New Roman"/>
              <a:cs typeface="Times New Roman"/>
              <a:sym typeface="Times New Roman"/>
            </a:endParaRPr>
          </a:p>
          <a:p>
            <a:pPr indent="-342900" lvl="0" marL="457200" rtl="0" algn="just">
              <a:spcBef>
                <a:spcPts val="0"/>
              </a:spcBef>
              <a:spcAft>
                <a:spcPts val="0"/>
              </a:spcAft>
              <a:buClr>
                <a:schemeClr val="dk2"/>
              </a:buClr>
              <a:buSzPts val="1800"/>
              <a:buFont typeface="Times New Roman"/>
              <a:buChar char="●"/>
            </a:pPr>
            <a:r>
              <a:rPr lang="en" sz="1300">
                <a:solidFill>
                  <a:schemeClr val="dk2"/>
                </a:solidFill>
                <a:latin typeface="Times New Roman"/>
                <a:ea typeface="Times New Roman"/>
                <a:cs typeface="Times New Roman"/>
                <a:sym typeface="Times New Roman"/>
              </a:rPr>
              <a:t>From numerical simulation, it is obtained that the indirect contact rate has an extreme impact on the transmission dynamics of measles. </a:t>
            </a:r>
            <a:endParaRPr sz="1300">
              <a:solidFill>
                <a:schemeClr val="dk2"/>
              </a:solidFill>
              <a:latin typeface="Times New Roman"/>
              <a:ea typeface="Times New Roman"/>
              <a:cs typeface="Times New Roman"/>
              <a:sym typeface="Times New Roman"/>
            </a:endParaRPr>
          </a:p>
          <a:p>
            <a:pPr indent="-342900" lvl="0" marL="457200" rtl="0" algn="just">
              <a:spcBef>
                <a:spcPts val="0"/>
              </a:spcBef>
              <a:spcAft>
                <a:spcPts val="0"/>
              </a:spcAft>
              <a:buClr>
                <a:schemeClr val="dk2"/>
              </a:buClr>
              <a:buSzPts val="1800"/>
              <a:buFont typeface="Times New Roman"/>
              <a:buChar char="●"/>
            </a:pPr>
            <a:r>
              <a:rPr lang="en" sz="1300">
                <a:solidFill>
                  <a:schemeClr val="dk2"/>
                </a:solidFill>
                <a:latin typeface="Times New Roman"/>
                <a:ea typeface="Times New Roman"/>
                <a:cs typeface="Times New Roman"/>
                <a:sym typeface="Times New Roman"/>
              </a:rPr>
              <a:t>Therefore, they conclude by saying that the rate of indirect contact must be minimized to reduce the number of infected </a:t>
            </a:r>
            <a:r>
              <a:rPr lang="en" sz="1300">
                <a:solidFill>
                  <a:schemeClr val="dk2"/>
                </a:solidFill>
                <a:latin typeface="Times New Roman"/>
                <a:ea typeface="Times New Roman"/>
                <a:cs typeface="Times New Roman"/>
                <a:sym typeface="Times New Roman"/>
              </a:rPr>
              <a:t>individuals</a:t>
            </a:r>
            <a:r>
              <a:rPr lang="en" sz="1300">
                <a:solidFill>
                  <a:schemeClr val="dk2"/>
                </a:solidFill>
                <a:latin typeface="Times New Roman"/>
                <a:ea typeface="Times New Roman"/>
                <a:cs typeface="Times New Roman"/>
                <a:sym typeface="Times New Roman"/>
              </a:rPr>
              <a:t>. </a:t>
            </a:r>
            <a:endParaRPr sz="1300">
              <a:solidFill>
                <a:schemeClr val="dk2"/>
              </a:solidFill>
              <a:latin typeface="Times New Roman"/>
              <a:ea typeface="Times New Roman"/>
              <a:cs typeface="Times New Roman"/>
              <a:sym typeface="Times New Roman"/>
            </a:endParaRPr>
          </a:p>
          <a:p>
            <a:pPr indent="-342900" lvl="0" marL="457200" rtl="0" algn="just">
              <a:spcBef>
                <a:spcPts val="0"/>
              </a:spcBef>
              <a:spcAft>
                <a:spcPts val="0"/>
              </a:spcAft>
              <a:buClr>
                <a:schemeClr val="dk2"/>
              </a:buClr>
              <a:buSzPts val="1800"/>
              <a:buFont typeface="Times New Roman"/>
              <a:buChar char="●"/>
            </a:pPr>
            <a:r>
              <a:rPr lang="en" sz="1300">
                <a:solidFill>
                  <a:schemeClr val="dk2"/>
                </a:solidFill>
                <a:latin typeface="Times New Roman"/>
                <a:ea typeface="Times New Roman"/>
                <a:cs typeface="Times New Roman"/>
                <a:sym typeface="Times New Roman"/>
              </a:rPr>
              <a:t>Also, they found that working on reducing the infection rates and infective contribution to the pathogen concentration in the environment. In addition, enhancing the treatment rate of infective and vaccination brings a significant contribution to reducing the disease </a:t>
            </a:r>
            <a:r>
              <a:rPr lang="en" sz="1300">
                <a:solidFill>
                  <a:schemeClr val="dk2"/>
                </a:solidFill>
                <a:latin typeface="Times New Roman"/>
                <a:ea typeface="Times New Roman"/>
                <a:cs typeface="Times New Roman"/>
                <a:sym typeface="Times New Roman"/>
              </a:rPr>
              <a:t>affect</a:t>
            </a:r>
            <a:r>
              <a:rPr lang="en" sz="1300">
                <a:solidFill>
                  <a:schemeClr val="dk2"/>
                </a:solidFill>
                <a:latin typeface="Times New Roman"/>
                <a:ea typeface="Times New Roman"/>
                <a:cs typeface="Times New Roman"/>
                <a:sym typeface="Times New Roman"/>
              </a:rPr>
              <a:t> in the community. </a:t>
            </a:r>
            <a:endParaRPr u="sng">
              <a:solidFill>
                <a:schemeClr val="dk2"/>
              </a:solidFill>
              <a:latin typeface="Arial"/>
              <a:ea typeface="Arial"/>
              <a:cs typeface="Arial"/>
              <a:sym typeface="Arial"/>
            </a:endParaRPr>
          </a:p>
        </p:txBody>
      </p:sp>
      <p:sp>
        <p:nvSpPr>
          <p:cNvPr id="85" name="Google Shape;85;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290050"/>
            <a:ext cx="8520600" cy="42789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lang="en" u="sng">
                <a:solidFill>
                  <a:schemeClr val="dk2"/>
                </a:solidFill>
                <a:latin typeface="Arial"/>
                <a:ea typeface="Arial"/>
                <a:cs typeface="Arial"/>
                <a:sym typeface="Arial"/>
              </a:rPr>
              <a:t>Reference:</a:t>
            </a:r>
            <a:endParaRPr u="sng">
              <a:solidFill>
                <a:schemeClr val="dk2"/>
              </a:solidFill>
              <a:latin typeface="Arial"/>
              <a:ea typeface="Arial"/>
              <a:cs typeface="Arial"/>
              <a:sym typeface="Arial"/>
            </a:endParaRPr>
          </a:p>
          <a:p>
            <a:pPr indent="0" lvl="0" marL="457200" rtl="0" algn="just">
              <a:spcBef>
                <a:spcPts val="0"/>
              </a:spcBef>
              <a:spcAft>
                <a:spcPts val="0"/>
              </a:spcAft>
              <a:buNone/>
            </a:pPr>
            <a:r>
              <a:rPr lang="en" u="sng">
                <a:solidFill>
                  <a:schemeClr val="hlink"/>
                </a:solidFill>
                <a:latin typeface="Arial"/>
                <a:ea typeface="Arial"/>
                <a:cs typeface="Arial"/>
                <a:sym typeface="Arial"/>
                <a:hlinkClick r:id="rId3"/>
              </a:rPr>
              <a:t>https://www.hindawi.com/journals/ddns/2023/9353540/</a:t>
            </a:r>
            <a:endParaRPr u="sng">
              <a:solidFill>
                <a:schemeClr val="dk2"/>
              </a:solidFill>
              <a:latin typeface="Arial"/>
              <a:ea typeface="Arial"/>
              <a:cs typeface="Arial"/>
              <a:sym typeface="Arial"/>
            </a:endParaRPr>
          </a:p>
          <a:p>
            <a:pPr indent="0" lvl="0" marL="457200" rtl="0" algn="just">
              <a:spcBef>
                <a:spcPts val="0"/>
              </a:spcBef>
              <a:spcAft>
                <a:spcPts val="0"/>
              </a:spcAft>
              <a:buNone/>
            </a:pPr>
            <a:r>
              <a:t/>
            </a:r>
            <a:endParaRPr u="sng">
              <a:solidFill>
                <a:schemeClr val="dk2"/>
              </a:solidFill>
              <a:latin typeface="Arial"/>
              <a:ea typeface="Arial"/>
              <a:cs typeface="Arial"/>
              <a:sym typeface="Arial"/>
            </a:endParaRPr>
          </a:p>
        </p:txBody>
      </p:sp>
      <p:sp>
        <p:nvSpPr>
          <p:cNvPr id="91" name="Google Shape;91;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290050"/>
            <a:ext cx="8520600" cy="427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600">
                <a:solidFill>
                  <a:schemeClr val="dk2"/>
                </a:solidFill>
                <a:latin typeface="Arial"/>
                <a:ea typeface="Arial"/>
                <a:cs typeface="Arial"/>
                <a:sym typeface="Arial"/>
              </a:rPr>
              <a:t>              </a:t>
            </a:r>
            <a:r>
              <a:rPr b="1" lang="en" sz="4800">
                <a:solidFill>
                  <a:schemeClr val="dk2"/>
                </a:solidFill>
                <a:latin typeface="Arial"/>
                <a:ea typeface="Arial"/>
                <a:cs typeface="Arial"/>
                <a:sym typeface="Arial"/>
              </a:rPr>
              <a:t>     Thank you</a:t>
            </a:r>
            <a:endParaRPr b="1" sz="4800">
              <a:solidFill>
                <a:schemeClr val="dk2"/>
              </a:solidFill>
              <a:latin typeface="Arial"/>
              <a:ea typeface="Arial"/>
              <a:cs typeface="Arial"/>
              <a:sym typeface="Arial"/>
            </a:endParaRPr>
          </a:p>
          <a:p>
            <a:pPr indent="0" lvl="0" marL="457200" rtl="0" algn="just">
              <a:spcBef>
                <a:spcPts val="0"/>
              </a:spcBef>
              <a:spcAft>
                <a:spcPts val="0"/>
              </a:spcAft>
              <a:buNone/>
            </a:pPr>
            <a:r>
              <a:t/>
            </a:r>
            <a:endParaRPr u="sng">
              <a:solidFill>
                <a:schemeClr val="dk2"/>
              </a:solidFill>
              <a:latin typeface="Arial"/>
              <a:ea typeface="Arial"/>
              <a:cs typeface="Arial"/>
              <a:sym typeface="Arial"/>
            </a:endParaRPr>
          </a:p>
        </p:txBody>
      </p:sp>
      <p:sp>
        <p:nvSpPr>
          <p:cNvPr id="97" name="Google Shape;97;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