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71" r:id="rId7"/>
    <p:sldId id="262" r:id="rId8"/>
    <p:sldId id="263" r:id="rId9"/>
    <p:sldId id="272" r:id="rId10"/>
    <p:sldId id="264" r:id="rId11"/>
    <p:sldId id="273" r:id="rId12"/>
    <p:sldId id="265" r:id="rId13"/>
    <p:sldId id="266" r:id="rId14"/>
    <p:sldId id="267" r:id="rId15"/>
    <p:sldId id="268" r:id="rId16"/>
    <p:sldId id="269" r:id="rId17"/>
    <p:sldId id="274"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14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DCBC210-3BE7-4E20-8A27-D65F93BBC6A5}"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48174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98403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5833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382458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7874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4002354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11221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7594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17067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C210-3BE7-4E20-8A27-D65F93BBC6A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23639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BC210-3BE7-4E20-8A27-D65F93BBC6A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200603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BC210-3BE7-4E20-8A27-D65F93BBC6A5}"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166568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BC210-3BE7-4E20-8A27-D65F93BBC6A5}"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0391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BC210-3BE7-4E20-8A27-D65F93BBC6A5}"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60708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C210-3BE7-4E20-8A27-D65F93BBC6A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415723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C210-3BE7-4E20-8A27-D65F93BBC6A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21BB-DE56-4F72-A062-B0E8C4980A01}" type="slidenum">
              <a:rPr lang="en-US" smtClean="0"/>
              <a:t>‹#›</a:t>
            </a:fld>
            <a:endParaRPr lang="en-US"/>
          </a:p>
        </p:txBody>
      </p:sp>
    </p:spTree>
    <p:extLst>
      <p:ext uri="{BB962C8B-B14F-4D97-AF65-F5344CB8AC3E}">
        <p14:creationId xmlns:p14="http://schemas.microsoft.com/office/powerpoint/2010/main" val="375522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CBC210-3BE7-4E20-8A27-D65F93BBC6A5}" type="datetimeFigureOut">
              <a:rPr lang="en-US" smtClean="0"/>
              <a:t>11/28/2023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61021BB-DE56-4F72-A062-B0E8C4980A01}" type="slidenum">
              <a:rPr lang="en-US" smtClean="0"/>
              <a:t>‹#›</a:t>
            </a:fld>
            <a:endParaRPr lang="en-US"/>
          </a:p>
        </p:txBody>
      </p:sp>
    </p:spTree>
    <p:extLst>
      <p:ext uri="{BB962C8B-B14F-4D97-AF65-F5344CB8AC3E}">
        <p14:creationId xmlns:p14="http://schemas.microsoft.com/office/powerpoint/2010/main" val="172342081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F5943C-BAFB-4F1A-A00D-9F5821DD5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7" name="TextBox 6">
            <a:extLst>
              <a:ext uri="{FF2B5EF4-FFF2-40B4-BE49-F238E27FC236}">
                <a16:creationId xmlns:a16="http://schemas.microsoft.com/office/drawing/2014/main" id="{3F7EA80B-C808-4E4D-99B0-39B16EAE70AB}"/>
              </a:ext>
            </a:extLst>
          </p:cNvPr>
          <p:cNvSpPr txBox="1"/>
          <p:nvPr/>
        </p:nvSpPr>
        <p:spPr>
          <a:xfrm>
            <a:off x="3108957" y="850573"/>
            <a:ext cx="510428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Fire Simulation and Modelling for Data Centers</a:t>
            </a:r>
          </a:p>
        </p:txBody>
      </p:sp>
      <p:sp>
        <p:nvSpPr>
          <p:cNvPr id="8" name="TextBox 7">
            <a:extLst>
              <a:ext uri="{FF2B5EF4-FFF2-40B4-BE49-F238E27FC236}">
                <a16:creationId xmlns:a16="http://schemas.microsoft.com/office/drawing/2014/main" id="{5D06AB82-EDC9-4B19-9B1E-A708E660033C}"/>
              </a:ext>
            </a:extLst>
          </p:cNvPr>
          <p:cNvSpPr txBox="1"/>
          <p:nvPr/>
        </p:nvSpPr>
        <p:spPr>
          <a:xfrm>
            <a:off x="2956672" y="1484435"/>
            <a:ext cx="525656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Submission 4 – Group Presentation Paper Draft 1</a:t>
            </a:r>
          </a:p>
        </p:txBody>
      </p:sp>
      <p:graphicFrame>
        <p:nvGraphicFramePr>
          <p:cNvPr id="9" name="Table 8">
            <a:extLst>
              <a:ext uri="{FF2B5EF4-FFF2-40B4-BE49-F238E27FC236}">
                <a16:creationId xmlns:a16="http://schemas.microsoft.com/office/drawing/2014/main" id="{894EDF15-FC1C-4ABA-8297-1EAD96A279DE}"/>
              </a:ext>
            </a:extLst>
          </p:cNvPr>
          <p:cNvGraphicFramePr>
            <a:graphicFrameLocks noGrp="1"/>
          </p:cNvGraphicFramePr>
          <p:nvPr>
            <p:extLst>
              <p:ext uri="{D42A27DB-BD31-4B8C-83A1-F6EECF244321}">
                <p14:modId xmlns:p14="http://schemas.microsoft.com/office/powerpoint/2010/main" val="1267029858"/>
              </p:ext>
            </p:extLst>
          </p:nvPr>
        </p:nvGraphicFramePr>
        <p:xfrm>
          <a:off x="1901200" y="2752161"/>
          <a:ext cx="7519795" cy="1097280"/>
        </p:xfrm>
        <a:graphic>
          <a:graphicData uri="http://schemas.openxmlformats.org/drawingml/2006/table">
            <a:tbl>
              <a:tblPr firstRow="1" bandRow="1">
                <a:tableStyleId>{5C22544A-7EE6-4342-B048-85BDC9FD1C3A}</a:tableStyleId>
              </a:tblPr>
              <a:tblGrid>
                <a:gridCol w="1255081">
                  <a:extLst>
                    <a:ext uri="{9D8B030D-6E8A-4147-A177-3AD203B41FA5}">
                      <a16:colId xmlns:a16="http://schemas.microsoft.com/office/drawing/2014/main" val="2606734665"/>
                    </a:ext>
                  </a:extLst>
                </a:gridCol>
                <a:gridCol w="6264714">
                  <a:extLst>
                    <a:ext uri="{9D8B030D-6E8A-4147-A177-3AD203B41FA5}">
                      <a16:colId xmlns:a16="http://schemas.microsoft.com/office/drawing/2014/main" val="1596342591"/>
                    </a:ext>
                  </a:extLst>
                </a:gridCol>
              </a:tblGrid>
              <a:tr h="368301">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Course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Petri Net Theory And Modeling Of Systems (CSE718)</a:t>
                      </a:r>
                    </a:p>
                    <a:p>
                      <a:pPr algn="ct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4318403"/>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Faculty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Annajiat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Alim</a:t>
                      </a:r>
                      <a:r>
                        <a:rPr lang="en-US" sz="2000" dirty="0">
                          <a:solidFill>
                            <a:schemeClr val="tx1"/>
                          </a:solidFill>
                          <a:latin typeface="Times New Roman" panose="02020603050405020304" pitchFamily="18" charset="0"/>
                          <a:cs typeface="Times New Roman" panose="02020603050405020304" pitchFamily="18" charset="0"/>
                        </a:rPr>
                        <a:t> Rasel [AAR]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565016"/>
                  </a:ext>
                </a:extLst>
              </a:tr>
            </a:tbl>
          </a:graphicData>
        </a:graphic>
      </p:graphicFrame>
      <p:graphicFrame>
        <p:nvGraphicFramePr>
          <p:cNvPr id="10" name="Table 9">
            <a:extLst>
              <a:ext uri="{FF2B5EF4-FFF2-40B4-BE49-F238E27FC236}">
                <a16:creationId xmlns:a16="http://schemas.microsoft.com/office/drawing/2014/main" id="{D4801749-D6D6-42E7-84A7-314D605F0C8D}"/>
              </a:ext>
            </a:extLst>
          </p:cNvPr>
          <p:cNvGraphicFramePr>
            <a:graphicFrameLocks noGrp="1"/>
          </p:cNvGraphicFramePr>
          <p:nvPr>
            <p:extLst>
              <p:ext uri="{D42A27DB-BD31-4B8C-83A1-F6EECF244321}">
                <p14:modId xmlns:p14="http://schemas.microsoft.com/office/powerpoint/2010/main" val="3694025476"/>
              </p:ext>
            </p:extLst>
          </p:nvPr>
        </p:nvGraphicFramePr>
        <p:xfrm>
          <a:off x="3395084" y="4267868"/>
          <a:ext cx="4379741" cy="1981200"/>
        </p:xfrm>
        <a:graphic>
          <a:graphicData uri="http://schemas.openxmlformats.org/drawingml/2006/table">
            <a:tbl>
              <a:tblPr firstRow="1" bandRow="1">
                <a:tableStyleId>{5C22544A-7EE6-4342-B048-85BDC9FD1C3A}</a:tableStyleId>
              </a:tblPr>
              <a:tblGrid>
                <a:gridCol w="2413080">
                  <a:extLst>
                    <a:ext uri="{9D8B030D-6E8A-4147-A177-3AD203B41FA5}">
                      <a16:colId xmlns:a16="http://schemas.microsoft.com/office/drawing/2014/main" val="3829673562"/>
                    </a:ext>
                  </a:extLst>
                </a:gridCol>
                <a:gridCol w="1966661">
                  <a:extLst>
                    <a:ext uri="{9D8B030D-6E8A-4147-A177-3AD203B41FA5}">
                      <a16:colId xmlns:a16="http://schemas.microsoft.com/office/drawing/2014/main" val="1566871414"/>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7572088"/>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Sushana</a:t>
                      </a:r>
                      <a:r>
                        <a:rPr lang="en-US" sz="2000" b="0" dirty="0">
                          <a:solidFill>
                            <a:schemeClr val="tx1"/>
                          </a:solidFill>
                          <a:latin typeface="Times New Roman" panose="02020603050405020304" pitchFamily="18" charset="0"/>
                          <a:cs typeface="Times New Roman" panose="02020603050405020304" pitchFamily="18" charset="0"/>
                        </a:rPr>
                        <a:t> Islam </a:t>
                      </a:r>
                      <a:r>
                        <a:rPr lang="en-US" sz="2000" b="0" dirty="0" err="1">
                          <a:solidFill>
                            <a:schemeClr val="tx1"/>
                          </a:solidFill>
                          <a:latin typeface="Times New Roman" panose="02020603050405020304" pitchFamily="18" charset="0"/>
                          <a:cs typeface="Times New Roman" panose="02020603050405020304" pitchFamily="18" charset="0"/>
                        </a:rPr>
                        <a:t>Mim</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621631"/>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Mirza Ahmad </a:t>
                      </a:r>
                      <a:r>
                        <a:rPr lang="en-US" sz="2000" b="0" dirty="0" err="1">
                          <a:solidFill>
                            <a:schemeClr val="tx1"/>
                          </a:solidFill>
                          <a:latin typeface="Times New Roman" panose="02020603050405020304" pitchFamily="18" charset="0"/>
                          <a:cs typeface="Times New Roman" panose="02020603050405020304" pitchFamily="18" charset="0"/>
                        </a:rPr>
                        <a:t>Shayer</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2061269"/>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Salman Sadat Nur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452023"/>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Nazia</a:t>
                      </a:r>
                      <a:r>
                        <a:rPr lang="en-US" sz="2000" b="0" dirty="0">
                          <a:solidFill>
                            <a:schemeClr val="tx1"/>
                          </a:solidFill>
                          <a:latin typeface="Times New Roman" panose="02020603050405020304" pitchFamily="18" charset="0"/>
                          <a:cs typeface="Times New Roman" panose="02020603050405020304" pitchFamily="18" charset="0"/>
                        </a:rPr>
                        <a:t> Parvin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23166034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002747"/>
                  </a:ext>
                </a:extLst>
              </a:tr>
            </a:tbl>
          </a:graphicData>
        </a:graphic>
      </p:graphicFrame>
      <p:sp>
        <p:nvSpPr>
          <p:cNvPr id="11" name="TextBox 10">
            <a:extLst>
              <a:ext uri="{FF2B5EF4-FFF2-40B4-BE49-F238E27FC236}">
                <a16:creationId xmlns:a16="http://schemas.microsoft.com/office/drawing/2014/main" id="{B25E59B5-71DA-4D48-86D3-931360D94A54}"/>
              </a:ext>
            </a:extLst>
          </p:cNvPr>
          <p:cNvSpPr txBox="1"/>
          <p:nvPr/>
        </p:nvSpPr>
        <p:spPr>
          <a:xfrm>
            <a:off x="4982212" y="2118298"/>
            <a:ext cx="10326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Group 2</a:t>
            </a:r>
          </a:p>
        </p:txBody>
      </p:sp>
    </p:spTree>
    <p:extLst>
      <p:ext uri="{BB962C8B-B14F-4D97-AF65-F5344CB8AC3E}">
        <p14:creationId xmlns:p14="http://schemas.microsoft.com/office/powerpoint/2010/main" val="356551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4E3D0-9BC3-439A-9BE5-0EA06AEE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63605EB2-09CE-4BD0-998A-092076893DB9}"/>
              </a:ext>
            </a:extLst>
          </p:cNvPr>
          <p:cNvSpPr txBox="1"/>
          <p:nvPr/>
        </p:nvSpPr>
        <p:spPr>
          <a:xfrm>
            <a:off x="112545" y="474345"/>
            <a:ext cx="9158065" cy="5909310"/>
          </a:xfrm>
          <a:prstGeom prst="rect">
            <a:avLst/>
          </a:prstGeom>
          <a:noFill/>
        </p:spPr>
        <p:txBody>
          <a:bodyPr wrap="square" rtlCol="0">
            <a:spAutoFit/>
          </a:bodyPr>
          <a:lstStyle/>
          <a:p>
            <a:r>
              <a:rPr lang="en-US" dirty="0"/>
              <a:t>Fire detection –</a:t>
            </a:r>
          </a:p>
          <a:p>
            <a:endParaRPr lang="en-US" dirty="0"/>
          </a:p>
          <a:p>
            <a:pPr algn="just"/>
            <a:r>
              <a:rPr lang="en-US" dirty="0"/>
              <a:t>To ensure such disasters do not become uncontrollable many data centers often have various fire detection systems. According to Zheng, prompt identification of fires and responding with countermeasures as soon as possible. Many systems also prioritize safety and warns any people within the premise so the casualties can be avoided.  Below are different types of fire detection systems.</a:t>
            </a:r>
          </a:p>
          <a:p>
            <a:pPr algn="just"/>
            <a:endParaRPr lang="en-US" dirty="0"/>
          </a:p>
          <a:p>
            <a:pPr marL="285750" indent="-285750" algn="just">
              <a:buFont typeface="Arial" panose="020B0604020202020204" pitchFamily="34" charset="0"/>
              <a:buChar char="•"/>
            </a:pPr>
            <a:r>
              <a:rPr lang="en-US" dirty="0"/>
              <a:t>Smoke detectors - photoelectric spot-types and ionization types are popular due to being affordable, reliable and comes with sensitivity regulation. Not good in detecting electrical fires within components.    </a:t>
            </a:r>
          </a:p>
          <a:p>
            <a:pPr marL="285750" indent="-285750" algn="just">
              <a:buFont typeface="Arial" panose="020B0604020202020204" pitchFamily="34" charset="0"/>
              <a:buChar char="•"/>
            </a:pPr>
            <a:r>
              <a:rPr lang="en-US" dirty="0"/>
              <a:t>Heat detectors - alternate, good in areas where smoke detection is not practical. Good in areas with dusty or cooler environments.    </a:t>
            </a:r>
          </a:p>
          <a:p>
            <a:pPr marL="285750" indent="-285750" algn="just">
              <a:buFont typeface="Arial" panose="020B0604020202020204" pitchFamily="34" charset="0"/>
              <a:buChar char="•"/>
            </a:pPr>
            <a:r>
              <a:rPr lang="en-US" dirty="0"/>
              <a:t>Air sampling systems - Drawing in air, analyzing combustion particles continuously, can provide early warnings. One of three is often utilized - standard fire detection (SFD), early warning fire detection (EWFD), and very early warning fire detection (VEWFD). Usually EWFD and VEWFD are preferred.    </a:t>
            </a:r>
          </a:p>
          <a:p>
            <a:pPr marL="285750" indent="-285750" algn="just">
              <a:buFont typeface="Arial" panose="020B0604020202020204" pitchFamily="34" charset="0"/>
              <a:buChar char="•"/>
            </a:pPr>
            <a:r>
              <a:rPr lang="en-US" dirty="0"/>
              <a:t>Gas detectors - detects ionizing gases in the air, which could be a potential fire starter like - hydrogen. </a:t>
            </a:r>
          </a:p>
          <a:p>
            <a:pPr marL="285750" indent="-285750" algn="just">
              <a:buFont typeface="Arial" panose="020B0604020202020204" pitchFamily="34" charset="0"/>
              <a:buChar char="•"/>
            </a:pPr>
            <a:r>
              <a:rPr lang="en-US" dirty="0"/>
              <a:t>Video detection - video analysis can see earliest fire signs, visible by smoke or fire colors. Can enhance detection via object detection algorithms.</a:t>
            </a:r>
          </a:p>
        </p:txBody>
      </p:sp>
    </p:spTree>
    <p:extLst>
      <p:ext uri="{BB962C8B-B14F-4D97-AF65-F5344CB8AC3E}">
        <p14:creationId xmlns:p14="http://schemas.microsoft.com/office/powerpoint/2010/main" val="388396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7D1F-C11B-42BD-A396-EDBDCA907CE0}"/>
              </a:ext>
            </a:extLst>
          </p:cNvPr>
          <p:cNvSpPr txBox="1"/>
          <p:nvPr/>
        </p:nvSpPr>
        <p:spPr>
          <a:xfrm>
            <a:off x="901790" y="340648"/>
            <a:ext cx="3241593" cy="369332"/>
          </a:xfrm>
          <a:prstGeom prst="rect">
            <a:avLst/>
          </a:prstGeom>
          <a:noFill/>
        </p:spPr>
        <p:txBody>
          <a:bodyPr wrap="none" rtlCol="0">
            <a:spAutoFit/>
          </a:bodyPr>
          <a:lstStyle/>
          <a:p>
            <a:r>
              <a:rPr lang="en-US" dirty="0"/>
              <a:t>Smoke Detection Diagrams</a:t>
            </a:r>
          </a:p>
        </p:txBody>
      </p:sp>
      <p:pic>
        <p:nvPicPr>
          <p:cNvPr id="3" name="Picture 2">
            <a:extLst>
              <a:ext uri="{FF2B5EF4-FFF2-40B4-BE49-F238E27FC236}">
                <a16:creationId xmlns:a16="http://schemas.microsoft.com/office/drawing/2014/main" id="{C554E4A9-96D8-4F19-BE29-24191EA40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693CFEE4-3FE8-4695-A4FE-2EA2E0899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10" y="1391276"/>
            <a:ext cx="4344895" cy="2436078"/>
          </a:xfrm>
          <a:prstGeom prst="rect">
            <a:avLst/>
          </a:prstGeom>
        </p:spPr>
      </p:pic>
      <p:pic>
        <p:nvPicPr>
          <p:cNvPr id="7" name="Picture 6">
            <a:extLst>
              <a:ext uri="{FF2B5EF4-FFF2-40B4-BE49-F238E27FC236}">
                <a16:creationId xmlns:a16="http://schemas.microsoft.com/office/drawing/2014/main" id="{BB770F46-C74C-4BB3-93EB-3635C0514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673" y="4520205"/>
            <a:ext cx="4344895" cy="1997197"/>
          </a:xfrm>
          <a:prstGeom prst="rect">
            <a:avLst/>
          </a:prstGeom>
        </p:spPr>
      </p:pic>
      <p:pic>
        <p:nvPicPr>
          <p:cNvPr id="9" name="Picture 8">
            <a:extLst>
              <a:ext uri="{FF2B5EF4-FFF2-40B4-BE49-F238E27FC236}">
                <a16:creationId xmlns:a16="http://schemas.microsoft.com/office/drawing/2014/main" id="{E83DD758-FC9D-466C-815E-53A5630962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792" y="4520205"/>
            <a:ext cx="3200847" cy="1991003"/>
          </a:xfrm>
          <a:prstGeom prst="rect">
            <a:avLst/>
          </a:prstGeom>
        </p:spPr>
      </p:pic>
      <p:pic>
        <p:nvPicPr>
          <p:cNvPr id="11" name="Picture 10">
            <a:extLst>
              <a:ext uri="{FF2B5EF4-FFF2-40B4-BE49-F238E27FC236}">
                <a16:creationId xmlns:a16="http://schemas.microsoft.com/office/drawing/2014/main" id="{A640215F-DCB9-4F44-A794-0071E184FA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1419" y="1537564"/>
            <a:ext cx="4598610" cy="1799754"/>
          </a:xfrm>
          <a:prstGeom prst="rect">
            <a:avLst/>
          </a:prstGeom>
        </p:spPr>
      </p:pic>
      <p:sp>
        <p:nvSpPr>
          <p:cNvPr id="12" name="TextBox 11">
            <a:extLst>
              <a:ext uri="{FF2B5EF4-FFF2-40B4-BE49-F238E27FC236}">
                <a16:creationId xmlns:a16="http://schemas.microsoft.com/office/drawing/2014/main" id="{A1B4879D-2FA2-4986-BEC5-A8A8014BF04C}"/>
              </a:ext>
            </a:extLst>
          </p:cNvPr>
          <p:cNvSpPr txBox="1"/>
          <p:nvPr/>
        </p:nvSpPr>
        <p:spPr>
          <a:xfrm>
            <a:off x="1689199" y="865962"/>
            <a:ext cx="1707519" cy="369332"/>
          </a:xfrm>
          <a:prstGeom prst="rect">
            <a:avLst/>
          </a:prstGeom>
          <a:noFill/>
        </p:spPr>
        <p:txBody>
          <a:bodyPr wrap="none" rtlCol="0">
            <a:spAutoFit/>
          </a:bodyPr>
          <a:lstStyle/>
          <a:p>
            <a:r>
              <a:rPr lang="en-US" dirty="0"/>
              <a:t>Sprinkler Hose</a:t>
            </a:r>
          </a:p>
        </p:txBody>
      </p:sp>
      <p:sp>
        <p:nvSpPr>
          <p:cNvPr id="13" name="TextBox 12">
            <a:extLst>
              <a:ext uri="{FF2B5EF4-FFF2-40B4-BE49-F238E27FC236}">
                <a16:creationId xmlns:a16="http://schemas.microsoft.com/office/drawing/2014/main" id="{0822FD5E-150A-4C3E-9529-4361EDD70540}"/>
              </a:ext>
            </a:extLst>
          </p:cNvPr>
          <p:cNvSpPr txBox="1"/>
          <p:nvPr/>
        </p:nvSpPr>
        <p:spPr>
          <a:xfrm>
            <a:off x="5601419" y="4150873"/>
            <a:ext cx="2382383" cy="369332"/>
          </a:xfrm>
          <a:prstGeom prst="rect">
            <a:avLst/>
          </a:prstGeom>
          <a:noFill/>
        </p:spPr>
        <p:txBody>
          <a:bodyPr wrap="none" rtlCol="0">
            <a:spAutoFit/>
          </a:bodyPr>
          <a:lstStyle/>
          <a:p>
            <a:r>
              <a:rPr lang="en-US" dirty="0" err="1"/>
              <a:t>Ionisation</a:t>
            </a:r>
            <a:r>
              <a:rPr lang="en-US" dirty="0"/>
              <a:t> Chamber</a:t>
            </a:r>
          </a:p>
        </p:txBody>
      </p:sp>
      <p:sp>
        <p:nvSpPr>
          <p:cNvPr id="14" name="TextBox 13">
            <a:extLst>
              <a:ext uri="{FF2B5EF4-FFF2-40B4-BE49-F238E27FC236}">
                <a16:creationId xmlns:a16="http://schemas.microsoft.com/office/drawing/2014/main" id="{0FAD1DF4-95F2-4FD3-88ED-9AE2C8801FAE}"/>
              </a:ext>
            </a:extLst>
          </p:cNvPr>
          <p:cNvSpPr txBox="1"/>
          <p:nvPr/>
        </p:nvSpPr>
        <p:spPr>
          <a:xfrm>
            <a:off x="1483153" y="4150873"/>
            <a:ext cx="1681871" cy="369332"/>
          </a:xfrm>
          <a:prstGeom prst="rect">
            <a:avLst/>
          </a:prstGeom>
          <a:noFill/>
        </p:spPr>
        <p:txBody>
          <a:bodyPr wrap="none" rtlCol="0">
            <a:spAutoFit/>
          </a:bodyPr>
          <a:lstStyle/>
          <a:p>
            <a:r>
              <a:rPr lang="en-US" dirty="0"/>
              <a:t>Photoelectric</a:t>
            </a:r>
          </a:p>
        </p:txBody>
      </p:sp>
      <p:sp>
        <p:nvSpPr>
          <p:cNvPr id="15" name="TextBox 14">
            <a:extLst>
              <a:ext uri="{FF2B5EF4-FFF2-40B4-BE49-F238E27FC236}">
                <a16:creationId xmlns:a16="http://schemas.microsoft.com/office/drawing/2014/main" id="{B12DA8B1-2A82-4F40-B6C6-28AF9D2B9FF8}"/>
              </a:ext>
            </a:extLst>
          </p:cNvPr>
          <p:cNvSpPr txBox="1"/>
          <p:nvPr/>
        </p:nvSpPr>
        <p:spPr>
          <a:xfrm>
            <a:off x="7252149" y="1062033"/>
            <a:ext cx="1297150" cy="369332"/>
          </a:xfrm>
          <a:prstGeom prst="rect">
            <a:avLst/>
          </a:prstGeom>
          <a:noFill/>
        </p:spPr>
        <p:txBody>
          <a:bodyPr wrap="none" rtlCol="0">
            <a:spAutoFit/>
          </a:bodyPr>
          <a:lstStyle/>
          <a:p>
            <a:r>
              <a:rPr lang="en-US" dirty="0"/>
              <a:t>Aspirating</a:t>
            </a:r>
          </a:p>
        </p:txBody>
      </p:sp>
    </p:spTree>
    <p:extLst>
      <p:ext uri="{BB962C8B-B14F-4D97-AF65-F5344CB8AC3E}">
        <p14:creationId xmlns:p14="http://schemas.microsoft.com/office/powerpoint/2010/main" val="157026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47DFC-528D-4DC1-9591-1933844B9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7BCEC3E-EE1A-4C4E-BFB1-698E7916AA0B}"/>
              </a:ext>
            </a:extLst>
          </p:cNvPr>
          <p:cNvSpPr txBox="1"/>
          <p:nvPr/>
        </p:nvSpPr>
        <p:spPr>
          <a:xfrm>
            <a:off x="1167617" y="2967335"/>
            <a:ext cx="8764173" cy="923330"/>
          </a:xfrm>
          <a:prstGeom prst="rect">
            <a:avLst/>
          </a:prstGeom>
          <a:noFill/>
        </p:spPr>
        <p:txBody>
          <a:bodyPr wrap="square" rtlCol="0">
            <a:spAutoFit/>
          </a:bodyPr>
          <a:lstStyle/>
          <a:p>
            <a:pPr algn="just"/>
            <a:r>
              <a:rPr lang="en-US" dirty="0"/>
              <a:t>Fire suppression -  will be discussed in the next phase. Various ways to suppress fires in the case of fire breakthroughs. Different types will be discussed.</a:t>
            </a:r>
          </a:p>
        </p:txBody>
      </p:sp>
    </p:spTree>
    <p:extLst>
      <p:ext uri="{BB962C8B-B14F-4D97-AF65-F5344CB8AC3E}">
        <p14:creationId xmlns:p14="http://schemas.microsoft.com/office/powerpoint/2010/main" val="360357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E22EA2-8DB4-44AB-98C6-84664D3D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A34F4764-48D2-4C67-8552-191EEE76E091}"/>
              </a:ext>
            </a:extLst>
          </p:cNvPr>
          <p:cNvSpPr txBox="1"/>
          <p:nvPr/>
        </p:nvSpPr>
        <p:spPr>
          <a:xfrm>
            <a:off x="1209820" y="1186855"/>
            <a:ext cx="6105380"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Collecting data –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Data required for research -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Ware house details,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Ware House Dimensions,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server room dimensions,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number of servers.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Coordinates of servers in the room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All data will be collected in the next phase</a:t>
            </a:r>
          </a:p>
        </p:txBody>
      </p:sp>
    </p:spTree>
    <p:extLst>
      <p:ext uri="{BB962C8B-B14F-4D97-AF65-F5344CB8AC3E}">
        <p14:creationId xmlns:p14="http://schemas.microsoft.com/office/powerpoint/2010/main" val="19374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74D4E8-4BD5-4403-9F4D-4E0174C10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52AEDEC-8E63-4E84-A67C-25FEE394D992}"/>
              </a:ext>
            </a:extLst>
          </p:cNvPr>
          <p:cNvSpPr txBox="1"/>
          <p:nvPr/>
        </p:nvSpPr>
        <p:spPr>
          <a:xfrm>
            <a:off x="1545101" y="2307101"/>
            <a:ext cx="9101797" cy="1754326"/>
          </a:xfrm>
          <a:prstGeom prst="rect">
            <a:avLst/>
          </a:prstGeom>
          <a:noFill/>
        </p:spPr>
        <p:txBody>
          <a:bodyPr wrap="square" rtlCol="0">
            <a:spAutoFit/>
          </a:bodyPr>
          <a:lstStyle/>
          <a:p>
            <a:pPr algn="just"/>
            <a:r>
              <a:rPr lang="en-US" dirty="0"/>
              <a:t>Graph based approach – </a:t>
            </a:r>
          </a:p>
          <a:p>
            <a:pPr algn="just"/>
            <a:endParaRPr lang="en-US" dirty="0"/>
          </a:p>
          <a:p>
            <a:pPr algn="just"/>
            <a:r>
              <a:rPr lang="en-US" dirty="0"/>
              <a:t>The server room and data center will be modelled as a grid. Each square in the grid represents a server rack. Four coordinates denote the square. When fire breaks out squares will be red, when fire is extinguished fire squares will be green. Algorithm will be discussed in next phase.</a:t>
            </a:r>
          </a:p>
        </p:txBody>
      </p:sp>
    </p:spTree>
    <p:extLst>
      <p:ext uri="{BB962C8B-B14F-4D97-AF65-F5344CB8AC3E}">
        <p14:creationId xmlns:p14="http://schemas.microsoft.com/office/powerpoint/2010/main" val="52396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E93DE-8E47-402F-9656-E1EC8E64A845}"/>
              </a:ext>
            </a:extLst>
          </p:cNvPr>
          <p:cNvSpPr txBox="1"/>
          <p:nvPr/>
        </p:nvSpPr>
        <p:spPr>
          <a:xfrm>
            <a:off x="880366" y="2700996"/>
            <a:ext cx="9825148" cy="1200329"/>
          </a:xfrm>
          <a:prstGeom prst="rect">
            <a:avLst/>
          </a:prstGeom>
          <a:noFill/>
        </p:spPr>
        <p:txBody>
          <a:bodyPr wrap="square" rtlCol="0">
            <a:spAutoFit/>
          </a:bodyPr>
          <a:lstStyle/>
          <a:p>
            <a:pPr algn="just"/>
            <a:r>
              <a:rPr lang="en-US" dirty="0"/>
              <a:t>Model simulation</a:t>
            </a:r>
          </a:p>
          <a:p>
            <a:pPr algn="just"/>
            <a:endParaRPr lang="en-US" dirty="0"/>
          </a:p>
          <a:p>
            <a:pPr algn="just"/>
            <a:r>
              <a:rPr lang="en-US" dirty="0"/>
              <a:t>The graph based approach will be simulated and various results will be obtained and visualized via graphs, tables and pictures.</a:t>
            </a:r>
          </a:p>
        </p:txBody>
      </p:sp>
      <p:pic>
        <p:nvPicPr>
          <p:cNvPr id="3" name="Picture 2">
            <a:extLst>
              <a:ext uri="{FF2B5EF4-FFF2-40B4-BE49-F238E27FC236}">
                <a16:creationId xmlns:a16="http://schemas.microsoft.com/office/drawing/2014/main" id="{4C05B383-4AC6-41B2-9D22-05A48392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Tree>
    <p:extLst>
      <p:ext uri="{BB962C8B-B14F-4D97-AF65-F5344CB8AC3E}">
        <p14:creationId xmlns:p14="http://schemas.microsoft.com/office/powerpoint/2010/main" val="305593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DDC73-C5F2-4014-8191-4DEEE27C9312}"/>
              </a:ext>
            </a:extLst>
          </p:cNvPr>
          <p:cNvSpPr txBox="1"/>
          <p:nvPr/>
        </p:nvSpPr>
        <p:spPr>
          <a:xfrm>
            <a:off x="633046" y="1028343"/>
            <a:ext cx="9566032" cy="4801314"/>
          </a:xfrm>
          <a:prstGeom prst="rect">
            <a:avLst/>
          </a:prstGeom>
          <a:noFill/>
        </p:spPr>
        <p:txBody>
          <a:bodyPr wrap="square" rtlCol="0">
            <a:spAutoFit/>
          </a:bodyPr>
          <a:lstStyle/>
          <a:p>
            <a:pPr algn="just"/>
            <a:r>
              <a:rPr lang="en-US" dirty="0"/>
              <a:t>Conclusion</a:t>
            </a:r>
          </a:p>
          <a:p>
            <a:pPr algn="just"/>
            <a:endParaRPr lang="en-US" dirty="0"/>
          </a:p>
          <a:p>
            <a:pPr algn="just"/>
            <a:r>
              <a:rPr lang="en-US" dirty="0"/>
              <a:t>Discusses fire modelling and simulation in fire centers. A background study on cloud services is discussed, followed by fire sources and causes. Fire detection is discussed in details and then on fire suppression. A graph based approach is discussed with details of collected data – dimensions, coordinates of servers etc. Modelling the data centers and servers in a grid fashion and using color code and algorithms to detect and suppress fire break outs. </a:t>
            </a:r>
            <a:r>
              <a:rPr lang="en-US"/>
              <a:t>Model will be </a:t>
            </a:r>
            <a:r>
              <a:rPr lang="en-US" dirty="0"/>
              <a:t>simulated and results obtained and discussed. Further research will be done in future.</a:t>
            </a:r>
            <a:endParaRPr lang="en-US" dirty="0">
              <a:solidFill>
                <a:srgbClr val="FF0000"/>
              </a:solidFill>
            </a:endParaRPr>
          </a:p>
          <a:p>
            <a:pPr algn="just"/>
            <a:endParaRPr lang="en-US" dirty="0"/>
          </a:p>
          <a:p>
            <a:r>
              <a:rPr lang="en-US" dirty="0"/>
              <a:t>For future work</a:t>
            </a:r>
          </a:p>
          <a:p>
            <a:endParaRPr lang="en-US" dirty="0"/>
          </a:p>
          <a:p>
            <a:r>
              <a:rPr lang="en-US" dirty="0"/>
              <a:t>The given graph based approach will be further refined to take more variables into account. More advanced algorithms will also be implemented in our design and will be simulated in different scenarios as well. Our method will also be tested with fire fighting droids for data centers. The method will also be tested on multi-floor data centers in the future.</a:t>
            </a:r>
          </a:p>
        </p:txBody>
      </p:sp>
      <p:pic>
        <p:nvPicPr>
          <p:cNvPr id="3" name="Picture 2">
            <a:extLst>
              <a:ext uri="{FF2B5EF4-FFF2-40B4-BE49-F238E27FC236}">
                <a16:creationId xmlns:a16="http://schemas.microsoft.com/office/drawing/2014/main" id="{F593BC80-A463-40F9-A7D3-ECEC979ED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Tree>
    <p:extLst>
      <p:ext uri="{BB962C8B-B14F-4D97-AF65-F5344CB8AC3E}">
        <p14:creationId xmlns:p14="http://schemas.microsoft.com/office/powerpoint/2010/main" val="154727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DA609-2B13-4A5F-851D-565C4365E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B29B3B89-1B15-4F34-8686-9B2BE3B9018B}"/>
              </a:ext>
            </a:extLst>
          </p:cNvPr>
          <p:cNvSpPr txBox="1"/>
          <p:nvPr/>
        </p:nvSpPr>
        <p:spPr>
          <a:xfrm>
            <a:off x="506438" y="335845"/>
            <a:ext cx="8989255" cy="6186309"/>
          </a:xfrm>
          <a:prstGeom prst="rect">
            <a:avLst/>
          </a:prstGeom>
          <a:noFill/>
        </p:spPr>
        <p:txBody>
          <a:bodyPr wrap="square" rtlCol="0">
            <a:spAutoFit/>
          </a:bodyPr>
          <a:lstStyle/>
          <a:p>
            <a:r>
              <a:rPr lang="en-US" dirty="0"/>
              <a:t>REFERENCES</a:t>
            </a:r>
          </a:p>
          <a:p>
            <a:br>
              <a:rPr lang="en-US" dirty="0"/>
            </a:br>
            <a:r>
              <a:rPr lang="en-US" dirty="0"/>
              <a:t>1) T. Broughton and D. </a:t>
            </a:r>
            <a:r>
              <a:rPr lang="en-US" dirty="0" err="1"/>
              <a:t>Laibach</a:t>
            </a:r>
            <a:r>
              <a:rPr lang="en-US" dirty="0"/>
              <a:t>, “Four important considerations for data center fire protection,” 2023. [Online]. Available: https://facilityexecutive.com/four-important-considerations-for-data-center-fire-protection/</a:t>
            </a:r>
            <a:br>
              <a:rPr lang="en-US" dirty="0"/>
            </a:br>
            <a:r>
              <a:rPr lang="en-US" dirty="0"/>
              <a:t>2) L. et al., “Exploratory analysis of fire statistical data and prospective study applied to security and protection systems,” international-journal-of-disaster-risk-reduction, vol. 61, p. 102308, 2021.</a:t>
            </a:r>
            <a:br>
              <a:rPr lang="en-US" dirty="0"/>
            </a:br>
            <a:r>
              <a:rPr lang="en-US" dirty="0"/>
              <a:t>3) H. A. </a:t>
            </a:r>
            <a:r>
              <a:rPr lang="en-US" dirty="0" err="1"/>
              <a:t>Rahardjo</a:t>
            </a:r>
            <a:r>
              <a:rPr lang="en-US" dirty="0"/>
              <a:t> and M. </a:t>
            </a:r>
            <a:r>
              <a:rPr lang="en-US" dirty="0" err="1"/>
              <a:t>Prihanton</a:t>
            </a:r>
            <a:r>
              <a:rPr lang="en-US" dirty="0"/>
              <a:t>, “The most critical issues and challenges of fire safety for building sustainability in </a:t>
            </a:r>
            <a:r>
              <a:rPr lang="en-US" dirty="0" err="1"/>
              <a:t>jakarta</a:t>
            </a:r>
            <a:r>
              <a:rPr lang="en-US" dirty="0"/>
              <a:t>,” Journal of Building Engineering, vol. 29, p. 101133, 2020.</a:t>
            </a:r>
            <a:br>
              <a:rPr lang="en-US" dirty="0"/>
            </a:br>
            <a:r>
              <a:rPr lang="en-US" dirty="0"/>
              <a:t>4) S. T. Ahmed, B. J. </a:t>
            </a:r>
            <a:r>
              <a:rPr lang="en-US" dirty="0" err="1"/>
              <a:t>Khadhim</a:t>
            </a:r>
            <a:r>
              <a:rPr lang="en-US" dirty="0"/>
              <a:t>, and Q. K. </a:t>
            </a:r>
            <a:r>
              <a:rPr lang="en-US" dirty="0" err="1"/>
              <a:t>Kadhim</a:t>
            </a:r>
            <a:r>
              <a:rPr lang="en-US" dirty="0"/>
              <a:t>, “Cloud services and cloud perspectives: A review,” IOP Conference Series: Materials Science and Engineering, vol. 1090, p. 012078, 2021.</a:t>
            </a:r>
            <a:br>
              <a:rPr lang="en-US" dirty="0"/>
            </a:br>
            <a:r>
              <a:rPr lang="en-US" dirty="0"/>
              <a:t>5) A. </a:t>
            </a:r>
            <a:r>
              <a:rPr lang="en-US" dirty="0" err="1"/>
              <a:t>Nasri</a:t>
            </a:r>
            <a:r>
              <a:rPr lang="en-US" dirty="0"/>
              <a:t>, “Energy-efficient cloud servers: an overview of solutions and architectures,” The International Journal of Robotics Research, vol. 13, pp. 33–44, 2021.</a:t>
            </a:r>
            <a:br>
              <a:rPr lang="en-US" dirty="0"/>
            </a:br>
            <a:r>
              <a:rPr lang="en-US" dirty="0"/>
              <a:t>6) M. Zhang, “Data center fires: A detailed breakdown with 22 examples,” 2023. [Online]. Available: https://dgtlinfra.com/data-center-fires/</a:t>
            </a:r>
            <a:br>
              <a:rPr lang="en-US" dirty="0"/>
            </a:br>
            <a:r>
              <a:rPr lang="en-US" dirty="0"/>
              <a:t>7) M. Spearpoint, “Fire detection,” New Zealand Science Teacher, no. 117, pp. 14–16, 2007.</a:t>
            </a:r>
          </a:p>
          <a:p>
            <a:endParaRPr lang="en-US" dirty="0"/>
          </a:p>
        </p:txBody>
      </p:sp>
    </p:spTree>
    <p:extLst>
      <p:ext uri="{BB962C8B-B14F-4D97-AF65-F5344CB8AC3E}">
        <p14:creationId xmlns:p14="http://schemas.microsoft.com/office/powerpoint/2010/main" val="239160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8A502-0297-41E3-9E85-CCB13C0E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9D7FF2C-110F-4DD2-8B09-0B737C3F2AC2}"/>
              </a:ext>
            </a:extLst>
          </p:cNvPr>
          <p:cNvSpPr txBox="1"/>
          <p:nvPr/>
        </p:nvSpPr>
        <p:spPr>
          <a:xfrm>
            <a:off x="2712702" y="1536174"/>
            <a:ext cx="6766596" cy="3785652"/>
          </a:xfrm>
          <a:prstGeom prst="rect">
            <a:avLst/>
          </a:prstGeom>
          <a:noFill/>
        </p:spPr>
        <p:txBody>
          <a:bodyPr wrap="none" rtlCol="0">
            <a:spAutoFit/>
          </a:bodyPr>
          <a:lstStyle/>
          <a:p>
            <a:pPr algn="ctr"/>
            <a:r>
              <a:rPr lang="en-US" sz="8000" dirty="0">
                <a:latin typeface="Times New Roman" panose="02020603050405020304" pitchFamily="18" charset="0"/>
                <a:cs typeface="Times New Roman" panose="02020603050405020304" pitchFamily="18" charset="0"/>
              </a:rPr>
              <a:t>Thank You</a:t>
            </a:r>
          </a:p>
          <a:p>
            <a:pPr algn="ctr"/>
            <a:endParaRPr lang="en-US" sz="8000" dirty="0">
              <a:latin typeface="Times New Roman" panose="02020603050405020304" pitchFamily="18" charset="0"/>
              <a:cs typeface="Times New Roman" panose="02020603050405020304" pitchFamily="18" charset="0"/>
            </a:endParaRPr>
          </a:p>
          <a:p>
            <a:pPr algn="ctr"/>
            <a:r>
              <a:rPr lang="en-US" sz="80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37133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F227D8-C4EF-4A61-8306-FA7F5F8BB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0E598540-91C2-4B91-A44F-579CE7BA71B5}"/>
              </a:ext>
            </a:extLst>
          </p:cNvPr>
          <p:cNvSpPr txBox="1"/>
          <p:nvPr/>
        </p:nvSpPr>
        <p:spPr>
          <a:xfrm>
            <a:off x="829994" y="1520785"/>
            <a:ext cx="9214339"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Abstract – Data is the modern day important currency that the world runs on. It is crucial that this data is safely stored and not lost. Servers come to mind when large data storage is required. Many servers are needed, so server racks are grouped together in buildings - called data centers. Anytime any disaster can strike. Fires often break out of data centers which are difficult to control. All data in the racks are destroyed. fire modelling in data centers are essential to stop fires from destroying servers. A background study is conducted in chapter 2. Details on data center fire detection is discussed in 3, followed by fire suppression systems in 4. Chapter 5 shows a graph-based approach to fire detection-suppression with all details and model simulation is shown in 6. Lastly, conclusion then future research.</a:t>
            </a:r>
          </a:p>
        </p:txBody>
      </p:sp>
    </p:spTree>
    <p:extLst>
      <p:ext uri="{BB962C8B-B14F-4D97-AF65-F5344CB8AC3E}">
        <p14:creationId xmlns:p14="http://schemas.microsoft.com/office/powerpoint/2010/main" val="418117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2EA052-556E-4273-BF56-D6900AAB8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826232A-828A-480A-B25B-41F63420626F}"/>
              </a:ext>
            </a:extLst>
          </p:cNvPr>
          <p:cNvSpPr txBox="1"/>
          <p:nvPr/>
        </p:nvSpPr>
        <p:spPr>
          <a:xfrm>
            <a:off x="492371" y="1443841"/>
            <a:ext cx="9580098" cy="3970318"/>
          </a:xfrm>
          <a:prstGeom prst="rect">
            <a:avLst/>
          </a:prstGeom>
          <a:noFill/>
        </p:spPr>
        <p:txBody>
          <a:bodyPr wrap="square" rtlCol="0">
            <a:spAutoFit/>
          </a:bodyPr>
          <a:lstStyle/>
          <a:p>
            <a:pPr algn="just"/>
            <a:r>
              <a:rPr lang="en-US" dirty="0"/>
              <a:t>Introduction</a:t>
            </a:r>
          </a:p>
          <a:p>
            <a:pPr algn="just"/>
            <a:endParaRPr lang="en-US" dirty="0"/>
          </a:p>
          <a:p>
            <a:pPr algn="just"/>
            <a:r>
              <a:rPr lang="en-US" dirty="0"/>
              <a:t>In the rapidly evolving landscape of our digital era, data has emerged as the cornerstone of our technological progress, functioning as the most valuable currency. The intricate web of our global society relies heavily on various forms of data, making its secure storage and preservation a paramount concern. Data centers are the nerve center of any organization or country.</a:t>
            </a:r>
          </a:p>
          <a:p>
            <a:pPr algn="just"/>
            <a:endParaRPr lang="en-US" dirty="0"/>
          </a:p>
          <a:p>
            <a:pPr algn="just"/>
            <a:r>
              <a:rPr lang="en-US" dirty="0"/>
              <a:t>The requirement for enormous data storage and processing capacity is driving the skyrocketing demand for data centers as technologies like artificial intelligence (AI), the internet of things (IoT), and cloud computing become more popular with consumers and companies. Heavy investments  in new digital infrastructure to support this expansion are required. Securing the infrastructure with data center fire protection is absolute</a:t>
            </a:r>
          </a:p>
        </p:txBody>
      </p:sp>
    </p:spTree>
    <p:extLst>
      <p:ext uri="{BB962C8B-B14F-4D97-AF65-F5344CB8AC3E}">
        <p14:creationId xmlns:p14="http://schemas.microsoft.com/office/powerpoint/2010/main" val="114715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A2CCE-0333-43DF-B8F4-6622802F6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229FB8E9-1F94-4CD1-91FE-0AB8D9D21611}"/>
              </a:ext>
            </a:extLst>
          </p:cNvPr>
          <p:cNvSpPr txBox="1"/>
          <p:nvPr/>
        </p:nvSpPr>
        <p:spPr>
          <a:xfrm>
            <a:off x="322219" y="1050628"/>
            <a:ext cx="9651775" cy="4524315"/>
          </a:xfrm>
          <a:prstGeom prst="rect">
            <a:avLst/>
          </a:prstGeom>
          <a:noFill/>
        </p:spPr>
        <p:txBody>
          <a:bodyPr wrap="square" rtlCol="0">
            <a:spAutoFit/>
          </a:bodyPr>
          <a:lstStyle/>
          <a:p>
            <a:pPr algn="just"/>
            <a:r>
              <a:rPr lang="en-US" dirty="0"/>
              <a:t>Introduction (Continued)</a:t>
            </a:r>
          </a:p>
          <a:p>
            <a:pPr algn="just"/>
            <a:endParaRPr lang="en-US" dirty="0"/>
          </a:p>
          <a:p>
            <a:pPr algn="just"/>
            <a:r>
              <a:rPr lang="en-US" dirty="0"/>
              <a:t>While these centers are designed to be secure, the specter of unforeseen disasters, particularly fires, looms ominously. Protecting the vital data and computer resources kept in data centers requires effective fire protection. Servers may sustain irreversible damage from fire, which could result in disastrous data losses involving banking transactions, medical records, intellectual property, etc. </a:t>
            </a:r>
          </a:p>
          <a:p>
            <a:pPr algn="just"/>
            <a:endParaRPr lang="en-US" dirty="0"/>
          </a:p>
          <a:p>
            <a:pPr algn="just"/>
            <a:r>
              <a:rPr lang="en-US" dirty="0"/>
              <a:t>A well-structured security plan against rampant fires must be created, taking into account the context in which it will be executed, in order to prevent incidents of this kind.</a:t>
            </a:r>
          </a:p>
          <a:p>
            <a:pPr algn="just"/>
            <a:endParaRPr lang="en-US" dirty="0"/>
          </a:p>
          <a:p>
            <a:pPr algn="just"/>
            <a:r>
              <a:rPr lang="en-US" dirty="0"/>
              <a:t> In light of this, mapping and understanding the statistical information on fires- like their types, number of incidences per year, and confirmed fatalities- is crucial. In the pursuit of fortifying data centers against the looming threat of fires, this endeavor aims to refine and expand upon a graph-based approach. </a:t>
            </a:r>
          </a:p>
        </p:txBody>
      </p:sp>
    </p:spTree>
    <p:extLst>
      <p:ext uri="{BB962C8B-B14F-4D97-AF65-F5344CB8AC3E}">
        <p14:creationId xmlns:p14="http://schemas.microsoft.com/office/powerpoint/2010/main" val="160758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8D3B2-9997-4A13-BC08-E91B3471B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F023C260-68AB-4B17-B06E-B994C36181EE}"/>
              </a:ext>
            </a:extLst>
          </p:cNvPr>
          <p:cNvSpPr txBox="1"/>
          <p:nvPr/>
        </p:nvSpPr>
        <p:spPr>
          <a:xfrm>
            <a:off x="773724" y="1120676"/>
            <a:ext cx="9425353" cy="2308324"/>
          </a:xfrm>
          <a:prstGeom prst="rect">
            <a:avLst/>
          </a:prstGeom>
          <a:noFill/>
        </p:spPr>
        <p:txBody>
          <a:bodyPr wrap="square" rtlCol="0">
            <a:spAutoFit/>
          </a:bodyPr>
          <a:lstStyle/>
          <a:p>
            <a:pPr algn="just"/>
            <a:r>
              <a:rPr lang="en-US" dirty="0"/>
              <a:t>Background </a:t>
            </a:r>
          </a:p>
          <a:p>
            <a:pPr algn="just"/>
            <a:endParaRPr lang="en-US" dirty="0"/>
          </a:p>
          <a:p>
            <a:pPr algn="just"/>
            <a:r>
              <a:rPr lang="en-US" dirty="0"/>
              <a:t>In the data center, there are often racks of servers. The servers contain all data - which is considered the cloud. According to Ahmed, </a:t>
            </a:r>
            <a:r>
              <a:rPr lang="en-US" dirty="0" err="1"/>
              <a:t>Khadhim</a:t>
            </a:r>
            <a:r>
              <a:rPr lang="en-US" dirty="0"/>
              <a:t> and </a:t>
            </a:r>
            <a:r>
              <a:rPr lang="en-US" dirty="0" err="1"/>
              <a:t>Kadhim</a:t>
            </a:r>
            <a:r>
              <a:rPr lang="en-US" dirty="0"/>
              <a:t>, ownership of cloud infrastructures are shared over the internet. Additionally, services provided by the cloud is superior, reliable and easy to utilize. Three models of cloud computing are very common - Infrastructure as a Service (IaaS), Platform as a Service (PaaS) and Software as a Service (SaaS). </a:t>
            </a:r>
          </a:p>
        </p:txBody>
      </p:sp>
      <p:pic>
        <p:nvPicPr>
          <p:cNvPr id="5" name="Picture 4">
            <a:extLst>
              <a:ext uri="{FF2B5EF4-FFF2-40B4-BE49-F238E27FC236}">
                <a16:creationId xmlns:a16="http://schemas.microsoft.com/office/drawing/2014/main" id="{9850F383-9512-491A-8A58-EE2F26FBA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760" y="3772802"/>
            <a:ext cx="4696480" cy="2829320"/>
          </a:xfrm>
          <a:prstGeom prst="rect">
            <a:avLst/>
          </a:prstGeom>
        </p:spPr>
      </p:pic>
    </p:spTree>
    <p:extLst>
      <p:ext uri="{BB962C8B-B14F-4D97-AF65-F5344CB8AC3E}">
        <p14:creationId xmlns:p14="http://schemas.microsoft.com/office/powerpoint/2010/main" val="140750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38127-7E60-4822-B25A-FB5A450B69E1}"/>
              </a:ext>
            </a:extLst>
          </p:cNvPr>
          <p:cNvSpPr txBox="1"/>
          <p:nvPr/>
        </p:nvSpPr>
        <p:spPr>
          <a:xfrm>
            <a:off x="858129" y="1120676"/>
            <a:ext cx="8904849" cy="2308324"/>
          </a:xfrm>
          <a:prstGeom prst="rect">
            <a:avLst/>
          </a:prstGeom>
          <a:noFill/>
        </p:spPr>
        <p:txBody>
          <a:bodyPr wrap="square" rtlCol="0">
            <a:spAutoFit/>
          </a:bodyPr>
          <a:lstStyle/>
          <a:p>
            <a:pPr algn="just"/>
            <a:r>
              <a:rPr lang="en-US" dirty="0"/>
              <a:t>Background (Continued)</a:t>
            </a:r>
          </a:p>
          <a:p>
            <a:pPr algn="just"/>
            <a:endParaRPr lang="en-US" dirty="0"/>
          </a:p>
          <a:p>
            <a:pPr algn="just"/>
            <a:r>
              <a:rPr lang="en-US" dirty="0"/>
              <a:t>According to </a:t>
            </a:r>
            <a:r>
              <a:rPr lang="en-US" dirty="0" err="1"/>
              <a:t>Nasri</a:t>
            </a:r>
            <a:r>
              <a:rPr lang="en-US" dirty="0"/>
              <a:t>, rack servers are major energy misspending factors. Servers that consume less energy are important for continuous evolution of the data centers. There is a linear relation between CPU utilization and power consumption in the server. Servers are the most energy consuming factor. Controlling the temperature is very important. Almost as much as 40% of electricity is consumed via data centers and its devices.</a:t>
            </a:r>
          </a:p>
        </p:txBody>
      </p:sp>
      <p:pic>
        <p:nvPicPr>
          <p:cNvPr id="3" name="Picture 2">
            <a:extLst>
              <a:ext uri="{FF2B5EF4-FFF2-40B4-BE49-F238E27FC236}">
                <a16:creationId xmlns:a16="http://schemas.microsoft.com/office/drawing/2014/main" id="{F13FE382-C881-42F8-BE39-A9FAC0274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pic>
        <p:nvPicPr>
          <p:cNvPr id="5" name="Picture 4">
            <a:extLst>
              <a:ext uri="{FF2B5EF4-FFF2-40B4-BE49-F238E27FC236}">
                <a16:creationId xmlns:a16="http://schemas.microsoft.com/office/drawing/2014/main" id="{3FFDE1D4-D62A-4B72-B524-C3D07F032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600" y="3910934"/>
            <a:ext cx="6839905" cy="2553056"/>
          </a:xfrm>
          <a:prstGeom prst="rect">
            <a:avLst/>
          </a:prstGeom>
        </p:spPr>
      </p:pic>
    </p:spTree>
    <p:extLst>
      <p:ext uri="{BB962C8B-B14F-4D97-AF65-F5344CB8AC3E}">
        <p14:creationId xmlns:p14="http://schemas.microsoft.com/office/powerpoint/2010/main" val="90591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D0E9D-5B8F-4F57-97BA-99A39A628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6718725C-8EDB-4D6E-AB1B-4BC796181633}"/>
              </a:ext>
            </a:extLst>
          </p:cNvPr>
          <p:cNvSpPr txBox="1"/>
          <p:nvPr/>
        </p:nvSpPr>
        <p:spPr>
          <a:xfrm>
            <a:off x="984738" y="1273925"/>
            <a:ext cx="9242474" cy="3970318"/>
          </a:xfrm>
          <a:prstGeom prst="rect">
            <a:avLst/>
          </a:prstGeom>
          <a:noFill/>
        </p:spPr>
        <p:txBody>
          <a:bodyPr wrap="square" rtlCol="0">
            <a:spAutoFit/>
          </a:bodyPr>
          <a:lstStyle/>
          <a:p>
            <a:pPr algn="just"/>
            <a:r>
              <a:rPr lang="en-US" dirty="0"/>
              <a:t>Background – Sources</a:t>
            </a:r>
          </a:p>
          <a:p>
            <a:pPr algn="just"/>
            <a:endParaRPr lang="en-US" dirty="0"/>
          </a:p>
          <a:p>
            <a:pPr algn="just"/>
            <a:r>
              <a:rPr lang="en-US" dirty="0"/>
              <a:t>Fire is a combination of four elements - heat, fuel, oxygen and a chain reaction process - combustion. Fires in data center are different when compared to typical house fires. Most often these are electrical fires. According to Zhang, in data center a variety of materials can be considered as combustibles. They are given as – </a:t>
            </a:r>
          </a:p>
          <a:p>
            <a:pPr algn="just"/>
            <a:endParaRPr lang="en-US" dirty="0"/>
          </a:p>
          <a:p>
            <a:pPr marL="285750" indent="-285750" algn="just">
              <a:buFont typeface="Arial" panose="020B0604020202020204" pitchFamily="34" charset="0"/>
              <a:buChar char="•"/>
            </a:pPr>
            <a:r>
              <a:rPr lang="en-US" dirty="0"/>
              <a:t>Electronics - routers, power switches, servers, power supplies, batteries and wire insulation.    </a:t>
            </a:r>
          </a:p>
          <a:p>
            <a:pPr marL="285750" indent="-285750" algn="just">
              <a:buFont typeface="Arial" panose="020B0604020202020204" pitchFamily="34" charset="0"/>
              <a:buChar char="•"/>
            </a:pPr>
            <a:r>
              <a:rPr lang="en-US" dirty="0"/>
              <a:t>Structure Materials - cabinets, cabling, material of floors and ceiling and backboards. </a:t>
            </a:r>
          </a:p>
          <a:p>
            <a:pPr marL="285750" indent="-285750" algn="just">
              <a:buFont typeface="Arial" panose="020B0604020202020204" pitchFamily="34" charset="0"/>
              <a:buChar char="•"/>
            </a:pPr>
            <a:r>
              <a:rPr lang="en-US" dirty="0"/>
              <a:t>Furnishing and Storage - documents, desks, chairs, cardboard boxes and other items. </a:t>
            </a:r>
          </a:p>
        </p:txBody>
      </p:sp>
    </p:spTree>
    <p:extLst>
      <p:ext uri="{BB962C8B-B14F-4D97-AF65-F5344CB8AC3E}">
        <p14:creationId xmlns:p14="http://schemas.microsoft.com/office/powerpoint/2010/main" val="65342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553BC-7607-411E-A9E2-F607094E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77F1AFED-90FE-4D02-B6FF-776AB7825920}"/>
              </a:ext>
            </a:extLst>
          </p:cNvPr>
          <p:cNvSpPr txBox="1"/>
          <p:nvPr/>
        </p:nvSpPr>
        <p:spPr>
          <a:xfrm>
            <a:off x="900332" y="1028343"/>
            <a:ext cx="8918918" cy="4524315"/>
          </a:xfrm>
          <a:prstGeom prst="rect">
            <a:avLst/>
          </a:prstGeom>
          <a:noFill/>
        </p:spPr>
        <p:txBody>
          <a:bodyPr wrap="square" rtlCol="0">
            <a:spAutoFit/>
          </a:bodyPr>
          <a:lstStyle/>
          <a:p>
            <a:pPr algn="just"/>
            <a:r>
              <a:rPr lang="en-US" dirty="0"/>
              <a:t>Background – Sources (Continued)</a:t>
            </a:r>
          </a:p>
          <a:p>
            <a:pPr algn="just"/>
            <a:endParaRPr lang="en-US" dirty="0"/>
          </a:p>
          <a:p>
            <a:pPr algn="just"/>
            <a:r>
              <a:rPr lang="en-US" dirty="0"/>
              <a:t>Sources of heat are- </a:t>
            </a:r>
          </a:p>
          <a:p>
            <a:pPr algn="just"/>
            <a:endParaRPr lang="en-US" dirty="0"/>
          </a:p>
          <a:p>
            <a:pPr marL="285750" indent="-285750" algn="just">
              <a:buFont typeface="Arial" panose="020B0604020202020204" pitchFamily="34" charset="0"/>
              <a:buChar char="•"/>
            </a:pPr>
            <a:r>
              <a:rPr lang="en-US" dirty="0"/>
              <a:t>Power Density - powerful servers packed in smaller spaces increases temperatures to higher levels, too high levels will act as a dangerous heat source. Amazon web services use AI and ML to reduce workload, which reduces temperature.</a:t>
            </a:r>
          </a:p>
          <a:p>
            <a:pPr marL="285750" indent="-285750" algn="just">
              <a:buFont typeface="Arial" panose="020B0604020202020204" pitchFamily="34" charset="0"/>
              <a:buChar char="•"/>
            </a:pPr>
            <a:r>
              <a:rPr lang="en-US" dirty="0"/>
              <a:t>Warm section containment - encapsulating warm exhausting air from server fans ensures cooler temperatures, else it would rise to dangerous levels.</a:t>
            </a:r>
          </a:p>
          <a:p>
            <a:pPr algn="just"/>
            <a:endParaRPr lang="en-US" dirty="0"/>
          </a:p>
          <a:p>
            <a:pPr algn="just"/>
            <a:r>
              <a:rPr lang="en-US" dirty="0"/>
              <a:t>In most data centers there is ample supply of oxygen present. Fires will keep on raging till all the oxygen is used up. Combustion of electrical equipment produces chain chemical reactions that produce different gases. Corrosive ones like hydrogen cyanide (HCN) and hydrogen chloride (HCL) are very common. All information above are according to Zhang.</a:t>
            </a:r>
          </a:p>
        </p:txBody>
      </p:sp>
    </p:spTree>
    <p:extLst>
      <p:ext uri="{BB962C8B-B14F-4D97-AF65-F5344CB8AC3E}">
        <p14:creationId xmlns:p14="http://schemas.microsoft.com/office/powerpoint/2010/main" val="225377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01CB72-EFBD-4591-9FE6-05D7F7E3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991" y="0"/>
            <a:ext cx="987009" cy="1050628"/>
          </a:xfrm>
          <a:prstGeom prst="rect">
            <a:avLst/>
          </a:prstGeom>
        </p:spPr>
      </p:pic>
      <p:sp>
        <p:nvSpPr>
          <p:cNvPr id="3" name="TextBox 2">
            <a:extLst>
              <a:ext uri="{FF2B5EF4-FFF2-40B4-BE49-F238E27FC236}">
                <a16:creationId xmlns:a16="http://schemas.microsoft.com/office/drawing/2014/main" id="{ECB327E2-5F56-4C49-B8D8-750EEC4C6E26}"/>
              </a:ext>
            </a:extLst>
          </p:cNvPr>
          <p:cNvSpPr txBox="1"/>
          <p:nvPr/>
        </p:nvSpPr>
        <p:spPr>
          <a:xfrm>
            <a:off x="189989" y="352090"/>
            <a:ext cx="9150960" cy="5909310"/>
          </a:xfrm>
          <a:prstGeom prst="rect">
            <a:avLst/>
          </a:prstGeom>
          <a:noFill/>
        </p:spPr>
        <p:txBody>
          <a:bodyPr wrap="square" rtlCol="0">
            <a:spAutoFit/>
          </a:bodyPr>
          <a:lstStyle/>
          <a:p>
            <a:pPr algn="just"/>
            <a:r>
              <a:rPr lang="en-US" dirty="0"/>
              <a:t>Background – Causes</a:t>
            </a:r>
          </a:p>
          <a:p>
            <a:pPr algn="just"/>
            <a:endParaRPr lang="en-US" dirty="0"/>
          </a:p>
          <a:p>
            <a:pPr algn="just"/>
            <a:r>
              <a:rPr lang="en-US" dirty="0"/>
              <a:t>The causes and details are given below.</a:t>
            </a:r>
          </a:p>
          <a:p>
            <a:pPr algn="just"/>
            <a:endParaRPr lang="en-US" dirty="0"/>
          </a:p>
          <a:p>
            <a:pPr marL="285750" indent="-285750" algn="just">
              <a:buFont typeface="Arial" panose="020B0604020202020204" pitchFamily="34" charset="0"/>
              <a:buChar char="•"/>
            </a:pPr>
            <a:r>
              <a:rPr lang="en-US" dirty="0"/>
              <a:t>Electrical failures - Components overheat or short circuit and it results in a raging blaze. Two types - </a:t>
            </a:r>
            <a:r>
              <a:rPr lang="en-US" dirty="0">
                <a:solidFill>
                  <a:srgbClr val="FF0000"/>
                </a:solidFill>
              </a:rPr>
              <a:t>Electrical Surges</a:t>
            </a:r>
            <a:r>
              <a:rPr lang="en-US" dirty="0"/>
              <a:t> - When components a sudden burst of high voltage increases which leads to circuit overload. </a:t>
            </a:r>
            <a:r>
              <a:rPr lang="en-US" dirty="0">
                <a:solidFill>
                  <a:srgbClr val="FF0000"/>
                </a:solidFill>
              </a:rPr>
              <a:t>Arc Flashes </a:t>
            </a:r>
            <a:r>
              <a:rPr lang="en-US" dirty="0"/>
              <a:t>- electrical leaks due to low impedance connections within systems. Can cause sparks which can cause a fire outbreak. </a:t>
            </a:r>
          </a:p>
          <a:p>
            <a:pPr marL="285750" indent="-285750" algn="just">
              <a:buFont typeface="Arial" panose="020B0604020202020204" pitchFamily="34" charset="0"/>
              <a:buChar char="•"/>
            </a:pPr>
            <a:r>
              <a:rPr lang="en-US" dirty="0"/>
              <a:t>Lithium-ion Batteries - Are positioned near servers to provide uninterruptible power. In some data centers, separate storage facilities exist just to house the batteries. If exposed to air via leaks or become too hot due to temperatures, catching fire is the only result. Fire from this source spreads quickly. Difficult to extinguish due to the hazardous combustibles.</a:t>
            </a:r>
          </a:p>
          <a:p>
            <a:pPr marL="285750" indent="-285750" algn="just">
              <a:buFont typeface="Arial" panose="020B0604020202020204" pitchFamily="34" charset="0"/>
              <a:buChar char="•"/>
            </a:pPr>
            <a:r>
              <a:rPr lang="en-US" dirty="0"/>
              <a:t>Improper Maintenance - Often times, simple inadequate maintenance can cause fires. Dirty components, dust, debris and maintaining components often lead to disaster. Dust is conductive and can cause static electricity build up and cause fires due to electrical surges.</a:t>
            </a:r>
          </a:p>
          <a:p>
            <a:pPr marL="285750" indent="-285750" algn="just">
              <a:buFont typeface="Arial" panose="020B0604020202020204" pitchFamily="34" charset="0"/>
              <a:buChar char="•"/>
            </a:pPr>
            <a:r>
              <a:rPr lang="en-US" dirty="0"/>
              <a:t>Human error - Many conditions, can come from simple human errors, like handling dangerous objects without care, improper connections or ignoring safety codes.</a:t>
            </a:r>
          </a:p>
        </p:txBody>
      </p:sp>
    </p:spTree>
    <p:extLst>
      <p:ext uri="{BB962C8B-B14F-4D97-AF65-F5344CB8AC3E}">
        <p14:creationId xmlns:p14="http://schemas.microsoft.com/office/powerpoint/2010/main" val="2996462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130</TotalTime>
  <Words>1675</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28</cp:revision>
  <dcterms:created xsi:type="dcterms:W3CDTF">2023-11-27T17:29:25Z</dcterms:created>
  <dcterms:modified xsi:type="dcterms:W3CDTF">2023-11-28T07:41:28Z</dcterms:modified>
</cp:coreProperties>
</file>