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57b06a30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57b06a30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57b06a30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57b06a30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57b06a30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57b06a30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57b06a30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57b06a30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57b06a30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57b06a30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57b06a30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57b06a30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576ae77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576ae77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57b06a30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57b06a30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065425" y="630225"/>
            <a:ext cx="7637700" cy="1114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200"/>
              <a:t>An emergency medical services system design using mathematical modeling and simulation-based optimization approaches </a:t>
            </a:r>
            <a:endParaRPr sz="2200"/>
          </a:p>
          <a:p>
            <a:pPr indent="0" lvl="0" marL="0" rtl="0" algn="l">
              <a:lnSpc>
                <a:spcPct val="115000"/>
              </a:lnSpc>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latin typeface="Arial"/>
              <a:ea typeface="Arial"/>
              <a:cs typeface="Arial"/>
              <a:sym typeface="Arial"/>
            </a:endParaRPr>
          </a:p>
          <a:p>
            <a:pPr indent="0" lvl="0" marL="0" rtl="0" algn="l">
              <a:spcBef>
                <a:spcPts val="0"/>
              </a:spcBef>
              <a:spcAft>
                <a:spcPts val="0"/>
              </a:spcAft>
              <a:buNone/>
            </a:pPr>
            <a:r>
              <a:t/>
            </a:r>
            <a:endParaRPr b="0" sz="1100">
              <a:latin typeface="Arial"/>
              <a:ea typeface="Arial"/>
              <a:cs typeface="Arial"/>
              <a:sym typeface="Arial"/>
            </a:endParaRPr>
          </a:p>
          <a:p>
            <a:pPr indent="0" lvl="0" marL="0" rtl="0" algn="l">
              <a:spcBef>
                <a:spcPts val="0"/>
              </a:spcBef>
              <a:spcAft>
                <a:spcPts val="0"/>
              </a:spcAft>
              <a:buClr>
                <a:schemeClr val="dk2"/>
              </a:buClr>
              <a:buSzPct val="100000"/>
              <a:buFont typeface="Arial"/>
              <a:buNone/>
            </a:pPr>
            <a:r>
              <a:t/>
            </a:r>
            <a:endParaRPr b="0" sz="1100">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t/>
            </a:r>
            <a:endParaRPr sz="1500"/>
          </a:p>
        </p:txBody>
      </p:sp>
      <p:sp>
        <p:nvSpPr>
          <p:cNvPr id="73" name="Google Shape;73;p13"/>
          <p:cNvSpPr txBox="1"/>
          <p:nvPr/>
        </p:nvSpPr>
        <p:spPr>
          <a:xfrm>
            <a:off x="1814750" y="2564075"/>
            <a:ext cx="6164400" cy="2124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800">
                <a:solidFill>
                  <a:schemeClr val="lt1"/>
                </a:solidFill>
                <a:latin typeface="Raleway"/>
                <a:ea typeface="Raleway"/>
                <a:cs typeface="Raleway"/>
                <a:sym typeface="Raleway"/>
              </a:rPr>
              <a:t>Student Name: Nazia Parvin </a:t>
            </a:r>
            <a:endParaRPr sz="1800">
              <a:solidFill>
                <a:schemeClr val="lt1"/>
              </a:solidFill>
              <a:latin typeface="Raleway"/>
              <a:ea typeface="Raleway"/>
              <a:cs typeface="Raleway"/>
              <a:sym typeface="Raleway"/>
            </a:endParaRPr>
          </a:p>
          <a:p>
            <a:pPr indent="0" lvl="0" marL="0" rtl="0" algn="l">
              <a:lnSpc>
                <a:spcPct val="200000"/>
              </a:lnSpc>
              <a:spcBef>
                <a:spcPts val="0"/>
              </a:spcBef>
              <a:spcAft>
                <a:spcPts val="0"/>
              </a:spcAft>
              <a:buNone/>
            </a:pPr>
            <a:r>
              <a:rPr lang="en" sz="1800">
                <a:solidFill>
                  <a:schemeClr val="lt1"/>
                </a:solidFill>
                <a:latin typeface="Raleway"/>
                <a:ea typeface="Raleway"/>
                <a:cs typeface="Raleway"/>
                <a:sym typeface="Raleway"/>
              </a:rPr>
              <a:t>ID: 23166034</a:t>
            </a:r>
            <a:endParaRPr sz="1800">
              <a:solidFill>
                <a:schemeClr val="lt1"/>
              </a:solidFill>
              <a:latin typeface="Raleway"/>
              <a:ea typeface="Raleway"/>
              <a:cs typeface="Raleway"/>
              <a:sym typeface="Raleway"/>
            </a:endParaRPr>
          </a:p>
          <a:p>
            <a:pPr indent="0" lvl="0" marL="0" rtl="0" algn="l">
              <a:lnSpc>
                <a:spcPct val="200000"/>
              </a:lnSpc>
              <a:spcBef>
                <a:spcPts val="0"/>
              </a:spcBef>
              <a:spcAft>
                <a:spcPts val="0"/>
              </a:spcAft>
              <a:buNone/>
            </a:pPr>
            <a:r>
              <a:rPr lang="en" sz="1800">
                <a:solidFill>
                  <a:schemeClr val="lt1"/>
                </a:solidFill>
                <a:latin typeface="Raleway"/>
                <a:ea typeface="Raleway"/>
                <a:cs typeface="Raleway"/>
                <a:sym typeface="Raleway"/>
              </a:rPr>
              <a:t>Course: Petri Net Theory and Modelling of Systems</a:t>
            </a:r>
            <a:endParaRPr sz="18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lang="en" sz="1800">
                <a:solidFill>
                  <a:schemeClr val="lt1"/>
                </a:solidFill>
                <a:latin typeface="Raleway"/>
                <a:ea typeface="Raleway"/>
                <a:cs typeface="Raleway"/>
                <a:sym typeface="Raleway"/>
              </a:rPr>
              <a:t>Faculty: Annajiat Alim Rasel </a:t>
            </a:r>
            <a:endParaRPr sz="1800">
              <a:solidFill>
                <a:schemeClr val="lt1"/>
              </a:solidFill>
              <a:latin typeface="Raleway"/>
              <a:ea typeface="Raleway"/>
              <a:cs typeface="Raleway"/>
              <a:sym typeface="Raleway"/>
            </a:endParaRPr>
          </a:p>
        </p:txBody>
      </p:sp>
      <p:sp>
        <p:nvSpPr>
          <p:cNvPr id="74" name="Google Shape;74;p13"/>
          <p:cNvSpPr txBox="1"/>
          <p:nvPr/>
        </p:nvSpPr>
        <p:spPr>
          <a:xfrm>
            <a:off x="1136975" y="2035475"/>
            <a:ext cx="7902600" cy="6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aleway"/>
                <a:ea typeface="Raleway"/>
                <a:cs typeface="Raleway"/>
                <a:sym typeface="Raleway"/>
              </a:rPr>
              <a:t>Submission 1: Individual Presentation </a:t>
            </a:r>
            <a:endParaRPr sz="1800">
              <a:solidFill>
                <a:schemeClr val="lt1"/>
              </a:solidFill>
              <a:latin typeface="Raleway"/>
              <a:ea typeface="Raleway"/>
              <a:cs typeface="Raleway"/>
              <a:sym typeface="Raleway"/>
            </a:endParaRPr>
          </a:p>
        </p:txBody>
      </p:sp>
      <p:sp>
        <p:nvSpPr>
          <p:cNvPr id="75" name="Google Shape;75;p1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ctrTitle"/>
          </p:nvPr>
        </p:nvSpPr>
        <p:spPr>
          <a:xfrm>
            <a:off x="1065425" y="468325"/>
            <a:ext cx="7637700" cy="415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400"/>
              <a:t>T</a:t>
            </a:r>
            <a:r>
              <a:rPr b="0" lang="en" sz="1650"/>
              <a:t>he healthcare system is no stranger to resource challenges in the face of unlimited demand to fulfill healthcare objectives of satisfying patients, maintaining service quality, and maximizing profit. An emergency medical services (EMS) system plays a crucial role in stabilizing and transporting seriously injured patients to hospitals within healthcare systems. </a:t>
            </a:r>
            <a:endParaRPr b="0" sz="1650"/>
          </a:p>
          <a:p>
            <a:pPr indent="0" lvl="0" marL="0" rtl="0" algn="l">
              <a:spcBef>
                <a:spcPts val="0"/>
              </a:spcBef>
              <a:spcAft>
                <a:spcPts val="0"/>
              </a:spcAft>
              <a:buNone/>
            </a:pPr>
            <a:r>
              <a:t/>
            </a:r>
            <a:endParaRPr b="0" sz="1650"/>
          </a:p>
          <a:p>
            <a:pPr indent="0" lvl="0" marL="0" rtl="0" algn="l">
              <a:spcBef>
                <a:spcPts val="0"/>
              </a:spcBef>
              <a:spcAft>
                <a:spcPts val="0"/>
              </a:spcAft>
              <a:buNone/>
            </a:pPr>
            <a:r>
              <a:rPr b="0" lang="en" sz="1650"/>
              <a:t>Several criteria affect the EMS function, such as call rate, traffic condition, setup, and operating costs. Therefore, the optimal design of EMS systems, including determining the location of emergency medical bases and allocating ambulances, helps improve service performance. </a:t>
            </a:r>
            <a:endParaRPr b="0" sz="1650"/>
          </a:p>
          <a:p>
            <a:pPr indent="0" lvl="0" marL="0" rtl="0" algn="l">
              <a:spcBef>
                <a:spcPts val="0"/>
              </a:spcBef>
              <a:spcAft>
                <a:spcPts val="0"/>
              </a:spcAft>
              <a:buNone/>
            </a:pPr>
            <a:r>
              <a:t/>
            </a:r>
            <a:endParaRPr b="0" sz="1650"/>
          </a:p>
          <a:p>
            <a:pPr indent="0" lvl="0" marL="0" rtl="0" algn="l">
              <a:spcBef>
                <a:spcPts val="0"/>
              </a:spcBef>
              <a:spcAft>
                <a:spcPts val="0"/>
              </a:spcAft>
              <a:buClr>
                <a:schemeClr val="dk2"/>
              </a:buClr>
              <a:buSzPct val="66666"/>
              <a:buFont typeface="Arial"/>
              <a:buNone/>
            </a:pPr>
            <a:r>
              <a:rPr b="0" lang="en" sz="1650"/>
              <a:t>This paper takes advantage of the mathematical modeling and simulation-based optimization approaches to identify the best location of emergency medical centers and assign the ambulances to the selected centers to maximize survival rate and minimize the total cost of the EMS system. A case study is presented to demonstrate the applicability and efficacy of the developed approach in this study. </a:t>
            </a:r>
            <a:endParaRPr b="0" sz="1650"/>
          </a:p>
          <a:p>
            <a:pPr indent="0" lvl="0" marL="0" rtl="0" algn="l">
              <a:lnSpc>
                <a:spcPct val="115000"/>
              </a:lnSpc>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t/>
            </a:r>
            <a:endParaRPr b="0" sz="1400"/>
          </a:p>
          <a:p>
            <a:pPr indent="0" lvl="0" marL="0" rtl="0" algn="l">
              <a:lnSpc>
                <a:spcPct val="115000"/>
              </a:lnSpc>
              <a:spcBef>
                <a:spcPts val="0"/>
              </a:spcBef>
              <a:spcAft>
                <a:spcPts val="0"/>
              </a:spcAft>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latin typeface="Arial"/>
              <a:ea typeface="Arial"/>
              <a:cs typeface="Arial"/>
              <a:sym typeface="Arial"/>
            </a:endParaRPr>
          </a:p>
          <a:p>
            <a:pPr indent="0" lvl="0" marL="0" rtl="0" algn="l">
              <a:spcBef>
                <a:spcPts val="0"/>
              </a:spcBef>
              <a:spcAft>
                <a:spcPts val="0"/>
              </a:spcAft>
              <a:buNone/>
            </a:pPr>
            <a:r>
              <a:t/>
            </a:r>
            <a:endParaRPr b="0" sz="1100">
              <a:latin typeface="Arial"/>
              <a:ea typeface="Arial"/>
              <a:cs typeface="Arial"/>
              <a:sym typeface="Arial"/>
            </a:endParaRPr>
          </a:p>
          <a:p>
            <a:pPr indent="0" lvl="0" marL="0" rtl="0" algn="l">
              <a:spcBef>
                <a:spcPts val="0"/>
              </a:spcBef>
              <a:spcAft>
                <a:spcPts val="0"/>
              </a:spcAft>
              <a:buNone/>
            </a:pPr>
            <a:r>
              <a:t/>
            </a:r>
            <a:endParaRPr b="0" sz="1100">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rPr b="0" lang="en"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l">
              <a:spcBef>
                <a:spcPts val="0"/>
              </a:spcBef>
              <a:spcAft>
                <a:spcPts val="0"/>
              </a:spcAft>
              <a:buNone/>
            </a:pPr>
            <a:r>
              <a:t/>
            </a:r>
            <a:endParaRPr sz="1500"/>
          </a:p>
        </p:txBody>
      </p:sp>
      <p:sp>
        <p:nvSpPr>
          <p:cNvPr id="81" name="Google Shape;81;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nvSpPr>
        <p:spPr>
          <a:xfrm>
            <a:off x="269275" y="503450"/>
            <a:ext cx="8722500" cy="333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Although many research studies have been done to assess emergency medical services (EMS) performance, the pertinent literature pays less attention to system cost as a vital assessment factor. A quick EMS response is essential to improving survival rates and EMS performance. This study presents a simulation-based optimization approach based on the maximization of the survival rate and minimization of the total cost. 	</a:t>
            </a:r>
            <a:endParaRPr sz="15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Many studies have been conducted which </a:t>
            </a:r>
            <a:r>
              <a:rPr lang="en" sz="1500">
                <a:solidFill>
                  <a:schemeClr val="lt1"/>
                </a:solidFill>
                <a:latin typeface="Raleway"/>
                <a:ea typeface="Raleway"/>
                <a:cs typeface="Raleway"/>
                <a:sym typeface="Raleway"/>
              </a:rPr>
              <a:t>represents</a:t>
            </a:r>
            <a:r>
              <a:rPr lang="en" sz="1500">
                <a:solidFill>
                  <a:schemeClr val="lt1"/>
                </a:solidFill>
                <a:latin typeface="Raleway"/>
                <a:ea typeface="Raleway"/>
                <a:cs typeface="Raleway"/>
                <a:sym typeface="Raleway"/>
              </a:rPr>
              <a:t> the simulation of different models for EMS services like using graphing information system to determine time between EMS </a:t>
            </a:r>
            <a:r>
              <a:rPr lang="en" sz="1500">
                <a:solidFill>
                  <a:schemeClr val="lt1"/>
                </a:solidFill>
                <a:latin typeface="Raleway"/>
                <a:ea typeface="Raleway"/>
                <a:cs typeface="Raleway"/>
                <a:sym typeface="Raleway"/>
              </a:rPr>
              <a:t>location</a:t>
            </a:r>
            <a:r>
              <a:rPr lang="en" sz="1500">
                <a:solidFill>
                  <a:schemeClr val="lt1"/>
                </a:solidFill>
                <a:latin typeface="Raleway"/>
                <a:ea typeface="Raleway"/>
                <a:cs typeface="Raleway"/>
                <a:sym typeface="Raleway"/>
              </a:rPr>
              <a:t> and demand points and hospital locations, using simulation to locate ambulance bases etc. </a:t>
            </a:r>
            <a:endParaRPr sz="15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87" name="Google Shape;87;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269275" y="503450"/>
            <a:ext cx="8722500" cy="1477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The study contributes to a multifaceted framework that combines a dual-objective optimization model, computer simulation analysis, and practical validation, ultimately enhancing the design and performance of an EMS system with a focus on maximizing survival rate. A case study also presented in this paper for the Emergency Management Center in Isfahan. </a:t>
            </a:r>
            <a:endParaRPr sz="1500">
              <a:solidFill>
                <a:schemeClr val="lt1"/>
              </a:solidFill>
              <a:latin typeface="Raleway"/>
              <a:ea typeface="Raleway"/>
              <a:cs typeface="Raleway"/>
              <a:sym typeface="Raleway"/>
            </a:endParaRPr>
          </a:p>
        </p:txBody>
      </p:sp>
      <p:sp>
        <p:nvSpPr>
          <p:cNvPr id="93" name="Google Shape;93;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269275" y="503450"/>
            <a:ext cx="8722500" cy="52656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lt1"/>
              </a:buClr>
              <a:buSzPts val="1600"/>
              <a:buFont typeface="Raleway"/>
              <a:buChar char="●"/>
            </a:pPr>
            <a:r>
              <a:rPr lang="en" sz="1600">
                <a:solidFill>
                  <a:schemeClr val="lt1"/>
                </a:solidFill>
                <a:latin typeface="Raleway"/>
                <a:ea typeface="Raleway"/>
                <a:cs typeface="Raleway"/>
                <a:sym typeface="Raleway"/>
              </a:rPr>
              <a:t>In this paper, they have used a modified version </a:t>
            </a:r>
            <a:r>
              <a:rPr lang="en" sz="1600">
                <a:solidFill>
                  <a:schemeClr val="lt1"/>
                </a:solidFill>
                <a:latin typeface="Raleway"/>
                <a:ea typeface="Raleway"/>
                <a:cs typeface="Raleway"/>
                <a:sym typeface="Raleway"/>
              </a:rPr>
              <a:t>of Maximal</a:t>
            </a:r>
            <a:r>
              <a:rPr lang="en" sz="1600">
                <a:solidFill>
                  <a:schemeClr val="lt1"/>
                </a:solidFill>
                <a:latin typeface="Raleway"/>
                <a:ea typeface="Raleway"/>
                <a:cs typeface="Raleway"/>
                <a:sym typeface="Raleway"/>
              </a:rPr>
              <a:t> Expected Survival Location Model for Heterogeneous Patients (MESLMHP) and Data Envelopment Analysis (DEA) </a:t>
            </a:r>
            <a:endParaRPr sz="1600">
              <a:solidFill>
                <a:schemeClr val="lt1"/>
              </a:solidFill>
              <a:latin typeface="Raleway"/>
              <a:ea typeface="Raleway"/>
              <a:cs typeface="Raleway"/>
              <a:sym typeface="Raleway"/>
            </a:endParaRPr>
          </a:p>
          <a:p>
            <a:pPr indent="0" lvl="0" marL="0" rtl="0" algn="just">
              <a:lnSpc>
                <a:spcPct val="115000"/>
              </a:lnSpc>
              <a:spcBef>
                <a:spcPts val="0"/>
              </a:spcBef>
              <a:spcAft>
                <a:spcPts val="0"/>
              </a:spcAft>
              <a:buNone/>
            </a:pPr>
            <a:r>
              <a:rPr lang="en" sz="1600">
                <a:solidFill>
                  <a:schemeClr val="lt1"/>
                </a:solidFill>
                <a:latin typeface="Raleway"/>
                <a:ea typeface="Raleway"/>
                <a:cs typeface="Raleway"/>
                <a:sym typeface="Raleway"/>
              </a:rPr>
              <a:t> The steps that are followed for the paper are :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1  Determining the potential locations for an emergency station based upon various factors such as population density and ac- cessibility.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2 Defining the demand points. All people living in a city are po- tential demand points. For simplicity’s sake, the gravity centers of areas in the city are considered as demand points.</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3 Estimating traveling time between each station and demand points in the light of various important factors such as the traffic and weather conditions.</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99" name="Google Shape;99;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269275" y="503450"/>
            <a:ext cx="8722500" cy="583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lt1"/>
                </a:solidFill>
                <a:latin typeface="Raleway"/>
                <a:ea typeface="Raleway"/>
                <a:cs typeface="Raleway"/>
                <a:sym typeface="Raleway"/>
              </a:rPr>
              <a:t>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4 Estimating the costs of buying the ambulances and constructing the emergency stations.</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6 Solving the proposed model under the static condition to reach the primary solution. This solution is used as a primary input for the computer simulation model in the step 6.</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7 Applying simulation to analyze the different scenarios which can help consider the real-world conditions in the mathematical model. A range of scenarios can be defined via changing (i) the number of emergency stations, (ii) the allocated ambulances and (iii) the probability of ambulances’ availability.</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rPr lang="en" sz="1600">
                <a:solidFill>
                  <a:schemeClr val="lt1"/>
                </a:solidFill>
                <a:latin typeface="Raleway"/>
                <a:ea typeface="Raleway"/>
                <a:cs typeface="Raleway"/>
                <a:sym typeface="Raleway"/>
              </a:rPr>
              <a:t>8 Using DEA to assess and rank the results of the scenarios ob- tained from simulation in the step 6. The scenario with the superior score is the best arrangement (design) for the emergency medical services system.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105" name="Google Shape;105;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269275" y="503450"/>
            <a:ext cx="8722500" cy="65526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This study integrates the simulation and optimization methods to find the best EMS configuration and ambulances allocation with the aim of increasing survival rate and decreasing cost across the EMS system. </a:t>
            </a:r>
            <a:endParaRPr sz="1500">
              <a:solidFill>
                <a:schemeClr val="lt1"/>
              </a:solidFill>
              <a:latin typeface="Raleway"/>
              <a:ea typeface="Raleway"/>
              <a:cs typeface="Raleway"/>
              <a:sym typeface="Raleway"/>
            </a:endParaRPr>
          </a:p>
          <a:p>
            <a:pPr indent="-323850" lvl="0" marL="457200" rtl="0" algn="just">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It is difficult to embed dynamic situations such as traffic conditions in mathematical models when analyzing EMS systems. Hence,</a:t>
            </a:r>
            <a:r>
              <a:rPr lang="en">
                <a:solidFill>
                  <a:schemeClr val="lt1"/>
                </a:solidFill>
                <a:latin typeface="Raleway"/>
                <a:ea typeface="Raleway"/>
                <a:cs typeface="Raleway"/>
                <a:sym typeface="Raleway"/>
              </a:rPr>
              <a:t> this paper leverages the simulation method to solve the problem across different scenarios. </a:t>
            </a:r>
            <a:endParaRPr>
              <a:solidFill>
                <a:schemeClr val="lt1"/>
              </a:solidFill>
              <a:latin typeface="Raleway"/>
              <a:ea typeface="Raleway"/>
              <a:cs typeface="Raleway"/>
              <a:sym typeface="Raleway"/>
            </a:endParaRPr>
          </a:p>
          <a:p>
            <a:pPr indent="-323850" lvl="0" marL="457200" rtl="0" algn="l">
              <a:lnSpc>
                <a:spcPct val="115000"/>
              </a:lnSpc>
              <a:spcBef>
                <a:spcPts val="0"/>
              </a:spcBef>
              <a:spcAft>
                <a:spcPts val="0"/>
              </a:spcAft>
              <a:buClr>
                <a:schemeClr val="lt1"/>
              </a:buClr>
              <a:buSzPts val="1500"/>
              <a:buFont typeface="Raleway"/>
              <a:buChar char="●"/>
            </a:pPr>
            <a:r>
              <a:rPr lang="en" sz="1500">
                <a:solidFill>
                  <a:schemeClr val="lt1"/>
                </a:solidFill>
                <a:latin typeface="Raleway"/>
                <a:ea typeface="Raleway"/>
                <a:cs typeface="Raleway"/>
                <a:sym typeface="Raleway"/>
              </a:rPr>
              <a:t>The simulation-based optimization model was implemented in four selected municipal regions of Isfahan to obtain a proper design for emergency center locations and ambulances allocation. In this regard, six scenarios were defined to simulate the model in a dynamic environment and measure the survival rate and the total cost of each scenario. In view of the survival rate and costs, DEA was then used to rank scenarios and select the best ones. The chosen scenarios shows  that some types of patient play a crucial role in increasing the survival rate and it is essential to be regarded in designing EMS facilities, which can help to improve the survival rate. </a:t>
            </a:r>
            <a:endParaRPr sz="1500">
              <a:solidFill>
                <a:schemeClr val="lt1"/>
              </a:solidFill>
              <a:latin typeface="Raleway"/>
              <a:ea typeface="Raleway"/>
              <a:cs typeface="Raleway"/>
              <a:sym typeface="Raleway"/>
            </a:endParaRPr>
          </a:p>
          <a:p>
            <a:pPr indent="0" lvl="0" marL="457200" rtl="0" algn="l">
              <a:lnSpc>
                <a:spcPct val="115000"/>
              </a:lnSpc>
              <a:spcBef>
                <a:spcPts val="1200"/>
              </a:spcBef>
              <a:spcAft>
                <a:spcPts val="0"/>
              </a:spcAft>
              <a:buNone/>
            </a:pPr>
            <a:r>
              <a:t/>
            </a:r>
            <a:endParaRPr sz="1500">
              <a:solidFill>
                <a:schemeClr val="lt1"/>
              </a:solidFill>
              <a:latin typeface="Raleway"/>
              <a:ea typeface="Raleway"/>
              <a:cs typeface="Raleway"/>
              <a:sym typeface="Raleway"/>
            </a:endParaRPr>
          </a:p>
          <a:p>
            <a:pPr indent="0" lvl="0" marL="9144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111" name="Google Shape;111;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nvSpPr>
        <p:spPr>
          <a:xfrm>
            <a:off x="269275" y="503450"/>
            <a:ext cx="8722500" cy="6759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2"/>
              </a:buClr>
              <a:buSzPts val="1100"/>
              <a:buFont typeface="Arial"/>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 sz="1100">
                <a:solidFill>
                  <a:schemeClr val="dk2"/>
                </a:solidFill>
              </a:rPr>
              <a:t>					</a:t>
            </a:r>
            <a:endParaRPr sz="1100">
              <a:solidFill>
                <a:schemeClr val="dk2"/>
              </a:solidFill>
            </a:endParaRPr>
          </a:p>
          <a:p>
            <a:pPr indent="0" lvl="0" marL="0" rtl="0" algn="l">
              <a:lnSpc>
                <a:spcPct val="115000"/>
              </a:lnSpc>
              <a:spcBef>
                <a:spcPts val="1200"/>
              </a:spcBef>
              <a:spcAft>
                <a:spcPts val="0"/>
              </a:spcAft>
              <a:buClr>
                <a:schemeClr val="dk2"/>
              </a:buClr>
              <a:buSzPts val="1100"/>
              <a:buFont typeface="Arial"/>
              <a:buNone/>
            </a:pPr>
            <a:r>
              <a:rPr lang="en" sz="1500">
                <a:solidFill>
                  <a:schemeClr val="lt1"/>
                </a:solidFill>
                <a:latin typeface="Raleway"/>
                <a:ea typeface="Raleway"/>
                <a:cs typeface="Raleway"/>
                <a:sym typeface="Raleway"/>
              </a:rPr>
              <a:t>For future research, the proposed approach can be extended by considering some other key factors such as seasonal variations and weather affecting the travel time of ambulances. With the growing applications of machine learning techniques, this method could also be studied in combination with on-going research on identifying the location of expected emergency events through techniques such as artificial neural networks and decision models for location–allocation. Additionally, it could be a worthwhile study to apply the proposed method in this paper to similar problems in other emergency response systems such as urban firefighting facilities systems. </a:t>
            </a:r>
            <a:endParaRPr sz="1500">
              <a:solidFill>
                <a:schemeClr val="lt1"/>
              </a:solidFill>
              <a:latin typeface="Raleway"/>
              <a:ea typeface="Raleway"/>
              <a:cs typeface="Raleway"/>
              <a:sym typeface="Raleway"/>
            </a:endParaRPr>
          </a:p>
          <a:p>
            <a:pPr indent="0" lvl="0" marL="0" rtl="0" algn="l">
              <a:lnSpc>
                <a:spcPct val="115000"/>
              </a:lnSpc>
              <a:spcBef>
                <a:spcPts val="1200"/>
              </a:spcBef>
              <a:spcAft>
                <a:spcPts val="0"/>
              </a:spcAft>
              <a:buClr>
                <a:schemeClr val="dk2"/>
              </a:buClr>
              <a:buSzPts val="1100"/>
              <a:buFont typeface="Arial"/>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1500">
              <a:solidFill>
                <a:schemeClr val="lt1"/>
              </a:solidFill>
              <a:latin typeface="Raleway"/>
              <a:ea typeface="Raleway"/>
              <a:cs typeface="Raleway"/>
              <a:sym typeface="Raleway"/>
            </a:endParaRPr>
          </a:p>
          <a:p>
            <a:pPr indent="0" lvl="0" marL="9144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117" name="Google Shape;117;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269275" y="503450"/>
            <a:ext cx="8722500" cy="35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lt1"/>
                </a:solidFill>
                <a:latin typeface="Raleway"/>
                <a:ea typeface="Raleway"/>
                <a:cs typeface="Raleway"/>
                <a:sym typeface="Raleway"/>
              </a:rPr>
              <a:t>Reference: </a:t>
            </a:r>
            <a:endParaRPr sz="15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en" sz="1500">
                <a:solidFill>
                  <a:schemeClr val="lt1"/>
                </a:solidFill>
                <a:latin typeface="Raleway"/>
                <a:ea typeface="Raleway"/>
                <a:cs typeface="Raleway"/>
                <a:sym typeface="Raleway"/>
              </a:rPr>
              <a:t>https://www.sciencedirect.com/science/article/pii/S2772662222000200</a:t>
            </a:r>
            <a:endParaRPr sz="1500">
              <a:solidFill>
                <a:schemeClr val="lt1"/>
              </a:solidFill>
              <a:latin typeface="Raleway"/>
              <a:ea typeface="Raleway"/>
              <a:cs typeface="Raleway"/>
              <a:sym typeface="Raleway"/>
            </a:endParaRPr>
          </a:p>
          <a:p>
            <a:pPr indent="0" lvl="0" marL="457200" rtl="0" algn="l">
              <a:lnSpc>
                <a:spcPct val="115000"/>
              </a:lnSpc>
              <a:spcBef>
                <a:spcPts val="1200"/>
              </a:spcBef>
              <a:spcAft>
                <a:spcPts val="0"/>
              </a:spcAft>
              <a:buNone/>
            </a:pPr>
            <a:r>
              <a:t/>
            </a:r>
            <a:endParaRPr sz="1500">
              <a:solidFill>
                <a:schemeClr val="lt1"/>
              </a:solidFill>
              <a:latin typeface="Raleway"/>
              <a:ea typeface="Raleway"/>
              <a:cs typeface="Raleway"/>
              <a:sym typeface="Raleway"/>
            </a:endParaRPr>
          </a:p>
          <a:p>
            <a:pPr indent="0" lvl="0" marL="9144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45720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6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rPr lang="en" sz="1100">
                <a:solidFill>
                  <a:schemeClr val="dk2"/>
                </a:solidFill>
              </a:rPr>
              <a:t>		</a:t>
            </a:r>
            <a:endParaRPr sz="1100">
              <a:solidFill>
                <a:schemeClr val="dk2"/>
              </a:solidFill>
            </a:endParaRPr>
          </a:p>
          <a:p>
            <a:pPr indent="0" lvl="0" marL="0" rtl="0" algn="just">
              <a:lnSpc>
                <a:spcPct val="115000"/>
              </a:lnSpc>
              <a:spcBef>
                <a:spcPts val="0"/>
              </a:spcBef>
              <a:spcAft>
                <a:spcPts val="0"/>
              </a:spcAft>
              <a:buNone/>
            </a:pPr>
            <a:r>
              <a:t/>
            </a:r>
            <a:endParaRPr sz="1500">
              <a:solidFill>
                <a:schemeClr val="lt1"/>
              </a:solidFill>
              <a:latin typeface="Raleway"/>
              <a:ea typeface="Raleway"/>
              <a:cs typeface="Raleway"/>
              <a:sym typeface="Raleway"/>
            </a:endParaRPr>
          </a:p>
        </p:txBody>
      </p:sp>
      <p:sp>
        <p:nvSpPr>
          <p:cNvPr id="123" name="Google Shape;123;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